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6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9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theme/theme10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theme/theme11.xml" ContentType="application/vnd.openxmlformats-officedocument.theme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theme/theme12.xml" ContentType="application/vnd.openxmlformats-officedocument.theme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theme/theme13.xml" ContentType="application/vnd.openxmlformats-officedocument.theme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theme/theme14.xml" ContentType="application/vnd.openxmlformats-officedocument.theme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theme/theme15.xml" ContentType="application/vnd.openxmlformats-officedocument.theme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6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theme/theme17.xml" ContentType="application/vnd.openxmlformats-officedocument.theme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theme/theme18.xml" ContentType="application/vnd.openxmlformats-officedocument.theme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theme/theme19.xml" ContentType="application/vnd.openxmlformats-officedocument.theme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theme/theme20.xml" ContentType="application/vnd.openxmlformats-officedocument.theme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theme/theme21.xml" ContentType="application/vnd.openxmlformats-officedocument.theme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theme/theme22.xml" ContentType="application/vnd.openxmlformats-officedocument.theme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theme/theme23.xml" ContentType="application/vnd.openxmlformats-officedocument.theme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theme/theme24.xml" ContentType="application/vnd.openxmlformats-officedocument.theme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theme/theme25.xml" ContentType="application/vnd.openxmlformats-officedocument.theme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slideLayouts/slideLayout375.xml" ContentType="application/vnd.openxmlformats-officedocument.presentationml.slideLayout+xml"/>
  <Override PartName="/ppt/slideLayouts/slideLayout376.xml" ContentType="application/vnd.openxmlformats-officedocument.presentationml.slideLayout+xml"/>
  <Override PartName="/ppt/theme/theme26.xml" ContentType="application/vnd.openxmlformats-officedocument.theme+xml"/>
  <Override PartName="/ppt/slideLayouts/slideLayout377.xml" ContentType="application/vnd.openxmlformats-officedocument.presentationml.slideLayout+xml"/>
  <Override PartName="/ppt/slideLayouts/slideLayout378.xml" ContentType="application/vnd.openxmlformats-officedocument.presentationml.slideLayout+xml"/>
  <Override PartName="/ppt/slideLayouts/slideLayout379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Layouts/slideLayout383.xml" ContentType="application/vnd.openxmlformats-officedocument.presentationml.slideLayout+xml"/>
  <Override PartName="/ppt/slideLayouts/slideLayout384.xml" ContentType="application/vnd.openxmlformats-officedocument.presentationml.slideLayout+xml"/>
  <Override PartName="/ppt/slideLayouts/slideLayout385.xml" ContentType="application/vnd.openxmlformats-officedocument.presentationml.slideLayout+xml"/>
  <Override PartName="/ppt/slideLayouts/slideLayout386.xml" ContentType="application/vnd.openxmlformats-officedocument.presentationml.slideLayout+xml"/>
  <Override PartName="/ppt/slideLayouts/slideLayout387.xml" ContentType="application/vnd.openxmlformats-officedocument.presentationml.slideLayout+xml"/>
  <Override PartName="/ppt/slideLayouts/slideLayout388.xml" ContentType="application/vnd.openxmlformats-officedocument.presentationml.slideLayout+xml"/>
  <Override PartName="/ppt/slideLayouts/slideLayout389.xml" ContentType="application/vnd.openxmlformats-officedocument.presentationml.slideLayout+xml"/>
  <Override PartName="/ppt/slideLayouts/slideLayout390.xml" ContentType="application/vnd.openxmlformats-officedocument.presentationml.slideLayout+xml"/>
  <Override PartName="/ppt/theme/theme27.xml" ContentType="application/vnd.openxmlformats-officedocument.theme+xml"/>
  <Override PartName="/ppt/theme/theme28.xml" ContentType="application/vnd.openxmlformats-officedocument.theme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tags/tag4.xml" ContentType="application/vnd.openxmlformats-officedocument.presentationml.tags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media/image181.jpg" ContentType="image/jpg"/>
  <Override PartName="/ppt/media/image182.jpg" ContentType="image/jpg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tags/tag5.xml" ContentType="application/vnd.openxmlformats-officedocument.presentationml.tags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24.xml" ContentType="application/vnd.openxmlformats-officedocument.presentationml.notesSlide+xml"/>
  <Override PartName="/ppt/notesSlides/notesSlide125.xml" ContentType="application/vnd.openxmlformats-officedocument.presentationml.notesSlide+xml"/>
  <Override PartName="/ppt/notesSlides/notesSlide126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27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128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129.xml" ContentType="application/vnd.openxmlformats-officedocument.presentationml.notesSlide+xml"/>
  <Override PartName="/ppt/notesSlides/notesSlide130.xml" ContentType="application/vnd.openxmlformats-officedocument.presentationml.notesSlide+xml"/>
  <Override PartName="/ppt/notesSlides/notesSlide131.xml" ContentType="application/vnd.openxmlformats-officedocument.presentationml.notesSlide+xml"/>
  <Override PartName="/ppt/notesSlides/notesSlide132.xml" ContentType="application/vnd.openxmlformats-officedocument.presentationml.notesSlide+xml"/>
  <Override PartName="/ppt/notesSlides/notesSlide133.xml" ContentType="application/vnd.openxmlformats-officedocument.presentationml.notesSlide+xml"/>
  <Override PartName="/ppt/notesSlides/notesSlide134.xml" ContentType="application/vnd.openxmlformats-officedocument.presentationml.notesSlide+xml"/>
  <Override PartName="/ppt/notesSlides/notesSlide135.xml" ContentType="application/vnd.openxmlformats-officedocument.presentationml.notesSlide+xml"/>
  <Override PartName="/ppt/notesSlides/notesSlide136.xml" ContentType="application/vnd.openxmlformats-officedocument.presentationml.notesSlide+xml"/>
  <Override PartName="/ppt/notesSlides/notesSlide137.xml" ContentType="application/vnd.openxmlformats-officedocument.presentationml.notesSlide+xml"/>
  <Override PartName="/ppt/notesSlides/notesSlide138.xml" ContentType="application/vnd.openxmlformats-officedocument.presentationml.notesSlide+xml"/>
  <Override PartName="/ppt/notesSlides/notesSlide139.xml" ContentType="application/vnd.openxmlformats-officedocument.presentationml.notesSlide+xml"/>
  <Override PartName="/ppt/notesSlides/notesSlide140.xml" ContentType="application/vnd.openxmlformats-officedocument.presentationml.notesSlide+xml"/>
  <Override PartName="/ppt/notesSlides/notesSlide141.xml" ContentType="application/vnd.openxmlformats-officedocument.presentationml.notesSlide+xml"/>
  <Override PartName="/ppt/notesSlides/notesSlide142.xml" ContentType="application/vnd.openxmlformats-officedocument.presentationml.notesSlide+xml"/>
  <Override PartName="/ppt/notesSlides/notesSlide143.xml" ContentType="application/vnd.openxmlformats-officedocument.presentationml.notesSlide+xml"/>
  <Override PartName="/ppt/notesSlides/notesSlide144.xml" ContentType="application/vnd.openxmlformats-officedocument.presentationml.notesSlide+xml"/>
  <Override PartName="/ppt/notesSlides/notesSlide145.xml" ContentType="application/vnd.openxmlformats-officedocument.presentationml.notesSlide+xml"/>
  <Override PartName="/ppt/notesSlides/notesSlide146.xml" ContentType="application/vnd.openxmlformats-officedocument.presentationml.notesSlide+xml"/>
  <Override PartName="/ppt/notesSlides/notesSlide147.xml" ContentType="application/vnd.openxmlformats-officedocument.presentationml.notesSlide+xml"/>
  <Override PartName="/ppt/notesSlides/notesSlide148.xml" ContentType="application/vnd.openxmlformats-officedocument.presentationml.notesSlide+xml"/>
  <Override PartName="/ppt/notesSlides/notesSlide149.xml" ContentType="application/vnd.openxmlformats-officedocument.presentationml.notesSlide+xml"/>
  <Override PartName="/ppt/notesSlides/notesSlide150.xml" ContentType="application/vnd.openxmlformats-officedocument.presentationml.notesSlide+xml"/>
  <Override PartName="/ppt/notesSlides/notesSlide151.xml" ContentType="application/vnd.openxmlformats-officedocument.presentationml.notesSlide+xml"/>
  <Override PartName="/ppt/notesSlides/notesSlide152.xml" ContentType="application/vnd.openxmlformats-officedocument.presentationml.notesSlide+xml"/>
  <Override PartName="/ppt/notesSlides/notesSlide153.xml" ContentType="application/vnd.openxmlformats-officedocument.presentationml.notesSlide+xml"/>
  <Override PartName="/ppt/notesSlides/notesSlide154.xml" ContentType="application/vnd.openxmlformats-officedocument.presentationml.notesSlide+xml"/>
  <Override PartName="/ppt/notesSlides/notesSlide155.xml" ContentType="application/vnd.openxmlformats-officedocument.presentationml.notesSlide+xml"/>
  <Override PartName="/ppt/notesSlides/notesSlide156.xml" ContentType="application/vnd.openxmlformats-officedocument.presentationml.notesSlide+xml"/>
  <Override PartName="/ppt/notesSlides/notesSlide157.xml" ContentType="application/vnd.openxmlformats-officedocument.presentationml.notesSlide+xml"/>
  <Override PartName="/ppt/notesSlides/notesSlide158.xml" ContentType="application/vnd.openxmlformats-officedocument.presentationml.notesSlide+xml"/>
  <Override PartName="/ppt/notesSlides/notesSlide159.xml" ContentType="application/vnd.openxmlformats-officedocument.presentationml.notesSlide+xml"/>
  <Override PartName="/ppt/notesSlides/notesSlide160.xml" ContentType="application/vnd.openxmlformats-officedocument.presentationml.notesSlide+xml"/>
  <Override PartName="/ppt/notesSlides/notesSlide161.xml" ContentType="application/vnd.openxmlformats-officedocument.presentationml.notesSlide+xml"/>
  <Override PartName="/ppt/notesSlides/notesSlide162.xml" ContentType="application/vnd.openxmlformats-officedocument.presentationml.notesSlide+xml"/>
  <Override PartName="/ppt/notesSlides/notesSlide16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743" r:id="rId5"/>
    <p:sldMasterId id="2147483758" r:id="rId6"/>
    <p:sldMasterId id="2147483770" r:id="rId7"/>
    <p:sldMasterId id="2147483781" r:id="rId8"/>
    <p:sldMasterId id="2147483792" r:id="rId9"/>
    <p:sldMasterId id="2147483810" r:id="rId10"/>
    <p:sldMasterId id="2147483816" r:id="rId11"/>
    <p:sldMasterId id="2147483827" r:id="rId12"/>
    <p:sldMasterId id="2147483840" r:id="rId13"/>
    <p:sldMasterId id="2147483880" r:id="rId14"/>
    <p:sldMasterId id="2147483892" r:id="rId15"/>
    <p:sldMasterId id="2147483907" r:id="rId16"/>
    <p:sldMasterId id="2147483918" r:id="rId17"/>
    <p:sldMasterId id="2147483930" r:id="rId18"/>
    <p:sldMasterId id="2147483933" r:id="rId19"/>
    <p:sldMasterId id="2147483936" r:id="rId20"/>
    <p:sldMasterId id="2147483970" r:id="rId21"/>
    <p:sldMasterId id="2147483982" r:id="rId22"/>
    <p:sldMasterId id="2147484038" r:id="rId23"/>
    <p:sldMasterId id="2147484042" r:id="rId24"/>
    <p:sldMasterId id="2147484067" r:id="rId25"/>
    <p:sldMasterId id="2147484089" r:id="rId26"/>
    <p:sldMasterId id="2147484101" r:id="rId27"/>
    <p:sldMasterId id="2147484111" r:id="rId28"/>
    <p:sldMasterId id="2147484136" r:id="rId29"/>
    <p:sldMasterId id="2147484147" r:id="rId30"/>
  </p:sldMasterIdLst>
  <p:notesMasterIdLst>
    <p:notesMasterId r:id="rId222"/>
  </p:notesMasterIdLst>
  <p:sldIdLst>
    <p:sldId id="2147483445" r:id="rId31"/>
    <p:sldId id="2147483437" r:id="rId32"/>
    <p:sldId id="258" r:id="rId33"/>
    <p:sldId id="2147483480" r:id="rId34"/>
    <p:sldId id="363" r:id="rId35"/>
    <p:sldId id="440" r:id="rId36"/>
    <p:sldId id="441" r:id="rId37"/>
    <p:sldId id="450" r:id="rId38"/>
    <p:sldId id="444" r:id="rId39"/>
    <p:sldId id="442" r:id="rId40"/>
    <p:sldId id="446" r:id="rId41"/>
    <p:sldId id="445" r:id="rId42"/>
    <p:sldId id="454" r:id="rId43"/>
    <p:sldId id="449" r:id="rId44"/>
    <p:sldId id="453" r:id="rId45"/>
    <p:sldId id="452" r:id="rId46"/>
    <p:sldId id="256" r:id="rId47"/>
    <p:sldId id="455" r:id="rId48"/>
    <p:sldId id="456" r:id="rId49"/>
    <p:sldId id="447" r:id="rId50"/>
    <p:sldId id="448" r:id="rId51"/>
    <p:sldId id="443" r:id="rId52"/>
    <p:sldId id="2147483485" r:id="rId53"/>
    <p:sldId id="259" r:id="rId54"/>
    <p:sldId id="2147483613" r:id="rId55"/>
    <p:sldId id="2147483592" r:id="rId56"/>
    <p:sldId id="257" r:id="rId57"/>
    <p:sldId id="2147468891" r:id="rId58"/>
    <p:sldId id="270" r:id="rId59"/>
    <p:sldId id="2147483611" r:id="rId60"/>
    <p:sldId id="2147474229" r:id="rId61"/>
    <p:sldId id="272" r:id="rId62"/>
    <p:sldId id="273" r:id="rId63"/>
    <p:sldId id="274" r:id="rId64"/>
    <p:sldId id="2147474206" r:id="rId65"/>
    <p:sldId id="275" r:id="rId66"/>
    <p:sldId id="2071591014" r:id="rId67"/>
    <p:sldId id="2134960662" r:id="rId68"/>
    <p:sldId id="2134960663" r:id="rId69"/>
    <p:sldId id="2071591016" r:id="rId70"/>
    <p:sldId id="2147483558" r:id="rId71"/>
    <p:sldId id="2147483604" r:id="rId72"/>
    <p:sldId id="2147473648" r:id="rId73"/>
    <p:sldId id="2147474250" r:id="rId74"/>
    <p:sldId id="2147483625" r:id="rId75"/>
    <p:sldId id="2147474233" r:id="rId76"/>
    <p:sldId id="2071591037" r:id="rId77"/>
    <p:sldId id="2071591040" r:id="rId78"/>
    <p:sldId id="2071591041" r:id="rId79"/>
    <p:sldId id="2071591042" r:id="rId80"/>
    <p:sldId id="2071591056" r:id="rId81"/>
    <p:sldId id="2071591030" r:id="rId82"/>
    <p:sldId id="2147483614" r:id="rId83"/>
    <p:sldId id="2147473697" r:id="rId84"/>
    <p:sldId id="2146849304" r:id="rId85"/>
    <p:sldId id="2147483619" r:id="rId86"/>
    <p:sldId id="2147483205" r:id="rId87"/>
    <p:sldId id="2147483620" r:id="rId88"/>
    <p:sldId id="2147483621" r:id="rId89"/>
    <p:sldId id="2147483622" r:id="rId90"/>
    <p:sldId id="3501" r:id="rId91"/>
    <p:sldId id="2147474248" r:id="rId92"/>
    <p:sldId id="2147474561" r:id="rId93"/>
    <p:sldId id="292" r:id="rId94"/>
    <p:sldId id="2147481048" r:id="rId95"/>
    <p:sldId id="2147483446" r:id="rId96"/>
    <p:sldId id="2147483440" r:id="rId97"/>
    <p:sldId id="2147483460" r:id="rId98"/>
    <p:sldId id="2147483482" r:id="rId99"/>
    <p:sldId id="2147483642" r:id="rId100"/>
    <p:sldId id="2147470251" r:id="rId101"/>
    <p:sldId id="277" r:id="rId102"/>
    <p:sldId id="2147470242" r:id="rId103"/>
    <p:sldId id="2147470231" r:id="rId104"/>
    <p:sldId id="410" r:id="rId105"/>
    <p:sldId id="719" r:id="rId106"/>
    <p:sldId id="2147470246" r:id="rId107"/>
    <p:sldId id="2147470233" r:id="rId108"/>
    <p:sldId id="2147470236" r:id="rId109"/>
    <p:sldId id="2147470234" r:id="rId110"/>
    <p:sldId id="2147470248" r:id="rId111"/>
    <p:sldId id="2147470244" r:id="rId112"/>
    <p:sldId id="716" r:id="rId113"/>
    <p:sldId id="2147470240" r:id="rId114"/>
    <p:sldId id="2147470245" r:id="rId115"/>
    <p:sldId id="2147470247" r:id="rId116"/>
    <p:sldId id="260" r:id="rId117"/>
    <p:sldId id="2145706131" r:id="rId118"/>
    <p:sldId id="2145706139" r:id="rId119"/>
    <p:sldId id="2145706138" r:id="rId120"/>
    <p:sldId id="285" r:id="rId121"/>
    <p:sldId id="2147470252" r:id="rId122"/>
    <p:sldId id="2147470249" r:id="rId123"/>
    <p:sldId id="2147483486" r:id="rId124"/>
    <p:sldId id="2147483461" r:id="rId125"/>
    <p:sldId id="262" r:id="rId126"/>
    <p:sldId id="263" r:id="rId127"/>
    <p:sldId id="264" r:id="rId128"/>
    <p:sldId id="271" r:id="rId129"/>
    <p:sldId id="295" r:id="rId130"/>
    <p:sldId id="298" r:id="rId131"/>
    <p:sldId id="305" r:id="rId132"/>
    <p:sldId id="306" r:id="rId133"/>
    <p:sldId id="307" r:id="rId134"/>
    <p:sldId id="309" r:id="rId135"/>
    <p:sldId id="310" r:id="rId136"/>
    <p:sldId id="312" r:id="rId137"/>
    <p:sldId id="311" r:id="rId138"/>
    <p:sldId id="314" r:id="rId139"/>
    <p:sldId id="313" r:id="rId140"/>
    <p:sldId id="315" r:id="rId141"/>
    <p:sldId id="316" r:id="rId142"/>
    <p:sldId id="1074" r:id="rId143"/>
    <p:sldId id="317" r:id="rId144"/>
    <p:sldId id="318" r:id="rId145"/>
    <p:sldId id="319" r:id="rId146"/>
    <p:sldId id="320" r:id="rId147"/>
    <p:sldId id="2147483490" r:id="rId148"/>
    <p:sldId id="321" r:id="rId149"/>
    <p:sldId id="322" r:id="rId150"/>
    <p:sldId id="323" r:id="rId151"/>
    <p:sldId id="324" r:id="rId152"/>
    <p:sldId id="325" r:id="rId153"/>
    <p:sldId id="326" r:id="rId154"/>
    <p:sldId id="327" r:id="rId155"/>
    <p:sldId id="2147483487" r:id="rId156"/>
    <p:sldId id="2147483447" r:id="rId157"/>
    <p:sldId id="2147481033" r:id="rId158"/>
    <p:sldId id="2147483462" r:id="rId159"/>
    <p:sldId id="2147483484" r:id="rId160"/>
    <p:sldId id="308" r:id="rId161"/>
    <p:sldId id="2147483594" r:id="rId162"/>
    <p:sldId id="2147480717" r:id="rId163"/>
    <p:sldId id="261" r:id="rId164"/>
    <p:sldId id="342" r:id="rId165"/>
    <p:sldId id="2147480706" r:id="rId166"/>
    <p:sldId id="373" r:id="rId167"/>
    <p:sldId id="805" r:id="rId168"/>
    <p:sldId id="401" r:id="rId169"/>
    <p:sldId id="402" r:id="rId170"/>
    <p:sldId id="2135715381" r:id="rId171"/>
    <p:sldId id="464" r:id="rId172"/>
    <p:sldId id="2147480736" r:id="rId173"/>
    <p:sldId id="2147483583" r:id="rId174"/>
    <p:sldId id="2147483588" r:id="rId175"/>
    <p:sldId id="2147473274" r:id="rId176"/>
    <p:sldId id="13289" r:id="rId177"/>
    <p:sldId id="360" r:id="rId178"/>
    <p:sldId id="2147483591" r:id="rId179"/>
    <p:sldId id="265" r:id="rId180"/>
    <p:sldId id="2147480711" r:id="rId181"/>
    <p:sldId id="2147471797" r:id="rId182"/>
    <p:sldId id="2147473802" r:id="rId183"/>
    <p:sldId id="2147470994" r:id="rId184"/>
    <p:sldId id="2147470993" r:id="rId185"/>
    <p:sldId id="2147483596" r:id="rId186"/>
    <p:sldId id="2147483595" r:id="rId187"/>
    <p:sldId id="2147483589" r:id="rId188"/>
    <p:sldId id="451" r:id="rId189"/>
    <p:sldId id="2147482142" r:id="rId190"/>
    <p:sldId id="2147483488" r:id="rId191"/>
    <p:sldId id="2147483463" r:id="rId192"/>
    <p:sldId id="266" r:id="rId193"/>
    <p:sldId id="267" r:id="rId194"/>
    <p:sldId id="268" r:id="rId195"/>
    <p:sldId id="269" r:id="rId196"/>
    <p:sldId id="276" r:id="rId197"/>
    <p:sldId id="278" r:id="rId198"/>
    <p:sldId id="279" r:id="rId199"/>
    <p:sldId id="280" r:id="rId200"/>
    <p:sldId id="281" r:id="rId201"/>
    <p:sldId id="282" r:id="rId202"/>
    <p:sldId id="283" r:id="rId203"/>
    <p:sldId id="284" r:id="rId204"/>
    <p:sldId id="286" r:id="rId205"/>
    <p:sldId id="287" r:id="rId206"/>
    <p:sldId id="288" r:id="rId207"/>
    <p:sldId id="289" r:id="rId208"/>
    <p:sldId id="290" r:id="rId209"/>
    <p:sldId id="291" r:id="rId210"/>
    <p:sldId id="293" r:id="rId211"/>
    <p:sldId id="294" r:id="rId212"/>
    <p:sldId id="296" r:id="rId213"/>
    <p:sldId id="297" r:id="rId214"/>
    <p:sldId id="299" r:id="rId215"/>
    <p:sldId id="300" r:id="rId216"/>
    <p:sldId id="301" r:id="rId217"/>
    <p:sldId id="303" r:id="rId218"/>
    <p:sldId id="304" r:id="rId219"/>
    <p:sldId id="2147483489" r:id="rId220"/>
    <p:sldId id="2147483430" r:id="rId2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05153"/>
    <a:srgbClr val="F0E7E7"/>
    <a:srgbClr val="002242"/>
    <a:srgbClr val="FF9300"/>
    <a:srgbClr val="FF40FF"/>
    <a:srgbClr val="F17638"/>
    <a:srgbClr val="00265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918"/>
    <p:restoredTop sz="94620"/>
  </p:normalViewPr>
  <p:slideViewPr>
    <p:cSldViewPr snapToGrid="0" snapToObjects="1">
      <p:cViewPr varScale="1">
        <p:scale>
          <a:sx n="127" d="100"/>
          <a:sy n="127" d="100"/>
        </p:scale>
        <p:origin x="64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87.xml"/><Relationship Id="rId21" Type="http://schemas.openxmlformats.org/officeDocument/2006/relationships/slideMaster" Target="slideMasters/slideMaster18.xml"/><Relationship Id="rId42" Type="http://schemas.openxmlformats.org/officeDocument/2006/relationships/slide" Target="slides/slide12.xml"/><Relationship Id="rId63" Type="http://schemas.openxmlformats.org/officeDocument/2006/relationships/slide" Target="slides/slide33.xml"/><Relationship Id="rId84" Type="http://schemas.openxmlformats.org/officeDocument/2006/relationships/slide" Target="slides/slide54.xml"/><Relationship Id="rId138" Type="http://schemas.openxmlformats.org/officeDocument/2006/relationships/slide" Target="slides/slide108.xml"/><Relationship Id="rId159" Type="http://schemas.openxmlformats.org/officeDocument/2006/relationships/slide" Target="slides/slide129.xml"/><Relationship Id="rId170" Type="http://schemas.openxmlformats.org/officeDocument/2006/relationships/slide" Target="slides/slide140.xml"/><Relationship Id="rId191" Type="http://schemas.openxmlformats.org/officeDocument/2006/relationships/slide" Target="slides/slide161.xml"/><Relationship Id="rId205" Type="http://schemas.openxmlformats.org/officeDocument/2006/relationships/slide" Target="slides/slide175.xml"/><Relationship Id="rId226" Type="http://schemas.openxmlformats.org/officeDocument/2006/relationships/tableStyles" Target="tableStyles.xml"/><Relationship Id="rId107" Type="http://schemas.openxmlformats.org/officeDocument/2006/relationships/slide" Target="slides/slide77.xml"/><Relationship Id="rId11" Type="http://schemas.openxmlformats.org/officeDocument/2006/relationships/slideMaster" Target="slideMasters/slideMaster8.xml"/><Relationship Id="rId32" Type="http://schemas.openxmlformats.org/officeDocument/2006/relationships/slide" Target="slides/slide2.xml"/><Relationship Id="rId53" Type="http://schemas.openxmlformats.org/officeDocument/2006/relationships/slide" Target="slides/slide23.xml"/><Relationship Id="rId74" Type="http://schemas.openxmlformats.org/officeDocument/2006/relationships/slide" Target="slides/slide44.xml"/><Relationship Id="rId128" Type="http://schemas.openxmlformats.org/officeDocument/2006/relationships/slide" Target="slides/slide98.xml"/><Relationship Id="rId149" Type="http://schemas.openxmlformats.org/officeDocument/2006/relationships/slide" Target="slides/slide119.xml"/><Relationship Id="rId5" Type="http://schemas.openxmlformats.org/officeDocument/2006/relationships/slideMaster" Target="slideMasters/slideMaster2.xml"/><Relationship Id="rId95" Type="http://schemas.openxmlformats.org/officeDocument/2006/relationships/slide" Target="slides/slide65.xml"/><Relationship Id="rId160" Type="http://schemas.openxmlformats.org/officeDocument/2006/relationships/slide" Target="slides/slide130.xml"/><Relationship Id="rId181" Type="http://schemas.openxmlformats.org/officeDocument/2006/relationships/slide" Target="slides/slide151.xml"/><Relationship Id="rId216" Type="http://schemas.openxmlformats.org/officeDocument/2006/relationships/slide" Target="slides/slide186.xml"/><Relationship Id="rId22" Type="http://schemas.openxmlformats.org/officeDocument/2006/relationships/slideMaster" Target="slideMasters/slideMaster19.xml"/><Relationship Id="rId43" Type="http://schemas.openxmlformats.org/officeDocument/2006/relationships/slide" Target="slides/slide13.xml"/><Relationship Id="rId64" Type="http://schemas.openxmlformats.org/officeDocument/2006/relationships/slide" Target="slides/slide34.xml"/><Relationship Id="rId118" Type="http://schemas.openxmlformats.org/officeDocument/2006/relationships/slide" Target="slides/slide88.xml"/><Relationship Id="rId139" Type="http://schemas.openxmlformats.org/officeDocument/2006/relationships/slide" Target="slides/slide109.xml"/><Relationship Id="rId85" Type="http://schemas.openxmlformats.org/officeDocument/2006/relationships/slide" Target="slides/slide55.xml"/><Relationship Id="rId150" Type="http://schemas.openxmlformats.org/officeDocument/2006/relationships/slide" Target="slides/slide120.xml"/><Relationship Id="rId171" Type="http://schemas.openxmlformats.org/officeDocument/2006/relationships/slide" Target="slides/slide141.xml"/><Relationship Id="rId192" Type="http://schemas.openxmlformats.org/officeDocument/2006/relationships/slide" Target="slides/slide162.xml"/><Relationship Id="rId206" Type="http://schemas.openxmlformats.org/officeDocument/2006/relationships/slide" Target="slides/slide176.xml"/><Relationship Id="rId12" Type="http://schemas.openxmlformats.org/officeDocument/2006/relationships/slideMaster" Target="slideMasters/slideMaster9.xml"/><Relationship Id="rId33" Type="http://schemas.openxmlformats.org/officeDocument/2006/relationships/slide" Target="slides/slide3.xml"/><Relationship Id="rId108" Type="http://schemas.openxmlformats.org/officeDocument/2006/relationships/slide" Target="slides/slide78.xml"/><Relationship Id="rId129" Type="http://schemas.openxmlformats.org/officeDocument/2006/relationships/slide" Target="slides/slide99.xml"/><Relationship Id="rId54" Type="http://schemas.openxmlformats.org/officeDocument/2006/relationships/slide" Target="slides/slide24.xml"/><Relationship Id="rId75" Type="http://schemas.openxmlformats.org/officeDocument/2006/relationships/slide" Target="slides/slide45.xml"/><Relationship Id="rId96" Type="http://schemas.openxmlformats.org/officeDocument/2006/relationships/slide" Target="slides/slide66.xml"/><Relationship Id="rId140" Type="http://schemas.openxmlformats.org/officeDocument/2006/relationships/slide" Target="slides/slide110.xml"/><Relationship Id="rId161" Type="http://schemas.openxmlformats.org/officeDocument/2006/relationships/slide" Target="slides/slide131.xml"/><Relationship Id="rId182" Type="http://schemas.openxmlformats.org/officeDocument/2006/relationships/slide" Target="slides/slide152.xml"/><Relationship Id="rId217" Type="http://schemas.openxmlformats.org/officeDocument/2006/relationships/slide" Target="slides/slide187.xml"/><Relationship Id="rId6" Type="http://schemas.openxmlformats.org/officeDocument/2006/relationships/slideMaster" Target="slideMasters/slideMaster3.xml"/><Relationship Id="rId23" Type="http://schemas.openxmlformats.org/officeDocument/2006/relationships/slideMaster" Target="slideMasters/slideMaster20.xml"/><Relationship Id="rId119" Type="http://schemas.openxmlformats.org/officeDocument/2006/relationships/slide" Target="slides/slide89.xml"/><Relationship Id="rId44" Type="http://schemas.openxmlformats.org/officeDocument/2006/relationships/slide" Target="slides/slide14.xml"/><Relationship Id="rId65" Type="http://schemas.openxmlformats.org/officeDocument/2006/relationships/slide" Target="slides/slide35.xml"/><Relationship Id="rId86" Type="http://schemas.openxmlformats.org/officeDocument/2006/relationships/slide" Target="slides/slide56.xml"/><Relationship Id="rId130" Type="http://schemas.openxmlformats.org/officeDocument/2006/relationships/slide" Target="slides/slide100.xml"/><Relationship Id="rId151" Type="http://schemas.openxmlformats.org/officeDocument/2006/relationships/slide" Target="slides/slide121.xml"/><Relationship Id="rId172" Type="http://schemas.openxmlformats.org/officeDocument/2006/relationships/slide" Target="slides/slide142.xml"/><Relationship Id="rId193" Type="http://schemas.openxmlformats.org/officeDocument/2006/relationships/slide" Target="slides/slide163.xml"/><Relationship Id="rId207" Type="http://schemas.openxmlformats.org/officeDocument/2006/relationships/slide" Target="slides/slide177.xml"/><Relationship Id="rId13" Type="http://schemas.openxmlformats.org/officeDocument/2006/relationships/slideMaster" Target="slideMasters/slideMaster10.xml"/><Relationship Id="rId109" Type="http://schemas.openxmlformats.org/officeDocument/2006/relationships/slide" Target="slides/slide79.xml"/><Relationship Id="rId34" Type="http://schemas.openxmlformats.org/officeDocument/2006/relationships/slide" Target="slides/slide4.xml"/><Relationship Id="rId55" Type="http://schemas.openxmlformats.org/officeDocument/2006/relationships/slide" Target="slides/slide25.xml"/><Relationship Id="rId76" Type="http://schemas.openxmlformats.org/officeDocument/2006/relationships/slide" Target="slides/slide46.xml"/><Relationship Id="rId97" Type="http://schemas.openxmlformats.org/officeDocument/2006/relationships/slide" Target="slides/slide67.xml"/><Relationship Id="rId120" Type="http://schemas.openxmlformats.org/officeDocument/2006/relationships/slide" Target="slides/slide90.xml"/><Relationship Id="rId141" Type="http://schemas.openxmlformats.org/officeDocument/2006/relationships/slide" Target="slides/slide111.xml"/><Relationship Id="rId7" Type="http://schemas.openxmlformats.org/officeDocument/2006/relationships/slideMaster" Target="slideMasters/slideMaster4.xml"/><Relationship Id="rId162" Type="http://schemas.openxmlformats.org/officeDocument/2006/relationships/slide" Target="slides/slide132.xml"/><Relationship Id="rId183" Type="http://schemas.openxmlformats.org/officeDocument/2006/relationships/slide" Target="slides/slide153.xml"/><Relationship Id="rId218" Type="http://schemas.openxmlformats.org/officeDocument/2006/relationships/slide" Target="slides/slide188.xml"/><Relationship Id="rId24" Type="http://schemas.openxmlformats.org/officeDocument/2006/relationships/slideMaster" Target="slideMasters/slideMaster21.xml"/><Relationship Id="rId45" Type="http://schemas.openxmlformats.org/officeDocument/2006/relationships/slide" Target="slides/slide15.xml"/><Relationship Id="rId66" Type="http://schemas.openxmlformats.org/officeDocument/2006/relationships/slide" Target="slides/slide36.xml"/><Relationship Id="rId87" Type="http://schemas.openxmlformats.org/officeDocument/2006/relationships/slide" Target="slides/slide57.xml"/><Relationship Id="rId110" Type="http://schemas.openxmlformats.org/officeDocument/2006/relationships/slide" Target="slides/slide80.xml"/><Relationship Id="rId131" Type="http://schemas.openxmlformats.org/officeDocument/2006/relationships/slide" Target="slides/slide101.xml"/><Relationship Id="rId152" Type="http://schemas.openxmlformats.org/officeDocument/2006/relationships/slide" Target="slides/slide122.xml"/><Relationship Id="rId173" Type="http://schemas.openxmlformats.org/officeDocument/2006/relationships/slide" Target="slides/slide143.xml"/><Relationship Id="rId194" Type="http://schemas.openxmlformats.org/officeDocument/2006/relationships/slide" Target="slides/slide164.xml"/><Relationship Id="rId208" Type="http://schemas.openxmlformats.org/officeDocument/2006/relationships/slide" Target="slides/slide178.xml"/><Relationship Id="rId14" Type="http://schemas.openxmlformats.org/officeDocument/2006/relationships/slideMaster" Target="slideMasters/slideMaster11.xml"/><Relationship Id="rId35" Type="http://schemas.openxmlformats.org/officeDocument/2006/relationships/slide" Target="slides/slide5.xml"/><Relationship Id="rId56" Type="http://schemas.openxmlformats.org/officeDocument/2006/relationships/slide" Target="slides/slide26.xml"/><Relationship Id="rId77" Type="http://schemas.openxmlformats.org/officeDocument/2006/relationships/slide" Target="slides/slide47.xml"/><Relationship Id="rId100" Type="http://schemas.openxmlformats.org/officeDocument/2006/relationships/slide" Target="slides/slide70.xml"/><Relationship Id="rId8" Type="http://schemas.openxmlformats.org/officeDocument/2006/relationships/slideMaster" Target="slideMasters/slideMaster5.xml"/><Relationship Id="rId98" Type="http://schemas.openxmlformats.org/officeDocument/2006/relationships/slide" Target="slides/slide68.xml"/><Relationship Id="rId121" Type="http://schemas.openxmlformats.org/officeDocument/2006/relationships/slide" Target="slides/slide91.xml"/><Relationship Id="rId142" Type="http://schemas.openxmlformats.org/officeDocument/2006/relationships/slide" Target="slides/slide112.xml"/><Relationship Id="rId163" Type="http://schemas.openxmlformats.org/officeDocument/2006/relationships/slide" Target="slides/slide133.xml"/><Relationship Id="rId184" Type="http://schemas.openxmlformats.org/officeDocument/2006/relationships/slide" Target="slides/slide154.xml"/><Relationship Id="rId219" Type="http://schemas.openxmlformats.org/officeDocument/2006/relationships/slide" Target="slides/slide189.xml"/><Relationship Id="rId3" Type="http://schemas.openxmlformats.org/officeDocument/2006/relationships/customXml" Target="../customXml/item3.xml"/><Relationship Id="rId214" Type="http://schemas.openxmlformats.org/officeDocument/2006/relationships/slide" Target="slides/slide184.xml"/><Relationship Id="rId25" Type="http://schemas.openxmlformats.org/officeDocument/2006/relationships/slideMaster" Target="slideMasters/slideMaster22.xml"/><Relationship Id="rId46" Type="http://schemas.openxmlformats.org/officeDocument/2006/relationships/slide" Target="slides/slide16.xml"/><Relationship Id="rId67" Type="http://schemas.openxmlformats.org/officeDocument/2006/relationships/slide" Target="slides/slide37.xml"/><Relationship Id="rId116" Type="http://schemas.openxmlformats.org/officeDocument/2006/relationships/slide" Target="slides/slide86.xml"/><Relationship Id="rId137" Type="http://schemas.openxmlformats.org/officeDocument/2006/relationships/slide" Target="slides/slide107.xml"/><Relationship Id="rId158" Type="http://schemas.openxmlformats.org/officeDocument/2006/relationships/slide" Target="slides/slide128.xml"/><Relationship Id="rId20" Type="http://schemas.openxmlformats.org/officeDocument/2006/relationships/slideMaster" Target="slideMasters/slideMaster17.xml"/><Relationship Id="rId41" Type="http://schemas.openxmlformats.org/officeDocument/2006/relationships/slide" Target="slides/slide11.xml"/><Relationship Id="rId62" Type="http://schemas.openxmlformats.org/officeDocument/2006/relationships/slide" Target="slides/slide32.xml"/><Relationship Id="rId83" Type="http://schemas.openxmlformats.org/officeDocument/2006/relationships/slide" Target="slides/slide53.xml"/><Relationship Id="rId88" Type="http://schemas.openxmlformats.org/officeDocument/2006/relationships/slide" Target="slides/slide58.xml"/><Relationship Id="rId111" Type="http://schemas.openxmlformats.org/officeDocument/2006/relationships/slide" Target="slides/slide81.xml"/><Relationship Id="rId132" Type="http://schemas.openxmlformats.org/officeDocument/2006/relationships/slide" Target="slides/slide102.xml"/><Relationship Id="rId153" Type="http://schemas.openxmlformats.org/officeDocument/2006/relationships/slide" Target="slides/slide123.xml"/><Relationship Id="rId174" Type="http://schemas.openxmlformats.org/officeDocument/2006/relationships/slide" Target="slides/slide144.xml"/><Relationship Id="rId179" Type="http://schemas.openxmlformats.org/officeDocument/2006/relationships/slide" Target="slides/slide149.xml"/><Relationship Id="rId195" Type="http://schemas.openxmlformats.org/officeDocument/2006/relationships/slide" Target="slides/slide165.xml"/><Relationship Id="rId209" Type="http://schemas.openxmlformats.org/officeDocument/2006/relationships/slide" Target="slides/slide179.xml"/><Relationship Id="rId190" Type="http://schemas.openxmlformats.org/officeDocument/2006/relationships/slide" Target="slides/slide160.xml"/><Relationship Id="rId204" Type="http://schemas.openxmlformats.org/officeDocument/2006/relationships/slide" Target="slides/slide174.xml"/><Relationship Id="rId220" Type="http://schemas.openxmlformats.org/officeDocument/2006/relationships/slide" Target="slides/slide190.xml"/><Relationship Id="rId225" Type="http://schemas.openxmlformats.org/officeDocument/2006/relationships/theme" Target="theme/theme1.xml"/><Relationship Id="rId15" Type="http://schemas.openxmlformats.org/officeDocument/2006/relationships/slideMaster" Target="slideMasters/slideMaster12.xml"/><Relationship Id="rId36" Type="http://schemas.openxmlformats.org/officeDocument/2006/relationships/slide" Target="slides/slide6.xml"/><Relationship Id="rId57" Type="http://schemas.openxmlformats.org/officeDocument/2006/relationships/slide" Target="slides/slide27.xml"/><Relationship Id="rId106" Type="http://schemas.openxmlformats.org/officeDocument/2006/relationships/slide" Target="slides/slide76.xml"/><Relationship Id="rId127" Type="http://schemas.openxmlformats.org/officeDocument/2006/relationships/slide" Target="slides/slide97.xml"/><Relationship Id="rId10" Type="http://schemas.openxmlformats.org/officeDocument/2006/relationships/slideMaster" Target="slideMasters/slideMaster7.xml"/><Relationship Id="rId31" Type="http://schemas.openxmlformats.org/officeDocument/2006/relationships/slide" Target="slides/slide1.xml"/><Relationship Id="rId52" Type="http://schemas.openxmlformats.org/officeDocument/2006/relationships/slide" Target="slides/slide22.xml"/><Relationship Id="rId73" Type="http://schemas.openxmlformats.org/officeDocument/2006/relationships/slide" Target="slides/slide43.xml"/><Relationship Id="rId78" Type="http://schemas.openxmlformats.org/officeDocument/2006/relationships/slide" Target="slides/slide48.xml"/><Relationship Id="rId94" Type="http://schemas.openxmlformats.org/officeDocument/2006/relationships/slide" Target="slides/slide64.xml"/><Relationship Id="rId99" Type="http://schemas.openxmlformats.org/officeDocument/2006/relationships/slide" Target="slides/slide69.xml"/><Relationship Id="rId101" Type="http://schemas.openxmlformats.org/officeDocument/2006/relationships/slide" Target="slides/slide71.xml"/><Relationship Id="rId122" Type="http://schemas.openxmlformats.org/officeDocument/2006/relationships/slide" Target="slides/slide92.xml"/><Relationship Id="rId143" Type="http://schemas.openxmlformats.org/officeDocument/2006/relationships/slide" Target="slides/slide113.xml"/><Relationship Id="rId148" Type="http://schemas.openxmlformats.org/officeDocument/2006/relationships/slide" Target="slides/slide118.xml"/><Relationship Id="rId164" Type="http://schemas.openxmlformats.org/officeDocument/2006/relationships/slide" Target="slides/slide134.xml"/><Relationship Id="rId169" Type="http://schemas.openxmlformats.org/officeDocument/2006/relationships/slide" Target="slides/slide139.xml"/><Relationship Id="rId185" Type="http://schemas.openxmlformats.org/officeDocument/2006/relationships/slide" Target="slides/slide155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80" Type="http://schemas.openxmlformats.org/officeDocument/2006/relationships/slide" Target="slides/slide150.xml"/><Relationship Id="rId210" Type="http://schemas.openxmlformats.org/officeDocument/2006/relationships/slide" Target="slides/slide180.xml"/><Relationship Id="rId215" Type="http://schemas.openxmlformats.org/officeDocument/2006/relationships/slide" Target="slides/slide185.xml"/><Relationship Id="rId26" Type="http://schemas.openxmlformats.org/officeDocument/2006/relationships/slideMaster" Target="slideMasters/slideMaster23.xml"/><Relationship Id="rId47" Type="http://schemas.openxmlformats.org/officeDocument/2006/relationships/slide" Target="slides/slide17.xml"/><Relationship Id="rId68" Type="http://schemas.openxmlformats.org/officeDocument/2006/relationships/slide" Target="slides/slide38.xml"/><Relationship Id="rId89" Type="http://schemas.openxmlformats.org/officeDocument/2006/relationships/slide" Target="slides/slide59.xml"/><Relationship Id="rId112" Type="http://schemas.openxmlformats.org/officeDocument/2006/relationships/slide" Target="slides/slide82.xml"/><Relationship Id="rId133" Type="http://schemas.openxmlformats.org/officeDocument/2006/relationships/slide" Target="slides/slide103.xml"/><Relationship Id="rId154" Type="http://schemas.openxmlformats.org/officeDocument/2006/relationships/slide" Target="slides/slide124.xml"/><Relationship Id="rId175" Type="http://schemas.openxmlformats.org/officeDocument/2006/relationships/slide" Target="slides/slide145.xml"/><Relationship Id="rId196" Type="http://schemas.openxmlformats.org/officeDocument/2006/relationships/slide" Target="slides/slide166.xml"/><Relationship Id="rId200" Type="http://schemas.openxmlformats.org/officeDocument/2006/relationships/slide" Target="slides/slide170.xml"/><Relationship Id="rId16" Type="http://schemas.openxmlformats.org/officeDocument/2006/relationships/slideMaster" Target="slideMasters/slideMaster13.xml"/><Relationship Id="rId221" Type="http://schemas.openxmlformats.org/officeDocument/2006/relationships/slide" Target="slides/slide191.xml"/><Relationship Id="rId37" Type="http://schemas.openxmlformats.org/officeDocument/2006/relationships/slide" Target="slides/slide7.xml"/><Relationship Id="rId58" Type="http://schemas.openxmlformats.org/officeDocument/2006/relationships/slide" Target="slides/slide28.xml"/><Relationship Id="rId79" Type="http://schemas.openxmlformats.org/officeDocument/2006/relationships/slide" Target="slides/slide49.xml"/><Relationship Id="rId102" Type="http://schemas.openxmlformats.org/officeDocument/2006/relationships/slide" Target="slides/slide72.xml"/><Relationship Id="rId123" Type="http://schemas.openxmlformats.org/officeDocument/2006/relationships/slide" Target="slides/slide93.xml"/><Relationship Id="rId144" Type="http://schemas.openxmlformats.org/officeDocument/2006/relationships/slide" Target="slides/slide114.xml"/><Relationship Id="rId90" Type="http://schemas.openxmlformats.org/officeDocument/2006/relationships/slide" Target="slides/slide60.xml"/><Relationship Id="rId165" Type="http://schemas.openxmlformats.org/officeDocument/2006/relationships/slide" Target="slides/slide135.xml"/><Relationship Id="rId186" Type="http://schemas.openxmlformats.org/officeDocument/2006/relationships/slide" Target="slides/slide156.xml"/><Relationship Id="rId211" Type="http://schemas.openxmlformats.org/officeDocument/2006/relationships/slide" Target="slides/slide181.xml"/><Relationship Id="rId27" Type="http://schemas.openxmlformats.org/officeDocument/2006/relationships/slideMaster" Target="slideMasters/slideMaster24.xml"/><Relationship Id="rId48" Type="http://schemas.openxmlformats.org/officeDocument/2006/relationships/slide" Target="slides/slide18.xml"/><Relationship Id="rId69" Type="http://schemas.openxmlformats.org/officeDocument/2006/relationships/slide" Target="slides/slide39.xml"/><Relationship Id="rId113" Type="http://schemas.openxmlformats.org/officeDocument/2006/relationships/slide" Target="slides/slide83.xml"/><Relationship Id="rId134" Type="http://schemas.openxmlformats.org/officeDocument/2006/relationships/slide" Target="slides/slide104.xml"/><Relationship Id="rId80" Type="http://schemas.openxmlformats.org/officeDocument/2006/relationships/slide" Target="slides/slide50.xml"/><Relationship Id="rId155" Type="http://schemas.openxmlformats.org/officeDocument/2006/relationships/slide" Target="slides/slide125.xml"/><Relationship Id="rId176" Type="http://schemas.openxmlformats.org/officeDocument/2006/relationships/slide" Target="slides/slide146.xml"/><Relationship Id="rId197" Type="http://schemas.openxmlformats.org/officeDocument/2006/relationships/slide" Target="slides/slide167.xml"/><Relationship Id="rId201" Type="http://schemas.openxmlformats.org/officeDocument/2006/relationships/slide" Target="slides/slide171.xml"/><Relationship Id="rId222" Type="http://schemas.openxmlformats.org/officeDocument/2006/relationships/notesMaster" Target="notesMasters/notesMaster1.xml"/><Relationship Id="rId17" Type="http://schemas.openxmlformats.org/officeDocument/2006/relationships/slideMaster" Target="slideMasters/slideMaster14.xml"/><Relationship Id="rId38" Type="http://schemas.openxmlformats.org/officeDocument/2006/relationships/slide" Target="slides/slide8.xml"/><Relationship Id="rId59" Type="http://schemas.openxmlformats.org/officeDocument/2006/relationships/slide" Target="slides/slide29.xml"/><Relationship Id="rId103" Type="http://schemas.openxmlformats.org/officeDocument/2006/relationships/slide" Target="slides/slide73.xml"/><Relationship Id="rId124" Type="http://schemas.openxmlformats.org/officeDocument/2006/relationships/slide" Target="slides/slide94.xml"/><Relationship Id="rId70" Type="http://schemas.openxmlformats.org/officeDocument/2006/relationships/slide" Target="slides/slide40.xml"/><Relationship Id="rId91" Type="http://schemas.openxmlformats.org/officeDocument/2006/relationships/slide" Target="slides/slide61.xml"/><Relationship Id="rId145" Type="http://schemas.openxmlformats.org/officeDocument/2006/relationships/slide" Target="slides/slide115.xml"/><Relationship Id="rId166" Type="http://schemas.openxmlformats.org/officeDocument/2006/relationships/slide" Target="slides/slide136.xml"/><Relationship Id="rId187" Type="http://schemas.openxmlformats.org/officeDocument/2006/relationships/slide" Target="slides/slide157.xml"/><Relationship Id="rId1" Type="http://schemas.openxmlformats.org/officeDocument/2006/relationships/customXml" Target="../customXml/item1.xml"/><Relationship Id="rId212" Type="http://schemas.openxmlformats.org/officeDocument/2006/relationships/slide" Target="slides/slide182.xml"/><Relationship Id="rId28" Type="http://schemas.openxmlformats.org/officeDocument/2006/relationships/slideMaster" Target="slideMasters/slideMaster25.xml"/><Relationship Id="rId49" Type="http://schemas.openxmlformats.org/officeDocument/2006/relationships/slide" Target="slides/slide19.xml"/><Relationship Id="rId114" Type="http://schemas.openxmlformats.org/officeDocument/2006/relationships/slide" Target="slides/slide84.xml"/><Relationship Id="rId60" Type="http://schemas.openxmlformats.org/officeDocument/2006/relationships/slide" Target="slides/slide30.xml"/><Relationship Id="rId81" Type="http://schemas.openxmlformats.org/officeDocument/2006/relationships/slide" Target="slides/slide51.xml"/><Relationship Id="rId135" Type="http://schemas.openxmlformats.org/officeDocument/2006/relationships/slide" Target="slides/slide105.xml"/><Relationship Id="rId156" Type="http://schemas.openxmlformats.org/officeDocument/2006/relationships/slide" Target="slides/slide126.xml"/><Relationship Id="rId177" Type="http://schemas.openxmlformats.org/officeDocument/2006/relationships/slide" Target="slides/slide147.xml"/><Relationship Id="rId198" Type="http://schemas.openxmlformats.org/officeDocument/2006/relationships/slide" Target="slides/slide168.xml"/><Relationship Id="rId202" Type="http://schemas.openxmlformats.org/officeDocument/2006/relationships/slide" Target="slides/slide172.xml"/><Relationship Id="rId223" Type="http://schemas.openxmlformats.org/officeDocument/2006/relationships/presProps" Target="presProps.xml"/><Relationship Id="rId18" Type="http://schemas.openxmlformats.org/officeDocument/2006/relationships/slideMaster" Target="slideMasters/slideMaster15.xml"/><Relationship Id="rId39" Type="http://schemas.openxmlformats.org/officeDocument/2006/relationships/slide" Target="slides/slide9.xml"/><Relationship Id="rId50" Type="http://schemas.openxmlformats.org/officeDocument/2006/relationships/slide" Target="slides/slide20.xml"/><Relationship Id="rId104" Type="http://schemas.openxmlformats.org/officeDocument/2006/relationships/slide" Target="slides/slide74.xml"/><Relationship Id="rId125" Type="http://schemas.openxmlformats.org/officeDocument/2006/relationships/slide" Target="slides/slide95.xml"/><Relationship Id="rId146" Type="http://schemas.openxmlformats.org/officeDocument/2006/relationships/slide" Target="slides/slide116.xml"/><Relationship Id="rId167" Type="http://schemas.openxmlformats.org/officeDocument/2006/relationships/slide" Target="slides/slide137.xml"/><Relationship Id="rId188" Type="http://schemas.openxmlformats.org/officeDocument/2006/relationships/slide" Target="slides/slide158.xml"/><Relationship Id="rId71" Type="http://schemas.openxmlformats.org/officeDocument/2006/relationships/slide" Target="slides/slide41.xml"/><Relationship Id="rId92" Type="http://schemas.openxmlformats.org/officeDocument/2006/relationships/slide" Target="slides/slide62.xml"/><Relationship Id="rId213" Type="http://schemas.openxmlformats.org/officeDocument/2006/relationships/slide" Target="slides/slide183.xml"/><Relationship Id="rId2" Type="http://schemas.openxmlformats.org/officeDocument/2006/relationships/customXml" Target="../customXml/item2.xml"/><Relationship Id="rId29" Type="http://schemas.openxmlformats.org/officeDocument/2006/relationships/slideMaster" Target="slideMasters/slideMaster26.xml"/><Relationship Id="rId40" Type="http://schemas.openxmlformats.org/officeDocument/2006/relationships/slide" Target="slides/slide10.xml"/><Relationship Id="rId115" Type="http://schemas.openxmlformats.org/officeDocument/2006/relationships/slide" Target="slides/slide85.xml"/><Relationship Id="rId136" Type="http://schemas.openxmlformats.org/officeDocument/2006/relationships/slide" Target="slides/slide106.xml"/><Relationship Id="rId157" Type="http://schemas.openxmlformats.org/officeDocument/2006/relationships/slide" Target="slides/slide127.xml"/><Relationship Id="rId178" Type="http://schemas.openxmlformats.org/officeDocument/2006/relationships/slide" Target="slides/slide148.xml"/><Relationship Id="rId61" Type="http://schemas.openxmlformats.org/officeDocument/2006/relationships/slide" Target="slides/slide31.xml"/><Relationship Id="rId82" Type="http://schemas.openxmlformats.org/officeDocument/2006/relationships/slide" Target="slides/slide52.xml"/><Relationship Id="rId199" Type="http://schemas.openxmlformats.org/officeDocument/2006/relationships/slide" Target="slides/slide169.xml"/><Relationship Id="rId203" Type="http://schemas.openxmlformats.org/officeDocument/2006/relationships/slide" Target="slides/slide173.xml"/><Relationship Id="rId19" Type="http://schemas.openxmlformats.org/officeDocument/2006/relationships/slideMaster" Target="slideMasters/slideMaster16.xml"/><Relationship Id="rId224" Type="http://schemas.openxmlformats.org/officeDocument/2006/relationships/viewProps" Target="viewProps.xml"/><Relationship Id="rId30" Type="http://schemas.openxmlformats.org/officeDocument/2006/relationships/slideMaster" Target="slideMasters/slideMaster27.xml"/><Relationship Id="rId105" Type="http://schemas.openxmlformats.org/officeDocument/2006/relationships/slide" Target="slides/slide75.xml"/><Relationship Id="rId126" Type="http://schemas.openxmlformats.org/officeDocument/2006/relationships/slide" Target="slides/slide96.xml"/><Relationship Id="rId147" Type="http://schemas.openxmlformats.org/officeDocument/2006/relationships/slide" Target="slides/slide117.xml"/><Relationship Id="rId168" Type="http://schemas.openxmlformats.org/officeDocument/2006/relationships/slide" Target="slides/slide138.xml"/><Relationship Id="rId51" Type="http://schemas.openxmlformats.org/officeDocument/2006/relationships/slide" Target="slides/slide21.xml"/><Relationship Id="rId72" Type="http://schemas.openxmlformats.org/officeDocument/2006/relationships/slide" Target="slides/slide42.xml"/><Relationship Id="rId93" Type="http://schemas.openxmlformats.org/officeDocument/2006/relationships/slide" Target="slides/slide63.xml"/><Relationship Id="rId189" Type="http://schemas.openxmlformats.org/officeDocument/2006/relationships/slide" Target="slides/slide159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5" Type="http://schemas.openxmlformats.org/officeDocument/2006/relationships/chartUserShapes" Target="../drawings/drawing1.xml"/><Relationship Id="rId4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7.4751739630052716E-2"/>
          <c:y val="0.13723898725552086"/>
          <c:w val="0.78265856129341205"/>
          <c:h val="0.64993566260724311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MS2D2 TSS Bezuclastinib</c:v>
                </c:pt>
              </c:strCache>
            </c:strRef>
          </c:tx>
          <c:spPr>
            <a:ln w="31750" cap="rnd">
              <a:solidFill>
                <a:srgbClr val="325B50"/>
              </a:solidFill>
              <a:prstDash val="solid"/>
              <a:round/>
            </a:ln>
            <a:effectLst/>
          </c:spPr>
          <c:marker>
            <c:symbol val="circle"/>
            <c:size val="5"/>
            <c:spPr>
              <a:solidFill>
                <a:srgbClr val="325B50"/>
              </a:solidFill>
              <a:ln w="9525">
                <a:solidFill>
                  <a:srgbClr val="325B50"/>
                </a:solidFill>
                <a:prstDash val="solid"/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Sheet1!$H$2:$H$14</c:f>
                <c:numCache>
                  <c:formatCode>General</c:formatCode>
                  <c:ptCount val="13"/>
                  <c:pt idx="0">
                    <c:v>0</c:v>
                  </c:pt>
                  <c:pt idx="1">
                    <c:v>1.1959</c:v>
                  </c:pt>
                  <c:pt idx="2">
                    <c:v>1.4206000000000001</c:v>
                  </c:pt>
                  <c:pt idx="3">
                    <c:v>1.4839</c:v>
                  </c:pt>
                  <c:pt idx="4">
                    <c:v>1.6</c:v>
                  </c:pt>
                  <c:pt idx="5">
                    <c:v>1.6063000000000001</c:v>
                  </c:pt>
                  <c:pt idx="6">
                    <c:v>1.6526000000000001</c:v>
                  </c:pt>
                </c:numCache>
              </c:numRef>
            </c:plus>
            <c:minus>
              <c:numRef>
                <c:f>Sheet1!$H$2:$H$14</c:f>
                <c:numCache>
                  <c:formatCode>General</c:formatCode>
                  <c:ptCount val="13"/>
                  <c:pt idx="0">
                    <c:v>0</c:v>
                  </c:pt>
                  <c:pt idx="1">
                    <c:v>1.1959</c:v>
                  </c:pt>
                  <c:pt idx="2">
                    <c:v>1.4206000000000001</c:v>
                  </c:pt>
                  <c:pt idx="3">
                    <c:v>1.4839</c:v>
                  </c:pt>
                  <c:pt idx="4">
                    <c:v>1.6</c:v>
                  </c:pt>
                  <c:pt idx="5">
                    <c:v>1.6063000000000001</c:v>
                  </c:pt>
                  <c:pt idx="6">
                    <c:v>1.6526000000000001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bg2"/>
                </a:solidFill>
                <a:round/>
              </a:ln>
              <a:effectLst/>
            </c:spPr>
          </c:errBars>
          <c:cat>
            <c:numRef>
              <c:f>Sheet1!$A$2:$A$8</c:f>
              <c:numCache>
                <c:formatCode>General</c:formatCode>
                <c:ptCount val="7"/>
                <c:pt idx="0">
                  <c:v>0</c:v>
                </c:pt>
                <c:pt idx="1">
                  <c:v>4</c:v>
                </c:pt>
                <c:pt idx="2">
                  <c:v>8</c:v>
                </c:pt>
                <c:pt idx="3">
                  <c:v>12</c:v>
                </c:pt>
                <c:pt idx="4">
                  <c:v>16</c:v>
                </c:pt>
                <c:pt idx="5">
                  <c:v>20</c:v>
                </c:pt>
                <c:pt idx="6">
                  <c:v>24</c:v>
                </c:pt>
              </c:numCache>
            </c:numRef>
          </c:cat>
          <c:val>
            <c:numRef>
              <c:f>Sheet1!$B$2:$B$8</c:f>
              <c:numCache>
                <c:formatCode>General</c:formatCode>
                <c:ptCount val="7"/>
                <c:pt idx="0">
                  <c:v>0</c:v>
                </c:pt>
                <c:pt idx="1">
                  <c:v>-11.434799999999999</c:v>
                </c:pt>
                <c:pt idx="2">
                  <c:v>-17.318899999999999</c:v>
                </c:pt>
                <c:pt idx="3">
                  <c:v>-20.296299999999999</c:v>
                </c:pt>
                <c:pt idx="4">
                  <c:v>-22.071400000000001</c:v>
                </c:pt>
                <c:pt idx="5">
                  <c:v>-23.662600000000001</c:v>
                </c:pt>
                <c:pt idx="6">
                  <c:v>-24.316600000000001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7D1-4C24-A955-52AF8865B7EC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MS2D2 TSS Placebo</c:v>
                </c:pt>
              </c:strCache>
            </c:strRef>
          </c:tx>
          <c:spPr>
            <a:ln w="28575" cap="rnd">
              <a:solidFill>
                <a:sysClr val="window" lastClr="FFFFFF">
                  <a:lumMod val="65000"/>
                </a:sysClr>
              </a:solidFill>
              <a:prstDash val="solid"/>
              <a:round/>
            </a:ln>
            <a:effectLst/>
          </c:spPr>
          <c:marker>
            <c:symbol val="circle"/>
            <c:size val="5"/>
            <c:spPr>
              <a:solidFill>
                <a:sysClr val="window" lastClr="FFFFFF">
                  <a:lumMod val="65000"/>
                </a:sysClr>
              </a:solidFill>
              <a:ln w="9525">
                <a:solidFill>
                  <a:sysClr val="window" lastClr="FFFFFF"/>
                </a:solidFill>
                <a:prstDash val="solid"/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Sheet1!$I$2:$I$14</c:f>
                <c:numCache>
                  <c:formatCode>General</c:formatCode>
                  <c:ptCount val="13"/>
                  <c:pt idx="0">
                    <c:v>0</c:v>
                  </c:pt>
                  <c:pt idx="1">
                    <c:v>1.5578000000000001</c:v>
                  </c:pt>
                  <c:pt idx="2">
                    <c:v>1.8445</c:v>
                  </c:pt>
                  <c:pt idx="3">
                    <c:v>1.9263999999999999</c:v>
                  </c:pt>
                  <c:pt idx="4">
                    <c:v>2.0712999999999999</c:v>
                  </c:pt>
                  <c:pt idx="5">
                    <c:v>2.0760000000000001</c:v>
                  </c:pt>
                  <c:pt idx="6">
                    <c:v>2.1284000000000001</c:v>
                  </c:pt>
                </c:numCache>
              </c:numRef>
            </c:plus>
            <c:minus>
              <c:numRef>
                <c:f>Sheet1!$I$2:$I$14</c:f>
                <c:numCache>
                  <c:formatCode>General</c:formatCode>
                  <c:ptCount val="13"/>
                  <c:pt idx="0">
                    <c:v>0</c:v>
                  </c:pt>
                  <c:pt idx="1">
                    <c:v>1.5578000000000001</c:v>
                  </c:pt>
                  <c:pt idx="2">
                    <c:v>1.8445</c:v>
                  </c:pt>
                  <c:pt idx="3">
                    <c:v>1.9263999999999999</c:v>
                  </c:pt>
                  <c:pt idx="4">
                    <c:v>2.0712999999999999</c:v>
                  </c:pt>
                  <c:pt idx="5">
                    <c:v>2.0760000000000001</c:v>
                  </c:pt>
                  <c:pt idx="6">
                    <c:v>2.1284000000000001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Sheet1!$A$2:$A$8</c:f>
              <c:numCache>
                <c:formatCode>General</c:formatCode>
                <c:ptCount val="7"/>
                <c:pt idx="0">
                  <c:v>0</c:v>
                </c:pt>
                <c:pt idx="1">
                  <c:v>4</c:v>
                </c:pt>
                <c:pt idx="2">
                  <c:v>8</c:v>
                </c:pt>
                <c:pt idx="3">
                  <c:v>12</c:v>
                </c:pt>
                <c:pt idx="4">
                  <c:v>16</c:v>
                </c:pt>
                <c:pt idx="5">
                  <c:v>20</c:v>
                </c:pt>
                <c:pt idx="6">
                  <c:v>24</c:v>
                </c:pt>
              </c:numCache>
            </c:numRef>
          </c:cat>
          <c:val>
            <c:numRef>
              <c:f>Sheet1!$C$2:$C$8</c:f>
              <c:numCache>
                <c:formatCode>General</c:formatCode>
                <c:ptCount val="7"/>
                <c:pt idx="0">
                  <c:v>0</c:v>
                </c:pt>
                <c:pt idx="1">
                  <c:v>-8.5703999999999994</c:v>
                </c:pt>
                <c:pt idx="2">
                  <c:v>-11.343299999999999</c:v>
                </c:pt>
                <c:pt idx="3">
                  <c:v>-12.6677</c:v>
                </c:pt>
                <c:pt idx="4">
                  <c:v>-14.0825</c:v>
                </c:pt>
                <c:pt idx="5">
                  <c:v>-15.8055</c:v>
                </c:pt>
                <c:pt idx="6">
                  <c:v>-15.4072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7D1-4C24-A955-52AF8865B7E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9414592"/>
        <c:axId val="292075584"/>
      </c:lineChart>
      <c:catAx>
        <c:axId val="2941459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high"/>
        <c:crossAx val="292075584"/>
        <c:crosses val="autoZero"/>
        <c:auto val="1"/>
        <c:lblAlgn val="ctr"/>
        <c:lblOffset val="2"/>
        <c:noMultiLvlLbl val="0"/>
      </c:catAx>
      <c:valAx>
        <c:axId val="29207558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200" b="1" i="0" u="none" strike="noStrike" kern="1200" baseline="0">
                <a:solidFill>
                  <a:srgbClr val="616664"/>
                </a:solidFill>
                <a:latin typeface="Titillium Web" panose="00000500000000000000" pitchFamily="2" charset="0"/>
                <a:ea typeface="+mn-ea"/>
                <a:cs typeface="+mn-cs"/>
              </a:defRPr>
            </a:pPr>
            <a:endParaRPr lang="en-US"/>
          </a:p>
        </c:txPr>
        <c:crossAx val="294145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lang="en-US" sz="1200" kern="1200">
          <a:solidFill>
            <a:srgbClr val="616664"/>
          </a:solidFill>
          <a:latin typeface="Titillium Web" panose="00000500000000000000" pitchFamily="2" charset="0"/>
          <a:ea typeface="+mn-ea"/>
          <a:cs typeface="+mn-cs"/>
        </a:defRPr>
      </a:pPr>
      <a:endParaRPr lang="en-US"/>
    </a:p>
  </c:txPr>
  <c:externalData r:id="rId4">
    <c:autoUpdate val="0"/>
  </c:externalData>
  <c:userShapes r:id="rId5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708128657942909"/>
          <c:y val="9.5077382904009092E-2"/>
          <c:w val="0.82575771273787979"/>
          <c:h val="0.7378092821470488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Ivo+Aza
(n=72)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"/>
                  <c:y val="0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rgbClr val="00206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EC5-4BFE-9EA2-3FA130EE2452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rgbClr val="00206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AF24-4F38-ADD2-6194608ADAB0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rgbClr val="00206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AF24-4F38-ADD2-6194608ADAB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rgbClr val="1AC9A8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ORR</c:v>
                </c:pt>
                <c:pt idx="1">
                  <c:v>CR</c:v>
                </c:pt>
                <c:pt idx="2">
                  <c:v>CR+CRh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62.5</c:v>
                </c:pt>
                <c:pt idx="1">
                  <c:v>47.2</c:v>
                </c:pt>
                <c:pt idx="2">
                  <c:v>52.8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7EBA-4233-B13C-5229639D37B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Pbo+Aza
(n=74)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rgbClr val="7DA1C4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ORR</c:v>
                </c:pt>
                <c:pt idx="1">
                  <c:v>CR</c:v>
                </c:pt>
                <c:pt idx="2">
                  <c:v>CR+CRh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18.899999999999999</c:v>
                </c:pt>
                <c:pt idx="1">
                  <c:v>14.9</c:v>
                </c:pt>
                <c:pt idx="2">
                  <c:v>17.600000000000001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7EBA-4233-B13C-5229639D37BD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284217096"/>
        <c:axId val="1284223328"/>
      </c:barChart>
      <c:catAx>
        <c:axId val="12842170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rgbClr val="B2B2B2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84223328"/>
        <c:crosses val="autoZero"/>
        <c:auto val="1"/>
        <c:lblAlgn val="ctr"/>
        <c:lblOffset val="100"/>
        <c:noMultiLvlLbl val="0"/>
      </c:catAx>
      <c:valAx>
        <c:axId val="1284223328"/>
        <c:scaling>
          <c:orientation val="minMax"/>
          <c:max val="100"/>
          <c:min val="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 b="1" dirty="0">
                    <a:solidFill>
                      <a:schemeClr val="tx1"/>
                    </a:solidFill>
                  </a:rPr>
                  <a:t>Patients (%)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>
            <a:solidFill>
              <a:srgbClr val="B2B2B2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84217096"/>
        <c:crosses val="autoZero"/>
        <c:crossBetween val="between"/>
        <c:majorUnit val="20"/>
      </c:valAx>
      <c:spPr>
        <a:noFill/>
        <a:ln>
          <a:noFill/>
        </a:ln>
        <a:effectLst/>
      </c:spPr>
    </c:plotArea>
    <c:legend>
      <c:legendPos val="tr"/>
      <c:layout>
        <c:manualLayout>
          <c:xMode val="edge"/>
          <c:yMode val="edge"/>
          <c:x val="0.63782780557712038"/>
          <c:y val="2.3325365365801466E-2"/>
          <c:w val="0.33750235981714066"/>
          <c:h val="0.21999434883436508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9525"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4CDBF6A-483C-49EE-8106-938F2BD25929}" type="doc">
      <dgm:prSet loTypeId="urn:microsoft.com/office/officeart/2005/8/layout/hierarchy4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FD55DD6-CE53-4AAC-A132-AD4447B5B56B}">
      <dgm:prSet phldrT="[Text]" custT="1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>
        <a:xfrm>
          <a:off x="7509" y="0"/>
          <a:ext cx="3036358" cy="1410558"/>
        </a:xfrm>
        <a:prstGeom prst="roundRect">
          <a:avLst>
            <a:gd name="adj" fmla="val 10000"/>
          </a:avLst>
        </a:prstGeom>
        <a:solidFill>
          <a:srgbClr val="171E4C"/>
        </a:solidFill>
        <a:ln w="12700" cap="flat" cmpd="sng" algn="ctr">
          <a:solidFill>
            <a:srgbClr val="171E4C">
              <a:shade val="5000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sz="2000" b="1" dirty="0">
              <a:solidFill>
                <a:srgbClr val="FFFFFF"/>
              </a:solidFill>
              <a:latin typeface="Arial" panose="020B0604020202020204"/>
              <a:ea typeface="+mn-ea"/>
              <a:cs typeface="+mn-cs"/>
            </a:rPr>
            <a:t>Reduce Splenomegaly</a:t>
          </a:r>
          <a:endParaRPr lang="en-US" sz="2000" dirty="0">
            <a:solidFill>
              <a:srgbClr val="FFFFFF"/>
            </a:solidFill>
            <a:latin typeface="Arial" panose="020B0604020202020204"/>
            <a:ea typeface="+mn-ea"/>
            <a:cs typeface="+mn-cs"/>
          </a:endParaRPr>
        </a:p>
      </dgm:t>
    </dgm:pt>
    <dgm:pt modelId="{B0AA3022-8C26-434D-90A7-932A9ADFD40F}" type="parTrans" cxnId="{989037A6-A38E-49A9-AB7E-896CEE0A5F86}">
      <dgm:prSet/>
      <dgm:spPr/>
      <dgm:t>
        <a:bodyPr/>
        <a:lstStyle/>
        <a:p>
          <a:endParaRPr lang="en-US" sz="2000"/>
        </a:p>
      </dgm:t>
    </dgm:pt>
    <dgm:pt modelId="{E202616C-2D33-47A2-BFB9-61B84D724FCE}" type="sibTrans" cxnId="{989037A6-A38E-49A9-AB7E-896CEE0A5F86}">
      <dgm:prSet/>
      <dgm:spPr/>
      <dgm:t>
        <a:bodyPr/>
        <a:lstStyle/>
        <a:p>
          <a:endParaRPr lang="en-US" sz="2000"/>
        </a:p>
      </dgm:t>
    </dgm:pt>
    <dgm:pt modelId="{17FD9430-879C-4079-8B1B-EF9C7F62C47C}">
      <dgm:prSet custT="1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>
        <a:xfrm>
          <a:off x="3553976" y="0"/>
          <a:ext cx="3036358" cy="1410558"/>
        </a:xfrm>
        <a:prstGeom prst="roundRect">
          <a:avLst>
            <a:gd name="adj" fmla="val 10000"/>
          </a:avLst>
        </a:prstGeom>
        <a:solidFill>
          <a:srgbClr val="171E4C"/>
        </a:solidFill>
        <a:ln w="12700" cap="flat" cmpd="sng" algn="ctr">
          <a:solidFill>
            <a:srgbClr val="171E4C">
              <a:shade val="5000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sz="2000" b="1" dirty="0">
              <a:solidFill>
                <a:srgbClr val="FFFFFF"/>
              </a:solidFill>
              <a:latin typeface="Arial" panose="020B0604020202020204"/>
              <a:ea typeface="+mn-ea"/>
              <a:cs typeface="+mn-cs"/>
            </a:rPr>
            <a:t>Improve Symptoms</a:t>
          </a:r>
        </a:p>
      </dgm:t>
    </dgm:pt>
    <dgm:pt modelId="{447E52CA-A940-410C-9ECA-1542FC4A1A33}" type="parTrans" cxnId="{11F251FE-BF80-4327-9EAE-65D4C7221236}">
      <dgm:prSet/>
      <dgm:spPr/>
      <dgm:t>
        <a:bodyPr/>
        <a:lstStyle/>
        <a:p>
          <a:endParaRPr lang="en-US" sz="2000"/>
        </a:p>
      </dgm:t>
    </dgm:pt>
    <dgm:pt modelId="{32D94410-6BF2-4A8F-911C-5339FBDE76CC}" type="sibTrans" cxnId="{11F251FE-BF80-4327-9EAE-65D4C7221236}">
      <dgm:prSet/>
      <dgm:spPr/>
      <dgm:t>
        <a:bodyPr/>
        <a:lstStyle/>
        <a:p>
          <a:endParaRPr lang="en-US" sz="2000"/>
        </a:p>
      </dgm:t>
    </dgm:pt>
    <dgm:pt modelId="{7EE4EC72-A5D7-448F-BA42-299E1553C5AC}">
      <dgm:prSet custT="1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>
        <a:xfrm>
          <a:off x="7100443" y="0"/>
          <a:ext cx="3036358" cy="1410558"/>
        </a:xfrm>
        <a:prstGeom prst="roundRect">
          <a:avLst>
            <a:gd name="adj" fmla="val 10000"/>
          </a:avLst>
        </a:prstGeom>
        <a:solidFill>
          <a:srgbClr val="171E4C"/>
        </a:solidFill>
        <a:ln w="12700" cap="flat" cmpd="sng" algn="ctr">
          <a:solidFill>
            <a:srgbClr val="171E4C">
              <a:shade val="5000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sz="2000" b="1" dirty="0">
              <a:solidFill>
                <a:srgbClr val="FFFFFF"/>
              </a:solidFill>
              <a:latin typeface="Arial" panose="020B0604020202020204"/>
              <a:ea typeface="+mn-ea"/>
              <a:cs typeface="+mn-cs"/>
            </a:rPr>
            <a:t>Improve Survival </a:t>
          </a:r>
        </a:p>
      </dgm:t>
    </dgm:pt>
    <dgm:pt modelId="{EFDED8D6-252C-4EFF-B068-54AB13E973EE}" type="parTrans" cxnId="{2BBA7EF7-1B9F-402E-BB2A-804DC6509EC1}">
      <dgm:prSet/>
      <dgm:spPr/>
      <dgm:t>
        <a:bodyPr/>
        <a:lstStyle/>
        <a:p>
          <a:endParaRPr lang="en-US" sz="2000"/>
        </a:p>
      </dgm:t>
    </dgm:pt>
    <dgm:pt modelId="{8AF0892D-58C9-4180-B8F9-7B5282E0A515}" type="sibTrans" cxnId="{2BBA7EF7-1B9F-402E-BB2A-804DC6509EC1}">
      <dgm:prSet/>
      <dgm:spPr/>
      <dgm:t>
        <a:bodyPr/>
        <a:lstStyle/>
        <a:p>
          <a:endParaRPr lang="en-US" sz="2000"/>
        </a:p>
      </dgm:t>
    </dgm:pt>
    <dgm:pt modelId="{3B7C302B-D014-405D-9458-DBBD4F84BEB8}" type="pres">
      <dgm:prSet presAssocID="{14CDBF6A-483C-49EE-8106-938F2BD25929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DCA92B0B-CC63-46E3-9136-1BF52DD8FB76}" type="pres">
      <dgm:prSet presAssocID="{DFD55DD6-CE53-4AAC-A132-AD4447B5B56B}" presName="vertOne" presStyleCnt="0"/>
      <dgm:spPr/>
    </dgm:pt>
    <dgm:pt modelId="{8BBB9ED0-0FF4-487F-BA00-3E3E7DCE616F}" type="pres">
      <dgm:prSet presAssocID="{DFD55DD6-CE53-4AAC-A132-AD4447B5B56B}" presName="txOne" presStyleLbl="node0" presStyleIdx="0" presStyleCnt="3">
        <dgm:presLayoutVars>
          <dgm:chPref val="3"/>
        </dgm:presLayoutVars>
      </dgm:prSet>
      <dgm:spPr/>
    </dgm:pt>
    <dgm:pt modelId="{F1B556C0-65E8-4424-B094-BA3B3F81C542}" type="pres">
      <dgm:prSet presAssocID="{DFD55DD6-CE53-4AAC-A132-AD4447B5B56B}" presName="horzOne" presStyleCnt="0"/>
      <dgm:spPr/>
    </dgm:pt>
    <dgm:pt modelId="{86EC6134-E161-495B-AD85-57AFDF60D04B}" type="pres">
      <dgm:prSet presAssocID="{E202616C-2D33-47A2-BFB9-61B84D724FCE}" presName="sibSpaceOne" presStyleCnt="0"/>
      <dgm:spPr/>
    </dgm:pt>
    <dgm:pt modelId="{34541239-A18F-403B-8E85-6A369D3622A4}" type="pres">
      <dgm:prSet presAssocID="{17FD9430-879C-4079-8B1B-EF9C7F62C47C}" presName="vertOne" presStyleCnt="0"/>
      <dgm:spPr/>
    </dgm:pt>
    <dgm:pt modelId="{EA21E42D-9E43-4FCF-87AE-EDE52D451A58}" type="pres">
      <dgm:prSet presAssocID="{17FD9430-879C-4079-8B1B-EF9C7F62C47C}" presName="txOne" presStyleLbl="node0" presStyleIdx="1" presStyleCnt="3">
        <dgm:presLayoutVars>
          <dgm:chPref val="3"/>
        </dgm:presLayoutVars>
      </dgm:prSet>
      <dgm:spPr/>
    </dgm:pt>
    <dgm:pt modelId="{500C536D-CE37-413B-BA30-DFCC5C2EFBE2}" type="pres">
      <dgm:prSet presAssocID="{17FD9430-879C-4079-8B1B-EF9C7F62C47C}" presName="horzOne" presStyleCnt="0"/>
      <dgm:spPr/>
    </dgm:pt>
    <dgm:pt modelId="{ADFF57C0-38EA-49EE-B3F9-C1040121879C}" type="pres">
      <dgm:prSet presAssocID="{32D94410-6BF2-4A8F-911C-5339FBDE76CC}" presName="sibSpaceOne" presStyleCnt="0"/>
      <dgm:spPr/>
    </dgm:pt>
    <dgm:pt modelId="{84C3D155-51A0-4EC7-9E52-D7FA3C9AE18F}" type="pres">
      <dgm:prSet presAssocID="{7EE4EC72-A5D7-448F-BA42-299E1553C5AC}" presName="vertOne" presStyleCnt="0"/>
      <dgm:spPr/>
    </dgm:pt>
    <dgm:pt modelId="{4BA7A25A-0D06-4AC0-AE08-19B7A8EACE64}" type="pres">
      <dgm:prSet presAssocID="{7EE4EC72-A5D7-448F-BA42-299E1553C5AC}" presName="txOne" presStyleLbl="node0" presStyleIdx="2" presStyleCnt="3">
        <dgm:presLayoutVars>
          <dgm:chPref val="3"/>
        </dgm:presLayoutVars>
      </dgm:prSet>
      <dgm:spPr/>
    </dgm:pt>
    <dgm:pt modelId="{FA08366A-2EE5-4689-A58E-778C26F826BC}" type="pres">
      <dgm:prSet presAssocID="{7EE4EC72-A5D7-448F-BA42-299E1553C5AC}" presName="horzOne" presStyleCnt="0"/>
      <dgm:spPr/>
    </dgm:pt>
  </dgm:ptLst>
  <dgm:cxnLst>
    <dgm:cxn modelId="{61DE0C64-9BEF-43BB-9C28-2BCDB734430F}" type="presOf" srcId="{DFD55DD6-CE53-4AAC-A132-AD4447B5B56B}" destId="{8BBB9ED0-0FF4-487F-BA00-3E3E7DCE616F}" srcOrd="0" destOrd="0" presId="urn:microsoft.com/office/officeart/2005/8/layout/hierarchy4"/>
    <dgm:cxn modelId="{989037A6-A38E-49A9-AB7E-896CEE0A5F86}" srcId="{14CDBF6A-483C-49EE-8106-938F2BD25929}" destId="{DFD55DD6-CE53-4AAC-A132-AD4447B5B56B}" srcOrd="0" destOrd="0" parTransId="{B0AA3022-8C26-434D-90A7-932A9ADFD40F}" sibTransId="{E202616C-2D33-47A2-BFB9-61B84D724FCE}"/>
    <dgm:cxn modelId="{8B05B1BD-472A-48D8-8FE0-1C554014A531}" type="presOf" srcId="{7EE4EC72-A5D7-448F-BA42-299E1553C5AC}" destId="{4BA7A25A-0D06-4AC0-AE08-19B7A8EACE64}" srcOrd="0" destOrd="0" presId="urn:microsoft.com/office/officeart/2005/8/layout/hierarchy4"/>
    <dgm:cxn modelId="{37DA64C0-DE0A-4935-B26C-4155B923EE8F}" type="presOf" srcId="{14CDBF6A-483C-49EE-8106-938F2BD25929}" destId="{3B7C302B-D014-405D-9458-DBBD4F84BEB8}" srcOrd="0" destOrd="0" presId="urn:microsoft.com/office/officeart/2005/8/layout/hierarchy4"/>
    <dgm:cxn modelId="{3A144AF6-DF6C-4ECD-97CE-4282793E9E8C}" type="presOf" srcId="{17FD9430-879C-4079-8B1B-EF9C7F62C47C}" destId="{EA21E42D-9E43-4FCF-87AE-EDE52D451A58}" srcOrd="0" destOrd="0" presId="urn:microsoft.com/office/officeart/2005/8/layout/hierarchy4"/>
    <dgm:cxn modelId="{2BBA7EF7-1B9F-402E-BB2A-804DC6509EC1}" srcId="{14CDBF6A-483C-49EE-8106-938F2BD25929}" destId="{7EE4EC72-A5D7-448F-BA42-299E1553C5AC}" srcOrd="2" destOrd="0" parTransId="{EFDED8D6-252C-4EFF-B068-54AB13E973EE}" sibTransId="{8AF0892D-58C9-4180-B8F9-7B5282E0A515}"/>
    <dgm:cxn modelId="{11F251FE-BF80-4327-9EAE-65D4C7221236}" srcId="{14CDBF6A-483C-49EE-8106-938F2BD25929}" destId="{17FD9430-879C-4079-8B1B-EF9C7F62C47C}" srcOrd="1" destOrd="0" parTransId="{447E52CA-A940-410C-9ECA-1542FC4A1A33}" sibTransId="{32D94410-6BF2-4A8F-911C-5339FBDE76CC}"/>
    <dgm:cxn modelId="{0CBAB626-8843-4949-980D-685001FE19BE}" type="presParOf" srcId="{3B7C302B-D014-405D-9458-DBBD4F84BEB8}" destId="{DCA92B0B-CC63-46E3-9136-1BF52DD8FB76}" srcOrd="0" destOrd="0" presId="urn:microsoft.com/office/officeart/2005/8/layout/hierarchy4"/>
    <dgm:cxn modelId="{5C8EA9B8-7481-46A8-87FB-D77FEC244094}" type="presParOf" srcId="{DCA92B0B-CC63-46E3-9136-1BF52DD8FB76}" destId="{8BBB9ED0-0FF4-487F-BA00-3E3E7DCE616F}" srcOrd="0" destOrd="0" presId="urn:microsoft.com/office/officeart/2005/8/layout/hierarchy4"/>
    <dgm:cxn modelId="{5FE92BBF-5601-409A-BEFA-165BC78BD6D3}" type="presParOf" srcId="{DCA92B0B-CC63-46E3-9136-1BF52DD8FB76}" destId="{F1B556C0-65E8-4424-B094-BA3B3F81C542}" srcOrd="1" destOrd="0" presId="urn:microsoft.com/office/officeart/2005/8/layout/hierarchy4"/>
    <dgm:cxn modelId="{5FA9CFF4-EA03-4F8A-8695-D5EBEBF136A6}" type="presParOf" srcId="{3B7C302B-D014-405D-9458-DBBD4F84BEB8}" destId="{86EC6134-E161-495B-AD85-57AFDF60D04B}" srcOrd="1" destOrd="0" presId="urn:microsoft.com/office/officeart/2005/8/layout/hierarchy4"/>
    <dgm:cxn modelId="{6472BE42-6567-4A3C-A2E0-5143775E48FE}" type="presParOf" srcId="{3B7C302B-D014-405D-9458-DBBD4F84BEB8}" destId="{34541239-A18F-403B-8E85-6A369D3622A4}" srcOrd="2" destOrd="0" presId="urn:microsoft.com/office/officeart/2005/8/layout/hierarchy4"/>
    <dgm:cxn modelId="{87825020-4FB4-42D3-90C0-22C25B0AED63}" type="presParOf" srcId="{34541239-A18F-403B-8E85-6A369D3622A4}" destId="{EA21E42D-9E43-4FCF-87AE-EDE52D451A58}" srcOrd="0" destOrd="0" presId="urn:microsoft.com/office/officeart/2005/8/layout/hierarchy4"/>
    <dgm:cxn modelId="{B998EA89-00F9-45C8-A177-092EF2ED4AF9}" type="presParOf" srcId="{34541239-A18F-403B-8E85-6A369D3622A4}" destId="{500C536D-CE37-413B-BA30-DFCC5C2EFBE2}" srcOrd="1" destOrd="0" presId="urn:microsoft.com/office/officeart/2005/8/layout/hierarchy4"/>
    <dgm:cxn modelId="{64CAE8E9-F046-4768-A8C0-569DDB64795D}" type="presParOf" srcId="{3B7C302B-D014-405D-9458-DBBD4F84BEB8}" destId="{ADFF57C0-38EA-49EE-B3F9-C1040121879C}" srcOrd="3" destOrd="0" presId="urn:microsoft.com/office/officeart/2005/8/layout/hierarchy4"/>
    <dgm:cxn modelId="{92AB5279-B4AD-48A6-95C6-07770830B79E}" type="presParOf" srcId="{3B7C302B-D014-405D-9458-DBBD4F84BEB8}" destId="{84C3D155-51A0-4EC7-9E52-D7FA3C9AE18F}" srcOrd="4" destOrd="0" presId="urn:microsoft.com/office/officeart/2005/8/layout/hierarchy4"/>
    <dgm:cxn modelId="{EDC057FE-9EB7-4A58-93B8-6A4D41DB6862}" type="presParOf" srcId="{84C3D155-51A0-4EC7-9E52-D7FA3C9AE18F}" destId="{4BA7A25A-0D06-4AC0-AE08-19B7A8EACE64}" srcOrd="0" destOrd="0" presId="urn:microsoft.com/office/officeart/2005/8/layout/hierarchy4"/>
    <dgm:cxn modelId="{773B29B4-BF90-4BCE-8E79-A1FD138492F3}" type="presParOf" srcId="{84C3D155-51A0-4EC7-9E52-D7FA3C9AE18F}" destId="{FA08366A-2EE5-4689-A58E-778C26F826BC}" srcOrd="1" destOrd="0" presId="urn:microsoft.com/office/officeart/2005/8/layout/hierarchy4"/>
  </dgm:cxnLst>
  <dgm:bg>
    <a:effectLst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DE3C18D-DF88-4BF7-957F-7B332B10966D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D22DF4D-4EAF-4544-B43F-6DEB9C242DCC}">
      <dgm:prSet/>
      <dgm:spPr/>
      <dgm:t>
        <a:bodyPr/>
        <a:lstStyle/>
        <a:p>
          <a:r>
            <a:rPr lang="en-US"/>
            <a:t>ADC</a:t>
          </a:r>
        </a:p>
      </dgm:t>
    </dgm:pt>
    <dgm:pt modelId="{AD9CEE10-F3BC-4FF2-A0F4-7C78655D5D64}" type="parTrans" cxnId="{16CE18E8-F321-4646-BDA4-E93B51F7F4C4}">
      <dgm:prSet/>
      <dgm:spPr/>
      <dgm:t>
        <a:bodyPr/>
        <a:lstStyle/>
        <a:p>
          <a:endParaRPr lang="en-US"/>
        </a:p>
      </dgm:t>
    </dgm:pt>
    <dgm:pt modelId="{C7F1759A-11CF-401A-8A91-D02636D3C120}" type="sibTrans" cxnId="{16CE18E8-F321-4646-BDA4-E93B51F7F4C4}">
      <dgm:prSet/>
      <dgm:spPr/>
      <dgm:t>
        <a:bodyPr/>
        <a:lstStyle/>
        <a:p>
          <a:endParaRPr lang="en-US"/>
        </a:p>
      </dgm:t>
    </dgm:pt>
    <dgm:pt modelId="{F7085E6F-438F-4147-8628-2C7D4E3C3245}">
      <dgm:prSet/>
      <dgm:spPr/>
      <dgm:t>
        <a:bodyPr/>
        <a:lstStyle/>
        <a:p>
          <a:r>
            <a:rPr lang="en-US" dirty="0"/>
            <a:t>HER2 3+ overexpressing after failure of platinum doublet</a:t>
          </a:r>
        </a:p>
      </dgm:t>
    </dgm:pt>
    <dgm:pt modelId="{BE934BF9-7BE0-450C-8E3D-033EFD2C1946}" type="parTrans" cxnId="{2F869203-4031-42B3-AD60-C35F08D9AAC2}">
      <dgm:prSet/>
      <dgm:spPr/>
      <dgm:t>
        <a:bodyPr/>
        <a:lstStyle/>
        <a:p>
          <a:endParaRPr lang="en-US"/>
        </a:p>
      </dgm:t>
    </dgm:pt>
    <dgm:pt modelId="{8021820C-7CB2-43E8-8641-C2FCAF262397}" type="sibTrans" cxnId="{2F869203-4031-42B3-AD60-C35F08D9AAC2}">
      <dgm:prSet/>
      <dgm:spPr/>
      <dgm:t>
        <a:bodyPr/>
        <a:lstStyle/>
        <a:p>
          <a:endParaRPr lang="en-US"/>
        </a:p>
      </dgm:t>
    </dgm:pt>
    <dgm:pt modelId="{2A6AF09C-1FF1-4703-9150-CAFA83017450}">
      <dgm:prSet/>
      <dgm:spPr/>
      <dgm:t>
        <a:bodyPr/>
        <a:lstStyle/>
        <a:p>
          <a:r>
            <a:rPr lang="en-US"/>
            <a:t>TKI</a:t>
          </a:r>
        </a:p>
      </dgm:t>
    </dgm:pt>
    <dgm:pt modelId="{06B97CB0-EE70-402B-922E-3FB19A9E88FD}" type="parTrans" cxnId="{473744EC-BC2A-4999-AF13-70B6E5C54AB6}">
      <dgm:prSet/>
      <dgm:spPr/>
      <dgm:t>
        <a:bodyPr/>
        <a:lstStyle/>
        <a:p>
          <a:endParaRPr lang="en-US"/>
        </a:p>
      </dgm:t>
    </dgm:pt>
    <dgm:pt modelId="{011034FC-6556-4A2C-B8AB-BCF45DF8B9AE}" type="sibTrans" cxnId="{473744EC-BC2A-4999-AF13-70B6E5C54AB6}">
      <dgm:prSet/>
      <dgm:spPr/>
      <dgm:t>
        <a:bodyPr/>
        <a:lstStyle/>
        <a:p>
          <a:endParaRPr lang="en-US"/>
        </a:p>
      </dgm:t>
    </dgm:pt>
    <dgm:pt modelId="{E2EB2137-49A6-4D91-86B6-3B11CD31EDB4}">
      <dgm:prSet/>
      <dgm:spPr/>
      <dgm:t>
        <a:bodyPr/>
        <a:lstStyle/>
        <a:p>
          <a:r>
            <a:rPr lang="en-US" dirty="0" err="1"/>
            <a:t>Sevabertinib</a:t>
          </a:r>
          <a:endParaRPr lang="en-US" dirty="0"/>
        </a:p>
      </dgm:t>
    </dgm:pt>
    <dgm:pt modelId="{E0B7BFFE-C49F-4BAB-8D60-EFB220CAE73D}" type="parTrans" cxnId="{7C10B077-578E-4357-9BFE-C236905FB09D}">
      <dgm:prSet/>
      <dgm:spPr/>
      <dgm:t>
        <a:bodyPr/>
        <a:lstStyle/>
        <a:p>
          <a:endParaRPr lang="en-US"/>
        </a:p>
      </dgm:t>
    </dgm:pt>
    <dgm:pt modelId="{288DFDA4-7BEA-4ADC-BB60-BBE4008130A2}" type="sibTrans" cxnId="{7C10B077-578E-4357-9BFE-C236905FB09D}">
      <dgm:prSet/>
      <dgm:spPr/>
      <dgm:t>
        <a:bodyPr/>
        <a:lstStyle/>
        <a:p>
          <a:endParaRPr lang="en-US"/>
        </a:p>
      </dgm:t>
    </dgm:pt>
    <dgm:pt modelId="{7BB0B3D9-AD96-4AD8-8ECE-CABBA514B5DD}">
      <dgm:prSet/>
      <dgm:spPr/>
      <dgm:t>
        <a:bodyPr/>
        <a:lstStyle/>
        <a:p>
          <a:r>
            <a:rPr lang="en-US" dirty="0" err="1"/>
            <a:t>Zongertinib</a:t>
          </a:r>
          <a:endParaRPr lang="en-US" dirty="0"/>
        </a:p>
      </dgm:t>
    </dgm:pt>
    <dgm:pt modelId="{319F0C60-BB95-4EAE-AF96-3714BADB439E}" type="parTrans" cxnId="{13D4B07C-8BF1-4AF9-B1C0-4EA9579D8818}">
      <dgm:prSet/>
      <dgm:spPr/>
      <dgm:t>
        <a:bodyPr/>
        <a:lstStyle/>
        <a:p>
          <a:endParaRPr lang="en-US"/>
        </a:p>
      </dgm:t>
    </dgm:pt>
    <dgm:pt modelId="{95C4541E-290C-439F-A700-C43F67931D4A}" type="sibTrans" cxnId="{13D4B07C-8BF1-4AF9-B1C0-4EA9579D8818}">
      <dgm:prSet/>
      <dgm:spPr/>
      <dgm:t>
        <a:bodyPr/>
        <a:lstStyle/>
        <a:p>
          <a:endParaRPr lang="en-US"/>
        </a:p>
      </dgm:t>
    </dgm:pt>
    <dgm:pt modelId="{DB88CD91-FC9A-3D49-8207-BCEBEC5CFEAB}">
      <dgm:prSet/>
      <dgm:spPr/>
      <dgm:t>
        <a:bodyPr/>
        <a:lstStyle/>
        <a:p>
          <a:r>
            <a:rPr lang="en-US" dirty="0"/>
            <a:t>Trastuzumab deruxtecan (T-</a:t>
          </a:r>
          <a:r>
            <a:rPr lang="en-US" dirty="0" err="1"/>
            <a:t>DXd</a:t>
          </a:r>
          <a:r>
            <a:rPr lang="en-US" dirty="0"/>
            <a:t>)</a:t>
          </a:r>
        </a:p>
      </dgm:t>
    </dgm:pt>
    <dgm:pt modelId="{ACEC0D8E-767D-8740-87BC-961692396308}" type="parTrans" cxnId="{8EDF1E2E-3938-6B49-93B5-C28FB3BD5CF6}">
      <dgm:prSet/>
      <dgm:spPr/>
      <dgm:t>
        <a:bodyPr/>
        <a:lstStyle/>
        <a:p>
          <a:endParaRPr lang="en-US"/>
        </a:p>
      </dgm:t>
    </dgm:pt>
    <dgm:pt modelId="{DC25999B-A108-C54F-92A7-0CC8E692DBBA}" type="sibTrans" cxnId="{8EDF1E2E-3938-6B49-93B5-C28FB3BD5CF6}">
      <dgm:prSet/>
      <dgm:spPr/>
      <dgm:t>
        <a:bodyPr/>
        <a:lstStyle/>
        <a:p>
          <a:endParaRPr lang="en-US"/>
        </a:p>
      </dgm:t>
    </dgm:pt>
    <dgm:pt modelId="{BAF408C6-802F-F547-8CA9-9BB48E76797F}">
      <dgm:prSet/>
      <dgm:spPr/>
      <dgm:t>
        <a:bodyPr/>
        <a:lstStyle/>
        <a:p>
          <a:r>
            <a:rPr lang="en-US" dirty="0"/>
            <a:t>HER2 mt </a:t>
          </a:r>
        </a:p>
      </dgm:t>
    </dgm:pt>
    <dgm:pt modelId="{2667CC68-2549-F142-A45A-6072A5C82FDA}" type="parTrans" cxnId="{45C64A04-2708-8E4A-9EBE-D0C98EC8F9B1}">
      <dgm:prSet/>
      <dgm:spPr/>
      <dgm:t>
        <a:bodyPr/>
        <a:lstStyle/>
        <a:p>
          <a:endParaRPr lang="en-US"/>
        </a:p>
      </dgm:t>
    </dgm:pt>
    <dgm:pt modelId="{BF9F952D-C340-0048-AC49-0576785B8DB7}" type="sibTrans" cxnId="{45C64A04-2708-8E4A-9EBE-D0C98EC8F9B1}">
      <dgm:prSet/>
      <dgm:spPr/>
      <dgm:t>
        <a:bodyPr/>
        <a:lstStyle/>
        <a:p>
          <a:endParaRPr lang="en-US"/>
        </a:p>
      </dgm:t>
    </dgm:pt>
    <dgm:pt modelId="{8BE20401-EC98-144D-8DBC-68E9531404F4}" type="pres">
      <dgm:prSet presAssocID="{9DE3C18D-DF88-4BF7-957F-7B332B10966D}" presName="linear" presStyleCnt="0">
        <dgm:presLayoutVars>
          <dgm:dir/>
          <dgm:animLvl val="lvl"/>
          <dgm:resizeHandles val="exact"/>
        </dgm:presLayoutVars>
      </dgm:prSet>
      <dgm:spPr/>
    </dgm:pt>
    <dgm:pt modelId="{99A56B35-477F-4940-8100-47FEEE02AC73}" type="pres">
      <dgm:prSet presAssocID="{1D22DF4D-4EAF-4544-B43F-6DEB9C242DCC}" presName="parentLin" presStyleCnt="0"/>
      <dgm:spPr/>
    </dgm:pt>
    <dgm:pt modelId="{C89FF74C-9A70-2E46-A869-334C9458F23D}" type="pres">
      <dgm:prSet presAssocID="{1D22DF4D-4EAF-4544-B43F-6DEB9C242DCC}" presName="parentLeftMargin" presStyleLbl="node1" presStyleIdx="0" presStyleCnt="2"/>
      <dgm:spPr/>
    </dgm:pt>
    <dgm:pt modelId="{48334F5D-F366-584A-9D07-BAF695234D20}" type="pres">
      <dgm:prSet presAssocID="{1D22DF4D-4EAF-4544-B43F-6DEB9C242DCC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C4AC8574-444C-9C41-8238-B3ACE4E8CB8B}" type="pres">
      <dgm:prSet presAssocID="{1D22DF4D-4EAF-4544-B43F-6DEB9C242DCC}" presName="negativeSpace" presStyleCnt="0"/>
      <dgm:spPr/>
    </dgm:pt>
    <dgm:pt modelId="{DF8A2574-80F7-D849-AB4B-ACFA3F531EFA}" type="pres">
      <dgm:prSet presAssocID="{1D22DF4D-4EAF-4544-B43F-6DEB9C242DCC}" presName="childText" presStyleLbl="conFgAcc1" presStyleIdx="0" presStyleCnt="2">
        <dgm:presLayoutVars>
          <dgm:bulletEnabled val="1"/>
        </dgm:presLayoutVars>
      </dgm:prSet>
      <dgm:spPr/>
    </dgm:pt>
    <dgm:pt modelId="{3FE608EA-1F9B-9047-A435-99B4F08B8285}" type="pres">
      <dgm:prSet presAssocID="{C7F1759A-11CF-401A-8A91-D02636D3C120}" presName="spaceBetweenRectangles" presStyleCnt="0"/>
      <dgm:spPr/>
    </dgm:pt>
    <dgm:pt modelId="{AAFBEEC7-8696-634E-8F30-5535A8BAF32C}" type="pres">
      <dgm:prSet presAssocID="{2A6AF09C-1FF1-4703-9150-CAFA83017450}" presName="parentLin" presStyleCnt="0"/>
      <dgm:spPr/>
    </dgm:pt>
    <dgm:pt modelId="{24038DD1-49C5-744D-B67D-99C61D309A9A}" type="pres">
      <dgm:prSet presAssocID="{2A6AF09C-1FF1-4703-9150-CAFA83017450}" presName="parentLeftMargin" presStyleLbl="node1" presStyleIdx="0" presStyleCnt="2"/>
      <dgm:spPr/>
    </dgm:pt>
    <dgm:pt modelId="{34F9E119-00A6-9648-97FC-7929FC2E5336}" type="pres">
      <dgm:prSet presAssocID="{2A6AF09C-1FF1-4703-9150-CAFA83017450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B9002B48-6FA0-7445-9797-17F733832E68}" type="pres">
      <dgm:prSet presAssocID="{2A6AF09C-1FF1-4703-9150-CAFA83017450}" presName="negativeSpace" presStyleCnt="0"/>
      <dgm:spPr/>
    </dgm:pt>
    <dgm:pt modelId="{369509D4-CEF2-1B49-8D9E-8D81F5292C1C}" type="pres">
      <dgm:prSet presAssocID="{2A6AF09C-1FF1-4703-9150-CAFA83017450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2F869203-4031-42B3-AD60-C35F08D9AAC2}" srcId="{DB88CD91-FC9A-3D49-8207-BCEBEC5CFEAB}" destId="{F7085E6F-438F-4147-8628-2C7D4E3C3245}" srcOrd="1" destOrd="0" parTransId="{BE934BF9-7BE0-450C-8E3D-033EFD2C1946}" sibTransId="{8021820C-7CB2-43E8-8641-C2FCAF262397}"/>
    <dgm:cxn modelId="{45C64A04-2708-8E4A-9EBE-D0C98EC8F9B1}" srcId="{DB88CD91-FC9A-3D49-8207-BCEBEC5CFEAB}" destId="{BAF408C6-802F-F547-8CA9-9BB48E76797F}" srcOrd="0" destOrd="0" parTransId="{2667CC68-2549-F142-A45A-6072A5C82FDA}" sibTransId="{BF9F952D-C340-0048-AC49-0576785B8DB7}"/>
    <dgm:cxn modelId="{46A97B04-E0B4-5449-820C-2A0F5D0A5F29}" type="presOf" srcId="{2A6AF09C-1FF1-4703-9150-CAFA83017450}" destId="{24038DD1-49C5-744D-B67D-99C61D309A9A}" srcOrd="0" destOrd="0" presId="urn:microsoft.com/office/officeart/2005/8/layout/list1"/>
    <dgm:cxn modelId="{8EDF1E2E-3938-6B49-93B5-C28FB3BD5CF6}" srcId="{1D22DF4D-4EAF-4544-B43F-6DEB9C242DCC}" destId="{DB88CD91-FC9A-3D49-8207-BCEBEC5CFEAB}" srcOrd="0" destOrd="0" parTransId="{ACEC0D8E-767D-8740-87BC-961692396308}" sibTransId="{DC25999B-A108-C54F-92A7-0CC8E692DBBA}"/>
    <dgm:cxn modelId="{7C10B077-578E-4357-9BFE-C236905FB09D}" srcId="{2A6AF09C-1FF1-4703-9150-CAFA83017450}" destId="{E2EB2137-49A6-4D91-86B6-3B11CD31EDB4}" srcOrd="0" destOrd="0" parTransId="{E0B7BFFE-C49F-4BAB-8D60-EFB220CAE73D}" sibTransId="{288DFDA4-7BEA-4ADC-BB60-BBE4008130A2}"/>
    <dgm:cxn modelId="{7B769C7B-ACA4-3346-8210-3E3C5DB72252}" type="presOf" srcId="{F7085E6F-438F-4147-8628-2C7D4E3C3245}" destId="{DF8A2574-80F7-D849-AB4B-ACFA3F531EFA}" srcOrd="0" destOrd="2" presId="urn:microsoft.com/office/officeart/2005/8/layout/list1"/>
    <dgm:cxn modelId="{13D4B07C-8BF1-4AF9-B1C0-4EA9579D8818}" srcId="{2A6AF09C-1FF1-4703-9150-CAFA83017450}" destId="{7BB0B3D9-AD96-4AD8-8ECE-CABBA514B5DD}" srcOrd="1" destOrd="0" parTransId="{319F0C60-BB95-4EAE-AF96-3714BADB439E}" sibTransId="{95C4541E-290C-439F-A700-C43F67931D4A}"/>
    <dgm:cxn modelId="{92DDC87D-8146-BC49-A43B-41A6BB553C01}" type="presOf" srcId="{9DE3C18D-DF88-4BF7-957F-7B332B10966D}" destId="{8BE20401-EC98-144D-8DBC-68E9531404F4}" srcOrd="0" destOrd="0" presId="urn:microsoft.com/office/officeart/2005/8/layout/list1"/>
    <dgm:cxn modelId="{6FBA228C-53CD-504A-B925-4D9DD695E681}" type="presOf" srcId="{7BB0B3D9-AD96-4AD8-8ECE-CABBA514B5DD}" destId="{369509D4-CEF2-1B49-8D9E-8D81F5292C1C}" srcOrd="0" destOrd="1" presId="urn:microsoft.com/office/officeart/2005/8/layout/list1"/>
    <dgm:cxn modelId="{70E0D4A3-CC86-E14F-88DE-F305D8EB2C5C}" type="presOf" srcId="{1D22DF4D-4EAF-4544-B43F-6DEB9C242DCC}" destId="{C89FF74C-9A70-2E46-A869-334C9458F23D}" srcOrd="0" destOrd="0" presId="urn:microsoft.com/office/officeart/2005/8/layout/list1"/>
    <dgm:cxn modelId="{3FB08EAF-1962-7141-BB2E-4F3B4DAEE8B4}" type="presOf" srcId="{DB88CD91-FC9A-3D49-8207-BCEBEC5CFEAB}" destId="{DF8A2574-80F7-D849-AB4B-ACFA3F531EFA}" srcOrd="0" destOrd="0" presId="urn:microsoft.com/office/officeart/2005/8/layout/list1"/>
    <dgm:cxn modelId="{B3433CCD-AAF3-764C-9A36-21EA4E4F481F}" type="presOf" srcId="{BAF408C6-802F-F547-8CA9-9BB48E76797F}" destId="{DF8A2574-80F7-D849-AB4B-ACFA3F531EFA}" srcOrd="0" destOrd="1" presId="urn:microsoft.com/office/officeart/2005/8/layout/list1"/>
    <dgm:cxn modelId="{CD43A2D9-C2D5-B94D-9B2B-762D35FEE82F}" type="presOf" srcId="{1D22DF4D-4EAF-4544-B43F-6DEB9C242DCC}" destId="{48334F5D-F366-584A-9D07-BAF695234D20}" srcOrd="1" destOrd="0" presId="urn:microsoft.com/office/officeart/2005/8/layout/list1"/>
    <dgm:cxn modelId="{6FDD08E1-67DD-7E43-8C7A-946E034E453C}" type="presOf" srcId="{2A6AF09C-1FF1-4703-9150-CAFA83017450}" destId="{34F9E119-00A6-9648-97FC-7929FC2E5336}" srcOrd="1" destOrd="0" presId="urn:microsoft.com/office/officeart/2005/8/layout/list1"/>
    <dgm:cxn modelId="{AF94D3E3-1DE6-784B-8647-6F40D4C57EF7}" type="presOf" srcId="{E2EB2137-49A6-4D91-86B6-3B11CD31EDB4}" destId="{369509D4-CEF2-1B49-8D9E-8D81F5292C1C}" srcOrd="0" destOrd="0" presId="urn:microsoft.com/office/officeart/2005/8/layout/list1"/>
    <dgm:cxn modelId="{16CE18E8-F321-4646-BDA4-E93B51F7F4C4}" srcId="{9DE3C18D-DF88-4BF7-957F-7B332B10966D}" destId="{1D22DF4D-4EAF-4544-B43F-6DEB9C242DCC}" srcOrd="0" destOrd="0" parTransId="{AD9CEE10-F3BC-4FF2-A0F4-7C78655D5D64}" sibTransId="{C7F1759A-11CF-401A-8A91-D02636D3C120}"/>
    <dgm:cxn modelId="{473744EC-BC2A-4999-AF13-70B6E5C54AB6}" srcId="{9DE3C18D-DF88-4BF7-957F-7B332B10966D}" destId="{2A6AF09C-1FF1-4703-9150-CAFA83017450}" srcOrd="1" destOrd="0" parTransId="{06B97CB0-EE70-402B-922E-3FB19A9E88FD}" sibTransId="{011034FC-6556-4A2C-B8AB-BCF45DF8B9AE}"/>
    <dgm:cxn modelId="{A1D1C79C-63A0-A844-93EE-E1A7F42CB757}" type="presParOf" srcId="{8BE20401-EC98-144D-8DBC-68E9531404F4}" destId="{99A56B35-477F-4940-8100-47FEEE02AC73}" srcOrd="0" destOrd="0" presId="urn:microsoft.com/office/officeart/2005/8/layout/list1"/>
    <dgm:cxn modelId="{F440755A-7BE0-B34E-B6CE-CBFAC9B381FA}" type="presParOf" srcId="{99A56B35-477F-4940-8100-47FEEE02AC73}" destId="{C89FF74C-9A70-2E46-A869-334C9458F23D}" srcOrd="0" destOrd="0" presId="urn:microsoft.com/office/officeart/2005/8/layout/list1"/>
    <dgm:cxn modelId="{E3809BBB-47E1-6E4C-8496-6DC35A325434}" type="presParOf" srcId="{99A56B35-477F-4940-8100-47FEEE02AC73}" destId="{48334F5D-F366-584A-9D07-BAF695234D20}" srcOrd="1" destOrd="0" presId="urn:microsoft.com/office/officeart/2005/8/layout/list1"/>
    <dgm:cxn modelId="{FCAFB99A-B860-4040-A3DA-542F945CD877}" type="presParOf" srcId="{8BE20401-EC98-144D-8DBC-68E9531404F4}" destId="{C4AC8574-444C-9C41-8238-B3ACE4E8CB8B}" srcOrd="1" destOrd="0" presId="urn:microsoft.com/office/officeart/2005/8/layout/list1"/>
    <dgm:cxn modelId="{90475382-65C7-BC46-9EC3-1C4513E8984A}" type="presParOf" srcId="{8BE20401-EC98-144D-8DBC-68E9531404F4}" destId="{DF8A2574-80F7-D849-AB4B-ACFA3F531EFA}" srcOrd="2" destOrd="0" presId="urn:microsoft.com/office/officeart/2005/8/layout/list1"/>
    <dgm:cxn modelId="{4C6C8348-80CD-4942-A2DE-710AE92A7DC0}" type="presParOf" srcId="{8BE20401-EC98-144D-8DBC-68E9531404F4}" destId="{3FE608EA-1F9B-9047-A435-99B4F08B8285}" srcOrd="3" destOrd="0" presId="urn:microsoft.com/office/officeart/2005/8/layout/list1"/>
    <dgm:cxn modelId="{636121EB-00F4-1B4E-854C-F19A2E55BCBC}" type="presParOf" srcId="{8BE20401-EC98-144D-8DBC-68E9531404F4}" destId="{AAFBEEC7-8696-634E-8F30-5535A8BAF32C}" srcOrd="4" destOrd="0" presId="urn:microsoft.com/office/officeart/2005/8/layout/list1"/>
    <dgm:cxn modelId="{75909BE4-376F-0C41-B2D3-CA9355B998DB}" type="presParOf" srcId="{AAFBEEC7-8696-634E-8F30-5535A8BAF32C}" destId="{24038DD1-49C5-744D-B67D-99C61D309A9A}" srcOrd="0" destOrd="0" presId="urn:microsoft.com/office/officeart/2005/8/layout/list1"/>
    <dgm:cxn modelId="{7E994909-9447-A247-9878-BCF3BA172104}" type="presParOf" srcId="{AAFBEEC7-8696-634E-8F30-5535A8BAF32C}" destId="{34F9E119-00A6-9648-97FC-7929FC2E5336}" srcOrd="1" destOrd="0" presId="urn:microsoft.com/office/officeart/2005/8/layout/list1"/>
    <dgm:cxn modelId="{7B93025C-8D27-1544-A735-4F95C606047D}" type="presParOf" srcId="{8BE20401-EC98-144D-8DBC-68E9531404F4}" destId="{B9002B48-6FA0-7445-9797-17F733832E68}" srcOrd="5" destOrd="0" presId="urn:microsoft.com/office/officeart/2005/8/layout/list1"/>
    <dgm:cxn modelId="{946A2281-7DC9-1740-A156-E0BFF60B5BEC}" type="presParOf" srcId="{8BE20401-EC98-144D-8DBC-68E9531404F4}" destId="{369509D4-CEF2-1B49-8D9E-8D81F5292C1C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5B0FEE5-564C-49EE-952A-E1BE186EA690}" type="doc">
      <dgm:prSet loTypeId="urn:microsoft.com/office/officeart/2005/8/layout/vList5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AEB94DA5-9BBA-4B23-8499-6EB5C14609A8}">
      <dgm:prSet/>
      <dgm:spPr/>
      <dgm:t>
        <a:bodyPr/>
        <a:lstStyle/>
        <a:p>
          <a:pPr rtl="0"/>
          <a:r>
            <a:rPr lang="en-US" b="1" baseline="0" dirty="0" err="1"/>
            <a:t>Midostaurin</a:t>
          </a:r>
          <a:endParaRPr lang="en-US" b="1" baseline="0" dirty="0"/>
        </a:p>
        <a:p>
          <a:pPr rtl="0"/>
          <a:r>
            <a:rPr lang="en-US" b="1" baseline="0" dirty="0"/>
            <a:t>(Type 1 – TKD and ITD)</a:t>
          </a:r>
          <a:endParaRPr lang="en-US" dirty="0"/>
        </a:p>
      </dgm:t>
    </dgm:pt>
    <dgm:pt modelId="{C98B706F-297C-4ACE-92B3-4BC14AC42824}" type="parTrans" cxnId="{AF9F8A56-F467-4042-9B88-A6EA380496E4}">
      <dgm:prSet/>
      <dgm:spPr/>
      <dgm:t>
        <a:bodyPr/>
        <a:lstStyle/>
        <a:p>
          <a:endParaRPr lang="en-US"/>
        </a:p>
      </dgm:t>
    </dgm:pt>
    <dgm:pt modelId="{94A343CD-87EF-41C3-AF7F-2B9D67573C9A}" type="sibTrans" cxnId="{AF9F8A56-F467-4042-9B88-A6EA380496E4}">
      <dgm:prSet/>
      <dgm:spPr/>
      <dgm:t>
        <a:bodyPr/>
        <a:lstStyle/>
        <a:p>
          <a:endParaRPr lang="en-US"/>
        </a:p>
      </dgm:t>
    </dgm:pt>
    <dgm:pt modelId="{34CE458E-94F2-4B0D-9F23-8E8B5D75A0F1}">
      <dgm:prSet custT="1"/>
      <dgm:spPr/>
      <dgm:t>
        <a:bodyPr/>
        <a:lstStyle/>
        <a:p>
          <a:pPr rtl="0"/>
          <a:r>
            <a:rPr lang="en-US" sz="2000" b="1" dirty="0"/>
            <a:t>Approved in </a:t>
          </a:r>
          <a:r>
            <a:rPr lang="en-US" sz="2000" b="1" dirty="0">
              <a:solidFill>
                <a:srgbClr val="0070C0"/>
              </a:solidFill>
            </a:rPr>
            <a:t>Newly Dx </a:t>
          </a:r>
          <a:r>
            <a:rPr lang="en-US" sz="2000" b="1" dirty="0"/>
            <a:t>Fit AML in combo w/ </a:t>
          </a:r>
          <a:r>
            <a:rPr lang="en-US" sz="2000" b="1" dirty="0" err="1"/>
            <a:t>chemotx</a:t>
          </a:r>
          <a:endParaRPr lang="en-US" sz="2000" dirty="0"/>
        </a:p>
      </dgm:t>
    </dgm:pt>
    <dgm:pt modelId="{F7896AA1-8D42-49F1-BAC8-150F827B679E}" type="parTrans" cxnId="{6DD5361A-46A7-4A5B-8E63-78E0E33DDB73}">
      <dgm:prSet/>
      <dgm:spPr/>
      <dgm:t>
        <a:bodyPr/>
        <a:lstStyle/>
        <a:p>
          <a:endParaRPr lang="en-US"/>
        </a:p>
      </dgm:t>
    </dgm:pt>
    <dgm:pt modelId="{907FD2DD-E7B7-4278-AB8A-BD790D3B9F16}" type="sibTrans" cxnId="{6DD5361A-46A7-4A5B-8E63-78E0E33DDB73}">
      <dgm:prSet/>
      <dgm:spPr/>
      <dgm:t>
        <a:bodyPr/>
        <a:lstStyle/>
        <a:p>
          <a:endParaRPr lang="en-US"/>
        </a:p>
      </dgm:t>
    </dgm:pt>
    <dgm:pt modelId="{4E7BB1A8-8D07-4F81-9AAF-4C1ECF201563}">
      <dgm:prSet/>
      <dgm:spPr/>
      <dgm:t>
        <a:bodyPr/>
        <a:lstStyle/>
        <a:p>
          <a:pPr rtl="0"/>
          <a:r>
            <a:rPr lang="en-US" b="1" baseline="0" dirty="0" err="1"/>
            <a:t>Quizartinib</a:t>
          </a:r>
          <a:endParaRPr lang="en-US" b="1" baseline="0" dirty="0"/>
        </a:p>
        <a:p>
          <a:pPr rtl="0"/>
          <a:r>
            <a:rPr lang="en-US" b="1" baseline="0" dirty="0"/>
            <a:t>(Type 2 – FLT3-ITD only)</a:t>
          </a:r>
          <a:endParaRPr lang="en-US" dirty="0"/>
        </a:p>
      </dgm:t>
    </dgm:pt>
    <dgm:pt modelId="{E726A1DE-E5FC-4874-AE0E-3EE69FC4FB9E}" type="parTrans" cxnId="{05A65933-0CD1-4463-9ACB-920064AD8039}">
      <dgm:prSet/>
      <dgm:spPr/>
      <dgm:t>
        <a:bodyPr/>
        <a:lstStyle/>
        <a:p>
          <a:endParaRPr lang="en-US"/>
        </a:p>
      </dgm:t>
    </dgm:pt>
    <dgm:pt modelId="{F33391D9-8E09-4CD2-A6C5-A8976A4F98BF}" type="sibTrans" cxnId="{05A65933-0CD1-4463-9ACB-920064AD8039}">
      <dgm:prSet/>
      <dgm:spPr/>
      <dgm:t>
        <a:bodyPr/>
        <a:lstStyle/>
        <a:p>
          <a:endParaRPr lang="en-US"/>
        </a:p>
      </dgm:t>
    </dgm:pt>
    <dgm:pt modelId="{7FCAA08E-9D33-45A2-98B6-56077E8E1360}">
      <dgm:prSet custT="1"/>
      <dgm:spPr/>
      <dgm:t>
        <a:bodyPr/>
        <a:lstStyle/>
        <a:p>
          <a:pPr rtl="0"/>
          <a:r>
            <a:rPr lang="en-US" sz="2000" b="1" dirty="0"/>
            <a:t>Approved in </a:t>
          </a:r>
          <a:r>
            <a:rPr lang="en-US" sz="2000" b="1" dirty="0">
              <a:solidFill>
                <a:srgbClr val="0070C0"/>
              </a:solidFill>
            </a:rPr>
            <a:t>Newly Dx </a:t>
          </a:r>
          <a:r>
            <a:rPr lang="en-US" sz="2000" b="1" dirty="0"/>
            <a:t>Fit AML in combo with </a:t>
          </a:r>
          <a:r>
            <a:rPr lang="en-US" sz="2000" b="1" dirty="0" err="1"/>
            <a:t>chemotx</a:t>
          </a:r>
          <a:endParaRPr lang="en-US" sz="1500" dirty="0"/>
        </a:p>
      </dgm:t>
    </dgm:pt>
    <dgm:pt modelId="{8DA875B9-A08E-4C6E-BAB6-970AD02C1CED}" type="parTrans" cxnId="{C04422FA-FAFB-4808-BC71-E7B686F8D76C}">
      <dgm:prSet/>
      <dgm:spPr/>
      <dgm:t>
        <a:bodyPr/>
        <a:lstStyle/>
        <a:p>
          <a:endParaRPr lang="en-US"/>
        </a:p>
      </dgm:t>
    </dgm:pt>
    <dgm:pt modelId="{DB9AD9C2-036D-41A2-B10F-0E3BF62C5DB9}" type="sibTrans" cxnId="{C04422FA-FAFB-4808-BC71-E7B686F8D76C}">
      <dgm:prSet/>
      <dgm:spPr/>
      <dgm:t>
        <a:bodyPr/>
        <a:lstStyle/>
        <a:p>
          <a:endParaRPr lang="en-US"/>
        </a:p>
      </dgm:t>
    </dgm:pt>
    <dgm:pt modelId="{F1CD4543-9F62-414F-8680-B01A07BE9A61}">
      <dgm:prSet/>
      <dgm:spPr/>
      <dgm:t>
        <a:bodyPr/>
        <a:lstStyle/>
        <a:p>
          <a:pPr rtl="0"/>
          <a:r>
            <a:rPr lang="en-US" b="1" baseline="0" dirty="0" err="1"/>
            <a:t>Gilteritinib</a:t>
          </a:r>
          <a:endParaRPr lang="en-US" b="1" baseline="0" dirty="0"/>
        </a:p>
        <a:p>
          <a:pPr rtl="0"/>
          <a:r>
            <a:rPr lang="en-US" b="1" baseline="0" dirty="0"/>
            <a:t>(Type 1 – TKD and ITD)</a:t>
          </a:r>
          <a:endParaRPr lang="en-US" dirty="0"/>
        </a:p>
      </dgm:t>
    </dgm:pt>
    <dgm:pt modelId="{5E3C5912-AAA5-4D77-9806-4EE7FB5FFF17}" type="parTrans" cxnId="{7720199D-CF58-48E0-B2BC-ED6816E30A31}">
      <dgm:prSet/>
      <dgm:spPr/>
      <dgm:t>
        <a:bodyPr/>
        <a:lstStyle/>
        <a:p>
          <a:endParaRPr lang="en-US"/>
        </a:p>
      </dgm:t>
    </dgm:pt>
    <dgm:pt modelId="{4E1BCE64-F411-44A9-AD81-E5D4094170EE}" type="sibTrans" cxnId="{7720199D-CF58-48E0-B2BC-ED6816E30A31}">
      <dgm:prSet/>
      <dgm:spPr/>
      <dgm:t>
        <a:bodyPr/>
        <a:lstStyle/>
        <a:p>
          <a:endParaRPr lang="en-US"/>
        </a:p>
      </dgm:t>
    </dgm:pt>
    <dgm:pt modelId="{583B1E0F-751E-4F08-A11D-0438B57B7B7E}">
      <dgm:prSet custT="1"/>
      <dgm:spPr/>
      <dgm:t>
        <a:bodyPr/>
        <a:lstStyle/>
        <a:p>
          <a:pPr rtl="0"/>
          <a:r>
            <a:rPr lang="en-US" sz="2000" b="1" dirty="0"/>
            <a:t>Approved in </a:t>
          </a:r>
          <a:r>
            <a:rPr lang="en-US" sz="2000" b="1" dirty="0">
              <a:solidFill>
                <a:schemeClr val="accent2">
                  <a:lumMod val="75000"/>
                </a:schemeClr>
              </a:solidFill>
            </a:rPr>
            <a:t>R/R AML </a:t>
          </a:r>
          <a:r>
            <a:rPr lang="en-US" sz="2000" b="1" dirty="0"/>
            <a:t>as monotherapy</a:t>
          </a:r>
          <a:endParaRPr lang="en-US" sz="2000" dirty="0"/>
        </a:p>
      </dgm:t>
    </dgm:pt>
    <dgm:pt modelId="{91DDD7A4-A29F-44F3-A04E-15ECCDCD5DA3}" type="parTrans" cxnId="{52F97E2B-5FC8-4048-81E0-8758339156F6}">
      <dgm:prSet/>
      <dgm:spPr/>
      <dgm:t>
        <a:bodyPr/>
        <a:lstStyle/>
        <a:p>
          <a:endParaRPr lang="en-US"/>
        </a:p>
      </dgm:t>
    </dgm:pt>
    <dgm:pt modelId="{3145A30E-6318-4D25-ACBF-997DC42F5343}" type="sibTrans" cxnId="{52F97E2B-5FC8-4048-81E0-8758339156F6}">
      <dgm:prSet/>
      <dgm:spPr/>
      <dgm:t>
        <a:bodyPr/>
        <a:lstStyle/>
        <a:p>
          <a:endParaRPr lang="en-US"/>
        </a:p>
      </dgm:t>
    </dgm:pt>
    <dgm:pt modelId="{B6E9F31D-90BC-48F3-8F9A-63B722E5B3B9}">
      <dgm:prSet custT="1"/>
      <dgm:spPr/>
      <dgm:t>
        <a:bodyPr/>
        <a:lstStyle/>
        <a:p>
          <a:pPr rtl="0"/>
          <a:r>
            <a:rPr lang="en-US" sz="2000" b="0" dirty="0"/>
            <a:t>QTc prolongation, </a:t>
          </a:r>
          <a:r>
            <a:rPr lang="en-US" sz="2000" dirty="0"/>
            <a:t>myelosuppression, and </a:t>
          </a:r>
          <a:r>
            <a:rPr lang="en-US" sz="2000" b="1" dirty="0"/>
            <a:t>transaminitis</a:t>
          </a:r>
        </a:p>
      </dgm:t>
    </dgm:pt>
    <dgm:pt modelId="{D399B5E6-017A-454F-B98C-9293546EFB33}" type="parTrans" cxnId="{BE28BE05-DAFB-431E-B4BA-4658D3938693}">
      <dgm:prSet/>
      <dgm:spPr/>
      <dgm:t>
        <a:bodyPr/>
        <a:lstStyle/>
        <a:p>
          <a:endParaRPr lang="en-US"/>
        </a:p>
      </dgm:t>
    </dgm:pt>
    <dgm:pt modelId="{ED07044B-80BB-408B-94A4-0B721AEDBAF5}" type="sibTrans" cxnId="{BE28BE05-DAFB-431E-B4BA-4658D3938693}">
      <dgm:prSet/>
      <dgm:spPr/>
      <dgm:t>
        <a:bodyPr/>
        <a:lstStyle/>
        <a:p>
          <a:endParaRPr lang="en-US"/>
        </a:p>
      </dgm:t>
    </dgm:pt>
    <dgm:pt modelId="{B964DC88-DF23-4BE3-8D74-AFB646BE42EB}">
      <dgm:prSet custT="1"/>
      <dgm:spPr/>
      <dgm:t>
        <a:bodyPr/>
        <a:lstStyle/>
        <a:p>
          <a:pPr rtl="0"/>
          <a:r>
            <a:rPr lang="en-US" sz="2000" b="1" dirty="0"/>
            <a:t>QTC prolongation</a:t>
          </a:r>
          <a:r>
            <a:rPr lang="en-US" sz="2000" dirty="0"/>
            <a:t>, potential ventricular arrhythmias, myelosuppression, transaminitis</a:t>
          </a:r>
        </a:p>
      </dgm:t>
    </dgm:pt>
    <dgm:pt modelId="{E89F367D-8F0C-4BAA-B3C9-B1297522CDEE}" type="parTrans" cxnId="{8C0767F2-42A1-4F12-A32C-1922A0F8CE4C}">
      <dgm:prSet/>
      <dgm:spPr/>
      <dgm:t>
        <a:bodyPr/>
        <a:lstStyle/>
        <a:p>
          <a:endParaRPr lang="en-US"/>
        </a:p>
      </dgm:t>
    </dgm:pt>
    <dgm:pt modelId="{8E77F5F7-310F-47CD-8F16-CDFA0296CAE7}" type="sibTrans" cxnId="{8C0767F2-42A1-4F12-A32C-1922A0F8CE4C}">
      <dgm:prSet/>
      <dgm:spPr/>
      <dgm:t>
        <a:bodyPr/>
        <a:lstStyle/>
        <a:p>
          <a:endParaRPr lang="en-US"/>
        </a:p>
      </dgm:t>
    </dgm:pt>
    <dgm:pt modelId="{755EDC59-8C66-4DA9-9330-C1C700FDA91D}">
      <dgm:prSet custT="1"/>
      <dgm:spPr/>
      <dgm:t>
        <a:bodyPr/>
        <a:lstStyle/>
        <a:p>
          <a:pPr rtl="0"/>
          <a:r>
            <a:rPr lang="en-US" sz="2000" b="1" dirty="0"/>
            <a:t>GI effects/nausea/diarrhea, transaminitis, rash</a:t>
          </a:r>
        </a:p>
      </dgm:t>
    </dgm:pt>
    <dgm:pt modelId="{35C29229-F158-4292-B122-579EA58B7F52}" type="parTrans" cxnId="{507CE61C-C5B0-412B-B104-6787C5DC370F}">
      <dgm:prSet/>
      <dgm:spPr/>
      <dgm:t>
        <a:bodyPr/>
        <a:lstStyle/>
        <a:p>
          <a:endParaRPr lang="en-US"/>
        </a:p>
      </dgm:t>
    </dgm:pt>
    <dgm:pt modelId="{108975E8-2656-4966-B512-0463BF8E5A58}" type="sibTrans" cxnId="{507CE61C-C5B0-412B-B104-6787C5DC370F}">
      <dgm:prSet/>
      <dgm:spPr/>
      <dgm:t>
        <a:bodyPr/>
        <a:lstStyle/>
        <a:p>
          <a:endParaRPr lang="en-US"/>
        </a:p>
      </dgm:t>
    </dgm:pt>
    <dgm:pt modelId="{83EE3DE1-3F55-452F-AAAD-0837419EB55C}" type="pres">
      <dgm:prSet presAssocID="{15B0FEE5-564C-49EE-952A-E1BE186EA690}" presName="Name0" presStyleCnt="0">
        <dgm:presLayoutVars>
          <dgm:dir/>
          <dgm:animLvl val="lvl"/>
          <dgm:resizeHandles val="exact"/>
        </dgm:presLayoutVars>
      </dgm:prSet>
      <dgm:spPr/>
    </dgm:pt>
    <dgm:pt modelId="{57576E35-40B5-48F3-A436-C76DC58ED957}" type="pres">
      <dgm:prSet presAssocID="{AEB94DA5-9BBA-4B23-8499-6EB5C14609A8}" presName="linNode" presStyleCnt="0"/>
      <dgm:spPr/>
    </dgm:pt>
    <dgm:pt modelId="{8045F252-798F-43A5-ADEB-84A2A10442E2}" type="pres">
      <dgm:prSet presAssocID="{AEB94DA5-9BBA-4B23-8499-6EB5C14609A8}" presName="parentText" presStyleLbl="node1" presStyleIdx="0" presStyleCnt="3">
        <dgm:presLayoutVars>
          <dgm:chMax val="1"/>
          <dgm:bulletEnabled val="1"/>
        </dgm:presLayoutVars>
      </dgm:prSet>
      <dgm:spPr/>
    </dgm:pt>
    <dgm:pt modelId="{A446395E-C133-4889-B193-65E85DF5C2F4}" type="pres">
      <dgm:prSet presAssocID="{AEB94DA5-9BBA-4B23-8499-6EB5C14609A8}" presName="descendantText" presStyleLbl="alignAccFollowNode1" presStyleIdx="0" presStyleCnt="3">
        <dgm:presLayoutVars>
          <dgm:bulletEnabled val="1"/>
        </dgm:presLayoutVars>
      </dgm:prSet>
      <dgm:spPr/>
    </dgm:pt>
    <dgm:pt modelId="{054F3292-2C2D-4222-92B9-C2E4BDB37AA0}" type="pres">
      <dgm:prSet presAssocID="{94A343CD-87EF-41C3-AF7F-2B9D67573C9A}" presName="sp" presStyleCnt="0"/>
      <dgm:spPr/>
    </dgm:pt>
    <dgm:pt modelId="{B427AC0E-411A-4587-AE77-32AACD92364D}" type="pres">
      <dgm:prSet presAssocID="{4E7BB1A8-8D07-4F81-9AAF-4C1ECF201563}" presName="linNode" presStyleCnt="0"/>
      <dgm:spPr/>
    </dgm:pt>
    <dgm:pt modelId="{63A228CD-1FCB-49BE-BF12-8EBB83B5C8B8}" type="pres">
      <dgm:prSet presAssocID="{4E7BB1A8-8D07-4F81-9AAF-4C1ECF201563}" presName="parentText" presStyleLbl="node1" presStyleIdx="1" presStyleCnt="3">
        <dgm:presLayoutVars>
          <dgm:chMax val="1"/>
          <dgm:bulletEnabled val="1"/>
        </dgm:presLayoutVars>
      </dgm:prSet>
      <dgm:spPr/>
    </dgm:pt>
    <dgm:pt modelId="{7159EBD1-5C07-4E94-B96C-D7032A3836D0}" type="pres">
      <dgm:prSet presAssocID="{4E7BB1A8-8D07-4F81-9AAF-4C1ECF201563}" presName="descendantText" presStyleLbl="alignAccFollowNode1" presStyleIdx="1" presStyleCnt="3">
        <dgm:presLayoutVars>
          <dgm:bulletEnabled val="1"/>
        </dgm:presLayoutVars>
      </dgm:prSet>
      <dgm:spPr/>
    </dgm:pt>
    <dgm:pt modelId="{44018BA3-2745-41C4-89CF-5A9A1A983975}" type="pres">
      <dgm:prSet presAssocID="{F33391D9-8E09-4CD2-A6C5-A8976A4F98BF}" presName="sp" presStyleCnt="0"/>
      <dgm:spPr/>
    </dgm:pt>
    <dgm:pt modelId="{F60D1C2F-B0F6-4288-9195-8DBA0BAA52D1}" type="pres">
      <dgm:prSet presAssocID="{F1CD4543-9F62-414F-8680-B01A07BE9A61}" presName="linNode" presStyleCnt="0"/>
      <dgm:spPr/>
    </dgm:pt>
    <dgm:pt modelId="{367C0EB3-E956-4492-AB9D-E3C6BECD2281}" type="pres">
      <dgm:prSet presAssocID="{F1CD4543-9F62-414F-8680-B01A07BE9A61}" presName="parentText" presStyleLbl="node1" presStyleIdx="2" presStyleCnt="3">
        <dgm:presLayoutVars>
          <dgm:chMax val="1"/>
          <dgm:bulletEnabled val="1"/>
        </dgm:presLayoutVars>
      </dgm:prSet>
      <dgm:spPr/>
    </dgm:pt>
    <dgm:pt modelId="{5F46F2A4-D45A-47F6-87E5-B5A5A24E9E39}" type="pres">
      <dgm:prSet presAssocID="{F1CD4543-9F62-414F-8680-B01A07BE9A61}" presName="descendantText" presStyleLbl="alignAccFollowNode1" presStyleIdx="2" presStyleCnt="3" custLinFactNeighborY="0">
        <dgm:presLayoutVars>
          <dgm:bulletEnabled val="1"/>
        </dgm:presLayoutVars>
      </dgm:prSet>
      <dgm:spPr/>
    </dgm:pt>
  </dgm:ptLst>
  <dgm:cxnLst>
    <dgm:cxn modelId="{BE28BE05-DAFB-431E-B4BA-4658D3938693}" srcId="{F1CD4543-9F62-414F-8680-B01A07BE9A61}" destId="{B6E9F31D-90BC-48F3-8F9A-63B722E5B3B9}" srcOrd="1" destOrd="0" parTransId="{D399B5E6-017A-454F-B98C-9293546EFB33}" sibTransId="{ED07044B-80BB-408B-94A4-0B721AEDBAF5}"/>
    <dgm:cxn modelId="{F602A807-E7AC-49A1-BE2E-7B6C53E197AB}" type="presOf" srcId="{B6E9F31D-90BC-48F3-8F9A-63B722E5B3B9}" destId="{5F46F2A4-D45A-47F6-87E5-B5A5A24E9E39}" srcOrd="0" destOrd="1" presId="urn:microsoft.com/office/officeart/2005/8/layout/vList5"/>
    <dgm:cxn modelId="{A39EAB07-49C4-4756-85FE-EEFE32F86C7B}" type="presOf" srcId="{4E7BB1A8-8D07-4F81-9AAF-4C1ECF201563}" destId="{63A228CD-1FCB-49BE-BF12-8EBB83B5C8B8}" srcOrd="0" destOrd="0" presId="urn:microsoft.com/office/officeart/2005/8/layout/vList5"/>
    <dgm:cxn modelId="{6DD5361A-46A7-4A5B-8E63-78E0E33DDB73}" srcId="{AEB94DA5-9BBA-4B23-8499-6EB5C14609A8}" destId="{34CE458E-94F2-4B0D-9F23-8E8B5D75A0F1}" srcOrd="0" destOrd="0" parTransId="{F7896AA1-8D42-49F1-BAC8-150F827B679E}" sibTransId="{907FD2DD-E7B7-4278-AB8A-BD790D3B9F16}"/>
    <dgm:cxn modelId="{507CE61C-C5B0-412B-B104-6787C5DC370F}" srcId="{AEB94DA5-9BBA-4B23-8499-6EB5C14609A8}" destId="{755EDC59-8C66-4DA9-9330-C1C700FDA91D}" srcOrd="1" destOrd="0" parTransId="{35C29229-F158-4292-B122-579EA58B7F52}" sibTransId="{108975E8-2656-4966-B512-0463BF8E5A58}"/>
    <dgm:cxn modelId="{52F97E2B-5FC8-4048-81E0-8758339156F6}" srcId="{F1CD4543-9F62-414F-8680-B01A07BE9A61}" destId="{583B1E0F-751E-4F08-A11D-0438B57B7B7E}" srcOrd="0" destOrd="0" parTransId="{91DDD7A4-A29F-44F3-A04E-15ECCDCD5DA3}" sibTransId="{3145A30E-6318-4D25-ACBF-997DC42F5343}"/>
    <dgm:cxn modelId="{05A65933-0CD1-4463-9ACB-920064AD8039}" srcId="{15B0FEE5-564C-49EE-952A-E1BE186EA690}" destId="{4E7BB1A8-8D07-4F81-9AAF-4C1ECF201563}" srcOrd="1" destOrd="0" parTransId="{E726A1DE-E5FC-4874-AE0E-3EE69FC4FB9E}" sibTransId="{F33391D9-8E09-4CD2-A6C5-A8976A4F98BF}"/>
    <dgm:cxn modelId="{87C4EC3A-08A2-4A5C-BE60-FF4ABE727610}" type="presOf" srcId="{AEB94DA5-9BBA-4B23-8499-6EB5C14609A8}" destId="{8045F252-798F-43A5-ADEB-84A2A10442E2}" srcOrd="0" destOrd="0" presId="urn:microsoft.com/office/officeart/2005/8/layout/vList5"/>
    <dgm:cxn modelId="{F83CE442-D4BC-4969-AB3B-9B3D3B4FC807}" type="presOf" srcId="{34CE458E-94F2-4B0D-9F23-8E8B5D75A0F1}" destId="{A446395E-C133-4889-B193-65E85DF5C2F4}" srcOrd="0" destOrd="0" presId="urn:microsoft.com/office/officeart/2005/8/layout/vList5"/>
    <dgm:cxn modelId="{4A1A4247-7D05-48F4-9389-F28E7EE77D44}" type="presOf" srcId="{583B1E0F-751E-4F08-A11D-0438B57B7B7E}" destId="{5F46F2A4-D45A-47F6-87E5-B5A5A24E9E39}" srcOrd="0" destOrd="0" presId="urn:microsoft.com/office/officeart/2005/8/layout/vList5"/>
    <dgm:cxn modelId="{AF9F8A56-F467-4042-9B88-A6EA380496E4}" srcId="{15B0FEE5-564C-49EE-952A-E1BE186EA690}" destId="{AEB94DA5-9BBA-4B23-8499-6EB5C14609A8}" srcOrd="0" destOrd="0" parTransId="{C98B706F-297C-4ACE-92B3-4BC14AC42824}" sibTransId="{94A343CD-87EF-41C3-AF7F-2B9D67573C9A}"/>
    <dgm:cxn modelId="{1A5AD958-D784-44CD-A3AF-DB61263DDE2D}" type="presOf" srcId="{B964DC88-DF23-4BE3-8D74-AFB646BE42EB}" destId="{7159EBD1-5C07-4E94-B96C-D7032A3836D0}" srcOrd="0" destOrd="1" presId="urn:microsoft.com/office/officeart/2005/8/layout/vList5"/>
    <dgm:cxn modelId="{93AF155F-97DB-4357-89FA-DC36E7EA2735}" type="presOf" srcId="{F1CD4543-9F62-414F-8680-B01A07BE9A61}" destId="{367C0EB3-E956-4492-AB9D-E3C6BECD2281}" srcOrd="0" destOrd="0" presId="urn:microsoft.com/office/officeart/2005/8/layout/vList5"/>
    <dgm:cxn modelId="{C94BA07A-A967-4688-9868-FB966CF6024E}" type="presOf" srcId="{7FCAA08E-9D33-45A2-98B6-56077E8E1360}" destId="{7159EBD1-5C07-4E94-B96C-D7032A3836D0}" srcOrd="0" destOrd="0" presId="urn:microsoft.com/office/officeart/2005/8/layout/vList5"/>
    <dgm:cxn modelId="{7720199D-CF58-48E0-B2BC-ED6816E30A31}" srcId="{15B0FEE5-564C-49EE-952A-E1BE186EA690}" destId="{F1CD4543-9F62-414F-8680-B01A07BE9A61}" srcOrd="2" destOrd="0" parTransId="{5E3C5912-AAA5-4D77-9806-4EE7FB5FFF17}" sibTransId="{4E1BCE64-F411-44A9-AD81-E5D4094170EE}"/>
    <dgm:cxn modelId="{423061AD-BC22-47A8-9C20-6265C8D70AAE}" type="presOf" srcId="{755EDC59-8C66-4DA9-9330-C1C700FDA91D}" destId="{A446395E-C133-4889-B193-65E85DF5C2F4}" srcOrd="0" destOrd="1" presId="urn:microsoft.com/office/officeart/2005/8/layout/vList5"/>
    <dgm:cxn modelId="{D5D501B0-6784-4A4A-87B1-F236CF657D14}" type="presOf" srcId="{15B0FEE5-564C-49EE-952A-E1BE186EA690}" destId="{83EE3DE1-3F55-452F-AAAD-0837419EB55C}" srcOrd="0" destOrd="0" presId="urn:microsoft.com/office/officeart/2005/8/layout/vList5"/>
    <dgm:cxn modelId="{8C0767F2-42A1-4F12-A32C-1922A0F8CE4C}" srcId="{4E7BB1A8-8D07-4F81-9AAF-4C1ECF201563}" destId="{B964DC88-DF23-4BE3-8D74-AFB646BE42EB}" srcOrd="1" destOrd="0" parTransId="{E89F367D-8F0C-4BAA-B3C9-B1297522CDEE}" sibTransId="{8E77F5F7-310F-47CD-8F16-CDFA0296CAE7}"/>
    <dgm:cxn modelId="{C04422FA-FAFB-4808-BC71-E7B686F8D76C}" srcId="{4E7BB1A8-8D07-4F81-9AAF-4C1ECF201563}" destId="{7FCAA08E-9D33-45A2-98B6-56077E8E1360}" srcOrd="0" destOrd="0" parTransId="{8DA875B9-A08E-4C6E-BAB6-970AD02C1CED}" sibTransId="{DB9AD9C2-036D-41A2-B10F-0E3BF62C5DB9}"/>
    <dgm:cxn modelId="{2D3FCC50-7548-413C-B120-BABA36D9D723}" type="presParOf" srcId="{83EE3DE1-3F55-452F-AAAD-0837419EB55C}" destId="{57576E35-40B5-48F3-A436-C76DC58ED957}" srcOrd="0" destOrd="0" presId="urn:microsoft.com/office/officeart/2005/8/layout/vList5"/>
    <dgm:cxn modelId="{77B2E8D4-C8AA-4936-AD27-FBE9450F0018}" type="presParOf" srcId="{57576E35-40B5-48F3-A436-C76DC58ED957}" destId="{8045F252-798F-43A5-ADEB-84A2A10442E2}" srcOrd="0" destOrd="0" presId="urn:microsoft.com/office/officeart/2005/8/layout/vList5"/>
    <dgm:cxn modelId="{5510DAFE-6F7E-4087-9A46-4411287F7133}" type="presParOf" srcId="{57576E35-40B5-48F3-A436-C76DC58ED957}" destId="{A446395E-C133-4889-B193-65E85DF5C2F4}" srcOrd="1" destOrd="0" presId="urn:microsoft.com/office/officeart/2005/8/layout/vList5"/>
    <dgm:cxn modelId="{388B583E-5538-4DA2-B726-7B15F818CCE5}" type="presParOf" srcId="{83EE3DE1-3F55-452F-AAAD-0837419EB55C}" destId="{054F3292-2C2D-4222-92B9-C2E4BDB37AA0}" srcOrd="1" destOrd="0" presId="urn:microsoft.com/office/officeart/2005/8/layout/vList5"/>
    <dgm:cxn modelId="{D622AF9B-297D-451C-8474-0491B73DC790}" type="presParOf" srcId="{83EE3DE1-3F55-452F-AAAD-0837419EB55C}" destId="{B427AC0E-411A-4587-AE77-32AACD92364D}" srcOrd="2" destOrd="0" presId="urn:microsoft.com/office/officeart/2005/8/layout/vList5"/>
    <dgm:cxn modelId="{EA3F02BB-42F7-4EC6-9027-576A9E31AEC5}" type="presParOf" srcId="{B427AC0E-411A-4587-AE77-32AACD92364D}" destId="{63A228CD-1FCB-49BE-BF12-8EBB83B5C8B8}" srcOrd="0" destOrd="0" presId="urn:microsoft.com/office/officeart/2005/8/layout/vList5"/>
    <dgm:cxn modelId="{56DAD8C6-09CD-45E0-8E71-6EDA753DAEE3}" type="presParOf" srcId="{B427AC0E-411A-4587-AE77-32AACD92364D}" destId="{7159EBD1-5C07-4E94-B96C-D7032A3836D0}" srcOrd="1" destOrd="0" presId="urn:microsoft.com/office/officeart/2005/8/layout/vList5"/>
    <dgm:cxn modelId="{C3C5EA56-05BE-4A29-BC34-9D2F0C4122CB}" type="presParOf" srcId="{83EE3DE1-3F55-452F-AAAD-0837419EB55C}" destId="{44018BA3-2745-41C4-89CF-5A9A1A983975}" srcOrd="3" destOrd="0" presId="urn:microsoft.com/office/officeart/2005/8/layout/vList5"/>
    <dgm:cxn modelId="{27CB2B84-B37B-405D-B7A5-1985C57A90BC}" type="presParOf" srcId="{83EE3DE1-3F55-452F-AAAD-0837419EB55C}" destId="{F60D1C2F-B0F6-4288-9195-8DBA0BAA52D1}" srcOrd="4" destOrd="0" presId="urn:microsoft.com/office/officeart/2005/8/layout/vList5"/>
    <dgm:cxn modelId="{C8FD7BE2-8FEA-4E5C-AD9F-518B1BA6D974}" type="presParOf" srcId="{F60D1C2F-B0F6-4288-9195-8DBA0BAA52D1}" destId="{367C0EB3-E956-4492-AB9D-E3C6BECD2281}" srcOrd="0" destOrd="0" presId="urn:microsoft.com/office/officeart/2005/8/layout/vList5"/>
    <dgm:cxn modelId="{92C452FD-6368-440F-9F38-30199E66CAAD}" type="presParOf" srcId="{F60D1C2F-B0F6-4288-9195-8DBA0BAA52D1}" destId="{5F46F2A4-D45A-47F6-87E5-B5A5A24E9E39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BB9ED0-0FF4-487F-BA00-3E3E7DCE616F}">
      <dsp:nvSpPr>
        <dsp:cNvPr id="0" name=""/>
        <dsp:cNvSpPr/>
      </dsp:nvSpPr>
      <dsp:spPr>
        <a:xfrm>
          <a:off x="7509" y="0"/>
          <a:ext cx="3036358" cy="1410558"/>
        </a:xfrm>
        <a:prstGeom prst="roundRect">
          <a:avLst>
            <a:gd name="adj" fmla="val 10000"/>
          </a:avLst>
        </a:prstGeom>
        <a:solidFill>
          <a:srgbClr val="171E4C"/>
        </a:solidFill>
        <a:ln w="12700" cap="flat" cmpd="sng" algn="ctr">
          <a:solidFill>
            <a:srgbClr val="171E4C">
              <a:shade val="50000"/>
            </a:srgbClr>
          </a:solidFill>
          <a:prstDash val="solid"/>
          <a:miter lim="800000"/>
        </a:ln>
        <a:effectLst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rgbClr val="FFFFFF"/>
              </a:solidFill>
              <a:latin typeface="Arial" panose="020B0604020202020204"/>
              <a:ea typeface="+mn-ea"/>
              <a:cs typeface="+mn-cs"/>
            </a:rPr>
            <a:t>Reduce Splenomegaly</a:t>
          </a:r>
          <a:endParaRPr lang="en-US" sz="2000" kern="1200" dirty="0">
            <a:solidFill>
              <a:srgbClr val="FFFFFF"/>
            </a:solidFill>
            <a:latin typeface="Arial" panose="020B0604020202020204"/>
            <a:ea typeface="+mn-ea"/>
            <a:cs typeface="+mn-cs"/>
          </a:endParaRPr>
        </a:p>
      </dsp:txBody>
      <dsp:txXfrm>
        <a:off x="48823" y="41314"/>
        <a:ext cx="2953730" cy="1327930"/>
      </dsp:txXfrm>
    </dsp:sp>
    <dsp:sp modelId="{EA21E42D-9E43-4FCF-87AE-EDE52D451A58}">
      <dsp:nvSpPr>
        <dsp:cNvPr id="0" name=""/>
        <dsp:cNvSpPr/>
      </dsp:nvSpPr>
      <dsp:spPr>
        <a:xfrm>
          <a:off x="3553976" y="0"/>
          <a:ext cx="3036358" cy="1410558"/>
        </a:xfrm>
        <a:prstGeom prst="roundRect">
          <a:avLst>
            <a:gd name="adj" fmla="val 10000"/>
          </a:avLst>
        </a:prstGeom>
        <a:solidFill>
          <a:srgbClr val="171E4C"/>
        </a:solidFill>
        <a:ln w="12700" cap="flat" cmpd="sng" algn="ctr">
          <a:solidFill>
            <a:srgbClr val="171E4C">
              <a:shade val="50000"/>
            </a:srgbClr>
          </a:solidFill>
          <a:prstDash val="solid"/>
          <a:miter lim="800000"/>
        </a:ln>
        <a:effectLst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rgbClr val="FFFFFF"/>
              </a:solidFill>
              <a:latin typeface="Arial" panose="020B0604020202020204"/>
              <a:ea typeface="+mn-ea"/>
              <a:cs typeface="+mn-cs"/>
            </a:rPr>
            <a:t>Improve Symptoms</a:t>
          </a:r>
        </a:p>
      </dsp:txBody>
      <dsp:txXfrm>
        <a:off x="3595290" y="41314"/>
        <a:ext cx="2953730" cy="1327930"/>
      </dsp:txXfrm>
    </dsp:sp>
    <dsp:sp modelId="{4BA7A25A-0D06-4AC0-AE08-19B7A8EACE64}">
      <dsp:nvSpPr>
        <dsp:cNvPr id="0" name=""/>
        <dsp:cNvSpPr/>
      </dsp:nvSpPr>
      <dsp:spPr>
        <a:xfrm>
          <a:off x="7100443" y="0"/>
          <a:ext cx="3036358" cy="1410558"/>
        </a:xfrm>
        <a:prstGeom prst="roundRect">
          <a:avLst>
            <a:gd name="adj" fmla="val 10000"/>
          </a:avLst>
        </a:prstGeom>
        <a:solidFill>
          <a:srgbClr val="171E4C"/>
        </a:solidFill>
        <a:ln w="12700" cap="flat" cmpd="sng" algn="ctr">
          <a:solidFill>
            <a:srgbClr val="171E4C">
              <a:shade val="50000"/>
            </a:srgbClr>
          </a:solidFill>
          <a:prstDash val="solid"/>
          <a:miter lim="800000"/>
        </a:ln>
        <a:effectLst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rgbClr val="FFFFFF"/>
              </a:solidFill>
              <a:latin typeface="Arial" panose="020B0604020202020204"/>
              <a:ea typeface="+mn-ea"/>
              <a:cs typeface="+mn-cs"/>
            </a:rPr>
            <a:t>Improve Survival </a:t>
          </a:r>
        </a:p>
      </dsp:txBody>
      <dsp:txXfrm>
        <a:off x="7141757" y="41314"/>
        <a:ext cx="2953730" cy="132793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8A2574-80F7-D849-AB4B-ACFA3F531EFA}">
      <dsp:nvSpPr>
        <dsp:cNvPr id="0" name=""/>
        <dsp:cNvSpPr/>
      </dsp:nvSpPr>
      <dsp:spPr>
        <a:xfrm>
          <a:off x="0" y="399476"/>
          <a:ext cx="11352109" cy="173879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1050" tIns="499872" rIns="881050" bIns="170688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/>
            <a:t>Trastuzumab deruxtecan (T-</a:t>
          </a:r>
          <a:r>
            <a:rPr lang="en-US" sz="2400" kern="1200" dirty="0" err="1"/>
            <a:t>DXd</a:t>
          </a:r>
          <a:r>
            <a:rPr lang="en-US" sz="2400" kern="1200" dirty="0"/>
            <a:t>)</a:t>
          </a:r>
        </a:p>
        <a:p>
          <a:pPr marL="457200" lvl="2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/>
            <a:t>HER2 mt </a:t>
          </a:r>
        </a:p>
        <a:p>
          <a:pPr marL="457200" lvl="2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/>
            <a:t>HER2 3+ overexpressing after failure of platinum doublet</a:t>
          </a:r>
        </a:p>
      </dsp:txBody>
      <dsp:txXfrm>
        <a:off x="0" y="399476"/>
        <a:ext cx="11352109" cy="1738799"/>
      </dsp:txXfrm>
    </dsp:sp>
    <dsp:sp modelId="{48334F5D-F366-584A-9D07-BAF695234D20}">
      <dsp:nvSpPr>
        <dsp:cNvPr id="0" name=""/>
        <dsp:cNvSpPr/>
      </dsp:nvSpPr>
      <dsp:spPr>
        <a:xfrm>
          <a:off x="567605" y="45236"/>
          <a:ext cx="7946476" cy="7084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0358" tIns="0" rIns="300358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ADC</a:t>
          </a:r>
        </a:p>
      </dsp:txBody>
      <dsp:txXfrm>
        <a:off x="602190" y="79821"/>
        <a:ext cx="7877306" cy="639310"/>
      </dsp:txXfrm>
    </dsp:sp>
    <dsp:sp modelId="{369509D4-CEF2-1B49-8D9E-8D81F5292C1C}">
      <dsp:nvSpPr>
        <dsp:cNvPr id="0" name=""/>
        <dsp:cNvSpPr/>
      </dsp:nvSpPr>
      <dsp:spPr>
        <a:xfrm>
          <a:off x="0" y="2622116"/>
          <a:ext cx="11352109" cy="136079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1050" tIns="499872" rIns="881050" bIns="170688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 err="1"/>
            <a:t>Sevabertinib</a:t>
          </a:r>
          <a:endParaRPr lang="en-US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 err="1"/>
            <a:t>Zongertinib</a:t>
          </a:r>
          <a:endParaRPr lang="en-US" sz="2400" kern="1200" dirty="0"/>
        </a:p>
      </dsp:txBody>
      <dsp:txXfrm>
        <a:off x="0" y="2622116"/>
        <a:ext cx="11352109" cy="1360799"/>
      </dsp:txXfrm>
    </dsp:sp>
    <dsp:sp modelId="{34F9E119-00A6-9648-97FC-7929FC2E5336}">
      <dsp:nvSpPr>
        <dsp:cNvPr id="0" name=""/>
        <dsp:cNvSpPr/>
      </dsp:nvSpPr>
      <dsp:spPr>
        <a:xfrm>
          <a:off x="567605" y="2267876"/>
          <a:ext cx="7946476" cy="7084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0358" tIns="0" rIns="300358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TKI</a:t>
          </a:r>
        </a:p>
      </dsp:txBody>
      <dsp:txXfrm>
        <a:off x="602190" y="2302461"/>
        <a:ext cx="7877306" cy="63931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46395E-C133-4889-B193-65E85DF5C2F4}">
      <dsp:nvSpPr>
        <dsp:cNvPr id="0" name=""/>
        <dsp:cNvSpPr/>
      </dsp:nvSpPr>
      <dsp:spPr>
        <a:xfrm rot="5400000">
          <a:off x="6589693" y="-2661723"/>
          <a:ext cx="1121829" cy="6729984"/>
        </a:xfrm>
        <a:prstGeom prst="round2Same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b="1" kern="1200" dirty="0"/>
            <a:t>Approved in </a:t>
          </a:r>
          <a:r>
            <a:rPr lang="en-US" sz="2000" b="1" kern="1200" dirty="0">
              <a:solidFill>
                <a:srgbClr val="0070C0"/>
              </a:solidFill>
            </a:rPr>
            <a:t>Newly Dx </a:t>
          </a:r>
          <a:r>
            <a:rPr lang="en-US" sz="2000" b="1" kern="1200" dirty="0"/>
            <a:t>Fit AML in combo w/ </a:t>
          </a:r>
          <a:r>
            <a:rPr lang="en-US" sz="2000" b="1" kern="1200" dirty="0" err="1"/>
            <a:t>chemotx</a:t>
          </a:r>
          <a:endParaRPr lang="en-US" sz="2000" kern="1200" dirty="0"/>
        </a:p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b="1" kern="1200" dirty="0"/>
            <a:t>GI effects/nausea/diarrhea, transaminitis, rash</a:t>
          </a:r>
        </a:p>
      </dsp:txBody>
      <dsp:txXfrm rot="-5400000">
        <a:off x="3785616" y="197117"/>
        <a:ext cx="6675221" cy="1012303"/>
      </dsp:txXfrm>
    </dsp:sp>
    <dsp:sp modelId="{8045F252-798F-43A5-ADEB-84A2A10442E2}">
      <dsp:nvSpPr>
        <dsp:cNvPr id="0" name=""/>
        <dsp:cNvSpPr/>
      </dsp:nvSpPr>
      <dsp:spPr>
        <a:xfrm>
          <a:off x="0" y="2124"/>
          <a:ext cx="3785616" cy="1402286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51435" rIns="102870" bIns="51435" numCol="1" spcCol="1270" anchor="ctr" anchorCtr="0">
          <a:noAutofit/>
        </a:bodyPr>
        <a:lstStyle/>
        <a:p>
          <a:pPr marL="0" lvl="0" indent="0" algn="ctr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b="1" kern="1200" baseline="0" dirty="0" err="1"/>
            <a:t>Midostaurin</a:t>
          </a:r>
          <a:endParaRPr lang="en-US" sz="2700" b="1" kern="1200" baseline="0" dirty="0"/>
        </a:p>
        <a:p>
          <a:pPr marL="0" lvl="0" indent="0" algn="ctr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b="1" kern="1200" baseline="0" dirty="0"/>
            <a:t>(Type 1 – TKD and ITD)</a:t>
          </a:r>
          <a:endParaRPr lang="en-US" sz="2700" kern="1200" dirty="0"/>
        </a:p>
      </dsp:txBody>
      <dsp:txXfrm>
        <a:off x="68454" y="70578"/>
        <a:ext cx="3648708" cy="1265378"/>
      </dsp:txXfrm>
    </dsp:sp>
    <dsp:sp modelId="{7159EBD1-5C07-4E94-B96C-D7032A3836D0}">
      <dsp:nvSpPr>
        <dsp:cNvPr id="0" name=""/>
        <dsp:cNvSpPr/>
      </dsp:nvSpPr>
      <dsp:spPr>
        <a:xfrm rot="5400000">
          <a:off x="6589693" y="-1189322"/>
          <a:ext cx="1121829" cy="6729984"/>
        </a:xfrm>
        <a:prstGeom prst="round2SameRect">
          <a:avLst/>
        </a:prstGeom>
        <a:solidFill>
          <a:schemeClr val="accent5">
            <a:tint val="40000"/>
            <a:alpha val="90000"/>
            <a:hueOff val="-3695877"/>
            <a:satOff val="-6408"/>
            <a:lumOff val="-644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3695877"/>
              <a:satOff val="-6408"/>
              <a:lumOff val="-64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b="1" kern="1200" dirty="0"/>
            <a:t>Approved in </a:t>
          </a:r>
          <a:r>
            <a:rPr lang="en-US" sz="2000" b="1" kern="1200" dirty="0">
              <a:solidFill>
                <a:srgbClr val="0070C0"/>
              </a:solidFill>
            </a:rPr>
            <a:t>Newly Dx </a:t>
          </a:r>
          <a:r>
            <a:rPr lang="en-US" sz="2000" b="1" kern="1200" dirty="0"/>
            <a:t>Fit AML in combo with </a:t>
          </a:r>
          <a:r>
            <a:rPr lang="en-US" sz="2000" b="1" kern="1200" dirty="0" err="1"/>
            <a:t>chemotx</a:t>
          </a:r>
          <a:endParaRPr lang="en-US" sz="1500" kern="1200" dirty="0"/>
        </a:p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b="1" kern="1200" dirty="0"/>
            <a:t>QTC prolongation</a:t>
          </a:r>
          <a:r>
            <a:rPr lang="en-US" sz="2000" kern="1200" dirty="0"/>
            <a:t>, potential ventricular arrhythmias, myelosuppression, transaminitis</a:t>
          </a:r>
        </a:p>
      </dsp:txBody>
      <dsp:txXfrm rot="-5400000">
        <a:off x="3785616" y="1669518"/>
        <a:ext cx="6675221" cy="1012303"/>
      </dsp:txXfrm>
    </dsp:sp>
    <dsp:sp modelId="{63A228CD-1FCB-49BE-BF12-8EBB83B5C8B8}">
      <dsp:nvSpPr>
        <dsp:cNvPr id="0" name=""/>
        <dsp:cNvSpPr/>
      </dsp:nvSpPr>
      <dsp:spPr>
        <a:xfrm>
          <a:off x="0" y="1474525"/>
          <a:ext cx="3785616" cy="1402286"/>
        </a:xfrm>
        <a:prstGeom prst="roundRect">
          <a:avLst/>
        </a:prstGeom>
        <a:solidFill>
          <a:schemeClr val="accent5">
            <a:hueOff val="-3676672"/>
            <a:satOff val="-5114"/>
            <a:lumOff val="-196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51435" rIns="102870" bIns="51435" numCol="1" spcCol="1270" anchor="ctr" anchorCtr="0">
          <a:noAutofit/>
        </a:bodyPr>
        <a:lstStyle/>
        <a:p>
          <a:pPr marL="0" lvl="0" indent="0" algn="ctr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b="1" kern="1200" baseline="0" dirty="0" err="1"/>
            <a:t>Quizartinib</a:t>
          </a:r>
          <a:endParaRPr lang="en-US" sz="2700" b="1" kern="1200" baseline="0" dirty="0"/>
        </a:p>
        <a:p>
          <a:pPr marL="0" lvl="0" indent="0" algn="ctr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b="1" kern="1200" baseline="0" dirty="0"/>
            <a:t>(Type 2 – FLT3-ITD only)</a:t>
          </a:r>
          <a:endParaRPr lang="en-US" sz="2700" kern="1200" dirty="0"/>
        </a:p>
      </dsp:txBody>
      <dsp:txXfrm>
        <a:off x="68454" y="1542979"/>
        <a:ext cx="3648708" cy="1265378"/>
      </dsp:txXfrm>
    </dsp:sp>
    <dsp:sp modelId="{5F46F2A4-D45A-47F6-87E5-B5A5A24E9E39}">
      <dsp:nvSpPr>
        <dsp:cNvPr id="0" name=""/>
        <dsp:cNvSpPr/>
      </dsp:nvSpPr>
      <dsp:spPr>
        <a:xfrm rot="5400000">
          <a:off x="6589693" y="283077"/>
          <a:ext cx="1121829" cy="6729984"/>
        </a:xfrm>
        <a:prstGeom prst="round2SameRect">
          <a:avLst/>
        </a:prstGeom>
        <a:solidFill>
          <a:schemeClr val="accent5">
            <a:tint val="40000"/>
            <a:alpha val="90000"/>
            <a:hueOff val="-7391754"/>
            <a:satOff val="-12816"/>
            <a:lumOff val="-1289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7391754"/>
              <a:satOff val="-12816"/>
              <a:lumOff val="-128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b="1" kern="1200" dirty="0"/>
            <a:t>Approved in </a:t>
          </a:r>
          <a:r>
            <a:rPr lang="en-US" sz="2000" b="1" kern="1200" dirty="0">
              <a:solidFill>
                <a:schemeClr val="accent2">
                  <a:lumMod val="75000"/>
                </a:schemeClr>
              </a:solidFill>
            </a:rPr>
            <a:t>R/R AML </a:t>
          </a:r>
          <a:r>
            <a:rPr lang="en-US" sz="2000" b="1" kern="1200" dirty="0"/>
            <a:t>as monotherapy</a:t>
          </a:r>
          <a:endParaRPr lang="en-US" sz="2000" kern="1200" dirty="0"/>
        </a:p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b="0" kern="1200" dirty="0"/>
            <a:t>QTc prolongation, </a:t>
          </a:r>
          <a:r>
            <a:rPr lang="en-US" sz="2000" kern="1200" dirty="0"/>
            <a:t>myelosuppression, and </a:t>
          </a:r>
          <a:r>
            <a:rPr lang="en-US" sz="2000" b="1" kern="1200" dirty="0"/>
            <a:t>transaminitis</a:t>
          </a:r>
        </a:p>
      </dsp:txBody>
      <dsp:txXfrm rot="-5400000">
        <a:off x="3785616" y="3141918"/>
        <a:ext cx="6675221" cy="1012303"/>
      </dsp:txXfrm>
    </dsp:sp>
    <dsp:sp modelId="{367C0EB3-E956-4492-AB9D-E3C6BECD2281}">
      <dsp:nvSpPr>
        <dsp:cNvPr id="0" name=""/>
        <dsp:cNvSpPr/>
      </dsp:nvSpPr>
      <dsp:spPr>
        <a:xfrm>
          <a:off x="0" y="2946926"/>
          <a:ext cx="3785616" cy="1402286"/>
        </a:xfrm>
        <a:prstGeom prst="roundRect">
          <a:avLst/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51435" rIns="102870" bIns="51435" numCol="1" spcCol="1270" anchor="ctr" anchorCtr="0">
          <a:noAutofit/>
        </a:bodyPr>
        <a:lstStyle/>
        <a:p>
          <a:pPr marL="0" lvl="0" indent="0" algn="ctr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b="1" kern="1200" baseline="0" dirty="0" err="1"/>
            <a:t>Gilteritinib</a:t>
          </a:r>
          <a:endParaRPr lang="en-US" sz="2700" b="1" kern="1200" baseline="0" dirty="0"/>
        </a:p>
        <a:p>
          <a:pPr marL="0" lvl="0" indent="0" algn="ctr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b="1" kern="1200" baseline="0" dirty="0"/>
            <a:t>(Type 1 – TKD and ITD)</a:t>
          </a:r>
          <a:endParaRPr lang="en-US" sz="2700" kern="1200" dirty="0"/>
        </a:p>
      </dsp:txBody>
      <dsp:txXfrm>
        <a:off x="68454" y="3015380"/>
        <a:ext cx="3648708" cy="126537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0.17433</cdr:x>
      <cdr:y>0.04232</cdr:y>
    </cdr:from>
    <cdr:to>
      <cdr:x>0.81005</cdr:x>
      <cdr:y>0.08391</cdr:y>
    </cdr:to>
    <cdr:sp macro="" textlink="">
      <cdr:nvSpPr>
        <cdr:cNvPr id="3" name="TextBox 2">
          <a:extLst xmlns:a="http://schemas.openxmlformats.org/drawingml/2006/main">
            <a:ext uri="{FF2B5EF4-FFF2-40B4-BE49-F238E27FC236}">
              <a16:creationId xmlns:a16="http://schemas.microsoft.com/office/drawing/2014/main" id="{917EECDF-9E28-E631-F27B-0136560E79B7}"/>
            </a:ext>
          </a:extLst>
        </cdr:cNvPr>
        <cdr:cNvSpPr txBox="1"/>
      </cdr:nvSpPr>
      <cdr:spPr>
        <a:xfrm xmlns:a="http://schemas.openxmlformats.org/drawingml/2006/main">
          <a:off x="1171346" y="229213"/>
          <a:ext cx="4271617" cy="22528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 kern="1200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Arial" charset="0"/>
              </a:defRPr>
            </a:lvl1pPr>
          </a:lstStyle>
          <a:p>
            <a:fld id="{7139F55B-6B9C-4D4E-8A72-E299C4C64A41}" type="datetimeFigureOut">
              <a:rPr lang="en-US" smtClean="0"/>
              <a:pPr/>
              <a:t>4/26/26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Arial" charset="0"/>
              </a:defRPr>
            </a:lvl1pPr>
          </a:lstStyle>
          <a:p>
            <a:fld id="{FA8FB2E5-378F-DE4E-BB7B-A485723615B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63032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1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2.xml"/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3.xml"/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4.xml"/><Relationship Id="rId1" Type="http://schemas.openxmlformats.org/officeDocument/2006/relationships/notesMaster" Target="../notesMasters/notesMaster1.xml"/></Relationships>
</file>

<file path=ppt/notesSlides/_rels/notesSlide1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8.xml"/><Relationship Id="rId1" Type="http://schemas.openxmlformats.org/officeDocument/2006/relationships/notesMaster" Target="../notesMasters/notesMaster1.xml"/></Relationships>
</file>

<file path=ppt/notesSlides/_rels/notesSlide1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9.xml"/><Relationship Id="rId1" Type="http://schemas.openxmlformats.org/officeDocument/2006/relationships/notesMaster" Target="../notesMasters/notesMaster1.xml"/></Relationships>
</file>

<file path=ppt/notesSlides/_rels/notesSlide1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0.xml"/><Relationship Id="rId1" Type="http://schemas.openxmlformats.org/officeDocument/2006/relationships/notesMaster" Target="../notesMasters/notesMaster1.xml"/></Relationships>
</file>

<file path=ppt/notesSlides/_rels/notesSlide1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1.xml"/><Relationship Id="rId1" Type="http://schemas.openxmlformats.org/officeDocument/2006/relationships/notesMaster" Target="../notesMasters/notesMaster1.xml"/></Relationships>
</file>

<file path=ppt/notesSlides/_rels/notesSlide1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2.xml"/><Relationship Id="rId1" Type="http://schemas.openxmlformats.org/officeDocument/2006/relationships/notesMaster" Target="../notesMasters/notesMaster1.xml"/></Relationships>
</file>

<file path=ppt/notesSlides/_rels/notesSlide1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3.xml"/><Relationship Id="rId1" Type="http://schemas.openxmlformats.org/officeDocument/2006/relationships/notesMaster" Target="../notesMasters/notesMaster1.xml"/></Relationships>
</file>

<file path=ppt/notesSlides/_rels/notesSlide1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4.xml"/><Relationship Id="rId1" Type="http://schemas.openxmlformats.org/officeDocument/2006/relationships/notesMaster" Target="../notesMasters/notesMaster1.xml"/></Relationships>
</file>

<file path=ppt/notesSlides/_rels/notesSlide1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5.xml"/><Relationship Id="rId1" Type="http://schemas.openxmlformats.org/officeDocument/2006/relationships/notesMaster" Target="../notesMasters/notesMaster1.xml"/></Relationships>
</file>

<file path=ppt/notesSlides/_rels/notesSlide1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6.xml"/><Relationship Id="rId1" Type="http://schemas.openxmlformats.org/officeDocument/2006/relationships/notesMaster" Target="../notesMasters/notesMaster1.xml"/></Relationships>
</file>

<file path=ppt/notesSlides/_rels/notesSlide1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8.xml"/><Relationship Id="rId1" Type="http://schemas.openxmlformats.org/officeDocument/2006/relationships/notesMaster" Target="../notesMasters/notesMaster1.xml"/></Relationships>
</file>

<file path=ppt/notesSlides/_rels/notesSlide1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9.xml"/><Relationship Id="rId1" Type="http://schemas.openxmlformats.org/officeDocument/2006/relationships/notesMaster" Target="../notesMasters/notesMaster1.xml"/></Relationships>
</file>

<file path=ppt/notesSlides/_rels/notesSlide1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0.xml"/><Relationship Id="rId1" Type="http://schemas.openxmlformats.org/officeDocument/2006/relationships/notesMaster" Target="../notesMasters/notesMaster1.xml"/></Relationships>
</file>

<file path=ppt/notesSlides/_rels/notesSlide1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1.xml"/><Relationship Id="rId1" Type="http://schemas.openxmlformats.org/officeDocument/2006/relationships/notesMaster" Target="../notesMasters/notesMaster1.xml"/></Relationships>
</file>

<file path=ppt/notesSlides/_rels/notesSlide1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2.xml"/><Relationship Id="rId1" Type="http://schemas.openxmlformats.org/officeDocument/2006/relationships/notesMaster" Target="../notesMasters/notesMaster1.xml"/></Relationships>
</file>

<file path=ppt/notesSlides/_rels/notesSlide1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3.xml"/><Relationship Id="rId1" Type="http://schemas.openxmlformats.org/officeDocument/2006/relationships/notesMaster" Target="../notesMasters/notesMaster1.xml"/></Relationships>
</file>

<file path=ppt/notesSlides/_rels/notesSlide1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4.xml"/><Relationship Id="rId1" Type="http://schemas.openxmlformats.org/officeDocument/2006/relationships/notesMaster" Target="../notesMasters/notesMaster1.xml"/></Relationships>
</file>

<file path=ppt/notesSlides/_rels/notesSlide1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5.xml"/><Relationship Id="rId1" Type="http://schemas.openxmlformats.org/officeDocument/2006/relationships/notesMaster" Target="../notesMasters/notesMaster1.xml"/></Relationships>
</file>

<file path=ppt/notesSlides/_rels/notesSlide1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6.xml"/><Relationship Id="rId1" Type="http://schemas.openxmlformats.org/officeDocument/2006/relationships/notesMaster" Target="../notesMasters/notesMaster1.xml"/></Relationships>
</file>

<file path=ppt/notesSlides/_rels/notesSlide1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8.xml"/><Relationship Id="rId1" Type="http://schemas.openxmlformats.org/officeDocument/2006/relationships/notesMaster" Target="../notesMasters/notesMaster1.xml"/></Relationships>
</file>

<file path=ppt/notesSlides/_rels/notesSlide1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9.xml"/><Relationship Id="rId1" Type="http://schemas.openxmlformats.org/officeDocument/2006/relationships/notesMaster" Target="../notesMasters/notesMaster1.xml"/></Relationships>
</file>

<file path=ppt/notesSlides/_rels/notesSlide1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0.xml"/><Relationship Id="rId1" Type="http://schemas.openxmlformats.org/officeDocument/2006/relationships/notesMaster" Target="../notesMasters/notesMaster1.xml"/></Relationships>
</file>

<file path=ppt/notesSlides/_rels/notesSlide1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1.xml"/><Relationship Id="rId1" Type="http://schemas.openxmlformats.org/officeDocument/2006/relationships/notesMaster" Target="../notesMasters/notesMaster1.xml"/></Relationships>
</file>

<file path=ppt/notesSlides/_rels/notesSlide1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2.xml"/><Relationship Id="rId1" Type="http://schemas.openxmlformats.org/officeDocument/2006/relationships/notesMaster" Target="../notesMasters/notesMaster1.xml"/></Relationships>
</file>

<file path=ppt/notesSlides/_rels/notesSlide1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3.xml"/><Relationship Id="rId1" Type="http://schemas.openxmlformats.org/officeDocument/2006/relationships/notesMaster" Target="../notesMasters/notesMaster1.xml"/></Relationships>
</file>

<file path=ppt/notesSlides/_rels/notesSlide1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4.xml"/><Relationship Id="rId1" Type="http://schemas.openxmlformats.org/officeDocument/2006/relationships/notesMaster" Target="../notesMasters/notesMaster1.xml"/></Relationships>
</file>

<file path=ppt/notesSlides/_rels/notesSlide1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5.xml"/><Relationship Id="rId1" Type="http://schemas.openxmlformats.org/officeDocument/2006/relationships/notesMaster" Target="../notesMasters/notesMaster1.xml"/></Relationships>
</file>

<file path=ppt/notesSlides/_rels/notesSlide1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6.xml"/><Relationship Id="rId1" Type="http://schemas.openxmlformats.org/officeDocument/2006/relationships/notesMaster" Target="../notesMasters/notesMaster1.xml"/></Relationships>
</file>

<file path=ppt/notesSlides/_rels/notesSlide1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8.xml"/><Relationship Id="rId1" Type="http://schemas.openxmlformats.org/officeDocument/2006/relationships/notesMaster" Target="../notesMasters/notesMaster1.xml"/></Relationships>
</file>

<file path=ppt/notesSlides/_rels/notesSlide1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9.xml"/><Relationship Id="rId1" Type="http://schemas.openxmlformats.org/officeDocument/2006/relationships/notesMaster" Target="../notesMasters/notesMaster1.xml"/></Relationships>
</file>

<file path=ppt/notesSlides/_rels/notesSlide1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0.xml"/><Relationship Id="rId1" Type="http://schemas.openxmlformats.org/officeDocument/2006/relationships/notesMaster" Target="../notesMasters/notesMaster1.xml"/></Relationships>
</file>

<file path=ppt/notesSlides/_rels/notesSlide1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56/NEJMoa2112431" TargetMode="External"/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524E04-BA6C-5D0D-5F5A-8309EDB284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817E61D-5914-FFA4-35C3-2C2DC7BE9CE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3EFBBF0-549F-3A9D-D169-E5A243C76A8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160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5622946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E59915-4A85-5656-270D-10E9CA486F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2">
            <a:extLst>
              <a:ext uri="{FF2B5EF4-FFF2-40B4-BE49-F238E27FC236}">
                <a16:creationId xmlns:a16="http://schemas.microsoft.com/office/drawing/2014/main" id="{658345EF-897E-7E51-D9A3-EEBAE9DE127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93186" name="Rectangle 3">
            <a:extLst>
              <a:ext uri="{FF2B5EF4-FFF2-40B4-BE49-F238E27FC236}">
                <a16:creationId xmlns:a16="http://schemas.microsoft.com/office/drawing/2014/main" id="{4B266992-AD09-45C5-2069-63D42F8F903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sz="2000" i="1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6668417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EC359F-3504-A9B5-6C37-B959D41E8F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DC8B4BC-C372-A4E5-D36F-8725CE27479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FA6CBD8-975D-A2F9-BA78-7E059770AB7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196246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77A761-C7AF-B942-98A1-0735AB30A5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DD50976-2946-7173-28E4-223073CCD1E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CC34F41-54BB-87D9-86BE-8D5E394BBA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835367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10B16D-B013-2F88-535D-E561F10AA5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D630F9B-3595-F859-CBB9-BBA552C7E4A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7780093-3D9A-D8DD-5B0C-78DE0896A74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542787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407F83-78DD-479D-CD05-1CD1BBE29A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38490FD-E165-8C46-E10E-E7D760981B9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39768FD-8D34-4201-9B3C-9DDEDBADA81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419237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1E0A66-1640-DEDF-4C01-57815A3C67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55D6566-2BBE-8EEC-95B0-6F02017AF90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5FCAA7F-AADE-B9E3-3529-BEEBB409609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6247196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1C9098-A04C-0191-EB54-F6B61E3B46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EA66615-3B26-A47B-910E-43375C3BECF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F904AE4-0694-E190-9135-9F6FB7F0B5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3591101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45DDD5-04DB-4B60-BDC6-8F7D68738F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0254153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45DDD5-04DB-4B60-BDC6-8F7D68738F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1142409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12697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563379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3066201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2E281B-2797-334E-ADF9-D5C05446A9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8365846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3444B1-158A-4BF6-99BF-61DE2EB2E35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238214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CA1D38-5760-034D-B7EC-5A629BC001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1988353"/>
      </p:ext>
    </p:extLst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999AE2-B724-42EA-BA0A-BB421B06DDC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6556140"/>
      </p:ext>
    </p:extLst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999AE2-B724-42EA-BA0A-BB421B06DDC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7045711"/>
      </p:ext>
    </p:extLst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999AE2-B724-42EA-BA0A-BB421B06DDC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5933810"/>
      </p:ext>
    </p:extLst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672BD0B-C275-F337-186F-0058118913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4800" y="4620577"/>
            <a:ext cx="6599583" cy="4661645"/>
          </a:xfrm>
        </p:spPr>
        <p:txBody>
          <a:bodyPr>
            <a:normAutofit/>
          </a:bodyPr>
          <a:lstStyle/>
          <a:p>
            <a:pPr marL="173038" indent="-173038">
              <a:buFont typeface="Arial" panose="020B0604020202020204" pitchFamily="34" charset="0"/>
              <a:buChar char="•"/>
            </a:pPr>
            <a:r>
              <a:rPr lang="en-US" sz="1400" kern="0" dirty="0">
                <a:solidFill>
                  <a:srgbClr val="000000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In this Kaplan-Meier plot of OS </a:t>
            </a: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itchFamily="34" charset="0"/>
              </a:rPr>
              <a:t>in patients who received continuation without prior allo-HCT, </a:t>
            </a:r>
            <a:r>
              <a:rPr lang="en-US" sz="1400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t</a:t>
            </a:r>
            <a:r>
              <a:rPr lang="en-US" sz="1400" kern="0" dirty="0">
                <a:solidFill>
                  <a:srgbClr val="000000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he number of patients in the two treatment groups is balanced </a:t>
            </a:r>
          </a:p>
          <a:p>
            <a:pPr marL="173038" indent="-173038">
              <a:buFont typeface="Arial" panose="020B0604020202020204" pitchFamily="34" charset="0"/>
              <a:buChar char="•"/>
            </a:pP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itchFamily="34" charset="0"/>
              </a:rPr>
              <a:t>An </a:t>
            </a:r>
            <a:r>
              <a:rPr lang="en-US" sz="1400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OS benefit was observed in the </a:t>
            </a:r>
            <a:r>
              <a:rPr lang="en-US" sz="1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quizartinib arm</a:t>
            </a:r>
            <a:r>
              <a:rPr lang="en-US" sz="1400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with</a:t>
            </a:r>
            <a:r>
              <a:rPr lang="en-US" sz="1400" kern="0" dirty="0">
                <a:solidFill>
                  <a:srgbClr val="000000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a 60% reduction in the risk of death</a:t>
            </a:r>
            <a:endParaRPr lang="en-US" sz="1400" kern="0" dirty="0">
              <a:solidFill>
                <a:srgbClr val="000000"/>
              </a:solidFill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1400" kern="0" dirty="0">
              <a:solidFill>
                <a:srgbClr val="000000"/>
              </a:solidFill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400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Notes:</a:t>
            </a:r>
          </a:p>
          <a:p>
            <a:pPr marL="171450" marR="0" lvl="0" indent="-171450" algn="l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The number of OS events was 31 including both treatment arms (31/89 </a:t>
            </a:r>
            <a:r>
              <a:rPr lang="en-US" sz="14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34.8%)</a:t>
            </a:r>
          </a:p>
          <a:p>
            <a:pPr marL="171450" marR="0" lvl="0" indent="-171450" algn="l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The 95% CI of the HR was narrow: </a:t>
            </a:r>
            <a:r>
              <a:rPr lang="en-US" sz="1400" b="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0.192-0.838</a:t>
            </a:r>
          </a:p>
          <a:p>
            <a:pPr marL="171450" marR="0" lvl="0" indent="-171450" algn="l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The median OS was not reached with quizartinib</a:t>
            </a:r>
            <a:endParaRPr lang="en-US" sz="1400" b="0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In QuANTUM-First,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there were 6 patients who underwent transplantation during continuation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(4 in the quizartinib arm and 2 in the placebo arm)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: </a:t>
            </a:r>
            <a:r>
              <a:rPr lang="en-US" sz="14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these are included in this plot</a:t>
            </a:r>
            <a:endParaRPr lang="en-US" sz="1400" dirty="0"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The median of OS was calculated using the Kaplan-Meier method, its 2-sided 95% CIs using the method of Brookmeyer and Crowley, and the HR with its 95% CI using unstratified Cox regression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Note that the OS data in continuation by allo-HCT was presented at an FDA workshop held at ASH 2023 (although the analysis presented by the FDA was slightly different)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400" kern="0" dirty="0">
              <a:solidFill>
                <a:srgbClr val="000000"/>
              </a:solidFill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0" indent="0" defTabSz="1125480">
              <a:buFont typeface="Arial" panose="020B0604020202020204" pitchFamily="34" charset="0"/>
              <a:buNone/>
              <a:defRPr/>
            </a:pP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400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7975080"/>
      </p:ext>
    </p:extLst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45DDD5-04DB-4B60-BDC6-8F7D68738F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588466"/>
      </p:ext>
    </p:extLst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45DDD5-04DB-4B60-BDC6-8F7D68738F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2091147"/>
      </p:ext>
    </p:extLst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45DDD5-04DB-4B60-BDC6-8F7D68738F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13718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060638"/>
      </p:ext>
    </p:extLst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45DDD5-04DB-4B60-BDC6-8F7D68738F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7269277"/>
      </p:ext>
    </p:extLst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45DDD5-04DB-4B60-BDC6-8F7D68738F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6044020"/>
      </p:ext>
    </p:extLst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45DDD5-04DB-4B60-BDC6-8F7D68738F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6543156"/>
      </p:ext>
    </p:extLst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45DDD5-04DB-4B60-BDC6-8F7D68738F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1168899"/>
      </p:ext>
    </p:extLst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314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BA06D2-386B-41A2-A944-A963C08BE63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3140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6106204"/>
      </p:ext>
    </p:extLst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45DDD5-04DB-4B60-BDC6-8F7D68738F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4879949"/>
      </p:ext>
    </p:extLst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044F4F-0F16-4D6A-A749-185A988E572A}" type="slidenum">
              <a:rPr kumimoji="0" lang="he-IL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152</a:t>
            </a:fld>
            <a:endParaRPr kumimoji="0" lang="he-IL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5603208"/>
      </p:ext>
    </p:extLst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D8BE5D-6CB1-4CAB-9361-9416F5D203B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MS PGothic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586973"/>
      </p:ext>
    </p:extLst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1220" indent="-18122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665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B1A0FF-FFD2-A845-BF33-EACA18EA1ED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9665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6479EEB-7E23-5533-29C0-F1B7FD023024}"/>
              </a:ext>
            </a:extLst>
          </p:cNvPr>
          <p:cNvSpPr txBox="1"/>
          <p:nvPr/>
        </p:nvSpPr>
        <p:spPr>
          <a:xfrm>
            <a:off x="0" y="2288961"/>
            <a:ext cx="685800" cy="41549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1. De </a:t>
            </a:r>
            <a:r>
              <a:rPr kumimoji="0" lang="en-US" sz="7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botton</a:t>
            </a: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/ p8/¶1/ln1 (CI)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DE6E19A-C17C-2526-B101-BA198AA8ED47}"/>
              </a:ext>
            </a:extLst>
          </p:cNvPr>
          <p:cNvCxnSpPr/>
          <p:nvPr/>
        </p:nvCxnSpPr>
        <p:spPr>
          <a:xfrm>
            <a:off x="685800" y="2496710"/>
            <a:ext cx="25245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D2786571-8454-3B0A-849B-2F145194849F}"/>
              </a:ext>
            </a:extLst>
          </p:cNvPr>
          <p:cNvSpPr txBox="1"/>
          <p:nvPr/>
        </p:nvSpPr>
        <p:spPr>
          <a:xfrm>
            <a:off x="6172200" y="2288961"/>
            <a:ext cx="685800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2. </a:t>
            </a:r>
            <a:r>
              <a:rPr kumimoji="0" lang="en-US" sz="7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Tibsovo</a:t>
            </a: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 PI/ p29/Table 16 /row12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(95% CR)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77401CF-0CFF-1F2E-DB67-CB2AD7EB9585}"/>
              </a:ext>
            </a:extLst>
          </p:cNvPr>
          <p:cNvCxnSpPr>
            <a:cxnSpLocks/>
          </p:cNvCxnSpPr>
          <p:nvPr/>
        </p:nvCxnSpPr>
        <p:spPr>
          <a:xfrm>
            <a:off x="6011186" y="2498036"/>
            <a:ext cx="16101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8036766"/>
      </p:ext>
    </p:extLst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665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39406C4A-17F1-F7E5-3D62-ED28567921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0704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158166"/>
      </p:ext>
    </p:extLst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408" eaLnBrk="0" fontAlgn="base" hangingPunct="0">
              <a:spcBef>
                <a:spcPct val="30000"/>
              </a:spcBef>
              <a:spcAft>
                <a:spcPct val="0"/>
              </a:spcAft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314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B9FB43-D938-4D4A-B028-1EFCE5AD65F2}" type="slidenum">
              <a:rPr kumimoji="0" lang="de-DE" altLang="de-DE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3140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158</a:t>
            </a:fld>
            <a:endParaRPr kumimoji="0" lang="de-DE" alt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7371174"/>
      </p:ext>
    </p:extLst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F70B27-F4B1-404C-9F0D-AB240BB72B5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3751887"/>
      </p:ext>
    </p:extLst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l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314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F00409-2A2B-46D7-9AE5-1E1E6B6F0D4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3140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6965535"/>
      </p:ext>
    </p:extLst>
  </p:cSld>
  <p:clrMapOvr>
    <a:masterClrMapping/>
  </p:clrMapOvr>
</p:notes>
</file>

<file path=ppt/notesSlides/notesSlide1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E59915-4A85-5656-270D-10E9CA486F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2">
            <a:extLst>
              <a:ext uri="{FF2B5EF4-FFF2-40B4-BE49-F238E27FC236}">
                <a16:creationId xmlns:a16="http://schemas.microsoft.com/office/drawing/2014/main" id="{658345EF-897E-7E51-D9A3-EEBAE9DE127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93186" name="Rectangle 3">
            <a:extLst>
              <a:ext uri="{FF2B5EF4-FFF2-40B4-BE49-F238E27FC236}">
                <a16:creationId xmlns:a16="http://schemas.microsoft.com/office/drawing/2014/main" id="{4B266992-AD09-45C5-2069-63D42F8F903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sz="2000" i="1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6668417"/>
      </p:ext>
    </p:extLst>
  </p:cSld>
  <p:clrMapOvr>
    <a:masterClrMapping/>
  </p:clrMapOvr>
</p:notes>
</file>

<file path=ppt/notesSlides/notesSlide1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3C5136-EDF8-B749-7065-996F0327CA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DF8048B-5DE3-E8FA-5523-0115039EEA4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C162260-F3B7-9ABA-B5A5-4C145C8A403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475125"/>
      </p:ext>
    </p:extLst>
  </p:cSld>
  <p:clrMapOvr>
    <a:masterClrMapping/>
  </p:clrMapOvr>
</p:notes>
</file>

<file path=ppt/notesSlides/notesSlide1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98E039-33ED-4805-825D-1DB45873F0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2523733"/>
      </p:ext>
    </p:extLst>
  </p:cSld>
  <p:clrMapOvr>
    <a:masterClrMapping/>
  </p:clrMapOvr>
</p:notes>
</file>

<file path=ppt/notesSlides/notesSlide1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98E039-33ED-4805-825D-1DB45873F0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7005019"/>
      </p:ext>
    </p:extLst>
  </p:cSld>
  <p:clrMapOvr>
    <a:masterClrMapping/>
  </p:clrMapOvr>
</p:notes>
</file>

<file path=ppt/notesSlides/notesSlide1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98E039-33ED-4805-825D-1DB45873F0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8526294"/>
      </p:ext>
    </p:extLst>
  </p:cSld>
  <p:clrMapOvr>
    <a:masterClrMapping/>
  </p:clrMapOvr>
</p:notes>
</file>

<file path=ppt/notesSlides/notesSlide1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98E039-33ED-4805-825D-1DB45873F0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8844964"/>
      </p:ext>
    </p:extLst>
  </p:cSld>
  <p:clrMapOvr>
    <a:masterClrMapping/>
  </p:clrMapOvr>
</p:notes>
</file>

<file path=ppt/notesSlides/notesSlide1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98E039-33ED-4805-825D-1DB45873F0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54063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693168"/>
      </p:ext>
    </p:extLst>
  </p:cSld>
  <p:clrMapOvr>
    <a:masterClrMapping/>
  </p:clrMapOvr>
</p:notes>
</file>

<file path=ppt/notesSlides/notesSlide1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98E039-33ED-4805-825D-1DB45873F0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1795266"/>
      </p:ext>
    </p:extLst>
  </p:cSld>
  <p:clrMapOvr>
    <a:masterClrMapping/>
  </p:clrMapOvr>
</p:notes>
</file>

<file path=ppt/notesSlides/notesSlide1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6C45EA-94B1-CB43-BD15-6A860040971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1424952"/>
      </p:ext>
    </p:extLst>
  </p:cSld>
  <p:clrMapOvr>
    <a:masterClrMapping/>
  </p:clrMapOvr>
</p:notes>
</file>

<file path=ppt/notesSlides/notesSlide1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98E039-33ED-4805-825D-1DB45873F0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6208347"/>
      </p:ext>
    </p:extLst>
  </p:cSld>
  <p:clrMapOvr>
    <a:masterClrMapping/>
  </p:clrMapOvr>
</p:notes>
</file>

<file path=ppt/notesSlides/notesSlide1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C392B2-CD7C-C3DF-2726-A269DA66EF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63E9669-B41B-F76B-6F3B-EDD6B0A3725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C50CA9E-D75C-8726-475F-8F9B3667617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37C288-3537-9B22-67B9-C2E5F62EC1D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CCBFE9-5850-4324-8724-692CFF49014B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9787956"/>
      </p:ext>
    </p:extLst>
  </p:cSld>
  <p:clrMapOvr>
    <a:masterClrMapping/>
  </p:clrMapOvr>
</p:notes>
</file>

<file path=ppt/notesSlides/notesSlide1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98E039-33ED-4805-825D-1DB45873F0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4886869"/>
      </p:ext>
    </p:extLst>
  </p:cSld>
  <p:clrMapOvr>
    <a:masterClrMapping/>
  </p:clrMapOvr>
</p:notes>
</file>

<file path=ppt/notesSlides/notesSlide1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98E039-33ED-4805-825D-1DB45873F0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6008005"/>
      </p:ext>
    </p:extLst>
  </p:cSld>
  <p:clrMapOvr>
    <a:masterClrMapping/>
  </p:clrMapOvr>
</p:notes>
</file>

<file path=ppt/notesSlides/notesSlide1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98E039-33ED-4805-825D-1DB45873F0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8550270"/>
      </p:ext>
    </p:extLst>
  </p:cSld>
  <p:clrMapOvr>
    <a:masterClrMapping/>
  </p:clrMapOvr>
</p:notes>
</file>

<file path=ppt/notesSlides/notesSlide1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5E8222-7485-6A61-2D55-63F4FF750758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97099911" name="Slide Image Placeholder 1">
            <a:extLst>
              <a:ext uri="{FF2B5EF4-FFF2-40B4-BE49-F238E27FC236}">
                <a16:creationId xmlns:a16="http://schemas.microsoft.com/office/drawing/2014/main" id="{A089BDEC-3C71-3492-9298-CEA07AD1D7C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1249418805" name="Notes Placeholder 2">
            <a:extLst>
              <a:ext uri="{FF2B5EF4-FFF2-40B4-BE49-F238E27FC236}">
                <a16:creationId xmlns:a16="http://schemas.microsoft.com/office/drawing/2014/main" id="{591BC3CB-DFF4-31ED-1877-5D5A2CFD3E1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dirty="0"/>
          </a:p>
        </p:txBody>
      </p:sp>
      <p:sp>
        <p:nvSpPr>
          <p:cNvPr id="1819613202" name="Slide Number Placeholder 3">
            <a:extLst>
              <a:ext uri="{FF2B5EF4-FFF2-40B4-BE49-F238E27FC236}">
                <a16:creationId xmlns:a16="http://schemas.microsoft.com/office/drawing/2014/main" id="{F529A82B-B302-1173-3B4E-77AFA5FAA93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 marL="0" marR="0" lvl="0" indent="0" algn="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9F15F8-C8F5-4A53-C45D-35706A0EA298}" type="slidenum"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175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2382723"/>
      </p:ext>
    </p:extLst>
  </p:cSld>
  <p:clrMapOvr>
    <a:masterClrMapping/>
  </p:clrMapOvr>
</p:notes>
</file>

<file path=ppt/notesSlides/notesSlide1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6B2E01-4592-C491-D80F-815726F4D02D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355192004" name="Slide Image Placeholder 1">
            <a:extLst>
              <a:ext uri="{FF2B5EF4-FFF2-40B4-BE49-F238E27FC236}">
                <a16:creationId xmlns:a16="http://schemas.microsoft.com/office/drawing/2014/main" id="{E7CC4022-B816-EF5B-E420-68DE5FAE08B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2019901010" name="Notes Placeholder 2">
            <a:extLst>
              <a:ext uri="{FF2B5EF4-FFF2-40B4-BE49-F238E27FC236}">
                <a16:creationId xmlns:a16="http://schemas.microsoft.com/office/drawing/2014/main" id="{EF8D3630-A3AA-564D-A412-755321765B4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 marL="0" marR="0" lvl="0" indent="0">
              <a:lnSpc>
                <a:spcPct val="115000"/>
              </a:lnSpc>
              <a:buFont typeface="Symbol" panose="05050102010706020507" pitchFamily="18" charset="2"/>
              <a:buNone/>
            </a:pPr>
            <a:endParaRPr dirty="0"/>
          </a:p>
        </p:txBody>
      </p:sp>
      <p:sp>
        <p:nvSpPr>
          <p:cNvPr id="1500018776" name="Slide Number Placeholder 3">
            <a:extLst>
              <a:ext uri="{FF2B5EF4-FFF2-40B4-BE49-F238E27FC236}">
                <a16:creationId xmlns:a16="http://schemas.microsoft.com/office/drawing/2014/main" id="{9E3A2DD2-7288-479A-2C93-7F380FD0360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 marL="0" marR="0" lvl="0" indent="0" algn="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85D8A4-FC50-8C5D-D4CB-1EDC89D70638}" type="slidenum"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176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8174304"/>
      </p:ext>
    </p:extLst>
  </p:cSld>
  <p:clrMapOvr>
    <a:masterClrMapping/>
  </p:clrMapOvr>
</p:notes>
</file>

<file path=ppt/notesSlides/notesSlide1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CB6CB0-8EED-EAEC-1A2F-9C0299B6A188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31512974" name="Slide Image Placeholder 1">
            <a:extLst>
              <a:ext uri="{FF2B5EF4-FFF2-40B4-BE49-F238E27FC236}">
                <a16:creationId xmlns:a16="http://schemas.microsoft.com/office/drawing/2014/main" id="{E5C03518-51F3-7BCF-9EF9-78F562591BA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1078489328" name="Notes Placeholder 2">
            <a:extLst>
              <a:ext uri="{FF2B5EF4-FFF2-40B4-BE49-F238E27FC236}">
                <a16:creationId xmlns:a16="http://schemas.microsoft.com/office/drawing/2014/main" id="{B55EAF42-D46C-CD2E-C34E-20EF7A5BC86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dirty="0"/>
          </a:p>
        </p:txBody>
      </p:sp>
      <p:sp>
        <p:nvSpPr>
          <p:cNvPr id="1867226662" name="Slide Number Placeholder 3">
            <a:extLst>
              <a:ext uri="{FF2B5EF4-FFF2-40B4-BE49-F238E27FC236}">
                <a16:creationId xmlns:a16="http://schemas.microsoft.com/office/drawing/2014/main" id="{EDD8585C-F8C6-75B1-B5D0-91FC0ADE1B5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 marL="0" marR="0" lvl="0" indent="0" algn="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C62FB1-F65E-C336-4B55-CEB381F0E254}" type="slidenum"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177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43162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1211047"/>
      </p:ext>
    </p:extLst>
  </p:cSld>
  <p:clrMapOvr>
    <a:masterClrMapping/>
  </p:clrMapOvr>
</p:notes>
</file>

<file path=ppt/notesSlides/notesSlide1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1486E6-6E13-279A-9817-B179CC7FCAE0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45284303" name="Slide Image Placeholder 1">
            <a:extLst>
              <a:ext uri="{FF2B5EF4-FFF2-40B4-BE49-F238E27FC236}">
                <a16:creationId xmlns:a16="http://schemas.microsoft.com/office/drawing/2014/main" id="{5392FA0F-194F-521B-76AF-2514570C85E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948276702" name="Notes Placeholder 2">
            <a:extLst>
              <a:ext uri="{FF2B5EF4-FFF2-40B4-BE49-F238E27FC236}">
                <a16:creationId xmlns:a16="http://schemas.microsoft.com/office/drawing/2014/main" id="{CD1FA442-D778-1B14-DB4A-43D00D72FB6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endParaRPr lang="en-US" dirty="0"/>
          </a:p>
        </p:txBody>
      </p:sp>
      <p:sp>
        <p:nvSpPr>
          <p:cNvPr id="1757874832" name="Slide Number Placeholder 3">
            <a:extLst>
              <a:ext uri="{FF2B5EF4-FFF2-40B4-BE49-F238E27FC236}">
                <a16:creationId xmlns:a16="http://schemas.microsoft.com/office/drawing/2014/main" id="{E8A29293-1133-BB14-1A6E-1283C1C2512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 marL="0" marR="0" lvl="0" indent="0" algn="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DC129-B32C-CD4D-B819-50D045D3B5F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3753369"/>
      </p:ext>
    </p:extLst>
  </p:cSld>
  <p:clrMapOvr>
    <a:masterClrMapping/>
  </p:clrMapOvr>
</p:notes>
</file>

<file path=ppt/notesSlides/notesSlide1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·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79761C-4ADD-4ADA-BE95-006559AD7D1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4767565"/>
      </p:ext>
    </p:extLst>
  </p:cSld>
  <p:clrMapOvr>
    <a:masterClrMapping/>
  </p:clrMapOvr>
</p:notes>
</file>

<file path=ppt/notesSlides/notesSlide1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B0A04B-147A-41A9-972E-56AAB3C4AC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3586018"/>
      </p:ext>
    </p:extLst>
  </p:cSld>
  <p:clrMapOvr>
    <a:masterClrMapping/>
  </p:clrMapOvr>
</p:notes>
</file>

<file path=ppt/notesSlides/notesSlide1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·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79761C-4ADD-4ADA-BE95-006559AD7D1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5575901"/>
      </p:ext>
    </p:extLst>
  </p:cSld>
  <p:clrMapOvr>
    <a:masterClrMapping/>
  </p:clrMapOvr>
</p:notes>
</file>

<file path=ppt/notesSlides/notesSlide1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98E039-33ED-4805-825D-1DB45873F0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8327959"/>
      </p:ext>
    </p:extLst>
  </p:cSld>
  <p:clrMapOvr>
    <a:masterClrMapping/>
  </p:clrMapOvr>
</p:notes>
</file>

<file path=ppt/notesSlides/notesSlide1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98E039-33ED-4805-825D-1DB45873F0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9694761"/>
      </p:ext>
    </p:extLst>
  </p:cSld>
  <p:clrMapOvr>
    <a:masterClrMapping/>
  </p:clrMapOvr>
</p:notes>
</file>

<file path=ppt/notesSlides/notesSlide1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98E039-33ED-4805-825D-1DB45873F0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0265701"/>
      </p:ext>
    </p:extLst>
  </p:cSld>
  <p:clrMapOvr>
    <a:masterClrMapping/>
  </p:clrMapOvr>
</p:notes>
</file>

<file path=ppt/notesSlides/notesSlide1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8B684E-962F-1738-4047-30C83024D1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D632052-E205-2F0B-0FD3-FC321641B8A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AF13EE2-432E-CDBF-42EA-2BD0FBE394D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F1B331-EBFD-1A60-0D3E-014227AE48C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317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72779-8026-4CA9-94C7-E181826D7CF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3177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1771005"/>
      </p:ext>
    </p:extLst>
  </p:cSld>
  <p:clrMapOvr>
    <a:masterClrMapping/>
  </p:clrMapOvr>
</p:notes>
</file>

<file path=ppt/notesSlides/notesSlide1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F70D9A-1B0A-5B46-70FA-298DA2B799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A664D63-8065-44E3-C8EF-3B803DE5557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7B72AD3-53C3-A92A-C22D-831BF599723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8311C7-A089-CB11-8D3E-E139B993014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FAA9E6-400A-E640-A318-E520058423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6312918"/>
      </p:ext>
    </p:extLst>
  </p:cSld>
  <p:clrMapOvr>
    <a:masterClrMapping/>
  </p:clrMapOvr>
</p:notes>
</file>

<file path=ppt/notesSlides/notesSlide1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98E039-33ED-4805-825D-1DB45873F0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88169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300205"/>
      </p:ext>
    </p:extLst>
  </p:cSld>
  <p:clrMapOvr>
    <a:masterClrMapping/>
  </p:clrMapOvr>
</p:notes>
</file>

<file path=ppt/notesSlides/notesSlide1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98E039-33ED-4805-825D-1DB45873F0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0804036"/>
      </p:ext>
    </p:extLst>
  </p:cSld>
  <p:clrMapOvr>
    <a:masterClrMapping/>
  </p:clrMapOvr>
</p:notes>
</file>

<file path=ppt/notesSlides/notesSlide1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98E039-33ED-4805-825D-1DB45873F0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5826398"/>
      </p:ext>
    </p:extLst>
  </p:cSld>
  <p:clrMapOvr>
    <a:masterClrMapping/>
  </p:clrMapOvr>
</p:notes>
</file>

<file path=ppt/notesSlides/notesSlide1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E59915-4A85-5656-270D-10E9CA486F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2">
            <a:extLst>
              <a:ext uri="{FF2B5EF4-FFF2-40B4-BE49-F238E27FC236}">
                <a16:creationId xmlns:a16="http://schemas.microsoft.com/office/drawing/2014/main" id="{658345EF-897E-7E51-D9A3-EEBAE9DE127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93186" name="Rectangle 3">
            <a:extLst>
              <a:ext uri="{FF2B5EF4-FFF2-40B4-BE49-F238E27FC236}">
                <a16:creationId xmlns:a16="http://schemas.microsoft.com/office/drawing/2014/main" id="{4B266992-AD09-45C5-2069-63D42F8F903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sz="2000" i="1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6668417"/>
      </p:ext>
    </p:extLst>
  </p:cSld>
  <p:clrMapOvr>
    <a:masterClrMapping/>
  </p:clrMapOvr>
</p:notes>
</file>

<file path=ppt/notesSlides/notesSlide1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9318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sz="2000" i="1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852887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875122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712106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99045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8796BE-407F-B56C-3921-314B00BE56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43DA847-F719-82DE-2E25-AE235FB91A8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DA7852B-EC19-48AB-CD48-F93116152D1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11473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605758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Castells M et al. HARBOR: an ongoing phase 2/3 study of </a:t>
            </a:r>
            <a:r>
              <a:rPr lang="en-US" dirty="0" err="1"/>
              <a:t>elenestinib</a:t>
            </a:r>
            <a:r>
              <a:rPr lang="en-US" dirty="0"/>
              <a:t> in patients with indolent systemic mastocytosis. Presented at: 2025 AAAAI/WAO Joint Congress. </a:t>
            </a:r>
          </a:p>
        </p:txBody>
      </p:sp>
    </p:spTree>
    <p:extLst>
      <p:ext uri="{BB962C8B-B14F-4D97-AF65-F5344CB8AC3E}">
        <p14:creationId xmlns:p14="http://schemas.microsoft.com/office/powerpoint/2010/main" val="390993480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34644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E59915-4A85-5656-270D-10E9CA486F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2">
            <a:extLst>
              <a:ext uri="{FF2B5EF4-FFF2-40B4-BE49-F238E27FC236}">
                <a16:creationId xmlns:a16="http://schemas.microsoft.com/office/drawing/2014/main" id="{658345EF-897E-7E51-D9A3-EEBAE9DE127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93186" name="Rectangle 3">
            <a:extLst>
              <a:ext uri="{FF2B5EF4-FFF2-40B4-BE49-F238E27FC236}">
                <a16:creationId xmlns:a16="http://schemas.microsoft.com/office/drawing/2014/main" id="{4B266992-AD09-45C5-2069-63D42F8F903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sz="2000" i="1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666841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5CE973-BFF7-0C3E-3C6C-DC6A736323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320F51E-FF88-19A4-5D10-DD9B742FCF2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30DD153-05F8-CEA0-82F1-6EEC02621E5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43473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45DDD5-04DB-4B60-BDC6-8F7D68738F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114240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Outcome can be poor, but is very variable and not generalizable </a:t>
            </a:r>
          </a:p>
          <a:p>
            <a:r>
              <a:rPr lang="en-US" dirty="0"/>
              <a:t>Need to classify </a:t>
            </a:r>
          </a:p>
          <a:p>
            <a:r>
              <a:rPr lang="en-US" dirty="0"/>
              <a:t>PMF is </a:t>
            </a:r>
            <a:r>
              <a:rPr lang="en-US" dirty="0" err="1"/>
              <a:t>th</a:t>
            </a:r>
            <a:r>
              <a:rPr lang="en-US" dirty="0"/>
              <a:t> </a:t>
            </a:r>
            <a:r>
              <a:rPr lang="en-US" dirty="0" err="1"/>
              <a:t>sterotype</a:t>
            </a:r>
            <a:r>
              <a:rPr lang="en-US" dirty="0"/>
              <a:t>, generalization to SMF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4DA7BC-CF59-49C2-AAF5-DD95A1AC29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295776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364025-668E-C84C-BC69-CE67C22A3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553626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364025-668E-C84C-BC69-CE67C22A3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876218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Lastly, this bring us to momelotinib – which is a JAK1/2 inhibitor that also inhibits ACVR1 and has been extensively studied in MF over the years. It was studied head to head v rux in the SIMPLIFY-1 study and demonstrated comparable spleen volume reduction, though symptom improvement appeared less robust.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A98307-C074-483C-BFB1-15EB1DA2CF6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32302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83A084-3602-D9ED-86CC-FA0C78C1A6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BA7FBA4-51CC-BD8A-780B-2119186477E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5472DCB-894B-1708-0FFE-2D4721F078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21177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F1149B-9448-4868-AA10-1B4511FE7A7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Geneva" charset="0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Geneva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815683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Post-hoc analysis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70584-9375-4BD4-99E6-90F66F633136}" type="slidenum">
              <a:rPr kumimoji="1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1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202953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Post-hoc analysis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70584-9375-4BD4-99E6-90F66F633136}" type="slidenum">
              <a:rPr kumimoji="1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1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861732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A55979-18AA-1362-5A1C-404AFB33BC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154A4A6-572E-E029-CB21-8C12649DE1C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9D71354-9107-5DB6-70AD-BCA13B238EE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Roboto"/>
              <a:cs typeface="Roboto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0A5BAE-4A39-91B4-F0E5-F1CDB92E59A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F3FC0C-986F-5D46-B578-ECDE770236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788492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olidFill>
                <a:srgbClr val="444444"/>
              </a:solidFill>
            </a:endParaRPr>
          </a:p>
          <a:p>
            <a:endParaRPr lang="en-US" dirty="0">
              <a:solidFill>
                <a:srgbClr val="444444"/>
              </a:solidFill>
            </a:endParaRPr>
          </a:p>
          <a:p>
            <a:endParaRPr lang="en-US" dirty="0">
              <a:solidFill>
                <a:srgbClr val="444444"/>
              </a:solidFill>
            </a:endParaRPr>
          </a:p>
          <a:p>
            <a:endParaRPr lang="en-US" dirty="0">
              <a:solidFill>
                <a:srgbClr val="444444"/>
              </a:solidFill>
            </a:endParaRPr>
          </a:p>
          <a:p>
            <a:endParaRPr lang="en-US" dirty="0">
              <a:solidFill>
                <a:srgbClr val="444444"/>
              </a:solidFill>
            </a:endParaRPr>
          </a:p>
          <a:p>
            <a:endParaRPr lang="en-US" dirty="0">
              <a:solidFill>
                <a:srgbClr val="444444"/>
              </a:solidFill>
            </a:endParaRPr>
          </a:p>
          <a:p>
            <a:endParaRPr lang="en-US" dirty="0">
              <a:latin typeface="Calibri"/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2EF1ED-33D8-4194-BAF8-E6BC5B51ED0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668870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olidFill>
                <a:srgbClr val="444444"/>
              </a:solidFill>
              <a:latin typeface="Arial"/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2EF1ED-33D8-4194-BAF8-E6BC5B51ED0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875983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Calibri"/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2EF1ED-33D8-4194-BAF8-E6BC5B51ED0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791904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olidFill>
                <a:srgbClr val="444444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2EF1ED-33D8-4194-BAF8-E6BC5B51ED0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917206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Dose correlation with VAF change, higher doses less timepoint available, longer follow up is needed.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D17001-3C6B-9C48-95DC-665C21872542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332586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E59915-4A85-5656-270D-10E9CA486F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2">
            <a:extLst>
              <a:ext uri="{FF2B5EF4-FFF2-40B4-BE49-F238E27FC236}">
                <a16:creationId xmlns:a16="http://schemas.microsoft.com/office/drawing/2014/main" id="{658345EF-897E-7E51-D9A3-EEBAE9DE127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93186" name="Rectangle 3">
            <a:extLst>
              <a:ext uri="{FF2B5EF4-FFF2-40B4-BE49-F238E27FC236}">
                <a16:creationId xmlns:a16="http://schemas.microsoft.com/office/drawing/2014/main" id="{4B266992-AD09-45C5-2069-63D42F8F903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sz="2000" i="1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66684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ADF54C-4D1A-A216-60E8-299A01CBED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755FFC2-9051-E136-44F0-FD8BFF1590E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DCC52C8-F2DF-4FE9-63E2-A4A5963337E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06850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FB8420-C466-BFDB-B5BC-36DE7E2DFF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AF683BB-ADBB-DB34-8DEB-8147797293C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9D6E9A4-8692-B8C6-FA42-61CE56564C2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56184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A330DD-0EF4-9B80-0D46-D14AAEA732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B8BE116-2EE9-B169-F959-9D690EA97F0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D9A9821-7BF6-D2BD-DF00-EFD240A378A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8821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E58E43-1367-7B31-65E1-DC60AE7CFC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177EB26-C3CF-86AB-9FCD-6149253CA23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6DCF7BF-1392-4250-78F2-236A076E2E3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82344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629B7E-52FD-5C9B-27CB-5122FD57C5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F50457C-0DEC-03A6-BC08-1245D3A1D6D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035A3EC-7487-8FBE-DE28-6303B9D0BB8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84897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1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157673-C51A-5A4F-A267-2EF8B0C08C0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15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354466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1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157673-C51A-5A4F-A267-2EF8B0C08C0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15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181078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1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157673-C51A-5A4F-A267-2EF8B0C08C0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15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336782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54E710-9E9F-04A2-E732-CB30DBB5B2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208F71B-5618-6B1E-D2E7-EC5F9A054A2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4FF5944-DEE0-6D6D-AF10-1BAF0AA493A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8CD93D-406A-43CD-6E38-9FBC34BA86B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1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11A87A-533B-7446-B2A7-AE434DFB678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15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292110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1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157673-C51A-5A4F-A267-2EF8B0C08C0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15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097298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Arial"/>
                <a:ea typeface="+mn-ea"/>
                <a:cs typeface="+mn-cs"/>
              </a:rPr>
              <a:t>N Engl J Med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Arial"/>
                <a:ea typeface="+mn-ea"/>
                <a:cs typeface="+mn-cs"/>
              </a:rPr>
              <a:t>. Author manuscript; available in PMC: 2022 May 3.</a:t>
            </a:r>
          </a:p>
          <a:p>
            <a:r>
              <a:rPr lang="en-US" sz="1200" b="0" i="1" kern="1200" dirty="0">
                <a:solidFill>
                  <a:schemeClr val="tx1"/>
                </a:solidFill>
                <a:effectLst/>
                <a:latin typeface="Arial"/>
                <a:ea typeface="+mn-ea"/>
                <a:cs typeface="+mn-cs"/>
              </a:rPr>
              <a:t>Published in final edited form as: 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Arial"/>
                <a:ea typeface="+mn-ea"/>
                <a:cs typeface="+mn-cs"/>
              </a:rPr>
              <a:t>N Engl J Med. 2021 Sep 18;386(3):241–251.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Arial"/>
                <a:ea typeface="+mn-ea"/>
                <a:cs typeface="+mn-cs"/>
              </a:rPr>
              <a:t>doi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Arial"/>
                <a:ea typeface="+mn-ea"/>
                <a:cs typeface="+mn-cs"/>
              </a:rPr>
              <a:t>: </a:t>
            </a:r>
            <a:r>
              <a:rPr lang="en-US" sz="1200" b="0" i="0" u="sng" kern="1200" dirty="0">
                <a:solidFill>
                  <a:schemeClr val="tx1"/>
                </a:solidFill>
                <a:effectLst/>
                <a:latin typeface="Arial"/>
                <a:ea typeface="+mn-ea"/>
                <a:cs typeface="+mn-cs"/>
                <a:hlinkClick r:id="rId3"/>
              </a:rPr>
              <a:t>10.1056/NEJMoa2112431</a:t>
            </a:r>
            <a:endParaRPr lang="en-US" sz="1200" b="0" i="0" kern="1200" dirty="0">
              <a:solidFill>
                <a:schemeClr val="tx1"/>
              </a:solidFill>
              <a:effectLst/>
              <a:latin typeface="Arial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1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157673-C51A-5A4F-A267-2EF8B0C08C0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15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33299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49602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1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157673-C51A-5A4F-A267-2EF8B0C08C0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15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6399853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1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157673-C51A-5A4F-A267-2EF8B0C08C0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15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2012829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1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157673-C51A-5A4F-A267-2EF8B0C08C0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15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5801709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1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157673-C51A-5A4F-A267-2EF8B0C08C0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15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846854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1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157673-C51A-5A4F-A267-2EF8B0C08C0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15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4573054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1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157673-C51A-5A4F-A267-2EF8B0C08C0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15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0283879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1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157673-C51A-5A4F-A267-2EF8B0C08C0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15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8637139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1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157673-C51A-5A4F-A267-2EF8B0C08C0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15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4014497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1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157673-C51A-5A4F-A267-2EF8B0C08C0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15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2051121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1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157673-C51A-5A4F-A267-2EF8B0C08C0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15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09463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9309748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1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157673-C51A-5A4F-A267-2EF8B0C08C0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15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8536766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1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E31AF-5235-CE41-B3D6-D1988E6C206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15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0638045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1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6B2D02-598E-EC40-863E-514C5F772DE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15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5905499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1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6B2D02-598E-EC40-863E-514C5F772DE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15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1966084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1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157673-C51A-5A4F-A267-2EF8B0C08C0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15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5599722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Solomon BJ et al. Future Oncology 2021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1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1EB320-143A-4CC5-8CAC-62915E6E29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15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6382138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258D3E-BC7E-D711-D739-45440C4C0D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366CF63-C1D2-478D-E5F5-6EB39D4A9B7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0248AAF-4D15-6318-E430-4E1167CD050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461785-363A-5F26-6A32-FCBA69832B9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1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157673-C51A-5A4F-A267-2EF8B0C08C0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15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6087249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1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157673-C51A-5A4F-A267-2EF8B0C08C0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15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1780445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E59915-4A85-5656-270D-10E9CA486F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2">
            <a:extLst>
              <a:ext uri="{FF2B5EF4-FFF2-40B4-BE49-F238E27FC236}">
                <a16:creationId xmlns:a16="http://schemas.microsoft.com/office/drawing/2014/main" id="{658345EF-897E-7E51-D9A3-EEBAE9DE127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93186" name="Rectangle 3">
            <a:extLst>
              <a:ext uri="{FF2B5EF4-FFF2-40B4-BE49-F238E27FC236}">
                <a16:creationId xmlns:a16="http://schemas.microsoft.com/office/drawing/2014/main" id="{4B266992-AD09-45C5-2069-63D42F8F903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sz="2000" i="1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6668417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682649-0AD8-97C0-9C2C-80A691EB6F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137AA55-AAB6-976D-16C3-EB8DCAFA8B5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0E24057-CCBB-4CA8-8B90-BCE0D8900B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1397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1842843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429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4399512-E961-4347-8706-661AE02AA638}" type="slidenum">
              <a:rPr kumimoji="0" lang="en-US" altLang="en-US" sz="1000" b="0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4297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96</a:t>
            </a:fld>
            <a:endParaRPr kumimoji="0" lang="en-US" altLang="en-US" sz="10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0161991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429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4399512-E961-4347-8706-661AE02AA638}" type="slidenum">
              <a:rPr kumimoji="0" lang="en-US" altLang="en-US" sz="1000" b="0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4297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97</a:t>
            </a:fld>
            <a:endParaRPr kumimoji="0" lang="en-US" altLang="en-US" sz="10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5992599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429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4399512-E961-4347-8706-661AE02AA638}" type="slidenum">
              <a:rPr kumimoji="0" lang="en-US" altLang="en-US" sz="1000" b="0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4297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98</a:t>
            </a:fld>
            <a:endParaRPr kumimoji="0" lang="en-US" altLang="en-US" sz="10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6034778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429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4399512-E961-4347-8706-661AE02AA638}" type="slidenum">
              <a:rPr kumimoji="0" lang="en-US" altLang="en-US" sz="1000" b="0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4297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99</a:t>
            </a:fld>
            <a:endParaRPr kumimoji="0" lang="en-US" altLang="en-US" sz="10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5976691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3D18D3-D512-A86F-9A7F-7F188DD78C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6A74E4E-AD70-2479-48BC-963C8EB91D4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0C01592-EB44-4CF2-F1CD-7B3DD9DFE07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CAD3C8-5FDC-8A34-BEC6-3BEC4B06FEF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42975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42975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100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93670238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42975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42975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101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04571350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42975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42975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102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19279257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42975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42975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103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65127252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429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4399512-E961-4347-8706-661AE02AA638}" type="slidenum">
              <a:rPr kumimoji="0" lang="en-US" altLang="en-US" sz="1000" b="0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4297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104</a:t>
            </a:fld>
            <a:endParaRPr kumimoji="0" lang="en-US" altLang="en-US" sz="10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4111718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429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4399512-E961-4347-8706-661AE02AA638}" type="slidenum">
              <a:rPr kumimoji="0" lang="en-US" altLang="en-US" sz="1000" b="0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4297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105</a:t>
            </a:fld>
            <a:endParaRPr kumimoji="0" lang="en-US" altLang="en-US" sz="10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355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356805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6" name="Google Shape;2516;p5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7" name="Google Shape;2517;p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6" name="Google Shape;2626;p6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627" name="Google Shape;2627;p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7" name="Google Shape;2617;p6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618" name="Google Shape;2618;p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3" name="Google Shape;2643;p6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4" name="Google Shape;2644;p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429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4399512-E961-4347-8706-661AE02AA638}" type="slidenum">
              <a:rPr kumimoji="0" lang="en-US" altLang="en-US" sz="1000" b="0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4297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110</a:t>
            </a:fld>
            <a:endParaRPr kumimoji="0" lang="en-US" altLang="en-US" sz="10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9617674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429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4399512-E961-4347-8706-661AE02AA638}" type="slidenum">
              <a:rPr kumimoji="0" lang="en-US" altLang="en-US" sz="1000" b="0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4297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111</a:t>
            </a:fld>
            <a:endParaRPr kumimoji="0" lang="en-US" altLang="en-US" sz="10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8762063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429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4399512-E961-4347-8706-661AE02AA638}" type="slidenum">
              <a:rPr kumimoji="0" lang="en-US" altLang="en-US" sz="1000" b="0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4297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112</a:t>
            </a:fld>
            <a:endParaRPr kumimoji="0" lang="en-US" altLang="en-US" sz="10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0220736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429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4399512-E961-4347-8706-661AE02AA638}" type="slidenum">
              <a:rPr kumimoji="0" lang="en-US" altLang="en-US" sz="1000" b="0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4297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113</a:t>
            </a:fld>
            <a:endParaRPr kumimoji="0" lang="en-US" altLang="en-US" sz="10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9382320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429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4399512-E961-4347-8706-661AE02AA638}" type="slidenum">
              <a:rPr kumimoji="0" lang="en-US" altLang="en-US" sz="1000" b="0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4297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114</a:t>
            </a:fld>
            <a:endParaRPr kumimoji="0" lang="en-US" altLang="en-US" sz="10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4516423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1BCF32-29F7-AB14-4096-E9FED70580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002D385-98D6-0549-E54F-28F13B6253D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05C30DC-BB09-AE4D-AA6D-14F0702EBAD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C972A6-51C3-AA87-9DF2-4C82E010A2B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429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4399512-E961-4347-8706-661AE02AA638}" type="slidenum">
              <a:rPr kumimoji="0" lang="en-US" altLang="en-US" sz="1000" b="0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4297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115</a:t>
            </a:fld>
            <a:endParaRPr kumimoji="0" lang="en-US" altLang="en-US" sz="10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9209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4672552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24DC1E-E597-4392-8BE2-F5A4AEEE0C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3F35FDB-215C-207C-A65D-D2075090D9B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EFC712A-2653-BAFE-9F58-11B66B03CA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433437-64F0-C6CA-145F-991781689D6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429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4399512-E961-4347-8706-661AE02AA638}" type="slidenum">
              <a:rPr kumimoji="0" lang="en-US" altLang="en-US" sz="1000" b="0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4297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116</a:t>
            </a:fld>
            <a:endParaRPr kumimoji="0" lang="en-US" altLang="en-US" sz="10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9895332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429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4F349B4-CA4A-4DF5-92A9-ECFC68605043}" type="slidenum">
              <a:rPr kumimoji="0" lang="en-US" sz="1000" b="0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4297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117</a:t>
            </a:fld>
            <a:endParaRPr kumimoji="0" lang="en-US" sz="10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9357238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37CCD8-448F-24E4-FD15-546ED105AC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DC08B25-E425-1CC9-D5B9-6DF60618B6E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2A218BC-A7FC-67A9-9E81-89AAABB72FA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4670EE-0726-C3CD-D5A0-DE2AE7D0A40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429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4399512-E961-4347-8706-661AE02AA638}" type="slidenum">
              <a:rPr kumimoji="0" lang="en-US" altLang="en-US" sz="1000" b="0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4297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118</a:t>
            </a:fld>
            <a:endParaRPr kumimoji="0" lang="en-US" altLang="en-US" sz="10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9371439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429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4399512-E961-4347-8706-661AE02AA638}" type="slidenum">
              <a:rPr kumimoji="0" lang="en-US" altLang="en-US" sz="1000" b="0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4297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119</a:t>
            </a:fld>
            <a:endParaRPr kumimoji="0" lang="en-US" altLang="en-US" sz="10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2162377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2C801F-0A92-D80F-0E13-579CB0F3C6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C822F25-058E-CD8F-599A-43845D8FCCF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75872FF-C9A8-D846-CE31-36F781C0AC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1BB174-8DBD-4693-993C-963D6844E06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429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4399512-E961-4347-8706-661AE02AA638}" type="slidenum">
              <a:rPr kumimoji="0" lang="en-US" altLang="en-US" sz="1000" b="0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4297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120</a:t>
            </a:fld>
            <a:endParaRPr kumimoji="0" lang="en-US" altLang="en-US" sz="10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1424212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429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4399512-E961-4347-8706-661AE02AA638}" type="slidenum">
              <a:rPr kumimoji="0" lang="en-US" altLang="en-US" sz="1000" b="0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4297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121</a:t>
            </a:fld>
            <a:endParaRPr kumimoji="0" lang="en-US" altLang="en-US" sz="10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7392682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429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4399512-E961-4347-8706-661AE02AA638}" type="slidenum">
              <a:rPr kumimoji="0" lang="en-US" altLang="en-US" sz="1000" b="0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4297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122</a:t>
            </a:fld>
            <a:endParaRPr kumimoji="0" lang="en-US" altLang="en-US" sz="10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8684370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429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4399512-E961-4347-8706-661AE02AA638}" type="slidenum">
              <a:rPr kumimoji="0" lang="en-US" altLang="en-US" sz="1000" b="0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4297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123</a:t>
            </a:fld>
            <a:endParaRPr kumimoji="0" lang="en-US" altLang="en-US" sz="10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1170194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429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4399512-E961-4347-8706-661AE02AA638}" type="slidenum">
              <a:rPr kumimoji="0" lang="en-US" altLang="en-US" sz="1000" b="0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4297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124</a:t>
            </a:fld>
            <a:endParaRPr kumimoji="0" lang="en-US" altLang="en-US" sz="10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3028787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429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4399512-E961-4347-8706-661AE02AA638}" type="slidenum">
              <a:rPr kumimoji="0" lang="en-US" altLang="en-US" sz="1000" b="0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4297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125</a:t>
            </a:fld>
            <a:endParaRPr kumimoji="0" lang="en-US" altLang="en-US" sz="10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86038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0.xml"/><Relationship Id="rId1" Type="http://schemas.openxmlformats.org/officeDocument/2006/relationships/tags" Target="../tags/tag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0.xml"/><Relationship Id="rId1" Type="http://schemas.openxmlformats.org/officeDocument/2006/relationships/tags" Target="../tags/tag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Master" Target="../slideMasters/slideMaster10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1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Master" Target="../slideMasters/slideMaster12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13.xml"/><Relationship Id="rId4" Type="http://schemas.openxmlformats.org/officeDocument/2006/relationships/image" Target="../media/image39.png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linicaloptions.com/" TargetMode="External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13.xml"/></Relationships>
</file>

<file path=ppt/slideLayouts/_rels/slideLayout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13.xml"/></Relationships>
</file>

<file path=ppt/slideLayouts/_rels/slideLayout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13.xml"/></Relationships>
</file>

<file path=ppt/slideLayouts/_rels/slideLayout15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linicaloptions.com/" TargetMode="External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13.xml"/></Relationships>
</file>

<file path=ppt/slideLayouts/_rels/slideLayout15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linicaloptions.com/" TargetMode="External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13.xml"/></Relationships>
</file>

<file path=ppt/slideLayouts/_rels/slideLayout15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linicaloptions.com/" TargetMode="External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1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linicaloptions.com/" TargetMode="External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13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15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17.xml"/></Relationships>
</file>

<file path=ppt/slideLayouts/_rels/slideLayout18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1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17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17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17.xml"/></Relationships>
</file>

<file path=ppt/slideLayouts/_rels/slideLayout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1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17.xml"/></Relationships>
</file>

<file path=ppt/slideLayouts/_rels/slideLayout2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17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g"/><Relationship Id="rId1" Type="http://schemas.openxmlformats.org/officeDocument/2006/relationships/slideMaster" Target="../slideMasters/slideMaster18.xml"/></Relationships>
</file>

<file path=ppt/slideLayouts/_rels/slideLayout2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Master" Target="../slideMasters/slideMaster18.xml"/></Relationships>
</file>

<file path=ppt/slideLayouts/_rels/slideLayout2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18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18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60.png"/><Relationship Id="rId2" Type="http://schemas.openxmlformats.org/officeDocument/2006/relationships/image" Target="../media/image56.jpg"/><Relationship Id="rId1" Type="http://schemas.openxmlformats.org/officeDocument/2006/relationships/slideMaster" Target="../slideMasters/slideMaster18.xml"/><Relationship Id="rId6" Type="http://schemas.openxmlformats.org/officeDocument/2006/relationships/image" Target="../media/image59.png"/><Relationship Id="rId5" Type="http://schemas.openxmlformats.org/officeDocument/2006/relationships/image" Target="../media/image54.png"/><Relationship Id="rId4" Type="http://schemas.openxmlformats.org/officeDocument/2006/relationships/image" Target="../media/image58.png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Master" Target="../slideMasters/slideMaster19.xml"/></Relationships>
</file>

<file path=ppt/slideLayouts/_rels/slideLayout2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Master" Target="../slideMasters/slideMaster19.xml"/><Relationship Id="rId4" Type="http://schemas.openxmlformats.org/officeDocument/2006/relationships/image" Target="../media/image66.png"/></Relationships>
</file>

<file path=ppt/slideLayouts/_rels/slideLayout2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Master" Target="../slideMasters/slideMaster19.xml"/><Relationship Id="rId4" Type="http://schemas.openxmlformats.org/officeDocument/2006/relationships/image" Target="../media/image66.png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Master" Target="../slideMasters/slideMaster19.xml"/></Relationships>
</file>

<file path=ppt/slideLayouts/_rels/slideLayout2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Master" Target="../slideMasters/slideMaster19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Master" Target="../slideMasters/slideMaster19.xml"/></Relationships>
</file>

<file path=ppt/slideLayouts/_rels/slideLayout2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Master" Target="../slideMasters/slideMaster19.xml"/></Relationships>
</file>

<file path=ppt/slideLayouts/_rels/slideLayout2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Master" Target="../slideMasters/slideMaster19.xml"/></Relationships>
</file>

<file path=ppt/slideLayouts/_rels/slideLayout2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Master" Target="../slideMasters/slideMaster19.xml"/></Relationships>
</file>

<file path=ppt/slideLayouts/_rels/slideLayout2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7.png"/><Relationship Id="rId1" Type="http://schemas.openxmlformats.org/officeDocument/2006/relationships/slideMaster" Target="../slideMasters/slideMaster19.xml"/></Relationships>
</file>

<file path=ppt/slideLayouts/_rels/slideLayout2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7.png"/><Relationship Id="rId1" Type="http://schemas.openxmlformats.org/officeDocument/2006/relationships/slideMaster" Target="../slideMasters/slideMaster19.xml"/></Relationships>
</file>

<file path=ppt/slideLayouts/_rels/slideLayout2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7.png"/><Relationship Id="rId1" Type="http://schemas.openxmlformats.org/officeDocument/2006/relationships/slideMaster" Target="../slideMasters/slideMaster19.xml"/></Relationships>
</file>

<file path=ppt/slideLayouts/_rels/slideLayout2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7.png"/><Relationship Id="rId1" Type="http://schemas.openxmlformats.org/officeDocument/2006/relationships/slideMaster" Target="../slideMasters/slideMaster19.xml"/></Relationships>
</file>

<file path=ppt/slideLayouts/_rels/slideLayout2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7.png"/><Relationship Id="rId1" Type="http://schemas.openxmlformats.org/officeDocument/2006/relationships/slideMaster" Target="../slideMasters/slideMaster19.xml"/></Relationships>
</file>

<file path=ppt/slideLayouts/_rels/slideLayout2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7.png"/><Relationship Id="rId1" Type="http://schemas.openxmlformats.org/officeDocument/2006/relationships/slideMaster" Target="../slideMasters/slideMaster19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4.png"/><Relationship Id="rId1" Type="http://schemas.openxmlformats.org/officeDocument/2006/relationships/slideMaster" Target="../slideMasters/slideMaster19.xml"/></Relationships>
</file>

<file path=ppt/slideLayouts/_rels/slideLayout2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4.png"/><Relationship Id="rId1" Type="http://schemas.openxmlformats.org/officeDocument/2006/relationships/slideMaster" Target="../slideMasters/slideMaster19.xml"/></Relationships>
</file>

<file path=ppt/slideLayouts/_rels/slideLayout2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4.png"/><Relationship Id="rId1" Type="http://schemas.openxmlformats.org/officeDocument/2006/relationships/slideMaster" Target="../slideMasters/slideMaster19.xml"/></Relationships>
</file>

<file path=ppt/slideLayouts/_rels/slideLayout2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4.png"/><Relationship Id="rId1" Type="http://schemas.openxmlformats.org/officeDocument/2006/relationships/slideMaster" Target="../slideMasters/slideMaster19.xml"/></Relationships>
</file>

<file path=ppt/slideLayouts/_rels/slideLayout2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4.png"/><Relationship Id="rId1" Type="http://schemas.openxmlformats.org/officeDocument/2006/relationships/slideMaster" Target="../slideMasters/slideMaster19.xml"/></Relationships>
</file>

<file path=ppt/slideLayouts/_rels/slideLayout2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4.png"/><Relationship Id="rId1" Type="http://schemas.openxmlformats.org/officeDocument/2006/relationships/slideMaster" Target="../slideMasters/slideMaster19.xml"/></Relationships>
</file>

<file path=ppt/slideLayouts/_rels/slideLayout2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8.jpeg"/><Relationship Id="rId1" Type="http://schemas.openxmlformats.org/officeDocument/2006/relationships/slideMaster" Target="../slideMasters/slideMaster19.xml"/></Relationships>
</file>

<file path=ppt/slideLayouts/_rels/slideLayout2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8.jpeg"/><Relationship Id="rId1" Type="http://schemas.openxmlformats.org/officeDocument/2006/relationships/slideMaster" Target="../slideMasters/slideMaster19.xml"/></Relationships>
</file>

<file path=ppt/slideLayouts/_rels/slideLayout2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8.jpeg"/><Relationship Id="rId1" Type="http://schemas.openxmlformats.org/officeDocument/2006/relationships/slideMaster" Target="../slideMasters/slideMaster19.xml"/></Relationships>
</file>

<file path=ppt/slideLayouts/_rels/slideLayout2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8.jpeg"/><Relationship Id="rId1" Type="http://schemas.openxmlformats.org/officeDocument/2006/relationships/slideMaster" Target="../slideMasters/slideMaster19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8.jpeg"/><Relationship Id="rId1" Type="http://schemas.openxmlformats.org/officeDocument/2006/relationships/slideMaster" Target="../slideMasters/slideMaster19.xml"/></Relationships>
</file>

<file path=ppt/slideLayouts/_rels/slideLayout2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8.jpeg"/><Relationship Id="rId1" Type="http://schemas.openxmlformats.org/officeDocument/2006/relationships/slideMaster" Target="../slideMasters/slideMaster19.xml"/></Relationships>
</file>

<file path=ppt/slideLayouts/_rels/slideLayout2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Master" Target="../slideMasters/slideMaster19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svg"/><Relationship Id="rId2" Type="http://schemas.openxmlformats.org/officeDocument/2006/relationships/image" Target="../media/image69.png"/><Relationship Id="rId1" Type="http://schemas.openxmlformats.org/officeDocument/2006/relationships/slideMaster" Target="../slideMasters/slideMaster19.xml"/></Relationships>
</file>

<file path=ppt/slideLayouts/_rels/slideLayout2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png"/><Relationship Id="rId1" Type="http://schemas.openxmlformats.org/officeDocument/2006/relationships/slideMaster" Target="../slideMasters/slideMaster19.xml"/><Relationship Id="rId4" Type="http://schemas.openxmlformats.org/officeDocument/2006/relationships/image" Target="../media/image73.png"/></Relationships>
</file>

<file path=ppt/slideLayouts/_rels/slideLayout2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4.jpeg"/><Relationship Id="rId1" Type="http://schemas.openxmlformats.org/officeDocument/2006/relationships/slideMaster" Target="../slideMasters/slideMaster19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2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Master" Target="../slideMasters/slideMaster19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5.png"/><Relationship Id="rId1" Type="http://schemas.openxmlformats.org/officeDocument/2006/relationships/slideMaster" Target="../slideMasters/slideMaster19.xml"/></Relationships>
</file>

<file path=ppt/slideLayouts/_rels/slideLayout2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Master" Target="../slideMasters/slideMaster19.xml"/></Relationships>
</file>

<file path=ppt/slideLayouts/_rels/slideLayout2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20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.png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.png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1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Master" Target="../slideMasters/slideMaster21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9.png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2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Master" Target="../slideMasters/slideMaster23.xml"/></Relationships>
</file>

<file path=ppt/slideLayouts/_rels/slideLayout3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Master" Target="../slideMasters/slideMaster23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33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79.png"/><Relationship Id="rId1" Type="http://schemas.openxmlformats.org/officeDocument/2006/relationships/slideMaster" Target="../slideMasters/slideMaster23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Master" Target="../slideMasters/slideMaster26.xml"/></Relationships>
</file>

<file path=ppt/slideLayouts/_rels/slideLayout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3.xml"/></Relationships>
</file>

<file path=ppt/slideLayouts/_rels/slideLayout3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Master" Target="../slideMasters/slideMaster26.xml"/></Relationships>
</file>

<file path=ppt/slideLayouts/_rels/slideLayout3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Master" Target="../slideMasters/slideMaster26.xml"/><Relationship Id="rId6" Type="http://schemas.openxmlformats.org/officeDocument/2006/relationships/image" Target="../media/image82.pn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Layouts/_rels/slideLayout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27.xml"/></Relationships>
</file>

<file path=ppt/slideLayouts/_rels/slideLayout3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slideLayouts/_rels/slideLayout3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Master" Target="../slideMasters/slideMaster27.xml"/></Relationships>
</file>

<file path=ppt/slideLayouts/_rels/slideLayout3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Master" Target="../slideMasters/slideMaster27.xml"/></Relationships>
</file>

<file path=ppt/slideLayouts/_rels/slideLayout3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27.xml"/></Relationships>
</file>

<file path=ppt/slideLayouts/_rels/slideLayout3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Master" Target="../slideMasters/slideMaster27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8.svg"/></Relationships>
</file>

<file path=ppt/slideLayouts/_rels/slideLayout3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8.svg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emf"/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2399070"/>
            <a:ext cx="9144000" cy="2123615"/>
          </a:xfrm>
        </p:spPr>
        <p:txBody>
          <a:bodyPr anchor="ctr">
            <a:normAutofit/>
          </a:bodyPr>
          <a:lstStyle>
            <a:lvl1pPr algn="ctr"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614761"/>
            <a:ext cx="9144000" cy="1655762"/>
          </a:xfrm>
        </p:spPr>
        <p:txBody>
          <a:bodyPr anchor="t">
            <a:normAutofit/>
          </a:bodyPr>
          <a:lstStyle>
            <a:lvl1pPr marL="0" indent="0" algn="ctr">
              <a:buNone/>
              <a:defRPr sz="3200">
                <a:solidFill>
                  <a:srgbClr val="50515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6FF65-E16B-BA4F-9591-6B4416106527}" type="datetimeFigureOut">
              <a:rPr lang="en-US" smtClean="0"/>
              <a:t>4/26/26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42168-F8B8-B34D-83CF-DF309AC81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9839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6FF65-E16B-BA4F-9591-6B4416106527}" type="datetimeFigureOut">
              <a:rPr lang="en-US" smtClean="0"/>
              <a:t>4/26/26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42168-F8B8-B34D-83CF-DF309AC81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13632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제목 및 내용">
  <p:cSld name="제목 및 내용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134"/>
          <p:cNvSpPr txBox="1">
            <a:spLocks noGrp="1"/>
          </p:cNvSpPr>
          <p:nvPr>
            <p:ph type="title"/>
          </p:nvPr>
        </p:nvSpPr>
        <p:spPr>
          <a:xfrm>
            <a:off x="191220" y="132214"/>
            <a:ext cx="9918939" cy="7304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algun Gothic"/>
              <a:buNone/>
              <a:defRPr sz="2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sp>
        <p:nvSpPr>
          <p:cNvPr id="24" name="Google Shape;24;p134"/>
          <p:cNvSpPr txBox="1">
            <a:spLocks noGrp="1"/>
          </p:cNvSpPr>
          <p:nvPr>
            <p:ph type="body" idx="1"/>
          </p:nvPr>
        </p:nvSpPr>
        <p:spPr>
          <a:xfrm>
            <a:off x="647999" y="6499705"/>
            <a:ext cx="10896301" cy="3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Arial"/>
              <a:buNone/>
              <a:defRPr sz="700" b="0" i="1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4770214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0" y="332688"/>
            <a:ext cx="11379200" cy="492443"/>
          </a:xfrm>
        </p:spPr>
        <p:txBody>
          <a:bodyPr anchor="ctr"/>
          <a:lstStyle>
            <a:lvl1pPr algn="l">
              <a:defRPr sz="3200" b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1" y="1310217"/>
            <a:ext cx="11277601" cy="172582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406401" y="6399933"/>
            <a:ext cx="4869793" cy="381869"/>
          </a:xfrm>
        </p:spPr>
        <p:txBody>
          <a:bodyPr anchor="b"/>
          <a:lstStyle>
            <a:lvl1pPr marL="0" indent="0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6814209" y="6399933"/>
            <a:ext cx="4869793" cy="381869"/>
          </a:xfrm>
        </p:spPr>
        <p:txBody>
          <a:bodyPr anchor="b"/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6394401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9847" y="2069902"/>
            <a:ext cx="11425767" cy="1620837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59496" y="4005064"/>
            <a:ext cx="9408584" cy="1931987"/>
          </a:xfrm>
        </p:spPr>
        <p:txBody>
          <a:bodyPr/>
          <a:lstStyle>
            <a:lvl1pPr marL="0" indent="0" algn="ctr">
              <a:buNone/>
              <a:defRPr/>
            </a:lvl1pPr>
            <a:lvl2pPr marL="457058" indent="0" algn="ctr">
              <a:buNone/>
              <a:defRPr/>
            </a:lvl2pPr>
            <a:lvl3pPr marL="914115" indent="0" algn="ctr">
              <a:buNone/>
              <a:defRPr/>
            </a:lvl3pPr>
            <a:lvl4pPr marL="1371173" indent="0" algn="ctr">
              <a:buNone/>
              <a:defRPr/>
            </a:lvl4pPr>
            <a:lvl5pPr marL="1828231" indent="0" algn="ctr">
              <a:buNone/>
              <a:defRPr/>
            </a:lvl5pPr>
            <a:lvl6pPr marL="2285289" indent="0" algn="ctr">
              <a:buNone/>
              <a:defRPr/>
            </a:lvl6pPr>
            <a:lvl7pPr marL="2742347" indent="0" algn="ctr">
              <a:buNone/>
              <a:defRPr/>
            </a:lvl7pPr>
            <a:lvl8pPr marL="3199405" indent="0" algn="ctr">
              <a:buNone/>
              <a:defRPr/>
            </a:lvl8pPr>
            <a:lvl9pPr marL="3656462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579901183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2286" y="1416053"/>
            <a:ext cx="10358967" cy="460523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6202761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5627" y="4507115"/>
            <a:ext cx="11423651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5627" y="2852936"/>
            <a:ext cx="11423651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58" indent="0">
              <a:buNone/>
              <a:defRPr sz="1800"/>
            </a:lvl2pPr>
            <a:lvl3pPr marL="914115" indent="0">
              <a:buNone/>
              <a:defRPr sz="1700"/>
            </a:lvl3pPr>
            <a:lvl4pPr marL="1371173" indent="0">
              <a:buNone/>
              <a:defRPr sz="1400"/>
            </a:lvl4pPr>
            <a:lvl5pPr marL="1828231" indent="0">
              <a:buNone/>
              <a:defRPr sz="1400"/>
            </a:lvl5pPr>
            <a:lvl6pPr marL="2285289" indent="0">
              <a:buNone/>
              <a:defRPr sz="1400"/>
            </a:lvl6pPr>
            <a:lvl7pPr marL="2742347" indent="0">
              <a:buNone/>
              <a:defRPr sz="1400"/>
            </a:lvl7pPr>
            <a:lvl8pPr marL="3199405" indent="0">
              <a:buNone/>
              <a:defRPr sz="1400"/>
            </a:lvl8pPr>
            <a:lvl9pPr marL="3656462" indent="0">
              <a:buNone/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95643421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86369" y="2101854"/>
            <a:ext cx="5634567" cy="47609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4138" y="2101854"/>
            <a:ext cx="5636684" cy="47609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10957196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104" y="303219"/>
            <a:ext cx="12096751" cy="125888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3101" y="1692275"/>
            <a:ext cx="5937251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8" indent="0">
              <a:buNone/>
              <a:defRPr sz="2000" b="1"/>
            </a:lvl2pPr>
            <a:lvl3pPr marL="914115" indent="0">
              <a:buNone/>
              <a:defRPr sz="1800" b="1"/>
            </a:lvl3pPr>
            <a:lvl4pPr marL="1371173" indent="0">
              <a:buNone/>
              <a:defRPr sz="1700" b="1"/>
            </a:lvl4pPr>
            <a:lvl5pPr marL="1828231" indent="0">
              <a:buNone/>
              <a:defRPr sz="1700" b="1"/>
            </a:lvl5pPr>
            <a:lvl6pPr marL="2285289" indent="0">
              <a:buNone/>
              <a:defRPr sz="1700" b="1"/>
            </a:lvl6pPr>
            <a:lvl7pPr marL="2742347" indent="0">
              <a:buNone/>
              <a:defRPr sz="1700" b="1"/>
            </a:lvl7pPr>
            <a:lvl8pPr marL="3199405" indent="0">
              <a:buNone/>
              <a:defRPr sz="1700" b="1"/>
            </a:lvl8pPr>
            <a:lvl9pPr marL="3656462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3101" y="2397125"/>
            <a:ext cx="5937251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28371" y="1692275"/>
            <a:ext cx="5941484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8" indent="0">
              <a:buNone/>
              <a:defRPr sz="2000" b="1"/>
            </a:lvl2pPr>
            <a:lvl3pPr marL="914115" indent="0">
              <a:buNone/>
              <a:defRPr sz="1800" b="1"/>
            </a:lvl3pPr>
            <a:lvl4pPr marL="1371173" indent="0">
              <a:buNone/>
              <a:defRPr sz="1700" b="1"/>
            </a:lvl4pPr>
            <a:lvl5pPr marL="1828231" indent="0">
              <a:buNone/>
              <a:defRPr sz="1700" b="1"/>
            </a:lvl5pPr>
            <a:lvl6pPr marL="2285289" indent="0">
              <a:buNone/>
              <a:defRPr sz="1700" b="1"/>
            </a:lvl6pPr>
            <a:lvl7pPr marL="2742347" indent="0">
              <a:buNone/>
              <a:defRPr sz="1700" b="1"/>
            </a:lvl7pPr>
            <a:lvl8pPr marL="3199405" indent="0">
              <a:buNone/>
              <a:defRPr sz="1700" b="1"/>
            </a:lvl8pPr>
            <a:lvl9pPr marL="3656462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828371" y="2397125"/>
            <a:ext cx="5941484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5502379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9948115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528483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100" y="301625"/>
            <a:ext cx="4421717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55690" y="301628"/>
            <a:ext cx="7514167" cy="645159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3100" y="1581156"/>
            <a:ext cx="4421717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058" indent="0">
              <a:buNone/>
              <a:defRPr sz="1200"/>
            </a:lvl2pPr>
            <a:lvl3pPr marL="914115" indent="0">
              <a:buNone/>
              <a:defRPr sz="1000"/>
            </a:lvl3pPr>
            <a:lvl4pPr marL="1371173" indent="0">
              <a:buNone/>
              <a:defRPr sz="900"/>
            </a:lvl4pPr>
            <a:lvl5pPr marL="1828231" indent="0">
              <a:buNone/>
              <a:defRPr sz="900"/>
            </a:lvl5pPr>
            <a:lvl6pPr marL="2285289" indent="0">
              <a:buNone/>
              <a:defRPr sz="900"/>
            </a:lvl6pPr>
            <a:lvl7pPr marL="2742347" indent="0">
              <a:buNone/>
              <a:defRPr sz="900"/>
            </a:lvl7pPr>
            <a:lvl8pPr marL="3199405" indent="0">
              <a:buNone/>
              <a:defRPr sz="900"/>
            </a:lvl8pPr>
            <a:lvl9pPr marL="365646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387583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6FF65-E16B-BA4F-9591-6B4416106527}" type="datetimeFigureOut">
              <a:rPr lang="en-US" smtClean="0"/>
              <a:t>4/26/26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42168-F8B8-B34D-83CF-DF309AC81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01452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35255" y="5291143"/>
            <a:ext cx="8064500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635255" y="674691"/>
            <a:ext cx="8064500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058" indent="0">
              <a:buNone/>
              <a:defRPr sz="2800"/>
            </a:lvl2pPr>
            <a:lvl3pPr marL="914115" indent="0">
              <a:buNone/>
              <a:defRPr sz="2400"/>
            </a:lvl3pPr>
            <a:lvl4pPr marL="1371173" indent="0">
              <a:buNone/>
              <a:defRPr sz="2000"/>
            </a:lvl4pPr>
            <a:lvl5pPr marL="1828231" indent="0">
              <a:buNone/>
              <a:defRPr sz="2000"/>
            </a:lvl5pPr>
            <a:lvl6pPr marL="2285289" indent="0">
              <a:buNone/>
              <a:defRPr sz="2000"/>
            </a:lvl6pPr>
            <a:lvl7pPr marL="2742347" indent="0">
              <a:buNone/>
              <a:defRPr sz="2000"/>
            </a:lvl7pPr>
            <a:lvl8pPr marL="3199405" indent="0">
              <a:buNone/>
              <a:defRPr sz="2000"/>
            </a:lvl8pPr>
            <a:lvl9pPr marL="3656462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635255" y="5916613"/>
            <a:ext cx="8064500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058" indent="0">
              <a:buNone/>
              <a:defRPr sz="1200"/>
            </a:lvl2pPr>
            <a:lvl3pPr marL="914115" indent="0">
              <a:buNone/>
              <a:defRPr sz="1000"/>
            </a:lvl3pPr>
            <a:lvl4pPr marL="1371173" indent="0">
              <a:buNone/>
              <a:defRPr sz="900"/>
            </a:lvl4pPr>
            <a:lvl5pPr marL="1828231" indent="0">
              <a:buNone/>
              <a:defRPr sz="900"/>
            </a:lvl5pPr>
            <a:lvl6pPr marL="2285289" indent="0">
              <a:buNone/>
              <a:defRPr sz="900"/>
            </a:lvl6pPr>
            <a:lvl7pPr marL="2742347" indent="0">
              <a:buNone/>
              <a:defRPr sz="900"/>
            </a:lvl7pPr>
            <a:lvl8pPr marL="3199405" indent="0">
              <a:buNone/>
              <a:defRPr sz="900"/>
            </a:lvl8pPr>
            <a:lvl9pPr marL="365646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28914413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4516329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2738" y="627063"/>
            <a:ext cx="2868084" cy="62357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86369" y="627063"/>
            <a:ext cx="8403167" cy="62357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5975607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6368" y="627068"/>
            <a:ext cx="11474451" cy="12604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86369" y="2101854"/>
            <a:ext cx="5634567" cy="47609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4138" y="2101854"/>
            <a:ext cx="5636684" cy="47609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32968631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286" y="227013"/>
            <a:ext cx="10358967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912286" y="1416053"/>
            <a:ext cx="10358967" cy="4799013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888943998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28600"/>
            <a:ext cx="10363200" cy="1219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914400" y="1828800"/>
            <a:ext cx="103632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0A90E337-F800-1146-8455-677861B99144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2752279191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eypoint Question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question"/>
          <p:cNvSpPr>
            <a:spLocks noGrp="1"/>
          </p:cNvSpPr>
          <p:nvPr>
            <p:ph type="body" idx="10" hasCustomPrompt="1"/>
          </p:nvPr>
        </p:nvSpPr>
        <p:spPr>
          <a:xfrm>
            <a:off x="912283" y="1522413"/>
            <a:ext cx="10367432" cy="685800"/>
          </a:xfrm>
        </p:spPr>
        <p:txBody>
          <a:bodyPr/>
          <a:lstStyle>
            <a:lvl1pPr marL="0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1pPr>
            <a:lvl2pPr marL="522288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2pPr>
            <a:lvl3pPr marL="979488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3pPr>
            <a:lvl4pPr marL="1371600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4pPr>
            <a:lvl5pPr marL="1762125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5pPr>
          </a:lstStyle>
          <a:p>
            <a:pPr lvl="0"/>
            <a:r>
              <a:rPr lang="en-US"/>
              <a:t>Click to add question here</a:t>
            </a:r>
          </a:p>
        </p:txBody>
      </p:sp>
      <p:sp>
        <p:nvSpPr>
          <p:cNvPr id="4" name="choices"/>
          <p:cNvSpPr>
            <a:spLocks noGrp="1"/>
          </p:cNvSpPr>
          <p:nvPr>
            <p:ph type="body" sz="quarter" idx="11" hasCustomPrompt="1"/>
          </p:nvPr>
        </p:nvSpPr>
        <p:spPr>
          <a:xfrm>
            <a:off x="912284" y="2360613"/>
            <a:ext cx="4955645" cy="3810000"/>
          </a:xfrm>
          <a:prstGeom prst="rect">
            <a:avLst/>
          </a:prstGeom>
        </p:spPr>
        <p:txBody>
          <a:bodyPr>
            <a:normAutofit/>
          </a:bodyPr>
          <a:lstStyle>
            <a:lvl1pPr marL="612775" indent="-51435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1pPr>
            <a:lvl2pPr marL="1036638" indent="-51435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2pPr>
            <a:lvl3pPr marL="1436688" indent="-45720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3pPr>
            <a:lvl4pPr marL="1828800" indent="-45720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4pPr>
            <a:lvl5pPr marL="2219325" indent="-45720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5pPr>
          </a:lstStyle>
          <a:p>
            <a:pPr lvl="0"/>
            <a:r>
              <a:rPr lang="en-US"/>
              <a:t>Click to add choices here</a:t>
            </a:r>
          </a:p>
        </p:txBody>
      </p:sp>
      <p:sp>
        <p:nvSpPr>
          <p:cNvPr id="5" name="chartPosition"/>
          <p:cNvSpPr>
            <a:spLocks noGrp="1"/>
          </p:cNvSpPr>
          <p:nvPr>
            <p:ph type="chart" sz="quarter" idx="12"/>
          </p:nvPr>
        </p:nvSpPr>
        <p:spPr>
          <a:xfrm>
            <a:off x="6324072" y="2360613"/>
            <a:ext cx="4955645" cy="381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19121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eypoint Clock Sh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Oval 2" hidden="1"/>
          <p:cNvSpPr/>
          <p:nvPr userDrawn="1">
            <p:custDataLst>
              <p:tags r:id="rId1"/>
            </p:custDataLst>
          </p:nvPr>
        </p:nvSpPr>
        <p:spPr bwMode="auto">
          <a:xfrm>
            <a:off x="10922001" y="5905503"/>
            <a:ext cx="846667" cy="483015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</a:pPr>
            <a:r>
              <a:rPr kumimoji="0" lang="en-US" sz="2400" b="0" i="0" u="none" strike="noStrike" cap="none" normalizeH="0" baseline="0">
                <a:ln>
                  <a:noFill/>
                </a:ln>
                <a:effectLst/>
                <a:latin typeface="Times New Roman" pitchFamily="18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2314630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207264" y="6322423"/>
            <a:ext cx="5350933" cy="304800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000"/>
            </a:lvl1pPr>
            <a:lvl2pPr marL="457200" indent="0">
              <a:buNone/>
              <a:defRPr sz="105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  <p:sp>
        <p:nvSpPr>
          <p:cNvPr id="6" name="Content Placeholder 4"/>
          <p:cNvSpPr>
            <a:spLocks noGrp="1"/>
          </p:cNvSpPr>
          <p:nvPr>
            <p:ph sz="quarter" idx="11"/>
          </p:nvPr>
        </p:nvSpPr>
        <p:spPr>
          <a:xfrm>
            <a:off x="6624320" y="6323295"/>
            <a:ext cx="5350933" cy="304800"/>
          </a:xfrm>
        </p:spPr>
        <p:txBody>
          <a:bodyPr anchor="b"/>
          <a:lstStyle>
            <a:lvl1pPr marL="0" indent="0" algn="r">
              <a:spcBef>
                <a:spcPts val="0"/>
              </a:spcBef>
              <a:buNone/>
              <a:defRPr sz="1000"/>
            </a:lvl1pPr>
            <a:lvl2pPr marL="457200" indent="0">
              <a:buNone/>
              <a:defRPr sz="105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2738085596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C474B-B3C8-4D2B-9A58-47D3CEA19AC6}" type="datetimeFigureOut">
              <a:rPr lang="en-US" smtClean="0"/>
              <a:t>4/26/26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74202" y="6441567"/>
            <a:ext cx="6043601" cy="164148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B1DE9-DF1E-478B-8EAC-D83EF13FF69C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9E66119-3E50-4912-A6A4-0A2C058524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8368" y="5791202"/>
            <a:ext cx="4906433" cy="395817"/>
          </a:xfrm>
        </p:spPr>
        <p:txBody>
          <a:bodyPr anchor="b" anchorCtr="0"/>
          <a:lstStyle>
            <a:lvl1pPr marL="0" indent="0">
              <a:buNone/>
              <a:defRPr sz="933" b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Abbreviations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2D06BD1-1203-411A-80B7-868D8D7562B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26676" y="5801362"/>
            <a:ext cx="4906433" cy="395817"/>
          </a:xfrm>
        </p:spPr>
        <p:txBody>
          <a:bodyPr anchor="b" anchorCtr="0"/>
          <a:lstStyle>
            <a:lvl1pPr marL="0" indent="0" algn="r">
              <a:buNone/>
              <a:defRPr sz="933" b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References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797432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6FF65-E16B-BA4F-9591-6B4416106527}" type="datetimeFigureOut">
              <a:rPr lang="en-US" smtClean="0"/>
              <a:t>4/26/26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42168-F8B8-B34D-83CF-DF309AC81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206714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207264" y="6322423"/>
            <a:ext cx="5350933" cy="304800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000"/>
            </a:lvl1pPr>
            <a:lvl2pPr marL="457200" indent="0">
              <a:buNone/>
              <a:defRPr sz="105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3224916726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W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630769" y="6631088"/>
            <a:ext cx="7738116" cy="153888"/>
          </a:xfrm>
        </p:spPr>
        <p:txBody>
          <a:bodyPr lIns="0" tIns="0" rIns="0" bIns="0" anchor="b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rgbClr val="000066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3"/>
          </p:nvPr>
        </p:nvSpPr>
        <p:spPr>
          <a:xfrm>
            <a:off x="4233" y="6489703"/>
            <a:ext cx="533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  <a:cs typeface="+mn-cs"/>
              </a:defRPr>
            </a:lvl1pPr>
          </a:lstStyle>
          <a:p>
            <a:pPr>
              <a:defRPr/>
            </a:pPr>
            <a:fld id="{796EC0D8-CF13-B54F-AABB-1280F8E58F14}" type="slidenum">
              <a:rPr lang="en-GB">
                <a:cs typeface="ＭＳ Ｐゴシック"/>
              </a:rPr>
              <a:pPr>
                <a:defRPr/>
              </a:pPr>
              <a:t>‹#›</a:t>
            </a:fld>
            <a:endParaRPr lang="en-GB"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03887063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NEW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630769" y="6631088"/>
            <a:ext cx="7738116" cy="153888"/>
          </a:xfrm>
        </p:spPr>
        <p:txBody>
          <a:bodyPr lIns="0" tIns="0" rIns="0" bIns="0" anchor="b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rgbClr val="000066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3"/>
          </p:nvPr>
        </p:nvSpPr>
        <p:spPr>
          <a:xfrm>
            <a:off x="4233" y="6489703"/>
            <a:ext cx="533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  <a:cs typeface="+mn-cs"/>
              </a:defRPr>
            </a:lvl1pPr>
          </a:lstStyle>
          <a:p>
            <a:pPr>
              <a:defRPr/>
            </a:pPr>
            <a:fld id="{72E99AA7-133A-E54F-B877-701653B6C8E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587644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09600" y="6210780"/>
            <a:ext cx="5488517" cy="447993"/>
          </a:xfrm>
        </p:spPr>
        <p:txBody>
          <a:bodyPr anchor="b"/>
          <a:lstStyle>
            <a:lvl1pPr marL="0" indent="0">
              <a:spcAft>
                <a:spcPts val="0"/>
              </a:spcAft>
              <a:buNone/>
              <a:defRPr sz="1200"/>
            </a:lvl1pPr>
            <a:lvl2pPr marL="376244" indent="0">
              <a:buNone/>
              <a:defRPr/>
            </a:lvl2pPr>
            <a:lvl3pPr marL="722324" indent="0">
              <a:buNone/>
              <a:defRPr/>
            </a:lvl3pPr>
            <a:lvl4pPr marL="995380" indent="0">
              <a:buNone/>
              <a:defRPr/>
            </a:lvl4pPr>
            <a:lvl5pPr marL="1395435" indent="0">
              <a:buFont typeface="Arial" pitchFamily="34" charset="0"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6098118" y="6210780"/>
            <a:ext cx="5488517" cy="447993"/>
          </a:xfrm>
        </p:spPr>
        <p:txBody>
          <a:bodyPr anchor="b"/>
          <a:lstStyle>
            <a:lvl1pPr marL="0" indent="0" algn="r">
              <a:spcAft>
                <a:spcPts val="0"/>
              </a:spcAft>
              <a:buNone/>
              <a:defRPr sz="1200"/>
            </a:lvl1pPr>
            <a:lvl2pPr marL="376244" indent="0">
              <a:buNone/>
              <a:defRPr/>
            </a:lvl2pPr>
            <a:lvl3pPr marL="722324" indent="0">
              <a:buNone/>
              <a:defRPr/>
            </a:lvl3pPr>
            <a:lvl4pPr marL="995380" indent="0">
              <a:buNone/>
              <a:defRPr/>
            </a:lvl4pPr>
            <a:lvl5pPr marL="1395435" indent="0">
              <a:buFont typeface="Arial" pitchFamily="34" charset="0"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35937529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NEW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43000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630767" y="6631087"/>
            <a:ext cx="7738116" cy="153888"/>
          </a:xfrm>
        </p:spPr>
        <p:txBody>
          <a:bodyPr lIns="0" tIns="0" rIns="0" bIns="0" anchor="b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rgbClr val="000066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3"/>
          </p:nvPr>
        </p:nvSpPr>
        <p:spPr>
          <a:xfrm>
            <a:off x="4233" y="6489701"/>
            <a:ext cx="533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  <a:cs typeface="+mn-cs"/>
              </a:defRPr>
            </a:lvl1pPr>
          </a:lstStyle>
          <a:p>
            <a:pPr>
              <a:defRPr/>
            </a:pPr>
            <a:fld id="{796EC0D8-CF13-B54F-AABB-1280F8E58F1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3304075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7485" y="115889"/>
            <a:ext cx="10991849" cy="779671"/>
          </a:xfrm>
        </p:spPr>
        <p:txBody>
          <a:bodyPr>
            <a:normAutofit/>
          </a:bodyPr>
          <a:lstStyle>
            <a:lvl1pPr algn="l">
              <a:defRPr sz="2800" b="1" i="0">
                <a:solidFill>
                  <a:srgbClr val="064F59"/>
                </a:solidFill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7284" y="1376989"/>
            <a:ext cx="10972800" cy="4525963"/>
          </a:xfrm>
        </p:spPr>
        <p:txBody>
          <a:bodyPr lIns="0" rtlCol="0">
            <a:normAutofit/>
          </a:bodyPr>
          <a:lstStyle>
            <a:lvl1pPr>
              <a:defRPr lang="en-US" sz="2100" dirty="0" smtClean="0"/>
            </a:lvl1pPr>
            <a:lvl2pPr>
              <a:defRPr lang="en-US" sz="2000" dirty="0" smtClean="0"/>
            </a:lvl2pPr>
            <a:lvl3pPr>
              <a:defRPr lang="en-US" sz="2000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21"/>
          <p:cNvSpPr>
            <a:spLocks noGrp="1"/>
          </p:cNvSpPr>
          <p:nvPr>
            <p:ph type="body" sz="quarter" idx="10"/>
          </p:nvPr>
        </p:nvSpPr>
        <p:spPr>
          <a:xfrm>
            <a:off x="615951" y="6289940"/>
            <a:ext cx="10993967" cy="463313"/>
          </a:xfrm>
        </p:spPr>
        <p:txBody>
          <a:bodyPr lIns="0" tIns="0" rIns="0" bIns="0" anchor="b">
            <a:noAutofit/>
          </a:bodyPr>
          <a:lstStyle>
            <a:lvl1pPr marL="0" indent="0">
              <a:lnSpc>
                <a:spcPct val="100000"/>
              </a:lnSpc>
              <a:spcBef>
                <a:spcPts val="200"/>
              </a:spcBef>
              <a:buNone/>
              <a:defRPr sz="1000" b="0">
                <a:solidFill>
                  <a:srgbClr val="064F59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9012767" y="6491289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sz="1100" b="0" i="0">
                <a:solidFill>
                  <a:srgbClr val="064F59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fld id="{865B40A2-B197-3B46-BE14-65D655D5485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Footer Placeholder 7"/>
          <p:cNvSpPr>
            <a:spLocks noGrp="1"/>
          </p:cNvSpPr>
          <p:nvPr>
            <p:ph type="ftr" sz="quarter" idx="12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64F59">
                    <a:tint val="75000"/>
                  </a:srgb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353409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9479107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1B530-0880-4156-B71E-68BC0408CC85}" type="datetimeFigureOut">
              <a:rPr lang="en-US" smtClean="0"/>
              <a:t>4/26/26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593F6-68E1-459D-A67B-7F821D28AD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445665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1B530-0880-4156-B71E-68BC0408CC85}" type="datetimeFigureOut">
              <a:rPr lang="en-US" smtClean="0"/>
              <a:t>4/26/26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593F6-68E1-459D-A67B-7F821D28AD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238498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1B530-0880-4156-B71E-68BC0408CC85}" type="datetimeFigureOut">
              <a:rPr lang="en-US" smtClean="0"/>
              <a:t>4/26/26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593F6-68E1-459D-A67B-7F821D28AD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8993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2399070"/>
            <a:ext cx="9144000" cy="2123615"/>
          </a:xfrm>
        </p:spPr>
        <p:txBody>
          <a:bodyPr anchor="ctr">
            <a:normAutofit/>
          </a:bodyPr>
          <a:lstStyle>
            <a:lvl1pPr algn="ctr"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614761"/>
            <a:ext cx="9144000" cy="1655762"/>
          </a:xfrm>
        </p:spPr>
        <p:txBody>
          <a:bodyPr anchor="t">
            <a:normAutofit/>
          </a:bodyPr>
          <a:lstStyle>
            <a:lvl1pPr marL="0" indent="0" algn="ctr">
              <a:buNone/>
              <a:defRPr sz="3200">
                <a:solidFill>
                  <a:srgbClr val="50515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6FF65-E16B-BA4F-9591-6B4416106527}" type="datetimeFigureOut">
              <a:rPr lang="en-US" smtClean="0"/>
              <a:t>4/26/26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42168-F8B8-B34D-83CF-DF309AC81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349159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1B530-0880-4156-B71E-68BC0408CC85}" type="datetimeFigureOut">
              <a:rPr lang="en-US" smtClean="0"/>
              <a:t>4/26/26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593F6-68E1-459D-A67B-7F821D28AD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69641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1B530-0880-4156-B71E-68BC0408CC85}" type="datetimeFigureOut">
              <a:rPr lang="en-US" smtClean="0"/>
              <a:t>4/26/26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593F6-68E1-459D-A67B-7F821D28AD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937519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1B530-0880-4156-B71E-68BC0408CC85}" type="datetimeFigureOut">
              <a:rPr lang="en-US" smtClean="0"/>
              <a:t>4/26/26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593F6-68E1-459D-A67B-7F821D28AD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592332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1B530-0880-4156-B71E-68BC0408CC85}" type="datetimeFigureOut">
              <a:rPr lang="en-US" smtClean="0"/>
              <a:t>4/26/26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593F6-68E1-459D-A67B-7F821D28AD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818026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1B530-0880-4156-B71E-68BC0408CC85}" type="datetimeFigureOut">
              <a:rPr lang="en-US" smtClean="0"/>
              <a:t>4/26/26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593F6-68E1-459D-A67B-7F821D28AD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630358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1B530-0880-4156-B71E-68BC0408CC85}" type="datetimeFigureOut">
              <a:rPr lang="en-US" smtClean="0"/>
              <a:t>4/26/26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593F6-68E1-459D-A67B-7F821D28AD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122562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1B530-0880-4156-B71E-68BC0408CC85}" type="datetimeFigureOut">
              <a:rPr lang="en-US" smtClean="0"/>
              <a:t>4/26/26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593F6-68E1-459D-A67B-7F821D28AD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661223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1B530-0880-4156-B71E-68BC0408CC85}" type="datetimeFigureOut">
              <a:rPr lang="en-US" smtClean="0"/>
              <a:t>4/26/26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593F6-68E1-459D-A67B-7F821D28AD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318771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C22C9-D996-4162-B647-2A967FDC2276}" type="datetimeFigureOut">
              <a:rPr lang="en-US" smtClean="0"/>
              <a:t>4/26/26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800BA-31FA-4203-871A-A16E8DDFCE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174628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C22C9-D996-4162-B647-2A967FDC2276}" type="datetimeFigureOut">
              <a:rPr lang="en-US" smtClean="0"/>
              <a:t>4/26/26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800BA-31FA-4203-871A-A16E8DDFCE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9350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6FF65-E16B-BA4F-9591-6B4416106527}" type="datetimeFigureOut">
              <a:rPr lang="en-US" smtClean="0"/>
              <a:t>4/26/26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42168-F8B8-B34D-83CF-DF309AC81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1880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C22C9-D996-4162-B647-2A967FDC2276}" type="datetimeFigureOut">
              <a:rPr lang="en-US" smtClean="0"/>
              <a:t>4/26/26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800BA-31FA-4203-871A-A16E8DDFCE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163427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C22C9-D996-4162-B647-2A967FDC2276}" type="datetimeFigureOut">
              <a:rPr lang="en-US" smtClean="0"/>
              <a:t>4/26/26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800BA-31FA-4203-871A-A16E8DDFCE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042509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C22C9-D996-4162-B647-2A967FDC2276}" type="datetimeFigureOut">
              <a:rPr lang="en-US" smtClean="0"/>
              <a:t>4/26/26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800BA-31FA-4203-871A-A16E8DDFCE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340908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C22C9-D996-4162-B647-2A967FDC2276}" type="datetimeFigureOut">
              <a:rPr lang="en-US" smtClean="0"/>
              <a:t>4/26/26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800BA-31FA-4203-871A-A16E8DDFCE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521065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C22C9-D996-4162-B647-2A967FDC2276}" type="datetimeFigureOut">
              <a:rPr lang="en-US" smtClean="0"/>
              <a:t>4/26/26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800BA-31FA-4203-871A-A16E8DDFCE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636184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C22C9-D996-4162-B647-2A967FDC2276}" type="datetimeFigureOut">
              <a:rPr lang="en-US" smtClean="0"/>
              <a:t>4/26/26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800BA-31FA-4203-871A-A16E8DDFCE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942938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C22C9-D996-4162-B647-2A967FDC2276}" type="datetimeFigureOut">
              <a:rPr lang="en-US" smtClean="0"/>
              <a:t>4/26/26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800BA-31FA-4203-871A-A16E8DDFCE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796068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C22C9-D996-4162-B647-2A967FDC2276}" type="datetimeFigureOut">
              <a:rPr lang="en-US" smtClean="0"/>
              <a:t>4/26/26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800BA-31FA-4203-871A-A16E8DDFCE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824938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C22C9-D996-4162-B647-2A967FDC2276}" type="datetimeFigureOut">
              <a:rPr lang="en-US" smtClean="0"/>
              <a:t>4/26/26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800BA-31FA-4203-871A-A16E8DDFCE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325516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>
            <a:cxnSpLocks noChangeShapeType="1"/>
          </p:cNvCxnSpPr>
          <p:nvPr/>
        </p:nvCxnSpPr>
        <p:spPr bwMode="auto">
          <a:xfrm>
            <a:off x="376767" y="1014414"/>
            <a:ext cx="11370733" cy="7937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3" name="Picture 2" descr="MDACC_RGB_TC_ta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768" y="185738"/>
            <a:ext cx="2163233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4660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2987" y="1144587"/>
            <a:ext cx="11262167" cy="5257800"/>
          </a:xfrm>
        </p:spPr>
        <p:txBody>
          <a:bodyPr lIns="274320" tIns="182880" rIns="182880" bIns="91440">
            <a:normAutofit/>
          </a:bodyPr>
          <a:lstStyle>
            <a:lvl1pPr marL="91440" indent="0">
              <a:lnSpc>
                <a:spcPts val="2600"/>
              </a:lnSpc>
              <a:spcBef>
                <a:spcPts val="800"/>
              </a:spcBef>
              <a:buNone/>
              <a:defRPr sz="2400" b="1">
                <a:solidFill>
                  <a:srgbClr val="505153"/>
                </a:solidFill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34863160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2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90422-FAC2-1B47-B696-15B7C4FF0E2E}" type="datetime1">
              <a:rPr lang="en-US" smtClean="0"/>
              <a:pPr/>
              <a:t>4/26/26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BAB64-726D-C943-9B15-2E81C6025A8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09600" y="490453"/>
            <a:ext cx="10972800" cy="713539"/>
          </a:xfrm>
        </p:spPr>
        <p:txBody>
          <a:bodyPr/>
          <a:lstStyle>
            <a:lvl1pPr>
              <a:defRPr>
                <a:solidFill>
                  <a:srgbClr val="CD113B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609600" y="1368922"/>
            <a:ext cx="10972800" cy="4947903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60545614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12192000" cy="340067"/>
          </a:xfrm>
          <a:prstGeom prst="rect">
            <a:avLst/>
          </a:prstGeom>
          <a:solidFill>
            <a:srgbClr val="85C44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15" tIns="60957" rIns="121915" bIns="60957" rtlCol="0" anchor="ctr"/>
          <a:lstStyle/>
          <a:p>
            <a:pPr algn="ctr"/>
            <a:endParaRPr lang="en-US" sz="2400"/>
          </a:p>
        </p:txBody>
      </p:sp>
      <p:sp>
        <p:nvSpPr>
          <p:cNvPr id="7" name="Rectangle 6"/>
          <p:cNvSpPr/>
          <p:nvPr userDrawn="1"/>
        </p:nvSpPr>
        <p:spPr>
          <a:xfrm>
            <a:off x="0" y="6517933"/>
            <a:ext cx="12192000" cy="340067"/>
          </a:xfrm>
          <a:prstGeom prst="rect">
            <a:avLst/>
          </a:prstGeom>
          <a:solidFill>
            <a:srgbClr val="005CB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15" tIns="60957" rIns="121915" bIns="60957" rtlCol="0" anchor="ctr"/>
          <a:lstStyle/>
          <a:p>
            <a:pPr algn="ctr"/>
            <a:endParaRPr lang="en-US" sz="2400">
              <a:solidFill>
                <a:srgbClr val="005CB9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9263328" y="553"/>
            <a:ext cx="3495208" cy="320146"/>
          </a:xfrm>
          <a:prstGeom prst="rect">
            <a:avLst/>
          </a:prstGeom>
        </p:spPr>
        <p:txBody>
          <a:bodyPr wrap="square" lIns="121915" tIns="60957" rIns="121915" bIns="60957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067" dirty="0">
                <a:solidFill>
                  <a:schemeClr val="bg1"/>
                </a:solidFill>
                <a:latin typeface="L Helvetica Light"/>
                <a:cs typeface="L Helvetica Light"/>
              </a:rPr>
              <a:t>Roswell Park Comprehensive Cancer Center</a:t>
            </a:r>
          </a:p>
        </p:txBody>
      </p:sp>
    </p:spTree>
    <p:extLst>
      <p:ext uri="{BB962C8B-B14F-4D97-AF65-F5344CB8AC3E}">
        <p14:creationId xmlns:p14="http://schemas.microsoft.com/office/powerpoint/2010/main" val="1819516283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picture containing text, sign, clipart&#10;&#10;Description automatically generated">
            <a:extLst>
              <a:ext uri="{FF2B5EF4-FFF2-40B4-BE49-F238E27FC236}">
                <a16:creationId xmlns:a16="http://schemas.microsoft.com/office/drawing/2014/main" id="{798C2AAD-0CBF-F522-2F48-57D17FF15E1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289" y="239713"/>
            <a:ext cx="2389354" cy="824327"/>
          </a:xfrm>
          <a:prstGeom prst="rect">
            <a:avLst/>
          </a:prstGeom>
        </p:spPr>
      </p:pic>
      <p:sp>
        <p:nvSpPr>
          <p:cNvPr id="10" name="Rectangle 54"/>
          <p:cNvSpPr>
            <a:spLocks noGrp="1" noChangeArrowheads="1"/>
          </p:cNvSpPr>
          <p:nvPr>
            <p:ph type="subTitle" idx="1"/>
          </p:nvPr>
        </p:nvSpPr>
        <p:spPr>
          <a:xfrm>
            <a:off x="609600" y="4041650"/>
            <a:ext cx="5181600" cy="1120775"/>
          </a:xfrm>
        </p:spPr>
        <p:txBody>
          <a:bodyPr/>
          <a:lstStyle>
            <a:lvl1pPr marL="0" indent="0">
              <a:lnSpc>
                <a:spcPct val="100000"/>
              </a:lnSpc>
              <a:buFont typeface="Wingdings" pitchFamily="2" charset="2"/>
              <a:buNone/>
              <a:defRPr sz="2000" b="1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2294B36-D511-4E23-A768-EAFA149B5CC7}"/>
              </a:ext>
            </a:extLst>
          </p:cNvPr>
          <p:cNvSpPr/>
          <p:nvPr/>
        </p:nvSpPr>
        <p:spPr>
          <a:xfrm>
            <a:off x="1" y="1620838"/>
            <a:ext cx="12192000" cy="2057400"/>
          </a:xfrm>
          <a:prstGeom prst="rect">
            <a:avLst/>
          </a:prstGeom>
          <a:solidFill>
            <a:srgbClr val="CDCDCF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5B42F6D-719A-45C6-BB57-84887368226C}"/>
              </a:ext>
            </a:extLst>
          </p:cNvPr>
          <p:cNvCxnSpPr/>
          <p:nvPr/>
        </p:nvCxnSpPr>
        <p:spPr bwMode="auto">
          <a:xfrm>
            <a:off x="-14291" y="1620838"/>
            <a:ext cx="12214232" cy="0"/>
          </a:xfrm>
          <a:prstGeom prst="line">
            <a:avLst/>
          </a:prstGeom>
          <a:ln w="12700">
            <a:solidFill>
              <a:schemeClr val="bg2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ACD6CB8-625C-44F5-9B90-77A60BCC4A2E}"/>
              </a:ext>
            </a:extLst>
          </p:cNvPr>
          <p:cNvCxnSpPr/>
          <p:nvPr/>
        </p:nvCxnSpPr>
        <p:spPr bwMode="auto">
          <a:xfrm>
            <a:off x="-14291" y="3662363"/>
            <a:ext cx="12214232" cy="0"/>
          </a:xfrm>
          <a:prstGeom prst="line">
            <a:avLst/>
          </a:prstGeom>
          <a:ln w="12700">
            <a:solidFill>
              <a:schemeClr val="bg2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3" name="Rectangle 55">
            <a:extLst>
              <a:ext uri="{FF2B5EF4-FFF2-40B4-BE49-F238E27FC236}">
                <a16:creationId xmlns:a16="http://schemas.microsoft.com/office/drawing/2014/main" id="{078B106A-3121-420B-B2D9-854FF204BD0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invGray">
          <a:xfrm>
            <a:off x="609600" y="1600200"/>
            <a:ext cx="11264901" cy="2057400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rgbClr val="45556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6C33664-ACD6-44A3-95A5-32325CBC9685}"/>
              </a:ext>
            </a:extLst>
          </p:cNvPr>
          <p:cNvSpPr/>
          <p:nvPr userDrawn="1"/>
        </p:nvSpPr>
        <p:spPr>
          <a:xfrm>
            <a:off x="1" y="1620838"/>
            <a:ext cx="12192000" cy="2057400"/>
          </a:xfrm>
          <a:prstGeom prst="rect">
            <a:avLst/>
          </a:prstGeom>
          <a:solidFill>
            <a:srgbClr val="CDCDCF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EECCBFD-9ED3-4167-961B-65218739F1A5}"/>
              </a:ext>
            </a:extLst>
          </p:cNvPr>
          <p:cNvCxnSpPr/>
          <p:nvPr userDrawn="1"/>
        </p:nvCxnSpPr>
        <p:spPr bwMode="auto">
          <a:xfrm>
            <a:off x="-14291" y="1620838"/>
            <a:ext cx="12214232" cy="0"/>
          </a:xfrm>
          <a:prstGeom prst="line">
            <a:avLst/>
          </a:prstGeom>
          <a:ln w="12700">
            <a:solidFill>
              <a:schemeClr val="bg2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95A2832-7EB2-44CE-B43D-FCA9D107E325}"/>
              </a:ext>
            </a:extLst>
          </p:cNvPr>
          <p:cNvCxnSpPr/>
          <p:nvPr userDrawn="1"/>
        </p:nvCxnSpPr>
        <p:spPr bwMode="auto">
          <a:xfrm>
            <a:off x="-14291" y="3662363"/>
            <a:ext cx="12214232" cy="0"/>
          </a:xfrm>
          <a:prstGeom prst="line">
            <a:avLst/>
          </a:prstGeom>
          <a:ln w="12700">
            <a:solidFill>
              <a:schemeClr val="bg2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2" name="Picture 1" descr="A picture containing plastic, different, variety, fresh&#10;&#10;Description automatically generated">
            <a:extLst>
              <a:ext uri="{FF2B5EF4-FFF2-40B4-BE49-F238E27FC236}">
                <a16:creationId xmlns:a16="http://schemas.microsoft.com/office/drawing/2014/main" id="{6C44BFC7-796C-883B-2452-DB1DA4077ED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149" y="3647627"/>
            <a:ext cx="6096851" cy="3210373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970E425F-B074-5C60-7234-789D749C673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1966" y="244901"/>
            <a:ext cx="2028825" cy="107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406953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0872444" cy="110331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4675" y="1513047"/>
            <a:ext cx="10877529" cy="46506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214504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+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0872444" cy="110331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4675" y="1513047"/>
            <a:ext cx="10877529" cy="46506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9B8A844-AD76-8E78-2ADE-FF9BC2B95079}"/>
              </a:ext>
            </a:extLst>
          </p:cNvPr>
          <p:cNvGrpSpPr/>
          <p:nvPr userDrawn="1"/>
        </p:nvGrpSpPr>
        <p:grpSpPr>
          <a:xfrm>
            <a:off x="9392911" y="6215524"/>
            <a:ext cx="2488502" cy="447312"/>
            <a:chOff x="9392911" y="6215524"/>
            <a:chExt cx="2488502" cy="447312"/>
          </a:xfrm>
        </p:grpSpPr>
        <p:pic>
          <p:nvPicPr>
            <p:cNvPr id="8" name="Picture 2">
              <a:extLst>
                <a:ext uri="{FF2B5EF4-FFF2-40B4-BE49-F238E27FC236}">
                  <a16:creationId xmlns:a16="http://schemas.microsoft.com/office/drawing/2014/main" id="{15C87B87-E369-82BC-76C9-8E578ECE3451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267"/>
            <a:stretch/>
          </p:blipFill>
          <p:spPr bwMode="auto">
            <a:xfrm>
              <a:off x="11188699" y="6215524"/>
              <a:ext cx="569733" cy="1926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BE81613-3ED4-0BEF-F9B4-F3D6A34CA0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92911" y="6355059"/>
              <a:ext cx="2488502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Wingdings" panose="05000000000000000000" pitchFamily="2" charset="2"/>
                <a:buChar char="§"/>
                <a:defRPr sz="2800">
                  <a:solidFill>
                    <a:srgbClr val="FEFDDE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600">
                  <a:solidFill>
                    <a:srgbClr val="FEFDDE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400">
                  <a:solidFill>
                    <a:srgbClr val="FEFDDE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200">
                  <a:solidFill>
                    <a:srgbClr val="FEFDDE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  <a:defRPr/>
              </a:pPr>
              <a:r>
                <a:rPr lang="en-US" altLang="en-US" sz="1400" b="0" dirty="0">
                  <a:solidFill>
                    <a:srgbClr val="455560"/>
                  </a:solidFill>
                  <a:latin typeface="Calibri" panose="020F0502020204030204" pitchFamily="34" charset="0"/>
                </a:rPr>
                <a:t>Slide credit: </a:t>
              </a:r>
              <a:r>
                <a:rPr lang="en-US" altLang="en-US" sz="1400" b="0" dirty="0">
                  <a:solidFill>
                    <a:srgbClr val="7F3F98"/>
                  </a:solidFill>
                  <a:latin typeface="Calibri" panose="020F0502020204030204" pitchFamily="34" charset="0"/>
                  <a:hlinkClick r:id="rId3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clinicaloptions.com</a:t>
              </a:r>
              <a:endParaRPr lang="en-US" altLang="en-US" sz="1400" b="0" dirty="0">
                <a:solidFill>
                  <a:srgbClr val="7F3F98"/>
                </a:solidFill>
                <a:latin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29582945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ansi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14352" y="330201"/>
            <a:ext cx="11244149" cy="5250792"/>
          </a:xfrm>
          <a:prstGeom prst="rect">
            <a:avLst/>
          </a:prstGeom>
        </p:spPr>
        <p:txBody>
          <a:bodyPr anchorCtr="1"/>
          <a:lstStyle>
            <a:lvl1pPr algn="ctr">
              <a:defRPr sz="4000" b="1" cap="none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F8F8BDA-1A03-445B-A76B-525DE8317C18}"/>
              </a:ext>
            </a:extLst>
          </p:cNvPr>
          <p:cNvSpPr/>
          <p:nvPr userDrawn="1"/>
        </p:nvSpPr>
        <p:spPr>
          <a:xfrm>
            <a:off x="1" y="6590270"/>
            <a:ext cx="12192000" cy="267732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936C74A5-2FAC-997C-CDD2-9FA2195DA9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9" b="34884"/>
          <a:stretch/>
        </p:blipFill>
        <p:spPr>
          <a:xfrm>
            <a:off x="9094574" y="5515463"/>
            <a:ext cx="3097426" cy="1072477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179653F-657E-660D-4D47-9454673D4C8D}"/>
              </a:ext>
            </a:extLst>
          </p:cNvPr>
          <p:cNvCxnSpPr/>
          <p:nvPr userDrawn="1"/>
        </p:nvCxnSpPr>
        <p:spPr>
          <a:xfrm>
            <a:off x="1" y="6589713"/>
            <a:ext cx="12192000" cy="0"/>
          </a:xfrm>
          <a:prstGeom prst="line">
            <a:avLst/>
          </a:prstGeom>
          <a:ln w="19050">
            <a:solidFill>
              <a:srgbClr val="7F3F9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7480104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ransi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14352" y="330201"/>
            <a:ext cx="11244149" cy="5250792"/>
          </a:xfrm>
          <a:prstGeom prst="rect">
            <a:avLst/>
          </a:prstGeom>
        </p:spPr>
        <p:txBody>
          <a:bodyPr anchorCtr="1"/>
          <a:lstStyle>
            <a:lvl1pPr algn="ctr">
              <a:defRPr sz="4000" b="1" cap="none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F8F8BDA-1A03-445B-A76B-525DE8317C18}"/>
              </a:ext>
            </a:extLst>
          </p:cNvPr>
          <p:cNvSpPr/>
          <p:nvPr userDrawn="1"/>
        </p:nvSpPr>
        <p:spPr>
          <a:xfrm>
            <a:off x="1" y="6590270"/>
            <a:ext cx="12192000" cy="267732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848FC94E-0775-E5C8-1804-7D29C31788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9" b="34884"/>
          <a:stretch/>
        </p:blipFill>
        <p:spPr>
          <a:xfrm>
            <a:off x="9094574" y="5515463"/>
            <a:ext cx="3097426" cy="1072477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EE0EBCB-9356-F82F-DDE9-8757C91EB8EC}"/>
              </a:ext>
            </a:extLst>
          </p:cNvPr>
          <p:cNvCxnSpPr/>
          <p:nvPr userDrawn="1"/>
        </p:nvCxnSpPr>
        <p:spPr>
          <a:xfrm>
            <a:off x="1" y="6589713"/>
            <a:ext cx="12192000" cy="0"/>
          </a:xfrm>
          <a:prstGeom prst="line">
            <a:avLst/>
          </a:prstGeom>
          <a:ln w="19050">
            <a:solidFill>
              <a:srgbClr val="7F3F9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A picture containing text, sign, clipart&#10;&#10;Description automatically generated">
            <a:extLst>
              <a:ext uri="{FF2B5EF4-FFF2-40B4-BE49-F238E27FC236}">
                <a16:creationId xmlns:a16="http://schemas.microsoft.com/office/drawing/2014/main" id="{5413E0E2-8D01-FEDF-7DAB-0462A44AF7D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289" y="5556666"/>
            <a:ext cx="2389354" cy="824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649229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+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0872445" cy="11033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1820" y="1510730"/>
            <a:ext cx="5309278" cy="467873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2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52634" y="1510730"/>
            <a:ext cx="5229570" cy="467946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2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FE3F346-F74F-614C-1F82-3D706476CE51}"/>
              </a:ext>
            </a:extLst>
          </p:cNvPr>
          <p:cNvGrpSpPr/>
          <p:nvPr userDrawn="1"/>
        </p:nvGrpSpPr>
        <p:grpSpPr>
          <a:xfrm>
            <a:off x="9392911" y="6215524"/>
            <a:ext cx="2488502" cy="447312"/>
            <a:chOff x="9392911" y="6215524"/>
            <a:chExt cx="2488502" cy="447312"/>
          </a:xfrm>
        </p:grpSpPr>
        <p:pic>
          <p:nvPicPr>
            <p:cNvPr id="10" name="Picture 2">
              <a:extLst>
                <a:ext uri="{FF2B5EF4-FFF2-40B4-BE49-F238E27FC236}">
                  <a16:creationId xmlns:a16="http://schemas.microsoft.com/office/drawing/2014/main" id="{2B46939F-CC3E-293A-49FA-40F9C22DCC77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267"/>
            <a:stretch/>
          </p:blipFill>
          <p:spPr bwMode="auto">
            <a:xfrm>
              <a:off x="11188699" y="6215524"/>
              <a:ext cx="569733" cy="1926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CB9DD39-16CF-FF27-B826-BBC6904131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92911" y="6355059"/>
              <a:ext cx="2488502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Wingdings" panose="05000000000000000000" pitchFamily="2" charset="2"/>
                <a:buChar char="§"/>
                <a:defRPr sz="2800">
                  <a:solidFill>
                    <a:srgbClr val="FEFDDE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600">
                  <a:solidFill>
                    <a:srgbClr val="FEFDDE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400">
                  <a:solidFill>
                    <a:srgbClr val="FEFDDE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200">
                  <a:solidFill>
                    <a:srgbClr val="FEFDDE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  <a:defRPr/>
              </a:pPr>
              <a:r>
                <a:rPr lang="en-US" altLang="en-US" sz="1400" b="0" dirty="0">
                  <a:solidFill>
                    <a:srgbClr val="455560"/>
                  </a:solidFill>
                  <a:latin typeface="Calibri" panose="020F0502020204030204" pitchFamily="34" charset="0"/>
                </a:rPr>
                <a:t>Slide credit: </a:t>
              </a:r>
              <a:r>
                <a:rPr lang="en-US" altLang="en-US" sz="1400" b="0" dirty="0">
                  <a:solidFill>
                    <a:srgbClr val="7F3F98"/>
                  </a:solidFill>
                  <a:latin typeface="Calibri" panose="020F0502020204030204" pitchFamily="34" charset="0"/>
                  <a:hlinkClick r:id="rId3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clinicaloptions.com</a:t>
              </a:r>
              <a:endParaRPr lang="en-US" altLang="en-US" sz="1400" b="0" dirty="0">
                <a:solidFill>
                  <a:srgbClr val="7F3F98"/>
                </a:solidFill>
                <a:latin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064764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, Text and Chart+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3"/>
          <p:cNvSpPr>
            <a:spLocks noGrp="1"/>
          </p:cNvSpPr>
          <p:nvPr>
            <p:ph sz="half" idx="2"/>
          </p:nvPr>
        </p:nvSpPr>
        <p:spPr>
          <a:xfrm>
            <a:off x="6252634" y="1510730"/>
            <a:ext cx="5229570" cy="466574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0872444" cy="11033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601820" y="1510730"/>
            <a:ext cx="5309278" cy="467873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2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F4A99DC-9F4E-161C-CC27-EE76303CF8FA}"/>
              </a:ext>
            </a:extLst>
          </p:cNvPr>
          <p:cNvGrpSpPr/>
          <p:nvPr userDrawn="1"/>
        </p:nvGrpSpPr>
        <p:grpSpPr>
          <a:xfrm>
            <a:off x="9392911" y="6215524"/>
            <a:ext cx="2488502" cy="447312"/>
            <a:chOff x="9392911" y="6215524"/>
            <a:chExt cx="2488502" cy="447312"/>
          </a:xfrm>
        </p:grpSpPr>
        <p:pic>
          <p:nvPicPr>
            <p:cNvPr id="4" name="Picture 2">
              <a:extLst>
                <a:ext uri="{FF2B5EF4-FFF2-40B4-BE49-F238E27FC236}">
                  <a16:creationId xmlns:a16="http://schemas.microsoft.com/office/drawing/2014/main" id="{6D96F4A3-11C5-B27C-EEB2-540BEACC7F8C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267"/>
            <a:stretch/>
          </p:blipFill>
          <p:spPr bwMode="auto">
            <a:xfrm>
              <a:off x="11188699" y="6215524"/>
              <a:ext cx="569733" cy="1926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73E5C75-454B-441B-CA8D-410599CA52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92911" y="6355059"/>
              <a:ext cx="2488502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Wingdings" panose="05000000000000000000" pitchFamily="2" charset="2"/>
                <a:buChar char="§"/>
                <a:defRPr sz="2800">
                  <a:solidFill>
                    <a:srgbClr val="FEFDDE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600">
                  <a:solidFill>
                    <a:srgbClr val="FEFDDE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400">
                  <a:solidFill>
                    <a:srgbClr val="FEFDDE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200">
                  <a:solidFill>
                    <a:srgbClr val="FEFDDE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  <a:defRPr/>
              </a:pPr>
              <a:r>
                <a:rPr lang="en-US" altLang="en-US" sz="1400" b="0" dirty="0">
                  <a:solidFill>
                    <a:srgbClr val="455560"/>
                  </a:solidFill>
                  <a:latin typeface="Calibri" panose="020F0502020204030204" pitchFamily="34" charset="0"/>
                </a:rPr>
                <a:t>Slide credit: </a:t>
              </a:r>
              <a:r>
                <a:rPr lang="en-US" altLang="en-US" sz="1400" b="0" dirty="0">
                  <a:solidFill>
                    <a:srgbClr val="7F3F98"/>
                  </a:solidFill>
                  <a:latin typeface="Calibri" panose="020F0502020204030204" pitchFamily="34" charset="0"/>
                  <a:hlinkClick r:id="rId3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clinicaloptions.com</a:t>
              </a:r>
              <a:endParaRPr lang="en-US" altLang="en-US" sz="1400" b="0" dirty="0">
                <a:solidFill>
                  <a:srgbClr val="7F3F98"/>
                </a:solidFill>
                <a:latin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86020259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1141055" cy="11033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639B75F-3B1B-0AF7-F8F7-5D1749D3F6FC}"/>
              </a:ext>
            </a:extLst>
          </p:cNvPr>
          <p:cNvGrpSpPr/>
          <p:nvPr userDrawn="1"/>
        </p:nvGrpSpPr>
        <p:grpSpPr>
          <a:xfrm>
            <a:off x="9392911" y="6215524"/>
            <a:ext cx="2488502" cy="447312"/>
            <a:chOff x="9392911" y="6215524"/>
            <a:chExt cx="2488502" cy="447312"/>
          </a:xfrm>
        </p:grpSpPr>
        <p:pic>
          <p:nvPicPr>
            <p:cNvPr id="5" name="Picture 2">
              <a:extLst>
                <a:ext uri="{FF2B5EF4-FFF2-40B4-BE49-F238E27FC236}">
                  <a16:creationId xmlns:a16="http://schemas.microsoft.com/office/drawing/2014/main" id="{4B54C1D5-FC00-4A07-36F9-6B98FA5F9A7A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267"/>
            <a:stretch/>
          </p:blipFill>
          <p:spPr bwMode="auto">
            <a:xfrm>
              <a:off x="11188699" y="6215524"/>
              <a:ext cx="569733" cy="1926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B481478-3F6C-99C7-A40E-96E08EF7FA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92911" y="6355059"/>
              <a:ext cx="2488502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Wingdings" panose="05000000000000000000" pitchFamily="2" charset="2"/>
                <a:buChar char="§"/>
                <a:defRPr sz="2800">
                  <a:solidFill>
                    <a:srgbClr val="FEFDDE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600">
                  <a:solidFill>
                    <a:srgbClr val="FEFDDE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400">
                  <a:solidFill>
                    <a:srgbClr val="FEFDDE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200">
                  <a:solidFill>
                    <a:srgbClr val="FEFDDE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  <a:defRPr/>
              </a:pPr>
              <a:r>
                <a:rPr lang="en-US" altLang="en-US" sz="1400" b="0" dirty="0">
                  <a:solidFill>
                    <a:srgbClr val="455560"/>
                  </a:solidFill>
                  <a:latin typeface="Calibri" panose="020F0502020204030204" pitchFamily="34" charset="0"/>
                </a:rPr>
                <a:t>Slide credit: </a:t>
              </a:r>
              <a:r>
                <a:rPr lang="en-US" altLang="en-US" sz="1400" b="0" dirty="0">
                  <a:solidFill>
                    <a:srgbClr val="7F3F98"/>
                  </a:solidFill>
                  <a:latin typeface="Calibri" panose="020F0502020204030204" pitchFamily="34" charset="0"/>
                  <a:hlinkClick r:id="rId3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clinicaloptions.com</a:t>
              </a:r>
              <a:endParaRPr lang="en-US" altLang="en-US" sz="1400" b="0" dirty="0">
                <a:solidFill>
                  <a:srgbClr val="7F3F98"/>
                </a:solidFill>
                <a:latin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827562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9537203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+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1141055" cy="11033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D03B0F4-E523-1877-C2B8-EB9B10847001}"/>
              </a:ext>
            </a:extLst>
          </p:cNvPr>
          <p:cNvGrpSpPr/>
          <p:nvPr userDrawn="1"/>
        </p:nvGrpSpPr>
        <p:grpSpPr>
          <a:xfrm>
            <a:off x="9392911" y="6215524"/>
            <a:ext cx="2488502" cy="447312"/>
            <a:chOff x="9392911" y="6215524"/>
            <a:chExt cx="2488502" cy="447312"/>
          </a:xfrm>
        </p:grpSpPr>
        <p:pic>
          <p:nvPicPr>
            <p:cNvPr id="8" name="Picture 2">
              <a:extLst>
                <a:ext uri="{FF2B5EF4-FFF2-40B4-BE49-F238E27FC236}">
                  <a16:creationId xmlns:a16="http://schemas.microsoft.com/office/drawing/2014/main" id="{A3446EBE-3EE1-CA28-130E-1FB4522E533D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267"/>
            <a:stretch/>
          </p:blipFill>
          <p:spPr bwMode="auto">
            <a:xfrm>
              <a:off x="11188699" y="6215524"/>
              <a:ext cx="569733" cy="1926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7B1E41B-2195-C1EA-084B-DCDA676EB8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92911" y="6355059"/>
              <a:ext cx="2488502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Wingdings" panose="05000000000000000000" pitchFamily="2" charset="2"/>
                <a:buChar char="§"/>
                <a:defRPr sz="2800">
                  <a:solidFill>
                    <a:srgbClr val="FEFDDE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600">
                  <a:solidFill>
                    <a:srgbClr val="FEFDDE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400">
                  <a:solidFill>
                    <a:srgbClr val="FEFDDE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200">
                  <a:solidFill>
                    <a:srgbClr val="FEFDDE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  <a:defRPr/>
              </a:pPr>
              <a:r>
                <a:rPr lang="en-US" altLang="en-US" sz="1400" b="0" dirty="0">
                  <a:solidFill>
                    <a:srgbClr val="455560"/>
                  </a:solidFill>
                  <a:latin typeface="Calibri" panose="020F0502020204030204" pitchFamily="34" charset="0"/>
                </a:rPr>
                <a:t>Slide credit: </a:t>
              </a:r>
              <a:r>
                <a:rPr lang="en-US" altLang="en-US" sz="1400" b="0" dirty="0">
                  <a:solidFill>
                    <a:srgbClr val="7F3F98"/>
                  </a:solidFill>
                  <a:latin typeface="Calibri" panose="020F0502020204030204" pitchFamily="34" charset="0"/>
                  <a:hlinkClick r:id="rId3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clinicaloptions.com</a:t>
              </a:r>
              <a:endParaRPr lang="en-US" altLang="en-US" sz="1400" b="0" dirty="0">
                <a:solidFill>
                  <a:srgbClr val="7F3F98"/>
                </a:solidFill>
                <a:latin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080598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lear w refer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719668" y="132515"/>
            <a:ext cx="10752667" cy="828675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0" y="6443188"/>
            <a:ext cx="12191999" cy="278332"/>
          </a:xfrm>
          <a:noFill/>
        </p:spPr>
        <p:txBody>
          <a:bodyPr wrap="square" lIns="180000" tIns="36000" rIns="180000" bIns="72000" anchor="b" anchorCtr="0">
            <a:no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1100" b="0" i="0"/>
            </a:lvl1pPr>
          </a:lstStyle>
          <a:p>
            <a:pPr lvl="0"/>
            <a:r>
              <a:rPr lang="en-US"/>
              <a:t>Reference</a:t>
            </a:r>
          </a:p>
        </p:txBody>
      </p:sp>
    </p:spTree>
    <p:extLst>
      <p:ext uri="{BB962C8B-B14F-4D97-AF65-F5344CB8AC3E}">
        <p14:creationId xmlns:p14="http://schemas.microsoft.com/office/powerpoint/2010/main" val="1547488605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BE6BFE-32A8-4035-A10A-C497AF7F9F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A04DF85-8145-4BC1-AA9E-6FA627B61A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49D213-4417-4289-9CA3-E89BE9AD6C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E7AB0-430E-4965-816A-4748E50A3710}" type="datetimeFigureOut">
              <a:rPr lang="en-US" smtClean="0"/>
              <a:t>4/26/26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E937E2-8B65-4B67-AB05-860166F496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C7C847-5362-406F-8894-679943B6A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91066-067F-46CE-B6F8-B80E863B14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964093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DDD7CD-4E9F-4E2D-AA4A-C5B0776A1F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BDC8E9-C612-4FAA-ACFC-5B7F3FF5F3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03AC43-246C-4D37-9E42-A70EE9A502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E7AB0-430E-4965-816A-4748E50A3710}" type="datetimeFigureOut">
              <a:rPr lang="en-US" smtClean="0"/>
              <a:t>4/26/26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A0B5D0-ACB2-4B76-A0F3-23E0187AC4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2C943D-DC5C-4BAF-BF80-510C7263FE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91066-067F-46CE-B6F8-B80E863B14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651514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54AEC6-C516-4391-9FC0-44ACB50E35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A4C721-1E89-46B3-8670-1245C5591A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44D16-908A-4C10-A9E4-A4A7A64DF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E7AB0-430E-4965-816A-4748E50A3710}" type="datetimeFigureOut">
              <a:rPr lang="en-US" smtClean="0"/>
              <a:t>4/26/26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C2859C-3EEC-416D-86EA-423190133D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321FAE-BE09-4532-B49E-131B0CA256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91066-067F-46CE-B6F8-B80E863B14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985951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2696D2-CB27-40B9-B743-B2A594D8C6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3D881B-F7A7-48D4-BA8C-8D2E9E43D8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C2B94A-C644-48CD-B5A4-8C6A0A2D8B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176A9D-AE4C-4A04-91B1-897B9E6E3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E7AB0-430E-4965-816A-4748E50A3710}" type="datetimeFigureOut">
              <a:rPr lang="en-US" smtClean="0"/>
              <a:t>4/26/26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84E3D0-50A8-4B5E-94C3-96C1B7B858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4E4D10-BFDE-461A-AD7B-CFA080C323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91066-067F-46CE-B6F8-B80E863B14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890568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B15E3C-A798-4235-8344-EC0C288CE2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646C11-3600-4989-B85D-981BC5467A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30C39C-3015-4174-9440-9E52B8EF85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E9D6A48-9B7F-4A77-B4F9-3536871A000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F01742C-DEF0-47FD-BA8E-85425234AA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B1BC72C-BD72-4D6A-A04E-7FA005C6AF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E7AB0-430E-4965-816A-4748E50A3710}" type="datetimeFigureOut">
              <a:rPr lang="en-US" smtClean="0"/>
              <a:t>4/26/26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5601A13-719C-4A38-AEFC-F17B113DA9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95D0E92-B1E7-4DF4-A248-A84936B34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91066-067F-46CE-B6F8-B80E863B14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174359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4662C4-D725-4C9E-AAF0-6763D4532E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8FA3570-2E42-482B-93BB-218488DE2E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E7AB0-430E-4965-816A-4748E50A3710}" type="datetimeFigureOut">
              <a:rPr lang="en-US" smtClean="0"/>
              <a:t>4/26/26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CD417FB-EEB1-4A1C-B88E-1AEE5A466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6BFC77-1926-4F99-BC46-86F3EA7E55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91066-067F-46CE-B6F8-B80E863B14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233424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E316C35-9FE7-4FF8-9270-EE34156091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E7AB0-430E-4965-816A-4748E50A3710}" type="datetimeFigureOut">
              <a:rPr lang="en-US" smtClean="0"/>
              <a:t>4/26/26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E1BDE9D-F3DA-4AB3-8F7D-1EF8DDE71F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DDF2FF-D4BD-4A81-86F8-0C1958AC1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91066-067F-46CE-B6F8-B80E863B14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305989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11714B-99A1-40B5-B1FF-6F7D04087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EF7C0C-DB61-4013-9C1F-8C47E1222D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C2C441-0203-4E16-AF08-4EBA6ED188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27D7F8-0DDD-4150-AFD7-AE4613E76A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E7AB0-430E-4965-816A-4748E50A3710}" type="datetimeFigureOut">
              <a:rPr lang="en-US" smtClean="0"/>
              <a:t>4/26/26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7BF727-6169-4120-9EDA-E6AC509D54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E5D2BC-F4D5-4B5C-87E4-0382151682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91066-067F-46CE-B6F8-B80E863B14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8380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6FF65-E16B-BA4F-9591-6B4416106527}" type="datetimeFigureOut">
              <a:rPr lang="en-US" smtClean="0"/>
              <a:t>4/26/26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42168-F8B8-B34D-83CF-DF309AC81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630801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9E7A1B-FC40-47A9-BBF8-4EBBB7229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F1D322F-9CC7-4C69-B3DD-9CDDA04DC1D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302754-38FA-4579-82F9-0786A99A51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60371A-95D3-40DA-9539-20FB58062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E7AB0-430E-4965-816A-4748E50A3710}" type="datetimeFigureOut">
              <a:rPr lang="en-US" smtClean="0"/>
              <a:t>4/26/26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97520C-824B-444F-A308-2C04E61A70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69EF7F-E1D2-4D0E-8EC5-DDA2ED936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91066-067F-46CE-B6F8-B80E863B14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377272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6F13E3-3B96-4432-9061-E2669C2623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15A8F5-DE17-4CCE-B1E1-855099748F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5EB75B-CF94-491D-94E1-9A50B81033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E7AB0-430E-4965-816A-4748E50A3710}" type="datetimeFigureOut">
              <a:rPr lang="en-US" smtClean="0"/>
              <a:t>4/26/26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A4F93D-48ED-4FDF-8CF7-D7C9002FF3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606292-CF05-43EE-AE3B-37CC8AC3D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91066-067F-46CE-B6F8-B80E863B14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575700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C38339F-4B7C-4D58-9184-B9941B87584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7F65213-0C92-4BE7-B9C2-823A383C97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2EB399-CE9D-411D-B733-E4619001A1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E7AB0-430E-4965-816A-4748E50A3710}" type="datetimeFigureOut">
              <a:rPr lang="en-US" smtClean="0"/>
              <a:t>4/26/26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F9D19E-21F4-436C-AFFA-0E628B6297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2A7691-A75D-4CFD-AFF1-E26C30AD4D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91066-067F-46CE-B6F8-B80E863B14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084781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BAD0D6B-8339-4D0A-82A6-A4A277CA312F}"/>
              </a:ext>
            </a:extLst>
          </p:cNvPr>
          <p:cNvSpPr/>
          <p:nvPr userDrawn="1"/>
        </p:nvSpPr>
        <p:spPr>
          <a:xfrm>
            <a:off x="114296" y="958362"/>
            <a:ext cx="11943236" cy="3086100"/>
          </a:xfrm>
          <a:prstGeom prst="rect">
            <a:avLst/>
          </a:prstGeom>
          <a:solidFill>
            <a:srgbClr val="023F88"/>
          </a:solidFill>
          <a:ln>
            <a:solidFill>
              <a:srgbClr val="0240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4469" y="1122364"/>
            <a:ext cx="11923063" cy="2922098"/>
          </a:xfrm>
        </p:spPr>
        <p:txBody>
          <a:bodyPr anchor="b">
            <a:normAutofit/>
          </a:bodyPr>
          <a:lstStyle>
            <a:lvl1pPr algn="ctr">
              <a:defRPr sz="3000" b="1">
                <a:solidFill>
                  <a:schemeClr val="bg1"/>
                </a:solidFill>
                <a:latin typeface="Arial (headings)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28709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500">
                <a:solidFill>
                  <a:srgbClr val="4D4F53"/>
                </a:solidFill>
                <a:latin typeface="Arial (headings)"/>
              </a:defRPr>
            </a:lvl1pPr>
            <a:lvl2pPr marL="457182" indent="0" algn="ctr">
              <a:buNone/>
              <a:defRPr sz="2000"/>
            </a:lvl2pPr>
            <a:lvl3pPr marL="914363" indent="0" algn="ctr">
              <a:buNone/>
              <a:defRPr sz="1800"/>
            </a:lvl3pPr>
            <a:lvl4pPr marL="1371545" indent="0" algn="ctr">
              <a:buNone/>
              <a:defRPr sz="1600"/>
            </a:lvl4pPr>
            <a:lvl5pPr marL="1828727" indent="0" algn="ctr">
              <a:buNone/>
              <a:defRPr sz="1600"/>
            </a:lvl5pPr>
            <a:lvl6pPr marL="2285909" indent="0" algn="ctr">
              <a:buNone/>
              <a:defRPr sz="1600"/>
            </a:lvl6pPr>
            <a:lvl7pPr marL="2743090" indent="0" algn="ctr">
              <a:buNone/>
              <a:defRPr sz="1600"/>
            </a:lvl7pPr>
            <a:lvl8pPr marL="3200272" indent="0" algn="ctr">
              <a:buNone/>
              <a:defRPr sz="1600"/>
            </a:lvl8pPr>
            <a:lvl9pPr marL="3657454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B47C1480-5441-4030-8D1E-E4A85EA6491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68" y="6044820"/>
            <a:ext cx="3063240" cy="67665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459CD4C-2D42-4B06-AE33-60E5A3C2E751}"/>
              </a:ext>
            </a:extLst>
          </p:cNvPr>
          <p:cNvSpPr/>
          <p:nvPr userDrawn="1"/>
        </p:nvSpPr>
        <p:spPr>
          <a:xfrm>
            <a:off x="114296" y="4088424"/>
            <a:ext cx="8647567" cy="96716"/>
          </a:xfrm>
          <a:prstGeom prst="rect">
            <a:avLst/>
          </a:prstGeom>
          <a:solidFill>
            <a:srgbClr val="00A756"/>
          </a:solidFill>
          <a:ln>
            <a:solidFill>
              <a:srgbClr val="00A7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04C2D68-A4FE-4D49-BCAC-2C34780DF62D}"/>
              </a:ext>
            </a:extLst>
          </p:cNvPr>
          <p:cNvSpPr/>
          <p:nvPr userDrawn="1"/>
        </p:nvSpPr>
        <p:spPr>
          <a:xfrm>
            <a:off x="8850572" y="4088424"/>
            <a:ext cx="3209547" cy="96716"/>
          </a:xfrm>
          <a:prstGeom prst="rect">
            <a:avLst/>
          </a:prstGeom>
          <a:solidFill>
            <a:srgbClr val="00B5EE"/>
          </a:solidFill>
          <a:ln>
            <a:solidFill>
              <a:srgbClr val="00B5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 dirty="0"/>
          </a:p>
        </p:txBody>
      </p:sp>
    </p:spTree>
    <p:extLst>
      <p:ext uri="{BB962C8B-B14F-4D97-AF65-F5344CB8AC3E}">
        <p14:creationId xmlns:p14="http://schemas.microsoft.com/office/powerpoint/2010/main" val="3743365158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C624FC6-254F-4C28-88E9-EC9CA5AD10CF}"/>
              </a:ext>
            </a:extLst>
          </p:cNvPr>
          <p:cNvSpPr/>
          <p:nvPr userDrawn="1"/>
        </p:nvSpPr>
        <p:spPr>
          <a:xfrm>
            <a:off x="0" y="0"/>
            <a:ext cx="12192000" cy="838200"/>
          </a:xfrm>
          <a:prstGeom prst="rect">
            <a:avLst/>
          </a:prstGeom>
          <a:solidFill>
            <a:srgbClr val="023F88"/>
          </a:solidFill>
          <a:ln>
            <a:solidFill>
              <a:srgbClr val="023F8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C313587-42C0-4A2C-BF42-09DF696F9455}"/>
              </a:ext>
            </a:extLst>
          </p:cNvPr>
          <p:cNvSpPr/>
          <p:nvPr userDrawn="1"/>
        </p:nvSpPr>
        <p:spPr>
          <a:xfrm>
            <a:off x="0" y="879535"/>
            <a:ext cx="8789159" cy="96716"/>
          </a:xfrm>
          <a:prstGeom prst="rect">
            <a:avLst/>
          </a:prstGeom>
          <a:solidFill>
            <a:srgbClr val="00A756"/>
          </a:solidFill>
          <a:ln>
            <a:solidFill>
              <a:srgbClr val="00A7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AA87D68-1EEE-4DDB-A879-E270B93C5F43}"/>
              </a:ext>
            </a:extLst>
          </p:cNvPr>
          <p:cNvSpPr/>
          <p:nvPr userDrawn="1"/>
        </p:nvSpPr>
        <p:spPr>
          <a:xfrm>
            <a:off x="8843748" y="879535"/>
            <a:ext cx="3349725" cy="96716"/>
          </a:xfrm>
          <a:prstGeom prst="rect">
            <a:avLst/>
          </a:prstGeom>
          <a:solidFill>
            <a:srgbClr val="00B5EE"/>
          </a:solidFill>
          <a:ln>
            <a:solidFill>
              <a:srgbClr val="00B5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0" y="-3970"/>
            <a:ext cx="12188989" cy="838200"/>
          </a:xfrm>
        </p:spPr>
        <p:txBody>
          <a:bodyPr anchor="b">
            <a:normAutofit/>
          </a:bodyPr>
          <a:lstStyle>
            <a:lvl1pPr>
              <a:defRPr sz="2333" b="1">
                <a:solidFill>
                  <a:schemeClr val="bg1"/>
                </a:solidFill>
                <a:latin typeface="Arial (headings)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6953" y="1107558"/>
            <a:ext cx="11633791" cy="5106772"/>
          </a:xfrm>
        </p:spPr>
        <p:txBody>
          <a:bodyPr>
            <a:normAutofit/>
          </a:bodyPr>
          <a:lstStyle>
            <a:lvl1pPr>
              <a:buClr>
                <a:srgbClr val="00B5EE"/>
              </a:buClr>
              <a:defRPr sz="2667">
                <a:solidFill>
                  <a:srgbClr val="4D4F5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00B5EE"/>
              </a:buClr>
              <a:defRPr sz="2333">
                <a:solidFill>
                  <a:srgbClr val="4D4F5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00B5EE"/>
              </a:buClr>
              <a:defRPr sz="1667">
                <a:solidFill>
                  <a:srgbClr val="4D4F5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00B5EE"/>
              </a:buClr>
              <a:defRPr sz="1667">
                <a:solidFill>
                  <a:srgbClr val="4D4F5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rgbClr val="00B5EE"/>
              </a:buClr>
              <a:defRPr sz="1667">
                <a:solidFill>
                  <a:srgbClr val="4D4F5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2" name="Footer Placeholder 21">
            <a:extLst>
              <a:ext uri="{FF2B5EF4-FFF2-40B4-BE49-F238E27FC236}">
                <a16:creationId xmlns:a16="http://schemas.microsoft.com/office/drawing/2014/main" id="{DF2276C5-960B-432F-B924-78F75E06AA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6953" y="6356351"/>
            <a:ext cx="11173048" cy="365125"/>
          </a:xfrm>
        </p:spPr>
        <p:txBody>
          <a:bodyPr anchor="b"/>
          <a:lstStyle>
            <a:lvl1pPr algn="l">
              <a:defRPr sz="833">
                <a:solidFill>
                  <a:srgbClr val="4D4F5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F572DD8A-A4E5-485E-B978-7A527085EC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30000" y="6483688"/>
            <a:ext cx="746404" cy="365125"/>
          </a:xfrm>
        </p:spPr>
        <p:txBody>
          <a:bodyPr anchor="b"/>
          <a:lstStyle>
            <a:lvl1pPr>
              <a:defRPr sz="1000" b="1">
                <a:solidFill>
                  <a:srgbClr val="023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07B33-3DD5-4A67-8BF8-3909BA7BB70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2070228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BAD0D6B-8339-4D0A-82A6-A4A277CA312F}"/>
              </a:ext>
            </a:extLst>
          </p:cNvPr>
          <p:cNvSpPr/>
          <p:nvPr userDrawn="1"/>
        </p:nvSpPr>
        <p:spPr>
          <a:xfrm>
            <a:off x="114296" y="958362"/>
            <a:ext cx="11943236" cy="3086100"/>
          </a:xfrm>
          <a:prstGeom prst="rect">
            <a:avLst/>
          </a:prstGeom>
          <a:solidFill>
            <a:srgbClr val="023F88"/>
          </a:solidFill>
          <a:ln>
            <a:solidFill>
              <a:srgbClr val="0240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4469" y="1122364"/>
            <a:ext cx="11923063" cy="2922098"/>
          </a:xfrm>
        </p:spPr>
        <p:txBody>
          <a:bodyPr anchor="b">
            <a:normAutofit/>
          </a:bodyPr>
          <a:lstStyle>
            <a:lvl1pPr algn="ctr">
              <a:defRPr sz="3000" b="1">
                <a:solidFill>
                  <a:schemeClr val="bg1"/>
                </a:solidFill>
                <a:latin typeface="Arial (headings)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28709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500">
                <a:solidFill>
                  <a:srgbClr val="4D4F53"/>
                </a:solidFill>
                <a:latin typeface="Arial (headings)"/>
              </a:defRPr>
            </a:lvl1pPr>
            <a:lvl2pPr marL="457182" indent="0" algn="ctr">
              <a:buNone/>
              <a:defRPr sz="2000"/>
            </a:lvl2pPr>
            <a:lvl3pPr marL="914363" indent="0" algn="ctr">
              <a:buNone/>
              <a:defRPr sz="1800"/>
            </a:lvl3pPr>
            <a:lvl4pPr marL="1371545" indent="0" algn="ctr">
              <a:buNone/>
              <a:defRPr sz="1600"/>
            </a:lvl4pPr>
            <a:lvl5pPr marL="1828727" indent="0" algn="ctr">
              <a:buNone/>
              <a:defRPr sz="1600"/>
            </a:lvl5pPr>
            <a:lvl6pPr marL="2285909" indent="0" algn="ctr">
              <a:buNone/>
              <a:defRPr sz="1600"/>
            </a:lvl6pPr>
            <a:lvl7pPr marL="2743090" indent="0" algn="ctr">
              <a:buNone/>
              <a:defRPr sz="1600"/>
            </a:lvl7pPr>
            <a:lvl8pPr marL="3200272" indent="0" algn="ctr">
              <a:buNone/>
              <a:defRPr sz="1600"/>
            </a:lvl8pPr>
            <a:lvl9pPr marL="3657454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B47C1480-5441-4030-8D1E-E4A85EA6491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68" y="6044820"/>
            <a:ext cx="3063240" cy="67665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459CD4C-2D42-4B06-AE33-60E5A3C2E751}"/>
              </a:ext>
            </a:extLst>
          </p:cNvPr>
          <p:cNvSpPr/>
          <p:nvPr userDrawn="1"/>
        </p:nvSpPr>
        <p:spPr>
          <a:xfrm>
            <a:off x="114296" y="4088424"/>
            <a:ext cx="8647567" cy="96716"/>
          </a:xfrm>
          <a:prstGeom prst="rect">
            <a:avLst/>
          </a:prstGeom>
          <a:solidFill>
            <a:srgbClr val="00A756"/>
          </a:solidFill>
          <a:ln>
            <a:solidFill>
              <a:srgbClr val="00A7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04C2D68-A4FE-4D49-BCAC-2C34780DF62D}"/>
              </a:ext>
            </a:extLst>
          </p:cNvPr>
          <p:cNvSpPr/>
          <p:nvPr userDrawn="1"/>
        </p:nvSpPr>
        <p:spPr>
          <a:xfrm>
            <a:off x="8850572" y="4088424"/>
            <a:ext cx="3209547" cy="96716"/>
          </a:xfrm>
          <a:prstGeom prst="rect">
            <a:avLst/>
          </a:prstGeom>
          <a:solidFill>
            <a:srgbClr val="00B5EE"/>
          </a:solidFill>
          <a:ln>
            <a:solidFill>
              <a:srgbClr val="00B5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 dirty="0"/>
          </a:p>
        </p:txBody>
      </p:sp>
    </p:spTree>
    <p:extLst>
      <p:ext uri="{BB962C8B-B14F-4D97-AF65-F5344CB8AC3E}">
        <p14:creationId xmlns:p14="http://schemas.microsoft.com/office/powerpoint/2010/main" val="3400476649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C624FC6-254F-4C28-88E9-EC9CA5AD10CF}"/>
              </a:ext>
            </a:extLst>
          </p:cNvPr>
          <p:cNvSpPr/>
          <p:nvPr userDrawn="1"/>
        </p:nvSpPr>
        <p:spPr>
          <a:xfrm>
            <a:off x="0" y="0"/>
            <a:ext cx="12192000" cy="838200"/>
          </a:xfrm>
          <a:prstGeom prst="rect">
            <a:avLst/>
          </a:prstGeom>
          <a:solidFill>
            <a:srgbClr val="023F88"/>
          </a:solidFill>
          <a:ln>
            <a:solidFill>
              <a:srgbClr val="023F8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C313587-42C0-4A2C-BF42-09DF696F9455}"/>
              </a:ext>
            </a:extLst>
          </p:cNvPr>
          <p:cNvSpPr/>
          <p:nvPr userDrawn="1"/>
        </p:nvSpPr>
        <p:spPr>
          <a:xfrm>
            <a:off x="0" y="879535"/>
            <a:ext cx="8789159" cy="96716"/>
          </a:xfrm>
          <a:prstGeom prst="rect">
            <a:avLst/>
          </a:prstGeom>
          <a:solidFill>
            <a:srgbClr val="00A756"/>
          </a:solidFill>
          <a:ln>
            <a:solidFill>
              <a:srgbClr val="00A7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AA87D68-1EEE-4DDB-A879-E270B93C5F43}"/>
              </a:ext>
            </a:extLst>
          </p:cNvPr>
          <p:cNvSpPr/>
          <p:nvPr userDrawn="1"/>
        </p:nvSpPr>
        <p:spPr>
          <a:xfrm>
            <a:off x="8843748" y="879535"/>
            <a:ext cx="3349725" cy="96716"/>
          </a:xfrm>
          <a:prstGeom prst="rect">
            <a:avLst/>
          </a:prstGeom>
          <a:solidFill>
            <a:srgbClr val="00B5EE"/>
          </a:solidFill>
          <a:ln>
            <a:solidFill>
              <a:srgbClr val="00B5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0" y="-3970"/>
            <a:ext cx="12188989" cy="838200"/>
          </a:xfrm>
        </p:spPr>
        <p:txBody>
          <a:bodyPr anchor="b">
            <a:normAutofit/>
          </a:bodyPr>
          <a:lstStyle>
            <a:lvl1pPr>
              <a:defRPr sz="2333" b="1">
                <a:solidFill>
                  <a:schemeClr val="bg1"/>
                </a:solidFill>
                <a:latin typeface="Arial (headings)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6953" y="1107558"/>
            <a:ext cx="11633791" cy="5106772"/>
          </a:xfrm>
        </p:spPr>
        <p:txBody>
          <a:bodyPr>
            <a:normAutofit/>
          </a:bodyPr>
          <a:lstStyle>
            <a:lvl1pPr>
              <a:buClr>
                <a:srgbClr val="00B5EE"/>
              </a:buClr>
              <a:defRPr sz="2667">
                <a:solidFill>
                  <a:srgbClr val="4D4F5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00B5EE"/>
              </a:buClr>
              <a:defRPr sz="2333">
                <a:solidFill>
                  <a:srgbClr val="4D4F5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00B5EE"/>
              </a:buClr>
              <a:defRPr sz="1667">
                <a:solidFill>
                  <a:srgbClr val="4D4F5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00B5EE"/>
              </a:buClr>
              <a:defRPr sz="1667">
                <a:solidFill>
                  <a:srgbClr val="4D4F5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rgbClr val="00B5EE"/>
              </a:buClr>
              <a:defRPr sz="1667">
                <a:solidFill>
                  <a:srgbClr val="4D4F5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2" name="Footer Placeholder 21">
            <a:extLst>
              <a:ext uri="{FF2B5EF4-FFF2-40B4-BE49-F238E27FC236}">
                <a16:creationId xmlns:a16="http://schemas.microsoft.com/office/drawing/2014/main" id="{DF2276C5-960B-432F-B924-78F75E06AA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6953" y="6356351"/>
            <a:ext cx="11173048" cy="365125"/>
          </a:xfrm>
        </p:spPr>
        <p:txBody>
          <a:bodyPr anchor="b"/>
          <a:lstStyle>
            <a:lvl1pPr algn="l">
              <a:defRPr sz="833">
                <a:solidFill>
                  <a:srgbClr val="4D4F5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F572DD8A-A4E5-485E-B978-7A527085EC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30000" y="6483688"/>
            <a:ext cx="746404" cy="365125"/>
          </a:xfrm>
        </p:spPr>
        <p:txBody>
          <a:bodyPr anchor="b"/>
          <a:lstStyle>
            <a:lvl1pPr>
              <a:defRPr sz="1000" b="1">
                <a:solidFill>
                  <a:srgbClr val="023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07B33-3DD5-4A67-8BF8-3909BA7BB70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5648937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em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E2ED9F0-B3BA-2D28-D45F-2112ED31030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771" y="2893455"/>
            <a:ext cx="7931151" cy="3955775"/>
          </a:xfrm>
          <a:prstGeom prst="round1Rect">
            <a:avLst/>
          </a:prstGeom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4267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medical image here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6D688F0F-1E1B-71D9-A102-A2B1A47D7D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86431" y="258763"/>
            <a:ext cx="11582400" cy="2521227"/>
          </a:xfrm>
          <a:ln>
            <a:noFill/>
          </a:ln>
        </p:spPr>
        <p:txBody>
          <a:bodyPr lIns="91440" tIns="91440" rIns="91440" bIns="91440">
            <a:noAutofit/>
          </a:bodyPr>
          <a:lstStyle>
            <a:lvl1pPr marL="0" indent="0">
              <a:lnSpc>
                <a:spcPct val="100000"/>
              </a:lnSpc>
              <a:spcAft>
                <a:spcPts val="600"/>
              </a:spcAft>
              <a:buNone/>
              <a:defRPr sz="4400" b="1" i="0">
                <a:solidFill>
                  <a:schemeClr val="bg1"/>
                </a:solidFill>
              </a:defRPr>
            </a:lvl1pPr>
            <a:lvl2pPr marL="457189" indent="0">
              <a:buNone/>
              <a:defRPr b="1">
                <a:solidFill>
                  <a:schemeClr val="bg1"/>
                </a:solidFill>
              </a:defRPr>
            </a:lvl2pPr>
            <a:lvl3pPr marL="914377" indent="0">
              <a:buNone/>
              <a:defRPr b="1">
                <a:solidFill>
                  <a:schemeClr val="bg1"/>
                </a:solidFill>
              </a:defRPr>
            </a:lvl3pPr>
            <a:lvl4pPr marL="1371566" indent="0">
              <a:buNone/>
              <a:defRPr b="1">
                <a:solidFill>
                  <a:schemeClr val="bg1"/>
                </a:solidFill>
              </a:defRPr>
            </a:lvl4pPr>
            <a:lvl5pPr marL="1828754" indent="0"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Theme Placeholder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BA9E82C-D537-7648-A7B3-786FD1B46C0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113012" y="4246180"/>
            <a:ext cx="3846512" cy="811080"/>
          </a:xfrm>
          <a:ln>
            <a:noFill/>
          </a:ln>
        </p:spPr>
        <p:txBody>
          <a:bodyPr anchor="b">
            <a:noAutofit/>
          </a:bodyPr>
          <a:lstStyle>
            <a:lvl1pPr marL="0" indent="0" algn="ctr">
              <a:buNone/>
              <a:defRPr sz="1800" i="1">
                <a:solidFill>
                  <a:schemeClr val="bg1"/>
                </a:solidFill>
              </a:defRPr>
            </a:lvl1pPr>
            <a:lvl2pPr marL="457189" indent="0" algn="ctr">
              <a:buNone/>
              <a:defRPr sz="1800" i="1">
                <a:solidFill>
                  <a:schemeClr val="bg1"/>
                </a:solidFill>
              </a:defRPr>
            </a:lvl2pPr>
            <a:lvl3pPr marL="914377" indent="0" algn="ctr">
              <a:buNone/>
              <a:defRPr sz="1800" i="1">
                <a:solidFill>
                  <a:schemeClr val="bg1"/>
                </a:solidFill>
              </a:defRPr>
            </a:lvl3pPr>
            <a:lvl4pPr marL="1371566" indent="0" algn="ctr">
              <a:buNone/>
              <a:defRPr sz="1800" i="1">
                <a:solidFill>
                  <a:schemeClr val="bg1"/>
                </a:solidFill>
              </a:defRPr>
            </a:lvl4pPr>
            <a:lvl5pPr marL="1828754" indent="0" algn="ctr">
              <a:buNone/>
              <a:defRPr sz="1800" i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Association disclaimer placeholder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53A4721-E071-299B-4038-BAA534ABB8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prstClr val="black"/>
              <a:srgbClr val="FFFFFF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500"/>
                    </a14:imgEffect>
                    <a14:imgEffect>
                      <a14:saturation sat="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rcRect b="12742"/>
          <a:stretch/>
        </p:blipFill>
        <p:spPr>
          <a:xfrm>
            <a:off x="8537150" y="5303580"/>
            <a:ext cx="2998237" cy="1308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14310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elcome Slide (Liv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 Single Corner Rectangle 2">
            <a:extLst>
              <a:ext uri="{FF2B5EF4-FFF2-40B4-BE49-F238E27FC236}">
                <a16:creationId xmlns:a16="http://schemas.microsoft.com/office/drawing/2014/main" id="{3A456DB3-629B-0729-6D70-C30C91B0CA10}"/>
              </a:ext>
            </a:extLst>
          </p:cNvPr>
          <p:cNvSpPr/>
          <p:nvPr/>
        </p:nvSpPr>
        <p:spPr>
          <a:xfrm>
            <a:off x="0" y="1295400"/>
            <a:ext cx="11887200" cy="5562600"/>
          </a:xfrm>
          <a:prstGeom prst="round1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F91980A-AD91-E788-55C5-E50AE923A9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280" y="1507599"/>
            <a:ext cx="11521440" cy="5253475"/>
          </a:xfrm>
        </p:spPr>
        <p:txBody>
          <a:bodyPr>
            <a:noAutofit/>
          </a:bodyPr>
          <a:lstStyle>
            <a:lvl1pPr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defRPr lang="en-US" sz="240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defRPr lang="en-US" sz="240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defRPr lang="en-US" sz="240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defRPr lang="en-US" sz="240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349" indent="-228594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Font typeface="System Font Regular"/>
              <a:buChar char="–"/>
              <a:defRPr lang="en-GB" sz="24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784979E4-9197-F4AC-5030-A3F1DD36BFA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56225" y="195646"/>
            <a:ext cx="11734800" cy="954613"/>
          </a:xfrm>
          <a:ln>
            <a:noFill/>
          </a:ln>
        </p:spPr>
        <p:txBody>
          <a:bodyPr lIns="91440" tIns="0" rIns="182880" bIns="0" anchor="ctr">
            <a:noAutofit/>
          </a:bodyPr>
          <a:lstStyle>
            <a:lvl1pPr marL="0" indent="0">
              <a:lnSpc>
                <a:spcPts val="4213"/>
              </a:lnSpc>
              <a:spcAft>
                <a:spcPts val="0"/>
              </a:spcAft>
              <a:buNone/>
              <a:defRPr sz="4400" b="1">
                <a:solidFill>
                  <a:schemeClr val="bg1"/>
                </a:solidFill>
              </a:defRPr>
            </a:lvl1pPr>
            <a:lvl2pPr marL="457189" indent="0">
              <a:buNone/>
              <a:defRPr b="1">
                <a:solidFill>
                  <a:schemeClr val="bg1"/>
                </a:solidFill>
              </a:defRPr>
            </a:lvl2pPr>
            <a:lvl3pPr marL="914377" indent="0">
              <a:buNone/>
              <a:defRPr b="1">
                <a:solidFill>
                  <a:schemeClr val="bg1"/>
                </a:solidFill>
              </a:defRPr>
            </a:lvl3pPr>
            <a:lvl4pPr marL="1371566" indent="0">
              <a:buNone/>
              <a:defRPr b="1">
                <a:solidFill>
                  <a:schemeClr val="bg1"/>
                </a:solidFill>
              </a:defRPr>
            </a:lvl4pPr>
            <a:lvl5pPr marL="1828754" indent="0"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Placeholder Text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3AB16F4-E252-ACA9-8F8A-5D3D2AB0A2C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biLevel thresh="25000"/>
          </a:blip>
          <a:srcRect l="1526" r="1526"/>
          <a:stretch/>
        </p:blipFill>
        <p:spPr>
          <a:xfrm>
            <a:off x="9426381" y="284980"/>
            <a:ext cx="2350840" cy="775944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1023135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</p15:sldGuideLst>
    </p:ext>
  </p:extLst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culty Slide (Liv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ound Single Corner Rectangle 17">
            <a:extLst>
              <a:ext uri="{FF2B5EF4-FFF2-40B4-BE49-F238E27FC236}">
                <a16:creationId xmlns:a16="http://schemas.microsoft.com/office/drawing/2014/main" id="{0548C76F-C242-49B4-01EC-456BF0CCA48F}"/>
              </a:ext>
            </a:extLst>
          </p:cNvPr>
          <p:cNvSpPr/>
          <p:nvPr/>
        </p:nvSpPr>
        <p:spPr>
          <a:xfrm>
            <a:off x="0" y="1295400"/>
            <a:ext cx="11887200" cy="5562600"/>
          </a:xfrm>
          <a:prstGeom prst="round1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dirty="0"/>
          </a:p>
        </p:txBody>
      </p:sp>
      <p:sp>
        <p:nvSpPr>
          <p:cNvPr id="6" name="Picture Placeholder 7">
            <a:extLst>
              <a:ext uri="{FF2B5EF4-FFF2-40B4-BE49-F238E27FC236}">
                <a16:creationId xmlns:a16="http://schemas.microsoft.com/office/drawing/2014/main" id="{27B5E04C-9BA5-A15A-3F89-591EADF24CFB}"/>
              </a:ext>
            </a:extLst>
          </p:cNvPr>
          <p:cNvSpPr>
            <a:spLocks noGrp="1" noChangeAspect="1"/>
          </p:cNvSpPr>
          <p:nvPr>
            <p:ph type="pic" sz="quarter" idx="12" hasCustomPrompt="1"/>
          </p:nvPr>
        </p:nvSpPr>
        <p:spPr>
          <a:xfrm>
            <a:off x="560553" y="1806090"/>
            <a:ext cx="1342475" cy="1708605"/>
          </a:xfr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</a:ln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Insert </a:t>
            </a:r>
            <a:r>
              <a:rPr lang="en-US" dirty="0" err="1"/>
              <a:t>KOL</a:t>
            </a:r>
            <a:r>
              <a:rPr lang="en-US" dirty="0"/>
              <a:t> photo 1</a:t>
            </a:r>
          </a:p>
        </p:txBody>
      </p: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8077807B-AEA9-82FE-0A25-4DA89EE50187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560553" y="4258879"/>
            <a:ext cx="1342475" cy="1708605"/>
          </a:xfr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</a:ln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Insert </a:t>
            </a:r>
            <a:r>
              <a:rPr lang="en-US" dirty="0" err="1"/>
              <a:t>KOL</a:t>
            </a:r>
            <a:r>
              <a:rPr lang="en-US" dirty="0"/>
              <a:t> photo 3</a:t>
            </a:r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B6B14DB2-9F70-C632-9EE0-8B034581C67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007121" y="1806090"/>
            <a:ext cx="3485727" cy="1708149"/>
          </a:xfr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None/>
              <a:defRPr sz="1867">
                <a:solidFill>
                  <a:schemeClr val="tx1"/>
                </a:solidFill>
              </a:defRPr>
            </a:lvl1pPr>
            <a:lvl2pPr marL="457189" indent="0" algn="r">
              <a:buNone/>
              <a:defRPr sz="1600">
                <a:solidFill>
                  <a:schemeClr val="bg1"/>
                </a:solidFill>
              </a:defRPr>
            </a:lvl2pPr>
            <a:lvl3pPr marL="914377" indent="0" algn="r">
              <a:buNone/>
              <a:defRPr sz="1600">
                <a:solidFill>
                  <a:schemeClr val="bg1"/>
                </a:solidFill>
              </a:defRPr>
            </a:lvl3pPr>
            <a:lvl4pPr marL="1371566" indent="0" algn="r">
              <a:buNone/>
              <a:defRPr sz="1600">
                <a:solidFill>
                  <a:schemeClr val="bg1"/>
                </a:solidFill>
              </a:defRPr>
            </a:lvl4pPr>
            <a:lvl5pPr marL="1828754" indent="0" algn="r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6">
            <a:extLst>
              <a:ext uri="{FF2B5EF4-FFF2-40B4-BE49-F238E27FC236}">
                <a16:creationId xmlns:a16="http://schemas.microsoft.com/office/drawing/2014/main" id="{0EE738FA-C296-9FA5-1464-658D6A4F716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007121" y="4258879"/>
            <a:ext cx="3485727" cy="1708149"/>
          </a:xfr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None/>
              <a:defRPr sz="1867">
                <a:solidFill>
                  <a:schemeClr val="tx1"/>
                </a:solidFill>
              </a:defRPr>
            </a:lvl1pPr>
            <a:lvl2pPr marL="457189" indent="0" algn="r">
              <a:buNone/>
              <a:defRPr sz="1600">
                <a:solidFill>
                  <a:schemeClr val="bg1"/>
                </a:solidFill>
              </a:defRPr>
            </a:lvl2pPr>
            <a:lvl3pPr marL="914377" indent="0" algn="r">
              <a:buNone/>
              <a:defRPr sz="1600">
                <a:solidFill>
                  <a:schemeClr val="bg1"/>
                </a:solidFill>
              </a:defRPr>
            </a:lvl3pPr>
            <a:lvl4pPr marL="1371566" indent="0" algn="r">
              <a:buNone/>
              <a:defRPr sz="1600">
                <a:solidFill>
                  <a:schemeClr val="bg1"/>
                </a:solidFill>
              </a:defRPr>
            </a:lvl4pPr>
            <a:lvl5pPr marL="1828754" indent="0" algn="r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Picture Placeholder 7">
            <a:extLst>
              <a:ext uri="{FF2B5EF4-FFF2-40B4-BE49-F238E27FC236}">
                <a16:creationId xmlns:a16="http://schemas.microsoft.com/office/drawing/2014/main" id="{94FC1896-8C6A-E7A5-2F51-AD4CB4E07666}"/>
              </a:ext>
            </a:extLst>
          </p:cNvPr>
          <p:cNvSpPr>
            <a:spLocks noGrp="1" noChangeAspect="1"/>
          </p:cNvSpPr>
          <p:nvPr>
            <p:ph type="pic" sz="quarter" idx="18" hasCustomPrompt="1"/>
          </p:nvPr>
        </p:nvSpPr>
        <p:spPr>
          <a:xfrm>
            <a:off x="6135039" y="1806090"/>
            <a:ext cx="1342475" cy="1708605"/>
          </a:xfr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</a:ln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Insert </a:t>
            </a:r>
            <a:r>
              <a:rPr lang="en-US" dirty="0" err="1"/>
              <a:t>KOL</a:t>
            </a:r>
            <a:r>
              <a:rPr lang="en-US" dirty="0"/>
              <a:t> photo 2</a:t>
            </a:r>
          </a:p>
        </p:txBody>
      </p:sp>
      <p:sp>
        <p:nvSpPr>
          <p:cNvPr id="20" name="Picture Placeholder 7">
            <a:extLst>
              <a:ext uri="{FF2B5EF4-FFF2-40B4-BE49-F238E27FC236}">
                <a16:creationId xmlns:a16="http://schemas.microsoft.com/office/drawing/2014/main" id="{9AE6B9EE-B756-A665-3081-A90D9A5C02D4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>
          <a:xfrm>
            <a:off x="6135039" y="4258879"/>
            <a:ext cx="1342475" cy="1708605"/>
          </a:xfr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</a:ln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Insert </a:t>
            </a:r>
            <a:r>
              <a:rPr lang="en-US" dirty="0" err="1"/>
              <a:t>KOL</a:t>
            </a:r>
            <a:r>
              <a:rPr lang="en-US" dirty="0"/>
              <a:t> photo 4</a:t>
            </a:r>
          </a:p>
        </p:txBody>
      </p:sp>
      <p:sp>
        <p:nvSpPr>
          <p:cNvPr id="21" name="Text Placeholder 16">
            <a:extLst>
              <a:ext uri="{FF2B5EF4-FFF2-40B4-BE49-F238E27FC236}">
                <a16:creationId xmlns:a16="http://schemas.microsoft.com/office/drawing/2014/main" id="{F4D1B6E1-D1C3-D358-4F7A-9D8C381DF8A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581606" y="1806090"/>
            <a:ext cx="3485727" cy="1708149"/>
          </a:xfr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None/>
              <a:defRPr sz="1867">
                <a:solidFill>
                  <a:schemeClr val="tx1"/>
                </a:solidFill>
              </a:defRPr>
            </a:lvl1pPr>
            <a:lvl2pPr marL="457189" indent="0" algn="r">
              <a:buNone/>
              <a:defRPr sz="1600">
                <a:solidFill>
                  <a:schemeClr val="bg1"/>
                </a:solidFill>
              </a:defRPr>
            </a:lvl2pPr>
            <a:lvl3pPr marL="914377" indent="0" algn="r">
              <a:buNone/>
              <a:defRPr sz="1600">
                <a:solidFill>
                  <a:schemeClr val="bg1"/>
                </a:solidFill>
              </a:defRPr>
            </a:lvl3pPr>
            <a:lvl4pPr marL="1371566" indent="0" algn="r">
              <a:buNone/>
              <a:defRPr sz="1600">
                <a:solidFill>
                  <a:schemeClr val="bg1"/>
                </a:solidFill>
              </a:defRPr>
            </a:lvl4pPr>
            <a:lvl5pPr marL="1828754" indent="0" algn="r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16">
            <a:extLst>
              <a:ext uri="{FF2B5EF4-FFF2-40B4-BE49-F238E27FC236}">
                <a16:creationId xmlns:a16="http://schemas.microsoft.com/office/drawing/2014/main" id="{A2256103-A720-709F-1BDA-B3B99FBBC66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581606" y="4258879"/>
            <a:ext cx="3485727" cy="1708149"/>
          </a:xfr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None/>
              <a:defRPr sz="1867">
                <a:solidFill>
                  <a:schemeClr val="tx1"/>
                </a:solidFill>
              </a:defRPr>
            </a:lvl1pPr>
            <a:lvl2pPr marL="457189" indent="0" algn="r">
              <a:buNone/>
              <a:defRPr sz="1600">
                <a:solidFill>
                  <a:schemeClr val="bg1"/>
                </a:solidFill>
              </a:defRPr>
            </a:lvl2pPr>
            <a:lvl3pPr marL="914377" indent="0" algn="r">
              <a:buNone/>
              <a:defRPr sz="1600">
                <a:solidFill>
                  <a:schemeClr val="bg1"/>
                </a:solidFill>
              </a:defRPr>
            </a:lvl3pPr>
            <a:lvl4pPr marL="1371566" indent="0" algn="r">
              <a:buNone/>
              <a:defRPr sz="1600">
                <a:solidFill>
                  <a:schemeClr val="bg1"/>
                </a:solidFill>
              </a:defRPr>
            </a:lvl4pPr>
            <a:lvl5pPr marL="1828754" indent="0" algn="r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ext Placeholder 10">
            <a:extLst>
              <a:ext uri="{FF2B5EF4-FFF2-40B4-BE49-F238E27FC236}">
                <a16:creationId xmlns:a16="http://schemas.microsoft.com/office/drawing/2014/main" id="{E272374D-BD4C-007B-7743-1E37764FB13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56225" y="195646"/>
            <a:ext cx="11734800" cy="954613"/>
          </a:xfrm>
          <a:ln>
            <a:noFill/>
          </a:ln>
        </p:spPr>
        <p:txBody>
          <a:bodyPr lIns="91440" tIns="0" rIns="182880" bIns="0" anchor="ctr">
            <a:noAutofit/>
          </a:bodyPr>
          <a:lstStyle>
            <a:lvl1pPr marL="0" indent="0">
              <a:lnSpc>
                <a:spcPts val="4213"/>
              </a:lnSpc>
              <a:spcAft>
                <a:spcPts val="0"/>
              </a:spcAft>
              <a:buNone/>
              <a:defRPr sz="4400" b="1">
                <a:solidFill>
                  <a:schemeClr val="bg1"/>
                </a:solidFill>
              </a:defRPr>
            </a:lvl1pPr>
            <a:lvl2pPr marL="457189" indent="0">
              <a:buNone/>
              <a:defRPr b="1">
                <a:solidFill>
                  <a:schemeClr val="bg1"/>
                </a:solidFill>
              </a:defRPr>
            </a:lvl2pPr>
            <a:lvl3pPr marL="914377" indent="0">
              <a:buNone/>
              <a:defRPr b="1">
                <a:solidFill>
                  <a:schemeClr val="bg1"/>
                </a:solidFill>
              </a:defRPr>
            </a:lvl3pPr>
            <a:lvl4pPr marL="1371566" indent="0">
              <a:buNone/>
              <a:defRPr b="1">
                <a:solidFill>
                  <a:schemeClr val="bg1"/>
                </a:solidFill>
              </a:defRPr>
            </a:lvl4pPr>
            <a:lvl5pPr marL="1828754" indent="0"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Placeholder Text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E7E7890-C95C-A8BB-2514-B9AB2676064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biLevel thresh="25000"/>
          </a:blip>
          <a:srcRect l="1526" r="1526"/>
          <a:stretch/>
        </p:blipFill>
        <p:spPr>
          <a:xfrm>
            <a:off x="9426381" y="284980"/>
            <a:ext cx="2350840" cy="775944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3660483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6FF65-E16B-BA4F-9591-6B4416106527}" type="datetimeFigureOut">
              <a:rPr lang="en-US" smtClean="0"/>
              <a:t>4/26/26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42168-F8B8-B34D-83CF-DF309AC81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921825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during Theme/Presen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D97E19EE-D4AB-89DD-BD1C-ACF2B765882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86431" y="258763"/>
            <a:ext cx="11582400" cy="1481260"/>
          </a:xfrm>
          <a:ln>
            <a:noFill/>
          </a:ln>
        </p:spPr>
        <p:txBody>
          <a:bodyPr lIns="91440" tIns="91440" rIns="91440" bIns="91440">
            <a:noAutofit/>
          </a:bodyPr>
          <a:lstStyle>
            <a:lvl1pPr marL="0" indent="0">
              <a:lnSpc>
                <a:spcPct val="100000"/>
              </a:lnSpc>
              <a:spcAft>
                <a:spcPts val="600"/>
              </a:spcAft>
              <a:buNone/>
              <a:defRPr sz="4400" b="1" i="0">
                <a:solidFill>
                  <a:schemeClr val="bg1"/>
                </a:solidFill>
              </a:defRPr>
            </a:lvl1pPr>
            <a:lvl2pPr marL="457189" indent="0">
              <a:buNone/>
              <a:defRPr b="1">
                <a:solidFill>
                  <a:schemeClr val="bg1"/>
                </a:solidFill>
              </a:defRPr>
            </a:lvl2pPr>
            <a:lvl3pPr marL="914377" indent="0">
              <a:buNone/>
              <a:defRPr b="1">
                <a:solidFill>
                  <a:schemeClr val="bg1"/>
                </a:solidFill>
              </a:defRPr>
            </a:lvl3pPr>
            <a:lvl4pPr marL="1371566" indent="0">
              <a:buNone/>
              <a:defRPr b="1">
                <a:solidFill>
                  <a:schemeClr val="bg1"/>
                </a:solidFill>
              </a:defRPr>
            </a:lvl4pPr>
            <a:lvl5pPr marL="1828754" indent="0"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Theme Placeholder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1A8A935-A616-2A2A-23C3-1678EFF1A800}"/>
              </a:ext>
            </a:extLst>
          </p:cNvPr>
          <p:cNvSpPr>
            <a:spLocks noGrp="1" noChangeAspect="1"/>
          </p:cNvSpPr>
          <p:nvPr>
            <p:ph type="pic" sz="quarter" idx="12" hasCustomPrompt="1"/>
          </p:nvPr>
        </p:nvSpPr>
        <p:spPr>
          <a:xfrm>
            <a:off x="560553" y="2193132"/>
            <a:ext cx="1342475" cy="1708605"/>
          </a:xfr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</a:ln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Insert </a:t>
            </a:r>
            <a:r>
              <a:rPr lang="en-US" dirty="0" err="1"/>
              <a:t>KOL</a:t>
            </a:r>
            <a:r>
              <a:rPr lang="en-US" dirty="0"/>
              <a:t> photo 1</a:t>
            </a:r>
          </a:p>
        </p:txBody>
      </p: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A2A3ED73-BC9B-093C-731E-E60A5FA7496A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560553" y="4645922"/>
            <a:ext cx="1342475" cy="1708605"/>
          </a:xfr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</a:ln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Insert </a:t>
            </a:r>
            <a:r>
              <a:rPr lang="en-US" dirty="0" err="1"/>
              <a:t>KOL</a:t>
            </a:r>
            <a:r>
              <a:rPr lang="en-US" dirty="0"/>
              <a:t> photo 3</a:t>
            </a:r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6DCB8795-E2A7-475E-FB73-D02FC24EA04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007121" y="2193132"/>
            <a:ext cx="3485727" cy="1708149"/>
          </a:xfr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None/>
              <a:defRPr sz="1867">
                <a:solidFill>
                  <a:schemeClr val="tx1"/>
                </a:solidFill>
              </a:defRPr>
            </a:lvl1pPr>
            <a:lvl2pPr marL="457189" indent="0" algn="r">
              <a:buNone/>
              <a:defRPr sz="1600">
                <a:solidFill>
                  <a:schemeClr val="bg1"/>
                </a:solidFill>
              </a:defRPr>
            </a:lvl2pPr>
            <a:lvl3pPr marL="914377" indent="0" algn="r">
              <a:buNone/>
              <a:defRPr sz="1600">
                <a:solidFill>
                  <a:schemeClr val="bg1"/>
                </a:solidFill>
              </a:defRPr>
            </a:lvl3pPr>
            <a:lvl4pPr marL="1371566" indent="0" algn="r">
              <a:buNone/>
              <a:defRPr sz="1600">
                <a:solidFill>
                  <a:schemeClr val="bg1"/>
                </a:solidFill>
              </a:defRPr>
            </a:lvl4pPr>
            <a:lvl5pPr marL="1828754" indent="0" algn="r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6">
            <a:extLst>
              <a:ext uri="{FF2B5EF4-FFF2-40B4-BE49-F238E27FC236}">
                <a16:creationId xmlns:a16="http://schemas.microsoft.com/office/drawing/2014/main" id="{8D635E7E-C21E-1D69-11EB-D76A1E5DAFA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007121" y="4645922"/>
            <a:ext cx="3485727" cy="1708149"/>
          </a:xfr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None/>
              <a:defRPr sz="1867">
                <a:solidFill>
                  <a:schemeClr val="tx1"/>
                </a:solidFill>
              </a:defRPr>
            </a:lvl1pPr>
            <a:lvl2pPr marL="457189" indent="0" algn="r">
              <a:buNone/>
              <a:defRPr sz="1600">
                <a:solidFill>
                  <a:schemeClr val="bg1"/>
                </a:solidFill>
              </a:defRPr>
            </a:lvl2pPr>
            <a:lvl3pPr marL="914377" indent="0" algn="r">
              <a:buNone/>
              <a:defRPr sz="1600">
                <a:solidFill>
                  <a:schemeClr val="bg1"/>
                </a:solidFill>
              </a:defRPr>
            </a:lvl3pPr>
            <a:lvl4pPr marL="1371566" indent="0" algn="r">
              <a:buNone/>
              <a:defRPr sz="1600">
                <a:solidFill>
                  <a:schemeClr val="bg1"/>
                </a:solidFill>
              </a:defRPr>
            </a:lvl4pPr>
            <a:lvl5pPr marL="1828754" indent="0" algn="r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Picture Placeholder 7">
            <a:extLst>
              <a:ext uri="{FF2B5EF4-FFF2-40B4-BE49-F238E27FC236}">
                <a16:creationId xmlns:a16="http://schemas.microsoft.com/office/drawing/2014/main" id="{D5240FA7-D0D2-4F80-F973-59881BF9BF41}"/>
              </a:ext>
            </a:extLst>
          </p:cNvPr>
          <p:cNvSpPr>
            <a:spLocks noGrp="1" noChangeAspect="1"/>
          </p:cNvSpPr>
          <p:nvPr>
            <p:ph type="pic" sz="quarter" idx="18" hasCustomPrompt="1"/>
          </p:nvPr>
        </p:nvSpPr>
        <p:spPr>
          <a:xfrm>
            <a:off x="6135039" y="2193132"/>
            <a:ext cx="1342475" cy="1708605"/>
          </a:xfr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</a:ln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Insert </a:t>
            </a:r>
            <a:r>
              <a:rPr lang="en-US" dirty="0" err="1"/>
              <a:t>KOL</a:t>
            </a:r>
            <a:r>
              <a:rPr lang="en-US" dirty="0"/>
              <a:t> photo 2</a:t>
            </a:r>
          </a:p>
        </p:txBody>
      </p:sp>
      <p:sp>
        <p:nvSpPr>
          <p:cNvPr id="17" name="Picture Placeholder 7">
            <a:extLst>
              <a:ext uri="{FF2B5EF4-FFF2-40B4-BE49-F238E27FC236}">
                <a16:creationId xmlns:a16="http://schemas.microsoft.com/office/drawing/2014/main" id="{CCDCD62D-80EB-99B4-0335-CF6863854B2E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>
          <a:xfrm>
            <a:off x="6135039" y="4645922"/>
            <a:ext cx="1342475" cy="1708605"/>
          </a:xfr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</a:ln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Insert </a:t>
            </a:r>
            <a:r>
              <a:rPr lang="en-US" dirty="0" err="1"/>
              <a:t>KOL</a:t>
            </a:r>
            <a:r>
              <a:rPr lang="en-US" dirty="0"/>
              <a:t> photo 4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7B33A099-F712-F53B-BA80-217B725DD7B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581606" y="2193132"/>
            <a:ext cx="3485727" cy="1708149"/>
          </a:xfr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None/>
              <a:defRPr sz="1867">
                <a:solidFill>
                  <a:schemeClr val="tx1"/>
                </a:solidFill>
              </a:defRPr>
            </a:lvl1pPr>
            <a:lvl2pPr marL="457189" indent="0" algn="r">
              <a:buNone/>
              <a:defRPr sz="1600">
                <a:solidFill>
                  <a:schemeClr val="bg1"/>
                </a:solidFill>
              </a:defRPr>
            </a:lvl2pPr>
            <a:lvl3pPr marL="914377" indent="0" algn="r">
              <a:buNone/>
              <a:defRPr sz="1600">
                <a:solidFill>
                  <a:schemeClr val="bg1"/>
                </a:solidFill>
              </a:defRPr>
            </a:lvl3pPr>
            <a:lvl4pPr marL="1371566" indent="0" algn="r">
              <a:buNone/>
              <a:defRPr sz="1600">
                <a:solidFill>
                  <a:schemeClr val="bg1"/>
                </a:solidFill>
              </a:defRPr>
            </a:lvl4pPr>
            <a:lvl5pPr marL="1828754" indent="0" algn="r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16">
            <a:extLst>
              <a:ext uri="{FF2B5EF4-FFF2-40B4-BE49-F238E27FC236}">
                <a16:creationId xmlns:a16="http://schemas.microsoft.com/office/drawing/2014/main" id="{F74E7441-2DD4-6675-3A47-FAD25213D68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581606" y="4645922"/>
            <a:ext cx="3485727" cy="1708149"/>
          </a:xfr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None/>
              <a:defRPr sz="1867">
                <a:solidFill>
                  <a:schemeClr val="tx1"/>
                </a:solidFill>
              </a:defRPr>
            </a:lvl1pPr>
            <a:lvl2pPr marL="457189" indent="0" algn="r">
              <a:buNone/>
              <a:defRPr sz="1600">
                <a:solidFill>
                  <a:schemeClr val="bg1"/>
                </a:solidFill>
              </a:defRPr>
            </a:lvl2pPr>
            <a:lvl3pPr marL="914377" indent="0" algn="r">
              <a:buNone/>
              <a:defRPr sz="1600">
                <a:solidFill>
                  <a:schemeClr val="bg1"/>
                </a:solidFill>
              </a:defRPr>
            </a:lvl3pPr>
            <a:lvl4pPr marL="1371566" indent="0" algn="r">
              <a:buNone/>
              <a:defRPr sz="1600">
                <a:solidFill>
                  <a:schemeClr val="bg1"/>
                </a:solidFill>
              </a:defRPr>
            </a:lvl4pPr>
            <a:lvl5pPr marL="1828754" indent="0" algn="r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35144466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esentatio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F2A2956E-D70B-5002-9122-47FF665CF094}"/>
              </a:ext>
            </a:extLst>
          </p:cNvPr>
          <p:cNvSpPr>
            <a:spLocks noGrp="1" noChangeAspect="1"/>
          </p:cNvSpPr>
          <p:nvPr>
            <p:ph type="pic" sz="quarter" idx="12" hasCustomPrompt="1"/>
          </p:nvPr>
        </p:nvSpPr>
        <p:spPr>
          <a:xfrm>
            <a:off x="560553" y="2885152"/>
            <a:ext cx="1342475" cy="1708605"/>
          </a:xfr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</a:ln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Insert </a:t>
            </a:r>
            <a:r>
              <a:rPr lang="en-US" dirty="0" err="1"/>
              <a:t>KOL</a:t>
            </a:r>
            <a:r>
              <a:rPr lang="en-US" dirty="0"/>
              <a:t> photo 1</a:t>
            </a:r>
          </a:p>
        </p:txBody>
      </p:sp>
      <p:sp>
        <p:nvSpPr>
          <p:cNvPr id="15" name="Text Placeholder 16">
            <a:extLst>
              <a:ext uri="{FF2B5EF4-FFF2-40B4-BE49-F238E27FC236}">
                <a16:creationId xmlns:a16="http://schemas.microsoft.com/office/drawing/2014/main" id="{76133A3D-06B3-1E8A-182C-6D59BB7A7B1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007121" y="2885152"/>
            <a:ext cx="3485727" cy="1708149"/>
          </a:xfr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None/>
              <a:defRPr sz="2400">
                <a:solidFill>
                  <a:schemeClr val="bg1"/>
                </a:solidFill>
              </a:defRPr>
            </a:lvl1pPr>
            <a:lvl2pPr marL="457189" indent="0" algn="r">
              <a:buNone/>
              <a:defRPr sz="1600">
                <a:solidFill>
                  <a:schemeClr val="bg1"/>
                </a:solidFill>
              </a:defRPr>
            </a:lvl2pPr>
            <a:lvl3pPr marL="914377" indent="0" algn="r">
              <a:buNone/>
              <a:defRPr sz="1600">
                <a:solidFill>
                  <a:schemeClr val="bg1"/>
                </a:solidFill>
              </a:defRPr>
            </a:lvl3pPr>
            <a:lvl4pPr marL="1371566" indent="0" algn="r">
              <a:buNone/>
              <a:defRPr sz="1600">
                <a:solidFill>
                  <a:schemeClr val="bg1"/>
                </a:solidFill>
              </a:defRPr>
            </a:lvl4pPr>
            <a:lvl5pPr marL="1828754" indent="0" algn="r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Picture Placeholder 7">
            <a:extLst>
              <a:ext uri="{FF2B5EF4-FFF2-40B4-BE49-F238E27FC236}">
                <a16:creationId xmlns:a16="http://schemas.microsoft.com/office/drawing/2014/main" id="{EF4C4621-5734-72A7-A94C-31F81638A396}"/>
              </a:ext>
            </a:extLst>
          </p:cNvPr>
          <p:cNvSpPr>
            <a:spLocks noGrp="1" noChangeAspect="1"/>
          </p:cNvSpPr>
          <p:nvPr>
            <p:ph type="pic" sz="quarter" idx="18" hasCustomPrompt="1"/>
          </p:nvPr>
        </p:nvSpPr>
        <p:spPr>
          <a:xfrm>
            <a:off x="6663560" y="2885152"/>
            <a:ext cx="1342475" cy="1708605"/>
          </a:xfr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</a:ln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Insert </a:t>
            </a:r>
            <a:r>
              <a:rPr lang="en-US" dirty="0" err="1"/>
              <a:t>KOL</a:t>
            </a:r>
            <a:r>
              <a:rPr lang="en-US" dirty="0"/>
              <a:t> photo 2</a:t>
            </a:r>
          </a:p>
        </p:txBody>
      </p:sp>
      <p:sp>
        <p:nvSpPr>
          <p:cNvPr id="24" name="Text Placeholder 16">
            <a:extLst>
              <a:ext uri="{FF2B5EF4-FFF2-40B4-BE49-F238E27FC236}">
                <a16:creationId xmlns:a16="http://schemas.microsoft.com/office/drawing/2014/main" id="{99163353-B0A5-E5EA-5821-4FBCEB8F05B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110127" y="2885152"/>
            <a:ext cx="3485727" cy="1708149"/>
          </a:xfr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None/>
              <a:defRPr sz="2400">
                <a:solidFill>
                  <a:schemeClr val="bg1"/>
                </a:solidFill>
              </a:defRPr>
            </a:lvl1pPr>
            <a:lvl2pPr marL="457189" indent="0" algn="r">
              <a:buNone/>
              <a:defRPr sz="1600">
                <a:solidFill>
                  <a:schemeClr val="bg1"/>
                </a:solidFill>
              </a:defRPr>
            </a:lvl2pPr>
            <a:lvl3pPr marL="914377" indent="0" algn="r">
              <a:buNone/>
              <a:defRPr sz="1600">
                <a:solidFill>
                  <a:schemeClr val="bg1"/>
                </a:solidFill>
              </a:defRPr>
            </a:lvl3pPr>
            <a:lvl4pPr marL="1371566" indent="0" algn="r">
              <a:buNone/>
              <a:defRPr sz="1600">
                <a:solidFill>
                  <a:schemeClr val="bg1"/>
                </a:solidFill>
              </a:defRPr>
            </a:lvl4pPr>
            <a:lvl5pPr marL="1828754" indent="0" algn="r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0D571729-A26D-C020-DB3F-627A565F790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86431" y="258763"/>
            <a:ext cx="11582400" cy="1481260"/>
          </a:xfrm>
          <a:ln>
            <a:noFill/>
          </a:ln>
        </p:spPr>
        <p:txBody>
          <a:bodyPr lIns="91440" tIns="91440" rIns="91440" bIns="91440">
            <a:noAutofit/>
          </a:bodyPr>
          <a:lstStyle>
            <a:lvl1pPr marL="0" indent="0">
              <a:lnSpc>
                <a:spcPct val="100000"/>
              </a:lnSpc>
              <a:spcAft>
                <a:spcPts val="600"/>
              </a:spcAft>
              <a:buNone/>
              <a:defRPr sz="4400" b="1" i="0">
                <a:solidFill>
                  <a:schemeClr val="bg1"/>
                </a:solidFill>
              </a:defRPr>
            </a:lvl1pPr>
            <a:lvl2pPr marL="457189" indent="0">
              <a:buNone/>
              <a:defRPr b="1">
                <a:solidFill>
                  <a:schemeClr val="bg1"/>
                </a:solidFill>
              </a:defRPr>
            </a:lvl2pPr>
            <a:lvl3pPr marL="914377" indent="0">
              <a:buNone/>
              <a:defRPr b="1">
                <a:solidFill>
                  <a:schemeClr val="bg1"/>
                </a:solidFill>
              </a:defRPr>
            </a:lvl3pPr>
            <a:lvl4pPr marL="1371566" indent="0">
              <a:buNone/>
              <a:defRPr b="1">
                <a:solidFill>
                  <a:schemeClr val="bg1"/>
                </a:solidFill>
              </a:defRPr>
            </a:lvl4pPr>
            <a:lvl5pPr marL="1828754" indent="0"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3813268233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id-Presentation Title">
    <p:bg>
      <p:bgPr>
        <a:blipFill dpi="0" rotWithShape="1">
          <a:blip r:embed="rId2">
            <a:lum/>
          </a:blip>
          <a:srcRect/>
          <a:stretch>
            <a:fillRect l="-1000" t="-1000" r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675773E0-F2A5-F6D5-4B08-1EC7C5A7685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86431" y="1318938"/>
            <a:ext cx="11582400" cy="1481260"/>
          </a:xfrm>
          <a:ln>
            <a:noFill/>
          </a:ln>
        </p:spPr>
        <p:txBody>
          <a:bodyPr lIns="91440" tIns="91440" rIns="91440" bIns="91440">
            <a:noAutofit/>
          </a:bodyPr>
          <a:lstStyle>
            <a:lvl1pPr marL="0" indent="0">
              <a:lnSpc>
                <a:spcPct val="100000"/>
              </a:lnSpc>
              <a:spcAft>
                <a:spcPts val="600"/>
              </a:spcAft>
              <a:buNone/>
              <a:defRPr sz="4800" b="1" i="0">
                <a:solidFill>
                  <a:schemeClr val="bg1"/>
                </a:solidFill>
              </a:defRPr>
            </a:lvl1pPr>
            <a:lvl2pPr marL="457189" indent="0">
              <a:buNone/>
              <a:defRPr b="1">
                <a:solidFill>
                  <a:schemeClr val="bg1"/>
                </a:solidFill>
              </a:defRPr>
            </a:lvl2pPr>
            <a:lvl3pPr marL="914377" indent="0">
              <a:buNone/>
              <a:defRPr b="1">
                <a:solidFill>
                  <a:schemeClr val="bg1"/>
                </a:solidFill>
              </a:defRPr>
            </a:lvl3pPr>
            <a:lvl4pPr marL="1371566" indent="0">
              <a:buNone/>
              <a:defRPr b="1">
                <a:solidFill>
                  <a:schemeClr val="bg1"/>
                </a:solidFill>
              </a:defRPr>
            </a:lvl4pPr>
            <a:lvl5pPr marL="1828754" indent="0"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1913035928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YOD QR Co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5BEE4B6-E4C8-D2F7-6658-680983280E6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12739" y="990600"/>
            <a:ext cx="4876800" cy="4876800"/>
          </a:xfrm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QR code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22C4A80-8B9A-BBBF-9777-8F898B91A3B5}"/>
              </a:ext>
            </a:extLst>
          </p:cNvPr>
          <p:cNvGrpSpPr/>
          <p:nvPr/>
        </p:nvGrpSpPr>
        <p:grpSpPr>
          <a:xfrm>
            <a:off x="6096001" y="988880"/>
            <a:ext cx="5921828" cy="2282406"/>
            <a:chOff x="4572000" y="759721"/>
            <a:chExt cx="4441371" cy="1711805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8A8EAFE-638D-5D0D-1E07-2DE48DA23FA2}"/>
                </a:ext>
              </a:extLst>
            </p:cNvPr>
            <p:cNvSpPr txBox="1"/>
            <p:nvPr/>
          </p:nvSpPr>
          <p:spPr>
            <a:xfrm>
              <a:off x="5380744" y="1294281"/>
              <a:ext cx="3632627" cy="11772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4817" marR="0" lvl="0" indent="0" algn="l" defTabSz="162551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Scan this QR code with your personal device to </a:t>
              </a:r>
              <a:r>
                <a:rPr kumimoji="0" lang="en-US" sz="2400" b="1" i="0" u="sng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answer polls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and </a:t>
              </a:r>
              <a:r>
                <a:rPr kumimoji="0" lang="en-US" sz="2400" b="1" i="0" u="sng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ask the faculty your questions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!</a:t>
              </a:r>
            </a:p>
          </p:txBody>
        </p:sp>
        <p:pic>
          <p:nvPicPr>
            <p:cNvPr id="8" name="Graphic 21">
              <a:extLst>
                <a:ext uri="{FF2B5EF4-FFF2-40B4-BE49-F238E27FC236}">
                  <a16:creationId xmlns:a16="http://schemas.microsoft.com/office/drawing/2014/main" id="{559FB04C-8CA4-4F4F-F5CA-480A8DDCFE8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/>
          </p:blipFill>
          <p:spPr>
            <a:xfrm>
              <a:off x="4653178" y="1392163"/>
              <a:ext cx="727566" cy="727566"/>
            </a:xfrm>
            <a:prstGeom prst="rect">
              <a:avLst/>
            </a:prstGeom>
          </p:spPr>
        </p:pic>
        <p:sp>
          <p:nvSpPr>
            <p:cNvPr id="9" name="Text Box 11">
              <a:extLst>
                <a:ext uri="{FF2B5EF4-FFF2-40B4-BE49-F238E27FC236}">
                  <a16:creationId xmlns:a16="http://schemas.microsoft.com/office/drawing/2014/main" id="{50C36A47-9535-0F27-C506-055F4232A2B0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572000" y="759721"/>
              <a:ext cx="4328398" cy="472679"/>
            </a:xfrm>
            <a:prstGeom prst="roundRect">
              <a:avLst>
                <a:gd name="adj" fmla="val 16667"/>
              </a:avLst>
            </a:prstGeom>
            <a:ln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tIns="182880" bIns="182880" anchor="ctr"/>
            <a:lstStyle>
              <a:lvl1pPr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»"/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304F4D"/>
                </a:buClr>
                <a:buSzTx/>
                <a:buFontTx/>
                <a:buNone/>
                <a:tabLst/>
                <a:defRPr/>
              </a:pPr>
              <a:r>
                <a:rPr kumimoji="0" lang="en-CA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itchFamily="34" charset="0"/>
                  <a:ea typeface="ヒラギノ角ゴ Pro W3" pitchFamily="2" charset="-128"/>
                  <a:cs typeface="Arial"/>
                  <a:sym typeface="Arial"/>
                </a:rPr>
                <a:t>Instructions for In-Person Learners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60A1ECCB-9A74-6136-38D6-A6CE59A5B066}"/>
              </a:ext>
            </a:extLst>
          </p:cNvPr>
          <p:cNvGrpSpPr/>
          <p:nvPr userDrawn="1"/>
        </p:nvGrpSpPr>
        <p:grpSpPr>
          <a:xfrm>
            <a:off x="6096000" y="988880"/>
            <a:ext cx="5771197" cy="1813344"/>
            <a:chOff x="4572000" y="759721"/>
            <a:chExt cx="4328398" cy="1360008"/>
          </a:xfrm>
        </p:grpSpPr>
        <p:pic>
          <p:nvPicPr>
            <p:cNvPr id="4" name="Graphic 21">
              <a:extLst>
                <a:ext uri="{FF2B5EF4-FFF2-40B4-BE49-F238E27FC236}">
                  <a16:creationId xmlns:a16="http://schemas.microsoft.com/office/drawing/2014/main" id="{1E0F2CD4-6D2A-82BC-C111-3454DA4F090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/>
          </p:blipFill>
          <p:spPr>
            <a:xfrm>
              <a:off x="4653178" y="1392163"/>
              <a:ext cx="727566" cy="727566"/>
            </a:xfrm>
            <a:prstGeom prst="rect">
              <a:avLst/>
            </a:prstGeom>
          </p:spPr>
        </p:pic>
        <p:sp>
          <p:nvSpPr>
            <p:cNvPr id="11" name="Text Box 11">
              <a:extLst>
                <a:ext uri="{FF2B5EF4-FFF2-40B4-BE49-F238E27FC236}">
                  <a16:creationId xmlns:a16="http://schemas.microsoft.com/office/drawing/2014/main" id="{D9898F8D-4253-C440-9889-5A27A081BFCF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572000" y="759721"/>
              <a:ext cx="4328398" cy="472679"/>
            </a:xfrm>
            <a:prstGeom prst="roundRect">
              <a:avLst>
                <a:gd name="adj" fmla="val 16667"/>
              </a:avLst>
            </a:prstGeom>
            <a:ln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tIns="182880" bIns="182880" anchor="ctr"/>
            <a:lstStyle>
              <a:lvl1pPr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»"/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»"/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304F4D"/>
                </a:buClr>
                <a:buSzTx/>
                <a:buFontTx/>
                <a:buNone/>
                <a:tabLst/>
                <a:defRPr/>
              </a:pPr>
              <a:r>
                <a:rPr kumimoji="0" lang="en-CA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itchFamily="34" charset="0"/>
                  <a:ea typeface="ヒラギノ角ゴ Pro W3" pitchFamily="2" charset="-128"/>
                  <a:cs typeface="Arial"/>
                  <a:sym typeface="Arial"/>
                </a:rPr>
                <a:t>Instructions for In-Person Learners</a:t>
              </a:r>
            </a:p>
          </p:txBody>
        </p:sp>
      </p:grp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4AFC3E97-DD05-41B3-BAD7-6B11CACB7D2A}"/>
              </a:ext>
            </a:extLst>
          </p:cNvPr>
          <p:cNvSpPr txBox="1">
            <a:spLocks/>
          </p:cNvSpPr>
          <p:nvPr userDrawn="1"/>
        </p:nvSpPr>
        <p:spPr>
          <a:xfrm>
            <a:off x="6096000" y="3589773"/>
            <a:ext cx="5771197" cy="1988632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8001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257300" marR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70000"/>
              <a:buFont typeface="Wingdings 2" panose="05020102010507070707" pitchFamily="18" charset="2"/>
              <a:buChar char="®"/>
              <a:tabLst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»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133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QR Code Instructions</a:t>
            </a:r>
          </a:p>
          <a:p>
            <a:pPr marL="323843" marR="0" lvl="0" indent="-323843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altLang="en-US" sz="18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2" charset="-128"/>
                <a:cs typeface="Arial" panose="020B0604020202020204" pitchFamily="34" charset="0"/>
                <a:sym typeface="Arial"/>
              </a:rPr>
              <a:t>On your mobile device, open the camera app</a:t>
            </a:r>
          </a:p>
          <a:p>
            <a:pPr marL="323843" marR="0" lvl="0" indent="-323843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altLang="en-US" sz="18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2" charset="-128"/>
                <a:cs typeface="Arial" panose="020B0604020202020204" pitchFamily="34" charset="0"/>
                <a:sym typeface="Arial"/>
              </a:rPr>
              <a:t>Tap on the QR code to focus the camera</a:t>
            </a:r>
          </a:p>
          <a:p>
            <a:pPr marL="323843" marR="0" lvl="0" indent="-323843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altLang="en-US" sz="18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2" charset="-128"/>
                <a:cs typeface="Arial" panose="020B0604020202020204" pitchFamily="34" charset="0"/>
                <a:sym typeface="Arial"/>
              </a:rPr>
              <a:t>Click the link that appears</a:t>
            </a:r>
          </a:p>
        </p:txBody>
      </p:sp>
    </p:spTree>
    <p:extLst>
      <p:ext uri="{BB962C8B-B14F-4D97-AF65-F5344CB8AC3E}">
        <p14:creationId xmlns:p14="http://schemas.microsoft.com/office/powerpoint/2010/main" val="2054075101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FA66CD0-6FD9-D764-C890-38DB67EA3887}"/>
              </a:ext>
            </a:extLst>
          </p:cNvPr>
          <p:cNvSpPr/>
          <p:nvPr/>
        </p:nvSpPr>
        <p:spPr>
          <a:xfrm>
            <a:off x="0" y="885552"/>
            <a:ext cx="12192000" cy="59724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B4087AD9-E391-1B62-3218-C74F9A8DBE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715" y="12569"/>
            <a:ext cx="11860571" cy="853440"/>
          </a:xfrm>
        </p:spPr>
        <p:txBody>
          <a:bodyPr anchor="ctr">
            <a:noAutofit/>
          </a:bodyPr>
          <a:lstStyle>
            <a:lvl1pPr>
              <a:defRPr sz="2933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FB20A013-E312-4F1C-8648-E9BC6C743E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8542" y="6354572"/>
            <a:ext cx="11582399" cy="365125"/>
          </a:xfrm>
          <a:prstGeom prst="rect">
            <a:avLst/>
          </a:prstGeom>
        </p:spPr>
        <p:txBody>
          <a:bodyPr vert="horz" lIns="45720" tIns="45720" rIns="45720" bIns="45720" rtlCol="0" anchor="b"/>
          <a:lstStyle>
            <a:lvl1pPr algn="l">
              <a:defRPr sz="1067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A0D0889-5E6C-1F6D-E532-F4E8F28FB4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0040" y="1092200"/>
            <a:ext cx="11551920" cy="5124069"/>
          </a:xfrm>
        </p:spPr>
        <p:txBody>
          <a:bodyPr>
            <a:noAutofit/>
          </a:bodyPr>
          <a:lstStyle>
            <a:lvl1pPr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defRPr lang="en-US" sz="240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defRPr lang="en-US" sz="240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defRPr lang="en-US" sz="240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defRPr lang="en-US" sz="240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349" indent="-228594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Font typeface="System Font Regular"/>
              <a:buChar char="–"/>
              <a:defRPr lang="en-GB" sz="24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5E772B1-D060-280D-0A6F-EC929D64F20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26000" y1="71875" x2="26000" y2="71875"/>
                        <a14:foregroundMark x1="35400" y1="69375" x2="35400" y2="69375"/>
                        <a14:foregroundMark x1="42900" y1="50625" x2="42900" y2="50625"/>
                        <a14:foregroundMark x1="48900" y1="39063" x2="48900" y2="39063"/>
                        <a14:foregroundMark x1="61400" y1="57813" x2="61400" y2="57813"/>
                        <a14:foregroundMark x1="60900" y1="35000" x2="60900" y2="35000"/>
                        <a14:foregroundMark x1="68700" y1="45625" x2="68700" y2="45625"/>
                        <a14:foregroundMark x1="76800" y1="52188" x2="76800" y2="5218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76992" y="6246733"/>
            <a:ext cx="1815009" cy="580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95997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E9573A5-8AB9-4BDC-8703-462D2DAC6263}"/>
              </a:ext>
            </a:extLst>
          </p:cNvPr>
          <p:cNvSpPr/>
          <p:nvPr/>
        </p:nvSpPr>
        <p:spPr>
          <a:xfrm>
            <a:off x="0" y="885552"/>
            <a:ext cx="12192000" cy="59724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" name="Title 5">
            <a:extLst>
              <a:ext uri="{FF2B5EF4-FFF2-40B4-BE49-F238E27FC236}">
                <a16:creationId xmlns:a16="http://schemas.microsoft.com/office/drawing/2014/main" id="{8E12E1C6-FABB-14D2-6C39-960DAB3721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715" y="12569"/>
            <a:ext cx="11860571" cy="853440"/>
          </a:xfrm>
        </p:spPr>
        <p:txBody>
          <a:bodyPr anchor="ctr">
            <a:noAutofit/>
          </a:bodyPr>
          <a:lstStyle>
            <a:lvl1pPr>
              <a:defRPr sz="2933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C3266AE8-18C8-391F-9328-D10164E279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8542" y="6354572"/>
            <a:ext cx="11582399" cy="365125"/>
          </a:xfrm>
          <a:prstGeom prst="rect">
            <a:avLst/>
          </a:prstGeom>
        </p:spPr>
        <p:txBody>
          <a:bodyPr vert="horz" lIns="45720" tIns="45720" rIns="45720" bIns="45720" rtlCol="0" anchor="b"/>
          <a:lstStyle>
            <a:lvl1pPr algn="l">
              <a:defRPr sz="1067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310E76C-CBB1-5728-D6AE-D656C234B9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26000" y1="71875" x2="26000" y2="71875"/>
                        <a14:foregroundMark x1="35400" y1="69375" x2="35400" y2="69375"/>
                        <a14:foregroundMark x1="42900" y1="50625" x2="42900" y2="50625"/>
                        <a14:foregroundMark x1="48900" y1="39063" x2="48900" y2="39063"/>
                        <a14:foregroundMark x1="61400" y1="57813" x2="61400" y2="57813"/>
                        <a14:foregroundMark x1="60900" y1="35000" x2="60900" y2="35000"/>
                        <a14:foregroundMark x1="68700" y1="45625" x2="68700" y2="45625"/>
                        <a14:foregroundMark x1="76800" y1="52188" x2="76800" y2="5218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76992" y="6246733"/>
            <a:ext cx="1815009" cy="580803"/>
          </a:xfrm>
          <a:prstGeom prst="rect">
            <a:avLst/>
          </a:prstGeom>
        </p:spPr>
      </p:pic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A673B367-71F0-616C-3EBD-C555121009A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70379" y="1092200"/>
            <a:ext cx="5608320" cy="5120640"/>
          </a:xfrm>
        </p:spPr>
        <p:txBody>
          <a:bodyPr>
            <a:noAutofit/>
          </a:bodyPr>
          <a:lstStyle>
            <a:lvl5pPr marL="2057349" indent="-228594">
              <a:buFont typeface="System Font Regular"/>
              <a:buChar char="–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11">
            <a:extLst>
              <a:ext uri="{FF2B5EF4-FFF2-40B4-BE49-F238E27FC236}">
                <a16:creationId xmlns:a16="http://schemas.microsoft.com/office/drawing/2014/main" id="{E767BE56-36E6-7495-83AD-E687B055354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19657" y="1092200"/>
            <a:ext cx="5608320" cy="5120640"/>
          </a:xfrm>
        </p:spPr>
        <p:txBody>
          <a:bodyPr>
            <a:noAutofit/>
          </a:bodyPr>
          <a:lstStyle>
            <a:lvl5pPr marL="2057349" indent="-228594">
              <a:buFont typeface="System Font Regular"/>
              <a:buChar char="–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7536791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FE22EA2-DB1E-030A-2BC2-B42157968B0C}"/>
              </a:ext>
            </a:extLst>
          </p:cNvPr>
          <p:cNvSpPr/>
          <p:nvPr/>
        </p:nvSpPr>
        <p:spPr>
          <a:xfrm>
            <a:off x="0" y="885552"/>
            <a:ext cx="12192000" cy="59724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3A5AE2-81F8-E7D5-138D-534C04AE86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4800" y="1107252"/>
            <a:ext cx="5692776" cy="823912"/>
          </a:xfrm>
        </p:spPr>
        <p:txBody>
          <a:bodyPr anchor="ctr">
            <a:noAutofit/>
          </a:bodyPr>
          <a:lstStyle>
            <a:lvl1pPr marL="0" indent="0" algn="l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07771B-56A5-6C55-2540-1753577296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04800" y="1931165"/>
            <a:ext cx="5692776" cy="3684588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78E780C-6953-3E17-2E28-D6ECF4FCE8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06384" y="1107252"/>
            <a:ext cx="5693664" cy="823912"/>
          </a:xfrm>
        </p:spPr>
        <p:txBody>
          <a:bodyPr anchor="ctr">
            <a:noAutofit/>
          </a:bodyPr>
          <a:lstStyle>
            <a:lvl1pPr marL="0" indent="0" algn="l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68C74CC-D77A-97D6-FBB7-23A1DF5A306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06384" y="1931165"/>
            <a:ext cx="5693664" cy="3684588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Title 5">
            <a:extLst>
              <a:ext uri="{FF2B5EF4-FFF2-40B4-BE49-F238E27FC236}">
                <a16:creationId xmlns:a16="http://schemas.microsoft.com/office/drawing/2014/main" id="{AA28B0D1-211F-2498-CAF7-E2A72C2F0A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715" y="12569"/>
            <a:ext cx="11860571" cy="853440"/>
          </a:xfrm>
        </p:spPr>
        <p:txBody>
          <a:bodyPr anchor="ctr">
            <a:noAutofit/>
          </a:bodyPr>
          <a:lstStyle>
            <a:lvl1pPr>
              <a:defRPr sz="2933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EA8B659F-A80C-50AE-BD34-87393A0DBF8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38542" y="6354572"/>
            <a:ext cx="11582399" cy="365125"/>
          </a:xfrm>
          <a:prstGeom prst="rect">
            <a:avLst/>
          </a:prstGeom>
        </p:spPr>
        <p:txBody>
          <a:bodyPr vert="horz" lIns="45720" tIns="45720" rIns="45720" bIns="45720" rtlCol="0" anchor="b"/>
          <a:lstStyle>
            <a:lvl1pPr algn="l">
              <a:defRPr sz="1067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GB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847D1F8-33F2-EF0C-9D6B-24D3599FCB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26000" y1="71875" x2="26000" y2="71875"/>
                        <a14:foregroundMark x1="35400" y1="69375" x2="35400" y2="69375"/>
                        <a14:foregroundMark x1="42900" y1="50625" x2="42900" y2="50625"/>
                        <a14:foregroundMark x1="48900" y1="39063" x2="48900" y2="39063"/>
                        <a14:foregroundMark x1="61400" y1="57813" x2="61400" y2="57813"/>
                        <a14:foregroundMark x1="60900" y1="35000" x2="60900" y2="35000"/>
                        <a14:foregroundMark x1="68700" y1="45625" x2="68700" y2="45625"/>
                        <a14:foregroundMark x1="76800" y1="52188" x2="76800" y2="5218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76992" y="6246733"/>
            <a:ext cx="1815009" cy="580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768886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801F219-B3CD-B385-08F0-F0349C8ECF16}"/>
              </a:ext>
            </a:extLst>
          </p:cNvPr>
          <p:cNvSpPr/>
          <p:nvPr/>
        </p:nvSpPr>
        <p:spPr>
          <a:xfrm>
            <a:off x="0" y="885552"/>
            <a:ext cx="12192000" cy="59724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5" name="Title 5">
            <a:extLst>
              <a:ext uri="{FF2B5EF4-FFF2-40B4-BE49-F238E27FC236}">
                <a16:creationId xmlns:a16="http://schemas.microsoft.com/office/drawing/2014/main" id="{4BB094CB-B948-4A86-9303-5AE3976D01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715" y="12569"/>
            <a:ext cx="11860571" cy="853440"/>
          </a:xfrm>
        </p:spPr>
        <p:txBody>
          <a:bodyPr anchor="ctr">
            <a:noAutofit/>
          </a:bodyPr>
          <a:lstStyle>
            <a:lvl1pPr>
              <a:defRPr sz="2933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70D7A465-36D6-D49B-0ECC-C5E03450BC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8542" y="6354572"/>
            <a:ext cx="11582399" cy="365125"/>
          </a:xfrm>
          <a:prstGeom prst="rect">
            <a:avLst/>
          </a:prstGeom>
        </p:spPr>
        <p:txBody>
          <a:bodyPr vert="horz" lIns="45720" tIns="45720" rIns="45720" bIns="45720" rtlCol="0" anchor="b"/>
          <a:lstStyle>
            <a:lvl1pPr algn="l">
              <a:defRPr sz="1067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F5BED77-40D4-DB6E-9689-C88C87A5C1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26000" y1="71875" x2="26000" y2="71875"/>
                        <a14:foregroundMark x1="35400" y1="69375" x2="35400" y2="69375"/>
                        <a14:foregroundMark x1="42900" y1="50625" x2="42900" y2="50625"/>
                        <a14:foregroundMark x1="48900" y1="39063" x2="48900" y2="39063"/>
                        <a14:foregroundMark x1="61400" y1="57813" x2="61400" y2="57813"/>
                        <a14:foregroundMark x1="60900" y1="35000" x2="60900" y2="35000"/>
                        <a14:foregroundMark x1="68700" y1="45625" x2="68700" y2="45625"/>
                        <a14:foregroundMark x1="76800" y1="52188" x2="76800" y2="5218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76992" y="6246733"/>
            <a:ext cx="1815009" cy="580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9550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20">
          <p15:clr>
            <a:srgbClr val="FBAE40"/>
          </p15:clr>
        </p15:guide>
      </p15:sldGuideLst>
    </p:ext>
  </p:extLst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With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8110CA3-65FA-C8AE-0E31-70D28A37B229}"/>
              </a:ext>
            </a:extLst>
          </p:cNvPr>
          <p:cNvSpPr/>
          <p:nvPr/>
        </p:nvSpPr>
        <p:spPr>
          <a:xfrm>
            <a:off x="0" y="885552"/>
            <a:ext cx="12192000" cy="59724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643BDA33-2BBB-BE79-5BBC-C753C1899F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715" y="12569"/>
            <a:ext cx="11860571" cy="853440"/>
          </a:xfrm>
        </p:spPr>
        <p:txBody>
          <a:bodyPr anchor="ctr">
            <a:noAutofit/>
          </a:bodyPr>
          <a:lstStyle>
            <a:lvl1pPr>
              <a:defRPr sz="2933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E30E382-C72C-15E4-6062-E7469F712C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26000" y1="71875" x2="26000" y2="71875"/>
                        <a14:foregroundMark x1="35400" y1="69375" x2="35400" y2="69375"/>
                        <a14:foregroundMark x1="42900" y1="50625" x2="42900" y2="50625"/>
                        <a14:foregroundMark x1="48900" y1="39063" x2="48900" y2="39063"/>
                        <a14:foregroundMark x1="61400" y1="57813" x2="61400" y2="57813"/>
                        <a14:foregroundMark x1="60900" y1="35000" x2="60900" y2="35000"/>
                        <a14:foregroundMark x1="68700" y1="45625" x2="68700" y2="45625"/>
                        <a14:foregroundMark x1="76800" y1="52188" x2="76800" y2="5218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76992" y="6246733"/>
            <a:ext cx="1815009" cy="580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598401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533A4EB-A7E6-30B2-5581-2A37F05DE199}"/>
              </a:ext>
            </a:extLst>
          </p:cNvPr>
          <p:cNvSpPr/>
          <p:nvPr/>
        </p:nvSpPr>
        <p:spPr>
          <a:xfrm>
            <a:off x="0" y="885552"/>
            <a:ext cx="12192000" cy="59724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F060E54-3FAE-A781-0645-D80573D69E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36573" y="1092201"/>
            <a:ext cx="6750628" cy="5076825"/>
          </a:xfr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617621-737A-D694-66E1-94142757C8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4800" y="2365375"/>
            <a:ext cx="4602104" cy="3811588"/>
          </a:xfrm>
        </p:spPr>
        <p:txBody>
          <a:bodyPr>
            <a:noAutofit/>
          </a:bodyPr>
          <a:lstStyle>
            <a:lvl1pPr marL="231642" indent="-231642">
              <a:buFont typeface="Arial" panose="020B0604020202020204" pitchFamily="34" charset="0"/>
              <a:buChar char="•"/>
              <a:defRPr sz="2133"/>
            </a:lvl1pPr>
            <a:lvl2pPr marL="457189" indent="0">
              <a:buNone/>
              <a:defRPr sz="1400"/>
            </a:lvl2pPr>
            <a:lvl3pPr marL="838179" indent="-380990">
              <a:buFont typeface="System Font Regular"/>
              <a:buChar char="–"/>
              <a:defRPr sz="2200"/>
            </a:lvl3pPr>
            <a:lvl4pPr marL="1371566" indent="0">
              <a:spcAft>
                <a:spcPts val="2200"/>
              </a:spcAft>
              <a:buNone/>
              <a:defRPr lang="en-US" noProof="0" dirty="0" smtClean="0"/>
            </a:lvl4pPr>
            <a:lvl5pPr marL="1828754" indent="0">
              <a:spcAft>
                <a:spcPts val="1600"/>
              </a:spcAft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marL="228594" marR="0" lvl="0" indent="-228594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Click to edit Master text styles</a:t>
            </a:r>
          </a:p>
          <a:p>
            <a:pPr marL="685783" marR="0" lvl="1" indent="-228594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System Font Regular"/>
              <a:buChar char="–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Second level</a:t>
            </a:r>
          </a:p>
          <a:p>
            <a:pPr marL="1200121" marR="0" lvl="2" indent="-285744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Third level</a:t>
            </a:r>
          </a:p>
          <a:p>
            <a:pPr marL="1600160" marR="0" lvl="3" indent="-228594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Fourth level</a:t>
            </a:r>
          </a:p>
          <a:p>
            <a:pPr marL="2057349" marR="0" lvl="4" indent="-228594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Fifth level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Title 5">
            <a:extLst>
              <a:ext uri="{FF2B5EF4-FFF2-40B4-BE49-F238E27FC236}">
                <a16:creationId xmlns:a16="http://schemas.microsoft.com/office/drawing/2014/main" id="{8FAA5437-2BDD-4DFA-8B0E-E3B7A93974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715" y="12569"/>
            <a:ext cx="11860571" cy="853440"/>
          </a:xfrm>
        </p:spPr>
        <p:txBody>
          <a:bodyPr anchor="ctr">
            <a:noAutofit/>
          </a:bodyPr>
          <a:lstStyle>
            <a:lvl1pPr>
              <a:defRPr sz="2933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0DA5CB90-AA8B-1FDB-AED3-592B714F83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8542" y="6354572"/>
            <a:ext cx="11582399" cy="365125"/>
          </a:xfrm>
          <a:prstGeom prst="rect">
            <a:avLst/>
          </a:prstGeom>
        </p:spPr>
        <p:txBody>
          <a:bodyPr vert="horz" lIns="45720" tIns="45720" rIns="45720" bIns="45720" rtlCol="0" anchor="b"/>
          <a:lstStyle>
            <a:lvl1pPr algn="l">
              <a:defRPr sz="1067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6D254B9-2BB0-E79B-94EF-37B0DC2C17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26000" y1="71875" x2="26000" y2="71875"/>
                        <a14:foregroundMark x1="35400" y1="69375" x2="35400" y2="69375"/>
                        <a14:foregroundMark x1="42900" y1="50625" x2="42900" y2="50625"/>
                        <a14:foregroundMark x1="48900" y1="39063" x2="48900" y2="39063"/>
                        <a14:foregroundMark x1="61400" y1="57813" x2="61400" y2="57813"/>
                        <a14:foregroundMark x1="60900" y1="35000" x2="60900" y2="35000"/>
                        <a14:foregroundMark x1="68700" y1="45625" x2="68700" y2="45625"/>
                        <a14:foregroundMark x1="76800" y1="52188" x2="76800" y2="5218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76992" y="6246733"/>
            <a:ext cx="1815009" cy="580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4295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6FF65-E16B-BA4F-9591-6B4416106527}" type="datetimeFigureOut">
              <a:rPr lang="en-US" smtClean="0"/>
              <a:t>4/26/26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42168-F8B8-B34D-83CF-DF309AC81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121802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ll Without Yellow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736328F-3667-2BB0-AE66-DF09152614D1}"/>
              </a:ext>
            </a:extLst>
          </p:cNvPr>
          <p:cNvSpPr/>
          <p:nvPr/>
        </p:nvSpPr>
        <p:spPr>
          <a:xfrm>
            <a:off x="0" y="883551"/>
            <a:ext cx="12192000" cy="597408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C28B916D-B2CC-E6E5-E3A2-632370459E0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4800" y="2602523"/>
            <a:ext cx="11582400" cy="3448604"/>
          </a:xfrm>
        </p:spPr>
        <p:txBody>
          <a:bodyPr>
            <a:noAutofit/>
          </a:bodyPr>
          <a:lstStyle>
            <a:lvl1pPr marL="457189" indent="-457189">
              <a:buFont typeface="+mj-lt"/>
              <a:buAutoNum type="arabicPeriod"/>
              <a:defRPr sz="2400"/>
            </a:lvl1pPr>
            <a:lvl2pPr marL="609585" indent="0">
              <a:buNone/>
              <a:defRPr/>
            </a:lvl2pPr>
          </a:lstStyle>
          <a:p>
            <a:pPr lvl="0"/>
            <a:r>
              <a:rPr lang="en-US" dirty="0"/>
              <a:t>Insert option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86ED0F67-BF17-E8FC-3EC6-F9E3F51527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595" y="1"/>
            <a:ext cx="11712604" cy="866009"/>
          </a:xfrm>
        </p:spPr>
        <p:txBody>
          <a:bodyPr/>
          <a:lstStyle>
            <a:lvl1pPr>
              <a:defRPr sz="2933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7C16233-DAFE-EFE0-F2B9-C7FD3D9CA28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04800" y="1092200"/>
            <a:ext cx="11582400" cy="1187451"/>
          </a:xfrm>
        </p:spPr>
        <p:txBody>
          <a:bodyPr>
            <a:noAutofit/>
          </a:bodyPr>
          <a:lstStyle>
            <a:lvl1pPr marL="0" indent="0">
              <a:buNone/>
              <a:defRPr b="1"/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82892983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YOD Poll Without Yellow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3359430-C099-C6BC-6E33-7F2D951AD07E}"/>
              </a:ext>
            </a:extLst>
          </p:cNvPr>
          <p:cNvSpPr/>
          <p:nvPr userDrawn="1"/>
        </p:nvSpPr>
        <p:spPr>
          <a:xfrm>
            <a:off x="0" y="883551"/>
            <a:ext cx="12192000" cy="597408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C28B916D-B2CC-E6E5-E3A2-632370459E0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4800" y="2602523"/>
            <a:ext cx="9258795" cy="3448604"/>
          </a:xfrm>
        </p:spPr>
        <p:txBody>
          <a:bodyPr>
            <a:noAutofit/>
          </a:bodyPr>
          <a:lstStyle>
            <a:lvl1pPr marL="457189" indent="-457189">
              <a:buFont typeface="+mj-lt"/>
              <a:buAutoNum type="arabicPeriod"/>
              <a:defRPr sz="2400"/>
            </a:lvl1pPr>
            <a:lvl2pPr marL="609585" indent="0">
              <a:buNone/>
              <a:defRPr/>
            </a:lvl2pPr>
          </a:lstStyle>
          <a:p>
            <a:pPr lvl="0"/>
            <a:r>
              <a:rPr lang="en-US" dirty="0"/>
              <a:t>Insert option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86ED0F67-BF17-E8FC-3EC6-F9E3F51527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595" y="1"/>
            <a:ext cx="11712604" cy="866009"/>
          </a:xfrm>
        </p:spPr>
        <p:txBody>
          <a:bodyPr/>
          <a:lstStyle>
            <a:lvl1pPr>
              <a:defRPr sz="2933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7C16233-DAFE-EFE0-F2B9-C7FD3D9CA28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04800" y="1092200"/>
            <a:ext cx="11582400" cy="1187451"/>
          </a:xfrm>
        </p:spPr>
        <p:txBody>
          <a:bodyPr>
            <a:noAutofit/>
          </a:bodyPr>
          <a:lstStyle>
            <a:lvl1pPr marL="0" indent="0">
              <a:buNone/>
              <a:defRPr b="1"/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Picture Placeholder 7">
            <a:extLst>
              <a:ext uri="{FF2B5EF4-FFF2-40B4-BE49-F238E27FC236}">
                <a16:creationId xmlns:a16="http://schemas.microsoft.com/office/drawing/2014/main" id="{5CB50DCC-F521-6FAD-ACC7-26B40A7CA80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691145" y="2505840"/>
            <a:ext cx="2194560" cy="2194560"/>
          </a:xfrm>
          <a:prstGeom prst="rect">
            <a:avLst/>
          </a:prstGeom>
          <a:ln w="19050"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Insert QR code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E7EF8B0E-DFC9-8955-06EF-F75EFFE403AA}"/>
              </a:ext>
            </a:extLst>
          </p:cNvPr>
          <p:cNvSpPr/>
          <p:nvPr/>
        </p:nvSpPr>
        <p:spPr>
          <a:xfrm>
            <a:off x="9698653" y="4852350"/>
            <a:ext cx="2179544" cy="43334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67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Scan to Answer!</a:t>
            </a:r>
          </a:p>
        </p:txBody>
      </p:sp>
    </p:spTree>
    <p:extLst>
      <p:ext uri="{BB962C8B-B14F-4D97-AF65-F5344CB8AC3E}">
        <p14:creationId xmlns:p14="http://schemas.microsoft.com/office/powerpoint/2010/main" val="1342297709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ll With Yellow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736328F-3667-2BB0-AE66-DF09152614D1}"/>
              </a:ext>
            </a:extLst>
          </p:cNvPr>
          <p:cNvSpPr/>
          <p:nvPr userDrawn="1"/>
        </p:nvSpPr>
        <p:spPr>
          <a:xfrm>
            <a:off x="0" y="883920"/>
            <a:ext cx="12192000" cy="597408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C28B916D-B2CC-E6E5-E3A2-632370459E0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4800" y="2602523"/>
            <a:ext cx="11582400" cy="3448604"/>
          </a:xfrm>
        </p:spPr>
        <p:txBody>
          <a:bodyPr>
            <a:noAutofit/>
          </a:bodyPr>
          <a:lstStyle>
            <a:lvl1pPr marL="457189" indent="-457189">
              <a:buFont typeface="+mj-lt"/>
              <a:buAutoNum type="arabicPeriod"/>
              <a:defRPr sz="2400"/>
            </a:lvl1pPr>
            <a:lvl2pPr marL="609585" indent="0">
              <a:buNone/>
              <a:defRPr/>
            </a:lvl2pPr>
          </a:lstStyle>
          <a:p>
            <a:pPr lvl="0"/>
            <a:r>
              <a:rPr lang="en-US" dirty="0"/>
              <a:t>Insert option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86ED0F67-BF17-E8FC-3EC6-F9E3F51527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595" y="1"/>
            <a:ext cx="11712604" cy="866009"/>
          </a:xfrm>
        </p:spPr>
        <p:txBody>
          <a:bodyPr/>
          <a:lstStyle>
            <a:lvl1pPr>
              <a:defRPr sz="2933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7C16233-DAFE-EFE0-F2B9-C7FD3D9CA28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04800" y="1092200"/>
            <a:ext cx="11582400" cy="1187451"/>
          </a:xfrm>
        </p:spPr>
        <p:txBody>
          <a:bodyPr>
            <a:noAutofit/>
          </a:bodyPr>
          <a:lstStyle>
            <a:lvl1pPr marL="0" indent="0">
              <a:buNone/>
              <a:defRPr b="1"/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822287AE-1C34-3347-06DD-6055D999C972}"/>
              </a:ext>
            </a:extLst>
          </p:cNvPr>
          <p:cNvSpPr/>
          <p:nvPr/>
        </p:nvSpPr>
        <p:spPr>
          <a:xfrm>
            <a:off x="10117777" y="6099846"/>
            <a:ext cx="1720233" cy="459319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0C64E5D6-7750-BDA5-FF58-02C06C236A7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117776" y="6099846"/>
            <a:ext cx="1760421" cy="459317"/>
          </a:xfrm>
        </p:spPr>
        <p:txBody>
          <a:bodyPr anchor="ctr">
            <a:noAutofit/>
          </a:bodyPr>
          <a:lstStyle>
            <a:lvl1pPr marL="0" indent="0" algn="ctr">
              <a:buNone/>
              <a:defRPr sz="1867" b="1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1563887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YOD Poll With Yellow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736328F-3667-2BB0-AE66-DF09152614D1}"/>
              </a:ext>
            </a:extLst>
          </p:cNvPr>
          <p:cNvSpPr/>
          <p:nvPr/>
        </p:nvSpPr>
        <p:spPr>
          <a:xfrm>
            <a:off x="0" y="883920"/>
            <a:ext cx="12192000" cy="597408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C28B916D-B2CC-E6E5-E3A2-632370459E0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4800" y="2602523"/>
            <a:ext cx="9258795" cy="3448604"/>
          </a:xfrm>
        </p:spPr>
        <p:txBody>
          <a:bodyPr>
            <a:noAutofit/>
          </a:bodyPr>
          <a:lstStyle>
            <a:lvl1pPr marL="457189" indent="-457189">
              <a:buFont typeface="+mj-lt"/>
              <a:buAutoNum type="arabicPeriod"/>
              <a:defRPr sz="2400"/>
            </a:lvl1pPr>
            <a:lvl2pPr marL="609585" indent="0">
              <a:buNone/>
              <a:defRPr/>
            </a:lvl2pPr>
          </a:lstStyle>
          <a:p>
            <a:pPr lvl="0"/>
            <a:r>
              <a:rPr lang="en-US" dirty="0"/>
              <a:t>Insert option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86ED0F67-BF17-E8FC-3EC6-F9E3F51527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595" y="1"/>
            <a:ext cx="11712604" cy="866009"/>
          </a:xfrm>
        </p:spPr>
        <p:txBody>
          <a:bodyPr/>
          <a:lstStyle>
            <a:lvl1pPr>
              <a:defRPr sz="2933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7C16233-DAFE-EFE0-F2B9-C7FD3D9CA28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04800" y="1092200"/>
            <a:ext cx="11582400" cy="1187451"/>
          </a:xfrm>
        </p:spPr>
        <p:txBody>
          <a:bodyPr>
            <a:noAutofit/>
          </a:bodyPr>
          <a:lstStyle>
            <a:lvl1pPr marL="0" indent="0">
              <a:buNone/>
              <a:defRPr b="1"/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Picture Placeholder 7">
            <a:extLst>
              <a:ext uri="{FF2B5EF4-FFF2-40B4-BE49-F238E27FC236}">
                <a16:creationId xmlns:a16="http://schemas.microsoft.com/office/drawing/2014/main" id="{5CB50DCC-F521-6FAD-ACC7-26B40A7CA80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691145" y="2505840"/>
            <a:ext cx="2194560" cy="2194560"/>
          </a:xfrm>
          <a:prstGeom prst="rect">
            <a:avLst/>
          </a:prstGeom>
          <a:ln w="19050"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Insert QR code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E637E840-85BE-7375-87CE-D744E2478279}"/>
              </a:ext>
            </a:extLst>
          </p:cNvPr>
          <p:cNvSpPr/>
          <p:nvPr userDrawn="1"/>
        </p:nvSpPr>
        <p:spPr>
          <a:xfrm>
            <a:off x="9698653" y="4852350"/>
            <a:ext cx="2179544" cy="43334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67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Scan to Answer!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C8191175-4F37-4814-BC84-090A9C3B315D}"/>
              </a:ext>
            </a:extLst>
          </p:cNvPr>
          <p:cNvSpPr/>
          <p:nvPr userDrawn="1"/>
        </p:nvSpPr>
        <p:spPr>
          <a:xfrm>
            <a:off x="10117777" y="6099846"/>
            <a:ext cx="1720233" cy="459319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1B31C969-89AF-1B3D-73EF-2F0D29095AC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117776" y="6099846"/>
            <a:ext cx="1760421" cy="459317"/>
          </a:xfrm>
        </p:spPr>
        <p:txBody>
          <a:bodyPr anchor="ctr">
            <a:noAutofit/>
          </a:bodyPr>
          <a:lstStyle>
            <a:lvl1pPr marL="0" indent="0" algn="ctr">
              <a:buNone/>
              <a:defRPr sz="1867" b="1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1180543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Pad Pushed Pol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736328F-3667-2BB0-AE66-DF09152614D1}"/>
              </a:ext>
            </a:extLst>
          </p:cNvPr>
          <p:cNvSpPr/>
          <p:nvPr/>
        </p:nvSpPr>
        <p:spPr>
          <a:xfrm>
            <a:off x="0" y="883551"/>
            <a:ext cx="12192000" cy="597408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86ED0F67-BF17-E8FC-3EC6-F9E3F51527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595" y="1"/>
            <a:ext cx="11712604" cy="866009"/>
          </a:xfrm>
        </p:spPr>
        <p:txBody>
          <a:bodyPr/>
          <a:lstStyle>
            <a:lvl1pPr>
              <a:defRPr sz="2933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7C16233-DAFE-EFE0-F2B9-C7FD3D9CA28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04800" y="1908790"/>
            <a:ext cx="7612083" cy="3008745"/>
          </a:xfrm>
        </p:spPr>
        <p:txBody>
          <a:bodyPr anchor="ctr">
            <a:noAutofit/>
          </a:bodyPr>
          <a:lstStyle>
            <a:lvl1pPr marL="0" indent="0">
              <a:buNone/>
              <a:defRPr sz="2667" b="1"/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A696D6B-2722-125A-E0DB-422AE69747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74035" y="1618803"/>
            <a:ext cx="3588719" cy="3588719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5017C058-CB63-68CC-9B93-2CAB66D1D1C8}"/>
              </a:ext>
            </a:extLst>
          </p:cNvPr>
          <p:cNvSpPr/>
          <p:nvPr userDrawn="1"/>
        </p:nvSpPr>
        <p:spPr>
          <a:xfrm>
            <a:off x="10117777" y="6099846"/>
            <a:ext cx="1720233" cy="459319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2888F8AC-E3A8-F6C8-6CD0-EAECDB2D22C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117776" y="6099846"/>
            <a:ext cx="1760421" cy="459317"/>
          </a:xfrm>
        </p:spPr>
        <p:txBody>
          <a:bodyPr anchor="ctr">
            <a:noAutofit/>
          </a:bodyPr>
          <a:lstStyle>
            <a:lvl1pPr marL="0" indent="0" algn="ctr">
              <a:buNone/>
              <a:defRPr sz="1867" b="1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1496746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YOD Pushed Pol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FE58D5F-B540-6FA3-99C7-3A6C83EB82B4}"/>
              </a:ext>
            </a:extLst>
          </p:cNvPr>
          <p:cNvSpPr/>
          <p:nvPr userDrawn="1"/>
        </p:nvSpPr>
        <p:spPr>
          <a:xfrm>
            <a:off x="0" y="883551"/>
            <a:ext cx="12192000" cy="597408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86ED0F67-BF17-E8FC-3EC6-F9E3F51527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595" y="1"/>
            <a:ext cx="11712604" cy="866009"/>
          </a:xfrm>
        </p:spPr>
        <p:txBody>
          <a:bodyPr/>
          <a:lstStyle>
            <a:lvl1pPr>
              <a:defRPr sz="2933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0D1AD859-323A-A729-80DC-0C80FA3DE77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04800" y="1114296"/>
            <a:ext cx="5332440" cy="5327904"/>
          </a:xfrm>
          <a:ln w="19050"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/>
            </a:lvl1pPr>
          </a:lstStyle>
          <a:p>
            <a:pPr marL="228594" marR="0" lvl="0" indent="-228594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Insert QR code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C93FC438-4759-1FC3-5DC4-B01F2BFDAC6D}"/>
              </a:ext>
            </a:extLst>
          </p:cNvPr>
          <p:cNvSpPr/>
          <p:nvPr userDrawn="1"/>
        </p:nvSpPr>
        <p:spPr>
          <a:xfrm>
            <a:off x="10117777" y="6099846"/>
            <a:ext cx="1720233" cy="459319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4FDB0BF4-E17F-EA7E-3C49-73C07C4A98E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117776" y="6099846"/>
            <a:ext cx="1760421" cy="459317"/>
          </a:xfrm>
        </p:spPr>
        <p:txBody>
          <a:bodyPr anchor="ctr">
            <a:noAutofit/>
          </a:bodyPr>
          <a:lstStyle>
            <a:lvl1pPr marL="0" indent="0" algn="ctr">
              <a:buNone/>
              <a:defRPr sz="1867" b="1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endParaRPr lang="en-US" dirty="0"/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1FAD305A-D561-F77D-CBEF-486C84DA830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942040" y="2273877"/>
            <a:ext cx="5945160" cy="3008745"/>
          </a:xfrm>
        </p:spPr>
        <p:txBody>
          <a:bodyPr anchor="ctr">
            <a:noAutofit/>
          </a:bodyPr>
          <a:lstStyle>
            <a:lvl1pPr marL="0" indent="0">
              <a:buNone/>
              <a:defRPr sz="2667" b="1"/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48839656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&amp;A With Polling/Like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24E4411-583E-2441-E8D8-C285E382BA14}"/>
              </a:ext>
            </a:extLst>
          </p:cNvPr>
          <p:cNvSpPr/>
          <p:nvPr userDrawn="1"/>
        </p:nvSpPr>
        <p:spPr>
          <a:xfrm>
            <a:off x="703943" y="1681237"/>
            <a:ext cx="5771147" cy="2946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Ask Your Questions</a:t>
            </a:r>
            <a:endParaRPr lang="en-US" sz="5867" b="1" dirty="0">
              <a:solidFill>
                <a:schemeClr val="bg1"/>
              </a:solidFill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E0B19EB0-B243-F07D-FC3F-015857ADA65C}"/>
              </a:ext>
            </a:extLst>
          </p:cNvPr>
          <p:cNvSpPr/>
          <p:nvPr userDrawn="1"/>
        </p:nvSpPr>
        <p:spPr>
          <a:xfrm>
            <a:off x="7046686" y="1451429"/>
            <a:ext cx="4441372" cy="3406020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C6832BD-5EDE-789D-B033-D4551381E1C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65967" y="1653033"/>
            <a:ext cx="3002808" cy="3002808"/>
          </a:xfrm>
          <a:prstGeom prst="rect">
            <a:avLst/>
          </a:prstGeom>
        </p:spPr>
      </p:pic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41BAA639-8A43-4C94-434F-C0AB6B024B9C}"/>
              </a:ext>
            </a:extLst>
          </p:cNvPr>
          <p:cNvSpPr/>
          <p:nvPr userDrawn="1"/>
        </p:nvSpPr>
        <p:spPr>
          <a:xfrm>
            <a:off x="10117777" y="6099846"/>
            <a:ext cx="1720233" cy="459319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3226309-1D1D-1861-3072-1C9C0D432B9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117776" y="6099846"/>
            <a:ext cx="1760421" cy="459317"/>
          </a:xfrm>
        </p:spPr>
        <p:txBody>
          <a:bodyPr anchor="ctr">
            <a:noAutofit/>
          </a:bodyPr>
          <a:lstStyle>
            <a:lvl1pPr marL="0" indent="0" algn="ctr">
              <a:buNone/>
              <a:defRPr sz="1867" b="1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98039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6390543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eme Slide (inClinic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6">
            <a:extLst>
              <a:ext uri="{FF2B5EF4-FFF2-40B4-BE49-F238E27FC236}">
                <a16:creationId xmlns:a16="http://schemas.microsoft.com/office/drawing/2014/main" id="{10B3A042-8CC0-E59F-36A4-DD2D1E2AF17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86431" y="2293520"/>
            <a:ext cx="6283884" cy="1708149"/>
          </a:xfr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None/>
              <a:defRPr sz="2400">
                <a:solidFill>
                  <a:schemeClr val="bg1"/>
                </a:solidFill>
              </a:defRPr>
            </a:lvl1pPr>
            <a:lvl2pPr marL="457189" indent="0" algn="r">
              <a:buNone/>
              <a:defRPr sz="1600">
                <a:solidFill>
                  <a:schemeClr val="bg1"/>
                </a:solidFill>
              </a:defRPr>
            </a:lvl2pPr>
            <a:lvl3pPr marL="914377" indent="0" algn="r">
              <a:buNone/>
              <a:defRPr sz="1600">
                <a:solidFill>
                  <a:schemeClr val="bg1"/>
                </a:solidFill>
              </a:defRPr>
            </a:lvl3pPr>
            <a:lvl4pPr marL="1371566" indent="0" algn="r">
              <a:buNone/>
              <a:defRPr sz="1600">
                <a:solidFill>
                  <a:schemeClr val="bg1"/>
                </a:solidFill>
              </a:defRPr>
            </a:lvl4pPr>
            <a:lvl5pPr marL="1828754" indent="0" algn="r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7142AAB8-F3C2-A60F-27E4-D7BE66C3FE1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86431" y="258763"/>
            <a:ext cx="11582400" cy="1481260"/>
          </a:xfrm>
          <a:ln>
            <a:noFill/>
          </a:ln>
        </p:spPr>
        <p:txBody>
          <a:bodyPr lIns="91440" tIns="91440" rIns="91440" bIns="91440">
            <a:noAutofit/>
          </a:bodyPr>
          <a:lstStyle>
            <a:lvl1pPr marL="0" indent="0">
              <a:lnSpc>
                <a:spcPct val="100000"/>
              </a:lnSpc>
              <a:spcAft>
                <a:spcPts val="600"/>
              </a:spcAft>
              <a:buNone/>
              <a:defRPr sz="4400" b="1" i="0">
                <a:solidFill>
                  <a:schemeClr val="bg1"/>
                </a:solidFill>
              </a:defRPr>
            </a:lvl1pPr>
            <a:lvl2pPr marL="457189" indent="0">
              <a:buNone/>
              <a:defRPr b="1">
                <a:solidFill>
                  <a:schemeClr val="bg1"/>
                </a:solidFill>
              </a:defRPr>
            </a:lvl2pPr>
            <a:lvl3pPr marL="914377" indent="0">
              <a:buNone/>
              <a:defRPr b="1">
                <a:solidFill>
                  <a:schemeClr val="bg1"/>
                </a:solidFill>
              </a:defRPr>
            </a:lvl3pPr>
            <a:lvl4pPr marL="1371566" indent="0">
              <a:buNone/>
              <a:defRPr b="1">
                <a:solidFill>
                  <a:schemeClr val="bg1"/>
                </a:solidFill>
              </a:defRPr>
            </a:lvl4pPr>
            <a:lvl5pPr marL="1828754" indent="0"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Presentation Title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A287692-28F2-BF91-6688-267EC2B498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prstClr val="black"/>
              <a:srgbClr val="FFFFFF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500"/>
                    </a14:imgEffect>
                    <a14:imgEffect>
                      <a14:saturation sat="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rcRect b="12742"/>
          <a:stretch/>
        </p:blipFill>
        <p:spPr>
          <a:xfrm>
            <a:off x="4596882" y="5303580"/>
            <a:ext cx="2998237" cy="1308099"/>
          </a:xfrm>
          <a:prstGeom prst="rect">
            <a:avLst/>
          </a:prstGeom>
        </p:spPr>
      </p:pic>
      <p:sp>
        <p:nvSpPr>
          <p:cNvPr id="8" name="Picture Placeholder 4">
            <a:extLst>
              <a:ext uri="{FF2B5EF4-FFF2-40B4-BE49-F238E27FC236}">
                <a16:creationId xmlns:a16="http://schemas.microsoft.com/office/drawing/2014/main" id="{CB146967-CC98-ED85-CB1A-97F60153B07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9454148" y="2209800"/>
            <a:ext cx="2438400" cy="2438400"/>
          </a:xfrm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QR code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6E389C4-2BFD-F329-C8C6-C71A63C97366}"/>
              </a:ext>
            </a:extLst>
          </p:cNvPr>
          <p:cNvSpPr txBox="1"/>
          <p:nvPr userDrawn="1"/>
        </p:nvSpPr>
        <p:spPr>
          <a:xfrm>
            <a:off x="8395368" y="4728127"/>
            <a:ext cx="3491832" cy="65646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2133" b="1" dirty="0">
                <a:solidFill>
                  <a:schemeClr val="bg1"/>
                </a:solidFill>
              </a:rPr>
              <a:t>Scan to access the </a:t>
            </a:r>
            <a:br>
              <a:rPr lang="en-US" sz="2133" b="1" dirty="0">
                <a:solidFill>
                  <a:schemeClr val="bg1"/>
                </a:solidFill>
              </a:rPr>
            </a:br>
            <a:r>
              <a:rPr lang="en-US" sz="2133" b="1" dirty="0">
                <a:solidFill>
                  <a:schemeClr val="bg1"/>
                </a:solidFill>
              </a:rPr>
              <a:t>post-test and evaluation</a:t>
            </a:r>
          </a:p>
        </p:txBody>
      </p:sp>
    </p:spTree>
    <p:extLst>
      <p:ext uri="{BB962C8B-B14F-4D97-AF65-F5344CB8AC3E}">
        <p14:creationId xmlns:p14="http://schemas.microsoft.com/office/powerpoint/2010/main" val="3463250074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lcome Slide (inClinic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 Single Corner Rectangle 2">
            <a:extLst>
              <a:ext uri="{FF2B5EF4-FFF2-40B4-BE49-F238E27FC236}">
                <a16:creationId xmlns:a16="http://schemas.microsoft.com/office/drawing/2014/main" id="{3A456DB3-629B-0729-6D70-C30C91B0CA10}"/>
              </a:ext>
            </a:extLst>
          </p:cNvPr>
          <p:cNvSpPr/>
          <p:nvPr/>
        </p:nvSpPr>
        <p:spPr>
          <a:xfrm>
            <a:off x="0" y="1295400"/>
            <a:ext cx="11887200" cy="5562600"/>
          </a:xfrm>
          <a:prstGeom prst="round1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F91980A-AD91-E788-55C5-E50AE923A9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280" y="1507599"/>
            <a:ext cx="11521440" cy="5253475"/>
          </a:xfrm>
        </p:spPr>
        <p:txBody>
          <a:bodyPr>
            <a:noAutofit/>
          </a:bodyPr>
          <a:lstStyle>
            <a:lvl1pPr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defRPr lang="en-US" sz="240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defRPr lang="en-US" sz="240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defRPr lang="en-US" sz="240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defRPr lang="en-US" sz="240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349" indent="-228594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Font typeface="System Font Regular"/>
              <a:buChar char="–"/>
              <a:defRPr lang="en-GB" sz="24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784979E4-9197-F4AC-5030-A3F1DD36BFA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56225" y="195646"/>
            <a:ext cx="11734800" cy="954613"/>
          </a:xfrm>
          <a:ln>
            <a:noFill/>
          </a:ln>
        </p:spPr>
        <p:txBody>
          <a:bodyPr lIns="91440" tIns="0" rIns="182880" bIns="0" anchor="ctr">
            <a:noAutofit/>
          </a:bodyPr>
          <a:lstStyle>
            <a:lvl1pPr marL="0" indent="0">
              <a:lnSpc>
                <a:spcPts val="4213"/>
              </a:lnSpc>
              <a:spcAft>
                <a:spcPts val="0"/>
              </a:spcAft>
              <a:buNone/>
              <a:defRPr sz="4400" b="1">
                <a:solidFill>
                  <a:schemeClr val="bg1"/>
                </a:solidFill>
              </a:defRPr>
            </a:lvl1pPr>
            <a:lvl2pPr marL="457189" indent="0">
              <a:buNone/>
              <a:defRPr b="1">
                <a:solidFill>
                  <a:schemeClr val="bg1"/>
                </a:solidFill>
              </a:defRPr>
            </a:lvl2pPr>
            <a:lvl3pPr marL="914377" indent="0">
              <a:buNone/>
              <a:defRPr b="1">
                <a:solidFill>
                  <a:schemeClr val="bg1"/>
                </a:solidFill>
              </a:defRPr>
            </a:lvl3pPr>
            <a:lvl4pPr marL="1371566" indent="0">
              <a:buNone/>
              <a:defRPr b="1">
                <a:solidFill>
                  <a:schemeClr val="bg1"/>
                </a:solidFill>
              </a:defRPr>
            </a:lvl4pPr>
            <a:lvl5pPr marL="1828754" indent="0"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Placeholder Text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CBF6B5F-24BE-86FC-4A47-01CF2F3249BF}"/>
              </a:ext>
            </a:extLst>
          </p:cNvPr>
          <p:cNvPicPr>
            <a:picLocks noChangeAspect="1"/>
          </p:cNvPicPr>
          <p:nvPr/>
        </p:nvPicPr>
        <p:blipFill>
          <a:blip r:embed="rId2">
            <a:biLevel thresh="25000"/>
          </a:blip>
          <a:srcRect l="1526" r="1526"/>
          <a:stretch/>
        </p:blipFill>
        <p:spPr>
          <a:xfrm>
            <a:off x="9426381" y="284980"/>
            <a:ext cx="2350840" cy="775944"/>
          </a:xfrm>
          <a:prstGeom prst="rect">
            <a:avLst/>
          </a:prstGeom>
          <a:effectLst/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BF3F99C-7EA0-9C3B-509B-BD65F393CFD8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0352683" y="5326396"/>
            <a:ext cx="1341120" cy="1341120"/>
          </a:xfrm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Insert QR code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935C68C-E87B-1047-F5E5-62EB19E5980D}"/>
              </a:ext>
            </a:extLst>
          </p:cNvPr>
          <p:cNvSpPr txBox="1"/>
          <p:nvPr userDrawn="1"/>
        </p:nvSpPr>
        <p:spPr>
          <a:xfrm>
            <a:off x="6739467" y="5887816"/>
            <a:ext cx="3539067" cy="748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133" b="1" dirty="0"/>
              <a:t>Scan to access the </a:t>
            </a:r>
            <a:br>
              <a:rPr lang="en-US" sz="2133" b="1" dirty="0"/>
            </a:br>
            <a:r>
              <a:rPr lang="en-US" sz="2133" b="1" dirty="0"/>
              <a:t>post-test and evaluation</a:t>
            </a:r>
          </a:p>
        </p:txBody>
      </p:sp>
    </p:spTree>
    <p:extLst>
      <p:ext uri="{BB962C8B-B14F-4D97-AF65-F5344CB8AC3E}">
        <p14:creationId xmlns:p14="http://schemas.microsoft.com/office/powerpoint/2010/main" val="21786300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6FF65-E16B-BA4F-9591-6B4416106527}" type="datetimeFigureOut">
              <a:rPr lang="en-US" smtClean="0"/>
              <a:t>4/26/26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42168-F8B8-B34D-83CF-DF309AC81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4439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6FF65-E16B-BA4F-9591-6B4416106527}" type="datetimeFigureOut">
              <a:rPr lang="en-US" smtClean="0"/>
              <a:t>4/26/26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42168-F8B8-B34D-83CF-DF309AC81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5568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Clinic UR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4">
            <a:extLst>
              <a:ext uri="{FF2B5EF4-FFF2-40B4-BE49-F238E27FC236}">
                <a16:creationId xmlns:a16="http://schemas.microsoft.com/office/drawing/2014/main" id="{2A4F2108-7697-CD44-F298-C715959BCFE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876800" y="3429000"/>
            <a:ext cx="2438400" cy="2438400"/>
          </a:xfrm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QR code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2480B2A-D781-0F70-F932-31B26A595106}"/>
              </a:ext>
            </a:extLst>
          </p:cNvPr>
          <p:cNvSpPr txBox="1"/>
          <p:nvPr userDrawn="1"/>
        </p:nvSpPr>
        <p:spPr>
          <a:xfrm>
            <a:off x="4350084" y="5947327"/>
            <a:ext cx="3491832" cy="65646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133" b="1" dirty="0">
                <a:solidFill>
                  <a:schemeClr val="bg1"/>
                </a:solidFill>
              </a:rPr>
              <a:t>Scan to access the </a:t>
            </a:r>
            <a:br>
              <a:rPr lang="en-US" sz="2133" b="1" dirty="0">
                <a:solidFill>
                  <a:schemeClr val="bg1"/>
                </a:solidFill>
              </a:rPr>
            </a:br>
            <a:r>
              <a:rPr lang="en-US" sz="2133" b="1" dirty="0">
                <a:solidFill>
                  <a:schemeClr val="bg1"/>
                </a:solidFill>
              </a:rPr>
              <a:t>post-test and evaluation</a:t>
            </a:r>
          </a:p>
        </p:txBody>
      </p:sp>
    </p:spTree>
    <p:extLst>
      <p:ext uri="{BB962C8B-B14F-4D97-AF65-F5344CB8AC3E}">
        <p14:creationId xmlns:p14="http://schemas.microsoft.com/office/powerpoint/2010/main" val="547473572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15E8485-287A-7D02-5384-DCE332565160}"/>
              </a:ext>
            </a:extLst>
          </p:cNvPr>
          <p:cNvSpPr txBox="1"/>
          <p:nvPr/>
        </p:nvSpPr>
        <p:spPr>
          <a:xfrm>
            <a:off x="494677" y="660818"/>
            <a:ext cx="11202649" cy="5536367"/>
          </a:xfrm>
          <a:prstGeom prst="rect">
            <a:avLst/>
          </a:prstGeom>
          <a:noFill/>
        </p:spPr>
        <p:txBody>
          <a:bodyPr wrap="square" tIns="121920" bIns="121920" rtlCol="0" anchor="ctr">
            <a:noAutofit/>
          </a:bodyPr>
          <a:lstStyle/>
          <a:p>
            <a:pPr marL="0" indent="0" algn="ctr">
              <a:spcAft>
                <a:spcPts val="1600"/>
              </a:spcAft>
              <a:buFont typeface="Arial" panose="020B0604020202020204" pitchFamily="34" charset="0"/>
              <a:buNone/>
            </a:pPr>
            <a:r>
              <a:rPr lang="en-US" sz="10666" b="1" dirty="0"/>
              <a:t>DO NOT USE LAYOUTS PAST THIS POINT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9515824-908E-17B3-DF82-CDCAAFBC85F1}"/>
              </a:ext>
            </a:extLst>
          </p:cNvPr>
          <p:cNvSpPr txBox="1"/>
          <p:nvPr userDrawn="1"/>
        </p:nvSpPr>
        <p:spPr>
          <a:xfrm>
            <a:off x="494677" y="660818"/>
            <a:ext cx="11202649" cy="5536367"/>
          </a:xfrm>
          <a:prstGeom prst="rect">
            <a:avLst/>
          </a:prstGeom>
          <a:noFill/>
        </p:spPr>
        <p:txBody>
          <a:bodyPr wrap="square" tIns="121920" bIns="121920" rtlCol="0" anchor="ctr">
            <a:noAutofit/>
          </a:bodyPr>
          <a:lstStyle/>
          <a:p>
            <a:pPr marL="0" indent="0" algn="ctr">
              <a:spcAft>
                <a:spcPts val="1600"/>
              </a:spcAft>
              <a:buFont typeface="Arial" panose="020B0604020202020204" pitchFamily="34" charset="0"/>
              <a:buNone/>
            </a:pPr>
            <a:r>
              <a:rPr lang="en-US" sz="10666" b="1" dirty="0"/>
              <a:t>DO NOT USE LAYOUTS PAST THIS POINT</a:t>
            </a:r>
          </a:p>
        </p:txBody>
      </p:sp>
    </p:spTree>
    <p:extLst>
      <p:ext uri="{BB962C8B-B14F-4D97-AF65-F5344CB8AC3E}">
        <p14:creationId xmlns:p14="http://schemas.microsoft.com/office/powerpoint/2010/main" val="21396352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esentation Title Slide">
  <p:cSld name="1_Presentation Title Slide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53"/>
          <p:cNvSpPr/>
          <p:nvPr/>
        </p:nvSpPr>
        <p:spPr>
          <a:xfrm>
            <a:off x="0" y="-9113"/>
            <a:ext cx="12192000" cy="6876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27;p53"/>
          <p:cNvSpPr/>
          <p:nvPr/>
        </p:nvSpPr>
        <p:spPr>
          <a:xfrm>
            <a:off x="0" y="3585"/>
            <a:ext cx="12192000" cy="6900672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Google Shape;28;p53"/>
          <p:cNvSpPr txBox="1">
            <a:spLocks noGrp="1"/>
          </p:cNvSpPr>
          <p:nvPr>
            <p:ph type="title"/>
          </p:nvPr>
        </p:nvSpPr>
        <p:spPr>
          <a:xfrm>
            <a:off x="1414272" y="914400"/>
            <a:ext cx="9363456" cy="4038600"/>
          </a:xfrm>
          <a:prstGeom prst="rect">
            <a:avLst/>
          </a:prstGeom>
          <a:noFill/>
          <a:ln>
            <a:noFill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  <a:defRPr sz="5333" b="1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063875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6"/>
          <p:cNvSpPr>
            <a:spLocks noGrp="1"/>
          </p:cNvSpPr>
          <p:nvPr>
            <p:ph type="ftr" sz="quarter" idx="13"/>
          </p:nvPr>
        </p:nvSpPr>
        <p:spPr>
          <a:xfrm>
            <a:off x="126568" y="6419015"/>
            <a:ext cx="10265664" cy="365125"/>
          </a:xfrm>
        </p:spPr>
        <p:txBody>
          <a:bodyPr lIns="45720" tIns="45720" bIns="45720"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21920" y="35787"/>
            <a:ext cx="11948160" cy="990600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0" y="1062633"/>
            <a:ext cx="12192000" cy="0"/>
          </a:xfrm>
          <a:prstGeom prst="line">
            <a:avLst/>
          </a:prstGeom>
          <a:ln>
            <a:solidFill>
              <a:srgbClr val="09345A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35565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304800" y="1253037"/>
            <a:ext cx="11582400" cy="4830763"/>
          </a:xfrm>
          <a:prstGeom prst="rect">
            <a:avLst/>
          </a:prstGeom>
        </p:spPr>
        <p:txBody>
          <a:bodyPr>
            <a:noAutofit/>
          </a:bodyPr>
          <a:lstStyle>
            <a:lvl1pPr marL="315368" indent="-315368">
              <a:lnSpc>
                <a:spcPct val="100000"/>
              </a:lnSpc>
              <a:buFont typeface="Arial" panose="020B0604020202020204" pitchFamily="34" charset="0"/>
              <a:buChar char="•"/>
              <a:defRPr sz="3200" baseline="0"/>
            </a:lvl1pPr>
            <a:lvl2pPr marL="920705" indent="-311135">
              <a:lnSpc>
                <a:spcPct val="100000"/>
              </a:lnSpc>
              <a:buFont typeface="Arial" panose="020B0604020202020204" pitchFamily="34" charset="0"/>
              <a:buChar char="–"/>
              <a:defRPr sz="3200"/>
            </a:lvl2pPr>
            <a:lvl3pPr marL="1530274" indent="-311135">
              <a:lnSpc>
                <a:spcPct val="100000"/>
              </a:lnSpc>
              <a:buSzPct val="70000"/>
              <a:buFont typeface="Wingdings" panose="05000000000000000000" pitchFamily="2" charset="2"/>
              <a:buChar char="Ø"/>
              <a:defRPr sz="3200"/>
            </a:lvl3pPr>
            <a:lvl4pPr>
              <a:defRPr sz="3200"/>
            </a:lvl4pPr>
            <a:lvl5pPr>
              <a:defRPr sz="3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8" name="Footer Placeholder 6"/>
          <p:cNvSpPr>
            <a:spLocks noGrp="1"/>
          </p:cNvSpPr>
          <p:nvPr>
            <p:ph type="ftr" sz="quarter" idx="13"/>
          </p:nvPr>
        </p:nvSpPr>
        <p:spPr>
          <a:xfrm>
            <a:off x="126568" y="6419015"/>
            <a:ext cx="10265664" cy="365125"/>
          </a:xfrm>
        </p:spPr>
        <p:txBody>
          <a:bodyPr lIns="45720" tIns="45720" bIns="45720"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21920" y="35787"/>
            <a:ext cx="11948160" cy="990600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0" y="1062633"/>
            <a:ext cx="12192000" cy="0"/>
          </a:xfrm>
          <a:prstGeom prst="line">
            <a:avLst/>
          </a:prstGeom>
          <a:ln>
            <a:solidFill>
              <a:srgbClr val="09345A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4755379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ll With Yellow Box" userDrawn="1">
  <p:cSld name="1_Poll With Yellow Box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4E0F9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" name="Google Shape;45;p63"/>
          <p:cNvSpPr txBox="1">
            <a:spLocks noGrp="1"/>
          </p:cNvSpPr>
          <p:nvPr>
            <p:ph type="title"/>
          </p:nvPr>
        </p:nvSpPr>
        <p:spPr>
          <a:xfrm>
            <a:off x="1075641" y="127280"/>
            <a:ext cx="10013201" cy="868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6" name="Google Shape;46;p63"/>
          <p:cNvSpPr txBox="1">
            <a:spLocks noGrp="1"/>
          </p:cNvSpPr>
          <p:nvPr>
            <p:ph type="body" idx="2"/>
          </p:nvPr>
        </p:nvSpPr>
        <p:spPr>
          <a:xfrm>
            <a:off x="457200" y="1229620"/>
            <a:ext cx="11074400" cy="7958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609585" lvl="0" indent="-30479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219170" lvl="1" indent="-304792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marL="1828754" lvl="2" indent="-41147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60"/>
              <a:buChar char="◆"/>
              <a:defRPr/>
            </a:lvl3pPr>
            <a:lvl4pPr marL="2438339" lvl="3" indent="-457189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3047924" lvl="4" indent="-457189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3657509" lvl="5" indent="-457189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63"/>
          <p:cNvSpPr txBox="1">
            <a:spLocks noGrp="1"/>
          </p:cNvSpPr>
          <p:nvPr>
            <p:ph type="body" idx="3"/>
          </p:nvPr>
        </p:nvSpPr>
        <p:spPr>
          <a:xfrm>
            <a:off x="457200" y="2602523"/>
            <a:ext cx="11250083" cy="34486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609585" lvl="0" indent="-457189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AutoNum type="arabicPeriod"/>
              <a:defRPr sz="2400"/>
            </a:lvl1pPr>
            <a:lvl2pPr marL="1219170" lvl="1" indent="-304792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marL="1828754" lvl="2" indent="-41147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60"/>
              <a:buChar char="◆"/>
              <a:defRPr/>
            </a:lvl3pPr>
            <a:lvl4pPr marL="2438339" lvl="3" indent="-457189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3047924" lvl="4" indent="-457189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3657509" lvl="5" indent="-457189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8C3A16F-E78E-8621-8D50-182F6BB148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18019" y="229367"/>
            <a:ext cx="766276" cy="766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12467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RS Q&amp;A" userDrawn="1">
  <p:cSld name="ARS Q&amp;A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5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3" name="Google Shape;73;p59"/>
          <p:cNvPicPr preferRelativeResize="0"/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957930" y="1380839"/>
            <a:ext cx="5667263" cy="3203935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59"/>
          <p:cNvSpPr txBox="1"/>
          <p:nvPr/>
        </p:nvSpPr>
        <p:spPr>
          <a:xfrm>
            <a:off x="-5957931" y="907653"/>
            <a:ext cx="3028211" cy="49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Example:</a:t>
            </a:r>
            <a:endParaRPr sz="2400" dirty="0"/>
          </a:p>
        </p:txBody>
      </p:sp>
      <p:grpSp>
        <p:nvGrpSpPr>
          <p:cNvPr id="75" name="Google Shape;75;p59"/>
          <p:cNvGrpSpPr/>
          <p:nvPr/>
        </p:nvGrpSpPr>
        <p:grpSpPr>
          <a:xfrm>
            <a:off x="7001933" y="1608665"/>
            <a:ext cx="4023360" cy="3048000"/>
            <a:chOff x="5251450" y="1384299"/>
            <a:chExt cx="3017520" cy="2286000"/>
          </a:xfrm>
        </p:grpSpPr>
        <p:sp>
          <p:nvSpPr>
            <p:cNvPr id="76" name="Google Shape;76;p59"/>
            <p:cNvSpPr/>
            <p:nvPr/>
          </p:nvSpPr>
          <p:spPr>
            <a:xfrm>
              <a:off x="5251450" y="1384299"/>
              <a:ext cx="3017520" cy="228600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25400" cap="flat" cmpd="sng">
              <a:solidFill>
                <a:srgbClr val="F3C43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4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77" name="Google Shape;77;p59" descr="https://www.iorg.ca/wp-content/uploads/2016/08/icon1-1.png"/>
            <p:cNvPicPr preferRelativeResize="0"/>
            <p:nvPr/>
          </p:nvPicPr>
          <p:blipFill rotWithShape="1">
            <a:blip r:embed="rId3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5160" t="3114" r="1"/>
            <a:stretch/>
          </p:blipFill>
          <p:spPr>
            <a:xfrm>
              <a:off x="5464629" y="1565274"/>
              <a:ext cx="2605488" cy="198358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8" name="Google Shape;78;p59"/>
          <p:cNvSpPr/>
          <p:nvPr/>
        </p:nvSpPr>
        <p:spPr>
          <a:xfrm>
            <a:off x="653142" y="1656632"/>
            <a:ext cx="5771147" cy="29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867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Audience Q&amp;A</a:t>
            </a:r>
            <a:endParaRPr sz="5867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631002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304800" y="1253037"/>
            <a:ext cx="11582400" cy="4830763"/>
          </a:xfrm>
          <a:prstGeom prst="rect">
            <a:avLst/>
          </a:prstGeom>
        </p:spPr>
        <p:txBody>
          <a:bodyPr>
            <a:noAutofit/>
          </a:bodyPr>
          <a:lstStyle>
            <a:lvl1pPr marL="315376" indent="-315376">
              <a:lnSpc>
                <a:spcPct val="100000"/>
              </a:lnSpc>
              <a:buFont typeface="Arial" panose="020B0604020202020204" pitchFamily="34" charset="0"/>
              <a:buChar char="•"/>
              <a:defRPr sz="3200" baseline="0"/>
            </a:lvl1pPr>
            <a:lvl2pPr marL="920728" indent="-311143">
              <a:lnSpc>
                <a:spcPct val="100000"/>
              </a:lnSpc>
              <a:buFont typeface="Arial" panose="020B0604020202020204" pitchFamily="34" charset="0"/>
              <a:buChar char="–"/>
              <a:defRPr sz="3200"/>
            </a:lvl2pPr>
            <a:lvl3pPr marL="1530312" indent="-311143">
              <a:lnSpc>
                <a:spcPct val="100000"/>
              </a:lnSpc>
              <a:buSzPct val="70000"/>
              <a:buFont typeface="Wingdings" panose="05000000000000000000" pitchFamily="2" charset="2"/>
              <a:buChar char="Ø"/>
              <a:defRPr sz="3200"/>
            </a:lvl3pPr>
            <a:lvl4pPr>
              <a:defRPr sz="3200"/>
            </a:lvl4pPr>
            <a:lvl5pPr>
              <a:defRPr sz="3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8" name="Footer Placeholder 6"/>
          <p:cNvSpPr>
            <a:spLocks noGrp="1"/>
          </p:cNvSpPr>
          <p:nvPr>
            <p:ph type="ftr" sz="quarter" idx="13"/>
          </p:nvPr>
        </p:nvSpPr>
        <p:spPr>
          <a:xfrm>
            <a:off x="126568" y="6419014"/>
            <a:ext cx="10265664" cy="365125"/>
          </a:xfrm>
        </p:spPr>
        <p:txBody>
          <a:bodyPr lIns="45720" tIns="45720" bIns="45720"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21920" y="35787"/>
            <a:ext cx="11948160" cy="990600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0" y="1062633"/>
            <a:ext cx="12192000" cy="0"/>
          </a:xfrm>
          <a:prstGeom prst="line">
            <a:avLst/>
          </a:prstGeom>
          <a:ln>
            <a:solidFill>
              <a:srgbClr val="09345A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18977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260767"/>
            <a:ext cx="5608320" cy="475456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78880" y="1260767"/>
            <a:ext cx="5608320" cy="475456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Footer Placeholder 6"/>
          <p:cNvSpPr>
            <a:spLocks noGrp="1"/>
          </p:cNvSpPr>
          <p:nvPr>
            <p:ph type="ftr" sz="quarter" idx="13"/>
          </p:nvPr>
        </p:nvSpPr>
        <p:spPr>
          <a:xfrm>
            <a:off x="126568" y="6419014"/>
            <a:ext cx="10265664" cy="365125"/>
          </a:xfrm>
        </p:spPr>
        <p:txBody>
          <a:bodyPr lIns="45720" tIns="45720" bIns="45720"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0" y="1062633"/>
            <a:ext cx="12192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21920" y="35787"/>
            <a:ext cx="11948160" cy="990600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35053859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idpresentation/Subsection Title Sl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-9113"/>
            <a:ext cx="12192000" cy="6876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0" y="3584"/>
            <a:ext cx="12192000" cy="690067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7600" y="2362200"/>
            <a:ext cx="7416800" cy="566739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7600" y="3140870"/>
            <a:ext cx="74168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7">
                <a:solidFill>
                  <a:schemeClr val="bg2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784118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20783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A picture containing outdoor, rain, wave, photo&#10;&#10;Description automatically generated">
            <a:extLst>
              <a:ext uri="{FF2B5EF4-FFF2-40B4-BE49-F238E27FC236}">
                <a16:creationId xmlns:a16="http://schemas.microsoft.com/office/drawing/2014/main" id="{1BA2600E-C0C8-B346-9553-8FAB84E959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75000"/>
          </a:blip>
          <a:srcRect t="811" r="1096" b="336"/>
          <a:stretch/>
        </p:blipFill>
        <p:spPr>
          <a:xfrm>
            <a:off x="2604" y="1"/>
            <a:ext cx="12189397" cy="686014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6FED0DF-CF35-EF4F-A9E4-B20BEFCC02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/>
          </a:blip>
          <a:srcRect l="20426" r="70"/>
          <a:stretch/>
        </p:blipFill>
        <p:spPr>
          <a:xfrm>
            <a:off x="0" y="336165"/>
            <a:ext cx="2937691" cy="4408139"/>
          </a:xfrm>
          <a:prstGeom prst="rect">
            <a:avLst/>
          </a:prstGeom>
          <a:effectLst>
            <a:outerShdw sx="1000" sy="1000" algn="ctr" rotWithShape="0">
              <a:srgbClr val="000000"/>
            </a:outerShdw>
          </a:effectLst>
        </p:spPr>
      </p:pic>
      <p:sp>
        <p:nvSpPr>
          <p:cNvPr id="20" name="Text Placeholder 11"/>
          <p:cNvSpPr>
            <a:spLocks noGrp="1"/>
          </p:cNvSpPr>
          <p:nvPr>
            <p:ph type="body" sz="quarter" idx="15" hasCustomPrompt="1"/>
          </p:nvPr>
        </p:nvSpPr>
        <p:spPr>
          <a:xfrm>
            <a:off x="6096002" y="3959304"/>
            <a:ext cx="5484284" cy="685800"/>
          </a:xfrm>
        </p:spPr>
        <p:txBody>
          <a:bodyPr/>
          <a:lstStyle>
            <a:lvl1pPr marL="0" indent="0" algn="r">
              <a:buFontTx/>
              <a:buNone/>
              <a:defRPr sz="1867" baseline="0">
                <a:solidFill>
                  <a:srgbClr val="005B9C"/>
                </a:solidFill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US" dirty="0"/>
              <a:t>One sentence of supporting</a:t>
            </a:r>
            <a:br>
              <a:rPr lang="en-US" dirty="0"/>
            </a:br>
            <a:r>
              <a:rPr lang="en-US" dirty="0"/>
              <a:t>presentation copy goes here</a:t>
            </a:r>
          </a:p>
        </p:txBody>
      </p:sp>
      <p:sp>
        <p:nvSpPr>
          <p:cNvPr id="14" name="Title 1"/>
          <p:cNvSpPr>
            <a:spLocks noGrp="1"/>
          </p:cNvSpPr>
          <p:nvPr>
            <p:ph type="ctrTitle" hasCustomPrompt="1"/>
          </p:nvPr>
        </p:nvSpPr>
        <p:spPr>
          <a:xfrm>
            <a:off x="6096002" y="3453811"/>
            <a:ext cx="5484284" cy="492443"/>
          </a:xfrm>
        </p:spPr>
        <p:txBody>
          <a:bodyPr anchor="b" anchorCtr="0">
            <a:noAutofit/>
          </a:bodyPr>
          <a:lstStyle>
            <a:lvl1pPr algn="r">
              <a:defRPr cap="none">
                <a:solidFill>
                  <a:srgbClr val="005B9C"/>
                </a:solidFill>
              </a:defRPr>
            </a:lvl1pPr>
          </a:lstStyle>
          <a:p>
            <a:r>
              <a:rPr lang="en-US" dirty="0"/>
              <a:t>Title Slide</a:t>
            </a:r>
          </a:p>
        </p:txBody>
      </p:sp>
    </p:spTree>
    <p:extLst>
      <p:ext uri="{BB962C8B-B14F-4D97-AF65-F5344CB8AC3E}">
        <p14:creationId xmlns:p14="http://schemas.microsoft.com/office/powerpoint/2010/main" val="3601867273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outdoor, rain, wave, photo&#10;&#10;Description automatically generated">
            <a:extLst>
              <a:ext uri="{FF2B5EF4-FFF2-40B4-BE49-F238E27FC236}">
                <a16:creationId xmlns:a16="http://schemas.microsoft.com/office/drawing/2014/main" id="{1BA2600E-C0C8-B346-9553-8FAB84E959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75000"/>
          </a:blip>
          <a:srcRect t="811" r="1096" b="336"/>
          <a:stretch/>
        </p:blipFill>
        <p:spPr>
          <a:xfrm>
            <a:off x="2604" y="1"/>
            <a:ext cx="12189397" cy="6860145"/>
          </a:xfrm>
          <a:prstGeom prst="rect">
            <a:avLst/>
          </a:prstGeom>
        </p:spPr>
      </p:pic>
      <p:sp>
        <p:nvSpPr>
          <p:cNvPr id="11" name="Freeform 10"/>
          <p:cNvSpPr/>
          <p:nvPr userDrawn="1"/>
        </p:nvSpPr>
        <p:spPr>
          <a:xfrm flipH="1" flipV="1">
            <a:off x="3212578" y="2694710"/>
            <a:ext cx="8979423" cy="1439348"/>
          </a:xfrm>
          <a:custGeom>
            <a:avLst/>
            <a:gdLst>
              <a:gd name="connsiteX0" fmla="*/ 0 w 3790554"/>
              <a:gd name="connsiteY0" fmla="*/ 0 h 369016"/>
              <a:gd name="connsiteX1" fmla="*/ 3532785 w 3790554"/>
              <a:gd name="connsiteY1" fmla="*/ 0 h 369016"/>
              <a:gd name="connsiteX2" fmla="*/ 3790554 w 3790554"/>
              <a:gd name="connsiteY2" fmla="*/ 369016 h 369016"/>
              <a:gd name="connsiteX3" fmla="*/ 0 w 3790554"/>
              <a:gd name="connsiteY3" fmla="*/ 366303 h 369016"/>
              <a:gd name="connsiteX4" fmla="*/ 0 w 3790554"/>
              <a:gd name="connsiteY4" fmla="*/ 0 h 369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90554" h="369016">
                <a:moveTo>
                  <a:pt x="0" y="0"/>
                </a:moveTo>
                <a:lnTo>
                  <a:pt x="3532785" y="0"/>
                </a:lnTo>
                <a:lnTo>
                  <a:pt x="3790554" y="369016"/>
                </a:lnTo>
                <a:lnTo>
                  <a:pt x="0" y="366303"/>
                </a:lnTo>
                <a:lnTo>
                  <a:pt x="0" y="0"/>
                </a:lnTo>
                <a:close/>
              </a:path>
            </a:pathLst>
          </a:custGeom>
          <a:solidFill>
            <a:srgbClr val="005B9C"/>
          </a:solidFill>
          <a:ln>
            <a:solidFill>
              <a:srgbClr val="005B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407878" y="2707127"/>
            <a:ext cx="7589681" cy="1439348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>
              <a:buNone/>
              <a:defRPr sz="3200" b="1">
                <a:solidFill>
                  <a:schemeClr val="bg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98056192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91C3C2E-34B2-12E6-03A0-77DE369C7CD7}"/>
              </a:ext>
            </a:extLst>
          </p:cNvPr>
          <p:cNvSpPr/>
          <p:nvPr userDrawn="1"/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rgbClr val="C8C9C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sz="240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B048102-D24B-33C2-83F6-40923F4E7AD1}"/>
              </a:ext>
            </a:extLst>
          </p:cNvPr>
          <p:cNvSpPr/>
          <p:nvPr userDrawn="1"/>
        </p:nvSpPr>
        <p:spPr>
          <a:xfrm>
            <a:off x="1" y="6400800"/>
            <a:ext cx="2339545" cy="457200"/>
          </a:xfrm>
          <a:prstGeom prst="rect">
            <a:avLst/>
          </a:prstGeom>
          <a:solidFill>
            <a:srgbClr val="005B9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sz="24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2" y="606431"/>
            <a:ext cx="10980369" cy="492443"/>
          </a:xfrm>
        </p:spPr>
        <p:txBody>
          <a:bodyPr anchor="b" anchorCtr="0">
            <a:noAutofit/>
          </a:bodyPr>
          <a:lstStyle>
            <a:lvl1pPr>
              <a:defRPr cap="none">
                <a:solidFill>
                  <a:srgbClr val="005B9C"/>
                </a:solidFill>
              </a:defRPr>
            </a:lvl1pPr>
          </a:lstStyle>
          <a:p>
            <a:r>
              <a:rPr lang="en-US" dirty="0"/>
              <a:t>Content Slide</a:t>
            </a: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617171" y="1117631"/>
            <a:ext cx="10972800" cy="0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7360568A-EB80-AE26-8673-8AA79C72FF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51190" b="-2430"/>
          <a:stretch/>
        </p:blipFill>
        <p:spPr>
          <a:xfrm>
            <a:off x="309240" y="6459712"/>
            <a:ext cx="1597121" cy="341376"/>
          </a:xfrm>
          <a:prstGeom prst="rect">
            <a:avLst/>
          </a:prstGeom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B58A8BD4-8D9B-CE8F-4A00-E1040E574D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90431"/>
            <a:ext cx="10972800" cy="4792735"/>
          </a:xfrm>
        </p:spPr>
        <p:txBody>
          <a:bodyPr/>
          <a:lstStyle>
            <a:lvl1pPr>
              <a:defRPr sz="3200"/>
            </a:lvl1pPr>
            <a:lvl2pPr>
              <a:defRPr sz="32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873022264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_ Without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2" y="606431"/>
            <a:ext cx="10980369" cy="492443"/>
          </a:xfrm>
        </p:spPr>
        <p:txBody>
          <a:bodyPr anchor="b" anchorCtr="0">
            <a:noAutofit/>
          </a:bodyPr>
          <a:lstStyle>
            <a:lvl1pPr>
              <a:defRPr cap="none">
                <a:solidFill>
                  <a:srgbClr val="005B9C"/>
                </a:solidFill>
              </a:defRPr>
            </a:lvl1pPr>
          </a:lstStyle>
          <a:p>
            <a:r>
              <a:rPr lang="en-US" dirty="0"/>
              <a:t>Content Slide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90431"/>
            <a:ext cx="10972800" cy="4792735"/>
          </a:xfrm>
        </p:spPr>
        <p:txBody>
          <a:bodyPr/>
          <a:lstStyle>
            <a:lvl1pPr>
              <a:defRPr sz="3200"/>
            </a:lvl1pPr>
            <a:lvl2pPr>
              <a:defRPr sz="32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617171" y="1117631"/>
            <a:ext cx="10972800" cy="0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6359120"/>
            <a:ext cx="10981267" cy="177800"/>
          </a:xfrm>
        </p:spPr>
        <p:txBody>
          <a:bodyPr/>
          <a:lstStyle>
            <a:lvl1pPr marL="0" indent="0">
              <a:buNone/>
              <a:defRPr sz="1200" b="0" i="1" baseline="0"/>
            </a:lvl1pPr>
          </a:lstStyle>
          <a:p>
            <a:pPr lvl="0"/>
            <a:r>
              <a:rPr lang="en-US" dirty="0"/>
              <a:t>[Citations can be placed here]</a:t>
            </a:r>
          </a:p>
        </p:txBody>
      </p:sp>
    </p:spTree>
    <p:extLst>
      <p:ext uri="{BB962C8B-B14F-4D97-AF65-F5344CB8AC3E}">
        <p14:creationId xmlns:p14="http://schemas.microsoft.com/office/powerpoint/2010/main" val="1827579655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_ Without Titl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33AACBE-3178-087C-C527-C69BC2385A8A}"/>
              </a:ext>
            </a:extLst>
          </p:cNvPr>
          <p:cNvSpPr/>
          <p:nvPr userDrawn="1"/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rgbClr val="C8C9C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sz="240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5134582-F101-4C05-BA8F-9D6F32D30F83}"/>
              </a:ext>
            </a:extLst>
          </p:cNvPr>
          <p:cNvSpPr/>
          <p:nvPr userDrawn="1"/>
        </p:nvSpPr>
        <p:spPr>
          <a:xfrm>
            <a:off x="1" y="6400800"/>
            <a:ext cx="2339545" cy="457200"/>
          </a:xfrm>
          <a:prstGeom prst="rect">
            <a:avLst/>
          </a:prstGeom>
          <a:solidFill>
            <a:srgbClr val="005B9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sz="2400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609602" y="606431"/>
            <a:ext cx="10980369" cy="492443"/>
          </a:xfrm>
        </p:spPr>
        <p:txBody>
          <a:bodyPr anchor="b" anchorCtr="0">
            <a:noAutofit/>
          </a:bodyPr>
          <a:lstStyle>
            <a:lvl1pPr>
              <a:defRPr cap="none">
                <a:solidFill>
                  <a:srgbClr val="005B9C"/>
                </a:solidFill>
              </a:defRPr>
            </a:lvl1pPr>
          </a:lstStyle>
          <a:p>
            <a:r>
              <a:rPr lang="en-US" dirty="0"/>
              <a:t>Content Slide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5BB3F46-F3EB-E991-CF4F-B90A621F43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51190" b="-2430"/>
          <a:stretch/>
        </p:blipFill>
        <p:spPr>
          <a:xfrm>
            <a:off x="309240" y="6459712"/>
            <a:ext cx="1597121" cy="341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255655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_ Without Title Bar or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609602" y="606431"/>
            <a:ext cx="10980369" cy="492443"/>
          </a:xfrm>
        </p:spPr>
        <p:txBody>
          <a:bodyPr anchor="b" anchorCtr="0">
            <a:noAutofit/>
          </a:bodyPr>
          <a:lstStyle>
            <a:lvl1pPr>
              <a:defRPr cap="none">
                <a:solidFill>
                  <a:srgbClr val="005B9C"/>
                </a:solidFill>
              </a:defRPr>
            </a:lvl1pPr>
          </a:lstStyle>
          <a:p>
            <a:r>
              <a:rPr lang="en-US" dirty="0"/>
              <a:t>Content Slide</a:t>
            </a:r>
          </a:p>
        </p:txBody>
      </p:sp>
      <p:sp>
        <p:nvSpPr>
          <p:cNvPr id="3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6359120"/>
            <a:ext cx="10981267" cy="177800"/>
          </a:xfrm>
        </p:spPr>
        <p:txBody>
          <a:bodyPr/>
          <a:lstStyle>
            <a:lvl1pPr marL="0" indent="0">
              <a:buNone/>
              <a:defRPr sz="1200" b="0" i="1" baseline="0"/>
            </a:lvl1pPr>
          </a:lstStyle>
          <a:p>
            <a:pPr lvl="0"/>
            <a:r>
              <a:rPr lang="en-US" dirty="0"/>
              <a:t>[Citations can be placed here]</a:t>
            </a:r>
          </a:p>
        </p:txBody>
      </p:sp>
    </p:spTree>
    <p:extLst>
      <p:ext uri="{BB962C8B-B14F-4D97-AF65-F5344CB8AC3E}">
        <p14:creationId xmlns:p14="http://schemas.microsoft.com/office/powerpoint/2010/main" val="1622973936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DDFCA9D-60FC-074D-B727-5243BDC23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979" t="-133" r="2555" b="-1"/>
          <a:stretch/>
        </p:blipFill>
        <p:spPr>
          <a:xfrm>
            <a:off x="0" y="-43291"/>
            <a:ext cx="12189019" cy="6901292"/>
          </a:xfrm>
          <a:prstGeom prst="rect">
            <a:avLst/>
          </a:prstGeom>
        </p:spPr>
      </p:pic>
      <p:pic>
        <p:nvPicPr>
          <p:cNvPr id="13" name="Picture 12" descr="A black and white logo&#10;&#10;AI-generated content may be incorrect.">
            <a:extLst>
              <a:ext uri="{FF2B5EF4-FFF2-40B4-BE49-F238E27FC236}">
                <a16:creationId xmlns:a16="http://schemas.microsoft.com/office/drawing/2014/main" id="{BD6C441B-422E-3557-64C6-838476B703F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3217" y="6027437"/>
            <a:ext cx="1267968" cy="5737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5B2135A-D258-FE92-B78F-3F936EFB917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836068" y="5100651"/>
            <a:ext cx="5913120" cy="56998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BCB9F9A-04F2-0242-A0CE-B82379A35DA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alphaModFix amt="33000"/>
          </a:blip>
          <a:srcRect r="20811"/>
          <a:stretch/>
        </p:blipFill>
        <p:spPr>
          <a:xfrm>
            <a:off x="9265921" y="254885"/>
            <a:ext cx="2926080" cy="4408139"/>
          </a:xfrm>
          <a:prstGeom prst="rect">
            <a:avLst/>
          </a:prstGeom>
          <a:effectLst>
            <a:outerShdw sx="1000" sy="1000" algn="ctr" rotWithShape="0">
              <a:srgbClr val="000000"/>
            </a:outerShdw>
          </a:effec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F08C7690-41CD-7C48-90C4-FED96A7F7261}"/>
              </a:ext>
            </a:extLst>
          </p:cNvPr>
          <p:cNvGrpSpPr/>
          <p:nvPr userDrawn="1"/>
        </p:nvGrpSpPr>
        <p:grpSpPr>
          <a:xfrm>
            <a:off x="8112133" y="6064064"/>
            <a:ext cx="3137953" cy="562557"/>
            <a:chOff x="2205664" y="4327151"/>
            <a:chExt cx="3296445" cy="590970"/>
          </a:xfrm>
        </p:grpSpPr>
        <p:pic>
          <p:nvPicPr>
            <p:cNvPr id="11" name="Picture 10" descr="A close up of a logo&#10;&#10;Description automatically generated">
              <a:extLst>
                <a:ext uri="{FF2B5EF4-FFF2-40B4-BE49-F238E27FC236}">
                  <a16:creationId xmlns:a16="http://schemas.microsoft.com/office/drawing/2014/main" id="{F1E79AF1-4BE1-5B42-B637-9B56E6540A0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072374" y="4346227"/>
              <a:ext cx="1429735" cy="571894"/>
            </a:xfrm>
            <a:prstGeom prst="rect">
              <a:avLst/>
            </a:prstGeom>
          </p:spPr>
        </p:pic>
        <p:pic>
          <p:nvPicPr>
            <p:cNvPr id="12" name="Picture 11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F1E18430-D675-FF49-86A4-A0CCA126E27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205664" y="4327151"/>
              <a:ext cx="1429735" cy="5642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65764798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4200" y="1097351"/>
            <a:ext cx="11216640" cy="49377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3541857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51DE0-578D-472D-B8B1-1F1BC547C93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5419802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B9C489-8A2C-57FA-8EC0-C4C6DCB44C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950246" y="2586634"/>
            <a:ext cx="14092491" cy="923329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E1191F1-6C84-28D4-BD3B-3B1A3F7ED2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08C436-6F2E-14E6-345E-B473C7C0C0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57163-602A-4AD9-8F9A-7CC695D6D8D9}" type="datetimeFigureOut">
              <a:rPr lang="en-US" smtClean="0"/>
              <a:t>4/26/26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4331D4-0284-6093-372D-938FE56C95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B9197A-633C-7D04-0DD5-3391008EC0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F155B-4D5E-4401-B23C-289B538E65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447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6FF65-E16B-BA4F-9591-6B4416106527}" type="datetimeFigureOut">
              <a:rPr lang="en-US" smtClean="0"/>
              <a:t>4/26/26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42168-F8B8-B34D-83CF-DF309AC81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786788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997066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jallison\AppData\Local\Temp\VMwareDnD\a0679ae3\DS_logo_portrait_format_4color_rgb_120206.png"/>
          <p:cNvPicPr>
            <a:picLocks noChangeAspect="1" noChangeArrowheads="1"/>
          </p:cNvPicPr>
          <p:nvPr userDrawn="1"/>
        </p:nvPicPr>
        <p:blipFill>
          <a:blip r:embed="rId2" cstate="print"/>
          <a:stretch>
            <a:fillRect/>
          </a:stretch>
        </p:blipFill>
        <p:spPr bwMode="auto">
          <a:xfrm>
            <a:off x="11140873" y="1"/>
            <a:ext cx="1051129" cy="103453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5416CB70-69FF-4762-BF0C-8DADED287E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4" y="116632"/>
            <a:ext cx="10483851" cy="720080"/>
          </a:xfrm>
        </p:spPr>
        <p:txBody>
          <a:bodyPr lIns="0" rIns="0"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755EC73C-7E56-E123-BC7D-9FB76EDEC9C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8013" y="6324601"/>
            <a:ext cx="10871200" cy="260351"/>
          </a:xfrm>
        </p:spPr>
        <p:txBody>
          <a:bodyPr lIns="0" rIns="0" bIns="0" anchor="b" anchorCtr="0"/>
          <a:lstStyle>
            <a:lvl1pPr>
              <a:defRPr sz="800"/>
            </a:lvl1pPr>
            <a:lvl2pPr marL="338130" indent="0">
              <a:buNone/>
              <a:defRPr/>
            </a:lvl2pPr>
            <a:lvl3pPr marL="801668" indent="0">
              <a:buNone/>
              <a:defRPr/>
            </a:lvl3pPr>
            <a:lvl4pPr marL="1252507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/>
              <a:t>Footer</a:t>
            </a:r>
          </a:p>
        </p:txBody>
      </p:sp>
    </p:spTree>
    <p:extLst>
      <p:ext uri="{BB962C8B-B14F-4D97-AF65-F5344CB8AC3E}">
        <p14:creationId xmlns:p14="http://schemas.microsoft.com/office/powerpoint/2010/main" val="37968545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ain Title Slide">
    <p:bg>
      <p:bgPr>
        <a:solidFill>
          <a:schemeClr val="bg1">
            <a:alpha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4627252-CBC3-CD85-170B-8526C226C56C}"/>
              </a:ext>
            </a:extLst>
          </p:cNvPr>
          <p:cNvSpPr/>
          <p:nvPr userDrawn="1"/>
        </p:nvSpPr>
        <p:spPr>
          <a:xfrm>
            <a:off x="243" y="5919393"/>
            <a:ext cx="12191757" cy="93860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2562D0F-1048-F73A-CF2B-FC7B6CC9EA4F}"/>
              </a:ext>
            </a:extLst>
          </p:cNvPr>
          <p:cNvSpPr/>
          <p:nvPr userDrawn="1"/>
        </p:nvSpPr>
        <p:spPr>
          <a:xfrm rot="10800000">
            <a:off x="-1" y="-3"/>
            <a:ext cx="12191756" cy="5919393"/>
          </a:xfrm>
          <a:prstGeom prst="rect">
            <a:avLst/>
          </a:prstGeom>
          <a:gradFill>
            <a:gsLst>
              <a:gs pos="0">
                <a:srgbClr val="F1873F"/>
              </a:gs>
              <a:gs pos="49500">
                <a:srgbClr val="EC4256"/>
              </a:gs>
              <a:gs pos="99000">
                <a:srgbClr val="BD274D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A277346-05AF-AACC-7818-92D255E23F8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7000"/>
          </a:blip>
          <a:srcRect l="-8727" t="-2415" r="35044" b="-955"/>
          <a:stretch/>
        </p:blipFill>
        <p:spPr>
          <a:xfrm>
            <a:off x="6811917" y="17388"/>
            <a:ext cx="5379841" cy="5787123"/>
          </a:xfrm>
          <a:prstGeom prst="rect">
            <a:avLst/>
          </a:prstGeom>
        </p:spPr>
      </p:pic>
      <p:sp>
        <p:nvSpPr>
          <p:cNvPr id="12" name="Title 11">
            <a:extLst>
              <a:ext uri="{FF2B5EF4-FFF2-40B4-BE49-F238E27FC236}">
                <a16:creationId xmlns:a16="http://schemas.microsoft.com/office/drawing/2014/main" id="{ADDD0C45-AF04-D04A-B194-E587FCCD40CA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567143" y="1827358"/>
            <a:ext cx="10876304" cy="1010148"/>
          </a:xfrm>
        </p:spPr>
        <p:txBody>
          <a:bodyPr anchor="b"/>
          <a:lstStyle>
            <a:lvl1pPr algn="l">
              <a:defRPr sz="36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D9AED39F-56C7-C143-8F1F-55B7F0403528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567144" y="3218551"/>
            <a:ext cx="3028315" cy="720725"/>
          </a:xfrm>
        </p:spPr>
        <p:txBody>
          <a:bodyPr>
            <a:normAutofit/>
          </a:bodyPr>
          <a:lstStyle>
            <a:lvl1pPr marL="0" indent="0" algn="l">
              <a:buNone/>
              <a:defRPr sz="18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94671524-AA19-364E-94B5-D4A474F21AF1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567145" y="4524408"/>
            <a:ext cx="3857625" cy="396531"/>
          </a:xfrm>
        </p:spPr>
        <p:txBody>
          <a:bodyPr anchor="ctr">
            <a:normAutofit/>
          </a:bodyPr>
          <a:lstStyle>
            <a:lvl1pPr marL="0" indent="0" algn="l">
              <a:buNone/>
              <a:defRPr sz="16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pic>
        <p:nvPicPr>
          <p:cNvPr id="6" name="Picture 5" descr="A logo with a circle and a circle in the middle&#10;&#10;Description automatically generated">
            <a:extLst>
              <a:ext uri="{FF2B5EF4-FFF2-40B4-BE49-F238E27FC236}">
                <a16:creationId xmlns:a16="http://schemas.microsoft.com/office/drawing/2014/main" id="{CEDCA3EE-03F7-9237-1622-579DFB6B101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05931" y="6111402"/>
            <a:ext cx="637852" cy="626773"/>
          </a:xfrm>
          <a:prstGeom prst="rect">
            <a:avLst/>
          </a:prstGeom>
        </p:spPr>
      </p:pic>
      <p:pic>
        <p:nvPicPr>
          <p:cNvPr id="10" name="Picture 9" descr="A white bird with a black background&#10;&#10;Description automatically generated">
            <a:extLst>
              <a:ext uri="{FF2B5EF4-FFF2-40B4-BE49-F238E27FC236}">
                <a16:creationId xmlns:a16="http://schemas.microsoft.com/office/drawing/2014/main" id="{67C7DD9D-4802-74DD-7552-A9CFA7F4D6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50994" y="188536"/>
            <a:ext cx="2901857" cy="1269301"/>
          </a:xfrm>
          <a:prstGeom prst="rect">
            <a:avLst/>
          </a:prstGeom>
        </p:spPr>
      </p:pic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44DECA34-C873-47DF-E65C-7885D5061D64}"/>
              </a:ext>
            </a:extLst>
          </p:cNvPr>
          <p:cNvSpPr txBox="1">
            <a:spLocks/>
          </p:cNvSpPr>
          <p:nvPr userDrawn="1"/>
        </p:nvSpPr>
        <p:spPr>
          <a:xfrm>
            <a:off x="5559974" y="6417687"/>
            <a:ext cx="1072055" cy="2336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lang="en-US" sz="900" b="0" i="0" kern="1200" dirty="0">
                <a:solidFill>
                  <a:schemeClr val="accent1"/>
                </a:solidFill>
                <a:latin typeface="Helvetica" pitchFamily="2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3542229672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Main Title Slide">
    <p:bg>
      <p:bgPr>
        <a:solidFill>
          <a:schemeClr val="bg1">
            <a:alpha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5E137CD-1F6A-1A84-70EF-F29D071DBE6C}"/>
              </a:ext>
            </a:extLst>
          </p:cNvPr>
          <p:cNvSpPr/>
          <p:nvPr userDrawn="1"/>
        </p:nvSpPr>
        <p:spPr>
          <a:xfrm rot="10800000">
            <a:off x="0" y="-4"/>
            <a:ext cx="12192000" cy="6198879"/>
          </a:xfrm>
          <a:prstGeom prst="rect">
            <a:avLst/>
          </a:prstGeom>
          <a:gradFill>
            <a:gsLst>
              <a:gs pos="0">
                <a:schemeClr val="accent2"/>
              </a:gs>
              <a:gs pos="98000">
                <a:schemeClr val="accent6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4627252-CBC3-CD85-170B-8526C226C56C}"/>
              </a:ext>
            </a:extLst>
          </p:cNvPr>
          <p:cNvSpPr/>
          <p:nvPr userDrawn="1"/>
        </p:nvSpPr>
        <p:spPr>
          <a:xfrm>
            <a:off x="243" y="5919393"/>
            <a:ext cx="12191757" cy="93860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A277346-05AF-AACC-7818-92D255E23F8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7000"/>
          </a:blip>
          <a:srcRect l="-8727" t="-2415" r="35044" b="-955"/>
          <a:stretch/>
        </p:blipFill>
        <p:spPr>
          <a:xfrm>
            <a:off x="6811917" y="17388"/>
            <a:ext cx="5379841" cy="5787123"/>
          </a:xfrm>
          <a:prstGeom prst="rect">
            <a:avLst/>
          </a:prstGeom>
        </p:spPr>
      </p:pic>
      <p:sp>
        <p:nvSpPr>
          <p:cNvPr id="12" name="Title 11">
            <a:extLst>
              <a:ext uri="{FF2B5EF4-FFF2-40B4-BE49-F238E27FC236}">
                <a16:creationId xmlns:a16="http://schemas.microsoft.com/office/drawing/2014/main" id="{ADDD0C45-AF04-D04A-B194-E587FCCD40CA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567143" y="1827358"/>
            <a:ext cx="10876304" cy="1010148"/>
          </a:xfrm>
        </p:spPr>
        <p:txBody>
          <a:bodyPr anchor="b"/>
          <a:lstStyle>
            <a:lvl1pPr algn="l">
              <a:defRPr sz="36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D9AED39F-56C7-C143-8F1F-55B7F0403528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567144" y="3218551"/>
            <a:ext cx="3028315" cy="720725"/>
          </a:xfrm>
        </p:spPr>
        <p:txBody>
          <a:bodyPr>
            <a:normAutofit/>
          </a:bodyPr>
          <a:lstStyle>
            <a:lvl1pPr marL="0" indent="0" algn="l">
              <a:buNone/>
              <a:defRPr sz="18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94671524-AA19-364E-94B5-D4A474F21AF1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567145" y="4524408"/>
            <a:ext cx="3857625" cy="396531"/>
          </a:xfrm>
        </p:spPr>
        <p:txBody>
          <a:bodyPr anchor="ctr">
            <a:normAutofit/>
          </a:bodyPr>
          <a:lstStyle>
            <a:lvl1pPr marL="0" indent="0" algn="l">
              <a:buNone/>
              <a:defRPr sz="16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pic>
        <p:nvPicPr>
          <p:cNvPr id="6" name="Picture 5" descr="A logo with a circle and a circle in the middle&#10;&#10;Description automatically generated">
            <a:extLst>
              <a:ext uri="{FF2B5EF4-FFF2-40B4-BE49-F238E27FC236}">
                <a16:creationId xmlns:a16="http://schemas.microsoft.com/office/drawing/2014/main" id="{CEDCA3EE-03F7-9237-1622-579DFB6B101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05931" y="6111402"/>
            <a:ext cx="637852" cy="626773"/>
          </a:xfrm>
          <a:prstGeom prst="rect">
            <a:avLst/>
          </a:prstGeom>
        </p:spPr>
      </p:pic>
      <p:pic>
        <p:nvPicPr>
          <p:cNvPr id="10" name="Picture 9" descr="A white bird with a black background&#10;&#10;Description automatically generated">
            <a:extLst>
              <a:ext uri="{FF2B5EF4-FFF2-40B4-BE49-F238E27FC236}">
                <a16:creationId xmlns:a16="http://schemas.microsoft.com/office/drawing/2014/main" id="{67C7DD9D-4802-74DD-7552-A9CFA7F4D6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50994" y="188536"/>
            <a:ext cx="2901857" cy="1269301"/>
          </a:xfrm>
          <a:prstGeom prst="rect">
            <a:avLst/>
          </a:prstGeom>
        </p:spPr>
      </p:pic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44DECA34-C873-47DF-E65C-7885D5061D64}"/>
              </a:ext>
            </a:extLst>
          </p:cNvPr>
          <p:cNvSpPr txBox="1">
            <a:spLocks/>
          </p:cNvSpPr>
          <p:nvPr userDrawn="1"/>
        </p:nvSpPr>
        <p:spPr>
          <a:xfrm>
            <a:off x="5559974" y="6417687"/>
            <a:ext cx="1072055" cy="2336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lang="en-US" sz="900" b="0" i="0" kern="1200" dirty="0">
                <a:solidFill>
                  <a:schemeClr val="accent1"/>
                </a:solidFill>
                <a:latin typeface="Helvetica" pitchFamily="2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2534273829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454415-4FC3-91A1-591C-D3DF9AE925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6350" y="1122363"/>
            <a:ext cx="11115591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F431B54-B8D0-244C-F14D-C3D070B516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6349" y="3602037"/>
            <a:ext cx="11115591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Title Placeholder 10">
            <a:extLst>
              <a:ext uri="{FF2B5EF4-FFF2-40B4-BE49-F238E27FC236}">
                <a16:creationId xmlns:a16="http://schemas.microsoft.com/office/drawing/2014/main" id="{33D59879-80A6-C7C5-210D-9D9CAFCE7C20}"/>
              </a:ext>
            </a:extLst>
          </p:cNvPr>
          <p:cNvSpPr txBox="1">
            <a:spLocks/>
          </p:cNvSpPr>
          <p:nvPr userDrawn="1"/>
        </p:nvSpPr>
        <p:spPr>
          <a:xfrm>
            <a:off x="457201" y="56448"/>
            <a:ext cx="11254740" cy="7736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45778408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52D45C-F8AE-A1AF-9109-401444D973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1" y="1123124"/>
            <a:ext cx="11254740" cy="50538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Placeholder 10">
            <a:extLst>
              <a:ext uri="{FF2B5EF4-FFF2-40B4-BE49-F238E27FC236}">
                <a16:creationId xmlns:a16="http://schemas.microsoft.com/office/drawing/2014/main" id="{C81EBD9D-1364-969D-BD4C-B12B268A27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56448"/>
            <a:ext cx="11254740" cy="7736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68318339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8423B6-ECE3-FEB5-3796-4F111A1927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152939"/>
            <a:ext cx="5562600" cy="502402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B45D61D-6C74-617F-B0FF-18EC381416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1" y="1152939"/>
            <a:ext cx="5539740" cy="502402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itle Placeholder 10">
            <a:extLst>
              <a:ext uri="{FF2B5EF4-FFF2-40B4-BE49-F238E27FC236}">
                <a16:creationId xmlns:a16="http://schemas.microsoft.com/office/drawing/2014/main" id="{667DA0EE-D3D7-8DC5-2733-77B82BC07C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56448"/>
            <a:ext cx="11254740" cy="7736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38872168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2976189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10">
            <a:extLst>
              <a:ext uri="{FF2B5EF4-FFF2-40B4-BE49-F238E27FC236}">
                <a16:creationId xmlns:a16="http://schemas.microsoft.com/office/drawing/2014/main" id="{5983FB3E-7738-7E6F-9EF2-9439C1975B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56448"/>
            <a:ext cx="11254740" cy="7736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A6A24AC7-25B1-2B25-0CE5-2CB83438F25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1" y="1090349"/>
            <a:ext cx="11254740" cy="63703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spcAft>
                <a:spcPts val="0"/>
              </a:spcAft>
              <a:defRPr sz="1600" b="1" i="0">
                <a:solidFill>
                  <a:schemeClr val="tx1"/>
                </a:solidFill>
              </a:defRPr>
            </a:lvl1pPr>
            <a:lvl2pPr marL="15874" indent="0">
              <a:buNone/>
              <a:defRPr/>
            </a:lvl2pPr>
          </a:lstStyle>
          <a:p>
            <a:pPr lvl="0"/>
            <a:r>
              <a:rPr lang="en-US"/>
              <a:t>Sub-head – 1 or 2 lines. If the title is on two lines, the placement of this text box should be moved up to </a:t>
            </a:r>
            <a:br>
              <a:rPr lang="en-US"/>
            </a:br>
            <a:r>
              <a:rPr lang="en-US"/>
              <a:t>be right below the title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CFF28E06-EDCF-B1E1-8225-CB0AA12DCF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1" y="1878276"/>
            <a:ext cx="11254740" cy="43138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57569883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492D138-951D-DD4B-A579-F230C5C45E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1" y="897111"/>
            <a:ext cx="11254740" cy="506378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Placeholder 10">
            <a:extLst>
              <a:ext uri="{FF2B5EF4-FFF2-40B4-BE49-F238E27FC236}">
                <a16:creationId xmlns:a16="http://schemas.microsoft.com/office/drawing/2014/main" id="{E9B6578D-E4BA-C7F6-7F1B-5D505532E8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56448"/>
            <a:ext cx="11254740" cy="7736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808934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6FF65-E16B-BA4F-9591-6B4416106527}" type="datetimeFigureOut">
              <a:rPr lang="en-US" smtClean="0"/>
              <a:t>4/26/26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42168-F8B8-B34D-83CF-DF309AC81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464659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Library - 6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486859-77D4-8398-5709-5C6A0336C4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Photo library slide</a:t>
            </a:r>
          </a:p>
        </p:txBody>
      </p:sp>
      <p:sp>
        <p:nvSpPr>
          <p:cNvPr id="7" name="Picture Placeholder 14">
            <a:extLst>
              <a:ext uri="{FF2B5EF4-FFF2-40B4-BE49-F238E27FC236}">
                <a16:creationId xmlns:a16="http://schemas.microsoft.com/office/drawing/2014/main" id="{6907DF1C-4A56-1E34-C30D-C659E6F792A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14351" y="961424"/>
            <a:ext cx="3279892" cy="218702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8" name="Picture Placeholder 14">
            <a:extLst>
              <a:ext uri="{FF2B5EF4-FFF2-40B4-BE49-F238E27FC236}">
                <a16:creationId xmlns:a16="http://schemas.microsoft.com/office/drawing/2014/main" id="{30804218-40B3-483F-8B2A-77BFB00E0BF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459987" y="961424"/>
            <a:ext cx="3279892" cy="218702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9" name="Picture Placeholder 14">
            <a:extLst>
              <a:ext uri="{FF2B5EF4-FFF2-40B4-BE49-F238E27FC236}">
                <a16:creationId xmlns:a16="http://schemas.microsoft.com/office/drawing/2014/main" id="{73BD8B11-9D88-F7AF-479E-ACC9D44CEFA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405623" y="961424"/>
            <a:ext cx="3279892" cy="218702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0" name="Picture Placeholder 14">
            <a:extLst>
              <a:ext uri="{FF2B5EF4-FFF2-40B4-BE49-F238E27FC236}">
                <a16:creationId xmlns:a16="http://schemas.microsoft.com/office/drawing/2014/main" id="{3254040B-4860-1F1F-A3DB-C33DAAB527F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14351" y="3604040"/>
            <a:ext cx="3279892" cy="218702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1" name="Picture Placeholder 14">
            <a:extLst>
              <a:ext uri="{FF2B5EF4-FFF2-40B4-BE49-F238E27FC236}">
                <a16:creationId xmlns:a16="http://schemas.microsoft.com/office/drawing/2014/main" id="{2D67552E-841C-9682-24D1-7EFB6109537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459987" y="3604040"/>
            <a:ext cx="3279892" cy="218702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14">
            <a:extLst>
              <a:ext uri="{FF2B5EF4-FFF2-40B4-BE49-F238E27FC236}">
                <a16:creationId xmlns:a16="http://schemas.microsoft.com/office/drawing/2014/main" id="{3E0F539F-C33A-E4C2-7D17-206B6BFF003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405623" y="3604040"/>
            <a:ext cx="3279892" cy="218702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38638432-CBF7-A167-4C9F-FC6BE500FA7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14351" y="3170041"/>
            <a:ext cx="3279892" cy="33232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552926FC-B79C-5915-60A3-F8475342DA7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50247" y="3170041"/>
            <a:ext cx="3279892" cy="33232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F816FB82-2F3E-B2B6-ED55-D67CA461CB5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386142" y="3170041"/>
            <a:ext cx="3279892" cy="33232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38122C8A-12F7-29DA-9A94-45F2EF534D7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14351" y="5803911"/>
            <a:ext cx="3279892" cy="33232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69041B7C-0EC0-F0B9-A0E0-DFD6D74A13F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450247" y="5803911"/>
            <a:ext cx="3279892" cy="33232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3256F678-47C4-C742-C92F-182526F6C42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386142" y="5803911"/>
            <a:ext cx="3279892" cy="33232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Insert text</a:t>
            </a:r>
          </a:p>
        </p:txBody>
      </p:sp>
    </p:spTree>
    <p:extLst>
      <p:ext uri="{BB962C8B-B14F-4D97-AF65-F5344CB8AC3E}">
        <p14:creationId xmlns:p14="http://schemas.microsoft.com/office/powerpoint/2010/main" val="31144356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2">
          <p15:clr>
            <a:srgbClr val="FBAE40"/>
          </p15:clr>
        </p15:guide>
      </p15:sldGuideLst>
    </p:ext>
  </p:extLst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Library - 8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486859-77D4-8398-5709-5C6A0336C4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Photo library slide</a:t>
            </a:r>
          </a:p>
        </p:txBody>
      </p:sp>
      <p:sp>
        <p:nvSpPr>
          <p:cNvPr id="7" name="Picture Placeholder 14">
            <a:extLst>
              <a:ext uri="{FF2B5EF4-FFF2-40B4-BE49-F238E27FC236}">
                <a16:creationId xmlns:a16="http://schemas.microsoft.com/office/drawing/2014/main" id="{6907DF1C-4A56-1E34-C30D-C659E6F792A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14351" y="1102100"/>
            <a:ext cx="2610935" cy="17409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8" name="Picture Placeholder 14">
            <a:extLst>
              <a:ext uri="{FF2B5EF4-FFF2-40B4-BE49-F238E27FC236}">
                <a16:creationId xmlns:a16="http://schemas.microsoft.com/office/drawing/2014/main" id="{30804218-40B3-483F-8B2A-77BFB00E0BF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334774" y="1102100"/>
            <a:ext cx="2610935" cy="17409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9" name="Picture Placeholder 14">
            <a:extLst>
              <a:ext uri="{FF2B5EF4-FFF2-40B4-BE49-F238E27FC236}">
                <a16:creationId xmlns:a16="http://schemas.microsoft.com/office/drawing/2014/main" id="{73BD8B11-9D88-F7AF-479E-ACC9D44CEFA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184418" y="1102100"/>
            <a:ext cx="2610935" cy="17409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0" name="Picture Placeholder 14">
            <a:extLst>
              <a:ext uri="{FF2B5EF4-FFF2-40B4-BE49-F238E27FC236}">
                <a16:creationId xmlns:a16="http://schemas.microsoft.com/office/drawing/2014/main" id="{3254040B-4860-1F1F-A3DB-C33DAAB527F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14351" y="3744716"/>
            <a:ext cx="2610935" cy="17409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1" name="Picture Placeholder 14">
            <a:extLst>
              <a:ext uri="{FF2B5EF4-FFF2-40B4-BE49-F238E27FC236}">
                <a16:creationId xmlns:a16="http://schemas.microsoft.com/office/drawing/2014/main" id="{2D67552E-841C-9682-24D1-7EFB6109537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334774" y="3744716"/>
            <a:ext cx="2610935" cy="17409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14">
            <a:extLst>
              <a:ext uri="{FF2B5EF4-FFF2-40B4-BE49-F238E27FC236}">
                <a16:creationId xmlns:a16="http://schemas.microsoft.com/office/drawing/2014/main" id="{3E0F539F-C33A-E4C2-7D17-206B6BFF003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184418" y="3744716"/>
            <a:ext cx="2610935" cy="17409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38638432-CBF7-A167-4C9F-FC6BE500FA7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14351" y="2919347"/>
            <a:ext cx="2610935" cy="26454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552926FC-B79C-5915-60A3-F8475342DA7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325034" y="2919347"/>
            <a:ext cx="2610935" cy="26454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F816FB82-2F3E-B2B6-ED55-D67CA461CB5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164936" y="2919347"/>
            <a:ext cx="2610935" cy="26454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38122C8A-12F7-29DA-9A94-45F2EF534D7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14351" y="5554867"/>
            <a:ext cx="2610935" cy="26454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69041B7C-0EC0-F0B9-A0E0-DFD6D74A13F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325034" y="5554867"/>
            <a:ext cx="2610935" cy="26454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3256F678-47C4-C742-C92F-182526F6C42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164936" y="5554867"/>
            <a:ext cx="2610935" cy="26454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20" name="Picture Placeholder 14">
            <a:extLst>
              <a:ext uri="{FF2B5EF4-FFF2-40B4-BE49-F238E27FC236}">
                <a16:creationId xmlns:a16="http://schemas.microsoft.com/office/drawing/2014/main" id="{0CDE2895-9728-0A18-64BF-2EC40CEC4C1D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8988418" y="1102100"/>
            <a:ext cx="2610935" cy="17409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14">
            <a:extLst>
              <a:ext uri="{FF2B5EF4-FFF2-40B4-BE49-F238E27FC236}">
                <a16:creationId xmlns:a16="http://schemas.microsoft.com/office/drawing/2014/main" id="{13755622-06A4-15D4-94DC-4F02C020AC27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8988418" y="3744716"/>
            <a:ext cx="2610935" cy="17409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2C50202C-5B80-4F3D-02D0-D5EE04D7355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968937" y="2919347"/>
            <a:ext cx="2610935" cy="26454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467B49AA-ABB3-D884-38AD-C22701C04BD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968937" y="5554867"/>
            <a:ext cx="2610935" cy="26454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0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Insert text</a:t>
            </a:r>
          </a:p>
        </p:txBody>
      </p:sp>
    </p:spTree>
    <p:extLst>
      <p:ext uri="{BB962C8B-B14F-4D97-AF65-F5344CB8AC3E}">
        <p14:creationId xmlns:p14="http://schemas.microsoft.com/office/powerpoint/2010/main" val="23255906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2">
          <p15:clr>
            <a:srgbClr val="FBAE40"/>
          </p15:clr>
        </p15:guide>
      </p15:sldGuideLst>
    </p:ext>
  </p:extLst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Library - 1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486859-77D4-8398-5709-5C6A0336C4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Photo library slide</a:t>
            </a:r>
          </a:p>
        </p:txBody>
      </p:sp>
      <p:sp>
        <p:nvSpPr>
          <p:cNvPr id="7" name="Picture Placeholder 14">
            <a:extLst>
              <a:ext uri="{FF2B5EF4-FFF2-40B4-BE49-F238E27FC236}">
                <a16:creationId xmlns:a16="http://schemas.microsoft.com/office/drawing/2014/main" id="{6907DF1C-4A56-1E34-C30D-C659E6F792A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44778" y="1288895"/>
            <a:ext cx="1999092" cy="13329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8" name="Picture Placeholder 14">
            <a:extLst>
              <a:ext uri="{FF2B5EF4-FFF2-40B4-BE49-F238E27FC236}">
                <a16:creationId xmlns:a16="http://schemas.microsoft.com/office/drawing/2014/main" id="{30804218-40B3-483F-8B2A-77BFB00E0BF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781837" y="1288895"/>
            <a:ext cx="1999092" cy="13329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9" name="Picture Placeholder 14">
            <a:extLst>
              <a:ext uri="{FF2B5EF4-FFF2-40B4-BE49-F238E27FC236}">
                <a16:creationId xmlns:a16="http://schemas.microsoft.com/office/drawing/2014/main" id="{73BD8B11-9D88-F7AF-479E-ACC9D44CEFA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118895" y="1288895"/>
            <a:ext cx="1999092" cy="13329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38638432-CBF7-A167-4C9F-FC6BE500FA7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44779" y="2818567"/>
            <a:ext cx="1999092" cy="22280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20" name="Picture Placeholder 14">
            <a:extLst>
              <a:ext uri="{FF2B5EF4-FFF2-40B4-BE49-F238E27FC236}">
                <a16:creationId xmlns:a16="http://schemas.microsoft.com/office/drawing/2014/main" id="{0CDE2895-9728-0A18-64BF-2EC40CEC4C1D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7455955" y="1288895"/>
            <a:ext cx="1999092" cy="13329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3" name="Picture Placeholder 14">
            <a:extLst>
              <a:ext uri="{FF2B5EF4-FFF2-40B4-BE49-F238E27FC236}">
                <a16:creationId xmlns:a16="http://schemas.microsoft.com/office/drawing/2014/main" id="{D8C8822A-8D17-5D42-A9DF-C4329CC7B792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9793014" y="1288895"/>
            <a:ext cx="1999092" cy="13329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833A3930-D70A-B03B-80A6-E311BD3C0E2D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780475" y="2818567"/>
            <a:ext cx="1999092" cy="22280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9859871A-EA47-6DA0-F65F-13CD8ACD6D8A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116170" y="2818567"/>
            <a:ext cx="1999092" cy="22280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CF24991E-150C-3B42-0750-2EA537C4D745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7461805" y="2818567"/>
            <a:ext cx="1999092" cy="22280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9EB23C9E-B8C4-9A19-3478-445E28DBF370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797501" y="2818567"/>
            <a:ext cx="1999092" cy="22280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26" name="Picture Placeholder 14">
            <a:extLst>
              <a:ext uri="{FF2B5EF4-FFF2-40B4-BE49-F238E27FC236}">
                <a16:creationId xmlns:a16="http://schemas.microsoft.com/office/drawing/2014/main" id="{98BB21A4-1F3A-0D3A-6117-AD4B85F57122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444778" y="3813435"/>
            <a:ext cx="1999092" cy="13329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27" name="Picture Placeholder 14">
            <a:extLst>
              <a:ext uri="{FF2B5EF4-FFF2-40B4-BE49-F238E27FC236}">
                <a16:creationId xmlns:a16="http://schemas.microsoft.com/office/drawing/2014/main" id="{EA82C26D-96F2-C600-A8C3-36E9019BBC60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2781837" y="3813435"/>
            <a:ext cx="1999092" cy="13329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14">
            <a:extLst>
              <a:ext uri="{FF2B5EF4-FFF2-40B4-BE49-F238E27FC236}">
                <a16:creationId xmlns:a16="http://schemas.microsoft.com/office/drawing/2014/main" id="{079F8004-E3B6-FB71-D576-144A3FE61AD7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5118895" y="3813435"/>
            <a:ext cx="1999092" cy="13329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3211F491-E184-87B2-1A64-04DAA2DE952E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444779" y="5343106"/>
            <a:ext cx="1999092" cy="22280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0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30" name="Picture Placeholder 14">
            <a:extLst>
              <a:ext uri="{FF2B5EF4-FFF2-40B4-BE49-F238E27FC236}">
                <a16:creationId xmlns:a16="http://schemas.microsoft.com/office/drawing/2014/main" id="{00B52598-F37D-777D-F7F9-5BE6888640E0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7455955" y="3813435"/>
            <a:ext cx="1999092" cy="13329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14">
            <a:extLst>
              <a:ext uri="{FF2B5EF4-FFF2-40B4-BE49-F238E27FC236}">
                <a16:creationId xmlns:a16="http://schemas.microsoft.com/office/drawing/2014/main" id="{C82161B9-CB21-1B05-CA35-FA6151834B20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9793014" y="3813435"/>
            <a:ext cx="1999092" cy="13329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32" name="Text Placeholder 3">
            <a:extLst>
              <a:ext uri="{FF2B5EF4-FFF2-40B4-BE49-F238E27FC236}">
                <a16:creationId xmlns:a16="http://schemas.microsoft.com/office/drawing/2014/main" id="{8386898D-458E-5324-41DF-C9B0988A3376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2780475" y="5343106"/>
            <a:ext cx="1999092" cy="22280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33" name="Text Placeholder 3">
            <a:extLst>
              <a:ext uri="{FF2B5EF4-FFF2-40B4-BE49-F238E27FC236}">
                <a16:creationId xmlns:a16="http://schemas.microsoft.com/office/drawing/2014/main" id="{37A175A0-BE7B-DDED-AA45-52EE4D7D7684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116170" y="5343106"/>
            <a:ext cx="1999092" cy="22280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34" name="Text Placeholder 3">
            <a:extLst>
              <a:ext uri="{FF2B5EF4-FFF2-40B4-BE49-F238E27FC236}">
                <a16:creationId xmlns:a16="http://schemas.microsoft.com/office/drawing/2014/main" id="{8F0247D3-8546-565F-893E-8992DB574630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461805" y="5343106"/>
            <a:ext cx="1999092" cy="22280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35" name="Text Placeholder 3">
            <a:extLst>
              <a:ext uri="{FF2B5EF4-FFF2-40B4-BE49-F238E27FC236}">
                <a16:creationId xmlns:a16="http://schemas.microsoft.com/office/drawing/2014/main" id="{BDF68F68-1E2E-414C-FD5B-FBDB01AAE513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9797501" y="5343106"/>
            <a:ext cx="1999092" cy="22280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Insert text</a:t>
            </a:r>
          </a:p>
        </p:txBody>
      </p:sp>
    </p:spTree>
    <p:extLst>
      <p:ext uri="{BB962C8B-B14F-4D97-AF65-F5344CB8AC3E}">
        <p14:creationId xmlns:p14="http://schemas.microsoft.com/office/powerpoint/2010/main" val="13242422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2">
          <p15:clr>
            <a:srgbClr val="FBAE40"/>
          </p15:clr>
        </p15:guide>
      </p15:sldGuideLst>
    </p:ext>
  </p:extLst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Library - 6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486859-77D4-8398-5709-5C6A0336C4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Video library slide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38638432-CBF7-A167-4C9F-FC6BE500FA7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14351" y="3099703"/>
            <a:ext cx="3279892" cy="33232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552926FC-B79C-5915-60A3-F8475342DA7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50247" y="3099703"/>
            <a:ext cx="3279892" cy="33232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F816FB82-2F3E-B2B6-ED55-D67CA461CB5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386142" y="3099703"/>
            <a:ext cx="3279892" cy="33232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38122C8A-12F7-29DA-9A94-45F2EF534D7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14351" y="5733573"/>
            <a:ext cx="3279892" cy="33232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69041B7C-0EC0-F0B9-A0E0-DFD6D74A13F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450247" y="5733573"/>
            <a:ext cx="3279892" cy="33232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3256F678-47C4-C742-C92F-182526F6C42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386142" y="5733573"/>
            <a:ext cx="3279892" cy="33232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997F298-3FE0-5904-6686-FE7A1E3637EA}"/>
              </a:ext>
            </a:extLst>
          </p:cNvPr>
          <p:cNvSpPr>
            <a:spLocks noGrp="1"/>
          </p:cNvSpPr>
          <p:nvPr>
            <p:ph sz="quarter" idx="33" hasCustomPrompt="1"/>
          </p:nvPr>
        </p:nvSpPr>
        <p:spPr>
          <a:xfrm>
            <a:off x="514351" y="1059213"/>
            <a:ext cx="3289904" cy="185057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Insert video</a:t>
            </a:r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20C1E03F-00B8-60E7-5E41-C726E574D79D}"/>
              </a:ext>
            </a:extLst>
          </p:cNvPr>
          <p:cNvSpPr>
            <a:spLocks noGrp="1"/>
          </p:cNvSpPr>
          <p:nvPr>
            <p:ph sz="quarter" idx="34" hasCustomPrompt="1"/>
          </p:nvPr>
        </p:nvSpPr>
        <p:spPr>
          <a:xfrm>
            <a:off x="4433207" y="1059213"/>
            <a:ext cx="3289904" cy="185057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Insert video</a:t>
            </a:r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21B6DE16-0F8B-1302-58DD-8E5BFB6D7EEA}"/>
              </a:ext>
            </a:extLst>
          </p:cNvPr>
          <p:cNvSpPr>
            <a:spLocks noGrp="1"/>
          </p:cNvSpPr>
          <p:nvPr>
            <p:ph sz="quarter" idx="35" hasCustomPrompt="1"/>
          </p:nvPr>
        </p:nvSpPr>
        <p:spPr>
          <a:xfrm>
            <a:off x="8373835" y="1059213"/>
            <a:ext cx="3289904" cy="185057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Insert video</a:t>
            </a:r>
          </a:p>
        </p:txBody>
      </p:sp>
      <p:sp>
        <p:nvSpPr>
          <p:cNvPr id="9" name="Content Placeholder 4">
            <a:extLst>
              <a:ext uri="{FF2B5EF4-FFF2-40B4-BE49-F238E27FC236}">
                <a16:creationId xmlns:a16="http://schemas.microsoft.com/office/drawing/2014/main" id="{A61EAEC6-DAB3-43FB-7534-8DBE47F09E0C}"/>
              </a:ext>
            </a:extLst>
          </p:cNvPr>
          <p:cNvSpPr>
            <a:spLocks noGrp="1"/>
          </p:cNvSpPr>
          <p:nvPr>
            <p:ph sz="quarter" idx="36" hasCustomPrompt="1"/>
          </p:nvPr>
        </p:nvSpPr>
        <p:spPr>
          <a:xfrm>
            <a:off x="514351" y="3726213"/>
            <a:ext cx="3289904" cy="185057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Insert video</a:t>
            </a:r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4FEDB1EB-2D4C-88C2-D66D-988B073CA98B}"/>
              </a:ext>
            </a:extLst>
          </p:cNvPr>
          <p:cNvSpPr>
            <a:spLocks noGrp="1"/>
          </p:cNvSpPr>
          <p:nvPr>
            <p:ph sz="quarter" idx="37" hasCustomPrompt="1"/>
          </p:nvPr>
        </p:nvSpPr>
        <p:spPr>
          <a:xfrm>
            <a:off x="4433207" y="3726213"/>
            <a:ext cx="3289904" cy="185057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Insert video</a:t>
            </a:r>
          </a:p>
        </p:txBody>
      </p:sp>
      <p:sp>
        <p:nvSpPr>
          <p:cNvPr id="11" name="Content Placeholder 4">
            <a:extLst>
              <a:ext uri="{FF2B5EF4-FFF2-40B4-BE49-F238E27FC236}">
                <a16:creationId xmlns:a16="http://schemas.microsoft.com/office/drawing/2014/main" id="{C8C7249D-E324-B24D-5750-C95320FBB4A9}"/>
              </a:ext>
            </a:extLst>
          </p:cNvPr>
          <p:cNvSpPr>
            <a:spLocks noGrp="1"/>
          </p:cNvSpPr>
          <p:nvPr>
            <p:ph sz="quarter" idx="38" hasCustomPrompt="1"/>
          </p:nvPr>
        </p:nvSpPr>
        <p:spPr>
          <a:xfrm>
            <a:off x="8373835" y="3726213"/>
            <a:ext cx="3289904" cy="185057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Insert video</a:t>
            </a:r>
          </a:p>
        </p:txBody>
      </p:sp>
    </p:spTree>
    <p:extLst>
      <p:ext uri="{BB962C8B-B14F-4D97-AF65-F5344CB8AC3E}">
        <p14:creationId xmlns:p14="http://schemas.microsoft.com/office/powerpoint/2010/main" val="29942047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2">
          <p15:clr>
            <a:srgbClr val="FBAE40"/>
          </p15:clr>
        </p15:guide>
      </p15:sldGuideLst>
    </p:ext>
  </p:extLst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Library - 8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486859-77D4-8398-5709-5C6A0336C4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Video library slide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38638432-CBF7-A167-4C9F-FC6BE500FA7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14351" y="2919347"/>
            <a:ext cx="2610935" cy="26454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552926FC-B79C-5915-60A3-F8475342DA7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325034" y="2919347"/>
            <a:ext cx="2610935" cy="26454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F816FB82-2F3E-B2B6-ED55-D67CA461CB5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164936" y="2919347"/>
            <a:ext cx="2610935" cy="26454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38122C8A-12F7-29DA-9A94-45F2EF534D7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14351" y="5554867"/>
            <a:ext cx="2610935" cy="26454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69041B7C-0EC0-F0B9-A0E0-DFD6D74A13F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325034" y="5554867"/>
            <a:ext cx="2610935" cy="26454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3256F678-47C4-C742-C92F-182526F6C42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164936" y="5554867"/>
            <a:ext cx="2610935" cy="26454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2C50202C-5B80-4F3D-02D0-D5EE04D7355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968937" y="2919347"/>
            <a:ext cx="2610935" cy="26454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467B49AA-ABB3-D884-38AD-C22701C04BD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968937" y="5554867"/>
            <a:ext cx="2610935" cy="26454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FD7D2393-A729-156D-2E9C-80A662DD9D5B}"/>
              </a:ext>
            </a:extLst>
          </p:cNvPr>
          <p:cNvSpPr>
            <a:spLocks noGrp="1"/>
          </p:cNvSpPr>
          <p:nvPr>
            <p:ph sz="quarter" idx="33" hasCustomPrompt="1"/>
          </p:nvPr>
        </p:nvSpPr>
        <p:spPr>
          <a:xfrm>
            <a:off x="514351" y="1216967"/>
            <a:ext cx="2610935" cy="146865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Insert video</a:t>
            </a:r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0B332836-E8F4-B86C-FD30-1A82538FAF2B}"/>
              </a:ext>
            </a:extLst>
          </p:cNvPr>
          <p:cNvSpPr>
            <a:spLocks noGrp="1"/>
          </p:cNvSpPr>
          <p:nvPr>
            <p:ph sz="quarter" idx="34" hasCustomPrompt="1"/>
          </p:nvPr>
        </p:nvSpPr>
        <p:spPr>
          <a:xfrm>
            <a:off x="3322866" y="1216967"/>
            <a:ext cx="2610935" cy="146865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Insert video</a:t>
            </a:r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3E787498-0AF6-D446-A19D-16F4A3D7407C}"/>
              </a:ext>
            </a:extLst>
          </p:cNvPr>
          <p:cNvSpPr>
            <a:spLocks noGrp="1"/>
          </p:cNvSpPr>
          <p:nvPr>
            <p:ph sz="quarter" idx="35" hasCustomPrompt="1"/>
          </p:nvPr>
        </p:nvSpPr>
        <p:spPr>
          <a:xfrm>
            <a:off x="6153151" y="1216967"/>
            <a:ext cx="2610935" cy="146865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Insert video</a:t>
            </a:r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796A09E4-DE14-5BAF-4245-FC126DA3F255}"/>
              </a:ext>
            </a:extLst>
          </p:cNvPr>
          <p:cNvSpPr>
            <a:spLocks noGrp="1"/>
          </p:cNvSpPr>
          <p:nvPr>
            <p:ph sz="quarter" idx="36" hasCustomPrompt="1"/>
          </p:nvPr>
        </p:nvSpPr>
        <p:spPr>
          <a:xfrm>
            <a:off x="8961666" y="1216967"/>
            <a:ext cx="2610935" cy="146865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Insert video</a:t>
            </a:r>
          </a:p>
        </p:txBody>
      </p:sp>
      <p:sp>
        <p:nvSpPr>
          <p:cNvPr id="9" name="Content Placeholder 4">
            <a:extLst>
              <a:ext uri="{FF2B5EF4-FFF2-40B4-BE49-F238E27FC236}">
                <a16:creationId xmlns:a16="http://schemas.microsoft.com/office/drawing/2014/main" id="{C9506DFD-4EB6-F3C9-3F5E-0FA2158A72C3}"/>
              </a:ext>
            </a:extLst>
          </p:cNvPr>
          <p:cNvSpPr>
            <a:spLocks noGrp="1"/>
          </p:cNvSpPr>
          <p:nvPr>
            <p:ph sz="quarter" idx="37" hasCustomPrompt="1"/>
          </p:nvPr>
        </p:nvSpPr>
        <p:spPr>
          <a:xfrm>
            <a:off x="514351" y="3829537"/>
            <a:ext cx="2610935" cy="146865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Insert video</a:t>
            </a:r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F24B4080-4DD8-6B7E-6888-3B2C2D54ABAB}"/>
              </a:ext>
            </a:extLst>
          </p:cNvPr>
          <p:cNvSpPr>
            <a:spLocks noGrp="1"/>
          </p:cNvSpPr>
          <p:nvPr>
            <p:ph sz="quarter" idx="38" hasCustomPrompt="1"/>
          </p:nvPr>
        </p:nvSpPr>
        <p:spPr>
          <a:xfrm>
            <a:off x="3322866" y="3829537"/>
            <a:ext cx="2610935" cy="146865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Insert video</a:t>
            </a:r>
          </a:p>
        </p:txBody>
      </p:sp>
      <p:sp>
        <p:nvSpPr>
          <p:cNvPr id="11" name="Content Placeholder 4">
            <a:extLst>
              <a:ext uri="{FF2B5EF4-FFF2-40B4-BE49-F238E27FC236}">
                <a16:creationId xmlns:a16="http://schemas.microsoft.com/office/drawing/2014/main" id="{7A86D9C7-1118-E70A-FD5C-A1546806AF0B}"/>
              </a:ext>
            </a:extLst>
          </p:cNvPr>
          <p:cNvSpPr>
            <a:spLocks noGrp="1"/>
          </p:cNvSpPr>
          <p:nvPr>
            <p:ph sz="quarter" idx="39" hasCustomPrompt="1"/>
          </p:nvPr>
        </p:nvSpPr>
        <p:spPr>
          <a:xfrm>
            <a:off x="6153151" y="3829537"/>
            <a:ext cx="2610935" cy="146865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Insert video</a:t>
            </a:r>
          </a:p>
        </p:txBody>
      </p:sp>
      <p:sp>
        <p:nvSpPr>
          <p:cNvPr id="12" name="Content Placeholder 4">
            <a:extLst>
              <a:ext uri="{FF2B5EF4-FFF2-40B4-BE49-F238E27FC236}">
                <a16:creationId xmlns:a16="http://schemas.microsoft.com/office/drawing/2014/main" id="{4D8562EF-7DAA-41BA-8B7C-B3618467CB4E}"/>
              </a:ext>
            </a:extLst>
          </p:cNvPr>
          <p:cNvSpPr>
            <a:spLocks noGrp="1"/>
          </p:cNvSpPr>
          <p:nvPr>
            <p:ph sz="quarter" idx="40" hasCustomPrompt="1"/>
          </p:nvPr>
        </p:nvSpPr>
        <p:spPr>
          <a:xfrm>
            <a:off x="8961666" y="3829537"/>
            <a:ext cx="2610935" cy="146865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Insert video</a:t>
            </a:r>
          </a:p>
        </p:txBody>
      </p:sp>
    </p:spTree>
    <p:extLst>
      <p:ext uri="{BB962C8B-B14F-4D97-AF65-F5344CB8AC3E}">
        <p14:creationId xmlns:p14="http://schemas.microsoft.com/office/powerpoint/2010/main" val="33320197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2">
          <p15:clr>
            <a:srgbClr val="FBAE40"/>
          </p15:clr>
        </p15:guide>
      </p15:sldGuideLst>
    </p:ext>
  </p:extLst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and name 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CAE251-C6B7-9312-05BB-F13679296E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2881" y="182880"/>
            <a:ext cx="11589399" cy="457200"/>
          </a:xfrm>
        </p:spPr>
        <p:txBody>
          <a:bodyPr/>
          <a:lstStyle/>
          <a:p>
            <a:r>
              <a:rPr lang="en-US"/>
              <a:t>Insert Title</a:t>
            </a: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08CC7DC4-2328-7B26-3A30-EB83C09DA28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29154" y="1764531"/>
            <a:ext cx="2405103" cy="1352871"/>
          </a:xfrm>
        </p:spPr>
        <p:txBody>
          <a:bodyPr/>
          <a:lstStyle/>
          <a:p>
            <a:endParaRPr lang="en-US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4736F52D-C83B-3480-1830-919B1C3C1AC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255697" y="1764531"/>
            <a:ext cx="2405103" cy="1352871"/>
          </a:xfrm>
        </p:spPr>
        <p:txBody>
          <a:bodyPr/>
          <a:lstStyle/>
          <a:p>
            <a:endParaRPr lang="en-US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B521C266-272F-1EDA-1B4F-84DEC9BCB092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29152" y="3252454"/>
            <a:ext cx="2405104" cy="353093"/>
          </a:xfrm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83E0CA0E-772A-B6CC-49D3-5A5086940E24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255695" y="3252454"/>
            <a:ext cx="2405104" cy="353093"/>
          </a:xfrm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7F3D2694-AC5F-80A4-22AF-1844C17B7E22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529154" y="4043906"/>
            <a:ext cx="2405103" cy="1352871"/>
          </a:xfrm>
        </p:spPr>
        <p:txBody>
          <a:bodyPr/>
          <a:lstStyle/>
          <a:p>
            <a:endParaRPr lang="en-US"/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66FD8150-9099-113B-3E1D-14EC2600B211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3255697" y="4043906"/>
            <a:ext cx="2405103" cy="1352871"/>
          </a:xfrm>
        </p:spPr>
        <p:txBody>
          <a:bodyPr/>
          <a:lstStyle/>
          <a:p>
            <a:endParaRPr lang="en-US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9D84ABF5-D504-C84D-8B5B-7B6651D920D3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529152" y="5540292"/>
            <a:ext cx="2405104" cy="353093"/>
          </a:xfrm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B7092C37-D126-7821-0FC3-26CE777DBF0C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3255695" y="5540292"/>
            <a:ext cx="2405104" cy="353093"/>
          </a:xfrm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4C08C97-E992-3564-825B-50B109F4829E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6531203" y="1546728"/>
            <a:ext cx="4849812" cy="454287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47827978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667CB7-1682-0C4E-8B4B-D005FC947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435" y="70477"/>
            <a:ext cx="9428068" cy="67625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DB9CC78-6577-3148-A994-C65D2D10054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32435" y="963842"/>
            <a:ext cx="5563567" cy="512545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973DB079-F1A8-B14C-89E6-8BC3728D407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96001" y="963842"/>
            <a:ext cx="5563567" cy="512545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</a:t>
            </a:r>
            <a:r>
              <a:rPr lang="en-US" err="1"/>
              <a:t>levelc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341826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3EA73B39-B041-68C2-46A0-4B4876852C1C}"/>
              </a:ext>
            </a:extLst>
          </p:cNvPr>
          <p:cNvSpPr txBox="1">
            <a:spLocks/>
          </p:cNvSpPr>
          <p:nvPr userDrawn="1"/>
        </p:nvSpPr>
        <p:spPr>
          <a:xfrm>
            <a:off x="5559974" y="6417687"/>
            <a:ext cx="1072055" cy="2336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lang="en-US" sz="900" b="0" i="0" kern="1200" dirty="0">
                <a:solidFill>
                  <a:schemeClr val="accent1"/>
                </a:solidFill>
                <a:latin typeface="Helvetica" pitchFamily="2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787854127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Large Highlight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043E3F9-684C-F163-6606-D50590BEBF19}"/>
              </a:ext>
            </a:extLst>
          </p:cNvPr>
          <p:cNvSpPr/>
          <p:nvPr userDrawn="1"/>
        </p:nvSpPr>
        <p:spPr>
          <a:xfrm rot="10800000">
            <a:off x="3048" y="17531"/>
            <a:ext cx="12188952" cy="6181344"/>
          </a:xfrm>
          <a:prstGeom prst="rect">
            <a:avLst/>
          </a:prstGeom>
          <a:gradFill>
            <a:gsLst>
              <a:gs pos="0">
                <a:srgbClr val="F1873F"/>
              </a:gs>
              <a:gs pos="49500">
                <a:srgbClr val="EC4256"/>
              </a:gs>
              <a:gs pos="99000">
                <a:srgbClr val="BD274D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B803FA5-DEFB-17EB-627A-1F9F0430C656}"/>
              </a:ext>
            </a:extLst>
          </p:cNvPr>
          <p:cNvSpPr txBox="1"/>
          <p:nvPr userDrawn="1"/>
        </p:nvSpPr>
        <p:spPr>
          <a:xfrm>
            <a:off x="2335698" y="623183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80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D591D5A-68D4-2877-4F8C-67158E98D72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7000"/>
          </a:blip>
          <a:srcRect l="-8727" t="-2415" r="35044" b="-955"/>
          <a:stretch/>
        </p:blipFill>
        <p:spPr>
          <a:xfrm>
            <a:off x="6800194" y="319776"/>
            <a:ext cx="5379841" cy="5879099"/>
          </a:xfrm>
          <a:prstGeom prst="rect">
            <a:avLst/>
          </a:prstGeom>
        </p:spPr>
      </p:pic>
      <p:sp>
        <p:nvSpPr>
          <p:cNvPr id="9" name="Title 6">
            <a:extLst>
              <a:ext uri="{FF2B5EF4-FFF2-40B4-BE49-F238E27FC236}">
                <a16:creationId xmlns:a16="http://schemas.microsoft.com/office/drawing/2014/main" id="{6FBED94A-7AAC-7B6F-2768-69B136A001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23552" y="1697357"/>
            <a:ext cx="9568963" cy="2996472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3600" b="1" i="0">
                <a:solidFill>
                  <a:schemeClr val="bg1"/>
                </a:solidFill>
              </a:defRPr>
            </a:lvl1pPr>
          </a:lstStyle>
          <a:p>
            <a:r>
              <a:rPr lang="en-US"/>
              <a:t>Dark content highlight slide can be used for quotes, short statements, etc. Ideal length should not exceed </a:t>
            </a:r>
            <a:br>
              <a:rPr lang="en-US"/>
            </a:br>
            <a:r>
              <a:rPr lang="en-US"/>
              <a:t>3-4 lines. </a:t>
            </a:r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1E7BB83C-6A07-FF2B-551F-B85AFDE2A5E5}"/>
              </a:ext>
            </a:extLst>
          </p:cNvPr>
          <p:cNvSpPr txBox="1">
            <a:spLocks/>
          </p:cNvSpPr>
          <p:nvPr userDrawn="1"/>
        </p:nvSpPr>
        <p:spPr>
          <a:xfrm>
            <a:off x="5559974" y="6417687"/>
            <a:ext cx="1072055" cy="2336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lang="en-US" sz="900" b="0" i="0" kern="1200" dirty="0">
                <a:solidFill>
                  <a:schemeClr val="accent1"/>
                </a:solidFill>
                <a:latin typeface="Helvetica" pitchFamily="2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623668382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ark Large Highlight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043E3F9-684C-F163-6606-D50590BEBF19}"/>
              </a:ext>
            </a:extLst>
          </p:cNvPr>
          <p:cNvSpPr/>
          <p:nvPr userDrawn="1"/>
        </p:nvSpPr>
        <p:spPr>
          <a:xfrm rot="10800000">
            <a:off x="0" y="-4"/>
            <a:ext cx="12192000" cy="6198879"/>
          </a:xfrm>
          <a:prstGeom prst="rect">
            <a:avLst/>
          </a:prstGeom>
          <a:gradFill>
            <a:gsLst>
              <a:gs pos="0">
                <a:schemeClr val="accent2"/>
              </a:gs>
              <a:gs pos="98000">
                <a:schemeClr val="accent6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B803FA5-DEFB-17EB-627A-1F9F0430C656}"/>
              </a:ext>
            </a:extLst>
          </p:cNvPr>
          <p:cNvSpPr txBox="1"/>
          <p:nvPr userDrawn="1"/>
        </p:nvSpPr>
        <p:spPr>
          <a:xfrm>
            <a:off x="2335698" y="623183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80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D591D5A-68D4-2877-4F8C-67158E98D72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7000"/>
          </a:blip>
          <a:srcRect l="-8727" t="-2415" r="35044" b="-955"/>
          <a:stretch/>
        </p:blipFill>
        <p:spPr>
          <a:xfrm>
            <a:off x="6800194" y="319776"/>
            <a:ext cx="5379841" cy="5879099"/>
          </a:xfrm>
          <a:prstGeom prst="rect">
            <a:avLst/>
          </a:prstGeom>
        </p:spPr>
      </p:pic>
      <p:sp>
        <p:nvSpPr>
          <p:cNvPr id="9" name="Title 6">
            <a:extLst>
              <a:ext uri="{FF2B5EF4-FFF2-40B4-BE49-F238E27FC236}">
                <a16:creationId xmlns:a16="http://schemas.microsoft.com/office/drawing/2014/main" id="{6FBED94A-7AAC-7B6F-2768-69B136A001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23552" y="1697357"/>
            <a:ext cx="9568963" cy="2996472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3600" b="1" i="0">
                <a:solidFill>
                  <a:schemeClr val="bg1"/>
                </a:solidFill>
              </a:defRPr>
            </a:lvl1pPr>
          </a:lstStyle>
          <a:p>
            <a:r>
              <a:rPr lang="en-US"/>
              <a:t>Dark content highlight slide can be used for quotes, short statements, etc. Ideal length should not exceed </a:t>
            </a:r>
            <a:br>
              <a:rPr lang="en-US"/>
            </a:br>
            <a:r>
              <a:rPr lang="en-US"/>
              <a:t>3-4 lines. </a:t>
            </a:r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6D5CB419-936F-67BC-AFC3-1FC29A3D5A08}"/>
              </a:ext>
            </a:extLst>
          </p:cNvPr>
          <p:cNvSpPr txBox="1">
            <a:spLocks/>
          </p:cNvSpPr>
          <p:nvPr userDrawn="1"/>
        </p:nvSpPr>
        <p:spPr>
          <a:xfrm>
            <a:off x="5559974" y="6417687"/>
            <a:ext cx="1072055" cy="2336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lang="en-US" sz="900" b="0" i="0" kern="1200" dirty="0">
                <a:solidFill>
                  <a:schemeClr val="accent1"/>
                </a:solidFill>
                <a:latin typeface="Helvetica" pitchFamily="2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305396287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6FF65-E16B-BA4F-9591-6B4416106527}" type="datetimeFigureOut">
              <a:rPr lang="en-US" smtClean="0"/>
              <a:t>4/26/26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42168-F8B8-B34D-83CF-DF309AC81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297853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ark Large Highlight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043E3F9-684C-F163-6606-D50590BEBF19}"/>
              </a:ext>
            </a:extLst>
          </p:cNvPr>
          <p:cNvSpPr/>
          <p:nvPr userDrawn="1"/>
        </p:nvSpPr>
        <p:spPr>
          <a:xfrm rot="10800000">
            <a:off x="0" y="-4"/>
            <a:ext cx="12192000" cy="61988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B803FA5-DEFB-17EB-627A-1F9F0430C656}"/>
              </a:ext>
            </a:extLst>
          </p:cNvPr>
          <p:cNvSpPr txBox="1"/>
          <p:nvPr userDrawn="1"/>
        </p:nvSpPr>
        <p:spPr>
          <a:xfrm>
            <a:off x="2335698" y="623183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80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D591D5A-68D4-2877-4F8C-67158E98D72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7000"/>
          </a:blip>
          <a:srcRect l="-8727" t="-2415" r="35044" b="-955"/>
          <a:stretch/>
        </p:blipFill>
        <p:spPr>
          <a:xfrm>
            <a:off x="6810133" y="319776"/>
            <a:ext cx="5379841" cy="5879099"/>
          </a:xfrm>
          <a:prstGeom prst="rect">
            <a:avLst/>
          </a:prstGeom>
        </p:spPr>
      </p:pic>
      <p:sp>
        <p:nvSpPr>
          <p:cNvPr id="9" name="Title 6">
            <a:extLst>
              <a:ext uri="{FF2B5EF4-FFF2-40B4-BE49-F238E27FC236}">
                <a16:creationId xmlns:a16="http://schemas.microsoft.com/office/drawing/2014/main" id="{6FBED94A-7AAC-7B6F-2768-69B136A001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23552" y="1697357"/>
            <a:ext cx="9568963" cy="2996472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3600" b="1" i="0">
                <a:solidFill>
                  <a:schemeClr val="bg1"/>
                </a:solidFill>
              </a:defRPr>
            </a:lvl1pPr>
          </a:lstStyle>
          <a:p>
            <a:r>
              <a:rPr lang="en-US"/>
              <a:t>Dark content highlight slide can be used for quotes, short statements, etc. Ideal length should not exceed </a:t>
            </a:r>
            <a:br>
              <a:rPr lang="en-US"/>
            </a:br>
            <a:r>
              <a:rPr lang="en-US"/>
              <a:t>3-4 lines. </a:t>
            </a:r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0CC40FC7-FC00-CDAA-D59C-E2660EFAB12A}"/>
              </a:ext>
            </a:extLst>
          </p:cNvPr>
          <p:cNvSpPr txBox="1">
            <a:spLocks/>
          </p:cNvSpPr>
          <p:nvPr userDrawn="1"/>
        </p:nvSpPr>
        <p:spPr>
          <a:xfrm>
            <a:off x="5559974" y="6417687"/>
            <a:ext cx="1072055" cy="2336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lang="en-US" sz="900" b="0" i="0" kern="1200" dirty="0">
                <a:solidFill>
                  <a:schemeClr val="accent1"/>
                </a:solidFill>
                <a:latin typeface="Helvetica" pitchFamily="2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481452459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ark Large Highlight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043E3F9-684C-F163-6606-D50590BEBF19}"/>
              </a:ext>
            </a:extLst>
          </p:cNvPr>
          <p:cNvSpPr/>
          <p:nvPr userDrawn="1"/>
        </p:nvSpPr>
        <p:spPr>
          <a:xfrm rot="10800000">
            <a:off x="0" y="-4"/>
            <a:ext cx="12192000" cy="619887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B803FA5-DEFB-17EB-627A-1F9F0430C656}"/>
              </a:ext>
            </a:extLst>
          </p:cNvPr>
          <p:cNvSpPr txBox="1"/>
          <p:nvPr userDrawn="1"/>
        </p:nvSpPr>
        <p:spPr>
          <a:xfrm>
            <a:off x="2335698" y="623183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80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D591D5A-68D4-2877-4F8C-67158E98D72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7000"/>
          </a:blip>
          <a:srcRect l="-8727" t="-2415" r="35044" b="-955"/>
          <a:stretch/>
        </p:blipFill>
        <p:spPr>
          <a:xfrm>
            <a:off x="6810133" y="319776"/>
            <a:ext cx="5379841" cy="5879099"/>
          </a:xfrm>
          <a:prstGeom prst="rect">
            <a:avLst/>
          </a:prstGeom>
        </p:spPr>
      </p:pic>
      <p:sp>
        <p:nvSpPr>
          <p:cNvPr id="9" name="Title 6">
            <a:extLst>
              <a:ext uri="{FF2B5EF4-FFF2-40B4-BE49-F238E27FC236}">
                <a16:creationId xmlns:a16="http://schemas.microsoft.com/office/drawing/2014/main" id="{6FBED94A-7AAC-7B6F-2768-69B136A001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23552" y="1697357"/>
            <a:ext cx="9568963" cy="2996472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3600" b="1" i="0">
                <a:solidFill>
                  <a:schemeClr val="bg1"/>
                </a:solidFill>
              </a:defRPr>
            </a:lvl1pPr>
          </a:lstStyle>
          <a:p>
            <a:r>
              <a:rPr lang="en-US"/>
              <a:t>Dark content highlight slide can be used for quotes, short statements, etc. Ideal length should not exceed </a:t>
            </a:r>
            <a:br>
              <a:rPr lang="en-US"/>
            </a:br>
            <a:r>
              <a:rPr lang="en-US"/>
              <a:t>3-4 lines. </a:t>
            </a:r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89E39EFB-6CD3-DDA8-59B0-DC99013F3D9F}"/>
              </a:ext>
            </a:extLst>
          </p:cNvPr>
          <p:cNvSpPr txBox="1">
            <a:spLocks/>
          </p:cNvSpPr>
          <p:nvPr userDrawn="1"/>
        </p:nvSpPr>
        <p:spPr>
          <a:xfrm>
            <a:off x="5559974" y="6417687"/>
            <a:ext cx="1072055" cy="2336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lang="en-US" sz="900" b="0" i="0" kern="1200" dirty="0">
                <a:solidFill>
                  <a:schemeClr val="accent1"/>
                </a:solidFill>
                <a:latin typeface="Helvetica" pitchFamily="2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813957711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ark Large Highlight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043E3F9-684C-F163-6606-D50590BEBF19}"/>
              </a:ext>
            </a:extLst>
          </p:cNvPr>
          <p:cNvSpPr/>
          <p:nvPr userDrawn="1"/>
        </p:nvSpPr>
        <p:spPr>
          <a:xfrm rot="10800000">
            <a:off x="0" y="-4"/>
            <a:ext cx="12192000" cy="619887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B803FA5-DEFB-17EB-627A-1F9F0430C656}"/>
              </a:ext>
            </a:extLst>
          </p:cNvPr>
          <p:cNvSpPr txBox="1"/>
          <p:nvPr userDrawn="1"/>
        </p:nvSpPr>
        <p:spPr>
          <a:xfrm>
            <a:off x="2335698" y="623183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80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D591D5A-68D4-2877-4F8C-67158E98D72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7000"/>
          </a:blip>
          <a:srcRect l="-8727" t="-2415" r="35044" b="-955"/>
          <a:stretch/>
        </p:blipFill>
        <p:spPr>
          <a:xfrm>
            <a:off x="6810133" y="319776"/>
            <a:ext cx="5379841" cy="5879099"/>
          </a:xfrm>
          <a:prstGeom prst="rect">
            <a:avLst/>
          </a:prstGeom>
        </p:spPr>
      </p:pic>
      <p:sp>
        <p:nvSpPr>
          <p:cNvPr id="9" name="Title 6">
            <a:extLst>
              <a:ext uri="{FF2B5EF4-FFF2-40B4-BE49-F238E27FC236}">
                <a16:creationId xmlns:a16="http://schemas.microsoft.com/office/drawing/2014/main" id="{6FBED94A-7AAC-7B6F-2768-69B136A001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23552" y="1697357"/>
            <a:ext cx="9568963" cy="2996472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3600" b="1" i="0">
                <a:solidFill>
                  <a:schemeClr val="bg1"/>
                </a:solidFill>
              </a:defRPr>
            </a:lvl1pPr>
          </a:lstStyle>
          <a:p>
            <a:r>
              <a:rPr lang="en-US"/>
              <a:t>Dark content highlight slide can be used for quotes, short statements, etc. Ideal length should not exceed </a:t>
            </a:r>
            <a:br>
              <a:rPr lang="en-US"/>
            </a:br>
            <a:r>
              <a:rPr lang="en-US"/>
              <a:t>3-4 lines. </a:t>
            </a:r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30729E6C-D755-32C6-E686-7764455C0432}"/>
              </a:ext>
            </a:extLst>
          </p:cNvPr>
          <p:cNvSpPr txBox="1">
            <a:spLocks/>
          </p:cNvSpPr>
          <p:nvPr userDrawn="1"/>
        </p:nvSpPr>
        <p:spPr>
          <a:xfrm>
            <a:off x="5559974" y="6417687"/>
            <a:ext cx="1072055" cy="2336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lang="en-US" sz="900" b="0" i="0" kern="1200" dirty="0">
                <a:solidFill>
                  <a:schemeClr val="accent1"/>
                </a:solidFill>
                <a:latin typeface="Helvetica" pitchFamily="2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977637326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ark Large Highlight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043E3F9-684C-F163-6606-D50590BEBF19}"/>
              </a:ext>
            </a:extLst>
          </p:cNvPr>
          <p:cNvSpPr/>
          <p:nvPr userDrawn="1"/>
        </p:nvSpPr>
        <p:spPr>
          <a:xfrm rot="10800000">
            <a:off x="0" y="-4"/>
            <a:ext cx="12192000" cy="619887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B803FA5-DEFB-17EB-627A-1F9F0430C656}"/>
              </a:ext>
            </a:extLst>
          </p:cNvPr>
          <p:cNvSpPr txBox="1"/>
          <p:nvPr userDrawn="1"/>
        </p:nvSpPr>
        <p:spPr>
          <a:xfrm>
            <a:off x="2335698" y="623183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80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D591D5A-68D4-2877-4F8C-67158E98D72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7000"/>
          </a:blip>
          <a:srcRect l="-8727" t="-2415" r="35044" b="-955"/>
          <a:stretch/>
        </p:blipFill>
        <p:spPr>
          <a:xfrm>
            <a:off x="6810133" y="319776"/>
            <a:ext cx="5379841" cy="5879099"/>
          </a:xfrm>
          <a:prstGeom prst="rect">
            <a:avLst/>
          </a:prstGeom>
        </p:spPr>
      </p:pic>
      <p:sp>
        <p:nvSpPr>
          <p:cNvPr id="9" name="Title 6">
            <a:extLst>
              <a:ext uri="{FF2B5EF4-FFF2-40B4-BE49-F238E27FC236}">
                <a16:creationId xmlns:a16="http://schemas.microsoft.com/office/drawing/2014/main" id="{6FBED94A-7AAC-7B6F-2768-69B136A001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23552" y="1697357"/>
            <a:ext cx="9568963" cy="2996472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3600" b="1" i="0">
                <a:solidFill>
                  <a:schemeClr val="bg1"/>
                </a:solidFill>
              </a:defRPr>
            </a:lvl1pPr>
          </a:lstStyle>
          <a:p>
            <a:r>
              <a:rPr lang="en-US"/>
              <a:t>Dark content highlight slide can be used for quotes, short statements, etc. Ideal length should not exceed </a:t>
            </a:r>
            <a:br>
              <a:rPr lang="en-US"/>
            </a:br>
            <a:r>
              <a:rPr lang="en-US"/>
              <a:t>3-4 lines. </a:t>
            </a:r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DE1A8782-56C8-8D01-FF8C-DD978AF3E1D8}"/>
              </a:ext>
            </a:extLst>
          </p:cNvPr>
          <p:cNvSpPr txBox="1">
            <a:spLocks/>
          </p:cNvSpPr>
          <p:nvPr userDrawn="1"/>
        </p:nvSpPr>
        <p:spPr>
          <a:xfrm>
            <a:off x="5559974" y="6417687"/>
            <a:ext cx="1072055" cy="2336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lang="en-US" sz="900" b="0" i="0" kern="1200" dirty="0">
                <a:solidFill>
                  <a:schemeClr val="accent1"/>
                </a:solidFill>
                <a:latin typeface="Helvetica" pitchFamily="2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2973093402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ondary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44DB096-F812-26F7-6FD5-3654CF8EFAEA}"/>
              </a:ext>
            </a:extLst>
          </p:cNvPr>
          <p:cNvSpPr/>
          <p:nvPr userDrawn="1"/>
        </p:nvSpPr>
        <p:spPr>
          <a:xfrm>
            <a:off x="1" y="-1"/>
            <a:ext cx="12192000" cy="6201509"/>
          </a:xfrm>
          <a:prstGeom prst="rect">
            <a:avLst/>
          </a:prstGeom>
          <a:gradFill>
            <a:gsLst>
              <a:gs pos="100000">
                <a:srgbClr val="515EAB"/>
              </a:gs>
              <a:gs pos="0">
                <a:schemeClr val="accent6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8633E50-746D-B64D-A1A7-E6713B23C9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7035" y="1674097"/>
            <a:ext cx="6363159" cy="764305"/>
          </a:xfrm>
          <a:noFill/>
        </p:spPr>
        <p:txBody>
          <a:bodyPr anchor="t" anchorCtr="0"/>
          <a:lstStyle>
            <a:lvl1pPr>
              <a:defRPr sz="36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Sectional Title page</a:t>
            </a:r>
          </a:p>
        </p:txBody>
      </p:sp>
      <p:sp>
        <p:nvSpPr>
          <p:cNvPr id="7" name="Text Placeholder 15">
            <a:extLst>
              <a:ext uri="{FF2B5EF4-FFF2-40B4-BE49-F238E27FC236}">
                <a16:creationId xmlns:a16="http://schemas.microsoft.com/office/drawing/2014/main" id="{E3656274-2D98-6122-5517-551380C0B0A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4917" y="2733984"/>
            <a:ext cx="3028315" cy="720725"/>
          </a:xfrm>
        </p:spPr>
        <p:txBody>
          <a:bodyPr>
            <a:normAutofit/>
          </a:bodyPr>
          <a:lstStyle>
            <a:lvl1pPr marL="0" indent="0" algn="l">
              <a:buNone/>
              <a:defRPr sz="18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pic>
        <p:nvPicPr>
          <p:cNvPr id="34" name="Picture 33" descr="A group of white birds in circles&#10;&#10;Description automatically generated">
            <a:extLst>
              <a:ext uri="{FF2B5EF4-FFF2-40B4-BE49-F238E27FC236}">
                <a16:creationId xmlns:a16="http://schemas.microsoft.com/office/drawing/2014/main" id="{9E560635-92E7-4690-CB32-EC81BF020A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7000"/>
          </a:blip>
          <a:srcRect t="28757" r="44321" b="5262"/>
          <a:stretch/>
        </p:blipFill>
        <p:spPr>
          <a:xfrm>
            <a:off x="6319235" y="1"/>
            <a:ext cx="5870348" cy="620150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6EE8370-4AFD-5246-E404-290B92E8E14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767318" y="6272367"/>
            <a:ext cx="944623" cy="413188"/>
          </a:xfrm>
          <a:prstGeom prst="rect">
            <a:avLst/>
          </a:prstGeom>
        </p:spPr>
      </p:pic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E81F161C-EE33-2147-C4C5-89309A71DA27}"/>
              </a:ext>
            </a:extLst>
          </p:cNvPr>
          <p:cNvSpPr txBox="1">
            <a:spLocks/>
          </p:cNvSpPr>
          <p:nvPr userDrawn="1"/>
        </p:nvSpPr>
        <p:spPr>
          <a:xfrm>
            <a:off x="212751" y="6401882"/>
            <a:ext cx="488899" cy="21333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900" b="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30EA680-D336-4FF7-8B7A-9848BB0A1C32}" type="slidenum">
              <a:rPr lang="en-US" sz="900" smtClean="0">
                <a:solidFill>
                  <a:schemeClr val="tx1"/>
                </a:solidFill>
              </a:rPr>
              <a:pPr/>
              <a:t>‹#›</a:t>
            </a:fld>
            <a:endParaRPr lang="en-US" sz="900">
              <a:solidFill>
                <a:schemeClr val="tx1"/>
              </a:solidFill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A6BE96E-2937-9086-DECE-0F868396732D}"/>
              </a:ext>
            </a:extLst>
          </p:cNvPr>
          <p:cNvSpPr txBox="1">
            <a:spLocks/>
          </p:cNvSpPr>
          <p:nvPr userDrawn="1"/>
        </p:nvSpPr>
        <p:spPr>
          <a:xfrm>
            <a:off x="5559974" y="6417687"/>
            <a:ext cx="1072055" cy="2336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lang="en-US" sz="900" b="0" i="0" kern="1200" dirty="0">
                <a:solidFill>
                  <a:schemeClr val="accent1"/>
                </a:solidFill>
                <a:latin typeface="Helvetica" pitchFamily="2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1123494969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Secondary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99A2EAC-E556-BF93-E219-61434B252DDF}"/>
              </a:ext>
            </a:extLst>
          </p:cNvPr>
          <p:cNvSpPr/>
          <p:nvPr userDrawn="1"/>
        </p:nvSpPr>
        <p:spPr>
          <a:xfrm>
            <a:off x="0" y="-1"/>
            <a:ext cx="12192000" cy="6201509"/>
          </a:xfrm>
          <a:prstGeom prst="rect">
            <a:avLst/>
          </a:prstGeom>
          <a:gradFill flip="none" rotWithShape="0">
            <a:gsLst>
              <a:gs pos="0">
                <a:srgbClr val="F6802C"/>
              </a:gs>
              <a:gs pos="49000">
                <a:srgbClr val="EE2F48"/>
              </a:gs>
              <a:gs pos="100000">
                <a:srgbClr val="BC093F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="0" i="0">
              <a:latin typeface="Arial" panose="020B0604020202020204" pitchFamily="34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8633E50-746D-B64D-A1A7-E6713B23C9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7035" y="1674097"/>
            <a:ext cx="6363159" cy="764305"/>
          </a:xfrm>
          <a:noFill/>
        </p:spPr>
        <p:txBody>
          <a:bodyPr anchor="t" anchorCtr="0"/>
          <a:lstStyle>
            <a:lvl1pPr>
              <a:defRPr sz="36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Sectional Title page</a:t>
            </a:r>
          </a:p>
        </p:txBody>
      </p:sp>
      <p:sp>
        <p:nvSpPr>
          <p:cNvPr id="7" name="Text Placeholder 15">
            <a:extLst>
              <a:ext uri="{FF2B5EF4-FFF2-40B4-BE49-F238E27FC236}">
                <a16:creationId xmlns:a16="http://schemas.microsoft.com/office/drawing/2014/main" id="{E3656274-2D98-6122-5517-551380C0B0A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4917" y="2733984"/>
            <a:ext cx="3028315" cy="720725"/>
          </a:xfrm>
        </p:spPr>
        <p:txBody>
          <a:bodyPr>
            <a:normAutofit/>
          </a:bodyPr>
          <a:lstStyle>
            <a:lvl1pPr marL="0" indent="0" algn="l">
              <a:buNone/>
              <a:defRPr sz="18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pic>
        <p:nvPicPr>
          <p:cNvPr id="34" name="Picture 33" descr="A group of white birds in circles&#10;&#10;Description automatically generated">
            <a:extLst>
              <a:ext uri="{FF2B5EF4-FFF2-40B4-BE49-F238E27FC236}">
                <a16:creationId xmlns:a16="http://schemas.microsoft.com/office/drawing/2014/main" id="{9E560635-92E7-4690-CB32-EC81BF020A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7000"/>
          </a:blip>
          <a:srcRect t="28757" r="44321" b="5262"/>
          <a:stretch/>
        </p:blipFill>
        <p:spPr>
          <a:xfrm>
            <a:off x="6319234" y="-1"/>
            <a:ext cx="5870349" cy="620150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C675765-9AD0-2541-1B26-EB015732DB0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767318" y="6272367"/>
            <a:ext cx="944623" cy="413188"/>
          </a:xfrm>
          <a:prstGeom prst="rect">
            <a:avLst/>
          </a:prstGeom>
        </p:spPr>
      </p:pic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48985C05-A5A0-4CA8-7C8C-07EECBC6C6E8}"/>
              </a:ext>
            </a:extLst>
          </p:cNvPr>
          <p:cNvSpPr txBox="1">
            <a:spLocks/>
          </p:cNvSpPr>
          <p:nvPr userDrawn="1"/>
        </p:nvSpPr>
        <p:spPr>
          <a:xfrm>
            <a:off x="212751" y="6401882"/>
            <a:ext cx="488899" cy="21333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900" b="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30EA680-D336-4FF7-8B7A-9848BB0A1C32}" type="slidenum">
              <a:rPr lang="en-US" sz="900" smtClean="0">
                <a:solidFill>
                  <a:schemeClr val="tx1"/>
                </a:solidFill>
              </a:rPr>
              <a:pPr/>
              <a:t>‹#›</a:t>
            </a:fld>
            <a:endParaRPr lang="en-US" sz="900">
              <a:solidFill>
                <a:schemeClr val="tx1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47043D-7A57-200D-8A25-BE04DF69D9A3}"/>
              </a:ext>
            </a:extLst>
          </p:cNvPr>
          <p:cNvSpPr txBox="1">
            <a:spLocks/>
          </p:cNvSpPr>
          <p:nvPr userDrawn="1"/>
        </p:nvSpPr>
        <p:spPr>
          <a:xfrm>
            <a:off x="5559974" y="6417687"/>
            <a:ext cx="1072055" cy="2336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lang="en-US" sz="900" b="0" i="0" kern="1200" dirty="0">
                <a:solidFill>
                  <a:schemeClr val="accent1"/>
                </a:solidFill>
                <a:latin typeface="Helvetica" pitchFamily="2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3692038581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Secondary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44DB096-F812-26F7-6FD5-3654CF8EFAEA}"/>
              </a:ext>
            </a:extLst>
          </p:cNvPr>
          <p:cNvSpPr/>
          <p:nvPr userDrawn="1"/>
        </p:nvSpPr>
        <p:spPr>
          <a:xfrm>
            <a:off x="2" y="-2"/>
            <a:ext cx="12192391" cy="618978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8633E50-746D-B64D-A1A7-E6713B23C9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7035" y="1674097"/>
            <a:ext cx="6363159" cy="764305"/>
          </a:xfrm>
          <a:noFill/>
        </p:spPr>
        <p:txBody>
          <a:bodyPr anchor="t" anchorCtr="0"/>
          <a:lstStyle>
            <a:lvl1pPr>
              <a:defRPr sz="36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Sectional Title page</a:t>
            </a:r>
          </a:p>
        </p:txBody>
      </p:sp>
      <p:sp>
        <p:nvSpPr>
          <p:cNvPr id="7" name="Text Placeholder 15">
            <a:extLst>
              <a:ext uri="{FF2B5EF4-FFF2-40B4-BE49-F238E27FC236}">
                <a16:creationId xmlns:a16="http://schemas.microsoft.com/office/drawing/2014/main" id="{E3656274-2D98-6122-5517-551380C0B0A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4917" y="2733984"/>
            <a:ext cx="3028315" cy="720725"/>
          </a:xfrm>
        </p:spPr>
        <p:txBody>
          <a:bodyPr>
            <a:normAutofit/>
          </a:bodyPr>
          <a:lstStyle>
            <a:lvl1pPr marL="0" indent="0" algn="l">
              <a:buNone/>
              <a:defRPr sz="18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pic>
        <p:nvPicPr>
          <p:cNvPr id="34" name="Picture 33" descr="A group of white birds in circles&#10;&#10;Description automatically generated">
            <a:extLst>
              <a:ext uri="{FF2B5EF4-FFF2-40B4-BE49-F238E27FC236}">
                <a16:creationId xmlns:a16="http://schemas.microsoft.com/office/drawing/2014/main" id="{9E560635-92E7-4690-CB32-EC81BF020A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7000"/>
          </a:blip>
          <a:srcRect t="28757" r="44321" b="5262"/>
          <a:stretch/>
        </p:blipFill>
        <p:spPr>
          <a:xfrm>
            <a:off x="6353049" y="-2"/>
            <a:ext cx="5859252" cy="618978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6C659F9-6A24-D9A8-A6C0-95E84807577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767318" y="6272367"/>
            <a:ext cx="944623" cy="413188"/>
          </a:xfrm>
          <a:prstGeom prst="rect">
            <a:avLst/>
          </a:prstGeom>
        </p:spPr>
      </p:pic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2EAC3ACF-49F2-3B12-5E8B-0EA3A275C708}"/>
              </a:ext>
            </a:extLst>
          </p:cNvPr>
          <p:cNvSpPr txBox="1">
            <a:spLocks/>
          </p:cNvSpPr>
          <p:nvPr userDrawn="1"/>
        </p:nvSpPr>
        <p:spPr>
          <a:xfrm>
            <a:off x="212751" y="6401882"/>
            <a:ext cx="488899" cy="21333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900" b="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30EA680-D336-4FF7-8B7A-9848BB0A1C32}" type="slidenum">
              <a:rPr lang="en-US" sz="900" smtClean="0">
                <a:solidFill>
                  <a:schemeClr val="tx1"/>
                </a:solidFill>
              </a:rPr>
              <a:pPr/>
              <a:t>‹#›</a:t>
            </a:fld>
            <a:endParaRPr lang="en-US" sz="900">
              <a:solidFill>
                <a:schemeClr val="tx1"/>
              </a:solidFill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7152110-2DD9-B5D9-4E9D-8C361EDC867D}"/>
              </a:ext>
            </a:extLst>
          </p:cNvPr>
          <p:cNvSpPr txBox="1">
            <a:spLocks/>
          </p:cNvSpPr>
          <p:nvPr userDrawn="1"/>
        </p:nvSpPr>
        <p:spPr>
          <a:xfrm>
            <a:off x="5559974" y="6417687"/>
            <a:ext cx="1072055" cy="2336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lang="en-US" sz="900" b="0" i="0" kern="1200" dirty="0">
                <a:solidFill>
                  <a:schemeClr val="accent1"/>
                </a:solidFill>
                <a:latin typeface="Helvetica" pitchFamily="2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3829557187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Secondary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44DB096-F812-26F7-6FD5-3654CF8EFAEA}"/>
              </a:ext>
            </a:extLst>
          </p:cNvPr>
          <p:cNvSpPr/>
          <p:nvPr userDrawn="1"/>
        </p:nvSpPr>
        <p:spPr>
          <a:xfrm>
            <a:off x="2" y="-1"/>
            <a:ext cx="12192391" cy="620150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8633E50-746D-B64D-A1A7-E6713B23C9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7035" y="1674097"/>
            <a:ext cx="6363159" cy="764305"/>
          </a:xfrm>
          <a:noFill/>
        </p:spPr>
        <p:txBody>
          <a:bodyPr anchor="t" anchorCtr="0"/>
          <a:lstStyle>
            <a:lvl1pPr>
              <a:defRPr sz="36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Sectional Title page</a:t>
            </a:r>
          </a:p>
        </p:txBody>
      </p:sp>
      <p:sp>
        <p:nvSpPr>
          <p:cNvPr id="7" name="Text Placeholder 15">
            <a:extLst>
              <a:ext uri="{FF2B5EF4-FFF2-40B4-BE49-F238E27FC236}">
                <a16:creationId xmlns:a16="http://schemas.microsoft.com/office/drawing/2014/main" id="{E3656274-2D98-6122-5517-551380C0B0A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4917" y="2733984"/>
            <a:ext cx="3028315" cy="720725"/>
          </a:xfrm>
        </p:spPr>
        <p:txBody>
          <a:bodyPr>
            <a:normAutofit/>
          </a:bodyPr>
          <a:lstStyle>
            <a:lvl1pPr marL="0" indent="0" algn="l">
              <a:buNone/>
              <a:defRPr sz="18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pic>
        <p:nvPicPr>
          <p:cNvPr id="34" name="Picture 33" descr="A group of white birds in circles&#10;&#10;Description automatically generated">
            <a:extLst>
              <a:ext uri="{FF2B5EF4-FFF2-40B4-BE49-F238E27FC236}">
                <a16:creationId xmlns:a16="http://schemas.microsoft.com/office/drawing/2014/main" id="{9E560635-92E7-4690-CB32-EC81BF020A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7000"/>
          </a:blip>
          <a:srcRect t="28757" r="44321" b="5262"/>
          <a:stretch/>
        </p:blipFill>
        <p:spPr>
          <a:xfrm>
            <a:off x="6341952" y="-1"/>
            <a:ext cx="5870349" cy="620150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69557FA-6987-D428-A5A8-C1CA74AD4F0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767318" y="6272367"/>
            <a:ext cx="944623" cy="413188"/>
          </a:xfrm>
          <a:prstGeom prst="rect">
            <a:avLst/>
          </a:prstGeom>
        </p:spPr>
      </p:pic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AE57BFDE-BAB7-6C30-7217-7FA21F78838C}"/>
              </a:ext>
            </a:extLst>
          </p:cNvPr>
          <p:cNvSpPr txBox="1">
            <a:spLocks/>
          </p:cNvSpPr>
          <p:nvPr userDrawn="1"/>
        </p:nvSpPr>
        <p:spPr>
          <a:xfrm>
            <a:off x="212751" y="6401882"/>
            <a:ext cx="488899" cy="21333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900" b="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30EA680-D336-4FF7-8B7A-9848BB0A1C32}" type="slidenum">
              <a:rPr lang="en-US" sz="900" smtClean="0">
                <a:solidFill>
                  <a:schemeClr val="tx1"/>
                </a:solidFill>
              </a:rPr>
              <a:pPr/>
              <a:t>‹#›</a:t>
            </a:fld>
            <a:endParaRPr lang="en-US" sz="900">
              <a:solidFill>
                <a:schemeClr val="tx1"/>
              </a:solidFill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F9F8872-7754-536B-CEDB-C6F3A9FEB6EB}"/>
              </a:ext>
            </a:extLst>
          </p:cNvPr>
          <p:cNvSpPr txBox="1">
            <a:spLocks/>
          </p:cNvSpPr>
          <p:nvPr userDrawn="1"/>
        </p:nvSpPr>
        <p:spPr>
          <a:xfrm>
            <a:off x="5559974" y="6417687"/>
            <a:ext cx="1072055" cy="2336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lang="en-US" sz="900" b="0" i="0" kern="1200" dirty="0">
                <a:solidFill>
                  <a:schemeClr val="accent1"/>
                </a:solidFill>
                <a:latin typeface="Helvetica" pitchFamily="2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2091145327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Secondary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44DB096-F812-26F7-6FD5-3654CF8EFAEA}"/>
              </a:ext>
            </a:extLst>
          </p:cNvPr>
          <p:cNvSpPr/>
          <p:nvPr userDrawn="1"/>
        </p:nvSpPr>
        <p:spPr>
          <a:xfrm>
            <a:off x="1" y="-2"/>
            <a:ext cx="12192391" cy="618978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8633E50-746D-B64D-A1A7-E6713B23C9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7035" y="1674097"/>
            <a:ext cx="6363159" cy="764305"/>
          </a:xfrm>
          <a:noFill/>
        </p:spPr>
        <p:txBody>
          <a:bodyPr anchor="t" anchorCtr="0"/>
          <a:lstStyle>
            <a:lvl1pPr>
              <a:defRPr sz="36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Sectional Title page</a:t>
            </a:r>
          </a:p>
        </p:txBody>
      </p:sp>
      <p:sp>
        <p:nvSpPr>
          <p:cNvPr id="7" name="Text Placeholder 15">
            <a:extLst>
              <a:ext uri="{FF2B5EF4-FFF2-40B4-BE49-F238E27FC236}">
                <a16:creationId xmlns:a16="http://schemas.microsoft.com/office/drawing/2014/main" id="{E3656274-2D98-6122-5517-551380C0B0A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4917" y="2733984"/>
            <a:ext cx="3028315" cy="720725"/>
          </a:xfrm>
        </p:spPr>
        <p:txBody>
          <a:bodyPr>
            <a:normAutofit/>
          </a:bodyPr>
          <a:lstStyle>
            <a:lvl1pPr marL="0" indent="0" algn="l">
              <a:buNone/>
              <a:defRPr sz="18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E3DF5FF9-A45F-AF38-1963-F5D63F9A0BDD}"/>
              </a:ext>
            </a:extLst>
          </p:cNvPr>
          <p:cNvSpPr txBox="1">
            <a:spLocks/>
          </p:cNvSpPr>
          <p:nvPr userDrawn="1"/>
        </p:nvSpPr>
        <p:spPr>
          <a:xfrm>
            <a:off x="11599351" y="6437995"/>
            <a:ext cx="488899" cy="21333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900" b="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900">
              <a:solidFill>
                <a:schemeClr val="tx1"/>
              </a:solidFill>
            </a:endParaRPr>
          </a:p>
        </p:txBody>
      </p:sp>
      <p:pic>
        <p:nvPicPr>
          <p:cNvPr id="34" name="Picture 33" descr="A group of white birds in circles&#10;&#10;Description automatically generated">
            <a:extLst>
              <a:ext uri="{FF2B5EF4-FFF2-40B4-BE49-F238E27FC236}">
                <a16:creationId xmlns:a16="http://schemas.microsoft.com/office/drawing/2014/main" id="{9E560635-92E7-4690-CB32-EC81BF020A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7000"/>
          </a:blip>
          <a:srcRect t="28757" r="44321" b="5262"/>
          <a:stretch/>
        </p:blipFill>
        <p:spPr>
          <a:xfrm>
            <a:off x="6353049" y="-2"/>
            <a:ext cx="5859252" cy="618978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A66C43C-AEFF-C9DB-B0C0-7808757CFFB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767318" y="6272367"/>
            <a:ext cx="944623" cy="413188"/>
          </a:xfrm>
          <a:prstGeom prst="rect">
            <a:avLst/>
          </a:prstGeom>
        </p:spPr>
      </p:pic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DE2A5251-62B5-8CDA-411F-5692D0AAA72D}"/>
              </a:ext>
            </a:extLst>
          </p:cNvPr>
          <p:cNvSpPr txBox="1">
            <a:spLocks/>
          </p:cNvSpPr>
          <p:nvPr userDrawn="1"/>
        </p:nvSpPr>
        <p:spPr>
          <a:xfrm>
            <a:off x="212751" y="6401882"/>
            <a:ext cx="488899" cy="21333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900" b="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30EA680-D336-4FF7-8B7A-9848BB0A1C32}" type="slidenum">
              <a:rPr lang="en-US" sz="900" smtClean="0">
                <a:solidFill>
                  <a:schemeClr val="tx1"/>
                </a:solidFill>
              </a:rPr>
              <a:pPr/>
              <a:t>‹#›</a:t>
            </a:fld>
            <a:endParaRPr lang="en-US" sz="900">
              <a:solidFill>
                <a:schemeClr val="tx1"/>
              </a:solidFill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2CDDFF5-B919-A9A8-C23C-ECAE2CD94006}"/>
              </a:ext>
            </a:extLst>
          </p:cNvPr>
          <p:cNvSpPr txBox="1">
            <a:spLocks/>
          </p:cNvSpPr>
          <p:nvPr userDrawn="1"/>
        </p:nvSpPr>
        <p:spPr>
          <a:xfrm>
            <a:off x="5559974" y="6417687"/>
            <a:ext cx="1072055" cy="2336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lang="en-US" sz="900" b="0" i="0" kern="1200" dirty="0">
                <a:solidFill>
                  <a:schemeClr val="accent1"/>
                </a:solidFill>
                <a:latin typeface="Helvetica" pitchFamily="2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2471210926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Secondary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44DB096-F812-26F7-6FD5-3654CF8EFAEA}"/>
              </a:ext>
            </a:extLst>
          </p:cNvPr>
          <p:cNvSpPr/>
          <p:nvPr userDrawn="1"/>
        </p:nvSpPr>
        <p:spPr>
          <a:xfrm>
            <a:off x="1" y="1"/>
            <a:ext cx="12192391" cy="617806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8633E50-746D-B64D-A1A7-E6713B23C9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7035" y="1674097"/>
            <a:ext cx="6363159" cy="764305"/>
          </a:xfrm>
          <a:noFill/>
        </p:spPr>
        <p:txBody>
          <a:bodyPr anchor="t" anchorCtr="0"/>
          <a:lstStyle>
            <a:lvl1pPr>
              <a:defRPr sz="36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Sectional Title page</a:t>
            </a:r>
          </a:p>
        </p:txBody>
      </p:sp>
      <p:sp>
        <p:nvSpPr>
          <p:cNvPr id="7" name="Text Placeholder 15">
            <a:extLst>
              <a:ext uri="{FF2B5EF4-FFF2-40B4-BE49-F238E27FC236}">
                <a16:creationId xmlns:a16="http://schemas.microsoft.com/office/drawing/2014/main" id="{E3656274-2D98-6122-5517-551380C0B0A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4917" y="2733984"/>
            <a:ext cx="3028315" cy="720725"/>
          </a:xfrm>
        </p:spPr>
        <p:txBody>
          <a:bodyPr>
            <a:normAutofit/>
          </a:bodyPr>
          <a:lstStyle>
            <a:lvl1pPr marL="0" indent="0" algn="l">
              <a:buNone/>
              <a:defRPr sz="18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pic>
        <p:nvPicPr>
          <p:cNvPr id="34" name="Picture 33" descr="A group of white birds in circles&#10;&#10;Description automatically generated">
            <a:extLst>
              <a:ext uri="{FF2B5EF4-FFF2-40B4-BE49-F238E27FC236}">
                <a16:creationId xmlns:a16="http://schemas.microsoft.com/office/drawing/2014/main" id="{9E560635-92E7-4690-CB32-EC81BF020A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7000"/>
          </a:blip>
          <a:srcRect t="28757" r="44321" b="5262"/>
          <a:stretch/>
        </p:blipFill>
        <p:spPr>
          <a:xfrm>
            <a:off x="6364145" y="1"/>
            <a:ext cx="5848155" cy="617806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26270C7-13C4-651E-B207-073B57DFAB3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767318" y="6272367"/>
            <a:ext cx="944623" cy="413188"/>
          </a:xfrm>
          <a:prstGeom prst="rect">
            <a:avLst/>
          </a:prstGeom>
        </p:spPr>
      </p:pic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9CFB04DC-5E90-261D-CCD7-E23B3042DDF3}"/>
              </a:ext>
            </a:extLst>
          </p:cNvPr>
          <p:cNvSpPr txBox="1">
            <a:spLocks/>
          </p:cNvSpPr>
          <p:nvPr userDrawn="1"/>
        </p:nvSpPr>
        <p:spPr>
          <a:xfrm>
            <a:off x="212751" y="6401882"/>
            <a:ext cx="488899" cy="21333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900" b="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30EA680-D336-4FF7-8B7A-9848BB0A1C32}" type="slidenum">
              <a:rPr lang="en-US" sz="900" smtClean="0">
                <a:solidFill>
                  <a:schemeClr val="tx1"/>
                </a:solidFill>
              </a:rPr>
              <a:pPr/>
              <a:t>‹#›</a:t>
            </a:fld>
            <a:endParaRPr lang="en-US" sz="900">
              <a:solidFill>
                <a:schemeClr val="tx1"/>
              </a:solidFill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C038E9D-2FCC-B135-81E9-5F69061FC2A9}"/>
              </a:ext>
            </a:extLst>
          </p:cNvPr>
          <p:cNvSpPr txBox="1">
            <a:spLocks/>
          </p:cNvSpPr>
          <p:nvPr userDrawn="1"/>
        </p:nvSpPr>
        <p:spPr>
          <a:xfrm>
            <a:off x="5559974" y="6417687"/>
            <a:ext cx="1072055" cy="2336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lang="en-US" sz="900" b="0" i="0" kern="1200" dirty="0">
                <a:solidFill>
                  <a:schemeClr val="accent1"/>
                </a:solidFill>
                <a:latin typeface="Helvetica" pitchFamily="2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149995700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6FF65-E16B-BA4F-9591-6B4416106527}" type="datetimeFigureOut">
              <a:rPr lang="en-US" smtClean="0"/>
              <a:t>4/26/26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42168-F8B8-B34D-83CF-DF309AC81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689982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Secondary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44DB096-F812-26F7-6FD5-3654CF8EFAEA}"/>
              </a:ext>
            </a:extLst>
          </p:cNvPr>
          <p:cNvSpPr/>
          <p:nvPr userDrawn="1"/>
        </p:nvSpPr>
        <p:spPr>
          <a:xfrm>
            <a:off x="0" y="0"/>
            <a:ext cx="12192000" cy="6198875"/>
          </a:xfrm>
          <a:prstGeom prst="rect">
            <a:avLst/>
          </a:prstGeom>
          <a:gradFill>
            <a:gsLst>
              <a:gs pos="100000">
                <a:srgbClr val="515EAB"/>
              </a:gs>
              <a:gs pos="0">
                <a:schemeClr val="accent6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8633E50-746D-B64D-A1A7-E6713B23C9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7035" y="1674097"/>
            <a:ext cx="6363159" cy="764305"/>
          </a:xfrm>
          <a:noFill/>
        </p:spPr>
        <p:txBody>
          <a:bodyPr anchor="t" anchorCtr="0"/>
          <a:lstStyle>
            <a:lvl1pPr>
              <a:defRPr sz="36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Sectional Title page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A229761-CB0C-B73F-4BC7-07958D56EF5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-8727" t="-2415" r="35044" b="-955"/>
          <a:stretch/>
        </p:blipFill>
        <p:spPr>
          <a:xfrm>
            <a:off x="6810133" y="319776"/>
            <a:ext cx="5379841" cy="5879099"/>
          </a:xfrm>
          <a:prstGeom prst="rect">
            <a:avLst/>
          </a:prstGeom>
        </p:spPr>
      </p:pic>
      <p:sp>
        <p:nvSpPr>
          <p:cNvPr id="7" name="Text Placeholder 15">
            <a:extLst>
              <a:ext uri="{FF2B5EF4-FFF2-40B4-BE49-F238E27FC236}">
                <a16:creationId xmlns:a16="http://schemas.microsoft.com/office/drawing/2014/main" id="{E3656274-2D98-6122-5517-551380C0B0A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4917" y="2733984"/>
            <a:ext cx="3028315" cy="720725"/>
          </a:xfrm>
        </p:spPr>
        <p:txBody>
          <a:bodyPr>
            <a:normAutofit/>
          </a:bodyPr>
          <a:lstStyle>
            <a:lvl1pPr marL="0" indent="0" algn="l">
              <a:buNone/>
              <a:defRPr sz="18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124AFCA-2B74-B892-AF2A-7E79DE3F718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767318" y="6272367"/>
            <a:ext cx="944623" cy="413188"/>
          </a:xfrm>
          <a:prstGeom prst="rect">
            <a:avLst/>
          </a:prstGeom>
        </p:spPr>
      </p:pic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104F398E-3325-56AD-90D2-AD8FB86D9516}"/>
              </a:ext>
            </a:extLst>
          </p:cNvPr>
          <p:cNvSpPr txBox="1">
            <a:spLocks/>
          </p:cNvSpPr>
          <p:nvPr userDrawn="1"/>
        </p:nvSpPr>
        <p:spPr>
          <a:xfrm>
            <a:off x="212751" y="6401882"/>
            <a:ext cx="488899" cy="21333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900" b="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30EA680-D336-4FF7-8B7A-9848BB0A1C32}" type="slidenum">
              <a:rPr lang="en-US" sz="900" smtClean="0">
                <a:solidFill>
                  <a:schemeClr val="tx1"/>
                </a:solidFill>
              </a:rPr>
              <a:pPr/>
              <a:t>‹#›</a:t>
            </a:fld>
            <a:endParaRPr lang="en-US" sz="900">
              <a:solidFill>
                <a:schemeClr val="tx1"/>
              </a:solidFill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910F14E-CFF7-F25F-6090-D76AF6BFF233}"/>
              </a:ext>
            </a:extLst>
          </p:cNvPr>
          <p:cNvSpPr txBox="1">
            <a:spLocks/>
          </p:cNvSpPr>
          <p:nvPr userDrawn="1"/>
        </p:nvSpPr>
        <p:spPr>
          <a:xfrm>
            <a:off x="5559974" y="6417687"/>
            <a:ext cx="1072055" cy="2336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lang="en-US" sz="900" b="0" i="0" kern="1200" dirty="0">
                <a:solidFill>
                  <a:schemeClr val="accent1"/>
                </a:solidFill>
                <a:latin typeface="Helvetica" pitchFamily="2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1703733763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econdary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44DB096-F812-26F7-6FD5-3654CF8EFAEA}"/>
              </a:ext>
            </a:extLst>
          </p:cNvPr>
          <p:cNvSpPr/>
          <p:nvPr userDrawn="1"/>
        </p:nvSpPr>
        <p:spPr>
          <a:xfrm rot="10800000">
            <a:off x="0" y="-2"/>
            <a:ext cx="12192000" cy="6198876"/>
          </a:xfrm>
          <a:prstGeom prst="rect">
            <a:avLst/>
          </a:prstGeom>
          <a:gradFill>
            <a:gsLst>
              <a:gs pos="0">
                <a:srgbClr val="F1873F"/>
              </a:gs>
              <a:gs pos="49500">
                <a:srgbClr val="EC4256"/>
              </a:gs>
              <a:gs pos="99000">
                <a:srgbClr val="BD274D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A229761-CB0C-B73F-4BC7-07958D56EF5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-8727" t="-2415" r="35044" b="-955"/>
          <a:stretch/>
        </p:blipFill>
        <p:spPr>
          <a:xfrm>
            <a:off x="6812552" y="319776"/>
            <a:ext cx="5379841" cy="5879099"/>
          </a:xfrm>
          <a:prstGeom prst="rect">
            <a:avLst/>
          </a:prstGeom>
        </p:spPr>
      </p:pic>
      <p:sp>
        <p:nvSpPr>
          <p:cNvPr id="7" name="Title 3">
            <a:extLst>
              <a:ext uri="{FF2B5EF4-FFF2-40B4-BE49-F238E27FC236}">
                <a16:creationId xmlns:a16="http://schemas.microsoft.com/office/drawing/2014/main" id="{3E6FFAF0-77AE-98EA-36E1-2B48B4B5D8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7035" y="1674097"/>
            <a:ext cx="6363159" cy="764305"/>
          </a:xfrm>
          <a:noFill/>
        </p:spPr>
        <p:txBody>
          <a:bodyPr anchor="t" anchorCtr="0"/>
          <a:lstStyle>
            <a:lvl1pPr>
              <a:defRPr sz="36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Sectional Title page</a:t>
            </a:r>
          </a:p>
        </p:txBody>
      </p:sp>
      <p:sp>
        <p:nvSpPr>
          <p:cNvPr id="8" name="Text Placeholder 15">
            <a:extLst>
              <a:ext uri="{FF2B5EF4-FFF2-40B4-BE49-F238E27FC236}">
                <a16:creationId xmlns:a16="http://schemas.microsoft.com/office/drawing/2014/main" id="{1481CFC2-2DF2-3824-8180-54DB23E9307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4917" y="2733984"/>
            <a:ext cx="3028315" cy="720725"/>
          </a:xfrm>
        </p:spPr>
        <p:txBody>
          <a:bodyPr>
            <a:normAutofit/>
          </a:bodyPr>
          <a:lstStyle>
            <a:lvl1pPr marL="0" indent="0" algn="l">
              <a:buNone/>
              <a:defRPr sz="18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376628C-C255-A843-CCA9-AB919FACD04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767318" y="6272367"/>
            <a:ext cx="944623" cy="413188"/>
          </a:xfrm>
          <a:prstGeom prst="rect">
            <a:avLst/>
          </a:prstGeom>
        </p:spPr>
      </p:pic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3574E39B-B438-845A-A11B-CA0DC9A24C45}"/>
              </a:ext>
            </a:extLst>
          </p:cNvPr>
          <p:cNvSpPr txBox="1">
            <a:spLocks/>
          </p:cNvSpPr>
          <p:nvPr userDrawn="1"/>
        </p:nvSpPr>
        <p:spPr>
          <a:xfrm>
            <a:off x="212751" y="6401882"/>
            <a:ext cx="488899" cy="21333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900" b="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30EA680-D336-4FF7-8B7A-9848BB0A1C32}" type="slidenum">
              <a:rPr lang="en-US" sz="900" smtClean="0">
                <a:solidFill>
                  <a:schemeClr val="tx1"/>
                </a:solidFill>
              </a:rPr>
              <a:pPr/>
              <a:t>‹#›</a:t>
            </a:fld>
            <a:endParaRPr lang="en-US" sz="900">
              <a:solidFill>
                <a:schemeClr val="tx1"/>
              </a:solidFill>
            </a:endParaRP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A797A6C-E74E-BBE1-EC10-A76098AB370A}"/>
              </a:ext>
            </a:extLst>
          </p:cNvPr>
          <p:cNvSpPr txBox="1">
            <a:spLocks/>
          </p:cNvSpPr>
          <p:nvPr userDrawn="1"/>
        </p:nvSpPr>
        <p:spPr>
          <a:xfrm>
            <a:off x="5559974" y="6417687"/>
            <a:ext cx="1072055" cy="2336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lang="en-US" sz="900" b="0" i="0" kern="1200" dirty="0">
                <a:solidFill>
                  <a:schemeClr val="accent1"/>
                </a:solidFill>
                <a:latin typeface="Helvetica" pitchFamily="2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1896759108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Secondary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44DB096-F812-26F7-6FD5-3654CF8EFAEA}"/>
              </a:ext>
            </a:extLst>
          </p:cNvPr>
          <p:cNvSpPr/>
          <p:nvPr userDrawn="1"/>
        </p:nvSpPr>
        <p:spPr>
          <a:xfrm rot="10800000">
            <a:off x="0" y="-2"/>
            <a:ext cx="12192000" cy="619887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A229761-CB0C-B73F-4BC7-07958D56EF5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-8727" t="-2415" r="35044" b="-955"/>
          <a:stretch/>
        </p:blipFill>
        <p:spPr>
          <a:xfrm>
            <a:off x="6812552" y="319776"/>
            <a:ext cx="5379841" cy="5879099"/>
          </a:xfrm>
          <a:prstGeom prst="rect">
            <a:avLst/>
          </a:prstGeom>
        </p:spPr>
      </p:pic>
      <p:sp>
        <p:nvSpPr>
          <p:cNvPr id="7" name="Title 3">
            <a:extLst>
              <a:ext uri="{FF2B5EF4-FFF2-40B4-BE49-F238E27FC236}">
                <a16:creationId xmlns:a16="http://schemas.microsoft.com/office/drawing/2014/main" id="{3E6FFAF0-77AE-98EA-36E1-2B48B4B5D8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7035" y="1674097"/>
            <a:ext cx="6363159" cy="764305"/>
          </a:xfrm>
          <a:noFill/>
        </p:spPr>
        <p:txBody>
          <a:bodyPr anchor="t" anchorCtr="0"/>
          <a:lstStyle>
            <a:lvl1pPr>
              <a:defRPr sz="36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Sectional Title page</a:t>
            </a:r>
          </a:p>
        </p:txBody>
      </p:sp>
      <p:sp>
        <p:nvSpPr>
          <p:cNvPr id="8" name="Text Placeholder 15">
            <a:extLst>
              <a:ext uri="{FF2B5EF4-FFF2-40B4-BE49-F238E27FC236}">
                <a16:creationId xmlns:a16="http://schemas.microsoft.com/office/drawing/2014/main" id="{1481CFC2-2DF2-3824-8180-54DB23E9307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4917" y="2733984"/>
            <a:ext cx="3028315" cy="720725"/>
          </a:xfrm>
        </p:spPr>
        <p:txBody>
          <a:bodyPr>
            <a:normAutofit/>
          </a:bodyPr>
          <a:lstStyle>
            <a:lvl1pPr marL="0" indent="0" algn="l">
              <a:buNone/>
              <a:defRPr sz="18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822B2E5-6179-1BE3-B82A-B1E6125248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767318" y="6272367"/>
            <a:ext cx="944623" cy="413188"/>
          </a:xfrm>
          <a:prstGeom prst="rect">
            <a:avLst/>
          </a:prstGeom>
        </p:spPr>
      </p:pic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693B29E7-5D77-9780-F289-05C34E3FCB04}"/>
              </a:ext>
            </a:extLst>
          </p:cNvPr>
          <p:cNvSpPr txBox="1">
            <a:spLocks/>
          </p:cNvSpPr>
          <p:nvPr userDrawn="1"/>
        </p:nvSpPr>
        <p:spPr>
          <a:xfrm>
            <a:off x="212751" y="6401882"/>
            <a:ext cx="488899" cy="21333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900" b="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30EA680-D336-4FF7-8B7A-9848BB0A1C32}" type="slidenum">
              <a:rPr lang="en-US" sz="900" smtClean="0">
                <a:solidFill>
                  <a:schemeClr val="tx1"/>
                </a:solidFill>
              </a:rPr>
              <a:pPr/>
              <a:t>‹#›</a:t>
            </a:fld>
            <a:endParaRPr lang="en-US" sz="900">
              <a:solidFill>
                <a:schemeClr val="tx1"/>
              </a:solidFill>
            </a:endParaRPr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641182F0-914C-AB27-E436-38401F372A40}"/>
              </a:ext>
            </a:extLst>
          </p:cNvPr>
          <p:cNvSpPr txBox="1">
            <a:spLocks/>
          </p:cNvSpPr>
          <p:nvPr userDrawn="1"/>
        </p:nvSpPr>
        <p:spPr>
          <a:xfrm>
            <a:off x="5559974" y="6417687"/>
            <a:ext cx="1072055" cy="2336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lang="en-US" sz="900" b="0" i="0" kern="1200" dirty="0">
                <a:solidFill>
                  <a:schemeClr val="accent1"/>
                </a:solidFill>
                <a:latin typeface="Helvetica" pitchFamily="2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894008218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Secondary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44DB096-F812-26F7-6FD5-3654CF8EFAEA}"/>
              </a:ext>
            </a:extLst>
          </p:cNvPr>
          <p:cNvSpPr/>
          <p:nvPr userDrawn="1"/>
        </p:nvSpPr>
        <p:spPr>
          <a:xfrm rot="10800000">
            <a:off x="0" y="-2"/>
            <a:ext cx="12192000" cy="619887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A229761-CB0C-B73F-4BC7-07958D56EF5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-8727" t="-2415" r="35044" b="-955"/>
          <a:stretch/>
        </p:blipFill>
        <p:spPr>
          <a:xfrm>
            <a:off x="6812552" y="319776"/>
            <a:ext cx="5379841" cy="5879099"/>
          </a:xfrm>
          <a:prstGeom prst="rect">
            <a:avLst/>
          </a:prstGeom>
        </p:spPr>
      </p:pic>
      <p:sp>
        <p:nvSpPr>
          <p:cNvPr id="7" name="Title 3">
            <a:extLst>
              <a:ext uri="{FF2B5EF4-FFF2-40B4-BE49-F238E27FC236}">
                <a16:creationId xmlns:a16="http://schemas.microsoft.com/office/drawing/2014/main" id="{3E6FFAF0-77AE-98EA-36E1-2B48B4B5D8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7035" y="1674097"/>
            <a:ext cx="6363159" cy="764305"/>
          </a:xfrm>
          <a:noFill/>
        </p:spPr>
        <p:txBody>
          <a:bodyPr anchor="t" anchorCtr="0"/>
          <a:lstStyle>
            <a:lvl1pPr>
              <a:defRPr sz="36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Sectional Title page</a:t>
            </a:r>
          </a:p>
        </p:txBody>
      </p:sp>
      <p:sp>
        <p:nvSpPr>
          <p:cNvPr id="8" name="Text Placeholder 15">
            <a:extLst>
              <a:ext uri="{FF2B5EF4-FFF2-40B4-BE49-F238E27FC236}">
                <a16:creationId xmlns:a16="http://schemas.microsoft.com/office/drawing/2014/main" id="{1481CFC2-2DF2-3824-8180-54DB23E9307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4917" y="2733984"/>
            <a:ext cx="3028315" cy="720725"/>
          </a:xfrm>
        </p:spPr>
        <p:txBody>
          <a:bodyPr>
            <a:normAutofit/>
          </a:bodyPr>
          <a:lstStyle>
            <a:lvl1pPr marL="0" indent="0" algn="l">
              <a:buNone/>
              <a:defRPr sz="18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FFEF2AC-2A2F-CB6B-6B80-6F8AAD26918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767318" y="6272367"/>
            <a:ext cx="944623" cy="413188"/>
          </a:xfrm>
          <a:prstGeom prst="rect">
            <a:avLst/>
          </a:prstGeom>
        </p:spPr>
      </p:pic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3D4DAB7D-0E3C-EEC1-1749-D2D64BA59EA0}"/>
              </a:ext>
            </a:extLst>
          </p:cNvPr>
          <p:cNvSpPr txBox="1">
            <a:spLocks/>
          </p:cNvSpPr>
          <p:nvPr userDrawn="1"/>
        </p:nvSpPr>
        <p:spPr>
          <a:xfrm>
            <a:off x="212751" y="6401882"/>
            <a:ext cx="488899" cy="21333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900" b="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30EA680-D336-4FF7-8B7A-9848BB0A1C32}" type="slidenum">
              <a:rPr lang="en-US" sz="900" smtClean="0">
                <a:solidFill>
                  <a:schemeClr val="tx1"/>
                </a:solidFill>
              </a:rPr>
              <a:pPr/>
              <a:t>‹#›</a:t>
            </a:fld>
            <a:endParaRPr lang="en-US" sz="900">
              <a:solidFill>
                <a:schemeClr val="tx1"/>
              </a:solidFill>
            </a:endParaRPr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F2D1352C-A0A9-521A-5742-5ECCF52A78C0}"/>
              </a:ext>
            </a:extLst>
          </p:cNvPr>
          <p:cNvSpPr txBox="1">
            <a:spLocks/>
          </p:cNvSpPr>
          <p:nvPr userDrawn="1"/>
        </p:nvSpPr>
        <p:spPr>
          <a:xfrm>
            <a:off x="5559974" y="6417687"/>
            <a:ext cx="1072055" cy="2336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lang="en-US" sz="900" b="0" i="0" kern="1200" dirty="0">
                <a:solidFill>
                  <a:schemeClr val="accent1"/>
                </a:solidFill>
                <a:latin typeface="Helvetica" pitchFamily="2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1147577297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Secondary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44DB096-F812-26F7-6FD5-3654CF8EFAEA}"/>
              </a:ext>
            </a:extLst>
          </p:cNvPr>
          <p:cNvSpPr/>
          <p:nvPr userDrawn="1"/>
        </p:nvSpPr>
        <p:spPr>
          <a:xfrm rot="10800000">
            <a:off x="0" y="-2"/>
            <a:ext cx="12192000" cy="61988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A229761-CB0C-B73F-4BC7-07958D56EF5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-8727" t="-2415" r="35044" b="-955"/>
          <a:stretch/>
        </p:blipFill>
        <p:spPr>
          <a:xfrm>
            <a:off x="6812552" y="319776"/>
            <a:ext cx="5379841" cy="5879099"/>
          </a:xfrm>
          <a:prstGeom prst="rect">
            <a:avLst/>
          </a:prstGeom>
        </p:spPr>
      </p:pic>
      <p:sp>
        <p:nvSpPr>
          <p:cNvPr id="7" name="Title 3">
            <a:extLst>
              <a:ext uri="{FF2B5EF4-FFF2-40B4-BE49-F238E27FC236}">
                <a16:creationId xmlns:a16="http://schemas.microsoft.com/office/drawing/2014/main" id="{3E6FFAF0-77AE-98EA-36E1-2B48B4B5D8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7035" y="1674097"/>
            <a:ext cx="6363159" cy="764305"/>
          </a:xfrm>
          <a:noFill/>
        </p:spPr>
        <p:txBody>
          <a:bodyPr anchor="t" anchorCtr="0"/>
          <a:lstStyle>
            <a:lvl1pPr>
              <a:defRPr sz="36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Sectional Title page</a:t>
            </a:r>
          </a:p>
        </p:txBody>
      </p:sp>
      <p:sp>
        <p:nvSpPr>
          <p:cNvPr id="8" name="Text Placeholder 15">
            <a:extLst>
              <a:ext uri="{FF2B5EF4-FFF2-40B4-BE49-F238E27FC236}">
                <a16:creationId xmlns:a16="http://schemas.microsoft.com/office/drawing/2014/main" id="{1481CFC2-2DF2-3824-8180-54DB23E9307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4917" y="2733984"/>
            <a:ext cx="3028315" cy="720725"/>
          </a:xfrm>
        </p:spPr>
        <p:txBody>
          <a:bodyPr>
            <a:normAutofit/>
          </a:bodyPr>
          <a:lstStyle>
            <a:lvl1pPr marL="0" indent="0" algn="l">
              <a:buNone/>
              <a:defRPr sz="18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105F7DA-74FA-836F-A3EC-7BC9C3EAB6C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767318" y="6272367"/>
            <a:ext cx="944623" cy="413188"/>
          </a:xfrm>
          <a:prstGeom prst="rect">
            <a:avLst/>
          </a:prstGeom>
        </p:spPr>
      </p:pic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107A9E35-76D9-F140-D672-EA19D80C5719}"/>
              </a:ext>
            </a:extLst>
          </p:cNvPr>
          <p:cNvSpPr txBox="1">
            <a:spLocks/>
          </p:cNvSpPr>
          <p:nvPr userDrawn="1"/>
        </p:nvSpPr>
        <p:spPr>
          <a:xfrm>
            <a:off x="212751" y="6401882"/>
            <a:ext cx="488899" cy="21333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900" b="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30EA680-D336-4FF7-8B7A-9848BB0A1C32}" type="slidenum">
              <a:rPr lang="en-US" sz="900" smtClean="0">
                <a:solidFill>
                  <a:schemeClr val="tx1"/>
                </a:solidFill>
              </a:rPr>
              <a:pPr/>
              <a:t>‹#›</a:t>
            </a:fld>
            <a:endParaRPr lang="en-US" sz="900">
              <a:solidFill>
                <a:schemeClr val="tx1"/>
              </a:solidFill>
            </a:endParaRPr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1BB9DF28-3A51-409F-359A-8DC7AA925C49}"/>
              </a:ext>
            </a:extLst>
          </p:cNvPr>
          <p:cNvSpPr txBox="1">
            <a:spLocks/>
          </p:cNvSpPr>
          <p:nvPr userDrawn="1"/>
        </p:nvSpPr>
        <p:spPr>
          <a:xfrm>
            <a:off x="5559974" y="6417687"/>
            <a:ext cx="1072055" cy="2336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lang="en-US" sz="900" b="0" i="0" kern="1200" dirty="0">
                <a:solidFill>
                  <a:schemeClr val="accent1"/>
                </a:solidFill>
                <a:latin typeface="Helvetica" pitchFamily="2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2413968162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Secondary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44DB096-F812-26F7-6FD5-3654CF8EFAEA}"/>
              </a:ext>
            </a:extLst>
          </p:cNvPr>
          <p:cNvSpPr/>
          <p:nvPr userDrawn="1"/>
        </p:nvSpPr>
        <p:spPr>
          <a:xfrm rot="10800000">
            <a:off x="0" y="-2"/>
            <a:ext cx="12192000" cy="619887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A229761-CB0C-B73F-4BC7-07958D56EF5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-8727" t="-2415" r="35044" b="-955"/>
          <a:stretch/>
        </p:blipFill>
        <p:spPr>
          <a:xfrm>
            <a:off x="6812552" y="319776"/>
            <a:ext cx="5379841" cy="5879099"/>
          </a:xfrm>
          <a:prstGeom prst="rect">
            <a:avLst/>
          </a:prstGeom>
        </p:spPr>
      </p:pic>
      <p:sp>
        <p:nvSpPr>
          <p:cNvPr id="7" name="Title 3">
            <a:extLst>
              <a:ext uri="{FF2B5EF4-FFF2-40B4-BE49-F238E27FC236}">
                <a16:creationId xmlns:a16="http://schemas.microsoft.com/office/drawing/2014/main" id="{3E6FFAF0-77AE-98EA-36E1-2B48B4B5D8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7035" y="1674097"/>
            <a:ext cx="6363159" cy="764305"/>
          </a:xfrm>
          <a:noFill/>
        </p:spPr>
        <p:txBody>
          <a:bodyPr anchor="t" anchorCtr="0"/>
          <a:lstStyle>
            <a:lvl1pPr>
              <a:defRPr sz="36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Sectional Title page</a:t>
            </a:r>
          </a:p>
        </p:txBody>
      </p:sp>
      <p:sp>
        <p:nvSpPr>
          <p:cNvPr id="8" name="Text Placeholder 15">
            <a:extLst>
              <a:ext uri="{FF2B5EF4-FFF2-40B4-BE49-F238E27FC236}">
                <a16:creationId xmlns:a16="http://schemas.microsoft.com/office/drawing/2014/main" id="{1481CFC2-2DF2-3824-8180-54DB23E9307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4917" y="2733984"/>
            <a:ext cx="3028315" cy="720725"/>
          </a:xfrm>
        </p:spPr>
        <p:txBody>
          <a:bodyPr>
            <a:normAutofit/>
          </a:bodyPr>
          <a:lstStyle>
            <a:lvl1pPr marL="0" indent="0" algn="l">
              <a:buNone/>
              <a:defRPr sz="18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AF41A59-3D6B-9211-05D0-FFE400C98A9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767318" y="6272367"/>
            <a:ext cx="944623" cy="413188"/>
          </a:xfrm>
          <a:prstGeom prst="rect">
            <a:avLst/>
          </a:prstGeom>
        </p:spPr>
      </p:pic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775B4ED0-071C-B677-A69D-9850429E7EE0}"/>
              </a:ext>
            </a:extLst>
          </p:cNvPr>
          <p:cNvSpPr txBox="1">
            <a:spLocks/>
          </p:cNvSpPr>
          <p:nvPr userDrawn="1"/>
        </p:nvSpPr>
        <p:spPr>
          <a:xfrm>
            <a:off x="212751" y="6401882"/>
            <a:ext cx="488899" cy="21333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900" b="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30EA680-D336-4FF7-8B7A-9848BB0A1C32}" type="slidenum">
              <a:rPr lang="en-US" sz="900" smtClean="0">
                <a:solidFill>
                  <a:schemeClr val="tx1"/>
                </a:solidFill>
              </a:rPr>
              <a:pPr/>
              <a:t>‹#›</a:t>
            </a:fld>
            <a:endParaRPr lang="en-US" sz="900">
              <a:solidFill>
                <a:schemeClr val="tx1"/>
              </a:solidFill>
            </a:endParaRPr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367B4CF1-7501-B821-04F2-6648C6FAD878}"/>
              </a:ext>
            </a:extLst>
          </p:cNvPr>
          <p:cNvSpPr txBox="1">
            <a:spLocks/>
          </p:cNvSpPr>
          <p:nvPr userDrawn="1"/>
        </p:nvSpPr>
        <p:spPr>
          <a:xfrm>
            <a:off x="5559974" y="6417687"/>
            <a:ext cx="1072055" cy="2336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lang="en-US" sz="900" b="0" i="0" kern="1200" dirty="0">
                <a:solidFill>
                  <a:schemeClr val="accent1"/>
                </a:solidFill>
                <a:latin typeface="Helvetica" pitchFamily="2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1406296376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o Image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logo with a bird in the middle&#10;&#10;Description automatically generated">
            <a:extLst>
              <a:ext uri="{FF2B5EF4-FFF2-40B4-BE49-F238E27FC236}">
                <a16:creationId xmlns:a16="http://schemas.microsoft.com/office/drawing/2014/main" id="{B1B703DE-5970-890A-3FFD-2E8D58647D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r="6390"/>
          <a:stretch/>
        </p:blipFill>
        <p:spPr>
          <a:xfrm>
            <a:off x="9861408" y="0"/>
            <a:ext cx="2330592" cy="1952437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59E1F886-7B0F-A59D-8248-5C3C6C104AF9}"/>
              </a:ext>
            </a:extLst>
          </p:cNvPr>
          <p:cNvSpPr/>
          <p:nvPr userDrawn="1"/>
        </p:nvSpPr>
        <p:spPr>
          <a:xfrm>
            <a:off x="0" y="2086318"/>
            <a:ext cx="12192000" cy="1536407"/>
          </a:xfrm>
          <a:prstGeom prst="rect">
            <a:avLst/>
          </a:prstGeom>
          <a:gradFill>
            <a:gsLst>
              <a:gs pos="0">
                <a:srgbClr val="F1873F"/>
              </a:gs>
              <a:gs pos="49500">
                <a:srgbClr val="EC4256"/>
              </a:gs>
              <a:gs pos="99000">
                <a:srgbClr val="BD274D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4" name="Title 3">
            <a:extLst>
              <a:ext uri="{FF2B5EF4-FFF2-40B4-BE49-F238E27FC236}">
                <a16:creationId xmlns:a16="http://schemas.microsoft.com/office/drawing/2014/main" id="{1F60D909-E7D6-5257-7855-330828194C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7035" y="2472369"/>
            <a:ext cx="6363159" cy="764305"/>
          </a:xfrm>
          <a:noFill/>
        </p:spPr>
        <p:txBody>
          <a:bodyPr anchor="t" anchorCtr="0"/>
          <a:lstStyle>
            <a:lvl1pPr>
              <a:defRPr sz="36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Sectional Title page</a:t>
            </a:r>
          </a:p>
        </p:txBody>
      </p:sp>
      <p:sp>
        <p:nvSpPr>
          <p:cNvPr id="25" name="Text Placeholder 15">
            <a:extLst>
              <a:ext uri="{FF2B5EF4-FFF2-40B4-BE49-F238E27FC236}">
                <a16:creationId xmlns:a16="http://schemas.microsoft.com/office/drawing/2014/main" id="{D6D8E0D9-5FC2-1E21-779F-1DDB32EF47E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7629" y="3886404"/>
            <a:ext cx="3028315" cy="720725"/>
          </a:xfrm>
        </p:spPr>
        <p:txBody>
          <a:bodyPr>
            <a:normAutofit/>
          </a:bodyPr>
          <a:lstStyle>
            <a:lvl1pPr marL="0" indent="0" algn="l">
              <a:buNone/>
              <a:defRPr sz="1800" b="0" i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FC4032D-914B-C928-0252-246436C6445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767318" y="6272367"/>
            <a:ext cx="944623" cy="413188"/>
          </a:xfrm>
          <a:prstGeom prst="rect">
            <a:avLst/>
          </a:prstGeom>
        </p:spPr>
      </p:pic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DACC9B53-90DA-EDBC-9A80-C5295443E282}"/>
              </a:ext>
            </a:extLst>
          </p:cNvPr>
          <p:cNvSpPr txBox="1">
            <a:spLocks/>
          </p:cNvSpPr>
          <p:nvPr userDrawn="1"/>
        </p:nvSpPr>
        <p:spPr>
          <a:xfrm>
            <a:off x="212751" y="6401882"/>
            <a:ext cx="488899" cy="21333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900" b="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30EA680-D336-4FF7-8B7A-9848BB0A1C32}" type="slidenum">
              <a:rPr lang="en-US" sz="900" smtClean="0">
                <a:solidFill>
                  <a:schemeClr val="tx1"/>
                </a:solidFill>
              </a:rPr>
              <a:pPr/>
              <a:t>‹#›</a:t>
            </a:fld>
            <a:endParaRPr lang="en-US" sz="900">
              <a:solidFill>
                <a:schemeClr val="tx1"/>
              </a:solidFill>
            </a:endParaRP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0B22FC65-F836-6473-798B-9C9DFD9CA8DE}"/>
              </a:ext>
            </a:extLst>
          </p:cNvPr>
          <p:cNvSpPr txBox="1">
            <a:spLocks/>
          </p:cNvSpPr>
          <p:nvPr userDrawn="1"/>
        </p:nvSpPr>
        <p:spPr>
          <a:xfrm>
            <a:off x="5559974" y="6417687"/>
            <a:ext cx="1072055" cy="2336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lang="en-US" sz="900" b="0" i="0" kern="1200" dirty="0">
                <a:solidFill>
                  <a:schemeClr val="accent1"/>
                </a:solidFill>
                <a:latin typeface="Helvetica" pitchFamily="2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2705936154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No Image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logo with a bird in the middle&#10;&#10;Description automatically generated">
            <a:extLst>
              <a:ext uri="{FF2B5EF4-FFF2-40B4-BE49-F238E27FC236}">
                <a16:creationId xmlns:a16="http://schemas.microsoft.com/office/drawing/2014/main" id="{0C4B1372-F2B0-D07F-957D-98CD7D646E2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r="6390"/>
          <a:stretch/>
        </p:blipFill>
        <p:spPr>
          <a:xfrm>
            <a:off x="9861408" y="0"/>
            <a:ext cx="2330592" cy="195243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9148555-82C5-8488-9075-3B45D7922BC6}"/>
              </a:ext>
            </a:extLst>
          </p:cNvPr>
          <p:cNvSpPr/>
          <p:nvPr userDrawn="1"/>
        </p:nvSpPr>
        <p:spPr>
          <a:xfrm>
            <a:off x="0" y="2086318"/>
            <a:ext cx="12192000" cy="1536407"/>
          </a:xfrm>
          <a:prstGeom prst="rect">
            <a:avLst/>
          </a:prstGeom>
          <a:gradFill>
            <a:gsLst>
              <a:gs pos="0">
                <a:schemeClr val="accent6"/>
              </a:gs>
              <a:gs pos="99000">
                <a:schemeClr val="accent2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5345C455-EEA5-D0C1-4E0D-0D68E4D833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7035" y="2472369"/>
            <a:ext cx="6363159" cy="764305"/>
          </a:xfrm>
          <a:noFill/>
        </p:spPr>
        <p:txBody>
          <a:bodyPr anchor="t" anchorCtr="0"/>
          <a:lstStyle>
            <a:lvl1pPr>
              <a:defRPr sz="36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Sectional Title page</a:t>
            </a:r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745FD45D-BEC1-AFB8-3318-3B49BE23F4E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7629" y="3886404"/>
            <a:ext cx="3028315" cy="720725"/>
          </a:xfrm>
        </p:spPr>
        <p:txBody>
          <a:bodyPr>
            <a:normAutofit/>
          </a:bodyPr>
          <a:lstStyle>
            <a:lvl1pPr marL="0" indent="0" algn="l">
              <a:buNone/>
              <a:defRPr sz="1800" b="0" i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AE21C1-5992-3BA8-CB94-5DEDAB9CC25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767318" y="6272367"/>
            <a:ext cx="944623" cy="413188"/>
          </a:xfrm>
          <a:prstGeom prst="rect">
            <a:avLst/>
          </a:prstGeom>
        </p:spPr>
      </p:pic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D0F6D893-A07B-1B6E-8D57-671D0E181401}"/>
              </a:ext>
            </a:extLst>
          </p:cNvPr>
          <p:cNvSpPr txBox="1">
            <a:spLocks/>
          </p:cNvSpPr>
          <p:nvPr userDrawn="1"/>
        </p:nvSpPr>
        <p:spPr>
          <a:xfrm>
            <a:off x="212751" y="6401882"/>
            <a:ext cx="488899" cy="21333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900" b="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30EA680-D336-4FF7-8B7A-9848BB0A1C32}" type="slidenum">
              <a:rPr lang="en-US" sz="900" smtClean="0">
                <a:solidFill>
                  <a:schemeClr val="tx1"/>
                </a:solidFill>
              </a:rPr>
              <a:pPr/>
              <a:t>‹#›</a:t>
            </a:fld>
            <a:endParaRPr lang="en-US" sz="900">
              <a:solidFill>
                <a:schemeClr val="tx1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86872F-8790-8480-ABF2-CAF305F7AD14}"/>
              </a:ext>
            </a:extLst>
          </p:cNvPr>
          <p:cNvSpPr txBox="1">
            <a:spLocks/>
          </p:cNvSpPr>
          <p:nvPr userDrawn="1"/>
        </p:nvSpPr>
        <p:spPr>
          <a:xfrm>
            <a:off x="5559974" y="6417687"/>
            <a:ext cx="1072055" cy="2336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lang="en-US" sz="900" b="0" i="0" kern="1200" dirty="0">
                <a:solidFill>
                  <a:schemeClr val="accent1"/>
                </a:solidFill>
                <a:latin typeface="Helvetica" pitchFamily="2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1341315251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No Image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logo with a bird in the middle&#10;&#10;Description automatically generated">
            <a:extLst>
              <a:ext uri="{FF2B5EF4-FFF2-40B4-BE49-F238E27FC236}">
                <a16:creationId xmlns:a16="http://schemas.microsoft.com/office/drawing/2014/main" id="{F7DB8DF6-8B09-F27C-A933-DA40331DBC0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r="6390"/>
          <a:stretch/>
        </p:blipFill>
        <p:spPr>
          <a:xfrm>
            <a:off x="9861408" y="0"/>
            <a:ext cx="2330592" cy="195243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FC2F1B8-CDBF-C151-8DD7-A9C0F5558FBD}"/>
              </a:ext>
            </a:extLst>
          </p:cNvPr>
          <p:cNvSpPr/>
          <p:nvPr userDrawn="1"/>
        </p:nvSpPr>
        <p:spPr>
          <a:xfrm>
            <a:off x="0" y="2086318"/>
            <a:ext cx="12192000" cy="15364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1F2C44EB-9A11-CA84-161B-A2867BC455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7035" y="2472369"/>
            <a:ext cx="6363159" cy="764305"/>
          </a:xfrm>
          <a:noFill/>
        </p:spPr>
        <p:txBody>
          <a:bodyPr anchor="t" anchorCtr="0"/>
          <a:lstStyle>
            <a:lvl1pPr>
              <a:defRPr sz="36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Sectional Title page</a:t>
            </a:r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1018D4FF-77D4-39E8-46D0-FCB622E31D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7629" y="3886404"/>
            <a:ext cx="3028315" cy="720725"/>
          </a:xfrm>
        </p:spPr>
        <p:txBody>
          <a:bodyPr>
            <a:normAutofit/>
          </a:bodyPr>
          <a:lstStyle>
            <a:lvl1pPr marL="0" indent="0" algn="l">
              <a:buNone/>
              <a:defRPr sz="1800" b="0" i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C4F618B-B318-B37F-AAE3-4856E144578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767318" y="6272367"/>
            <a:ext cx="944623" cy="413188"/>
          </a:xfrm>
          <a:prstGeom prst="rect">
            <a:avLst/>
          </a:prstGeom>
        </p:spPr>
      </p:pic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EA0B332B-D993-632F-0066-DCCB0F957302}"/>
              </a:ext>
            </a:extLst>
          </p:cNvPr>
          <p:cNvSpPr txBox="1">
            <a:spLocks/>
          </p:cNvSpPr>
          <p:nvPr userDrawn="1"/>
        </p:nvSpPr>
        <p:spPr>
          <a:xfrm>
            <a:off x="212751" y="6401882"/>
            <a:ext cx="488899" cy="21333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900" b="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30EA680-D336-4FF7-8B7A-9848BB0A1C32}" type="slidenum">
              <a:rPr lang="en-US" sz="900" smtClean="0">
                <a:solidFill>
                  <a:schemeClr val="tx1"/>
                </a:solidFill>
              </a:rPr>
              <a:pPr/>
              <a:t>‹#›</a:t>
            </a:fld>
            <a:endParaRPr lang="en-US" sz="900">
              <a:solidFill>
                <a:schemeClr val="tx1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746A51-4B74-6460-43DE-C62C88FFBAE4}"/>
              </a:ext>
            </a:extLst>
          </p:cNvPr>
          <p:cNvSpPr txBox="1">
            <a:spLocks/>
          </p:cNvSpPr>
          <p:nvPr userDrawn="1"/>
        </p:nvSpPr>
        <p:spPr>
          <a:xfrm>
            <a:off x="5559974" y="6417687"/>
            <a:ext cx="1072055" cy="2336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lang="en-US" sz="900" b="0" i="0" kern="1200" dirty="0">
                <a:solidFill>
                  <a:schemeClr val="accent1"/>
                </a:solidFill>
                <a:latin typeface="Helvetica" pitchFamily="2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1441166104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No Image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logo with a bird in the middle&#10;&#10;Description automatically generated">
            <a:extLst>
              <a:ext uri="{FF2B5EF4-FFF2-40B4-BE49-F238E27FC236}">
                <a16:creationId xmlns:a16="http://schemas.microsoft.com/office/drawing/2014/main" id="{44097E91-4A06-EC36-3FCC-33CB1F7B5AB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r="6390"/>
          <a:stretch/>
        </p:blipFill>
        <p:spPr>
          <a:xfrm>
            <a:off x="9861408" y="0"/>
            <a:ext cx="2330592" cy="1952437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5E4645DE-BD7C-96E3-4129-6D4F9FC34B6F}"/>
              </a:ext>
            </a:extLst>
          </p:cNvPr>
          <p:cNvSpPr/>
          <p:nvPr userDrawn="1"/>
        </p:nvSpPr>
        <p:spPr>
          <a:xfrm>
            <a:off x="0" y="2086318"/>
            <a:ext cx="12192000" cy="153640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0" name="Title 3">
            <a:extLst>
              <a:ext uri="{FF2B5EF4-FFF2-40B4-BE49-F238E27FC236}">
                <a16:creationId xmlns:a16="http://schemas.microsoft.com/office/drawing/2014/main" id="{2080BE8D-E802-F4A1-6562-BF412907D8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7035" y="2472369"/>
            <a:ext cx="6363159" cy="764305"/>
          </a:xfrm>
          <a:noFill/>
        </p:spPr>
        <p:txBody>
          <a:bodyPr anchor="t" anchorCtr="0"/>
          <a:lstStyle>
            <a:lvl1pPr>
              <a:defRPr sz="36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Sectional Title page</a:t>
            </a:r>
          </a:p>
        </p:txBody>
      </p:sp>
      <p:sp>
        <p:nvSpPr>
          <p:cNvPr id="21" name="Text Placeholder 15">
            <a:extLst>
              <a:ext uri="{FF2B5EF4-FFF2-40B4-BE49-F238E27FC236}">
                <a16:creationId xmlns:a16="http://schemas.microsoft.com/office/drawing/2014/main" id="{CF21CD8B-4973-1EB3-3398-7225B280CBD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7629" y="3886404"/>
            <a:ext cx="3028315" cy="720725"/>
          </a:xfrm>
        </p:spPr>
        <p:txBody>
          <a:bodyPr>
            <a:normAutofit/>
          </a:bodyPr>
          <a:lstStyle>
            <a:lvl1pPr marL="0" indent="0" algn="l">
              <a:buNone/>
              <a:defRPr sz="1800" b="0" i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D9A9E8E-4324-74A8-2585-3502BA96003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767318" y="6272367"/>
            <a:ext cx="944623" cy="413188"/>
          </a:xfrm>
          <a:prstGeom prst="rect">
            <a:avLst/>
          </a:prstGeom>
        </p:spPr>
      </p:pic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2477CBD7-3A2D-815C-926D-C9B4B8353FA5}"/>
              </a:ext>
            </a:extLst>
          </p:cNvPr>
          <p:cNvSpPr txBox="1">
            <a:spLocks/>
          </p:cNvSpPr>
          <p:nvPr userDrawn="1"/>
        </p:nvSpPr>
        <p:spPr>
          <a:xfrm>
            <a:off x="212751" y="6401882"/>
            <a:ext cx="488899" cy="21333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900" b="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30EA680-D336-4FF7-8B7A-9848BB0A1C32}" type="slidenum">
              <a:rPr lang="en-US" sz="900" smtClean="0">
                <a:solidFill>
                  <a:schemeClr val="tx1"/>
                </a:solidFill>
              </a:rPr>
              <a:pPr/>
              <a:t>‹#›</a:t>
            </a:fld>
            <a:endParaRPr lang="en-US" sz="900">
              <a:solidFill>
                <a:schemeClr val="tx1"/>
              </a:solidFill>
            </a:endParaRP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92D70BC0-977C-F773-0889-AA6F9C0B6AD3}"/>
              </a:ext>
            </a:extLst>
          </p:cNvPr>
          <p:cNvSpPr txBox="1">
            <a:spLocks/>
          </p:cNvSpPr>
          <p:nvPr userDrawn="1"/>
        </p:nvSpPr>
        <p:spPr>
          <a:xfrm>
            <a:off x="5559974" y="6417687"/>
            <a:ext cx="1072055" cy="2336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lang="en-US" sz="900" b="0" i="0" kern="1200" dirty="0">
                <a:solidFill>
                  <a:schemeClr val="accent1"/>
                </a:solidFill>
                <a:latin typeface="Helvetica" pitchFamily="2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212822217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6FF65-E16B-BA4F-9591-6B4416106527}" type="datetimeFigureOut">
              <a:rPr lang="en-US" smtClean="0"/>
              <a:t>4/26/26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42168-F8B8-B34D-83CF-DF309AC81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621723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No Image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logo with a bird in the middle&#10;&#10;Description automatically generated">
            <a:extLst>
              <a:ext uri="{FF2B5EF4-FFF2-40B4-BE49-F238E27FC236}">
                <a16:creationId xmlns:a16="http://schemas.microsoft.com/office/drawing/2014/main" id="{861D6768-7E8B-D96A-E232-92BD1EFAE67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r="6390"/>
          <a:stretch/>
        </p:blipFill>
        <p:spPr>
          <a:xfrm>
            <a:off x="9861408" y="0"/>
            <a:ext cx="2330592" cy="195243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3070F4C-4056-8915-77E9-45F8CF6B3DC0}"/>
              </a:ext>
            </a:extLst>
          </p:cNvPr>
          <p:cNvSpPr/>
          <p:nvPr userDrawn="1"/>
        </p:nvSpPr>
        <p:spPr>
          <a:xfrm>
            <a:off x="0" y="2086318"/>
            <a:ext cx="12192000" cy="153640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7000184F-F8D1-1EB3-AFF5-27AF1C5204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7035" y="2472369"/>
            <a:ext cx="6363159" cy="764305"/>
          </a:xfrm>
          <a:noFill/>
        </p:spPr>
        <p:txBody>
          <a:bodyPr anchor="t" anchorCtr="0"/>
          <a:lstStyle>
            <a:lvl1pPr>
              <a:defRPr sz="36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Sectional Title page</a:t>
            </a:r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F6F1CEEA-D119-C1C9-51D9-DB0BC3AB536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7629" y="3886404"/>
            <a:ext cx="3028315" cy="720725"/>
          </a:xfrm>
        </p:spPr>
        <p:txBody>
          <a:bodyPr>
            <a:normAutofit/>
          </a:bodyPr>
          <a:lstStyle>
            <a:lvl1pPr marL="0" indent="0" algn="l">
              <a:buNone/>
              <a:defRPr sz="1800" b="0" i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E7CEEB4-1716-CA1F-32B5-B1C3040737A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767318" y="6272367"/>
            <a:ext cx="944623" cy="413188"/>
          </a:xfrm>
          <a:prstGeom prst="rect">
            <a:avLst/>
          </a:prstGeom>
        </p:spPr>
      </p:pic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945F4932-475E-2697-44E0-D83D24B83705}"/>
              </a:ext>
            </a:extLst>
          </p:cNvPr>
          <p:cNvSpPr txBox="1">
            <a:spLocks/>
          </p:cNvSpPr>
          <p:nvPr userDrawn="1"/>
        </p:nvSpPr>
        <p:spPr>
          <a:xfrm>
            <a:off x="212751" y="6401882"/>
            <a:ext cx="488899" cy="21333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900" b="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30EA680-D336-4FF7-8B7A-9848BB0A1C32}" type="slidenum">
              <a:rPr lang="en-US" sz="900" smtClean="0">
                <a:solidFill>
                  <a:schemeClr val="tx1"/>
                </a:solidFill>
              </a:rPr>
              <a:pPr/>
              <a:t>‹#›</a:t>
            </a:fld>
            <a:endParaRPr lang="en-US" sz="900">
              <a:solidFill>
                <a:schemeClr val="tx1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79E184-2A93-6ED0-6CED-455A6A68180F}"/>
              </a:ext>
            </a:extLst>
          </p:cNvPr>
          <p:cNvSpPr txBox="1">
            <a:spLocks/>
          </p:cNvSpPr>
          <p:nvPr userDrawn="1"/>
        </p:nvSpPr>
        <p:spPr>
          <a:xfrm>
            <a:off x="5559974" y="6417687"/>
            <a:ext cx="1072055" cy="2336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lang="en-US" sz="900" b="0" i="0" kern="1200" dirty="0">
                <a:solidFill>
                  <a:schemeClr val="accent1"/>
                </a:solidFill>
                <a:latin typeface="Helvetica" pitchFamily="2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1208554677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No Image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logo with a bird in the middle&#10;&#10;Description automatically generated">
            <a:extLst>
              <a:ext uri="{FF2B5EF4-FFF2-40B4-BE49-F238E27FC236}">
                <a16:creationId xmlns:a16="http://schemas.microsoft.com/office/drawing/2014/main" id="{9BBD036F-318D-74F9-CDA9-31D678B6144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r="6390"/>
          <a:stretch/>
        </p:blipFill>
        <p:spPr>
          <a:xfrm>
            <a:off x="9861408" y="0"/>
            <a:ext cx="2330592" cy="195243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D53E244-DA45-3499-6421-F8C58BD14AAC}"/>
              </a:ext>
            </a:extLst>
          </p:cNvPr>
          <p:cNvSpPr/>
          <p:nvPr userDrawn="1"/>
        </p:nvSpPr>
        <p:spPr>
          <a:xfrm>
            <a:off x="0" y="2086318"/>
            <a:ext cx="12192000" cy="153640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D41D7268-2CAF-69F2-ABBB-FD0B901CF3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7035" y="2472369"/>
            <a:ext cx="6363159" cy="764305"/>
          </a:xfrm>
          <a:noFill/>
        </p:spPr>
        <p:txBody>
          <a:bodyPr anchor="t" anchorCtr="0"/>
          <a:lstStyle>
            <a:lvl1pPr>
              <a:defRPr sz="36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Sectional Title page</a:t>
            </a:r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9C7D4BEA-81C7-72D7-AC15-FB3A22E219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7629" y="3886404"/>
            <a:ext cx="3028315" cy="720725"/>
          </a:xfrm>
        </p:spPr>
        <p:txBody>
          <a:bodyPr>
            <a:normAutofit/>
          </a:bodyPr>
          <a:lstStyle>
            <a:lvl1pPr marL="0" indent="0" algn="l">
              <a:buNone/>
              <a:defRPr sz="1800" b="0" i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840997-5670-AE1C-E1B1-D551332015A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767318" y="6272367"/>
            <a:ext cx="944623" cy="413188"/>
          </a:xfrm>
          <a:prstGeom prst="rect">
            <a:avLst/>
          </a:prstGeom>
        </p:spPr>
      </p:pic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C15C333E-1720-836C-2D7E-F77393A80D8F}"/>
              </a:ext>
            </a:extLst>
          </p:cNvPr>
          <p:cNvSpPr txBox="1">
            <a:spLocks/>
          </p:cNvSpPr>
          <p:nvPr userDrawn="1"/>
        </p:nvSpPr>
        <p:spPr>
          <a:xfrm>
            <a:off x="212751" y="6401882"/>
            <a:ext cx="488899" cy="21333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900" b="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30EA680-D336-4FF7-8B7A-9848BB0A1C32}" type="slidenum">
              <a:rPr lang="en-US" sz="900" smtClean="0">
                <a:solidFill>
                  <a:schemeClr val="tx1"/>
                </a:solidFill>
              </a:rPr>
              <a:pPr/>
              <a:t>‹#›</a:t>
            </a:fld>
            <a:endParaRPr lang="en-US" sz="900">
              <a:solidFill>
                <a:schemeClr val="tx1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D4CC9D-4A99-C303-6458-36989A002D29}"/>
              </a:ext>
            </a:extLst>
          </p:cNvPr>
          <p:cNvSpPr txBox="1">
            <a:spLocks/>
          </p:cNvSpPr>
          <p:nvPr userDrawn="1"/>
        </p:nvSpPr>
        <p:spPr>
          <a:xfrm>
            <a:off x="5559974" y="6417687"/>
            <a:ext cx="1072055" cy="2336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lang="en-US" sz="900" b="0" i="0" kern="1200" dirty="0">
                <a:solidFill>
                  <a:schemeClr val="accent1"/>
                </a:solidFill>
                <a:latin typeface="Helvetica" pitchFamily="2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290820672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8633E50-746D-B64D-A1A7-E6713B23C9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2566" y="3968427"/>
            <a:ext cx="8626871" cy="915191"/>
          </a:xfrm>
        </p:spPr>
        <p:txBody>
          <a:bodyPr anchor="ctr"/>
          <a:lstStyle>
            <a:lvl1pPr algn="ctr">
              <a:defRPr sz="4800" b="0" i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Thank you!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345EFCC-94E2-EA4A-996F-DBEB8ADBF545}"/>
              </a:ext>
            </a:extLst>
          </p:cNvPr>
          <p:cNvSpPr/>
          <p:nvPr userDrawn="1"/>
        </p:nvSpPr>
        <p:spPr>
          <a:xfrm>
            <a:off x="0" y="6245036"/>
            <a:ext cx="12192000" cy="61296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="0" i="0">
              <a:latin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6B66093-9A77-9000-470C-8229080E6E6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010352" y="1422402"/>
            <a:ext cx="4171296" cy="1824567"/>
          </a:xfrm>
          <a:prstGeom prst="rect">
            <a:avLst/>
          </a:prstGeom>
        </p:spPr>
      </p:pic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91D30279-3353-F9F8-4BEF-A3909613B8BA}"/>
              </a:ext>
            </a:extLst>
          </p:cNvPr>
          <p:cNvSpPr txBox="1">
            <a:spLocks/>
          </p:cNvSpPr>
          <p:nvPr userDrawn="1"/>
        </p:nvSpPr>
        <p:spPr>
          <a:xfrm>
            <a:off x="5559974" y="6417687"/>
            <a:ext cx="1072055" cy="2336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lang="en-US" sz="900" b="0" i="0" kern="1200" dirty="0">
                <a:solidFill>
                  <a:schemeClr val="accent1"/>
                </a:solidFill>
                <a:latin typeface="Helvetica" pitchFamily="2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1370558754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609600" y="1533526"/>
            <a:ext cx="10972800" cy="4502151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214799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Content_Subhead - IQV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Content Placeholder 2">
            <a:extLst>
              <a:ext uri="{FF2B5EF4-FFF2-40B4-BE49-F238E27FC236}">
                <a16:creationId xmlns:a16="http://schemas.microsoft.com/office/drawing/2014/main" id="{098016E9-779F-F844-B7C6-670D5E2ED4DC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384695" y="1702630"/>
            <a:ext cx="11338560" cy="4577855"/>
          </a:xfrm>
          <a:prstGeom prst="rect">
            <a:avLst/>
          </a:prstGeom>
        </p:spPr>
        <p:txBody>
          <a:bodyPr/>
          <a:lstStyle>
            <a:lvl1pPr marL="182875" indent="-182875">
              <a:lnSpc>
                <a:spcPct val="100000"/>
              </a:lnSpc>
              <a:spcBef>
                <a:spcPts val="1000"/>
              </a:spcBef>
              <a:defRPr sz="1600">
                <a:solidFill>
                  <a:schemeClr val="tx1"/>
                </a:solidFill>
              </a:defRPr>
            </a:lvl1pPr>
            <a:lvl2pPr marL="365751" indent="-182875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-"/>
              <a:defRPr sz="1600">
                <a:solidFill>
                  <a:schemeClr val="tx1"/>
                </a:solidFill>
              </a:defRPr>
            </a:lvl2pPr>
            <a:lvl3pPr marL="548626" indent="-182875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›"/>
              <a:defRPr sz="1600">
                <a:solidFill>
                  <a:schemeClr val="tx1"/>
                </a:solidFill>
              </a:defRPr>
            </a:lvl3pPr>
            <a:lvl4pPr marL="731502" indent="-182875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</a:defRPr>
            </a:lvl4pPr>
            <a:lvl5pPr marL="914377" indent="-182875">
              <a:lnSpc>
                <a:spcPct val="100000"/>
              </a:lnSpc>
              <a:spcBef>
                <a:spcPts val="800"/>
              </a:spcBef>
              <a:buSzPct val="75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Arial 16pt bullet level 1</a:t>
            </a:r>
          </a:p>
          <a:p>
            <a:pPr lvl="1"/>
            <a:r>
              <a:rPr lang="en-US"/>
              <a:t>Arial 16pt bullet level 2</a:t>
            </a:r>
          </a:p>
          <a:p>
            <a:pPr lvl="2"/>
            <a:r>
              <a:rPr lang="en-US"/>
              <a:t>Arial 16pt bullet level 3</a:t>
            </a:r>
          </a:p>
          <a:p>
            <a:pPr lvl="3"/>
            <a:r>
              <a:rPr lang="en-US"/>
              <a:t>Arial 16pt bullet level 4</a:t>
            </a:r>
          </a:p>
          <a:p>
            <a:pPr lvl="4"/>
            <a:r>
              <a:rPr lang="en-US"/>
              <a:t>Arial 16pt bullet level 5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384695" y="1081827"/>
            <a:ext cx="11338560" cy="40233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000" i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Subheads are 20pt Arial Italic sentence case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4695" y="294470"/>
            <a:ext cx="11338560" cy="768263"/>
          </a:xfrm>
          <a:prstGeom prst="rect">
            <a:avLst/>
          </a:prstGeom>
        </p:spPr>
        <p:txBody>
          <a:bodyPr anchor="b" anchorCtr="0"/>
          <a:lstStyle>
            <a:lvl1pPr>
              <a:defRPr sz="2800" b="1">
                <a:solidFill>
                  <a:schemeClr val="tx1"/>
                </a:solidFill>
              </a:defRPr>
            </a:lvl1pPr>
          </a:lstStyle>
          <a:p>
            <a:r>
              <a:rPr lang="en-US"/>
              <a:t>Headlines are 28pt Arial Bold sentence case</a:t>
            </a:r>
          </a:p>
        </p:txBody>
      </p:sp>
      <p:sp>
        <p:nvSpPr>
          <p:cNvPr id="56" name="Footer Placeholder 4">
            <a:extLst>
              <a:ext uri="{FF2B5EF4-FFF2-40B4-BE49-F238E27FC236}">
                <a16:creationId xmlns:a16="http://schemas.microsoft.com/office/drawing/2014/main" id="{4C2A7798-04D8-114F-865E-17D9C5B73E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384695" y="6387859"/>
            <a:ext cx="9285484" cy="338087"/>
          </a:xfrm>
          <a:prstGeom prst="rect">
            <a:avLst/>
          </a:prstGeom>
          <a:noFill/>
        </p:spPr>
        <p:txBody>
          <a:bodyPr vert="horz" lIns="91440" tIns="45720" rIns="91440" bIns="45720" rtlCol="0" anchor="b" anchorCtr="0"/>
          <a:lstStyle>
            <a:lvl1pPr algn="l">
              <a:defRPr sz="8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</a:lstStyle>
          <a:p>
            <a:endParaRPr lang="en-US"/>
          </a:p>
        </p:txBody>
      </p:sp>
      <p:sp>
        <p:nvSpPr>
          <p:cNvPr id="31" name="Slide Number Placeholder 5">
            <a:extLst>
              <a:ext uri="{FF2B5EF4-FFF2-40B4-BE49-F238E27FC236}">
                <a16:creationId xmlns:a16="http://schemas.microsoft.com/office/drawing/2014/main" id="{780491F4-CBE5-420D-B41C-DA1186C29721}"/>
              </a:ext>
            </a:extLst>
          </p:cNvPr>
          <p:cNvSpPr txBox="1">
            <a:spLocks/>
          </p:cNvSpPr>
          <p:nvPr/>
        </p:nvSpPr>
        <p:spPr bwMode="white">
          <a:xfrm>
            <a:off x="11723255" y="6544747"/>
            <a:ext cx="353088" cy="1778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C5C7A9E-C6A9-4A9D-A8BC-E29E91AD59EE}" type="slidenum">
              <a:rPr lang="en-US" sz="800" b="0" smtClean="0">
                <a:solidFill>
                  <a:srgbClr val="959CA0"/>
                </a:solidFill>
              </a:rPr>
              <a:t>‹#›</a:t>
            </a:fld>
            <a:endParaRPr lang="en-US" sz="800" b="0">
              <a:solidFill>
                <a:srgbClr val="959CA0"/>
              </a:solidFill>
            </a:endParaRP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C127A24E-C6A6-B348-9405-8C826F52F91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76299" y="6535995"/>
            <a:ext cx="1143000" cy="21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903803"/>
      </p:ext>
    </p:extLst>
  </p:cSld>
  <p:clrMapOvr>
    <a:masterClrMapping/>
  </p:clrMapOvr>
  <p:hf hdr="0" dt="0"/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Slide Imag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B7045A4-9F6C-432E-871E-748B48EFF5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0100" y="5778000"/>
            <a:ext cx="1719075" cy="23469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2308E2E-FEEE-E142-97F4-D06F8CF901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57991" y="0"/>
            <a:ext cx="51444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A010008-AA5D-3ED3-38F5-8E55B6B8F94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5349841" y="859923"/>
            <a:ext cx="3416299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42E96288-78A2-2940-9CDE-1C2781E616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0100" y="1717201"/>
            <a:ext cx="5391152" cy="1275383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4200" b="1" i="0">
                <a:solidFill>
                  <a:schemeClr val="bg1"/>
                </a:solidFill>
                <a:latin typeface="Callop" pitchFamily="50" charset="0"/>
                <a:cs typeface="Callop" pitchFamily="50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8DFEB6B0-E896-EF86-8213-6202640461B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60101" y="3091320"/>
            <a:ext cx="5391151" cy="337680"/>
          </a:xfrm>
        </p:spPr>
        <p:txBody>
          <a:bodyPr/>
          <a:lstStyle>
            <a:lvl1pPr marL="0" indent="0" algn="l">
              <a:buNone/>
              <a:defRPr sz="2000" cap="none" baseline="0">
                <a:solidFill>
                  <a:schemeClr val="accent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5540750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Image Background with Content Block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D0A5AE23-BA77-4CED-8E6D-4F88917D4C1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83800" y="6518227"/>
            <a:ext cx="843013" cy="11509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1AB74D4-26F0-A881-51F5-4BA85A7E4347}"/>
              </a:ext>
            </a:extLst>
          </p:cNvPr>
          <p:cNvSpPr txBox="1"/>
          <p:nvPr userDrawn="1"/>
        </p:nvSpPr>
        <p:spPr>
          <a:xfrm>
            <a:off x="6670800" y="6551999"/>
            <a:ext cx="3430800" cy="19793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>
              <a:lnSpc>
                <a:spcPct val="90000"/>
              </a:lnSpc>
            </a:pPr>
            <a:r>
              <a:rPr lang="en-GB" sz="751" b="0" i="0">
                <a:solidFill>
                  <a:schemeClr val="bg1"/>
                </a:solidFill>
                <a:latin typeface="Arial" panose="020B0604020202020204" pitchFamily="34" charset="0"/>
              </a:rPr>
              <a:t>© 2024 </a:t>
            </a:r>
            <a:r>
              <a:rPr lang="en-GB" sz="751" b="0" i="0" err="1">
                <a:solidFill>
                  <a:schemeClr val="bg1"/>
                </a:solidFill>
                <a:latin typeface="Arial" panose="020B0604020202020204" pitchFamily="34" charset="0"/>
              </a:rPr>
              <a:t>Clario</a:t>
            </a:r>
            <a:r>
              <a:rPr lang="en-GB" sz="751" b="0" i="0">
                <a:solidFill>
                  <a:schemeClr val="bg1"/>
                </a:solidFill>
                <a:latin typeface="Arial" panose="020B0604020202020204" pitchFamily="34" charset="0"/>
              </a:rPr>
              <a:t>. All rights reserved.</a:t>
            </a:r>
          </a:p>
        </p:txBody>
      </p:sp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4596AC8C-103A-F060-5A74-9EF02C3BED4F}"/>
              </a:ext>
            </a:extLst>
          </p:cNvPr>
          <p:cNvSpPr>
            <a:spLocks noGrp="1" noChangeAspect="1"/>
          </p:cNvSpPr>
          <p:nvPr>
            <p:ph type="body" sz="quarter" idx="14"/>
          </p:nvPr>
        </p:nvSpPr>
        <p:spPr>
          <a:xfrm>
            <a:off x="1067885" y="1714500"/>
            <a:ext cx="1891800" cy="1292400"/>
          </a:xfrm>
          <a:custGeom>
            <a:avLst/>
            <a:gdLst>
              <a:gd name="connsiteX0" fmla="*/ 0 w 1891800"/>
              <a:gd name="connsiteY0" fmla="*/ 0 h 1292400"/>
              <a:gd name="connsiteX1" fmla="*/ 1720800 w 1891800"/>
              <a:gd name="connsiteY1" fmla="*/ 0 h 1292400"/>
              <a:gd name="connsiteX2" fmla="*/ 1720800 w 1891800"/>
              <a:gd name="connsiteY2" fmla="*/ 475200 h 1292400"/>
              <a:gd name="connsiteX3" fmla="*/ 1891800 w 1891800"/>
              <a:gd name="connsiteY3" fmla="*/ 646200 h 1292400"/>
              <a:gd name="connsiteX4" fmla="*/ 1720800 w 1891800"/>
              <a:gd name="connsiteY4" fmla="*/ 817200 h 1292400"/>
              <a:gd name="connsiteX5" fmla="*/ 1720800 w 1891800"/>
              <a:gd name="connsiteY5" fmla="*/ 1292400 h 1292400"/>
              <a:gd name="connsiteX6" fmla="*/ 0 w 1891800"/>
              <a:gd name="connsiteY6" fmla="*/ 1292400 h 129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91800" h="1292400">
                <a:moveTo>
                  <a:pt x="0" y="0"/>
                </a:moveTo>
                <a:lnTo>
                  <a:pt x="1720800" y="0"/>
                </a:lnTo>
                <a:lnTo>
                  <a:pt x="1720800" y="475200"/>
                </a:lnTo>
                <a:lnTo>
                  <a:pt x="1891800" y="646200"/>
                </a:lnTo>
                <a:lnTo>
                  <a:pt x="1720800" y="817200"/>
                </a:lnTo>
                <a:lnTo>
                  <a:pt x="1720800" y="1292400"/>
                </a:lnTo>
                <a:lnTo>
                  <a:pt x="0" y="129240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144000" tIns="144000" rIns="324000" bIns="144000" anchor="ctr">
            <a:noAutofit/>
          </a:bodyPr>
          <a:lstStyle>
            <a:lvl1pPr>
              <a:defRPr sz="1600" b="1" i="0">
                <a:solidFill>
                  <a:srgbClr val="FFFFFF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CDA8C1A7-A93A-A5EC-7C81-F3C538B54D9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960185" y="1714501"/>
            <a:ext cx="3902169" cy="1292225"/>
          </a:xfrm>
          <a:solidFill>
            <a:schemeClr val="bg2"/>
          </a:solidFill>
        </p:spPr>
        <p:txBody>
          <a:bodyPr lIns="144000" tIns="144000" rIns="144000" bIns="144000" anchor="ctr"/>
          <a:lstStyle>
            <a:lvl1pPr>
              <a:defRPr sz="1600">
                <a:latin typeface="Inter" panose="02000503000000020004" pitchFamily="2" charset="0"/>
                <a:ea typeface="Inter" panose="02000503000000020004" pitchFamily="2" charset="0"/>
              </a:defRPr>
            </a:lvl1pPr>
            <a:lvl2pPr>
              <a:defRPr sz="1600">
                <a:latin typeface="Inter" panose="02000503000000020004" pitchFamily="2" charset="0"/>
                <a:ea typeface="Inter" panose="02000503000000020004" pitchFamily="2" charset="0"/>
              </a:defRPr>
            </a:lvl2pPr>
            <a:lvl3pPr>
              <a:defRPr sz="1600">
                <a:latin typeface="Inter" panose="02000503000000020004" pitchFamily="2" charset="0"/>
                <a:ea typeface="Inter" panose="02000503000000020004" pitchFamily="2" charset="0"/>
              </a:defRPr>
            </a:lvl3pPr>
            <a:lvl4pPr>
              <a:defRPr sz="1600">
                <a:latin typeface="Inter" panose="02000503000000020004" pitchFamily="2" charset="0"/>
                <a:ea typeface="Inter" panose="02000503000000020004" pitchFamily="2" charset="0"/>
              </a:defRPr>
            </a:lvl4pPr>
            <a:lvl5pPr>
              <a:defRPr sz="1600">
                <a:latin typeface="Inter" panose="02000503000000020004" pitchFamily="2" charset="0"/>
                <a:ea typeface="Inter" panose="02000503000000020004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16">
            <a:extLst>
              <a:ext uri="{FF2B5EF4-FFF2-40B4-BE49-F238E27FC236}">
                <a16:creationId xmlns:a16="http://schemas.microsoft.com/office/drawing/2014/main" id="{D587FB31-2B2F-2E9B-61A2-E4A74F5766F4}"/>
              </a:ext>
            </a:extLst>
          </p:cNvPr>
          <p:cNvSpPr>
            <a:spLocks noGrp="1" noChangeAspect="1"/>
          </p:cNvSpPr>
          <p:nvPr>
            <p:ph type="body" sz="quarter" idx="16"/>
          </p:nvPr>
        </p:nvSpPr>
        <p:spPr>
          <a:xfrm>
            <a:off x="1067885" y="3132000"/>
            <a:ext cx="1891800" cy="1292400"/>
          </a:xfrm>
          <a:custGeom>
            <a:avLst/>
            <a:gdLst>
              <a:gd name="connsiteX0" fmla="*/ 0 w 1891800"/>
              <a:gd name="connsiteY0" fmla="*/ 0 h 1292400"/>
              <a:gd name="connsiteX1" fmla="*/ 1720800 w 1891800"/>
              <a:gd name="connsiteY1" fmla="*/ 0 h 1292400"/>
              <a:gd name="connsiteX2" fmla="*/ 1720800 w 1891800"/>
              <a:gd name="connsiteY2" fmla="*/ 475200 h 1292400"/>
              <a:gd name="connsiteX3" fmla="*/ 1891800 w 1891800"/>
              <a:gd name="connsiteY3" fmla="*/ 646200 h 1292400"/>
              <a:gd name="connsiteX4" fmla="*/ 1720800 w 1891800"/>
              <a:gd name="connsiteY4" fmla="*/ 817200 h 1292400"/>
              <a:gd name="connsiteX5" fmla="*/ 1720800 w 1891800"/>
              <a:gd name="connsiteY5" fmla="*/ 1292400 h 1292400"/>
              <a:gd name="connsiteX6" fmla="*/ 0 w 1891800"/>
              <a:gd name="connsiteY6" fmla="*/ 1292400 h 129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91800" h="1292400">
                <a:moveTo>
                  <a:pt x="0" y="0"/>
                </a:moveTo>
                <a:lnTo>
                  <a:pt x="1720800" y="0"/>
                </a:lnTo>
                <a:lnTo>
                  <a:pt x="1720800" y="475200"/>
                </a:lnTo>
                <a:lnTo>
                  <a:pt x="1891800" y="646200"/>
                </a:lnTo>
                <a:lnTo>
                  <a:pt x="1720800" y="817200"/>
                </a:lnTo>
                <a:lnTo>
                  <a:pt x="1720800" y="1292400"/>
                </a:lnTo>
                <a:lnTo>
                  <a:pt x="0" y="1292400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 lIns="144000" tIns="144000" rIns="324000" bIns="144000" anchor="ctr">
            <a:noAutofit/>
          </a:bodyPr>
          <a:lstStyle>
            <a:lvl1pPr>
              <a:defRPr sz="1600" b="1" i="0">
                <a:solidFill>
                  <a:srgbClr val="FFFFFF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15">
            <a:extLst>
              <a:ext uri="{FF2B5EF4-FFF2-40B4-BE49-F238E27FC236}">
                <a16:creationId xmlns:a16="http://schemas.microsoft.com/office/drawing/2014/main" id="{1A466DBE-EB36-073F-D47A-F33667C7213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960185" y="3132001"/>
            <a:ext cx="3902169" cy="1292225"/>
          </a:xfrm>
          <a:solidFill>
            <a:schemeClr val="bg2"/>
          </a:solidFill>
        </p:spPr>
        <p:txBody>
          <a:bodyPr lIns="144000" tIns="144000" rIns="144000" bIns="144000" anchor="ctr"/>
          <a:lstStyle>
            <a:lvl1pPr>
              <a:defRPr sz="1600">
                <a:latin typeface="Inter" panose="02000503000000020004" pitchFamily="2" charset="0"/>
                <a:ea typeface="Inter" panose="02000503000000020004" pitchFamily="2" charset="0"/>
              </a:defRPr>
            </a:lvl1pPr>
            <a:lvl2pPr>
              <a:defRPr sz="1600">
                <a:latin typeface="Inter" panose="02000503000000020004" pitchFamily="2" charset="0"/>
                <a:ea typeface="Inter" panose="02000503000000020004" pitchFamily="2" charset="0"/>
              </a:defRPr>
            </a:lvl2pPr>
            <a:lvl3pPr>
              <a:defRPr sz="1600">
                <a:latin typeface="Inter" panose="02000503000000020004" pitchFamily="2" charset="0"/>
                <a:ea typeface="Inter" panose="02000503000000020004" pitchFamily="2" charset="0"/>
              </a:defRPr>
            </a:lvl3pPr>
            <a:lvl4pPr>
              <a:defRPr sz="1600">
                <a:latin typeface="Inter" panose="02000503000000020004" pitchFamily="2" charset="0"/>
                <a:ea typeface="Inter" panose="02000503000000020004" pitchFamily="2" charset="0"/>
              </a:defRPr>
            </a:lvl4pPr>
            <a:lvl5pPr>
              <a:defRPr sz="1600">
                <a:latin typeface="Inter" panose="02000503000000020004" pitchFamily="2" charset="0"/>
                <a:ea typeface="Inter" panose="02000503000000020004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Text Placeholder 18">
            <a:extLst>
              <a:ext uri="{FF2B5EF4-FFF2-40B4-BE49-F238E27FC236}">
                <a16:creationId xmlns:a16="http://schemas.microsoft.com/office/drawing/2014/main" id="{6902558F-25C7-0C16-5C0A-503E49541516}"/>
              </a:ext>
            </a:extLst>
          </p:cNvPr>
          <p:cNvSpPr>
            <a:spLocks noGrp="1" noChangeAspect="1"/>
          </p:cNvSpPr>
          <p:nvPr>
            <p:ph type="body" sz="quarter" idx="18"/>
          </p:nvPr>
        </p:nvSpPr>
        <p:spPr>
          <a:xfrm>
            <a:off x="1067885" y="4549500"/>
            <a:ext cx="1891800" cy="1292400"/>
          </a:xfrm>
          <a:custGeom>
            <a:avLst/>
            <a:gdLst>
              <a:gd name="connsiteX0" fmla="*/ 0 w 1891800"/>
              <a:gd name="connsiteY0" fmla="*/ 0 h 1292400"/>
              <a:gd name="connsiteX1" fmla="*/ 1720800 w 1891800"/>
              <a:gd name="connsiteY1" fmla="*/ 0 h 1292400"/>
              <a:gd name="connsiteX2" fmla="*/ 1720800 w 1891800"/>
              <a:gd name="connsiteY2" fmla="*/ 475200 h 1292400"/>
              <a:gd name="connsiteX3" fmla="*/ 1891800 w 1891800"/>
              <a:gd name="connsiteY3" fmla="*/ 646200 h 1292400"/>
              <a:gd name="connsiteX4" fmla="*/ 1720800 w 1891800"/>
              <a:gd name="connsiteY4" fmla="*/ 817200 h 1292400"/>
              <a:gd name="connsiteX5" fmla="*/ 1720800 w 1891800"/>
              <a:gd name="connsiteY5" fmla="*/ 1292400 h 1292400"/>
              <a:gd name="connsiteX6" fmla="*/ 0 w 1891800"/>
              <a:gd name="connsiteY6" fmla="*/ 1292400 h 129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91800" h="1292400">
                <a:moveTo>
                  <a:pt x="0" y="0"/>
                </a:moveTo>
                <a:lnTo>
                  <a:pt x="1720800" y="0"/>
                </a:lnTo>
                <a:lnTo>
                  <a:pt x="1720800" y="475200"/>
                </a:lnTo>
                <a:lnTo>
                  <a:pt x="1891800" y="646200"/>
                </a:lnTo>
                <a:lnTo>
                  <a:pt x="1720800" y="817200"/>
                </a:lnTo>
                <a:lnTo>
                  <a:pt x="1720800" y="1292400"/>
                </a:lnTo>
                <a:lnTo>
                  <a:pt x="0" y="1292400"/>
                </a:lnTo>
                <a:close/>
              </a:path>
            </a:pathLst>
          </a:custGeom>
          <a:solidFill>
            <a:srgbClr val="B92855"/>
          </a:solidFill>
        </p:spPr>
        <p:txBody>
          <a:bodyPr wrap="square" lIns="144000" tIns="144000" rIns="324000" bIns="144000" anchor="ctr">
            <a:noAutofit/>
          </a:bodyPr>
          <a:lstStyle>
            <a:lvl1pPr>
              <a:defRPr sz="1600" b="1" i="0">
                <a:solidFill>
                  <a:srgbClr val="FFFFFF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15">
            <a:extLst>
              <a:ext uri="{FF2B5EF4-FFF2-40B4-BE49-F238E27FC236}">
                <a16:creationId xmlns:a16="http://schemas.microsoft.com/office/drawing/2014/main" id="{4DAB2588-7861-5AE5-22B0-C0E3640C8E1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960185" y="4549501"/>
            <a:ext cx="3902169" cy="1292225"/>
          </a:xfrm>
          <a:solidFill>
            <a:schemeClr val="bg2"/>
          </a:solidFill>
        </p:spPr>
        <p:txBody>
          <a:bodyPr lIns="144000" tIns="144000" rIns="144000" bIns="144000" anchor="ctr"/>
          <a:lstStyle>
            <a:lvl1pPr>
              <a:defRPr sz="1600">
                <a:latin typeface="Inter" panose="02000503000000020004" pitchFamily="2" charset="0"/>
                <a:ea typeface="Inter" panose="02000503000000020004" pitchFamily="2" charset="0"/>
              </a:defRPr>
            </a:lvl1pPr>
            <a:lvl2pPr>
              <a:defRPr sz="1600">
                <a:latin typeface="Inter" panose="02000503000000020004" pitchFamily="2" charset="0"/>
                <a:ea typeface="Inter" panose="02000503000000020004" pitchFamily="2" charset="0"/>
              </a:defRPr>
            </a:lvl2pPr>
            <a:lvl3pPr>
              <a:defRPr sz="1600">
                <a:latin typeface="Inter" panose="02000503000000020004" pitchFamily="2" charset="0"/>
                <a:ea typeface="Inter" panose="02000503000000020004" pitchFamily="2" charset="0"/>
              </a:defRPr>
            </a:lvl3pPr>
            <a:lvl4pPr>
              <a:defRPr sz="1600">
                <a:latin typeface="Inter" panose="02000503000000020004" pitchFamily="2" charset="0"/>
                <a:ea typeface="Inter" panose="02000503000000020004" pitchFamily="2" charset="0"/>
              </a:defRPr>
            </a:lvl4pPr>
            <a:lvl5pPr>
              <a:defRPr sz="1600">
                <a:latin typeface="Inter" panose="02000503000000020004" pitchFamily="2" charset="0"/>
                <a:ea typeface="Inter" panose="02000503000000020004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31E0767E-3B37-CE94-F062-F728F743BAC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055689" y="815589"/>
            <a:ext cx="5946003" cy="685800"/>
          </a:xfrm>
        </p:spPr>
        <p:txBody>
          <a:bodyPr/>
          <a:lstStyle>
            <a:lvl1pPr>
              <a:defRPr sz="2400" b="1" i="0">
                <a:latin typeface="Inter" panose="02000503000000020004" pitchFamily="2" charset="0"/>
                <a:ea typeface="Inter" panose="02000503000000020004" pitchFamily="2" charset="0"/>
              </a:defRPr>
            </a:lvl1pPr>
            <a:lvl2pPr>
              <a:defRPr sz="2000" b="0" i="0">
                <a:solidFill>
                  <a:schemeClr val="accent1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767423698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92A555-CEFA-4D21-902E-3F719B31B3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1839" y="1337096"/>
            <a:ext cx="11133436" cy="4650267"/>
          </a:xfrm>
        </p:spPr>
        <p:txBody>
          <a:bodyPr/>
          <a:lstStyle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EAA15EA9-6D35-3D4B-A48A-FFBBCDBFA17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1839" y="410148"/>
            <a:ext cx="10266712" cy="685800"/>
          </a:xfrm>
        </p:spPr>
        <p:txBody>
          <a:bodyPr/>
          <a:lstStyle>
            <a:lvl1pPr>
              <a:defRPr sz="2400" b="1" i="0">
                <a:latin typeface="Inter" panose="02000503000000020004" pitchFamily="2" charset="0"/>
                <a:ea typeface="Inter" panose="02000503000000020004" pitchFamily="2" charset="0"/>
                <a:cs typeface="Callop" pitchFamily="50" charset="0"/>
              </a:defRPr>
            </a:lvl1pPr>
            <a:lvl2pPr>
              <a:defRPr sz="2000" b="0" i="0">
                <a:solidFill>
                  <a:schemeClr val="accent1"/>
                </a:solidFill>
                <a:latin typeface="Inter" panose="02000503000000020004" pitchFamily="2" charset="0"/>
                <a:ea typeface="Inter" panose="02000503000000020004" pitchFamily="2" charset="0"/>
                <a:cs typeface="Callop" pitchFamily="50" charset="0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467570444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userDrawn="1">
  <p:cSld name="1_Title Only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D2D8C1-0E08-26E4-5124-1D079290BE4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1841" y="1371601"/>
            <a:ext cx="11130561" cy="4822723"/>
          </a:xfrm>
          <a:prstGeom prst="rect">
            <a:avLst/>
          </a:prstGeom>
        </p:spPr>
        <p:txBody>
          <a:bodyPr/>
          <a:lstStyle>
            <a:lvl1pPr marL="380981" indent="-380981">
              <a:lnSpc>
                <a:spcPct val="100000"/>
              </a:lnSpc>
              <a:spcAft>
                <a:spcPts val="1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 b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  <a:lvl2pPr marL="683642" indent="-380981">
              <a:lnSpc>
                <a:spcPct val="100000"/>
              </a:lnSpc>
              <a:spcAft>
                <a:spcPts val="12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2"/>
                </a:solidFill>
                <a:latin typeface="+mn-lt"/>
              </a:defRPr>
            </a:lvl2pPr>
            <a:lvl3pPr marL="840266" indent="-380981">
              <a:lnSpc>
                <a:spcPct val="100000"/>
              </a:lnSpc>
              <a:spcAft>
                <a:spcPts val="8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800">
                <a:solidFill>
                  <a:schemeClr val="tx2"/>
                </a:solidFill>
                <a:latin typeface="+mn-lt"/>
              </a:defRPr>
            </a:lvl3pPr>
            <a:lvl4pPr marL="1299548" indent="-380981">
              <a:lnSpc>
                <a:spcPct val="100000"/>
              </a:lnSpc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800">
                <a:solidFill>
                  <a:schemeClr val="tx2"/>
                </a:solidFill>
                <a:latin typeface="+mn-lt"/>
              </a:defRPr>
            </a:lvl4pPr>
            <a:lvl5pPr marL="1597968" indent="-228589">
              <a:lnSpc>
                <a:spcPts val="2533"/>
              </a:lnSpc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>
                <a:solidFill>
                  <a:schemeClr val="bg1">
                    <a:lumMod val="25000"/>
                  </a:schemeClr>
                </a:solidFill>
                <a:latin typeface="+mn-lt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0"/>
            <a:r>
              <a:rPr lang="en-US" noProof="0"/>
              <a:t>Second level</a:t>
            </a:r>
          </a:p>
          <a:p>
            <a:pPr lvl="1"/>
            <a:r>
              <a:rPr lang="en-US" noProof="0"/>
              <a:t>Third level</a:t>
            </a:r>
          </a:p>
          <a:p>
            <a:pPr lvl="2"/>
            <a:r>
              <a:rPr lang="en-US" noProof="0"/>
              <a:t>Fourth level</a:t>
            </a:r>
          </a:p>
          <a:p>
            <a:pPr lvl="3"/>
            <a:r>
              <a:rPr lang="en-US" noProof="0"/>
              <a:t>Fifth level</a:t>
            </a:r>
          </a:p>
        </p:txBody>
      </p:sp>
      <p:sp>
        <p:nvSpPr>
          <p:cNvPr id="2" name="Text Placeholder 14">
            <a:extLst>
              <a:ext uri="{FF2B5EF4-FFF2-40B4-BE49-F238E27FC236}">
                <a16:creationId xmlns:a16="http://schemas.microsoft.com/office/drawing/2014/main" id="{A4874EC8-E222-A226-2FFB-3EB3DB5B66D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1839" y="401523"/>
            <a:ext cx="10266712" cy="685800"/>
          </a:xfrm>
        </p:spPr>
        <p:txBody>
          <a:bodyPr/>
          <a:lstStyle>
            <a:lvl1pPr>
              <a:defRPr sz="2400" b="1" i="0">
                <a:latin typeface="Inter" panose="02000503000000020004" pitchFamily="2" charset="0"/>
                <a:ea typeface="Inter" panose="02000503000000020004" pitchFamily="2" charset="0"/>
                <a:cs typeface="Callop" pitchFamily="50" charset="0"/>
              </a:defRPr>
            </a:lvl1pPr>
            <a:lvl2pPr>
              <a:defRPr sz="2000" b="0" i="0">
                <a:solidFill>
                  <a:schemeClr val="accent1"/>
                </a:solidFill>
                <a:latin typeface="Inter" panose="02000503000000020004" pitchFamily="2" charset="0"/>
                <a:ea typeface="Inter" panose="02000503000000020004" pitchFamily="2" charset="0"/>
                <a:cs typeface="Callop" pitchFamily="50" charset="0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640285282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96982A7D-C2D2-2547-A2C4-FBB81C7A88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620C9DC-1937-0546-BD54-3496B3FBBC38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2286001" y="6035041"/>
            <a:ext cx="8549657" cy="189283"/>
          </a:xfrm>
          <a:prstGeom prst="rect">
            <a:avLst/>
          </a:prstGeom>
        </p:spPr>
        <p:txBody>
          <a:bodyPr wrap="square" anchor="t">
            <a:noAutofit/>
          </a:bodyPr>
          <a:lstStyle>
            <a:lvl1pPr>
              <a:lnSpc>
                <a:spcPct val="90000"/>
              </a:lnSpc>
              <a:spcAft>
                <a:spcPts val="600"/>
              </a:spcAft>
              <a:defRPr sz="600" b="0" i="0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/>
              <a:t>Footnotes: </a:t>
            </a:r>
          </a:p>
        </p:txBody>
      </p:sp>
      <p:sp>
        <p:nvSpPr>
          <p:cNvPr id="29" name="Content Placeholder 28">
            <a:extLst>
              <a:ext uri="{FF2B5EF4-FFF2-40B4-BE49-F238E27FC236}">
                <a16:creationId xmlns:a16="http://schemas.microsoft.com/office/drawing/2014/main" id="{3D94D86F-43DD-4E87-B46E-18DE0FE43A36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50864" y="1166814"/>
            <a:ext cx="10999787" cy="4530725"/>
          </a:xfrm>
          <a:prstGeom prst="rect">
            <a:avLst/>
          </a:prstGeom>
        </p:spPr>
        <p:txBody>
          <a:bodyPr/>
          <a:lstStyle>
            <a:lvl5pPr marL="1600160" indent="-228594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65869912"/>
      </p:ext>
    </p:extLst>
  </p:cSld>
  <p:clrMapOvr>
    <a:masterClrMapping/>
  </p:clrMapOvr>
  <p:hf sldNum="0" hd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2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8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11734800" cy="709331"/>
          </a:xfrm>
        </p:spPr>
        <p:txBody>
          <a:bodyPr>
            <a:noAutofit/>
          </a:bodyPr>
          <a:lstStyle>
            <a:lvl1pPr>
              <a:defRPr sz="3800" b="1" baseline="0">
                <a:solidFill>
                  <a:srgbClr val="0D223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230124" y="677849"/>
            <a:ext cx="11731752" cy="0"/>
          </a:xfrm>
          <a:prstGeom prst="line">
            <a:avLst/>
          </a:prstGeom>
          <a:ln>
            <a:solidFill>
              <a:srgbClr val="0D22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3" descr="C:\Users\tjernigan\Desktop\112216_NCI_site_visit_materials\Reversed One Line Cancer Center Logo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28490" y="6385412"/>
            <a:ext cx="3135021" cy="382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00A0279-B9EC-496A-AE29-A1D19854F8C7}"/>
              </a:ext>
            </a:extLst>
          </p:cNvPr>
          <p:cNvSpPr/>
          <p:nvPr userDrawn="1"/>
        </p:nvSpPr>
        <p:spPr>
          <a:xfrm>
            <a:off x="0" y="6068155"/>
            <a:ext cx="12192000" cy="789845"/>
          </a:xfrm>
          <a:prstGeom prst="rect">
            <a:avLst/>
          </a:prstGeom>
          <a:gradFill>
            <a:gsLst>
              <a:gs pos="0">
                <a:srgbClr val="0D223F">
                  <a:alpha val="0"/>
                </a:srgbClr>
              </a:gs>
              <a:gs pos="42000">
                <a:srgbClr val="0D223F">
                  <a:alpha val="66000"/>
                </a:srgbClr>
              </a:gs>
              <a:gs pos="93000">
                <a:srgbClr val="0D223F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8"/>
          </a:p>
        </p:txBody>
      </p:sp>
      <p:pic>
        <p:nvPicPr>
          <p:cNvPr id="14" name="Picture 2" descr="C:\Users\tjernigan\Desktop\112216_NCI_site_visit_materials\NCI_designated_CC_color_square.png">
            <a:extLst>
              <a:ext uri="{FF2B5EF4-FFF2-40B4-BE49-F238E27FC236}">
                <a16:creationId xmlns:a16="http://schemas.microsoft.com/office/drawing/2014/main" id="{A41447C9-77B1-4335-A733-7FAFC6DF887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1648" y="6248383"/>
            <a:ext cx="663356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Slide Number Placeholder 4">
            <a:extLst>
              <a:ext uri="{FF2B5EF4-FFF2-40B4-BE49-F238E27FC236}">
                <a16:creationId xmlns:a16="http://schemas.microsoft.com/office/drawing/2014/main" id="{4D6C015F-9D21-48E9-B25A-64D4205D54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14204" y="6461098"/>
            <a:ext cx="522739" cy="3637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99">
                <a:solidFill>
                  <a:schemeClr val="bg1"/>
                </a:solidFill>
              </a:defRPr>
            </a:lvl1pPr>
          </a:lstStyle>
          <a:p>
            <a:fld id="{6E7F615F-86FF-4339-9D93-C109A2A3E29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C55E8C5C-A60D-44E6-BD43-235AFBF08B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8767" y="991374"/>
            <a:ext cx="11174466" cy="4876026"/>
          </a:xfrm>
        </p:spPr>
        <p:txBody>
          <a:bodyPr/>
          <a:lstStyle>
            <a:lvl1pPr marL="456789" indent="-456789"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b="1">
                <a:solidFill>
                  <a:srgbClr val="0D223F"/>
                </a:solidFill>
              </a:defRPr>
            </a:lvl1pPr>
            <a:lvl2pPr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>
                <a:solidFill>
                  <a:srgbClr val="0D223F"/>
                </a:solidFill>
              </a:defRPr>
            </a:lvl2pPr>
            <a:lvl3pPr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>
                <a:solidFill>
                  <a:srgbClr val="0D223F"/>
                </a:solidFill>
              </a:defRPr>
            </a:lvl3pPr>
            <a:lvl4pPr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>
                <a:solidFill>
                  <a:srgbClr val="0D223F"/>
                </a:solidFill>
              </a:defRPr>
            </a:lvl4pPr>
            <a:lvl5pPr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>
                <a:solidFill>
                  <a:srgbClr val="0D223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6" name="Picture 3" descr="C:\Users\tjernigan\Desktop\112216_NCI_site_visit_materials\Reversed One Line Cancer Center Logo.png">
            <a:extLst>
              <a:ext uri="{FF2B5EF4-FFF2-40B4-BE49-F238E27FC236}">
                <a16:creationId xmlns:a16="http://schemas.microsoft.com/office/drawing/2014/main" id="{745B4076-CDBD-430A-8A87-8561C3732AB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55061" y="6346808"/>
            <a:ext cx="2681879" cy="434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4EFF0F1-FFC6-43D3-BC6C-003021EF6B7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3793" y="6263352"/>
            <a:ext cx="503113" cy="548640"/>
          </a:xfrm>
          <a:prstGeom prst="rect">
            <a:avLst/>
          </a:prstGeom>
        </p:spPr>
      </p:pic>
      <p:sp>
        <p:nvSpPr>
          <p:cNvPr id="19" name="Footer Placeholder 3">
            <a:extLst>
              <a:ext uri="{FF2B5EF4-FFF2-40B4-BE49-F238E27FC236}">
                <a16:creationId xmlns:a16="http://schemas.microsoft.com/office/drawing/2014/main" id="{ABDC3423-6112-4FF0-AA06-A3B881C1FA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581969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0D223F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1909484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, Sub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2"/>
          <p:cNvGrpSpPr/>
          <p:nvPr userDrawn="1"/>
        </p:nvGrpSpPr>
        <p:grpSpPr>
          <a:xfrm>
            <a:off x="0" y="-1"/>
            <a:ext cx="11142133" cy="968723"/>
            <a:chOff x="0" y="-1"/>
            <a:chExt cx="8356600" cy="968722"/>
          </a:xfrm>
        </p:grpSpPr>
        <p:sp>
          <p:nvSpPr>
            <p:cNvPr id="14" name="Rectangle 13"/>
            <p:cNvSpPr/>
            <p:nvPr userDrawn="1"/>
          </p:nvSpPr>
          <p:spPr>
            <a:xfrm>
              <a:off x="0" y="0"/>
              <a:ext cx="8356600" cy="968721"/>
            </a:xfrm>
            <a:prstGeom prst="rect">
              <a:avLst/>
            </a:prstGeom>
            <a:solidFill>
              <a:srgbClr val="D9D9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5" name="Rectangle 14"/>
            <p:cNvSpPr/>
            <p:nvPr userDrawn="1"/>
          </p:nvSpPr>
          <p:spPr>
            <a:xfrm>
              <a:off x="0" y="-1"/>
              <a:ext cx="6489700" cy="9144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6491224" y="877281"/>
              <a:ext cx="1865376" cy="9144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09605" y="152400"/>
            <a:ext cx="10483851" cy="457200"/>
          </a:xfrm>
        </p:spPr>
        <p:txBody>
          <a:bodyPr anchor="t">
            <a:noAutofit/>
          </a:bodyPr>
          <a:lstStyle>
            <a:lvl1pPr algn="l">
              <a:defRPr sz="28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609600" y="1524000"/>
            <a:ext cx="10871200" cy="4724400"/>
          </a:xfrm>
        </p:spPr>
        <p:txBody>
          <a:bodyPr/>
          <a:lstStyle>
            <a:lvl1pPr marL="0" indent="0">
              <a:buFontTx/>
              <a:buNone/>
              <a:defRPr sz="2800">
                <a:latin typeface="Arial" pitchFamily="34" charset="0"/>
                <a:cs typeface="Arial" pitchFamily="34" charset="0"/>
              </a:defRPr>
            </a:lvl1pPr>
            <a:lvl2pPr marL="688957" indent="-231769">
              <a:buClr>
                <a:srgbClr val="00B0F0"/>
              </a:buClr>
              <a:buFont typeface="Arial" pitchFamily="34" charset="0"/>
              <a:buChar char="•"/>
              <a:defRPr sz="2400">
                <a:latin typeface="Arial" pitchFamily="34" charset="0"/>
                <a:cs typeface="Arial" pitchFamily="34" charset="0"/>
              </a:defRPr>
            </a:lvl2pPr>
            <a:lvl3pPr marL="1027088" indent="-225420">
              <a:buClr>
                <a:srgbClr val="00B0F0"/>
              </a:buClr>
              <a:buFont typeface="Arial" pitchFamily="34" charset="0"/>
              <a:buChar char="•"/>
              <a:defRPr sz="2200">
                <a:latin typeface="Arial" pitchFamily="34" charset="0"/>
                <a:cs typeface="Arial" pitchFamily="34" charset="0"/>
              </a:defRPr>
            </a:lvl3pPr>
            <a:lvl4pPr marL="1377916" indent="-238119">
              <a:buClr>
                <a:srgbClr val="00B0F0"/>
              </a:buClr>
              <a:buFont typeface="Arial" pitchFamily="34" charset="0"/>
              <a:buChar char="•"/>
              <a:defRPr>
                <a:latin typeface="Arial" pitchFamily="34" charset="0"/>
                <a:cs typeface="Arial" pitchFamily="34" charset="0"/>
              </a:defRPr>
            </a:lvl4pPr>
            <a:lvl5pPr marL="2057349" indent="-228594">
              <a:buClr>
                <a:srgbClr val="00B0F0"/>
              </a:buClr>
              <a:buFont typeface="Arial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8536" y="561536"/>
            <a:ext cx="10465093" cy="276664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000" baseline="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CFA9C6AD-F5D9-4909-94C3-E6A9EFC35C8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7" name="Picture 2" descr="C:\Users\jallison\AppData\Local\Temp\VMwareDnD\a0679ae3\DS_logo_portrait_format_4color_rgb_120206.png">
            <a:extLst>
              <a:ext uri="{FF2B5EF4-FFF2-40B4-BE49-F238E27FC236}">
                <a16:creationId xmlns:a16="http://schemas.microsoft.com/office/drawing/2014/main" id="{177A1996-1B81-0440-A6CC-C40C5139C6F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272473" y="0"/>
            <a:ext cx="788347" cy="778115"/>
          </a:xfrm>
          <a:prstGeom prst="rect">
            <a:avLst/>
          </a:prstGeom>
          <a:noFill/>
        </p:spPr>
      </p:pic>
      <p:sp>
        <p:nvSpPr>
          <p:cNvPr id="13" name="Footer Placeholder 25">
            <a:extLst>
              <a:ext uri="{FF2B5EF4-FFF2-40B4-BE49-F238E27FC236}">
                <a16:creationId xmlns:a16="http://schemas.microsoft.com/office/drawing/2014/main" id="{3140BEF6-2A91-4DB6-BDFD-C4AB0C2EA8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" y="6547389"/>
            <a:ext cx="5791200" cy="273049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/>
              <a:t>DSI IQVIA KOM Presentation | CONFIDENTIAL</a:t>
            </a:r>
          </a:p>
        </p:txBody>
      </p:sp>
    </p:spTree>
    <p:extLst>
      <p:ext uri="{BB962C8B-B14F-4D97-AF65-F5344CB8AC3E}">
        <p14:creationId xmlns:p14="http://schemas.microsoft.com/office/powerpoint/2010/main" val="2746893141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889FE03-BBAD-9547-BD22-B47DB5D4388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A9C6AD-F5D9-4909-94C3-E6A9EFC35C8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27">
            <a:extLst>
              <a:ext uri="{FF2B5EF4-FFF2-40B4-BE49-F238E27FC236}">
                <a16:creationId xmlns:a16="http://schemas.microsoft.com/office/drawing/2014/main" id="{AE1D3399-46AB-A748-8BAF-34A0CC11359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7270" y="6069461"/>
            <a:ext cx="8064500" cy="382889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>
              <a:lnSpc>
                <a:spcPts val="1100"/>
              </a:lnSpc>
              <a:spcBef>
                <a:spcPts val="0"/>
              </a:spcBef>
              <a:buFontTx/>
              <a:buNone/>
              <a:defRPr sz="933" baseline="0">
                <a:latin typeface="Arial" pitchFamily="34" charset="0"/>
                <a:cs typeface="Arial" pitchFamily="34" charset="0"/>
              </a:defRPr>
            </a:lvl1pPr>
            <a:lvl2pPr>
              <a:buFontTx/>
              <a:buNone/>
              <a:defRPr sz="933">
                <a:latin typeface="Arial" pitchFamily="34" charset="0"/>
                <a:cs typeface="Arial" pitchFamily="34" charset="0"/>
              </a:defRPr>
            </a:lvl2pPr>
            <a:lvl3pPr>
              <a:buFontTx/>
              <a:buNone/>
              <a:defRPr sz="933">
                <a:latin typeface="Arial" pitchFamily="34" charset="0"/>
                <a:cs typeface="Arial" pitchFamily="34" charset="0"/>
              </a:defRPr>
            </a:lvl3pPr>
            <a:lvl4pPr>
              <a:buFontTx/>
              <a:buNone/>
              <a:defRPr sz="933">
                <a:latin typeface="Arial" pitchFamily="34" charset="0"/>
                <a:cs typeface="Arial" pitchFamily="34" charset="0"/>
              </a:defRPr>
            </a:lvl4pPr>
            <a:lvl5pPr>
              <a:buFontTx/>
              <a:buNone/>
              <a:defRPr sz="933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/>
              <a:t>References and footnotes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7D3CF7-73C5-0D40-B654-E4CAE8BD61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78BB5219-9A7E-DA4C-9F20-FD84CA8FAE8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67268" y="1143000"/>
            <a:ext cx="10490200" cy="4805624"/>
          </a:xfrm>
          <a:prstGeom prst="rect">
            <a:avLst/>
          </a:prstGeom>
        </p:spPr>
        <p:txBody>
          <a:bodyPr lIns="0"/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97822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40">
          <p15:clr>
            <a:srgbClr val="FBAE40"/>
          </p15:clr>
        </p15:guide>
      </p15:sldGuideLst>
    </p:ext>
  </p:extLst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7">
            <a:extLst>
              <a:ext uri="{FF2B5EF4-FFF2-40B4-BE49-F238E27FC236}">
                <a16:creationId xmlns:a16="http://schemas.microsoft.com/office/drawing/2014/main" id="{5708F1BD-4693-7C4E-8B36-849CD47BE73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7270" y="6069461"/>
            <a:ext cx="8064500" cy="382889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>
              <a:lnSpc>
                <a:spcPts val="1100"/>
              </a:lnSpc>
              <a:spcBef>
                <a:spcPts val="0"/>
              </a:spcBef>
              <a:buFontTx/>
              <a:buNone/>
              <a:defRPr sz="933" baseline="0">
                <a:latin typeface="Arial" pitchFamily="34" charset="0"/>
                <a:cs typeface="Arial" pitchFamily="34" charset="0"/>
              </a:defRPr>
            </a:lvl1pPr>
            <a:lvl2pPr>
              <a:buFontTx/>
              <a:buNone/>
              <a:defRPr sz="933">
                <a:latin typeface="Arial" pitchFamily="34" charset="0"/>
                <a:cs typeface="Arial" pitchFamily="34" charset="0"/>
              </a:defRPr>
            </a:lvl2pPr>
            <a:lvl3pPr>
              <a:buFontTx/>
              <a:buNone/>
              <a:defRPr sz="933">
                <a:latin typeface="Arial" pitchFamily="34" charset="0"/>
                <a:cs typeface="Arial" pitchFamily="34" charset="0"/>
              </a:defRPr>
            </a:lvl3pPr>
            <a:lvl4pPr>
              <a:buFontTx/>
              <a:buNone/>
              <a:defRPr sz="933">
                <a:latin typeface="Arial" pitchFamily="34" charset="0"/>
                <a:cs typeface="Arial" pitchFamily="34" charset="0"/>
              </a:defRPr>
            </a:lvl4pPr>
            <a:lvl5pPr>
              <a:buFontTx/>
              <a:buNone/>
              <a:defRPr sz="933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/>
              <a:t>References and footnotes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56F3A6D2-6B7C-BC4B-AA60-2E08F0C27F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10">
            <a:extLst>
              <a:ext uri="{FF2B5EF4-FFF2-40B4-BE49-F238E27FC236}">
                <a16:creationId xmlns:a16="http://schemas.microsoft.com/office/drawing/2014/main" id="{DE216F20-9EE0-F645-9D87-155426029C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550305"/>
            <a:ext cx="2844800" cy="171171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933">
                <a:solidFill>
                  <a:schemeClr val="tx1"/>
                </a:solidFill>
              </a:defRPr>
            </a:lvl1pPr>
          </a:lstStyle>
          <a:p>
            <a:fld id="{CFA9C6AD-F5D9-4909-94C3-E6A9EFC35C8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8908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4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12740826-DCB1-BE4F-862B-0A8D3D447BA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1839" y="401523"/>
            <a:ext cx="10503708" cy="685800"/>
          </a:xfrm>
        </p:spPr>
        <p:txBody>
          <a:bodyPr/>
          <a:lstStyle>
            <a:lvl1pPr>
              <a:defRPr sz="2400" b="1" i="0">
                <a:latin typeface="Inter" panose="02000503000000020004" pitchFamily="2" charset="0"/>
                <a:ea typeface="Inter" panose="02000503000000020004" pitchFamily="2" charset="0"/>
              </a:defRPr>
            </a:lvl1pPr>
            <a:lvl2pPr>
              <a:defRPr sz="2000" b="0" i="0">
                <a:solidFill>
                  <a:schemeClr val="accent1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842408871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 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BC98530-7573-4E58-93DC-5C370BF747A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7938" y="2"/>
            <a:ext cx="6004063" cy="60040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ECDB7C9-84CD-498A-879A-3D7420B34BB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0100" y="5778000"/>
            <a:ext cx="1719075" cy="234696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F370C4AD-6B5A-0368-90E3-E0D0DE28ED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0100" y="1717201"/>
            <a:ext cx="5391152" cy="1275383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4200" b="1" i="0">
                <a:solidFill>
                  <a:schemeClr val="bg1"/>
                </a:solidFill>
                <a:latin typeface="Callop" pitchFamily="50" charset="0"/>
                <a:cs typeface="Callop" pitchFamily="50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C09885D8-1F65-83F6-609C-3BC9F05A437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60101" y="3091320"/>
            <a:ext cx="5391151" cy="337680"/>
          </a:xfrm>
        </p:spPr>
        <p:txBody>
          <a:bodyPr/>
          <a:lstStyle>
            <a:lvl1pPr marL="0" indent="0" algn="l">
              <a:buNone/>
              <a:defRPr sz="2000" cap="none" baseline="0">
                <a:solidFill>
                  <a:schemeClr val="accent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021022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&amp; Content (Blue Tex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2">
            <a:extLst>
              <a:ext uri="{FF2B5EF4-FFF2-40B4-BE49-F238E27FC236}">
                <a16:creationId xmlns:a16="http://schemas.microsoft.com/office/drawing/2014/main" id="{8E29490F-794E-824A-AF57-F727EAFD2DE8}"/>
              </a:ext>
            </a:extLst>
          </p:cNvPr>
          <p:cNvGrpSpPr/>
          <p:nvPr userDrawn="1"/>
        </p:nvGrpSpPr>
        <p:grpSpPr>
          <a:xfrm>
            <a:off x="0" y="1"/>
            <a:ext cx="11142133" cy="968723"/>
            <a:chOff x="0" y="-1"/>
            <a:chExt cx="8356600" cy="968722"/>
          </a:xfrm>
        </p:grpSpPr>
        <p:sp>
          <p:nvSpPr>
            <p:cNvPr id="18" name="Rectangle 13">
              <a:extLst>
                <a:ext uri="{FF2B5EF4-FFF2-40B4-BE49-F238E27FC236}">
                  <a16:creationId xmlns:a16="http://schemas.microsoft.com/office/drawing/2014/main" id="{4C7481CD-4A24-7344-9203-E38C978C434A}"/>
                </a:ext>
              </a:extLst>
            </p:cNvPr>
            <p:cNvSpPr/>
            <p:nvPr userDrawn="1"/>
          </p:nvSpPr>
          <p:spPr>
            <a:xfrm>
              <a:off x="0" y="0"/>
              <a:ext cx="8356600" cy="968721"/>
            </a:xfrm>
            <a:prstGeom prst="rect">
              <a:avLst/>
            </a:prstGeom>
            <a:solidFill>
              <a:srgbClr val="D9D9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9" name="Rectangle 14">
              <a:extLst>
                <a:ext uri="{FF2B5EF4-FFF2-40B4-BE49-F238E27FC236}">
                  <a16:creationId xmlns:a16="http://schemas.microsoft.com/office/drawing/2014/main" id="{D63DF94D-28DA-7848-91BA-09CC99D6AA63}"/>
                </a:ext>
              </a:extLst>
            </p:cNvPr>
            <p:cNvSpPr/>
            <p:nvPr userDrawn="1"/>
          </p:nvSpPr>
          <p:spPr>
            <a:xfrm>
              <a:off x="0" y="-1"/>
              <a:ext cx="6489700" cy="9144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0" name="Rectangle 15">
              <a:extLst>
                <a:ext uri="{FF2B5EF4-FFF2-40B4-BE49-F238E27FC236}">
                  <a16:creationId xmlns:a16="http://schemas.microsoft.com/office/drawing/2014/main" id="{0E76C893-4BA7-F54E-93EA-45D711B95868}"/>
                </a:ext>
              </a:extLst>
            </p:cNvPr>
            <p:cNvSpPr/>
            <p:nvPr userDrawn="1"/>
          </p:nvSpPr>
          <p:spPr>
            <a:xfrm>
              <a:off x="6491224" y="877281"/>
              <a:ext cx="1865376" cy="9144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609604" y="152400"/>
            <a:ext cx="10483851" cy="457200"/>
          </a:xfrm>
        </p:spPr>
        <p:txBody>
          <a:bodyPr anchor="t">
            <a:noAutofit/>
          </a:bodyPr>
          <a:lstStyle>
            <a:lvl1pPr algn="l">
              <a:defRPr sz="28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ja-JP"/>
              <a:t>Click to edit title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CFA9C6AD-F5D9-4909-94C3-E6A9EFC35C8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Study Drug Management AC220-168 | CONFIDENTIAL</a:t>
            </a:r>
          </a:p>
        </p:txBody>
      </p:sp>
      <p:pic>
        <p:nvPicPr>
          <p:cNvPr id="16" name="Picture 2" descr="C:\Users\jallison\AppData\Local\Temp\VMwareDnD\a0679ae3\DS_logo_portrait_format_4color_rgb_120206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261116" y="2"/>
            <a:ext cx="789747" cy="777277"/>
          </a:xfrm>
          <a:prstGeom prst="rect">
            <a:avLst/>
          </a:prstGeom>
          <a:noFill/>
        </p:spPr>
      </p:pic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7FCB2598-2AC8-B145-9F66-93587631403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600" y="1524000"/>
            <a:ext cx="10871200" cy="4724400"/>
          </a:xfrm>
        </p:spPr>
        <p:txBody>
          <a:bodyPr/>
          <a:lstStyle>
            <a:lvl1pPr marL="0" indent="0">
              <a:buFontTx/>
              <a:buNone/>
              <a:defRPr sz="2800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1pPr>
            <a:lvl2pPr marL="688957" indent="-231769">
              <a:buClr>
                <a:schemeClr val="accent2"/>
              </a:buClr>
              <a:buFont typeface="Arial" pitchFamily="34" charset="0"/>
              <a:buChar char="•"/>
              <a:defRPr sz="2400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2pPr>
            <a:lvl3pPr marL="1027088" indent="-225420">
              <a:buClr>
                <a:schemeClr val="accent2"/>
              </a:buClr>
              <a:buFont typeface="Arial" pitchFamily="34" charset="0"/>
              <a:buChar char="•"/>
              <a:defRPr sz="2200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3pPr>
            <a:lvl4pPr marL="1377916" indent="-238119">
              <a:buClr>
                <a:schemeClr val="accent2"/>
              </a:buClr>
              <a:buFont typeface="Arial" pitchFamily="34" charset="0"/>
              <a:buChar char="•"/>
              <a:defRPr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4pPr>
            <a:lvl5pPr marL="2057349" indent="-228594">
              <a:buClr>
                <a:schemeClr val="accent2"/>
              </a:buClr>
              <a:buFont typeface="Arial" pitchFamily="34" charset="0"/>
              <a:buChar char="•"/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altLang="ja-JP"/>
              <a:t>Click to edit text</a:t>
            </a:r>
          </a:p>
          <a:p>
            <a:pPr lvl="1"/>
            <a:r>
              <a:rPr lang="en-US" altLang="ja-JP"/>
              <a:t>Second level</a:t>
            </a:r>
          </a:p>
          <a:p>
            <a:pPr lvl="2"/>
            <a:r>
              <a:rPr lang="en-US" altLang="ja-JP"/>
              <a:t>Third level</a:t>
            </a:r>
          </a:p>
          <a:p>
            <a:pPr lvl="3"/>
            <a:r>
              <a:rPr lang="en-US" altLang="ja-JP"/>
              <a:t>Fourth level</a:t>
            </a:r>
          </a:p>
          <a:p>
            <a:pPr lvl="4"/>
            <a:r>
              <a:rPr lang="en-US" altLang="ja-JP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79874188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BAD0D6B-8339-4D0A-82A6-A4A277CA312F}"/>
              </a:ext>
            </a:extLst>
          </p:cNvPr>
          <p:cNvSpPr/>
          <p:nvPr userDrawn="1"/>
        </p:nvSpPr>
        <p:spPr>
          <a:xfrm>
            <a:off x="114297" y="958363"/>
            <a:ext cx="11943236" cy="3086100"/>
          </a:xfrm>
          <a:prstGeom prst="rect">
            <a:avLst/>
          </a:prstGeom>
          <a:solidFill>
            <a:srgbClr val="023F88"/>
          </a:solidFill>
          <a:ln>
            <a:solidFill>
              <a:srgbClr val="0240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4470" y="1122364"/>
            <a:ext cx="11923063" cy="2922099"/>
          </a:xfrm>
        </p:spPr>
        <p:txBody>
          <a:bodyPr anchor="b">
            <a:normAutofit/>
          </a:bodyPr>
          <a:lstStyle>
            <a:lvl1pPr algn="ctr">
              <a:defRPr sz="3000" b="1">
                <a:solidFill>
                  <a:schemeClr val="bg1"/>
                </a:solidFill>
                <a:latin typeface="Arial (headings)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287097"/>
            <a:ext cx="9144000" cy="1655763"/>
          </a:xfrm>
        </p:spPr>
        <p:txBody>
          <a:bodyPr>
            <a:normAutofit/>
          </a:bodyPr>
          <a:lstStyle>
            <a:lvl1pPr marL="0" indent="0" algn="ctr">
              <a:buNone/>
              <a:defRPr sz="1500">
                <a:solidFill>
                  <a:srgbClr val="4D4F53"/>
                </a:solidFill>
                <a:latin typeface="Arial (headings)"/>
              </a:defRPr>
            </a:lvl1pPr>
            <a:lvl2pPr marL="457171" indent="0" algn="ctr">
              <a:buNone/>
              <a:defRPr sz="2000"/>
            </a:lvl2pPr>
            <a:lvl3pPr marL="914340" indent="0" algn="ctr">
              <a:buNone/>
              <a:defRPr sz="1800"/>
            </a:lvl3pPr>
            <a:lvl4pPr marL="1371511" indent="0" algn="ctr">
              <a:buNone/>
              <a:defRPr sz="1600"/>
            </a:lvl4pPr>
            <a:lvl5pPr marL="1828681" indent="0" algn="ctr">
              <a:buNone/>
              <a:defRPr sz="1600"/>
            </a:lvl5pPr>
            <a:lvl6pPr marL="2285852" indent="0" algn="ctr">
              <a:buNone/>
              <a:defRPr sz="1600"/>
            </a:lvl6pPr>
            <a:lvl7pPr marL="2743022" indent="0" algn="ctr">
              <a:buNone/>
              <a:defRPr sz="1600"/>
            </a:lvl7pPr>
            <a:lvl8pPr marL="3200192" indent="0" algn="ctr">
              <a:buNone/>
              <a:defRPr sz="1600"/>
            </a:lvl8pPr>
            <a:lvl9pPr marL="365736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B47C1480-5441-4030-8D1E-E4A85EA6491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68" y="6044820"/>
            <a:ext cx="3063240" cy="67665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459CD4C-2D42-4B06-AE33-60E5A3C2E751}"/>
              </a:ext>
            </a:extLst>
          </p:cNvPr>
          <p:cNvSpPr/>
          <p:nvPr userDrawn="1"/>
        </p:nvSpPr>
        <p:spPr>
          <a:xfrm>
            <a:off x="114298" y="4088425"/>
            <a:ext cx="8647567" cy="96716"/>
          </a:xfrm>
          <a:prstGeom prst="rect">
            <a:avLst/>
          </a:prstGeom>
          <a:solidFill>
            <a:srgbClr val="00A756"/>
          </a:solidFill>
          <a:ln>
            <a:solidFill>
              <a:srgbClr val="00A7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04C2D68-A4FE-4D49-BCAC-2C34780DF62D}"/>
              </a:ext>
            </a:extLst>
          </p:cNvPr>
          <p:cNvSpPr/>
          <p:nvPr userDrawn="1"/>
        </p:nvSpPr>
        <p:spPr>
          <a:xfrm>
            <a:off x="8850573" y="4088425"/>
            <a:ext cx="3209547" cy="96716"/>
          </a:xfrm>
          <a:prstGeom prst="rect">
            <a:avLst/>
          </a:prstGeom>
          <a:solidFill>
            <a:srgbClr val="00B5EE"/>
          </a:solidFill>
          <a:ln>
            <a:solidFill>
              <a:srgbClr val="00B5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 dirty="0"/>
          </a:p>
        </p:txBody>
      </p:sp>
    </p:spTree>
    <p:extLst>
      <p:ext uri="{BB962C8B-B14F-4D97-AF65-F5344CB8AC3E}">
        <p14:creationId xmlns:p14="http://schemas.microsoft.com/office/powerpoint/2010/main" val="2217857323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C624FC6-254F-4C28-88E9-EC9CA5AD10CF}"/>
              </a:ext>
            </a:extLst>
          </p:cNvPr>
          <p:cNvSpPr/>
          <p:nvPr userDrawn="1"/>
        </p:nvSpPr>
        <p:spPr>
          <a:xfrm>
            <a:off x="0" y="0"/>
            <a:ext cx="12192000" cy="838200"/>
          </a:xfrm>
          <a:prstGeom prst="rect">
            <a:avLst/>
          </a:prstGeom>
          <a:solidFill>
            <a:srgbClr val="023F88"/>
          </a:solidFill>
          <a:ln>
            <a:solidFill>
              <a:srgbClr val="023F8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C313587-42C0-4A2C-BF42-09DF696F9455}"/>
              </a:ext>
            </a:extLst>
          </p:cNvPr>
          <p:cNvSpPr/>
          <p:nvPr userDrawn="1"/>
        </p:nvSpPr>
        <p:spPr>
          <a:xfrm>
            <a:off x="2" y="879535"/>
            <a:ext cx="8789159" cy="96716"/>
          </a:xfrm>
          <a:prstGeom prst="rect">
            <a:avLst/>
          </a:prstGeom>
          <a:solidFill>
            <a:srgbClr val="00A756"/>
          </a:solidFill>
          <a:ln>
            <a:solidFill>
              <a:srgbClr val="00A7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AA87D68-1EEE-4DDB-A879-E270B93C5F43}"/>
              </a:ext>
            </a:extLst>
          </p:cNvPr>
          <p:cNvSpPr/>
          <p:nvPr userDrawn="1"/>
        </p:nvSpPr>
        <p:spPr>
          <a:xfrm>
            <a:off x="8843748" y="879535"/>
            <a:ext cx="3349725" cy="96716"/>
          </a:xfrm>
          <a:prstGeom prst="rect">
            <a:avLst/>
          </a:prstGeom>
          <a:solidFill>
            <a:srgbClr val="00B5EE"/>
          </a:solidFill>
          <a:ln>
            <a:solidFill>
              <a:srgbClr val="00B5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1" y="-3971"/>
            <a:ext cx="12188989" cy="838200"/>
          </a:xfrm>
        </p:spPr>
        <p:txBody>
          <a:bodyPr anchor="b">
            <a:normAutofit/>
          </a:bodyPr>
          <a:lstStyle>
            <a:lvl1pPr>
              <a:defRPr sz="2333" b="1">
                <a:solidFill>
                  <a:schemeClr val="bg1"/>
                </a:solidFill>
                <a:latin typeface="Arial (headings)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6954" y="1107559"/>
            <a:ext cx="11633791" cy="5106772"/>
          </a:xfrm>
        </p:spPr>
        <p:txBody>
          <a:bodyPr>
            <a:normAutofit/>
          </a:bodyPr>
          <a:lstStyle>
            <a:lvl1pPr>
              <a:buClr>
                <a:srgbClr val="00B5EE"/>
              </a:buClr>
              <a:defRPr sz="2667">
                <a:solidFill>
                  <a:srgbClr val="4D4F5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00B5EE"/>
              </a:buClr>
              <a:defRPr sz="2333">
                <a:solidFill>
                  <a:srgbClr val="4D4F5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00B5EE"/>
              </a:buClr>
              <a:defRPr sz="1667">
                <a:solidFill>
                  <a:srgbClr val="4D4F5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00B5EE"/>
              </a:buClr>
              <a:defRPr sz="1667">
                <a:solidFill>
                  <a:srgbClr val="4D4F5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rgbClr val="00B5EE"/>
              </a:buClr>
              <a:defRPr sz="1667">
                <a:solidFill>
                  <a:srgbClr val="4D4F5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2" name="Footer Placeholder 21">
            <a:extLst>
              <a:ext uri="{FF2B5EF4-FFF2-40B4-BE49-F238E27FC236}">
                <a16:creationId xmlns:a16="http://schemas.microsoft.com/office/drawing/2014/main" id="{DF2276C5-960B-432F-B924-78F75E06AA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6953" y="6356352"/>
            <a:ext cx="11173048" cy="365125"/>
          </a:xfrm>
        </p:spPr>
        <p:txBody>
          <a:bodyPr anchor="b"/>
          <a:lstStyle>
            <a:lvl1pPr algn="l">
              <a:defRPr sz="833">
                <a:solidFill>
                  <a:srgbClr val="4D4F5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F572DD8A-A4E5-485E-B978-7A527085EC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30001" y="6483688"/>
            <a:ext cx="746404" cy="365125"/>
          </a:xfrm>
        </p:spPr>
        <p:txBody>
          <a:bodyPr anchor="b"/>
          <a:lstStyle>
            <a:lvl1pPr>
              <a:defRPr sz="1000" b="1">
                <a:solidFill>
                  <a:srgbClr val="023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07B33-3DD5-4A67-8BF8-3909BA7BB70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7156890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4/26/26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248040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C22C9-D996-4162-B647-2A967FDC2276}" type="datetimeFigureOut">
              <a:rPr lang="en-US" smtClean="0"/>
              <a:t>4/26/26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800BA-31FA-4203-871A-A16E8DDFCE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20883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whit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2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8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30124" y="25614"/>
            <a:ext cx="11731752" cy="785531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2797" b="1" baseline="0">
                <a:solidFill>
                  <a:srgbClr val="0D223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767" y="991374"/>
            <a:ext cx="11174466" cy="4876026"/>
          </a:xfrm>
        </p:spPr>
        <p:txBody>
          <a:bodyPr/>
          <a:lstStyle>
            <a:lvl1pPr marL="456789" indent="-456789"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b="1">
                <a:solidFill>
                  <a:srgbClr val="0D223F"/>
                </a:solidFill>
              </a:defRPr>
            </a:lvl1pPr>
            <a:lvl2pPr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>
                <a:solidFill>
                  <a:srgbClr val="0D223F"/>
                </a:solidFill>
              </a:defRPr>
            </a:lvl2pPr>
            <a:lvl3pPr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>
                <a:solidFill>
                  <a:srgbClr val="0D223F"/>
                </a:solidFill>
              </a:defRPr>
            </a:lvl3pPr>
            <a:lvl4pPr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>
                <a:solidFill>
                  <a:srgbClr val="0D223F"/>
                </a:solidFill>
              </a:defRPr>
            </a:lvl4pPr>
            <a:lvl5pPr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>
                <a:solidFill>
                  <a:srgbClr val="0D223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23" name="Straight Connector 22"/>
          <p:cNvCxnSpPr/>
          <p:nvPr userDrawn="1"/>
        </p:nvCxnSpPr>
        <p:spPr>
          <a:xfrm>
            <a:off x="230124" y="822298"/>
            <a:ext cx="11731752" cy="0"/>
          </a:xfrm>
          <a:prstGeom prst="line">
            <a:avLst/>
          </a:prstGeom>
          <a:ln>
            <a:solidFill>
              <a:srgbClr val="0D22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4DE55ED7-9BE6-4054-9FC6-F5274C8DDE1D}"/>
              </a:ext>
            </a:extLst>
          </p:cNvPr>
          <p:cNvSpPr/>
          <p:nvPr userDrawn="1"/>
        </p:nvSpPr>
        <p:spPr>
          <a:xfrm>
            <a:off x="0" y="6068155"/>
            <a:ext cx="12192000" cy="789845"/>
          </a:xfrm>
          <a:prstGeom prst="rect">
            <a:avLst/>
          </a:prstGeom>
          <a:gradFill>
            <a:gsLst>
              <a:gs pos="0">
                <a:srgbClr val="0D223F">
                  <a:alpha val="0"/>
                </a:srgbClr>
              </a:gs>
              <a:gs pos="42000">
                <a:srgbClr val="0D223F">
                  <a:alpha val="66000"/>
                </a:srgbClr>
              </a:gs>
              <a:gs pos="93000">
                <a:srgbClr val="0D223F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8"/>
          </a:p>
        </p:txBody>
      </p:sp>
      <p:pic>
        <p:nvPicPr>
          <p:cNvPr id="14" name="Picture 2" descr="C:\Users\tjernigan\Desktop\112216_NCI_site_visit_materials\NCI_designated_CC_color_square.png">
            <a:extLst>
              <a:ext uri="{FF2B5EF4-FFF2-40B4-BE49-F238E27FC236}">
                <a16:creationId xmlns:a16="http://schemas.microsoft.com/office/drawing/2014/main" id="{F2412315-B76C-4D17-B5D9-14F7312359B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1648" y="6248383"/>
            <a:ext cx="663356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Slide Number Placeholder 4">
            <a:extLst>
              <a:ext uri="{FF2B5EF4-FFF2-40B4-BE49-F238E27FC236}">
                <a16:creationId xmlns:a16="http://schemas.microsoft.com/office/drawing/2014/main" id="{5C5CE3C2-1C87-43E4-A5DC-03AF7191A3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14204" y="6461098"/>
            <a:ext cx="522739" cy="3637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99">
                <a:solidFill>
                  <a:schemeClr val="bg1"/>
                </a:solidFill>
              </a:defRPr>
            </a:lvl1pPr>
          </a:lstStyle>
          <a:p>
            <a:fld id="{6E7F615F-86FF-4339-9D93-C109A2A3E29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2" name="Picture 3" descr="C:\Users\tjernigan\Desktop\112216_NCI_site_visit_materials\Reversed One Line Cancer Center Logo.png">
            <a:extLst>
              <a:ext uri="{FF2B5EF4-FFF2-40B4-BE49-F238E27FC236}">
                <a16:creationId xmlns:a16="http://schemas.microsoft.com/office/drawing/2014/main" id="{235D17D5-83F4-45DF-B934-A390BACC880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55061" y="6346808"/>
            <a:ext cx="2681879" cy="434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8A95D0C-3C7E-4CCC-974F-A7D3FBA984E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3793" y="6263352"/>
            <a:ext cx="503113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466515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C22C9-D996-4162-B647-2A967FDC2276}" type="datetimeFigureOut">
              <a:rPr lang="en-US" smtClean="0"/>
              <a:t>4/26/26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800BA-31FA-4203-871A-A16E8DDFCE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96874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C22C9-D996-4162-B647-2A967FDC2276}" type="datetimeFigureOut">
              <a:rPr lang="en-US" smtClean="0"/>
              <a:t>4/26/26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800BA-31FA-4203-871A-A16E8DDFCE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191760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C22C9-D996-4162-B647-2A967FDC2276}" type="datetimeFigureOut">
              <a:rPr lang="en-US" smtClean="0"/>
              <a:t>4/26/26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800BA-31FA-4203-871A-A16E8DDFCE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573665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C22C9-D996-4162-B647-2A967FDC2276}" type="datetimeFigureOut">
              <a:rPr lang="en-US" smtClean="0"/>
              <a:t>4/26/26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800BA-31FA-4203-871A-A16E8DDFCE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957910"/>
      </p:ext>
    </p:extLst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C22C9-D996-4162-B647-2A967FDC2276}" type="datetimeFigureOut">
              <a:rPr lang="en-US" smtClean="0"/>
              <a:t>4/26/26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800BA-31FA-4203-871A-A16E8DDFCE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342815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C22C9-D996-4162-B647-2A967FDC2276}" type="datetimeFigureOut">
              <a:rPr lang="en-US" smtClean="0"/>
              <a:t>4/26/26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800BA-31FA-4203-871A-A16E8DDFCE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622014"/>
      </p:ext>
    </p:extLst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C22C9-D996-4162-B647-2A967FDC2276}" type="datetimeFigureOut">
              <a:rPr lang="en-US" smtClean="0"/>
              <a:t>4/26/26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800BA-31FA-4203-871A-A16E8DDFCE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242100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C22C9-D996-4162-B647-2A967FDC2276}" type="datetimeFigureOut">
              <a:rPr lang="en-US" smtClean="0"/>
              <a:t>4/26/26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800BA-31FA-4203-871A-A16E8DDFCE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335118"/>
      </p:ext>
    </p:extLst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C22C9-D996-4162-B647-2A967FDC2276}" type="datetimeFigureOut">
              <a:rPr lang="en-US" smtClean="0"/>
              <a:t>4/26/26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800BA-31FA-4203-871A-A16E8DDFCE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881026"/>
      </p:ext>
    </p:extLst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C22C9-D996-4162-B647-2A967FDC2276}" type="datetimeFigureOut">
              <a:rPr lang="en-US" smtClean="0"/>
              <a:t>4/26/26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800BA-31FA-4203-871A-A16E8DDFCE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42797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hit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2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8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0124" y="762000"/>
            <a:ext cx="11731752" cy="5210902"/>
          </a:xfrm>
        </p:spPr>
        <p:txBody>
          <a:bodyPr/>
          <a:lstStyle>
            <a:lvl1pPr marL="456789" indent="-456789" algn="l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b="1">
                <a:solidFill>
                  <a:srgbClr val="0D223F"/>
                </a:solidFill>
              </a:defRPr>
            </a:lvl1pPr>
            <a:lvl2pPr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>
                <a:solidFill>
                  <a:srgbClr val="0D223F"/>
                </a:solidFill>
              </a:defRPr>
            </a:lvl2pPr>
            <a:lvl3pPr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>
                <a:solidFill>
                  <a:srgbClr val="0D223F"/>
                </a:solidFill>
              </a:defRPr>
            </a:lvl3pPr>
            <a:lvl4pPr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>
                <a:solidFill>
                  <a:srgbClr val="0D223F"/>
                </a:solidFill>
              </a:defRPr>
            </a:lvl4pPr>
            <a:lvl5pPr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>
                <a:solidFill>
                  <a:srgbClr val="0D223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917AD23-B2EB-484C-9FBA-EF7CAC1B5F19}"/>
              </a:ext>
            </a:extLst>
          </p:cNvPr>
          <p:cNvSpPr/>
          <p:nvPr userDrawn="1"/>
        </p:nvSpPr>
        <p:spPr>
          <a:xfrm>
            <a:off x="0" y="6068155"/>
            <a:ext cx="12192000" cy="789845"/>
          </a:xfrm>
          <a:prstGeom prst="rect">
            <a:avLst/>
          </a:prstGeom>
          <a:gradFill>
            <a:gsLst>
              <a:gs pos="0">
                <a:srgbClr val="0D223F">
                  <a:alpha val="0"/>
                </a:srgbClr>
              </a:gs>
              <a:gs pos="42000">
                <a:srgbClr val="0D223F">
                  <a:alpha val="66000"/>
                </a:srgbClr>
              </a:gs>
              <a:gs pos="93000">
                <a:srgbClr val="0D223F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8"/>
          </a:p>
        </p:txBody>
      </p:sp>
      <p:pic>
        <p:nvPicPr>
          <p:cNvPr id="15" name="Picture 2" descr="C:\Users\tjernigan\Desktop\112216_NCI_site_visit_materials\NCI_designated_CC_color_square.png">
            <a:extLst>
              <a:ext uri="{FF2B5EF4-FFF2-40B4-BE49-F238E27FC236}">
                <a16:creationId xmlns:a16="http://schemas.microsoft.com/office/drawing/2014/main" id="{CF50451F-DA05-4A77-B6A5-E741D94208E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1648" y="6248383"/>
            <a:ext cx="663356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Slide Number Placeholder 4">
            <a:extLst>
              <a:ext uri="{FF2B5EF4-FFF2-40B4-BE49-F238E27FC236}">
                <a16:creationId xmlns:a16="http://schemas.microsoft.com/office/drawing/2014/main" id="{7F93081D-C36C-43B4-ACE2-DFBE4A856B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14204" y="6461098"/>
            <a:ext cx="522739" cy="3637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99">
                <a:solidFill>
                  <a:schemeClr val="bg1"/>
                </a:solidFill>
              </a:defRPr>
            </a:lvl1pPr>
          </a:lstStyle>
          <a:p>
            <a:fld id="{6E7F615F-86FF-4339-9D93-C109A2A3E29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31B3003F-F0C2-4059-95D5-59979E7FB6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0"/>
            <a:ext cx="11734800" cy="709331"/>
          </a:xfrm>
        </p:spPr>
        <p:txBody>
          <a:bodyPr>
            <a:noAutofit/>
          </a:bodyPr>
          <a:lstStyle>
            <a:lvl1pPr>
              <a:defRPr sz="3800" b="1" baseline="0">
                <a:solidFill>
                  <a:srgbClr val="0D223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0" name="Picture 3" descr="C:\Users\tjernigan\Desktop\112216_NCI_site_visit_materials\Reversed One Line Cancer Center Logo.png">
            <a:extLst>
              <a:ext uri="{FF2B5EF4-FFF2-40B4-BE49-F238E27FC236}">
                <a16:creationId xmlns:a16="http://schemas.microsoft.com/office/drawing/2014/main" id="{045417B5-E267-44B7-9F75-7AFE4044A44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55061" y="6346808"/>
            <a:ext cx="2681879" cy="434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34D89D2-0839-42F7-9098-20B7B58EFD0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3793" y="6263352"/>
            <a:ext cx="503113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292227"/>
      </p:ext>
    </p:extLst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256032" y="1691643"/>
            <a:ext cx="11329416" cy="4382505"/>
          </a:xfrm>
        </p:spPr>
        <p:txBody>
          <a:bodyPr/>
          <a:lstStyle>
            <a:lvl1pPr>
              <a:defRPr>
                <a:solidFill>
                  <a:srgbClr val="141414"/>
                </a:solidFill>
                <a:latin typeface="+mj-lt"/>
              </a:defRPr>
            </a:lvl1pPr>
            <a:lvl2pPr>
              <a:defRPr>
                <a:solidFill>
                  <a:srgbClr val="141414"/>
                </a:solidFill>
                <a:latin typeface="Franklin Gothic Book" panose="020B0503020102020204" pitchFamily="34" charset="0"/>
              </a:defRPr>
            </a:lvl2pPr>
            <a:lvl3pPr>
              <a:defRPr>
                <a:solidFill>
                  <a:srgbClr val="141414"/>
                </a:solidFill>
                <a:latin typeface="Franklin Gothic Book" panose="020B0503020102020204" pitchFamily="34" charset="0"/>
              </a:defRPr>
            </a:lvl3pPr>
            <a:lvl4pPr>
              <a:defRPr>
                <a:solidFill>
                  <a:srgbClr val="141414"/>
                </a:solidFill>
                <a:latin typeface="Franklin Gothic Book" panose="020B0503020102020204" pitchFamily="34" charset="0"/>
              </a:defRPr>
            </a:lvl4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/>
          </p:nvPr>
        </p:nvSpPr>
        <p:spPr>
          <a:xfrm>
            <a:off x="256032" y="6163056"/>
            <a:ext cx="11420856" cy="694944"/>
          </a:xfrm>
        </p:spPr>
        <p:txBody>
          <a:bodyPr anchor="b"/>
          <a:lstStyle>
            <a:lvl1pPr>
              <a:spcBef>
                <a:spcPts val="0"/>
              </a:spcBef>
              <a:defRPr sz="1400" b="0">
                <a:latin typeface="Franklin Gothic Book" panose="020B0503020102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B4EAA9C-DC0A-0048-A2D8-74BB19787D68}"/>
              </a:ext>
            </a:extLst>
          </p:cNvPr>
          <p:cNvSpPr/>
          <p:nvPr userDrawn="1"/>
        </p:nvSpPr>
        <p:spPr>
          <a:xfrm>
            <a:off x="11559261" y="6313932"/>
            <a:ext cx="449323" cy="33832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48288" y="6345936"/>
            <a:ext cx="667512" cy="274320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ctr">
              <a:defRPr sz="1200" b="1">
                <a:solidFill>
                  <a:schemeClr val="tx1"/>
                </a:solidFill>
                <a:latin typeface="Franklin Gothic Medium Cond" panose="020B0606030402020204" pitchFamily="34" charset="0"/>
              </a:defRPr>
            </a:lvl1pPr>
          </a:lstStyle>
          <a:p>
            <a:fld id="{BFA19188-CCD0-4FFB-8DFB-60D3E72DC09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3701283"/>
      </p:ext>
    </p:extLst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>
            <a:cxnSpLocks noChangeShapeType="1"/>
          </p:cNvCxnSpPr>
          <p:nvPr/>
        </p:nvCxnSpPr>
        <p:spPr bwMode="auto">
          <a:xfrm>
            <a:off x="376767" y="1014414"/>
            <a:ext cx="11370733" cy="7937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3" name="Picture 2" descr="MDACC_RGB_TC_ta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768" y="185738"/>
            <a:ext cx="2163233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4262442"/>
      </p:ext>
    </p:extLst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 Title Onl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6" name="Text Placeholder 12"/>
          <p:cNvSpPr>
            <a:spLocks noGrp="1"/>
          </p:cNvSpPr>
          <p:nvPr>
            <p:ph type="body" sz="quarter" idx="10"/>
          </p:nvPr>
        </p:nvSpPr>
        <p:spPr>
          <a:xfrm>
            <a:off x="256032" y="6163056"/>
            <a:ext cx="11420856" cy="694944"/>
          </a:xfrm>
        </p:spPr>
        <p:txBody>
          <a:bodyPr anchor="b"/>
          <a:lstStyle>
            <a:lvl1pPr>
              <a:spcBef>
                <a:spcPts val="0"/>
              </a:spcBef>
              <a:defRPr sz="1400" b="0">
                <a:latin typeface="Franklin Gothic Book" panose="020B0503020102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48288" y="6345936"/>
            <a:ext cx="667512" cy="274320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ctr">
              <a:defRPr sz="1200" b="1">
                <a:solidFill>
                  <a:schemeClr val="tx1"/>
                </a:solidFill>
                <a:latin typeface="Franklin Gothic Medium Cond" panose="020B0606030402020204" pitchFamily="34" charset="0"/>
              </a:defRPr>
            </a:lvl1pPr>
          </a:lstStyle>
          <a:p>
            <a:fld id="{BFA19188-CCD0-4FFB-8DFB-60D3E72DC09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6550377"/>
      </p:ext>
    </p:extLst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2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90422-FAC2-1B47-B696-15B7C4FF0E2E}" type="datetime1">
              <a:rPr lang="en-US" smtClean="0"/>
              <a:pPr/>
              <a:t>4/26/26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BAB64-726D-C943-9B15-2E81C6025A8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09600" y="490453"/>
            <a:ext cx="10972800" cy="713539"/>
          </a:xfrm>
        </p:spPr>
        <p:txBody>
          <a:bodyPr/>
          <a:lstStyle>
            <a:lvl1pPr>
              <a:defRPr>
                <a:solidFill>
                  <a:srgbClr val="CD113B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609600" y="1368922"/>
            <a:ext cx="10972800" cy="4947903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09136372"/>
      </p:ext>
    </p:extLst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 Content Slide (1-2 line title + subhead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256032" y="1764792"/>
            <a:ext cx="11329416" cy="438912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246888" y="1380744"/>
            <a:ext cx="11082528" cy="374904"/>
          </a:xfrm>
        </p:spPr>
        <p:txBody>
          <a:bodyPr/>
          <a:lstStyle>
            <a:lvl1pPr>
              <a:spcBef>
                <a:spcPts val="600"/>
              </a:spcBef>
              <a:defRPr>
                <a:solidFill>
                  <a:srgbClr val="003854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6" name="Text Placeholder 12"/>
          <p:cNvSpPr>
            <a:spLocks noGrp="1"/>
          </p:cNvSpPr>
          <p:nvPr>
            <p:ph type="body" sz="quarter" idx="10"/>
          </p:nvPr>
        </p:nvSpPr>
        <p:spPr>
          <a:xfrm>
            <a:off x="256032" y="6163056"/>
            <a:ext cx="11420856" cy="694944"/>
          </a:xfrm>
        </p:spPr>
        <p:txBody>
          <a:bodyPr anchor="b"/>
          <a:lstStyle>
            <a:lvl1pPr>
              <a:spcBef>
                <a:spcPts val="0"/>
              </a:spcBef>
              <a:defRPr sz="1400" b="0">
                <a:latin typeface="Franklin Gothic Book" panose="020B0503020102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48288" y="6345936"/>
            <a:ext cx="667512" cy="274320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ctr">
              <a:defRPr sz="1200" b="1">
                <a:solidFill>
                  <a:schemeClr val="tx1"/>
                </a:solidFill>
                <a:latin typeface="Franklin Gothic Medium Cond" panose="020B0606030402020204" pitchFamily="34" charset="0"/>
              </a:defRPr>
            </a:lvl1pPr>
          </a:lstStyle>
          <a:p>
            <a:fld id="{BFA19188-CCD0-4FFB-8DFB-60D3E72DC09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7035404"/>
      </p:ext>
    </p:extLst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12192000" cy="340067"/>
          </a:xfrm>
          <a:prstGeom prst="rect">
            <a:avLst/>
          </a:prstGeom>
          <a:solidFill>
            <a:srgbClr val="85C44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15" tIns="60957" rIns="121915" bIns="60957" rtlCol="0" anchor="ctr"/>
          <a:lstStyle/>
          <a:p>
            <a:pPr algn="ctr"/>
            <a:endParaRPr lang="en-US" sz="2400"/>
          </a:p>
        </p:txBody>
      </p:sp>
      <p:sp>
        <p:nvSpPr>
          <p:cNvPr id="7" name="Rectangle 6"/>
          <p:cNvSpPr/>
          <p:nvPr userDrawn="1"/>
        </p:nvSpPr>
        <p:spPr>
          <a:xfrm>
            <a:off x="0" y="6517933"/>
            <a:ext cx="12192000" cy="340067"/>
          </a:xfrm>
          <a:prstGeom prst="rect">
            <a:avLst/>
          </a:prstGeom>
          <a:solidFill>
            <a:srgbClr val="005CB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15" tIns="60957" rIns="121915" bIns="60957" rtlCol="0" anchor="ctr"/>
          <a:lstStyle/>
          <a:p>
            <a:pPr algn="ctr"/>
            <a:endParaRPr lang="en-US" sz="2400">
              <a:solidFill>
                <a:srgbClr val="005CB9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9263328" y="553"/>
            <a:ext cx="3495208" cy="320146"/>
          </a:xfrm>
          <a:prstGeom prst="rect">
            <a:avLst/>
          </a:prstGeom>
        </p:spPr>
        <p:txBody>
          <a:bodyPr wrap="square" lIns="121915" tIns="60957" rIns="121915" bIns="60957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067" dirty="0">
                <a:solidFill>
                  <a:schemeClr val="bg1"/>
                </a:solidFill>
                <a:latin typeface="L Helvetica Light"/>
                <a:cs typeface="L Helvetica Light"/>
              </a:rPr>
              <a:t>Roswell Park Comprehensive Cancer Center</a:t>
            </a:r>
          </a:p>
        </p:txBody>
      </p:sp>
    </p:spTree>
    <p:extLst>
      <p:ext uri="{BB962C8B-B14F-4D97-AF65-F5344CB8AC3E}">
        <p14:creationId xmlns:p14="http://schemas.microsoft.com/office/powerpoint/2010/main" val="2400304738"/>
      </p:ext>
    </p:extLst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35474" y="361954"/>
            <a:ext cx="11521279" cy="11228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0"/>
            <a:r>
              <a:rPr lang="en-GB" dirty="0"/>
              <a:t>CLICK TO EDIT MASTER TITLE STYLE</a:t>
            </a:r>
            <a:br>
              <a:rPr lang="en-GB" dirty="0"/>
            </a:br>
            <a:endParaRPr lang="en-GB" dirty="0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xfrm>
            <a:off x="10387203" y="6362588"/>
            <a:ext cx="1726080" cy="457968"/>
          </a:xfrm>
        </p:spPr>
        <p:txBody>
          <a:bodyPr/>
          <a:lstStyle>
            <a:lvl1pPr defTabSz="411128" hangingPunct="0">
              <a:lnSpc>
                <a:spcPct val="93000"/>
              </a:lnSpc>
              <a:buClr>
                <a:srgbClr val="000000"/>
              </a:buClr>
              <a:buSzPct val="45000"/>
              <a:defRPr>
                <a:solidFill>
                  <a:prstClr val="black">
                    <a:tint val="75000"/>
                  </a:prstClr>
                </a:solidFill>
                <a:ea typeface="msgothic" charset="0"/>
              </a:defRPr>
            </a:lvl1pPr>
          </a:lstStyle>
          <a:p>
            <a:pPr>
              <a:defRPr/>
            </a:pPr>
            <a:fld id="{5130ED70-92F1-4CDA-946A-F7E40221234E}" type="datetime1">
              <a:rPr lang="en-GB"/>
              <a:pPr>
                <a:defRPr/>
              </a:pPr>
              <a:t>26/04/2026</a:t>
            </a:fld>
            <a:endParaRPr lang="de-DE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xfrm>
            <a:off x="3" y="6401683"/>
            <a:ext cx="4967040" cy="456527"/>
          </a:xfrm>
        </p:spPr>
        <p:txBody>
          <a:bodyPr/>
          <a:lstStyle>
            <a:lvl1pPr defTabSz="411128" hangingPunct="0">
              <a:lnSpc>
                <a:spcPct val="93000"/>
              </a:lnSpc>
              <a:buClr>
                <a:srgbClr val="000000"/>
              </a:buClr>
              <a:buSzPct val="45000"/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069522"/>
      </p:ext>
    </p:extLst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H Title Onl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6" name="Text Placeholder 12"/>
          <p:cNvSpPr>
            <a:spLocks noGrp="1"/>
          </p:cNvSpPr>
          <p:nvPr>
            <p:ph type="body" sz="quarter" idx="10"/>
          </p:nvPr>
        </p:nvSpPr>
        <p:spPr>
          <a:xfrm>
            <a:off x="256032" y="6163056"/>
            <a:ext cx="11420856" cy="694944"/>
          </a:xfrm>
        </p:spPr>
        <p:txBody>
          <a:bodyPr anchor="b"/>
          <a:lstStyle>
            <a:lvl1pPr>
              <a:spcBef>
                <a:spcPts val="0"/>
              </a:spcBef>
              <a:defRPr sz="1400" b="0">
                <a:latin typeface="Franklin Gothic Book" panose="020B0503020102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48288" y="6345936"/>
            <a:ext cx="667512" cy="274320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ctr">
              <a:defRPr sz="1200" b="1">
                <a:solidFill>
                  <a:schemeClr val="tx1"/>
                </a:solidFill>
                <a:latin typeface="Franklin Gothic Medium Cond" panose="020B0606030402020204" pitchFamily="34" charset="0"/>
              </a:defRPr>
            </a:lvl1pPr>
          </a:lstStyle>
          <a:p>
            <a:pPr defTabSz="914377">
              <a:defRPr/>
            </a:pPr>
            <a:fld id="{BFA19188-CCD0-4FFB-8DFB-60D3E72DC091}" type="slidenum">
              <a:rPr lang="en-US" smtClean="0">
                <a:solidFill>
                  <a:prstClr val="black"/>
                </a:solidFill>
              </a:rPr>
              <a:pPr defTabSz="914377"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0263650"/>
      </p:ext>
    </p:extLst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H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256032" y="1691641"/>
            <a:ext cx="11329416" cy="4382505"/>
          </a:xfrm>
        </p:spPr>
        <p:txBody>
          <a:bodyPr/>
          <a:lstStyle>
            <a:lvl1pPr>
              <a:defRPr>
                <a:solidFill>
                  <a:srgbClr val="141414"/>
                </a:solidFill>
                <a:latin typeface="+mj-lt"/>
              </a:defRPr>
            </a:lvl1pPr>
            <a:lvl2pPr>
              <a:defRPr>
                <a:solidFill>
                  <a:srgbClr val="141414"/>
                </a:solidFill>
                <a:latin typeface="Franklin Gothic Book" panose="020B0503020102020204" pitchFamily="34" charset="0"/>
              </a:defRPr>
            </a:lvl2pPr>
            <a:lvl3pPr>
              <a:defRPr>
                <a:solidFill>
                  <a:srgbClr val="141414"/>
                </a:solidFill>
                <a:latin typeface="Franklin Gothic Book" panose="020B0503020102020204" pitchFamily="34" charset="0"/>
              </a:defRPr>
            </a:lvl3pPr>
            <a:lvl4pPr>
              <a:defRPr>
                <a:solidFill>
                  <a:srgbClr val="141414"/>
                </a:solidFill>
                <a:latin typeface="Franklin Gothic Book" panose="020B0503020102020204" pitchFamily="34" charset="0"/>
              </a:defRPr>
            </a:lvl4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/>
          </p:nvPr>
        </p:nvSpPr>
        <p:spPr>
          <a:xfrm>
            <a:off x="256032" y="6163056"/>
            <a:ext cx="11420856" cy="694944"/>
          </a:xfrm>
        </p:spPr>
        <p:txBody>
          <a:bodyPr anchor="b"/>
          <a:lstStyle>
            <a:lvl1pPr>
              <a:spcBef>
                <a:spcPts val="0"/>
              </a:spcBef>
              <a:defRPr sz="1400" b="0">
                <a:latin typeface="Franklin Gothic Book" panose="020B0503020102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48288" y="6345936"/>
            <a:ext cx="667512" cy="274320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ctr">
              <a:defRPr sz="1200" b="1">
                <a:solidFill>
                  <a:schemeClr val="tx1"/>
                </a:solidFill>
                <a:latin typeface="Franklin Gothic Medium Cond" panose="020B0606030402020204" pitchFamily="34" charset="0"/>
              </a:defRPr>
            </a:lvl1pPr>
          </a:lstStyle>
          <a:p>
            <a:pPr defTabSz="914377">
              <a:defRPr/>
            </a:pPr>
            <a:fld id="{BFA19188-CCD0-4FFB-8DFB-60D3E72DC091}" type="slidenum">
              <a:rPr lang="en-US" smtClean="0">
                <a:solidFill>
                  <a:prstClr val="black"/>
                </a:solidFill>
              </a:rPr>
              <a:pPr defTabSz="914377"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5503391"/>
      </p:ext>
    </p:extLst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620186" y="5906441"/>
            <a:ext cx="2049707" cy="180049"/>
          </a:xfrm>
        </p:spPr>
        <p:txBody>
          <a:bodyPr wrap="none" lIns="0" tIns="0" rIns="0" bIns="0" anchor="b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13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9543277" y="5906441"/>
            <a:ext cx="2049707" cy="180049"/>
          </a:xfrm>
        </p:spPr>
        <p:txBody>
          <a:bodyPr wrap="none" lIns="0" tIns="0" rIns="0" bIns="0" anchor="b">
            <a:spAutoFit/>
          </a:bodyPr>
          <a:lstStyle>
            <a:lvl1pPr marL="0" indent="0" algn="r">
              <a:lnSpc>
                <a:spcPct val="90000"/>
              </a:lnSpc>
              <a:spcBef>
                <a:spcPts val="0"/>
              </a:spcBef>
              <a:buFontTx/>
              <a:buNone/>
              <a:defRPr sz="13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itle 6"/>
          <p:cNvSpPr>
            <a:spLocks noGrp="1"/>
          </p:cNvSpPr>
          <p:nvPr>
            <p:ph type="title"/>
          </p:nvPr>
        </p:nvSpPr>
        <p:spPr>
          <a:xfrm>
            <a:off x="335360" y="53752"/>
            <a:ext cx="1152128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94051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whit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2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8"/>
          </a:p>
        </p:txBody>
      </p:sp>
      <p:sp>
        <p:nvSpPr>
          <p:cNvPr id="11" name="Rectangle 10"/>
          <p:cNvSpPr/>
          <p:nvPr userDrawn="1"/>
        </p:nvSpPr>
        <p:spPr>
          <a:xfrm>
            <a:off x="0" y="6090360"/>
            <a:ext cx="12192000" cy="789845"/>
          </a:xfrm>
          <a:prstGeom prst="rect">
            <a:avLst/>
          </a:prstGeom>
          <a:gradFill>
            <a:gsLst>
              <a:gs pos="0">
                <a:srgbClr val="0D223F">
                  <a:alpha val="0"/>
                </a:srgbClr>
              </a:gs>
              <a:gs pos="42000">
                <a:srgbClr val="0D223F">
                  <a:alpha val="66000"/>
                </a:srgbClr>
              </a:gs>
              <a:gs pos="93000">
                <a:srgbClr val="0D223F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8"/>
          </a:p>
        </p:txBody>
      </p:sp>
      <p:pic>
        <p:nvPicPr>
          <p:cNvPr id="12" name="Picture 3" descr="C:\Users\tjernigan\Desktop\112216_NCI_site_visit_materials\Reversed One Line Cancer Center Logo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4552" y="6301833"/>
            <a:ext cx="2522899" cy="409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80810"/>
            <a:ext cx="10972800" cy="785531"/>
          </a:xfrm>
        </p:spPr>
        <p:txBody>
          <a:bodyPr>
            <a:noAutofit/>
          </a:bodyPr>
          <a:lstStyle>
            <a:lvl1pPr>
              <a:defRPr sz="3996" b="1" baseline="0">
                <a:solidFill>
                  <a:srgbClr val="0D223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191742"/>
            <a:ext cx="10972800" cy="4934424"/>
          </a:xfrm>
        </p:spPr>
        <p:txBody>
          <a:bodyPr/>
          <a:lstStyle>
            <a:lvl1pPr marL="456789" indent="-456789" algn="l">
              <a:buFont typeface="Arial" panose="020B0604020202020204" pitchFamily="34" charset="0"/>
              <a:buChar char="•"/>
              <a:defRPr b="1">
                <a:solidFill>
                  <a:srgbClr val="0D223F"/>
                </a:solidFill>
              </a:defRPr>
            </a:lvl1pPr>
            <a:lvl2pPr>
              <a:defRPr>
                <a:solidFill>
                  <a:srgbClr val="0D223F"/>
                </a:solidFill>
              </a:defRPr>
            </a:lvl2pPr>
            <a:lvl3pPr>
              <a:defRPr>
                <a:solidFill>
                  <a:srgbClr val="0D223F"/>
                </a:solidFill>
              </a:defRPr>
            </a:lvl3pPr>
            <a:lvl4pPr>
              <a:defRPr>
                <a:solidFill>
                  <a:srgbClr val="0D223F"/>
                </a:solidFill>
              </a:defRPr>
            </a:lvl4pPr>
            <a:lvl5pPr>
              <a:defRPr>
                <a:solidFill>
                  <a:srgbClr val="0D223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" name="Picture 2" descr="C:\Users\tjernigan\Desktop\112216_NCI_site_visit_materials\NCI_designated_CC_color_square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6245003"/>
            <a:ext cx="609601" cy="503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1582400" y="6422174"/>
            <a:ext cx="522739" cy="3637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99">
                <a:solidFill>
                  <a:schemeClr val="bg1"/>
                </a:solidFill>
              </a:defRPr>
            </a:lvl1pPr>
          </a:lstStyle>
          <a:p>
            <a:fld id="{6E7F615F-86FF-4339-9D93-C109A2A3E29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6" name="Picture 2" descr="C:\Users\tjernigan\Desktop\091817_KUCC_powerpoint\BHcancer.png"/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41" t="16545" r="19610" b="16582"/>
          <a:stretch/>
        </p:blipFill>
        <p:spPr bwMode="auto">
          <a:xfrm>
            <a:off x="10852097" y="6273010"/>
            <a:ext cx="527104" cy="567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 userDrawn="1"/>
        </p:nvSpPr>
        <p:spPr>
          <a:xfrm>
            <a:off x="0" y="0"/>
            <a:ext cx="12192000" cy="68802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361" tIns="45680" rIns="91361" bIns="456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798"/>
          </a:p>
        </p:txBody>
      </p:sp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02F11C42-FC15-4971-8AD3-F6340FF71840}"/>
              </a:ext>
            </a:extLst>
          </p:cNvPr>
          <p:cNvSpPr txBox="1">
            <a:spLocks/>
          </p:cNvSpPr>
          <p:nvPr userDrawn="1"/>
        </p:nvSpPr>
        <p:spPr>
          <a:xfrm>
            <a:off x="11785600" y="6574574"/>
            <a:ext cx="522739" cy="3637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999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E7F615F-86FF-4339-9D93-C109A2A3E292}" type="slidenum">
              <a:rPr lang="en-US" sz="999" smtClean="0"/>
              <a:pPr/>
              <a:t>‹#›</a:t>
            </a:fld>
            <a:endParaRPr lang="en-US" sz="999" dirty="0"/>
          </a:p>
        </p:txBody>
      </p:sp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A2BD8802-BEC9-4114-9630-826A25974EFF}"/>
              </a:ext>
            </a:extLst>
          </p:cNvPr>
          <p:cNvSpPr txBox="1">
            <a:spLocks/>
          </p:cNvSpPr>
          <p:nvPr userDrawn="1"/>
        </p:nvSpPr>
        <p:spPr>
          <a:xfrm>
            <a:off x="11614204" y="6461098"/>
            <a:ext cx="522739" cy="3637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999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E7F615F-86FF-4339-9D93-C109A2A3E292}" type="slidenum">
              <a:rPr lang="en-US" smtClean="0">
                <a:solidFill>
                  <a:srgbClr val="0D223F"/>
                </a:solidFill>
              </a:rPr>
              <a:pPr/>
              <a:t>‹#›</a:t>
            </a:fld>
            <a:endParaRPr lang="en-US" dirty="0">
              <a:solidFill>
                <a:srgbClr val="0D223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7256398"/>
      </p:ext>
    </p:extLst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620572" y="5920769"/>
            <a:ext cx="2034211" cy="166199"/>
          </a:xfrm>
        </p:spPr>
        <p:txBody>
          <a:bodyPr wrap="none" lIns="0" tIns="0" rIns="0" bIns="0" anchor="b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1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9558793" y="5920769"/>
            <a:ext cx="2034210" cy="166199"/>
          </a:xfrm>
        </p:spPr>
        <p:txBody>
          <a:bodyPr wrap="none" lIns="0" tIns="0" rIns="0" bIns="0" anchor="b">
            <a:spAutoFit/>
          </a:bodyPr>
          <a:lstStyle>
            <a:lvl1pPr marL="0" indent="0" algn="r">
              <a:lnSpc>
                <a:spcPct val="90000"/>
              </a:lnSpc>
              <a:spcBef>
                <a:spcPts val="0"/>
              </a:spcBef>
              <a:buFontTx/>
              <a:buNone/>
              <a:defRPr sz="1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itle 6"/>
          <p:cNvSpPr>
            <a:spLocks noGrp="1"/>
          </p:cNvSpPr>
          <p:nvPr>
            <p:ph type="title"/>
          </p:nvPr>
        </p:nvSpPr>
        <p:spPr>
          <a:xfrm>
            <a:off x="335360" y="53752"/>
            <a:ext cx="1152128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2971846"/>
      </p:ext>
    </p:extLst>
  </p:cSld>
  <p:clrMapOvr>
    <a:masterClrMapping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| [Study drug] GBM Discussion | Matushansky/Isaacs | 22 Feb 2013 | Confidential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717512" y="6403776"/>
            <a:ext cx="533381" cy="247031"/>
          </a:xfrm>
          <a:prstGeom prst="rect">
            <a:avLst/>
          </a:prstGeom>
        </p:spPr>
        <p:txBody>
          <a:bodyPr/>
          <a:lstStyle/>
          <a:p>
            <a:fld id="{E66AA3EA-0569-43EF-BBA3-83FDB109D58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2145017"/>
      </p:ext>
    </p:extLst>
  </p:cSld>
  <p:clrMapOvr>
    <a:masterClrMapping/>
  </p:clrMapOvr>
  <p:hf hdr="0" dt="0"/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CB715-DDCC-184D-B2D7-D091E66023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911" y="228051"/>
            <a:ext cx="10792178" cy="920998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CBFAA7-E18F-214C-B258-46BD7FCF3DA2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>
            <a:noAutofit/>
          </a:bodyPr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22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39541DC5-C98E-C44C-94B1-5012D5F927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3304" y="6483575"/>
            <a:ext cx="483973" cy="365125"/>
          </a:xfrm>
          <a:prstGeom prst="rect">
            <a:avLst/>
          </a:prstGeom>
        </p:spPr>
        <p:txBody>
          <a:bodyPr anchor="ctr"/>
          <a:lstStyle>
            <a:lvl1pPr algn="r">
              <a:defRPr lang="en-US" sz="1050" kern="1200" smtClean="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</a:lstStyle>
          <a:p>
            <a:fld id="{A33C7898-658E-C642-AE12-8FF348659A5D}" type="slidenum">
              <a:rPr lang="en-US" smtClean="0"/>
              <a:pPr/>
              <a:t>‹#›</a:t>
            </a:fld>
            <a:endParaRPr lang="en-US" sz="1050" kern="1200" dirty="0">
              <a:solidFill>
                <a:schemeClr val="accent5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941BD850-273C-6B4C-B9E0-CD430BF4AB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1889" y="6483575"/>
            <a:ext cx="4114800" cy="365125"/>
          </a:xfrm>
          <a:prstGeom prst="rect">
            <a:avLst/>
          </a:prstGeom>
        </p:spPr>
        <p:txBody>
          <a:bodyPr anchor="ctr"/>
          <a:lstStyle>
            <a:lvl1pPr>
              <a:defRPr lang="en-US" sz="1050" kern="1200" dirty="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dirty="0"/>
              <a:t>Confidential. For Internal Use Only.</a:t>
            </a:r>
            <a:endParaRPr lang="en-US" sz="1050" kern="1200" dirty="0">
              <a:solidFill>
                <a:schemeClr val="accent5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21E48A4-50BD-7940-A8F0-215D15130B9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1888" y="6191179"/>
            <a:ext cx="8965367" cy="365125"/>
          </a:xfrm>
        </p:spPr>
        <p:txBody>
          <a:bodyPr tIns="0" bIns="0" anchor="b">
            <a:noAutofit/>
          </a:bodyPr>
          <a:lstStyle>
            <a:lvl1pPr marL="0" indent="0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65760" indent="0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822960" indent="0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280160" indent="0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737360" indent="0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references</a:t>
            </a:r>
          </a:p>
        </p:txBody>
      </p:sp>
    </p:spTree>
    <p:extLst>
      <p:ext uri="{BB962C8B-B14F-4D97-AF65-F5344CB8AC3E}">
        <p14:creationId xmlns:p14="http://schemas.microsoft.com/office/powerpoint/2010/main" val="2272951998"/>
      </p:ext>
    </p:extLst>
  </p:cSld>
  <p:clrMapOvr>
    <a:masterClrMapping/>
  </p:clrMapOvr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1451F-FC32-45BD-9995-8BDAB7C50A5A}" type="datetimeFigureOut">
              <a:rPr lang="en-US" smtClean="0"/>
              <a:t>4/26/26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C839E-DEE1-40CB-A32A-87188650AF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926412"/>
      </p:ext>
    </p:extLst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1451F-FC32-45BD-9995-8BDAB7C50A5A}" type="datetimeFigureOut">
              <a:rPr lang="en-US" smtClean="0"/>
              <a:t>4/26/26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C839E-DEE1-40CB-A32A-87188650AF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481578"/>
      </p:ext>
    </p:extLst>
  </p:cSld>
  <p:clrMapOvr>
    <a:masterClrMapping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1451F-FC32-45BD-9995-8BDAB7C50A5A}" type="datetimeFigureOut">
              <a:rPr lang="en-US" smtClean="0"/>
              <a:t>4/26/26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C839E-DEE1-40CB-A32A-87188650AF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0950"/>
      </p:ext>
    </p:extLst>
  </p:cSld>
  <p:clrMapOvr>
    <a:masterClrMapping/>
  </p:clrMapOvr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1451F-FC32-45BD-9995-8BDAB7C50A5A}" type="datetimeFigureOut">
              <a:rPr lang="en-US" smtClean="0"/>
              <a:t>4/26/26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C839E-DEE1-40CB-A32A-87188650AF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595915"/>
      </p:ext>
    </p:extLst>
  </p:cSld>
  <p:clrMapOvr>
    <a:masterClrMapping/>
  </p:clrMapOvr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1451F-FC32-45BD-9995-8BDAB7C50A5A}" type="datetimeFigureOut">
              <a:rPr lang="en-US" smtClean="0"/>
              <a:t>4/26/26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C839E-DEE1-40CB-A32A-87188650AF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016387"/>
      </p:ext>
    </p:extLst>
  </p:cSld>
  <p:clrMapOvr>
    <a:masterClrMapping/>
  </p:clrMapOvr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1451F-FC32-45BD-9995-8BDAB7C50A5A}" type="datetimeFigureOut">
              <a:rPr lang="en-US" smtClean="0"/>
              <a:t>4/26/26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C839E-DEE1-40CB-A32A-87188650AF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105737"/>
      </p:ext>
    </p:extLst>
  </p:cSld>
  <p:clrMapOvr>
    <a:masterClrMapping/>
  </p:clrMapOvr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1451F-FC32-45BD-9995-8BDAB7C50A5A}" type="datetimeFigureOut">
              <a:rPr lang="en-US" smtClean="0"/>
              <a:t>4/26/26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C839E-DEE1-40CB-A32A-87188650AF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12942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dark slide 1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tjernigan\Desktop\112216_NCI_site_visit_materials\ppt_background_dark.jpg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384"/>
          <a:stretch/>
        </p:blipFill>
        <p:spPr bwMode="auto">
          <a:xfrm>
            <a:off x="0" y="3172"/>
            <a:ext cx="12192000" cy="6857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 baseline="0"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1B9BBF4-89E8-4E25-BA31-FEE5244179C7}"/>
              </a:ext>
            </a:extLst>
          </p:cNvPr>
          <p:cNvSpPr/>
          <p:nvPr userDrawn="1"/>
        </p:nvSpPr>
        <p:spPr>
          <a:xfrm>
            <a:off x="0" y="6068155"/>
            <a:ext cx="12192000" cy="789845"/>
          </a:xfrm>
          <a:prstGeom prst="rect">
            <a:avLst/>
          </a:prstGeom>
          <a:gradFill>
            <a:gsLst>
              <a:gs pos="0">
                <a:srgbClr val="0D223F">
                  <a:alpha val="0"/>
                </a:srgbClr>
              </a:gs>
              <a:gs pos="42000">
                <a:srgbClr val="0D223F">
                  <a:alpha val="66000"/>
                </a:srgbClr>
              </a:gs>
              <a:gs pos="93000">
                <a:srgbClr val="0D223F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8"/>
          </a:p>
        </p:txBody>
      </p:sp>
      <p:pic>
        <p:nvPicPr>
          <p:cNvPr id="16" name="Picture 2" descr="C:\Users\tjernigan\Desktop\112216_NCI_site_visit_materials\NCI_designated_CC_color_square.png">
            <a:extLst>
              <a:ext uri="{FF2B5EF4-FFF2-40B4-BE49-F238E27FC236}">
                <a16:creationId xmlns:a16="http://schemas.microsoft.com/office/drawing/2014/main" id="{399051E4-F53B-4093-8BC5-8A866F93557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1648" y="6248383"/>
            <a:ext cx="663356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Slide Number Placeholder 4">
            <a:extLst>
              <a:ext uri="{FF2B5EF4-FFF2-40B4-BE49-F238E27FC236}">
                <a16:creationId xmlns:a16="http://schemas.microsoft.com/office/drawing/2014/main" id="{0D76CE30-C602-41F3-AAC1-092C7B239D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14204" y="6461098"/>
            <a:ext cx="522739" cy="3637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99">
                <a:solidFill>
                  <a:schemeClr val="bg1"/>
                </a:solidFill>
              </a:defRPr>
            </a:lvl1pPr>
          </a:lstStyle>
          <a:p>
            <a:fld id="{6E7F615F-86FF-4339-9D93-C109A2A3E29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3" descr="C:\Users\tjernigan\Desktop\112216_NCI_site_visit_materials\Reversed One Line Cancer Center Logo.png">
            <a:extLst>
              <a:ext uri="{FF2B5EF4-FFF2-40B4-BE49-F238E27FC236}">
                <a16:creationId xmlns:a16="http://schemas.microsoft.com/office/drawing/2014/main" id="{34AEED76-E05F-428F-BB31-17558782A0E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55061" y="6346808"/>
            <a:ext cx="2681879" cy="434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B61E422-F15C-49B4-9F43-77607C0B858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3793" y="6263352"/>
            <a:ext cx="503113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527881"/>
      </p:ext>
    </p:extLst>
  </p:cSld>
  <p:clrMapOvr>
    <a:masterClrMapping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1451F-FC32-45BD-9995-8BDAB7C50A5A}" type="datetimeFigureOut">
              <a:rPr lang="en-US" smtClean="0"/>
              <a:t>4/26/26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C839E-DEE1-40CB-A32A-87188650AF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04321"/>
      </p:ext>
    </p:extLst>
  </p:cSld>
  <p:clrMapOvr>
    <a:masterClrMapping/>
  </p:clrMapOvr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1451F-FC32-45BD-9995-8BDAB7C50A5A}" type="datetimeFigureOut">
              <a:rPr lang="en-US" smtClean="0"/>
              <a:t>4/26/26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C839E-DEE1-40CB-A32A-87188650AF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266752"/>
      </p:ext>
    </p:extLst>
  </p:cSld>
  <p:clrMapOvr>
    <a:masterClrMapping/>
  </p:clrMapOvr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1451F-FC32-45BD-9995-8BDAB7C50A5A}" type="datetimeFigureOut">
              <a:rPr lang="en-US" smtClean="0"/>
              <a:t>4/26/26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C839E-DEE1-40CB-A32A-87188650AF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764166"/>
      </p:ext>
    </p:extLst>
  </p:cSld>
  <p:clrMapOvr>
    <a:masterClrMapping/>
  </p:clrMapOvr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1451F-FC32-45BD-9995-8BDAB7C50A5A}" type="datetimeFigureOut">
              <a:rPr lang="en-US" smtClean="0"/>
              <a:t>4/26/26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C839E-DEE1-40CB-A32A-87188650AF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091175"/>
      </p:ext>
    </p:extLst>
  </p:cSld>
  <p:clrMapOvr>
    <a:masterClrMapping/>
  </p:clrMapOvr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>
            <a:cxnSpLocks noChangeShapeType="1"/>
          </p:cNvCxnSpPr>
          <p:nvPr/>
        </p:nvCxnSpPr>
        <p:spPr bwMode="auto">
          <a:xfrm>
            <a:off x="376767" y="1014414"/>
            <a:ext cx="11370733" cy="7937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3" name="Picture 2" descr="MDACC_RGB_TC_ta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768" y="185738"/>
            <a:ext cx="2163233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3226574"/>
      </p:ext>
    </p:extLst>
  </p:cSld>
  <p:clrMapOvr>
    <a:masterClrMapping/>
  </p:clrMapOvr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 (Footnote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9853134-26AB-44B6-9324-96267683C2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5127FFD2-319A-47EB-98DB-489567379CD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9426" y="6350400"/>
            <a:ext cx="1090042" cy="138499"/>
          </a:xfrm>
        </p:spPr>
        <p:txBody>
          <a:bodyPr wrap="none" lIns="0" tIns="0" rIns="0" bIns="0" anchor="b">
            <a:spAutoFit/>
          </a:bodyPr>
          <a:lstStyle>
            <a:lvl1pPr marL="0" algn="l">
              <a:spcBef>
                <a:spcPts val="0"/>
              </a:spcBef>
              <a:buNone/>
              <a:defRPr sz="1000">
                <a:solidFill>
                  <a:schemeClr val="tx1"/>
                </a:solidFill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Click to add footnote</a:t>
            </a:r>
            <a:endParaRPr lang="en-GB" dirty="0"/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B0D7CC9B-8FA9-4D2D-A243-CC622E67B05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479696" y="6350400"/>
            <a:ext cx="1250342" cy="138499"/>
          </a:xfrm>
        </p:spPr>
        <p:txBody>
          <a:bodyPr wrap="none" lIns="0" tIns="0" rIns="0" bIns="0" anchor="b">
            <a:spAutoFit/>
          </a:bodyPr>
          <a:lstStyle>
            <a:lvl1pPr algn="r">
              <a:spcBef>
                <a:spcPts val="0"/>
              </a:spcBef>
              <a:buNone/>
              <a:defRPr sz="1000">
                <a:solidFill>
                  <a:schemeClr val="tx1"/>
                </a:solidFill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Click to add source note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00122737"/>
      </p:ext>
    </p:extLst>
  </p:cSld>
  <p:clrMapOvr>
    <a:masterClrMapping/>
  </p:clrMapOvr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7DE6A48-BD34-9247-8CD2-A207D07E22B4}" type="datetime1">
              <a:rPr lang="en-US"/>
              <a:pPr/>
              <a:t>4/26/26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941447-81A8-E34A-8E29-11F044513D7E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09600" y="490453"/>
            <a:ext cx="10972800" cy="71353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CD113B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609600" y="1368922"/>
            <a:ext cx="10972800" cy="4947903"/>
          </a:xfrm>
          <a:prstGeom prst="rect">
            <a:avLst/>
          </a:prstGeom>
        </p:spPr>
        <p:txBody>
          <a:bodyPr/>
          <a:lstStyle>
            <a:lvl1pPr>
              <a:defRPr sz="2667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133">
                <a:solidFill>
                  <a:schemeClr val="tx1"/>
                </a:solidFill>
              </a:defRPr>
            </a:lvl3pPr>
            <a:lvl4pPr>
              <a:defRPr sz="1867">
                <a:solidFill>
                  <a:schemeClr val="tx1"/>
                </a:solidFill>
              </a:defRPr>
            </a:lvl4pPr>
            <a:lvl5pPr>
              <a:defRPr sz="1867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44930973"/>
      </p:ext>
    </p:extLst>
  </p:cSld>
  <p:clrMapOvr>
    <a:masterClrMapping/>
  </p:clrMapOvr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E78FF-494B-464E-91D6-1D5F535DD4B9}" type="datetimeFigureOut">
              <a:rPr lang="en-US" smtClean="0"/>
              <a:t>4/26/26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B58AD-DFCF-494A-A6AB-1A641DB658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910509"/>
      </p:ext>
    </p:extLst>
  </p:cSld>
  <p:clrMapOvr>
    <a:masterClrMapping/>
  </p:clrMapOvr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E78FF-494B-464E-91D6-1D5F535DD4B9}" type="datetimeFigureOut">
              <a:rPr lang="en-US" smtClean="0"/>
              <a:t>4/26/26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B58AD-DFCF-494A-A6AB-1A641DB658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177010"/>
      </p:ext>
    </p:extLst>
  </p:cSld>
  <p:clrMapOvr>
    <a:masterClrMapping/>
  </p:clrMapOvr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E78FF-494B-464E-91D6-1D5F535DD4B9}" type="datetimeFigureOut">
              <a:rPr lang="en-US" smtClean="0"/>
              <a:t>4/26/26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B58AD-DFCF-494A-A6AB-1A641DB658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98766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688338"/>
            <a:ext cx="10363200" cy="147002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2444115"/>
            <a:ext cx="8534400" cy="1752600"/>
          </a:xfrm>
        </p:spPr>
        <p:txBody>
          <a:bodyPr/>
          <a:lstStyle>
            <a:lvl1pPr marL="0" indent="0" algn="ctr">
              <a:buNone/>
              <a:defRPr baseline="0">
                <a:solidFill>
                  <a:schemeClr val="bg1"/>
                </a:solidFill>
              </a:defRPr>
            </a:lvl1pPr>
            <a:lvl2pPr marL="4567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5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3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1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7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5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43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86A176-0FE2-4062-9347-38E69F158E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14204" y="6461098"/>
            <a:ext cx="522739" cy="3637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99">
                <a:solidFill>
                  <a:schemeClr val="bg1"/>
                </a:solidFill>
              </a:defRPr>
            </a:lvl1pPr>
          </a:lstStyle>
          <a:p>
            <a:fld id="{6E7F615F-86FF-4339-9D93-C109A2A3E29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4564673"/>
      </p:ext>
    </p:extLst>
  </p:cSld>
  <p:clrMapOvr>
    <a:masterClrMapping/>
  </p:clrMapOvr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E78FF-494B-464E-91D6-1D5F535DD4B9}" type="datetimeFigureOut">
              <a:rPr lang="en-US" smtClean="0"/>
              <a:t>4/26/26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B58AD-DFCF-494A-A6AB-1A641DB658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458644"/>
      </p:ext>
    </p:extLst>
  </p:cSld>
  <p:clrMapOvr>
    <a:masterClrMapping/>
  </p:clrMapOvr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2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E78FF-494B-464E-91D6-1D5F535DD4B9}" type="datetimeFigureOut">
              <a:rPr lang="en-US" smtClean="0"/>
              <a:t>4/26/26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B58AD-DFCF-494A-A6AB-1A641DB658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806274"/>
      </p:ext>
    </p:extLst>
  </p:cSld>
  <p:clrMapOvr>
    <a:masterClrMapping/>
  </p:clrMapOvr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35382" y="361953"/>
            <a:ext cx="11521279" cy="11228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0"/>
            <a:r>
              <a:rPr lang="en-GB" dirty="0"/>
              <a:t>CLICK TO EDIT MASTER TITLE STYLE</a:t>
            </a:r>
            <a:br>
              <a:rPr lang="en-GB" dirty="0"/>
            </a:br>
            <a:endParaRPr lang="en-GB" dirty="0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xfrm>
            <a:off x="10387201" y="6362588"/>
            <a:ext cx="1726080" cy="457968"/>
          </a:xfrm>
        </p:spPr>
        <p:txBody>
          <a:bodyPr/>
          <a:lstStyle>
            <a:lvl1pPr defTabSz="414080" hangingPunct="0">
              <a:lnSpc>
                <a:spcPct val="93000"/>
              </a:lnSpc>
              <a:buClr>
                <a:srgbClr val="000000"/>
              </a:buClr>
              <a:buSzPct val="45000"/>
              <a:defRPr>
                <a:solidFill>
                  <a:prstClr val="black">
                    <a:tint val="75000"/>
                  </a:prstClr>
                </a:solidFill>
                <a:ea typeface="msgothic" charset="0"/>
              </a:defRPr>
            </a:lvl1pPr>
          </a:lstStyle>
          <a:p>
            <a:pPr>
              <a:defRPr/>
            </a:pPr>
            <a:fld id="{1BADB730-10AA-4980-8970-E315E18BC07D}" type="datetime1">
              <a:rPr lang="en-GB"/>
              <a:pPr>
                <a:defRPr/>
              </a:pPr>
              <a:t>26/04/2026</a:t>
            </a:fld>
            <a:endParaRPr lang="de-DE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xfrm>
            <a:off x="1" y="6401475"/>
            <a:ext cx="4967040" cy="456527"/>
          </a:xfrm>
        </p:spPr>
        <p:txBody>
          <a:bodyPr/>
          <a:lstStyle>
            <a:lvl1pPr defTabSz="414080" hangingPunct="0">
              <a:lnSpc>
                <a:spcPct val="93000"/>
              </a:lnSpc>
              <a:buClr>
                <a:srgbClr val="000000"/>
              </a:buClr>
              <a:buSzPct val="45000"/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501101"/>
      </p:ext>
    </p:extLst>
  </p:cSld>
  <p:clrMapOvr>
    <a:masterClrMapping/>
  </p:clrMapOvr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6"/>
          <p:cNvSpPr>
            <a:spLocks noGrp="1"/>
          </p:cNvSpPr>
          <p:nvPr>
            <p:ph type="ftr" sz="quarter" idx="13"/>
          </p:nvPr>
        </p:nvSpPr>
        <p:spPr>
          <a:xfrm>
            <a:off x="126568" y="6419014"/>
            <a:ext cx="10265664" cy="365125"/>
          </a:xfrm>
        </p:spPr>
        <p:txBody>
          <a:bodyPr lIns="45720" tIns="45720" bIns="45720"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21920" y="35787"/>
            <a:ext cx="11948160" cy="990600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0" y="1062633"/>
            <a:ext cx="12192000" cy="0"/>
          </a:xfrm>
          <a:prstGeom prst="line">
            <a:avLst/>
          </a:prstGeom>
          <a:ln>
            <a:solidFill>
              <a:srgbClr val="09345A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35594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E6093BB9-289D-1B44-83D8-250414A386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39" t="-7983" r="-12073" b="-4734"/>
          <a:stretch/>
        </p:blipFill>
        <p:spPr>
          <a:xfrm>
            <a:off x="5284865" y="5479684"/>
            <a:ext cx="1483784" cy="101096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16" r="9998" b="1129"/>
          <a:stretch/>
        </p:blipFill>
        <p:spPr>
          <a:xfrm>
            <a:off x="-1" y="124315"/>
            <a:ext cx="12192001" cy="628808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461574"/>
            <a:ext cx="9144000" cy="597429"/>
          </a:xfrm>
        </p:spPr>
        <p:txBody>
          <a:bodyPr>
            <a:noAutofit/>
          </a:bodyPr>
          <a:lstStyle>
            <a:lvl1pPr marL="0" indent="0" algn="ctr">
              <a:buNone/>
              <a:defRPr sz="2800" b="0" i="0">
                <a:solidFill>
                  <a:schemeClr val="accent4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0" y="3681"/>
            <a:ext cx="12192000" cy="640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0" y="6721618"/>
            <a:ext cx="12192000" cy="13638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106C9B1-CDAA-46DC-8A97-4F133C12DCEA}"/>
              </a:ext>
            </a:extLst>
          </p:cNvPr>
          <p:cNvSpPr txBox="1"/>
          <p:nvPr userDrawn="1"/>
        </p:nvSpPr>
        <p:spPr>
          <a:xfrm>
            <a:off x="1972492" y="6487468"/>
            <a:ext cx="824701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kern="120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rPr>
              <a:t>CONFIDENTIAL AND FOR EDUCATIONAL PURPOSES ONLY – NOT FOR PROMOTIONAL USE. DO NOT COPY, DISSEMINATE, OR DISTRIBUTE.</a:t>
            </a:r>
          </a:p>
          <a:p>
            <a:pPr algn="ctr"/>
            <a:endParaRPr lang="en-US" sz="900" b="1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algn="ctr"/>
            <a:endParaRPr lang="en-US" sz="900" b="1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8F7B167-0012-58FC-CBF9-E4348AC95333}"/>
              </a:ext>
            </a:extLst>
          </p:cNvPr>
          <p:cNvSpPr/>
          <p:nvPr userDrawn="1"/>
        </p:nvSpPr>
        <p:spPr>
          <a:xfrm>
            <a:off x="1972492" y="228600"/>
            <a:ext cx="8247016" cy="8301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0" i="0">
                <a:solidFill>
                  <a:schemeClr val="accent1"/>
                </a:solidFill>
                <a:latin typeface="Helvetica Light" panose="020B0403020202020204" pitchFamily="34" charset="0"/>
              </a:rPr>
              <a:t>AML ADVISORY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E603D9-25E9-14A0-9A01-2E60E9B7D91B}"/>
              </a:ext>
            </a:extLst>
          </p:cNvPr>
          <p:cNvSpPr txBox="1"/>
          <p:nvPr userDrawn="1"/>
        </p:nvSpPr>
        <p:spPr>
          <a:xfrm>
            <a:off x="1" y="276225"/>
            <a:ext cx="1219200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206367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Acute Myeloid Leukemia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F2C5687-6008-C41B-DA66-9BFE438A832C}"/>
              </a:ext>
            </a:extLst>
          </p:cNvPr>
          <p:cNvSpPr txBox="1"/>
          <p:nvPr userDrawn="1"/>
        </p:nvSpPr>
        <p:spPr>
          <a:xfrm>
            <a:off x="3357327" y="1176683"/>
            <a:ext cx="5477347" cy="769441"/>
          </a:xfrm>
          <a:prstGeom prst="rect">
            <a:avLst/>
          </a:prstGeom>
          <a:solidFill>
            <a:srgbClr val="F18917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ADVISORY BOARD</a:t>
            </a:r>
          </a:p>
        </p:txBody>
      </p:sp>
    </p:spTree>
    <p:extLst>
      <p:ext uri="{BB962C8B-B14F-4D97-AF65-F5344CB8AC3E}">
        <p14:creationId xmlns:p14="http://schemas.microsoft.com/office/powerpoint/2010/main" val="2116632367"/>
      </p:ext>
    </p:extLst>
  </p:cSld>
  <p:clrMapOvr>
    <a:masterClrMapping/>
  </p:clrMapOvr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" t="39673" b="19389"/>
          <a:stretch/>
        </p:blipFill>
        <p:spPr>
          <a:xfrm>
            <a:off x="-78317" y="3681"/>
            <a:ext cx="12348634" cy="35558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559509"/>
            <a:ext cx="12192000" cy="1076154"/>
          </a:xfrm>
          <a:solidFill>
            <a:schemeClr val="accent3"/>
          </a:solidFill>
        </p:spPr>
        <p:txBody>
          <a:bodyPr anchor="ctr">
            <a:normAutofit/>
          </a:bodyPr>
          <a:lstStyle>
            <a:lvl1pPr algn="ctr">
              <a:defRPr sz="36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2516" y="4786313"/>
            <a:ext cx="10515600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0" y="3681"/>
            <a:ext cx="12192000" cy="640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0" y="6721618"/>
            <a:ext cx="12192000" cy="136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106C9B1-CDAA-46DC-8A97-4F133C12DCEA}"/>
              </a:ext>
            </a:extLst>
          </p:cNvPr>
          <p:cNvSpPr txBox="1"/>
          <p:nvPr userDrawn="1"/>
        </p:nvSpPr>
        <p:spPr>
          <a:xfrm>
            <a:off x="1972492" y="6487468"/>
            <a:ext cx="82470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kern="120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rPr>
              <a:t>CONFIDENTIAL AND FOR EDUCATIONAL PURPOSES ONLY – NOT FOR PROMOTIONAL USE. DO NOT COPY, DISSEMINATE, OR DISTRIBUTE.</a:t>
            </a:r>
          </a:p>
          <a:p>
            <a:pPr algn="ctr"/>
            <a:endParaRPr lang="en-US" sz="900" b="1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4651969"/>
      </p:ext>
    </p:extLst>
  </p:cSld>
  <p:clrMapOvr>
    <a:masterClrMapping/>
  </p:clrMapOvr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82600" y="5906322"/>
            <a:ext cx="9398000" cy="556302"/>
          </a:xfrm>
        </p:spPr>
        <p:txBody>
          <a:bodyPr/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 algn="l">
              <a:spcBef>
                <a:spcPts val="600"/>
              </a:spcBef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96863" indent="-296863">
              <a:spcBef>
                <a:spcPts val="1200"/>
              </a:spcBef>
              <a:tabLst/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02616869"/>
      </p:ext>
    </p:extLst>
  </p:cSld>
  <p:clrMapOvr>
    <a:masterClrMapping/>
  </p:clrMapOvr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6470" y="1325880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325880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52096895"/>
      </p:ext>
    </p:extLst>
  </p:cSld>
  <p:clrMapOvr>
    <a:masterClrMapping/>
  </p:clrMapOvr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14454880"/>
      </p:ext>
    </p:extLst>
  </p:cSld>
  <p:clrMapOvr>
    <a:masterClrMapping/>
  </p:clrMapOvr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4057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7424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light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jernigan\Desktop\112216_NCI_site_visit_materials\ppt_background_light.jpg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318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rgbClr val="0D223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0D223F"/>
                </a:solidFill>
              </a:defRPr>
            </a:lvl1pPr>
            <a:lvl2pPr>
              <a:defRPr>
                <a:solidFill>
                  <a:srgbClr val="0D223F"/>
                </a:solidFill>
              </a:defRPr>
            </a:lvl2pPr>
            <a:lvl3pPr>
              <a:defRPr>
                <a:solidFill>
                  <a:srgbClr val="0D223F"/>
                </a:solidFill>
              </a:defRPr>
            </a:lvl3pPr>
            <a:lvl4pPr>
              <a:defRPr>
                <a:solidFill>
                  <a:srgbClr val="0D223F"/>
                </a:solidFill>
              </a:defRPr>
            </a:lvl4pPr>
            <a:lvl5pPr>
              <a:defRPr>
                <a:solidFill>
                  <a:srgbClr val="0D223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C3298B7-3DB1-4AAC-9D3A-7C26C002E70A}"/>
              </a:ext>
            </a:extLst>
          </p:cNvPr>
          <p:cNvSpPr/>
          <p:nvPr userDrawn="1"/>
        </p:nvSpPr>
        <p:spPr>
          <a:xfrm>
            <a:off x="0" y="6068155"/>
            <a:ext cx="12192000" cy="789845"/>
          </a:xfrm>
          <a:prstGeom prst="rect">
            <a:avLst/>
          </a:prstGeom>
          <a:gradFill>
            <a:gsLst>
              <a:gs pos="0">
                <a:srgbClr val="0D223F">
                  <a:alpha val="0"/>
                </a:srgbClr>
              </a:gs>
              <a:gs pos="42000">
                <a:srgbClr val="0D223F">
                  <a:alpha val="66000"/>
                </a:srgbClr>
              </a:gs>
              <a:gs pos="93000">
                <a:srgbClr val="0D223F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8"/>
          </a:p>
        </p:txBody>
      </p:sp>
      <p:pic>
        <p:nvPicPr>
          <p:cNvPr id="16" name="Picture 2" descr="C:\Users\tjernigan\Desktop\112216_NCI_site_visit_materials\NCI_designated_CC_color_square.png">
            <a:extLst>
              <a:ext uri="{FF2B5EF4-FFF2-40B4-BE49-F238E27FC236}">
                <a16:creationId xmlns:a16="http://schemas.microsoft.com/office/drawing/2014/main" id="{5A732CA0-18CA-4647-90F5-D7CC51F59CD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1648" y="6248383"/>
            <a:ext cx="663356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Slide Number Placeholder 4">
            <a:extLst>
              <a:ext uri="{FF2B5EF4-FFF2-40B4-BE49-F238E27FC236}">
                <a16:creationId xmlns:a16="http://schemas.microsoft.com/office/drawing/2014/main" id="{2FA6AB7F-C3EF-4396-A6EA-798270FFFB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14204" y="6461098"/>
            <a:ext cx="522739" cy="3637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99">
                <a:solidFill>
                  <a:schemeClr val="bg1"/>
                </a:solidFill>
              </a:defRPr>
            </a:lvl1pPr>
          </a:lstStyle>
          <a:p>
            <a:fld id="{6E7F615F-86FF-4339-9D93-C109A2A3E29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3" descr="C:\Users\tjernigan\Desktop\112216_NCI_site_visit_materials\Reversed One Line Cancer Center Logo.png">
            <a:extLst>
              <a:ext uri="{FF2B5EF4-FFF2-40B4-BE49-F238E27FC236}">
                <a16:creationId xmlns:a16="http://schemas.microsoft.com/office/drawing/2014/main" id="{C2695BA6-D4EA-4DE9-8D3C-B5916EE7D18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55061" y="6346808"/>
            <a:ext cx="2681879" cy="434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D8AB268-5FEA-4D29-B86C-3705DFCD2BA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3793" y="6263352"/>
            <a:ext cx="503113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980473"/>
      </p:ext>
    </p:extLst>
  </p:cSld>
  <p:clrMapOvr>
    <a:masterClrMapping/>
  </p:clrMapOvr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93776" y="6062472"/>
            <a:ext cx="9440333" cy="36618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368178"/>
      </p:ext>
    </p:extLst>
  </p:cSld>
  <p:clrMapOvr>
    <a:masterClrMapping/>
  </p:clrMapOvr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6721618"/>
            <a:ext cx="12192000" cy="13638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 userDrawn="1"/>
        </p:nvSpPr>
        <p:spPr>
          <a:xfrm>
            <a:off x="0" y="3681"/>
            <a:ext cx="12192000" cy="640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005136"/>
      </p:ext>
    </p:extLst>
  </p:cSld>
  <p:clrMapOvr>
    <a:masterClrMapping/>
  </p:clrMapOvr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C588E68F-89EF-4FB1-BE12-32981F24B0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" y="103294"/>
            <a:ext cx="11826240" cy="82726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sz="3200" b="1" i="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05892236"/>
      </p:ext>
    </p:extLst>
  </p:cSld>
  <p:clrMapOvr>
    <a:masterClrMapping/>
  </p:clrMapOvr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9FCBE74-9EF7-4C97-96EA-7EAEC121243E}"/>
              </a:ext>
            </a:extLst>
          </p:cNvPr>
          <p:cNvSpPr/>
          <p:nvPr userDrawn="1"/>
        </p:nvSpPr>
        <p:spPr>
          <a:xfrm>
            <a:off x="0" y="0"/>
            <a:ext cx="12192000" cy="125839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picture containing building&#10;&#10;Description automatically generated">
            <a:extLst>
              <a:ext uri="{FF2B5EF4-FFF2-40B4-BE49-F238E27FC236}">
                <a16:creationId xmlns:a16="http://schemas.microsoft.com/office/drawing/2014/main" id="{6C7A7FCB-6073-4A8D-9679-6BCEE8D9CD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9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388" t="47666" r="19388" b="48516"/>
          <a:stretch/>
        </p:blipFill>
        <p:spPr>
          <a:xfrm>
            <a:off x="4065" y="922552"/>
            <a:ext cx="12192000" cy="32956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6300" y="324465"/>
            <a:ext cx="10977446" cy="914387"/>
          </a:xfr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206451" y="6442301"/>
            <a:ext cx="817673" cy="365125"/>
          </a:xfrm>
          <a:prstGeom prst="rect">
            <a:avLst/>
          </a:prstGeom>
        </p:spPr>
        <p:txBody>
          <a:bodyPr/>
          <a:lstStyle>
            <a:lvl1pPr>
              <a:defRPr sz="1000" baseline="0"/>
            </a:lvl1pPr>
          </a:lstStyle>
          <a:p>
            <a:fld id="{D8D0F2C8-8DAD-480A-8C12-6A902EB0F7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777733"/>
      </p:ext>
    </p:extLst>
  </p:cSld>
  <p:clrMapOvr>
    <a:masterClrMapping/>
  </p:clrMapOvr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/SubHead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en-US" sz="3400" b="0" kern="1200" baseline="0">
                <a:ln w="6350">
                  <a:noFill/>
                </a:ln>
                <a:solidFill>
                  <a:schemeClr val="tx1"/>
                </a:solidFill>
                <a:effectLst/>
                <a:latin typeface="Futura Bk BT" panose="020B0502020204020303" pitchFamily="34" charset="0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206451" y="6442301"/>
            <a:ext cx="817673" cy="365125"/>
          </a:xfrm>
          <a:prstGeom prst="rect">
            <a:avLst/>
          </a:prstGeom>
        </p:spPr>
        <p:txBody>
          <a:bodyPr/>
          <a:lstStyle/>
          <a:p>
            <a:fld id="{D8D0F2C8-8DAD-480A-8C12-6A902EB0F7E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85011" y="1057700"/>
            <a:ext cx="11468732" cy="61344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400">
                <a:solidFill>
                  <a:schemeClr val="accent3"/>
                </a:solidFill>
              </a:defRPr>
            </a:lvl1pPr>
            <a:lvl2pPr marL="344488" indent="0">
              <a:buFontTx/>
              <a:buNone/>
              <a:defRPr/>
            </a:lvl2pPr>
            <a:lvl3pPr marL="744538" indent="0">
              <a:buFontTx/>
              <a:buNone/>
              <a:defRPr/>
            </a:lvl3pPr>
            <a:lvl4pPr marL="1144587" indent="0">
              <a:buFontTx/>
              <a:buNone/>
              <a:defRPr/>
            </a:lvl4pPr>
            <a:lvl5pPr marL="1484313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385011" y="1709000"/>
            <a:ext cx="11468732" cy="4471082"/>
          </a:xfrm>
          <a:prstGeom prst="rect">
            <a:avLst/>
          </a:prstGeom>
        </p:spPr>
        <p:txBody>
          <a:bodyPr/>
          <a:lstStyle>
            <a:lvl1pPr marL="231775" indent="-231775">
              <a:spcBef>
                <a:spcPts val="1200"/>
              </a:spcBef>
              <a:buFont typeface="Arial" panose="020B0604020202020204" pitchFamily="34" charset="0"/>
              <a:buChar char="•"/>
              <a:defRPr/>
            </a:lvl1pPr>
            <a:lvl2pPr marL="511175" indent="-223838">
              <a:spcBef>
                <a:spcPts val="1200"/>
              </a:spcBef>
              <a:buFont typeface="Arial" panose="020B0604020202020204" pitchFamily="34" charset="0"/>
              <a:buChar char="•"/>
              <a:defRPr/>
            </a:lvl2pPr>
            <a:lvl3pPr marL="798513" indent="-225425">
              <a:spcBef>
                <a:spcPts val="1200"/>
              </a:spcBef>
              <a:buFont typeface="Arial" panose="020B0604020202020204" pitchFamily="34" charset="0"/>
              <a:buChar char="•"/>
              <a:defRPr/>
            </a:lvl3pPr>
            <a:lvl4pPr marL="1084263" indent="-223838">
              <a:spcBef>
                <a:spcPts val="1200"/>
              </a:spcBef>
              <a:buFont typeface="Arial" panose="020B0604020202020204" pitchFamily="34" charset="0"/>
              <a:buChar char="•"/>
              <a:defRPr/>
            </a:lvl4pPr>
            <a:lvl5pPr marL="1317625" indent="-171450">
              <a:spcBef>
                <a:spcPts val="1200"/>
              </a:spcBef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136755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4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36516" y="1701802"/>
            <a:ext cx="8518968" cy="1003299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ctr">
              <a:defRPr lang="en-US" sz="2800" b="1" i="0" kern="1200" dirty="0" smtClean="0">
                <a:solidFill>
                  <a:srgbClr val="F34D19"/>
                </a:solidFill>
                <a:effectLst/>
                <a:latin typeface="Arial"/>
                <a:ea typeface="+mn-ea"/>
                <a:cs typeface="Aria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2909" y="3580180"/>
            <a:ext cx="8446184" cy="671119"/>
          </a:xfrm>
        </p:spPr>
        <p:txBody>
          <a:bodyPr wrap="square" lIns="0" tIns="0" rIns="0" bIns="0">
            <a:normAutofit/>
          </a:bodyPr>
          <a:lstStyle>
            <a:lvl1pPr marL="0" indent="0" algn="ctr">
              <a:buNone/>
              <a:defRPr lang="en-US" sz="1800" b="0" i="0" kern="1200" dirty="0" smtClean="0">
                <a:solidFill>
                  <a:srgbClr val="2C546E"/>
                </a:solidFill>
                <a:latin typeface="Arial"/>
                <a:ea typeface="+mn-ea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9" name="Content Placeholder 18"/>
          <p:cNvSpPr>
            <a:spLocks noGrp="1"/>
          </p:cNvSpPr>
          <p:nvPr>
            <p:ph sz="quarter" idx="11" hasCustomPrompt="1"/>
          </p:nvPr>
        </p:nvSpPr>
        <p:spPr>
          <a:xfrm>
            <a:off x="543252" y="6547322"/>
            <a:ext cx="8447616" cy="287337"/>
          </a:xfrm>
        </p:spPr>
        <p:txBody>
          <a:bodyPr>
            <a:normAutofit/>
          </a:bodyPr>
          <a:lstStyle>
            <a:lvl1pPr marL="0" indent="0" algn="l" defTabSz="457200" rtl="0" eaLnBrk="1" latinLnBrk="0" hangingPunct="1">
              <a:spcBef>
                <a:spcPts val="900"/>
              </a:spcBef>
              <a:buClr>
                <a:srgbClr val="005A81"/>
              </a:buClr>
              <a:buFont typeface="Wingdings" panose="05000000000000000000" pitchFamily="2" charset="2"/>
              <a:buNone/>
              <a:defRPr lang="en-US" sz="1200" b="0" i="0" kern="1200" dirty="0" smtClean="0">
                <a:solidFill>
                  <a:schemeClr val="accent5">
                    <a:lumMod val="50000"/>
                  </a:schemeClr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/>
              <a:t>Click to edit Master footer style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0" hasCustomPrompt="1"/>
          </p:nvPr>
        </p:nvSpPr>
        <p:spPr>
          <a:xfrm>
            <a:off x="1820334" y="4659271"/>
            <a:ext cx="8500533" cy="714375"/>
          </a:xfrm>
        </p:spPr>
        <p:txBody>
          <a:bodyPr>
            <a:normAutofit/>
          </a:bodyPr>
          <a:lstStyle>
            <a:lvl1pPr marL="0" indent="0" algn="ctr" defTabSz="457200" rtl="0" eaLnBrk="1" latinLnBrk="0" hangingPunct="1">
              <a:spcBef>
                <a:spcPts val="900"/>
              </a:spcBef>
              <a:buClr>
                <a:srgbClr val="005A81"/>
              </a:buClr>
              <a:buFont typeface="Wingdings" panose="05000000000000000000" pitchFamily="2" charset="2"/>
              <a:buNone/>
              <a:defRPr lang="en-US" sz="1600" b="0" i="1" kern="1200" baseline="0" dirty="0" smtClean="0">
                <a:solidFill>
                  <a:srgbClr val="2C546E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784224179"/>
      </p:ext>
    </p:extLst>
  </p:cSld>
  <p:clrMapOvr>
    <a:masterClrMapping/>
  </p:clrMapOvr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idx="1" hasCustomPrompt="1"/>
          </p:nvPr>
        </p:nvSpPr>
        <p:spPr>
          <a:xfrm>
            <a:off x="648772" y="1081495"/>
            <a:ext cx="10972800" cy="41975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 marL="1339850" indent="-265113">
              <a:buFont typeface="Arial" pitchFamily="34" charset="0"/>
              <a:buChar char="•"/>
              <a:defRPr/>
            </a:lvl4pPr>
          </a:lstStyle>
          <a:p>
            <a:r>
              <a:rPr lang="en-US"/>
              <a:t>Level one</a:t>
            </a:r>
          </a:p>
          <a:p>
            <a:pPr lvl="1"/>
            <a:r>
              <a:rPr lang="en-US"/>
              <a:t>Level two</a:t>
            </a:r>
          </a:p>
        </p:txBody>
      </p:sp>
      <p:sp>
        <p:nvSpPr>
          <p:cNvPr id="15" name="Title Placeholder 1"/>
          <p:cNvSpPr>
            <a:spLocks noGrp="1"/>
          </p:cNvSpPr>
          <p:nvPr>
            <p:ph type="title"/>
          </p:nvPr>
        </p:nvSpPr>
        <p:spPr>
          <a:xfrm>
            <a:off x="648772" y="302817"/>
            <a:ext cx="10972800" cy="55090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7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541840" y="6519863"/>
            <a:ext cx="3860800" cy="31999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2C546E"/>
                </a:solidFill>
                <a:latin typeface="Arial"/>
                <a:cs typeface="Arial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656640"/>
      </p:ext>
    </p:extLst>
  </p:cSld>
  <p:clrMapOvr>
    <a:masterClrMapping/>
  </p:clrMapOvr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idx="1" hasCustomPrompt="1"/>
          </p:nvPr>
        </p:nvSpPr>
        <p:spPr>
          <a:xfrm>
            <a:off x="648772" y="1081495"/>
            <a:ext cx="10972800" cy="41975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 marL="1339850" indent="-265113">
              <a:buFont typeface="Arial" pitchFamily="34" charset="0"/>
              <a:buChar char="•"/>
              <a:defRPr/>
            </a:lvl4pPr>
          </a:lstStyle>
          <a:p>
            <a:r>
              <a:rPr lang="en-US"/>
              <a:t>Level one</a:t>
            </a:r>
          </a:p>
          <a:p>
            <a:pPr lvl="1"/>
            <a:r>
              <a:rPr lang="en-US"/>
              <a:t>Level two</a:t>
            </a:r>
          </a:p>
        </p:txBody>
      </p:sp>
      <p:sp>
        <p:nvSpPr>
          <p:cNvPr id="15" name="Title Placeholder 1"/>
          <p:cNvSpPr>
            <a:spLocks noGrp="1"/>
          </p:cNvSpPr>
          <p:nvPr>
            <p:ph type="title"/>
          </p:nvPr>
        </p:nvSpPr>
        <p:spPr>
          <a:xfrm>
            <a:off x="648772" y="302817"/>
            <a:ext cx="10972800" cy="55090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7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541840" y="6518246"/>
            <a:ext cx="3860800" cy="33975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0B3D5B"/>
                </a:solidFill>
                <a:latin typeface="Arial"/>
                <a:cs typeface="Arial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646517"/>
      </p:ext>
    </p:extLst>
  </p:cSld>
  <p:clrMapOvr>
    <a:masterClrMapping/>
  </p:clrMapOvr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3682282"/>
            <a:ext cx="10363200" cy="1362075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1" cap="all">
                <a:solidFill>
                  <a:schemeClr val="accent1"/>
                </a:solidFill>
                <a:effectLst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182095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2C546E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1808464"/>
      </p:ext>
    </p:extLst>
  </p:cSld>
  <p:clrMapOvr>
    <a:masterClrMapping/>
  </p:clrMapOvr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6048" y="1073507"/>
            <a:ext cx="5384800" cy="4164856"/>
          </a:xfrm>
        </p:spPr>
        <p:txBody>
          <a:bodyPr>
            <a:normAutofit/>
          </a:bodyPr>
          <a:lstStyle>
            <a:lvl1pPr>
              <a:defRPr sz="2400"/>
            </a:lvl1pPr>
            <a:lvl2pPr marL="627063" indent="-269875">
              <a:buClr>
                <a:schemeClr val="accent1"/>
              </a:buClr>
              <a:defRPr sz="2000"/>
            </a:lvl2pPr>
            <a:lvl3pPr marL="896938" indent="-269875" defTabSz="352425">
              <a:buClr>
                <a:schemeClr val="accent1"/>
              </a:buClr>
              <a:defRPr sz="1800"/>
            </a:lvl3pPr>
            <a:lvl4pPr marL="1166813" indent="-269875">
              <a:tabLst/>
              <a:defRPr sz="1600"/>
            </a:lvl4pPr>
            <a:lvl5pPr marL="1436688" indent="-269875"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44048" y="1073507"/>
            <a:ext cx="5384800" cy="4164856"/>
          </a:xfrm>
        </p:spPr>
        <p:txBody>
          <a:bodyPr>
            <a:normAutofit/>
          </a:bodyPr>
          <a:lstStyle>
            <a:lvl1pPr>
              <a:defRPr sz="2400"/>
            </a:lvl1pPr>
            <a:lvl2pPr marL="627063" indent="-269875">
              <a:buClr>
                <a:schemeClr val="accent1"/>
              </a:buClr>
              <a:defRPr sz="2000"/>
            </a:lvl2pPr>
            <a:lvl3pPr marL="896938" indent="-269875">
              <a:buClr>
                <a:schemeClr val="accent1"/>
              </a:buClr>
              <a:defRPr sz="1800"/>
            </a:lvl3pPr>
            <a:lvl4pPr marL="1160463" indent="-263525">
              <a:defRPr sz="1600"/>
            </a:lvl4pPr>
            <a:lvl5pPr marL="1436688" indent="-269875"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656048" y="307406"/>
            <a:ext cx="10972800" cy="55615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lang="en-US" dirty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543253" y="6505662"/>
            <a:ext cx="3972983" cy="336882"/>
          </a:xfrm>
        </p:spPr>
        <p:txBody>
          <a:bodyPr anchor="ctr" anchorCtr="0">
            <a:normAutofit/>
          </a:bodyPr>
          <a:lstStyle>
            <a:lvl1pPr>
              <a:buNone/>
              <a:defRPr/>
            </a:lvl1pPr>
            <a:lvl5pPr marL="0" indent="0">
              <a:buNone/>
              <a:defRPr sz="1200">
                <a:solidFill>
                  <a:srgbClr val="2C546E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4"/>
            <a:r>
              <a:rPr lang="en-US"/>
              <a:t>Footer</a:t>
            </a:r>
          </a:p>
        </p:txBody>
      </p:sp>
    </p:spTree>
    <p:extLst>
      <p:ext uri="{BB962C8B-B14F-4D97-AF65-F5344CB8AC3E}">
        <p14:creationId xmlns:p14="http://schemas.microsoft.com/office/powerpoint/2010/main" val="155945708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EDB2B6D8-724C-4FA1-8CC3-D63B8C5B83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14204" y="6461098"/>
            <a:ext cx="522739" cy="3637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99">
                <a:solidFill>
                  <a:schemeClr val="bg1"/>
                </a:solidFill>
              </a:defRPr>
            </a:lvl1pPr>
          </a:lstStyle>
          <a:p>
            <a:fld id="{6E7F615F-86FF-4339-9D93-C109A2A3E29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1079101"/>
      </p:ext>
    </p:extLst>
  </p:cSld>
  <p:clrMapOvr>
    <a:masterClrMapping/>
  </p:clrMapOvr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205" y="302817"/>
            <a:ext cx="10972800" cy="55090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788249"/>
      </p:ext>
    </p:extLst>
  </p:cSld>
  <p:clrMapOvr>
    <a:masterClrMapping/>
  </p:clrMapOvr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789699"/>
      </p:ext>
    </p:extLst>
  </p:cSld>
  <p:clrMapOvr>
    <a:masterClrMapping/>
  </p:clrMapOvr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81190042"/>
      </p:ext>
    </p:extLst>
  </p:cSld>
  <p:clrMapOvr>
    <a:masterClrMapping/>
  </p:clrMapOvr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BU Cle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719668" y="132515"/>
            <a:ext cx="10752667" cy="828675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 b="0" i="0">
                <a:latin typeface="Roboto Cn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B9E7749-CD9C-41B9-A9AF-CFB2BF2F7868}"/>
              </a:ext>
            </a:extLst>
          </p:cNvPr>
          <p:cNvSpPr txBox="1"/>
          <p:nvPr userDrawn="1"/>
        </p:nvSpPr>
        <p:spPr>
          <a:xfrm>
            <a:off x="0" y="6661792"/>
            <a:ext cx="12188952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marR="0" lvl="0" indent="0" algn="ctr" defTabSz="914400" latinLnBrk="0">
              <a:lnSpc>
                <a:spcPct val="100000"/>
              </a:lnSpc>
              <a:buClrTx/>
              <a:buSzTx/>
              <a:buFontTx/>
              <a:buNone/>
              <a:tabLst/>
              <a:defRPr kumimoji="0" sz="900" b="0" i="0" u="none" strike="noStrike" cap="none" normalizeH="0" baseline="0">
                <a:ln>
                  <a:noFill/>
                </a:ln>
                <a:solidFill>
                  <a:schemeClr val="accent6"/>
                </a:solidFill>
                <a:effectLst/>
                <a:latin typeface="+mj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 altLang="en-US" sz="675" spc="-30" baseline="0">
                <a:solidFill>
                  <a:srgbClr val="7F7F7F"/>
                </a:solidFill>
                <a:latin typeface="Arial" panose="020B0604020202020204" pitchFamily="34" charset="0"/>
              </a:rPr>
              <a:t>These materials are provided to you solely as an educational resource for your personal use. Any commercial use or distribution of these materials or any portion thereof is strictly prohibited.</a:t>
            </a:r>
          </a:p>
        </p:txBody>
      </p:sp>
    </p:spTree>
    <p:extLst>
      <p:ext uri="{BB962C8B-B14F-4D97-AF65-F5344CB8AC3E}">
        <p14:creationId xmlns:p14="http://schemas.microsoft.com/office/powerpoint/2010/main" val="1777399921"/>
      </p:ext>
    </p:extLst>
  </p:cSld>
  <p:clrMapOvr>
    <a:masterClrMapping/>
  </p:clrMapOvr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BU Clear w refer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719668" y="132515"/>
            <a:ext cx="10752667" cy="828675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 b="0" i="0">
                <a:latin typeface="Roboto Cn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0" y="6400800"/>
            <a:ext cx="12191999" cy="278332"/>
          </a:xfrm>
          <a:noFill/>
        </p:spPr>
        <p:txBody>
          <a:bodyPr wrap="square" lIns="180000" tIns="36000" rIns="180000" bIns="72000" anchor="b" anchorCtr="0">
            <a:sp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1100" b="0" i="0"/>
            </a:lvl1pPr>
          </a:lstStyle>
          <a:p>
            <a:pPr lvl="0"/>
            <a:r>
              <a:rPr lang="en-US"/>
              <a:t>Reference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4CB7ED1-6C81-4DFC-84A1-473C4827680B}"/>
              </a:ext>
            </a:extLst>
          </p:cNvPr>
          <p:cNvSpPr txBox="1"/>
          <p:nvPr userDrawn="1"/>
        </p:nvSpPr>
        <p:spPr>
          <a:xfrm>
            <a:off x="0" y="6661792"/>
            <a:ext cx="12188952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marR="0" lvl="0" indent="0" algn="ctr" defTabSz="914400" latinLnBrk="0">
              <a:lnSpc>
                <a:spcPct val="100000"/>
              </a:lnSpc>
              <a:buClrTx/>
              <a:buSzTx/>
              <a:buFontTx/>
              <a:buNone/>
              <a:tabLst/>
              <a:defRPr kumimoji="0" sz="900" b="0" i="0" u="none" strike="noStrike" cap="none" normalizeH="0" baseline="0">
                <a:ln>
                  <a:noFill/>
                </a:ln>
                <a:solidFill>
                  <a:schemeClr val="accent6"/>
                </a:solidFill>
                <a:effectLst/>
                <a:latin typeface="+mj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 altLang="en-US" sz="675" spc="-30" baseline="0">
                <a:solidFill>
                  <a:srgbClr val="7F7F7F"/>
                </a:solidFill>
                <a:latin typeface="Arial" panose="020B0604020202020204" pitchFamily="34" charset="0"/>
              </a:rPr>
              <a:t>These materials are provided to you solely as an educational resource for your personal use. Any commercial use or distribution of these materials or any portion thereof is strictly prohibited.</a:t>
            </a:r>
          </a:p>
        </p:txBody>
      </p:sp>
    </p:spTree>
    <p:extLst>
      <p:ext uri="{BB962C8B-B14F-4D97-AF65-F5344CB8AC3E}">
        <p14:creationId xmlns:p14="http://schemas.microsoft.com/office/powerpoint/2010/main" val="2354360445"/>
      </p:ext>
    </p:extLst>
  </p:cSld>
  <p:clrMapOvr>
    <a:masterClrMapping/>
  </p:clrMapOvr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BU Title w refer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0" y="6400800"/>
            <a:ext cx="12191999" cy="278332"/>
          </a:xfrm>
          <a:noFill/>
        </p:spPr>
        <p:txBody>
          <a:bodyPr wrap="square" lIns="180000" tIns="36000" rIns="180000" bIns="72000" anchor="b" anchorCtr="0">
            <a:sp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1100" b="0" i="0"/>
            </a:lvl1pPr>
          </a:lstStyle>
          <a:p>
            <a:pPr lvl="0"/>
            <a:r>
              <a:rPr lang="en-US"/>
              <a:t>Reference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1081907"/>
            <a:ext cx="12191999" cy="453183"/>
          </a:xfrm>
          <a:prstGeom prst="rect">
            <a:avLst/>
          </a:prstGeom>
          <a:noFill/>
        </p:spPr>
        <p:txBody>
          <a:bodyPr wrap="square" lIns="360000" tIns="72000" rIns="360000" bIns="72000">
            <a:spAutoFit/>
          </a:bodyPr>
          <a:lstStyle>
            <a:lvl1pPr algn="ctr">
              <a:lnSpc>
                <a:spcPct val="100000"/>
              </a:lnSpc>
              <a:defRPr sz="2000" b="1" cap="none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2pPr>
            <a:lvl3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3pPr>
            <a:lvl4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4pPr>
            <a:lvl5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5pPr>
          </a:lstStyle>
          <a:p>
            <a:pPr lvl="0"/>
            <a:r>
              <a:rPr lang="en-GB"/>
              <a:t>Table/Chart Title</a:t>
            </a:r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719668" y="132515"/>
            <a:ext cx="10752667" cy="828675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 b="0" i="0">
                <a:latin typeface="Roboto Cn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1A2961C-AC2D-4511-9691-E188F19E2B24}"/>
              </a:ext>
            </a:extLst>
          </p:cNvPr>
          <p:cNvSpPr txBox="1"/>
          <p:nvPr userDrawn="1"/>
        </p:nvSpPr>
        <p:spPr>
          <a:xfrm>
            <a:off x="0" y="6661792"/>
            <a:ext cx="12188952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marR="0" lvl="0" indent="0" algn="ctr" defTabSz="914400" latinLnBrk="0">
              <a:lnSpc>
                <a:spcPct val="100000"/>
              </a:lnSpc>
              <a:buClrTx/>
              <a:buSzTx/>
              <a:buFontTx/>
              <a:buNone/>
              <a:tabLst/>
              <a:defRPr kumimoji="0" sz="900" b="0" i="0" u="none" strike="noStrike" cap="none" normalizeH="0" baseline="0">
                <a:ln>
                  <a:noFill/>
                </a:ln>
                <a:solidFill>
                  <a:schemeClr val="accent6"/>
                </a:solidFill>
                <a:effectLst/>
                <a:latin typeface="+mj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 altLang="en-US" sz="675" spc="-30" baseline="0">
                <a:solidFill>
                  <a:srgbClr val="7F7F7F"/>
                </a:solidFill>
                <a:latin typeface="Arial" panose="020B0604020202020204" pitchFamily="34" charset="0"/>
              </a:rPr>
              <a:t>These materials are provided to you solely as an educational resource for your personal use. Any commercial use or distribution of these materials or any portion thereof is strictly prohibited.</a:t>
            </a:r>
          </a:p>
        </p:txBody>
      </p:sp>
    </p:spTree>
    <p:extLst>
      <p:ext uri="{BB962C8B-B14F-4D97-AF65-F5344CB8AC3E}">
        <p14:creationId xmlns:p14="http://schemas.microsoft.com/office/powerpoint/2010/main" val="146026474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BU Callout w refer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0" y="6400800"/>
            <a:ext cx="12191999" cy="278332"/>
          </a:xfrm>
          <a:noFill/>
        </p:spPr>
        <p:txBody>
          <a:bodyPr wrap="square" lIns="180000" tIns="36000" rIns="180000" bIns="72000" anchor="b" anchorCtr="0">
            <a:sp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1100" b="0" i="0"/>
            </a:lvl1pPr>
          </a:lstStyle>
          <a:p>
            <a:pPr lvl="0"/>
            <a:r>
              <a:rPr lang="en-US"/>
              <a:t>Reference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1081907"/>
            <a:ext cx="12191999" cy="453183"/>
          </a:xfrm>
          <a:prstGeom prst="rect">
            <a:avLst/>
          </a:prstGeom>
          <a:solidFill>
            <a:schemeClr val="accent2"/>
          </a:solidFill>
        </p:spPr>
        <p:txBody>
          <a:bodyPr wrap="square" lIns="360000" tIns="72000" rIns="360000" bIns="72000">
            <a:spAutoFit/>
          </a:bodyPr>
          <a:lstStyle>
            <a:lvl1pPr algn="ctr">
              <a:lnSpc>
                <a:spcPct val="100000"/>
              </a:lnSpc>
              <a:defRPr sz="2000" b="1" cap="none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2pPr>
            <a:lvl3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3pPr>
            <a:lvl4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4pPr>
            <a:lvl5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5pPr>
          </a:lstStyle>
          <a:p>
            <a:pPr lvl="0"/>
            <a:r>
              <a:rPr lang="en-US"/>
              <a:t>Callout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719668" y="132515"/>
            <a:ext cx="10752667" cy="828675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 b="0" i="0">
                <a:latin typeface="Roboto Cn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73EEF2F-0ED5-475F-8FD7-489D48F891D7}"/>
              </a:ext>
            </a:extLst>
          </p:cNvPr>
          <p:cNvSpPr txBox="1"/>
          <p:nvPr userDrawn="1"/>
        </p:nvSpPr>
        <p:spPr>
          <a:xfrm>
            <a:off x="0" y="6661792"/>
            <a:ext cx="12188952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marR="0" lvl="0" indent="0" algn="ctr" defTabSz="914400" latinLnBrk="0">
              <a:lnSpc>
                <a:spcPct val="100000"/>
              </a:lnSpc>
              <a:buClrTx/>
              <a:buSzTx/>
              <a:buFontTx/>
              <a:buNone/>
              <a:tabLst/>
              <a:defRPr kumimoji="0" sz="900" b="0" i="0" u="none" strike="noStrike" cap="none" normalizeH="0" baseline="0">
                <a:ln>
                  <a:noFill/>
                </a:ln>
                <a:solidFill>
                  <a:schemeClr val="accent6"/>
                </a:solidFill>
                <a:effectLst/>
                <a:latin typeface="+mj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 altLang="en-US" sz="675" spc="-30" baseline="0">
                <a:solidFill>
                  <a:srgbClr val="7F7F7F"/>
                </a:solidFill>
                <a:latin typeface="Arial" panose="020B0604020202020204" pitchFamily="34" charset="0"/>
              </a:rPr>
              <a:t>These materials are provided to you solely as an educational resource for your personal use. Any commercial use or distribution of these materials or any portion thereof is strictly prohibited.</a:t>
            </a:r>
          </a:p>
        </p:txBody>
      </p:sp>
    </p:spTree>
    <p:extLst>
      <p:ext uri="{BB962C8B-B14F-4D97-AF65-F5344CB8AC3E}">
        <p14:creationId xmlns:p14="http://schemas.microsoft.com/office/powerpoint/2010/main" val="399741488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BU Content Only w refer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719668" y="132515"/>
            <a:ext cx="10752667" cy="828675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 b="0" i="0">
                <a:latin typeface="Roboto Cn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0" y="6400800"/>
            <a:ext cx="12191999" cy="278332"/>
          </a:xfrm>
          <a:noFill/>
        </p:spPr>
        <p:txBody>
          <a:bodyPr wrap="square" lIns="180000" tIns="36000" rIns="180000" bIns="72000" anchor="b" anchorCtr="0">
            <a:sp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1100" b="0" i="0"/>
            </a:lvl1pPr>
          </a:lstStyle>
          <a:p>
            <a:pPr lvl="0"/>
            <a:r>
              <a:rPr lang="en-US"/>
              <a:t>Reference</a:t>
            </a:r>
          </a:p>
        </p:txBody>
      </p:sp>
      <p:sp>
        <p:nvSpPr>
          <p:cNvPr id="6" name="Content Placeholder 4"/>
          <p:cNvSpPr>
            <a:spLocks noGrp="1"/>
          </p:cNvSpPr>
          <p:nvPr>
            <p:ph sz="quarter" idx="11"/>
          </p:nvPr>
        </p:nvSpPr>
        <p:spPr>
          <a:xfrm>
            <a:off x="719668" y="1274618"/>
            <a:ext cx="10752667" cy="5065222"/>
          </a:xfrm>
          <a:prstGeom prst="rect">
            <a:avLst/>
          </a:prstGeom>
        </p:spPr>
        <p:txBody>
          <a:bodyPr/>
          <a:lstStyle>
            <a:lvl1pPr>
              <a:spcBef>
                <a:spcPts val="1200"/>
              </a:spcBef>
              <a:spcAft>
                <a:spcPts val="1200"/>
              </a:spcAft>
              <a:defRPr/>
            </a:lvl1pPr>
            <a:lvl2pPr marL="252000" indent="-252000">
              <a:defRPr/>
            </a:lvl2pPr>
            <a:lvl3pPr marL="504000" indent="-252000">
              <a:defRPr/>
            </a:lvl3pPr>
            <a:lvl4pPr marL="756000" indent="-252000">
              <a:defRPr/>
            </a:lvl4pPr>
            <a:lvl5pPr marL="1008000" indent="-252000"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FBDAFC37-A3CB-47E5-9E8C-F105CBC8DBA7}"/>
              </a:ext>
            </a:extLst>
          </p:cNvPr>
          <p:cNvSpPr txBox="1"/>
          <p:nvPr userDrawn="1"/>
        </p:nvSpPr>
        <p:spPr>
          <a:xfrm>
            <a:off x="0" y="6661792"/>
            <a:ext cx="12188952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marR="0" lvl="0" indent="0" algn="ctr" defTabSz="914400" latinLnBrk="0">
              <a:lnSpc>
                <a:spcPct val="100000"/>
              </a:lnSpc>
              <a:buClrTx/>
              <a:buSzTx/>
              <a:buFontTx/>
              <a:buNone/>
              <a:tabLst/>
              <a:defRPr kumimoji="0" sz="900" b="0" i="0" u="none" strike="noStrike" cap="none" normalizeH="0" baseline="0">
                <a:ln>
                  <a:noFill/>
                </a:ln>
                <a:solidFill>
                  <a:schemeClr val="accent6"/>
                </a:solidFill>
                <a:effectLst/>
                <a:latin typeface="+mj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 altLang="en-US" sz="675" spc="-30" baseline="0">
                <a:solidFill>
                  <a:srgbClr val="7F7F7F"/>
                </a:solidFill>
                <a:latin typeface="Arial" panose="020B0604020202020204" pitchFamily="34" charset="0"/>
              </a:rPr>
              <a:t>These materials are provided to you solely as an educational resource for your personal use. Any commercial use or distribution of these materials or any portion thereof is strictly prohibited.</a:t>
            </a:r>
          </a:p>
        </p:txBody>
      </p:sp>
    </p:spTree>
    <p:extLst>
      <p:ext uri="{BB962C8B-B14F-4D97-AF65-F5344CB8AC3E}">
        <p14:creationId xmlns:p14="http://schemas.microsoft.com/office/powerpoint/2010/main" val="173456961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BU_Two Content Only w refer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719668" y="132515"/>
            <a:ext cx="10752667" cy="828675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 b="0" i="0">
                <a:latin typeface="Roboto Cn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0" y="6400800"/>
            <a:ext cx="12191999" cy="278332"/>
          </a:xfrm>
          <a:noFill/>
        </p:spPr>
        <p:txBody>
          <a:bodyPr wrap="square" lIns="180000" tIns="36000" rIns="180000" bIns="72000" anchor="b" anchorCtr="0">
            <a:sp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1100" b="0" i="0"/>
            </a:lvl1pPr>
          </a:lstStyle>
          <a:p>
            <a:pPr lvl="0"/>
            <a:r>
              <a:rPr lang="en-US"/>
              <a:t>Reference</a:t>
            </a:r>
          </a:p>
        </p:txBody>
      </p:sp>
      <p:sp>
        <p:nvSpPr>
          <p:cNvPr id="22" name="Content Placeholder 4">
            <a:extLst>
              <a:ext uri="{FF2B5EF4-FFF2-40B4-BE49-F238E27FC236}">
                <a16:creationId xmlns:a16="http://schemas.microsoft.com/office/drawing/2014/main" id="{8C47D524-D24E-4966-BEC7-E133614B389A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162525" y="1274618"/>
            <a:ext cx="5027989" cy="5065222"/>
          </a:xfrm>
          <a:prstGeom prst="rect">
            <a:avLst/>
          </a:prstGeom>
        </p:spPr>
        <p:txBody>
          <a:bodyPr/>
          <a:lstStyle>
            <a:lvl1pPr>
              <a:spcBef>
                <a:spcPts val="1200"/>
              </a:spcBef>
              <a:spcAft>
                <a:spcPts val="1200"/>
              </a:spcAft>
              <a:defRPr/>
            </a:lvl1pPr>
            <a:lvl2pPr marL="252000" indent="-252000">
              <a:defRPr/>
            </a:lvl2pPr>
            <a:lvl3pPr marL="504000" indent="-252000">
              <a:defRPr/>
            </a:lvl3pPr>
            <a:lvl4pPr marL="756000" indent="-252000">
              <a:defRPr/>
            </a:lvl4pPr>
            <a:lvl5pPr marL="1008000" indent="-252000"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4"/>
          <p:cNvSpPr>
            <a:spLocks noGrp="1"/>
          </p:cNvSpPr>
          <p:nvPr>
            <p:ph sz="quarter" idx="11"/>
          </p:nvPr>
        </p:nvSpPr>
        <p:spPr>
          <a:xfrm>
            <a:off x="719668" y="1274618"/>
            <a:ext cx="5027989" cy="5065222"/>
          </a:xfrm>
          <a:prstGeom prst="rect">
            <a:avLst/>
          </a:prstGeom>
        </p:spPr>
        <p:txBody>
          <a:bodyPr/>
          <a:lstStyle>
            <a:lvl1pPr>
              <a:spcBef>
                <a:spcPts val="1200"/>
              </a:spcBef>
              <a:spcAft>
                <a:spcPts val="1200"/>
              </a:spcAft>
              <a:defRPr/>
            </a:lvl1pPr>
            <a:lvl2pPr marL="252000" indent="-252000">
              <a:defRPr/>
            </a:lvl2pPr>
            <a:lvl3pPr marL="504000" indent="-252000">
              <a:defRPr/>
            </a:lvl3pPr>
            <a:lvl4pPr marL="756000" indent="-252000">
              <a:defRPr/>
            </a:lvl4pPr>
            <a:lvl5pPr marL="1008000" indent="-252000"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3C74862-C2AF-4A35-9D41-C9412A4139CA}"/>
              </a:ext>
            </a:extLst>
          </p:cNvPr>
          <p:cNvSpPr txBox="1"/>
          <p:nvPr userDrawn="1"/>
        </p:nvSpPr>
        <p:spPr>
          <a:xfrm>
            <a:off x="0" y="6661792"/>
            <a:ext cx="12188952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marR="0" lvl="0" indent="0" algn="ctr" defTabSz="914400" latinLnBrk="0">
              <a:lnSpc>
                <a:spcPct val="100000"/>
              </a:lnSpc>
              <a:buClrTx/>
              <a:buSzTx/>
              <a:buFontTx/>
              <a:buNone/>
              <a:tabLst/>
              <a:defRPr kumimoji="0" sz="900" b="0" i="0" u="none" strike="noStrike" cap="none" normalizeH="0" baseline="0">
                <a:ln>
                  <a:noFill/>
                </a:ln>
                <a:solidFill>
                  <a:schemeClr val="accent6"/>
                </a:solidFill>
                <a:effectLst/>
                <a:latin typeface="+mj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 altLang="en-US" sz="675" spc="-30" baseline="0">
                <a:solidFill>
                  <a:srgbClr val="7F7F7F"/>
                </a:solidFill>
                <a:latin typeface="Arial" panose="020B0604020202020204" pitchFamily="34" charset="0"/>
              </a:rPr>
              <a:t>These materials are provided to you solely as an educational resource for your personal use. Any commercial use or distribution of these materials or any portion thereof is strictly prohibited.</a:t>
            </a:r>
          </a:p>
        </p:txBody>
      </p:sp>
    </p:spTree>
    <p:extLst>
      <p:ext uri="{BB962C8B-B14F-4D97-AF65-F5344CB8AC3E}">
        <p14:creationId xmlns:p14="http://schemas.microsoft.com/office/powerpoint/2010/main" val="23157429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BU Title and Content w refer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719668" y="132515"/>
            <a:ext cx="10752667" cy="828675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 b="0" i="0">
                <a:latin typeface="Roboto Cn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0" y="6400800"/>
            <a:ext cx="12191999" cy="278332"/>
          </a:xfrm>
          <a:noFill/>
        </p:spPr>
        <p:txBody>
          <a:bodyPr wrap="square" lIns="180000" tIns="36000" rIns="180000" bIns="72000" anchor="b" anchorCtr="0">
            <a:sp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1100" b="0" i="0"/>
            </a:lvl1pPr>
          </a:lstStyle>
          <a:p>
            <a:pPr lvl="0"/>
            <a:r>
              <a:rPr lang="en-US"/>
              <a:t>Reference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1081907"/>
            <a:ext cx="12191999" cy="453183"/>
          </a:xfrm>
          <a:prstGeom prst="rect">
            <a:avLst/>
          </a:prstGeom>
          <a:noFill/>
        </p:spPr>
        <p:txBody>
          <a:bodyPr wrap="square" lIns="360000" tIns="72000" rIns="360000" bIns="72000">
            <a:spAutoFit/>
          </a:bodyPr>
          <a:lstStyle>
            <a:lvl1pPr algn="ctr">
              <a:lnSpc>
                <a:spcPct val="100000"/>
              </a:lnSpc>
              <a:defRPr sz="2000" b="1" cap="none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2pPr>
            <a:lvl3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3pPr>
            <a:lvl4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4pPr>
            <a:lvl5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5pPr>
          </a:lstStyle>
          <a:p>
            <a:pPr lvl="0"/>
            <a:r>
              <a:rPr lang="en-GB"/>
              <a:t>Table/Chart Title</a:t>
            </a:r>
            <a:endParaRPr lang="en-US"/>
          </a:p>
        </p:txBody>
      </p:sp>
      <p:sp>
        <p:nvSpPr>
          <p:cNvPr id="8" name="Content Placeholder 4"/>
          <p:cNvSpPr>
            <a:spLocks noGrp="1"/>
          </p:cNvSpPr>
          <p:nvPr>
            <p:ph sz="quarter" idx="12"/>
          </p:nvPr>
        </p:nvSpPr>
        <p:spPr>
          <a:xfrm>
            <a:off x="719668" y="1828800"/>
            <a:ext cx="10752667" cy="4511040"/>
          </a:xfrm>
          <a:prstGeom prst="rect">
            <a:avLst/>
          </a:prstGeom>
        </p:spPr>
        <p:txBody>
          <a:bodyPr/>
          <a:lstStyle>
            <a:lvl1pPr>
              <a:spcBef>
                <a:spcPts val="1200"/>
              </a:spcBef>
              <a:spcAft>
                <a:spcPts val="1200"/>
              </a:spcAft>
              <a:defRPr/>
            </a:lvl1pPr>
            <a:lvl2pPr marL="252000" indent="-252000">
              <a:defRPr/>
            </a:lvl2pPr>
            <a:lvl3pPr marL="504000" indent="-252000">
              <a:defRPr/>
            </a:lvl3pPr>
            <a:lvl4pPr marL="756000" indent="-252000">
              <a:defRPr/>
            </a:lvl4pPr>
            <a:lvl5pPr marL="1008000" indent="-252000"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E243145-C8B5-4266-81B5-8D69F68ABF7C}"/>
              </a:ext>
            </a:extLst>
          </p:cNvPr>
          <p:cNvSpPr txBox="1"/>
          <p:nvPr userDrawn="1"/>
        </p:nvSpPr>
        <p:spPr>
          <a:xfrm>
            <a:off x="0" y="6661792"/>
            <a:ext cx="12188952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marR="0" lvl="0" indent="0" algn="ctr" defTabSz="914400" latinLnBrk="0">
              <a:lnSpc>
                <a:spcPct val="100000"/>
              </a:lnSpc>
              <a:buClrTx/>
              <a:buSzTx/>
              <a:buFontTx/>
              <a:buNone/>
              <a:tabLst/>
              <a:defRPr kumimoji="0" sz="900" b="0" i="0" u="none" strike="noStrike" cap="none" normalizeH="0" baseline="0">
                <a:ln>
                  <a:noFill/>
                </a:ln>
                <a:solidFill>
                  <a:schemeClr val="accent6"/>
                </a:solidFill>
                <a:effectLst/>
                <a:latin typeface="+mj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 altLang="en-US" sz="675" spc="-30" baseline="0">
                <a:solidFill>
                  <a:srgbClr val="7F7F7F"/>
                </a:solidFill>
                <a:latin typeface="Arial" panose="020B0604020202020204" pitchFamily="34" charset="0"/>
              </a:rPr>
              <a:t>These materials are provided to you solely as an educational resource for your personal use. Any commercial use or distribution of these materials or any portion thereof is strictly prohibited.</a:t>
            </a:r>
          </a:p>
        </p:txBody>
      </p:sp>
    </p:spTree>
    <p:extLst>
      <p:ext uri="{BB962C8B-B14F-4D97-AF65-F5344CB8AC3E}">
        <p14:creationId xmlns:p14="http://schemas.microsoft.com/office/powerpoint/2010/main" val="100502406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7814CA1-1383-5010-AFC4-376601EFAA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CA507-FD02-4682-9DB3-D8504977C816}" type="datetimeFigureOut">
              <a:rPr lang="en-US" smtClean="0"/>
              <a:t>4/26/26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1F2C86E-9C05-4DDB-9AF1-E79875BE9A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9812DA-FB46-3648-B7BA-1D7973B8C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A9A61-D16F-4A9C-8E5D-2D0473F1B8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657644"/>
      </p:ext>
    </p:extLst>
  </p:cSld>
  <p:clrMapOvr>
    <a:masterClrMapping/>
  </p:clrMapOvr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BU Callout and Content w refer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719668" y="132515"/>
            <a:ext cx="10752667" cy="828675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 b="0" i="0">
                <a:latin typeface="Roboto Cn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0" y="6400800"/>
            <a:ext cx="12191999" cy="278332"/>
          </a:xfrm>
          <a:noFill/>
        </p:spPr>
        <p:txBody>
          <a:bodyPr wrap="square" lIns="180000" tIns="36000" rIns="180000" bIns="72000" anchor="b" anchorCtr="0">
            <a:sp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1100" b="0" i="0"/>
            </a:lvl1pPr>
          </a:lstStyle>
          <a:p>
            <a:pPr lvl="0"/>
            <a:r>
              <a:rPr lang="en-US"/>
              <a:t>Reference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1081907"/>
            <a:ext cx="12191999" cy="453183"/>
          </a:xfrm>
          <a:prstGeom prst="rect">
            <a:avLst/>
          </a:prstGeom>
          <a:solidFill>
            <a:schemeClr val="accent2"/>
          </a:solidFill>
        </p:spPr>
        <p:txBody>
          <a:bodyPr wrap="square" lIns="360000" tIns="72000" rIns="360000" bIns="72000">
            <a:spAutoFit/>
          </a:bodyPr>
          <a:lstStyle>
            <a:lvl1pPr algn="ctr">
              <a:lnSpc>
                <a:spcPct val="100000"/>
              </a:lnSpc>
              <a:defRPr sz="2000" b="1" cap="none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2pPr>
            <a:lvl3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3pPr>
            <a:lvl4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4pPr>
            <a:lvl5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5pPr>
          </a:lstStyle>
          <a:p>
            <a:pPr lvl="0"/>
            <a:r>
              <a:rPr lang="en-US"/>
              <a:t>Callout</a:t>
            </a:r>
          </a:p>
        </p:txBody>
      </p:sp>
      <p:sp>
        <p:nvSpPr>
          <p:cNvPr id="9" name="Content Placeholder 4"/>
          <p:cNvSpPr>
            <a:spLocks noGrp="1"/>
          </p:cNvSpPr>
          <p:nvPr>
            <p:ph sz="quarter" idx="12"/>
          </p:nvPr>
        </p:nvSpPr>
        <p:spPr>
          <a:xfrm>
            <a:off x="719668" y="1828800"/>
            <a:ext cx="10752667" cy="4511040"/>
          </a:xfrm>
          <a:prstGeom prst="rect">
            <a:avLst/>
          </a:prstGeom>
        </p:spPr>
        <p:txBody>
          <a:bodyPr/>
          <a:lstStyle>
            <a:lvl1pPr>
              <a:spcBef>
                <a:spcPts val="1200"/>
              </a:spcBef>
              <a:spcAft>
                <a:spcPts val="1200"/>
              </a:spcAft>
              <a:defRPr/>
            </a:lvl1pPr>
            <a:lvl2pPr marL="252000" indent="-252000">
              <a:defRPr/>
            </a:lvl2pPr>
            <a:lvl3pPr marL="504000" indent="-252000">
              <a:defRPr/>
            </a:lvl3pPr>
            <a:lvl4pPr marL="756000" indent="-252000">
              <a:defRPr/>
            </a:lvl4pPr>
            <a:lvl5pPr marL="1008000" indent="-252000"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33C8396-BDCF-443F-9747-889481DF4DE1}"/>
              </a:ext>
            </a:extLst>
          </p:cNvPr>
          <p:cNvSpPr txBox="1"/>
          <p:nvPr userDrawn="1"/>
        </p:nvSpPr>
        <p:spPr>
          <a:xfrm>
            <a:off x="0" y="6661792"/>
            <a:ext cx="12188952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marR="0" lvl="0" indent="0" algn="ctr" defTabSz="914400" latinLnBrk="0">
              <a:lnSpc>
                <a:spcPct val="100000"/>
              </a:lnSpc>
              <a:buClrTx/>
              <a:buSzTx/>
              <a:buFontTx/>
              <a:buNone/>
              <a:tabLst/>
              <a:defRPr kumimoji="0" sz="900" b="0" i="0" u="none" strike="noStrike" cap="none" normalizeH="0" baseline="0">
                <a:ln>
                  <a:noFill/>
                </a:ln>
                <a:solidFill>
                  <a:schemeClr val="accent6"/>
                </a:solidFill>
                <a:effectLst/>
                <a:latin typeface="+mj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 altLang="en-US" sz="675" spc="-30" baseline="0">
                <a:solidFill>
                  <a:srgbClr val="7F7F7F"/>
                </a:solidFill>
                <a:latin typeface="Arial" panose="020B0604020202020204" pitchFamily="34" charset="0"/>
              </a:rPr>
              <a:t>These materials are provided to you solely as an educational resource for your personal use. Any commercial use or distribution of these materials or any portion thereof is strictly prohibited.</a:t>
            </a:r>
          </a:p>
        </p:txBody>
      </p:sp>
    </p:spTree>
    <p:extLst>
      <p:ext uri="{BB962C8B-B14F-4D97-AF65-F5344CB8AC3E}">
        <p14:creationId xmlns:p14="http://schemas.microsoft.com/office/powerpoint/2010/main" val="117903599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BU Clear w notes w refer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719668" y="132515"/>
            <a:ext cx="10752667" cy="828675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 b="0" i="0">
                <a:latin typeface="Roboto Cn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1" y="6400800"/>
            <a:ext cx="8808719" cy="278332"/>
          </a:xfrm>
          <a:noFill/>
        </p:spPr>
        <p:txBody>
          <a:bodyPr wrap="square" lIns="180000" tIns="36000" rIns="180000" bIns="72000" anchor="b" anchorCtr="0">
            <a:sp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1100" b="0" i="0"/>
            </a:lvl1pPr>
          </a:lstStyle>
          <a:p>
            <a:pPr lvl="0"/>
            <a:r>
              <a:rPr lang="en-US"/>
              <a:t>Reference</a:t>
            </a:r>
          </a:p>
        </p:txBody>
      </p:sp>
      <p:sp>
        <p:nvSpPr>
          <p:cNvPr id="56" name="Text Placeholder 2">
            <a:extLst>
              <a:ext uri="{FF2B5EF4-FFF2-40B4-BE49-F238E27FC236}">
                <a16:creationId xmlns:a16="http://schemas.microsoft.com/office/drawing/2014/main" id="{18C7E7DF-1840-40A3-9C9B-BB0C026EA7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809038" y="1082675"/>
            <a:ext cx="3382962" cy="5596457"/>
          </a:xfrm>
          <a:solidFill>
            <a:schemeClr val="bg1">
              <a:lumMod val="95000"/>
            </a:schemeClr>
          </a:solidFill>
        </p:spPr>
        <p:txBody>
          <a:bodyPr lIns="274320" tIns="274320" rIns="274320" bIns="274320"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20F4F7F-8E32-4131-8F87-795D724E9536}"/>
              </a:ext>
            </a:extLst>
          </p:cNvPr>
          <p:cNvSpPr txBox="1"/>
          <p:nvPr userDrawn="1"/>
        </p:nvSpPr>
        <p:spPr>
          <a:xfrm>
            <a:off x="0" y="6661792"/>
            <a:ext cx="12188952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marR="0" lvl="0" indent="0" algn="ctr" defTabSz="914400" latinLnBrk="0">
              <a:lnSpc>
                <a:spcPct val="100000"/>
              </a:lnSpc>
              <a:buClrTx/>
              <a:buSzTx/>
              <a:buFontTx/>
              <a:buNone/>
              <a:tabLst/>
              <a:defRPr kumimoji="0" sz="900" b="0" i="0" u="none" strike="noStrike" cap="none" normalizeH="0" baseline="0">
                <a:ln>
                  <a:noFill/>
                </a:ln>
                <a:solidFill>
                  <a:schemeClr val="accent6"/>
                </a:solidFill>
                <a:effectLst/>
                <a:latin typeface="+mj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 altLang="en-US" sz="675" spc="-30" baseline="0">
                <a:solidFill>
                  <a:srgbClr val="7F7F7F"/>
                </a:solidFill>
                <a:latin typeface="Arial" panose="020B0604020202020204" pitchFamily="34" charset="0"/>
              </a:rPr>
              <a:t>These materials are provided to you solely as an educational resource for your personal use. Any commercial use or distribution of these materials or any portion thereof is strictly prohibited.</a:t>
            </a:r>
          </a:p>
        </p:txBody>
      </p:sp>
    </p:spTree>
    <p:extLst>
      <p:ext uri="{BB962C8B-B14F-4D97-AF65-F5344CB8AC3E}">
        <p14:creationId xmlns:p14="http://schemas.microsoft.com/office/powerpoint/2010/main" val="2327673324"/>
      </p:ext>
    </p:extLst>
  </p:cSld>
  <p:clrMapOvr>
    <a:masterClrMapping/>
  </p:clrMapOvr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BU Title w notes w refer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719668" y="132515"/>
            <a:ext cx="10752667" cy="828675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 b="0" i="0">
                <a:latin typeface="Roboto Cn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1" y="6400800"/>
            <a:ext cx="8808719" cy="278332"/>
          </a:xfrm>
          <a:noFill/>
        </p:spPr>
        <p:txBody>
          <a:bodyPr wrap="square" lIns="180000" tIns="36000" rIns="180000" bIns="72000" anchor="b" anchorCtr="0">
            <a:sp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1100" b="0" i="0"/>
            </a:lvl1pPr>
          </a:lstStyle>
          <a:p>
            <a:pPr lvl="0"/>
            <a:r>
              <a:rPr lang="en-US"/>
              <a:t>Reference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" y="1081907"/>
            <a:ext cx="8808720" cy="453183"/>
          </a:xfrm>
          <a:prstGeom prst="rect">
            <a:avLst/>
          </a:prstGeom>
          <a:noFill/>
        </p:spPr>
        <p:txBody>
          <a:bodyPr wrap="square" lIns="360000" tIns="72000" rIns="360000" bIns="72000">
            <a:spAutoFit/>
          </a:bodyPr>
          <a:lstStyle>
            <a:lvl1pPr algn="ctr">
              <a:lnSpc>
                <a:spcPct val="100000"/>
              </a:lnSpc>
              <a:defRPr sz="2000" b="1" cap="none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2pPr>
            <a:lvl3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3pPr>
            <a:lvl4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4pPr>
            <a:lvl5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5pPr>
          </a:lstStyle>
          <a:p>
            <a:pPr lvl="0"/>
            <a:r>
              <a:rPr lang="en-GB"/>
              <a:t>Table/Chart Title</a:t>
            </a:r>
            <a:endParaRPr lang="en-US"/>
          </a:p>
        </p:txBody>
      </p:sp>
      <p:sp>
        <p:nvSpPr>
          <p:cNvPr id="73" name="Text Placeholder 2">
            <a:extLst>
              <a:ext uri="{FF2B5EF4-FFF2-40B4-BE49-F238E27FC236}">
                <a16:creationId xmlns:a16="http://schemas.microsoft.com/office/drawing/2014/main" id="{01EBDE80-5172-47F1-AAA1-248B43213CE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809038" y="1082675"/>
            <a:ext cx="3382962" cy="5596128"/>
          </a:xfrm>
          <a:solidFill>
            <a:schemeClr val="bg1">
              <a:lumMod val="95000"/>
            </a:schemeClr>
          </a:solidFill>
        </p:spPr>
        <p:txBody>
          <a:bodyPr lIns="274320" tIns="274320" rIns="274320" bIns="274320"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49C6134-EF43-40B1-9DF0-B6D3952F4EAE}"/>
              </a:ext>
            </a:extLst>
          </p:cNvPr>
          <p:cNvSpPr txBox="1"/>
          <p:nvPr userDrawn="1"/>
        </p:nvSpPr>
        <p:spPr>
          <a:xfrm>
            <a:off x="0" y="6661792"/>
            <a:ext cx="12188952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marR="0" lvl="0" indent="0" algn="ctr" defTabSz="914400" latinLnBrk="0">
              <a:lnSpc>
                <a:spcPct val="100000"/>
              </a:lnSpc>
              <a:buClrTx/>
              <a:buSzTx/>
              <a:buFontTx/>
              <a:buNone/>
              <a:tabLst/>
              <a:defRPr kumimoji="0" sz="900" b="0" i="0" u="none" strike="noStrike" cap="none" normalizeH="0" baseline="0">
                <a:ln>
                  <a:noFill/>
                </a:ln>
                <a:solidFill>
                  <a:schemeClr val="accent6"/>
                </a:solidFill>
                <a:effectLst/>
                <a:latin typeface="+mj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 altLang="en-US" sz="675" spc="-30" baseline="0">
                <a:solidFill>
                  <a:srgbClr val="7F7F7F"/>
                </a:solidFill>
                <a:latin typeface="Arial" panose="020B0604020202020204" pitchFamily="34" charset="0"/>
              </a:rPr>
              <a:t>These materials are provided to you solely as an educational resource for your personal use. Any commercial use or distribution of these materials or any portion thereof is strictly prohibited.</a:t>
            </a:r>
          </a:p>
        </p:txBody>
      </p:sp>
    </p:spTree>
    <p:extLst>
      <p:ext uri="{BB962C8B-B14F-4D97-AF65-F5344CB8AC3E}">
        <p14:creationId xmlns:p14="http://schemas.microsoft.com/office/powerpoint/2010/main" val="115350193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BU Callout w notes w refer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719668" y="132515"/>
            <a:ext cx="10752667" cy="828675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 b="0" i="0">
                <a:latin typeface="Roboto Cn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1" y="6400800"/>
            <a:ext cx="8808719" cy="278332"/>
          </a:xfrm>
          <a:noFill/>
        </p:spPr>
        <p:txBody>
          <a:bodyPr wrap="square" lIns="180000" tIns="36000" rIns="180000" bIns="72000" anchor="b" anchorCtr="0">
            <a:sp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1100" b="0" i="0"/>
            </a:lvl1pPr>
          </a:lstStyle>
          <a:p>
            <a:pPr lvl="0"/>
            <a:r>
              <a:rPr lang="en-US"/>
              <a:t>Reference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1081907"/>
            <a:ext cx="12191999" cy="453183"/>
          </a:xfrm>
          <a:prstGeom prst="rect">
            <a:avLst/>
          </a:prstGeom>
          <a:solidFill>
            <a:schemeClr val="accent2"/>
          </a:solidFill>
        </p:spPr>
        <p:txBody>
          <a:bodyPr wrap="square" lIns="360000" tIns="72000" rIns="360000" bIns="72000">
            <a:spAutoFit/>
          </a:bodyPr>
          <a:lstStyle>
            <a:lvl1pPr algn="ctr">
              <a:lnSpc>
                <a:spcPct val="100000"/>
              </a:lnSpc>
              <a:defRPr sz="2000" b="1" cap="none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2pPr>
            <a:lvl3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3pPr>
            <a:lvl4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4pPr>
            <a:lvl5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5pPr>
          </a:lstStyle>
          <a:p>
            <a:pPr lvl="0"/>
            <a:r>
              <a:rPr lang="en-US"/>
              <a:t>Callout</a:t>
            </a:r>
          </a:p>
        </p:txBody>
      </p:sp>
      <p:sp>
        <p:nvSpPr>
          <p:cNvPr id="119" name="Text Placeholder 2">
            <a:extLst>
              <a:ext uri="{FF2B5EF4-FFF2-40B4-BE49-F238E27FC236}">
                <a16:creationId xmlns:a16="http://schemas.microsoft.com/office/drawing/2014/main" id="{B9B7CDD4-5358-4D8E-8ED9-166A8565E4E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809038" y="1535090"/>
            <a:ext cx="3382962" cy="5144042"/>
          </a:xfrm>
          <a:solidFill>
            <a:schemeClr val="bg1">
              <a:lumMod val="95000"/>
            </a:schemeClr>
          </a:solidFill>
        </p:spPr>
        <p:txBody>
          <a:bodyPr lIns="274320" tIns="274320" rIns="274320" bIns="274320"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4CB7F8F-C137-4294-8094-B85D9A87CEE7}"/>
              </a:ext>
            </a:extLst>
          </p:cNvPr>
          <p:cNvSpPr txBox="1"/>
          <p:nvPr userDrawn="1"/>
        </p:nvSpPr>
        <p:spPr>
          <a:xfrm>
            <a:off x="0" y="6661792"/>
            <a:ext cx="12188952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marR="0" lvl="0" indent="0" algn="ctr" defTabSz="914400" latinLnBrk="0">
              <a:lnSpc>
                <a:spcPct val="100000"/>
              </a:lnSpc>
              <a:buClrTx/>
              <a:buSzTx/>
              <a:buFontTx/>
              <a:buNone/>
              <a:tabLst/>
              <a:defRPr kumimoji="0" sz="900" b="0" i="0" u="none" strike="noStrike" cap="none" normalizeH="0" baseline="0">
                <a:ln>
                  <a:noFill/>
                </a:ln>
                <a:solidFill>
                  <a:schemeClr val="accent6"/>
                </a:solidFill>
                <a:effectLst/>
                <a:latin typeface="+mj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 altLang="en-US" sz="675" spc="-30" baseline="0">
                <a:solidFill>
                  <a:srgbClr val="7F7F7F"/>
                </a:solidFill>
                <a:latin typeface="Arial" panose="020B0604020202020204" pitchFamily="34" charset="0"/>
              </a:rPr>
              <a:t>These materials are provided to you solely as an educational resource for your personal use. Any commercial use or distribution of these materials or any portion thereof is strictly prohibited.</a:t>
            </a:r>
          </a:p>
        </p:txBody>
      </p:sp>
    </p:spTree>
    <p:extLst>
      <p:ext uri="{BB962C8B-B14F-4D97-AF65-F5344CB8AC3E}">
        <p14:creationId xmlns:p14="http://schemas.microsoft.com/office/powerpoint/2010/main" val="213713559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BU Content Only w notes w refer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719668" y="132515"/>
            <a:ext cx="10752667" cy="828675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 b="0" i="0">
                <a:latin typeface="Roboto Cn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1" y="6400800"/>
            <a:ext cx="8808719" cy="278332"/>
          </a:xfrm>
          <a:noFill/>
        </p:spPr>
        <p:txBody>
          <a:bodyPr wrap="square" lIns="180000" tIns="36000" rIns="180000" bIns="72000" anchor="b" anchorCtr="0">
            <a:sp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1100" b="0" i="0"/>
            </a:lvl1pPr>
          </a:lstStyle>
          <a:p>
            <a:pPr lvl="0"/>
            <a:r>
              <a:rPr lang="en-US"/>
              <a:t>Reference</a:t>
            </a:r>
          </a:p>
        </p:txBody>
      </p:sp>
      <p:sp>
        <p:nvSpPr>
          <p:cNvPr id="105" name="Text Placeholder 2">
            <a:extLst>
              <a:ext uri="{FF2B5EF4-FFF2-40B4-BE49-F238E27FC236}">
                <a16:creationId xmlns:a16="http://schemas.microsoft.com/office/drawing/2014/main" id="{2A179F37-E3A4-41FF-BD92-DEE1BD95164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809038" y="1082675"/>
            <a:ext cx="3382962" cy="5596128"/>
          </a:xfrm>
          <a:solidFill>
            <a:schemeClr val="bg1">
              <a:lumMod val="95000"/>
            </a:schemeClr>
          </a:solidFill>
        </p:spPr>
        <p:txBody>
          <a:bodyPr lIns="274320" tIns="274320" rIns="274320" bIns="274320"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4"/>
          <p:cNvSpPr>
            <a:spLocks noGrp="1"/>
          </p:cNvSpPr>
          <p:nvPr>
            <p:ph sz="quarter" idx="12"/>
          </p:nvPr>
        </p:nvSpPr>
        <p:spPr>
          <a:xfrm>
            <a:off x="719669" y="1274618"/>
            <a:ext cx="7906172" cy="5004697"/>
          </a:xfrm>
          <a:prstGeom prst="rect">
            <a:avLst/>
          </a:prstGeom>
        </p:spPr>
        <p:txBody>
          <a:bodyPr/>
          <a:lstStyle>
            <a:lvl1pPr>
              <a:spcBef>
                <a:spcPts val="1200"/>
              </a:spcBef>
              <a:spcAft>
                <a:spcPts val="1200"/>
              </a:spcAft>
              <a:defRPr/>
            </a:lvl1pPr>
            <a:lvl2pPr marL="252000" indent="-252000">
              <a:defRPr/>
            </a:lvl2pPr>
            <a:lvl3pPr marL="504000" indent="-252000">
              <a:defRPr/>
            </a:lvl3pPr>
            <a:lvl4pPr marL="756000" indent="-252000">
              <a:defRPr/>
            </a:lvl4pPr>
            <a:lvl5pPr marL="1008000" indent="-252000"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28B2BAB-F87B-4989-8830-FF30142D99F5}"/>
              </a:ext>
            </a:extLst>
          </p:cNvPr>
          <p:cNvSpPr txBox="1"/>
          <p:nvPr userDrawn="1"/>
        </p:nvSpPr>
        <p:spPr>
          <a:xfrm>
            <a:off x="0" y="6661792"/>
            <a:ext cx="12188952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marR="0" lvl="0" indent="0" algn="ctr" defTabSz="914400" latinLnBrk="0">
              <a:lnSpc>
                <a:spcPct val="100000"/>
              </a:lnSpc>
              <a:buClrTx/>
              <a:buSzTx/>
              <a:buFontTx/>
              <a:buNone/>
              <a:tabLst/>
              <a:defRPr kumimoji="0" sz="900" b="0" i="0" u="none" strike="noStrike" cap="none" normalizeH="0" baseline="0">
                <a:ln>
                  <a:noFill/>
                </a:ln>
                <a:solidFill>
                  <a:schemeClr val="accent6"/>
                </a:solidFill>
                <a:effectLst/>
                <a:latin typeface="+mj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 altLang="en-US" sz="675" spc="-30" baseline="0">
                <a:solidFill>
                  <a:srgbClr val="7F7F7F"/>
                </a:solidFill>
                <a:latin typeface="Arial" panose="020B0604020202020204" pitchFamily="34" charset="0"/>
              </a:rPr>
              <a:t>These materials are provided to you solely as an educational resource for your personal use. Any commercial use or distribution of these materials or any portion thereof is strictly prohibited.</a:t>
            </a:r>
          </a:p>
        </p:txBody>
      </p:sp>
    </p:spTree>
    <p:extLst>
      <p:ext uri="{BB962C8B-B14F-4D97-AF65-F5344CB8AC3E}">
        <p14:creationId xmlns:p14="http://schemas.microsoft.com/office/powerpoint/2010/main" val="191321732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BU Title and Content w notes w refer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719668" y="132515"/>
            <a:ext cx="10752667" cy="828675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 b="0" i="0">
                <a:latin typeface="Roboto Cn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1" y="6400800"/>
            <a:ext cx="8625839" cy="278332"/>
          </a:xfrm>
          <a:noFill/>
        </p:spPr>
        <p:txBody>
          <a:bodyPr wrap="square" lIns="180000" tIns="36000" rIns="180000" bIns="72000" anchor="b" anchorCtr="0">
            <a:sp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1100" b="0" i="0"/>
            </a:lvl1pPr>
          </a:lstStyle>
          <a:p>
            <a:pPr lvl="0"/>
            <a:r>
              <a:rPr lang="en-US"/>
              <a:t>Reference</a:t>
            </a:r>
          </a:p>
        </p:txBody>
      </p:sp>
      <p:sp>
        <p:nvSpPr>
          <p:cNvPr id="106" name="Text Placeholder 2">
            <a:extLst>
              <a:ext uri="{FF2B5EF4-FFF2-40B4-BE49-F238E27FC236}">
                <a16:creationId xmlns:a16="http://schemas.microsoft.com/office/drawing/2014/main" id="{33615CCD-723B-4AD7-8A55-20E3B23D9DC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809038" y="1082675"/>
            <a:ext cx="3382962" cy="5596128"/>
          </a:xfrm>
          <a:solidFill>
            <a:schemeClr val="bg1">
              <a:lumMod val="95000"/>
            </a:schemeClr>
          </a:solidFill>
        </p:spPr>
        <p:txBody>
          <a:bodyPr lIns="274320" tIns="274320" rIns="274320" bIns="274320"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" y="1081907"/>
            <a:ext cx="8808720" cy="453183"/>
          </a:xfrm>
          <a:prstGeom prst="rect">
            <a:avLst/>
          </a:prstGeom>
          <a:noFill/>
        </p:spPr>
        <p:txBody>
          <a:bodyPr wrap="square" lIns="360000" tIns="72000" rIns="360000" bIns="72000">
            <a:spAutoFit/>
          </a:bodyPr>
          <a:lstStyle>
            <a:lvl1pPr algn="ctr">
              <a:lnSpc>
                <a:spcPct val="100000"/>
              </a:lnSpc>
              <a:defRPr sz="2000" b="1" cap="none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2pPr>
            <a:lvl3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3pPr>
            <a:lvl4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4pPr>
            <a:lvl5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5pPr>
          </a:lstStyle>
          <a:p>
            <a:pPr lvl="0"/>
            <a:r>
              <a:rPr lang="en-GB"/>
              <a:t>Table/Chart Title</a:t>
            </a:r>
            <a:endParaRPr lang="en-US"/>
          </a:p>
        </p:txBody>
      </p:sp>
      <p:sp>
        <p:nvSpPr>
          <p:cNvPr id="8" name="Content Placeholder 4"/>
          <p:cNvSpPr>
            <a:spLocks noGrp="1"/>
          </p:cNvSpPr>
          <p:nvPr>
            <p:ph sz="quarter" idx="12"/>
          </p:nvPr>
        </p:nvSpPr>
        <p:spPr>
          <a:xfrm>
            <a:off x="719669" y="1817225"/>
            <a:ext cx="7906172" cy="4404708"/>
          </a:xfrm>
          <a:prstGeom prst="rect">
            <a:avLst/>
          </a:prstGeom>
        </p:spPr>
        <p:txBody>
          <a:bodyPr/>
          <a:lstStyle>
            <a:lvl1pPr>
              <a:spcBef>
                <a:spcPts val="1200"/>
              </a:spcBef>
              <a:spcAft>
                <a:spcPts val="1200"/>
              </a:spcAft>
              <a:defRPr/>
            </a:lvl1pPr>
            <a:lvl2pPr marL="252000" indent="-252000">
              <a:defRPr/>
            </a:lvl2pPr>
            <a:lvl3pPr marL="504000" indent="-252000">
              <a:defRPr/>
            </a:lvl3pPr>
            <a:lvl4pPr marL="756000" indent="-252000">
              <a:defRPr/>
            </a:lvl4pPr>
            <a:lvl5pPr marL="1008000" indent="-252000"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A4E621E-9F5F-424A-A6A0-F56F3264CEC8}"/>
              </a:ext>
            </a:extLst>
          </p:cNvPr>
          <p:cNvSpPr txBox="1"/>
          <p:nvPr userDrawn="1"/>
        </p:nvSpPr>
        <p:spPr>
          <a:xfrm>
            <a:off x="0" y="6661792"/>
            <a:ext cx="12188952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marR="0" lvl="0" indent="0" algn="ctr" defTabSz="914400" latinLnBrk="0">
              <a:lnSpc>
                <a:spcPct val="100000"/>
              </a:lnSpc>
              <a:buClrTx/>
              <a:buSzTx/>
              <a:buFontTx/>
              <a:buNone/>
              <a:tabLst/>
              <a:defRPr kumimoji="0" sz="900" b="0" i="0" u="none" strike="noStrike" cap="none" normalizeH="0" baseline="0">
                <a:ln>
                  <a:noFill/>
                </a:ln>
                <a:solidFill>
                  <a:schemeClr val="accent6"/>
                </a:solidFill>
                <a:effectLst/>
                <a:latin typeface="+mj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 altLang="en-US" sz="675" spc="-30" baseline="0">
                <a:solidFill>
                  <a:srgbClr val="7F7F7F"/>
                </a:solidFill>
                <a:latin typeface="Arial" panose="020B0604020202020204" pitchFamily="34" charset="0"/>
              </a:rPr>
              <a:t>These materials are provided to you solely as an educational resource for your personal use. Any commercial use or distribution of these materials or any portion thereof is strictly prohibited.</a:t>
            </a:r>
          </a:p>
        </p:txBody>
      </p:sp>
    </p:spTree>
    <p:extLst>
      <p:ext uri="{BB962C8B-B14F-4D97-AF65-F5344CB8AC3E}">
        <p14:creationId xmlns:p14="http://schemas.microsoft.com/office/powerpoint/2010/main" val="84082031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BU Callout and Content w notes w refer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719668" y="132515"/>
            <a:ext cx="10752667" cy="828675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 b="0" i="0">
                <a:latin typeface="Roboto Cn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1" y="6400800"/>
            <a:ext cx="8625839" cy="278332"/>
          </a:xfrm>
          <a:noFill/>
        </p:spPr>
        <p:txBody>
          <a:bodyPr wrap="square" lIns="180000" tIns="36000" rIns="180000" bIns="72000" anchor="b" anchorCtr="0">
            <a:sp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1100" b="0" i="0"/>
            </a:lvl1pPr>
          </a:lstStyle>
          <a:p>
            <a:pPr lvl="0"/>
            <a:r>
              <a:rPr lang="en-US"/>
              <a:t>Reference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1081907"/>
            <a:ext cx="12191999" cy="453183"/>
          </a:xfrm>
          <a:prstGeom prst="rect">
            <a:avLst/>
          </a:prstGeom>
          <a:solidFill>
            <a:schemeClr val="accent2"/>
          </a:solidFill>
        </p:spPr>
        <p:txBody>
          <a:bodyPr wrap="square" lIns="360000" tIns="72000" rIns="360000" bIns="72000">
            <a:spAutoFit/>
          </a:bodyPr>
          <a:lstStyle>
            <a:lvl1pPr algn="ctr">
              <a:lnSpc>
                <a:spcPct val="100000"/>
              </a:lnSpc>
              <a:defRPr sz="2000" b="1" cap="none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2pPr>
            <a:lvl3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3pPr>
            <a:lvl4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4pPr>
            <a:lvl5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5pPr>
          </a:lstStyle>
          <a:p>
            <a:pPr lvl="0"/>
            <a:r>
              <a:rPr lang="en-US"/>
              <a:t>Callout</a:t>
            </a:r>
          </a:p>
        </p:txBody>
      </p:sp>
      <p:sp>
        <p:nvSpPr>
          <p:cNvPr id="136" name="Text Placeholder 2">
            <a:extLst>
              <a:ext uri="{FF2B5EF4-FFF2-40B4-BE49-F238E27FC236}">
                <a16:creationId xmlns:a16="http://schemas.microsoft.com/office/drawing/2014/main" id="{E545D14B-E803-4B04-B3A4-2D14402EC5D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809038" y="1535090"/>
            <a:ext cx="3382962" cy="5144042"/>
          </a:xfrm>
          <a:solidFill>
            <a:schemeClr val="bg1">
              <a:lumMod val="95000"/>
            </a:schemeClr>
          </a:solidFill>
        </p:spPr>
        <p:txBody>
          <a:bodyPr lIns="274320" tIns="274320" rIns="274320" bIns="274320"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4"/>
          <p:cNvSpPr>
            <a:spLocks noGrp="1"/>
          </p:cNvSpPr>
          <p:nvPr>
            <p:ph sz="quarter" idx="12"/>
          </p:nvPr>
        </p:nvSpPr>
        <p:spPr>
          <a:xfrm>
            <a:off x="719669" y="1817225"/>
            <a:ext cx="7906172" cy="4431176"/>
          </a:xfrm>
          <a:prstGeom prst="rect">
            <a:avLst/>
          </a:prstGeom>
        </p:spPr>
        <p:txBody>
          <a:bodyPr/>
          <a:lstStyle>
            <a:lvl1pPr>
              <a:spcBef>
                <a:spcPts val="1200"/>
              </a:spcBef>
              <a:spcAft>
                <a:spcPts val="1200"/>
              </a:spcAft>
              <a:defRPr/>
            </a:lvl1pPr>
            <a:lvl2pPr marL="252000" indent="-252000">
              <a:defRPr/>
            </a:lvl2pPr>
            <a:lvl3pPr marL="504000" indent="-252000">
              <a:defRPr/>
            </a:lvl3pPr>
            <a:lvl4pPr marL="756000" indent="-252000">
              <a:defRPr/>
            </a:lvl4pPr>
            <a:lvl5pPr marL="1008000" indent="-252000"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D9AFFA6-6A7D-46CE-8F9C-2221CED3E185}"/>
              </a:ext>
            </a:extLst>
          </p:cNvPr>
          <p:cNvSpPr txBox="1"/>
          <p:nvPr userDrawn="1"/>
        </p:nvSpPr>
        <p:spPr>
          <a:xfrm>
            <a:off x="0" y="6661792"/>
            <a:ext cx="12188952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marR="0" lvl="0" indent="0" algn="ctr" defTabSz="914400" latinLnBrk="0">
              <a:lnSpc>
                <a:spcPct val="100000"/>
              </a:lnSpc>
              <a:buClrTx/>
              <a:buSzTx/>
              <a:buFontTx/>
              <a:buNone/>
              <a:tabLst/>
              <a:defRPr kumimoji="0" sz="900" b="0" i="0" u="none" strike="noStrike" cap="none" normalizeH="0" baseline="0">
                <a:ln>
                  <a:noFill/>
                </a:ln>
                <a:solidFill>
                  <a:schemeClr val="accent6"/>
                </a:solidFill>
                <a:effectLst/>
                <a:latin typeface="+mj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 altLang="en-US" sz="675" spc="-30" baseline="0">
                <a:solidFill>
                  <a:srgbClr val="7F7F7F"/>
                </a:solidFill>
                <a:latin typeface="Arial" panose="020B0604020202020204" pitchFamily="34" charset="0"/>
              </a:rPr>
              <a:t>These materials are provided to you solely as an educational resource for your personal use. Any commercial use or distribution of these materials or any portion thereof is strictly prohibited.</a:t>
            </a:r>
          </a:p>
        </p:txBody>
      </p:sp>
    </p:spTree>
    <p:extLst>
      <p:ext uri="{BB962C8B-B14F-4D97-AF65-F5344CB8AC3E}">
        <p14:creationId xmlns:p14="http://schemas.microsoft.com/office/powerpoint/2010/main" val="279713097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BU Clear w notes left w refer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719668" y="132515"/>
            <a:ext cx="10752667" cy="828675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 b="0" i="0">
                <a:latin typeface="Roboto Cn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3383280" y="6400800"/>
            <a:ext cx="8808719" cy="278332"/>
          </a:xfrm>
          <a:noFill/>
        </p:spPr>
        <p:txBody>
          <a:bodyPr wrap="square" lIns="180000" tIns="36000" rIns="180000" bIns="72000" anchor="b" anchorCtr="0">
            <a:sp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1100" b="0" i="0"/>
            </a:lvl1pPr>
          </a:lstStyle>
          <a:p>
            <a:pPr lvl="0"/>
            <a:r>
              <a:rPr lang="en-US"/>
              <a:t>Reference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8BC484EA-0BDF-4770-B31E-6CC037854A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0" y="1082675"/>
            <a:ext cx="3382962" cy="5596128"/>
          </a:xfrm>
          <a:solidFill>
            <a:schemeClr val="bg1">
              <a:lumMod val="95000"/>
            </a:schemeClr>
          </a:solidFill>
        </p:spPr>
        <p:txBody>
          <a:bodyPr lIns="274320" tIns="274320" rIns="274320" bIns="274320"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4B2D417-4FA9-468A-B1F7-CA30B4A3D99B}"/>
              </a:ext>
            </a:extLst>
          </p:cNvPr>
          <p:cNvSpPr txBox="1"/>
          <p:nvPr userDrawn="1"/>
        </p:nvSpPr>
        <p:spPr>
          <a:xfrm>
            <a:off x="0" y="6661792"/>
            <a:ext cx="12188952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marR="0" lvl="0" indent="0" algn="ctr" defTabSz="914400" latinLnBrk="0">
              <a:lnSpc>
                <a:spcPct val="100000"/>
              </a:lnSpc>
              <a:buClrTx/>
              <a:buSzTx/>
              <a:buFontTx/>
              <a:buNone/>
              <a:tabLst/>
              <a:defRPr kumimoji="0" sz="900" b="0" i="0" u="none" strike="noStrike" cap="none" normalizeH="0" baseline="0">
                <a:ln>
                  <a:noFill/>
                </a:ln>
                <a:solidFill>
                  <a:schemeClr val="accent6"/>
                </a:solidFill>
                <a:effectLst/>
                <a:latin typeface="+mj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 altLang="en-US" sz="675" spc="-30" baseline="0">
                <a:solidFill>
                  <a:srgbClr val="7F7F7F"/>
                </a:solidFill>
                <a:latin typeface="Arial" panose="020B0604020202020204" pitchFamily="34" charset="0"/>
              </a:rPr>
              <a:t>These materials are provided to you solely as an educational resource for your personal use. Any commercial use or distribution of these materials or any portion thereof is strictly prohibited.</a:t>
            </a:r>
          </a:p>
        </p:txBody>
      </p:sp>
    </p:spTree>
    <p:extLst>
      <p:ext uri="{BB962C8B-B14F-4D97-AF65-F5344CB8AC3E}">
        <p14:creationId xmlns:p14="http://schemas.microsoft.com/office/powerpoint/2010/main" val="139650344"/>
      </p:ext>
    </p:extLst>
  </p:cSld>
  <p:clrMapOvr>
    <a:masterClrMapping/>
  </p:clrMapOvr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BU Title w notes left w refer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719668" y="132515"/>
            <a:ext cx="10752667" cy="828675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 b="0" i="0">
                <a:latin typeface="Roboto Cn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3383280" y="6400800"/>
            <a:ext cx="8808719" cy="278332"/>
          </a:xfrm>
          <a:noFill/>
        </p:spPr>
        <p:txBody>
          <a:bodyPr wrap="square" lIns="180000" tIns="36000" rIns="180000" bIns="72000" anchor="b" anchorCtr="0">
            <a:sp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1100" b="0" i="0"/>
            </a:lvl1pPr>
          </a:lstStyle>
          <a:p>
            <a:pPr lvl="0"/>
            <a:r>
              <a:rPr lang="en-US"/>
              <a:t>Reference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3383280" y="1081907"/>
            <a:ext cx="8808720" cy="453183"/>
          </a:xfrm>
          <a:prstGeom prst="rect">
            <a:avLst/>
          </a:prstGeom>
          <a:noFill/>
        </p:spPr>
        <p:txBody>
          <a:bodyPr wrap="square" lIns="360000" tIns="72000" rIns="360000" bIns="72000">
            <a:spAutoFit/>
          </a:bodyPr>
          <a:lstStyle>
            <a:lvl1pPr algn="ctr">
              <a:lnSpc>
                <a:spcPct val="100000"/>
              </a:lnSpc>
              <a:defRPr sz="2000" b="1" cap="none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2pPr>
            <a:lvl3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3pPr>
            <a:lvl4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4pPr>
            <a:lvl5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5pPr>
          </a:lstStyle>
          <a:p>
            <a:pPr lvl="0"/>
            <a:r>
              <a:rPr lang="en-GB"/>
              <a:t>Table/Chart Title</a:t>
            </a:r>
            <a:endParaRPr lang="en-US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5E9529ED-E945-4996-B7F4-B70DF68F5BA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0" y="1082675"/>
            <a:ext cx="3382962" cy="5596128"/>
          </a:xfrm>
          <a:solidFill>
            <a:schemeClr val="bg1">
              <a:lumMod val="95000"/>
            </a:schemeClr>
          </a:solidFill>
        </p:spPr>
        <p:txBody>
          <a:bodyPr lIns="274320" tIns="274320" rIns="274320" bIns="274320"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4253332-CB92-45ED-A4D3-9A7327FE0A65}"/>
              </a:ext>
            </a:extLst>
          </p:cNvPr>
          <p:cNvSpPr txBox="1"/>
          <p:nvPr userDrawn="1"/>
        </p:nvSpPr>
        <p:spPr>
          <a:xfrm>
            <a:off x="0" y="6661792"/>
            <a:ext cx="12188952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marR="0" lvl="0" indent="0" algn="ctr" defTabSz="914400" latinLnBrk="0">
              <a:lnSpc>
                <a:spcPct val="100000"/>
              </a:lnSpc>
              <a:buClrTx/>
              <a:buSzTx/>
              <a:buFontTx/>
              <a:buNone/>
              <a:tabLst/>
              <a:defRPr kumimoji="0" sz="900" b="0" i="0" u="none" strike="noStrike" cap="none" normalizeH="0" baseline="0">
                <a:ln>
                  <a:noFill/>
                </a:ln>
                <a:solidFill>
                  <a:schemeClr val="accent6"/>
                </a:solidFill>
                <a:effectLst/>
                <a:latin typeface="+mj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 altLang="en-US" sz="675" spc="-30" baseline="0">
                <a:solidFill>
                  <a:srgbClr val="7F7F7F"/>
                </a:solidFill>
                <a:latin typeface="Arial" panose="020B0604020202020204" pitchFamily="34" charset="0"/>
              </a:rPr>
              <a:t>These materials are provided to you solely as an educational resource for your personal use. Any commercial use or distribution of these materials or any portion thereof is strictly prohibited.</a:t>
            </a:r>
          </a:p>
        </p:txBody>
      </p:sp>
    </p:spTree>
    <p:extLst>
      <p:ext uri="{BB962C8B-B14F-4D97-AF65-F5344CB8AC3E}">
        <p14:creationId xmlns:p14="http://schemas.microsoft.com/office/powerpoint/2010/main" val="282706272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BU Callout w notes left w refer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719668" y="132515"/>
            <a:ext cx="10752667" cy="828675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 b="0" i="0">
                <a:latin typeface="Roboto Cn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3383281" y="6400800"/>
            <a:ext cx="8808719" cy="278332"/>
          </a:xfrm>
          <a:noFill/>
        </p:spPr>
        <p:txBody>
          <a:bodyPr wrap="square" lIns="180000" tIns="36000" rIns="180000" bIns="72000" anchor="b" anchorCtr="0">
            <a:sp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1100" b="0" i="0"/>
            </a:lvl1pPr>
          </a:lstStyle>
          <a:p>
            <a:pPr lvl="0"/>
            <a:r>
              <a:rPr lang="en-US"/>
              <a:t>Reference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3382962" y="1081907"/>
            <a:ext cx="8809037" cy="453183"/>
          </a:xfrm>
          <a:prstGeom prst="rect">
            <a:avLst/>
          </a:prstGeom>
          <a:solidFill>
            <a:schemeClr val="accent2"/>
          </a:solidFill>
        </p:spPr>
        <p:txBody>
          <a:bodyPr wrap="square" lIns="360000" tIns="72000" rIns="360000" bIns="72000">
            <a:spAutoFit/>
          </a:bodyPr>
          <a:lstStyle>
            <a:lvl1pPr algn="ctr">
              <a:lnSpc>
                <a:spcPct val="100000"/>
              </a:lnSpc>
              <a:defRPr sz="2000" b="1" cap="none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2pPr>
            <a:lvl3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3pPr>
            <a:lvl4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4pPr>
            <a:lvl5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5pPr>
          </a:lstStyle>
          <a:p>
            <a:pPr lvl="0"/>
            <a:r>
              <a:rPr lang="en-US"/>
              <a:t>Callout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296F7ADE-05EE-4BB4-99FF-C73DE9E2C03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0" y="1082675"/>
            <a:ext cx="3382962" cy="5596128"/>
          </a:xfrm>
          <a:solidFill>
            <a:schemeClr val="bg1">
              <a:lumMod val="95000"/>
            </a:schemeClr>
          </a:solidFill>
        </p:spPr>
        <p:txBody>
          <a:bodyPr lIns="274320" tIns="274320" rIns="274320" bIns="274320"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6341C4A-B961-4F74-A372-AD4F61519FFD}"/>
              </a:ext>
            </a:extLst>
          </p:cNvPr>
          <p:cNvSpPr txBox="1"/>
          <p:nvPr userDrawn="1"/>
        </p:nvSpPr>
        <p:spPr>
          <a:xfrm>
            <a:off x="0" y="6661792"/>
            <a:ext cx="12188952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marR="0" lvl="0" indent="0" algn="ctr" defTabSz="914400" latinLnBrk="0">
              <a:lnSpc>
                <a:spcPct val="100000"/>
              </a:lnSpc>
              <a:buClrTx/>
              <a:buSzTx/>
              <a:buFontTx/>
              <a:buNone/>
              <a:tabLst/>
              <a:defRPr kumimoji="0" sz="900" b="0" i="0" u="none" strike="noStrike" cap="none" normalizeH="0" baseline="0">
                <a:ln>
                  <a:noFill/>
                </a:ln>
                <a:solidFill>
                  <a:schemeClr val="accent6"/>
                </a:solidFill>
                <a:effectLst/>
                <a:latin typeface="+mj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 altLang="en-US" sz="675" spc="-30" baseline="0">
                <a:solidFill>
                  <a:srgbClr val="7F7F7F"/>
                </a:solidFill>
                <a:latin typeface="Arial" panose="020B0604020202020204" pitchFamily="34" charset="0"/>
              </a:rPr>
              <a:t>These materials are provided to you solely as an educational resource for your personal use. Any commercial use or distribution of these materials or any portion thereof is strictly prohibited.</a:t>
            </a:r>
          </a:p>
        </p:txBody>
      </p:sp>
    </p:spTree>
    <p:extLst>
      <p:ext uri="{BB962C8B-B14F-4D97-AF65-F5344CB8AC3E}">
        <p14:creationId xmlns:p14="http://schemas.microsoft.com/office/powerpoint/2010/main" val="68916947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CB715-DDCC-184D-B2D7-D091E66023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911" y="327442"/>
            <a:ext cx="10792179" cy="92099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E0A17520-171D-0642-9E2B-0F8E1436C9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25287" y="6463722"/>
            <a:ext cx="699911" cy="284207"/>
          </a:xfrm>
          <a:prstGeom prst="rect">
            <a:avLst/>
          </a:prstGeom>
        </p:spPr>
        <p:txBody>
          <a:bodyPr lIns="18288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2DB2551F-0F36-184F-87EE-E0604C929E4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39B6D79-1C47-B44F-8CCD-365B5D26CC5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99912" y="6169306"/>
            <a:ext cx="6314347" cy="578623"/>
          </a:xfrm>
        </p:spPr>
        <p:txBody>
          <a:bodyPr anchor="b">
            <a:noAutofit/>
          </a:bodyPr>
          <a:lstStyle>
            <a:lvl1pPr marL="0" indent="0">
              <a:spcAft>
                <a:spcPts val="0"/>
              </a:spcAft>
              <a:buNone/>
              <a:defRPr sz="900"/>
            </a:lvl1pPr>
            <a:lvl2pPr marL="457189" indent="0">
              <a:buNone/>
              <a:defRPr sz="1000"/>
            </a:lvl2pPr>
            <a:lvl3pPr marL="914377" indent="0">
              <a:buNone/>
              <a:defRPr sz="10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7776067"/>
      </p:ext>
    </p:extLst>
  </p:cSld>
  <p:clrMapOvr>
    <a:masterClrMapping/>
  </p:clrMapOvr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BU Content Only w notes left w refer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719668" y="132515"/>
            <a:ext cx="10752667" cy="828675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 b="0" i="0">
                <a:latin typeface="Roboto Cn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3383281" y="6400800"/>
            <a:ext cx="8808719" cy="278332"/>
          </a:xfrm>
          <a:noFill/>
        </p:spPr>
        <p:txBody>
          <a:bodyPr wrap="square" lIns="180000" tIns="36000" rIns="180000" bIns="72000" anchor="b" anchorCtr="0">
            <a:sp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1100" b="0" i="0"/>
            </a:lvl1pPr>
          </a:lstStyle>
          <a:p>
            <a:pPr lvl="0"/>
            <a:r>
              <a:rPr lang="en-US"/>
              <a:t>Reference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1B85BE17-3001-43A8-B1C8-A2A45892E9A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0" y="1082675"/>
            <a:ext cx="3382962" cy="5596128"/>
          </a:xfrm>
          <a:solidFill>
            <a:schemeClr val="bg1">
              <a:lumMod val="95000"/>
            </a:schemeClr>
          </a:solidFill>
        </p:spPr>
        <p:txBody>
          <a:bodyPr lIns="274320" tIns="274320" rIns="274320" bIns="274320"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4"/>
          <p:cNvSpPr>
            <a:spLocks noGrp="1"/>
          </p:cNvSpPr>
          <p:nvPr>
            <p:ph sz="quarter" idx="12"/>
          </p:nvPr>
        </p:nvSpPr>
        <p:spPr>
          <a:xfrm>
            <a:off x="3786960" y="1274618"/>
            <a:ext cx="7906172" cy="5004697"/>
          </a:xfrm>
          <a:prstGeom prst="rect">
            <a:avLst/>
          </a:prstGeom>
        </p:spPr>
        <p:txBody>
          <a:bodyPr/>
          <a:lstStyle>
            <a:lvl1pPr>
              <a:spcBef>
                <a:spcPts val="1200"/>
              </a:spcBef>
              <a:spcAft>
                <a:spcPts val="1200"/>
              </a:spcAft>
              <a:defRPr/>
            </a:lvl1pPr>
            <a:lvl2pPr marL="252000" indent="-252000">
              <a:defRPr/>
            </a:lvl2pPr>
            <a:lvl3pPr marL="504000" indent="-252000">
              <a:defRPr/>
            </a:lvl3pPr>
            <a:lvl4pPr marL="756000" indent="-252000">
              <a:defRPr/>
            </a:lvl4pPr>
            <a:lvl5pPr marL="1008000" indent="-252000"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8520B4A-CEFC-445F-9F68-43F7F1F97109}"/>
              </a:ext>
            </a:extLst>
          </p:cNvPr>
          <p:cNvSpPr txBox="1"/>
          <p:nvPr userDrawn="1"/>
        </p:nvSpPr>
        <p:spPr>
          <a:xfrm>
            <a:off x="0" y="6661792"/>
            <a:ext cx="12188952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marR="0" lvl="0" indent="0" algn="ctr" defTabSz="914400" latinLnBrk="0">
              <a:lnSpc>
                <a:spcPct val="100000"/>
              </a:lnSpc>
              <a:buClrTx/>
              <a:buSzTx/>
              <a:buFontTx/>
              <a:buNone/>
              <a:tabLst/>
              <a:defRPr kumimoji="0" sz="900" b="0" i="0" u="none" strike="noStrike" cap="none" normalizeH="0" baseline="0">
                <a:ln>
                  <a:noFill/>
                </a:ln>
                <a:solidFill>
                  <a:schemeClr val="accent6"/>
                </a:solidFill>
                <a:effectLst/>
                <a:latin typeface="+mj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 altLang="en-US" sz="675" spc="-30" baseline="0">
                <a:solidFill>
                  <a:srgbClr val="7F7F7F"/>
                </a:solidFill>
                <a:latin typeface="Arial" panose="020B0604020202020204" pitchFamily="34" charset="0"/>
              </a:rPr>
              <a:t>These materials are provided to you solely as an educational resource for your personal use. Any commercial use or distribution of these materials or any portion thereof is strictly prohibited.</a:t>
            </a:r>
          </a:p>
        </p:txBody>
      </p:sp>
    </p:spTree>
    <p:extLst>
      <p:ext uri="{BB962C8B-B14F-4D97-AF65-F5344CB8AC3E}">
        <p14:creationId xmlns:p14="http://schemas.microsoft.com/office/powerpoint/2010/main" val="148398711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BU Clear w notes top w refer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719668" y="132515"/>
            <a:ext cx="10752667" cy="828675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 b="0" i="0">
                <a:latin typeface="Roboto Cn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0" y="6400800"/>
            <a:ext cx="12191999" cy="278332"/>
          </a:xfrm>
          <a:noFill/>
        </p:spPr>
        <p:txBody>
          <a:bodyPr wrap="square" lIns="180000" tIns="36000" rIns="180000" bIns="72000" anchor="b" anchorCtr="0">
            <a:sp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1100" b="0" i="0"/>
            </a:lvl1pPr>
          </a:lstStyle>
          <a:p>
            <a:pPr lvl="0"/>
            <a:r>
              <a:rPr lang="en-US"/>
              <a:t>Reference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1097280"/>
            <a:ext cx="12191999" cy="1463040"/>
          </a:xfrm>
          <a:solidFill>
            <a:schemeClr val="bg1">
              <a:lumMod val="95000"/>
            </a:schemeClr>
          </a:solidFill>
        </p:spPr>
        <p:txBody>
          <a:bodyPr wrap="square" lIns="720000" tIns="182880" rIns="720000" bIns="182880" anchor="ctr" anchorCtr="0">
            <a:normAutofit/>
          </a:bodyPr>
          <a:lstStyle>
            <a:lvl1pPr>
              <a:defRPr sz="1600" b="0" i="0"/>
            </a:lvl1pPr>
          </a:lstStyle>
          <a:p>
            <a:pPr lvl="0"/>
            <a:r>
              <a:rPr lang="en-US"/>
              <a:t>Notes comes here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46853EB-84E5-4EF3-A50D-BD15789E6AAD}"/>
              </a:ext>
            </a:extLst>
          </p:cNvPr>
          <p:cNvSpPr txBox="1"/>
          <p:nvPr userDrawn="1"/>
        </p:nvSpPr>
        <p:spPr>
          <a:xfrm>
            <a:off x="0" y="6661792"/>
            <a:ext cx="12188952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marR="0" lvl="0" indent="0" algn="ctr" defTabSz="914400" latinLnBrk="0">
              <a:lnSpc>
                <a:spcPct val="100000"/>
              </a:lnSpc>
              <a:buClrTx/>
              <a:buSzTx/>
              <a:buFontTx/>
              <a:buNone/>
              <a:tabLst/>
              <a:defRPr kumimoji="0" sz="900" b="0" i="0" u="none" strike="noStrike" cap="none" normalizeH="0" baseline="0">
                <a:ln>
                  <a:noFill/>
                </a:ln>
                <a:solidFill>
                  <a:schemeClr val="accent6"/>
                </a:solidFill>
                <a:effectLst/>
                <a:latin typeface="+mj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 altLang="en-US" sz="675" spc="-30" baseline="0">
                <a:solidFill>
                  <a:srgbClr val="7F7F7F"/>
                </a:solidFill>
                <a:latin typeface="Arial" panose="020B0604020202020204" pitchFamily="34" charset="0"/>
              </a:rPr>
              <a:t>These materials are provided to you solely as an educational resource for your personal use. Any commercial use or distribution of these materials or any portion thereof is strictly prohibited.</a:t>
            </a:r>
          </a:p>
        </p:txBody>
      </p:sp>
    </p:spTree>
    <p:extLst>
      <p:ext uri="{BB962C8B-B14F-4D97-AF65-F5344CB8AC3E}">
        <p14:creationId xmlns:p14="http://schemas.microsoft.com/office/powerpoint/2010/main" val="819792032"/>
      </p:ext>
    </p:extLst>
  </p:cSld>
  <p:clrMapOvr>
    <a:masterClrMapping/>
  </p:clrMapOvr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BU Content Only w notes top w refer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719668" y="132515"/>
            <a:ext cx="10752667" cy="828675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 b="0" i="0">
                <a:latin typeface="Roboto Cn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0" y="6400800"/>
            <a:ext cx="12191999" cy="278332"/>
          </a:xfrm>
          <a:noFill/>
        </p:spPr>
        <p:txBody>
          <a:bodyPr wrap="square" lIns="180000" tIns="36000" rIns="180000" bIns="72000" anchor="b" anchorCtr="0">
            <a:sp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1100" b="0" i="0"/>
            </a:lvl1pPr>
          </a:lstStyle>
          <a:p>
            <a:pPr lvl="0"/>
            <a:r>
              <a:rPr lang="en-US"/>
              <a:t>Reference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1097280"/>
            <a:ext cx="12191999" cy="1463040"/>
          </a:xfrm>
          <a:solidFill>
            <a:schemeClr val="bg1">
              <a:lumMod val="95000"/>
            </a:schemeClr>
          </a:solidFill>
        </p:spPr>
        <p:txBody>
          <a:bodyPr wrap="square" lIns="720000" tIns="182880" rIns="648000" bIns="182880" anchor="ctr" anchorCtr="0">
            <a:normAutofit/>
          </a:bodyPr>
          <a:lstStyle>
            <a:lvl1pPr>
              <a:defRPr sz="1600" b="0" i="0"/>
            </a:lvl1pPr>
          </a:lstStyle>
          <a:p>
            <a:pPr lvl="0"/>
            <a:r>
              <a:rPr lang="en-US"/>
              <a:t>Notes comes here</a:t>
            </a:r>
          </a:p>
        </p:txBody>
      </p:sp>
      <p:sp>
        <p:nvSpPr>
          <p:cNvPr id="9" name="Content Placeholder 4"/>
          <p:cNvSpPr>
            <a:spLocks noGrp="1"/>
          </p:cNvSpPr>
          <p:nvPr>
            <p:ph sz="quarter" idx="12"/>
          </p:nvPr>
        </p:nvSpPr>
        <p:spPr>
          <a:xfrm>
            <a:off x="719668" y="2772229"/>
            <a:ext cx="10752667" cy="3640928"/>
          </a:xfrm>
          <a:prstGeom prst="rect">
            <a:avLst/>
          </a:prstGeom>
        </p:spPr>
        <p:txBody>
          <a:bodyPr/>
          <a:lstStyle>
            <a:lvl1pPr>
              <a:spcBef>
                <a:spcPts val="1200"/>
              </a:spcBef>
              <a:spcAft>
                <a:spcPts val="1200"/>
              </a:spcAft>
              <a:defRPr/>
            </a:lvl1pPr>
            <a:lvl2pPr marL="252000" indent="-252000">
              <a:defRPr/>
            </a:lvl2pPr>
            <a:lvl3pPr marL="504000" indent="-252000">
              <a:defRPr/>
            </a:lvl3pPr>
            <a:lvl4pPr marL="756000" indent="-252000">
              <a:defRPr/>
            </a:lvl4pPr>
            <a:lvl5pPr marL="1008000" indent="-252000"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8D23BD4-9B0E-495D-8644-EA5488137148}"/>
              </a:ext>
            </a:extLst>
          </p:cNvPr>
          <p:cNvSpPr txBox="1"/>
          <p:nvPr userDrawn="1"/>
        </p:nvSpPr>
        <p:spPr>
          <a:xfrm>
            <a:off x="0" y="6661792"/>
            <a:ext cx="12188952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marR="0" lvl="0" indent="0" algn="ctr" defTabSz="914400" latinLnBrk="0">
              <a:lnSpc>
                <a:spcPct val="100000"/>
              </a:lnSpc>
              <a:buClrTx/>
              <a:buSzTx/>
              <a:buFontTx/>
              <a:buNone/>
              <a:tabLst/>
              <a:defRPr kumimoji="0" sz="900" b="0" i="0" u="none" strike="noStrike" cap="none" normalizeH="0" baseline="0">
                <a:ln>
                  <a:noFill/>
                </a:ln>
                <a:solidFill>
                  <a:schemeClr val="accent6"/>
                </a:solidFill>
                <a:effectLst/>
                <a:latin typeface="+mj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 altLang="en-US" sz="675" spc="-30" baseline="0">
                <a:solidFill>
                  <a:srgbClr val="7F7F7F"/>
                </a:solidFill>
                <a:latin typeface="Arial" panose="020B0604020202020204" pitchFamily="34" charset="0"/>
              </a:rPr>
              <a:t>These materials are provided to you solely as an educational resource for your personal use. Any commercial use or distribution of these materials or any portion thereof is strictly prohibited.</a:t>
            </a:r>
          </a:p>
        </p:txBody>
      </p:sp>
    </p:spTree>
    <p:extLst>
      <p:ext uri="{BB962C8B-B14F-4D97-AF65-F5344CB8AC3E}">
        <p14:creationId xmlns:p14="http://schemas.microsoft.com/office/powerpoint/2010/main" val="183310852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F2D85-540C-4FBC-A590-5716F99AE3D9}" type="datetimeFigureOut">
              <a:rPr lang="en-US" smtClean="0"/>
              <a:t>4/26/26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A4F37-76BA-4F52-B181-1B1AA0967D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729404"/>
      </p:ext>
    </p:extLst>
  </p:cSld>
  <p:clrMapOvr>
    <a:masterClrMapping/>
  </p:clrMapOvr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Only w refer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719668" y="132515"/>
            <a:ext cx="10752667" cy="828675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0" y="6579668"/>
            <a:ext cx="12191999" cy="278332"/>
          </a:xfrm>
          <a:noFill/>
        </p:spPr>
        <p:txBody>
          <a:bodyPr wrap="square" lIns="180000" tIns="36000" rIns="180000" bIns="72000" anchor="b" anchorCtr="0">
            <a:spAutoFit/>
          </a:bodyPr>
          <a:lstStyle>
            <a:lvl1pPr>
              <a:lnSpc>
                <a:spcPct val="100000"/>
              </a:lnSpc>
              <a:spcAft>
                <a:spcPts val="600"/>
              </a:spcAft>
              <a:defRPr sz="1100" b="0" i="0"/>
            </a:lvl1pPr>
          </a:lstStyle>
          <a:p>
            <a:pPr lvl="0"/>
            <a:r>
              <a:rPr lang="en-US"/>
              <a:t>Reference</a:t>
            </a:r>
          </a:p>
        </p:txBody>
      </p:sp>
      <p:sp>
        <p:nvSpPr>
          <p:cNvPr id="6" name="Content Placeholder 4"/>
          <p:cNvSpPr>
            <a:spLocks noGrp="1"/>
          </p:cNvSpPr>
          <p:nvPr>
            <p:ph sz="quarter" idx="11"/>
          </p:nvPr>
        </p:nvSpPr>
        <p:spPr>
          <a:xfrm>
            <a:off x="719668" y="1274618"/>
            <a:ext cx="10752667" cy="5065222"/>
          </a:xfrm>
          <a:prstGeom prst="rect">
            <a:avLst/>
          </a:prstGeom>
        </p:spPr>
        <p:txBody>
          <a:bodyPr/>
          <a:lstStyle>
            <a:lvl1pPr>
              <a:spcBef>
                <a:spcPts val="1200"/>
              </a:spcBef>
              <a:spcAft>
                <a:spcPts val="1200"/>
              </a:spcAft>
              <a:defRPr/>
            </a:lvl1pPr>
            <a:lvl2pPr marL="252000" indent="-252000">
              <a:defRPr/>
            </a:lvl2pPr>
            <a:lvl3pPr marL="504000" indent="-252000">
              <a:defRPr/>
            </a:lvl3pPr>
            <a:lvl4pPr marL="756000" indent="-252000">
              <a:defRPr/>
            </a:lvl4pPr>
            <a:lvl5pPr marL="1008000" indent="-252000"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5298513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H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256032" y="1691641"/>
            <a:ext cx="11329416" cy="4382505"/>
          </a:xfrm>
        </p:spPr>
        <p:txBody>
          <a:bodyPr/>
          <a:lstStyle>
            <a:lvl1pPr>
              <a:defRPr>
                <a:solidFill>
                  <a:srgbClr val="141414"/>
                </a:solidFill>
                <a:latin typeface="+mj-lt"/>
              </a:defRPr>
            </a:lvl1pPr>
            <a:lvl2pPr>
              <a:defRPr>
                <a:solidFill>
                  <a:srgbClr val="141414"/>
                </a:solidFill>
                <a:latin typeface="Franklin Gothic Book" panose="020B0503020102020204" pitchFamily="34" charset="0"/>
              </a:defRPr>
            </a:lvl2pPr>
            <a:lvl3pPr>
              <a:defRPr>
                <a:solidFill>
                  <a:srgbClr val="141414"/>
                </a:solidFill>
                <a:latin typeface="Franklin Gothic Book" panose="020B0503020102020204" pitchFamily="34" charset="0"/>
              </a:defRPr>
            </a:lvl3pPr>
            <a:lvl4pPr>
              <a:defRPr>
                <a:solidFill>
                  <a:srgbClr val="141414"/>
                </a:solidFill>
                <a:latin typeface="Franklin Gothic Book" panose="020B0503020102020204" pitchFamily="34" charset="0"/>
              </a:defRPr>
            </a:lvl4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/>
          </p:nvPr>
        </p:nvSpPr>
        <p:spPr>
          <a:xfrm>
            <a:off x="256032" y="6163056"/>
            <a:ext cx="11420856" cy="694944"/>
          </a:xfrm>
        </p:spPr>
        <p:txBody>
          <a:bodyPr anchor="b"/>
          <a:lstStyle>
            <a:lvl1pPr>
              <a:spcBef>
                <a:spcPts val="0"/>
              </a:spcBef>
              <a:defRPr sz="1400" b="0">
                <a:latin typeface="Franklin Gothic Book" panose="020B0503020102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48288" y="6345936"/>
            <a:ext cx="667512" cy="274320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ctr">
              <a:defRPr sz="1200" b="1">
                <a:solidFill>
                  <a:schemeClr val="tx1"/>
                </a:solidFill>
                <a:latin typeface="Franklin Gothic Medium Cond" panose="020B0606030402020204" pitchFamily="34" charset="0"/>
              </a:defRPr>
            </a:lvl1pPr>
          </a:lstStyle>
          <a:p>
            <a:pPr defTabSz="914377">
              <a:defRPr/>
            </a:pPr>
            <a:fld id="{BFA19188-CCD0-4FFB-8DFB-60D3E72DC091}" type="slidenum">
              <a:rPr lang="en-US" smtClean="0">
                <a:solidFill>
                  <a:prstClr val="black"/>
                </a:solidFill>
              </a:rPr>
              <a:pPr defTabSz="914377"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0560564"/>
      </p:ext>
    </p:extLst>
  </p:cSld>
  <p:clrMapOvr>
    <a:masterClrMapping/>
  </p:clrMapOvr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lear w refer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719668" y="132515"/>
            <a:ext cx="10752667" cy="828675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0" y="6443188"/>
            <a:ext cx="12191999" cy="278332"/>
          </a:xfrm>
          <a:noFill/>
        </p:spPr>
        <p:txBody>
          <a:bodyPr wrap="square" lIns="180000" tIns="36000" rIns="180000" bIns="72000" anchor="b" anchorCtr="0">
            <a:sp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1100" b="0" i="0"/>
            </a:lvl1pPr>
          </a:lstStyle>
          <a:p>
            <a:pPr lvl="0"/>
            <a:r>
              <a:rPr lang="en-US"/>
              <a:t>Reference</a:t>
            </a:r>
          </a:p>
        </p:txBody>
      </p:sp>
    </p:spTree>
    <p:extLst>
      <p:ext uri="{BB962C8B-B14F-4D97-AF65-F5344CB8AC3E}">
        <p14:creationId xmlns:p14="http://schemas.microsoft.com/office/powerpoint/2010/main" val="4201812727"/>
      </p:ext>
    </p:extLst>
  </p:cSld>
  <p:clrMapOvr>
    <a:masterClrMapping/>
  </p:clrMapOvr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942" y="257175"/>
            <a:ext cx="11737910" cy="106838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8706424" y="6512072"/>
            <a:ext cx="289213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Winship Cancer Institute | Emory University</a:t>
            </a:r>
          </a:p>
        </p:txBody>
      </p:sp>
    </p:spTree>
    <p:extLst>
      <p:ext uri="{BB962C8B-B14F-4D97-AF65-F5344CB8AC3E}">
        <p14:creationId xmlns:p14="http://schemas.microsoft.com/office/powerpoint/2010/main" val="3017876752"/>
      </p:ext>
    </p:extLst>
  </p:cSld>
  <p:clrMapOvr>
    <a:masterClrMapping/>
  </p:clrMapOvr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11598562" y="6512072"/>
            <a:ext cx="45373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fld id="{093AB3F0-1744-4414-B587-486893A2EC07}" type="slidenum">
              <a:rPr lang="en-US" sz="1100" smtClean="0"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8706424" y="6512072"/>
            <a:ext cx="289213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Winship Cancer Institute | Emory University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182"/>
          <a:stretch/>
        </p:blipFill>
        <p:spPr>
          <a:xfrm>
            <a:off x="0" y="151601"/>
            <a:ext cx="12207240" cy="67063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 algn="r">
              <a:defRPr sz="4800">
                <a:solidFill>
                  <a:srgbClr val="333F7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2020887"/>
          </a:xfrm>
        </p:spPr>
        <p:txBody>
          <a:bodyPr/>
          <a:lstStyle>
            <a:lvl1pPr marL="0" indent="0" algn="r">
              <a:lnSpc>
                <a:spcPct val="100000"/>
              </a:lnSpc>
              <a:spcBef>
                <a:spcPts val="600"/>
              </a:spcBef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385" y="421104"/>
            <a:ext cx="1280160" cy="1000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405362"/>
      </p:ext>
    </p:extLst>
  </p:cSld>
  <p:clrMapOvr>
    <a:masterClrMapping/>
  </p:clrMapOvr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4800">
                <a:solidFill>
                  <a:srgbClr val="333F7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830387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11598562" y="6512072"/>
            <a:ext cx="45373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fld id="{093AB3F0-1744-4414-B587-486893A2EC07}" type="slidenum">
              <a:rPr lang="en-US" sz="1100" smtClean="0"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8706424" y="6512072"/>
            <a:ext cx="289213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Winship Cancer Institute | Emory University</a:t>
            </a:r>
          </a:p>
        </p:txBody>
      </p:sp>
    </p:spTree>
    <p:extLst>
      <p:ext uri="{BB962C8B-B14F-4D97-AF65-F5344CB8AC3E}">
        <p14:creationId xmlns:p14="http://schemas.microsoft.com/office/powerpoint/2010/main" val="322115115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ACB90-F281-3D40-98D8-3852EB5BC33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4/26/26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64"/>
            <a:ext cx="2743200" cy="365125"/>
          </a:xfrm>
          <a:prstGeom prst="rect">
            <a:avLst/>
          </a:prstGeom>
        </p:spPr>
        <p:txBody>
          <a:bodyPr lIns="91428" tIns="45718" rIns="91428" bIns="45718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DC5C52-5206-2944-94A9-4E65DB9D6CFA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15D5DC2-7901-4043-A0BE-D5B56E49765D}"/>
              </a:ext>
            </a:extLst>
          </p:cNvPr>
          <p:cNvSpPr/>
          <p:nvPr userDrawn="1"/>
        </p:nvSpPr>
        <p:spPr>
          <a:xfrm>
            <a:off x="10671340" y="0"/>
            <a:ext cx="152066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D2B94ED-B036-48E1-A000-A10DA85652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87165" r="9360"/>
          <a:stretch/>
        </p:blipFill>
        <p:spPr>
          <a:xfrm>
            <a:off x="11768253" y="7137"/>
            <a:ext cx="423747" cy="6850863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47297DA-85C7-402A-9CFC-135B8DA731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957" y="236307"/>
            <a:ext cx="10033687" cy="7772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6307D13-DFF0-3BC6-F935-94A332C52A5C}"/>
              </a:ext>
            </a:extLst>
          </p:cNvPr>
          <p:cNvSpPr/>
          <p:nvPr userDrawn="1"/>
        </p:nvSpPr>
        <p:spPr>
          <a:xfrm>
            <a:off x="0" y="5906530"/>
            <a:ext cx="3361038" cy="9514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5362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 userDrawn="1"/>
        </p:nvCxnSpPr>
        <p:spPr>
          <a:xfrm>
            <a:off x="5583290" y="802640"/>
            <a:ext cx="24466" cy="5328169"/>
          </a:xfrm>
          <a:prstGeom prst="line">
            <a:avLst/>
          </a:prstGeom>
          <a:ln w="57150">
            <a:solidFill>
              <a:srgbClr val="333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07453" y="799857"/>
            <a:ext cx="4745572" cy="533095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9" name="Rectangle 18"/>
          <p:cNvSpPr/>
          <p:nvPr userDrawn="1"/>
        </p:nvSpPr>
        <p:spPr>
          <a:xfrm>
            <a:off x="11598562" y="6512072"/>
            <a:ext cx="45373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fld id="{093AB3F0-1744-4414-B587-486893A2EC07}" type="slidenum">
              <a:rPr lang="en-US" sz="1100" smtClean="0"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038021" y="1857375"/>
            <a:ext cx="5846393" cy="2695575"/>
          </a:xfrm>
        </p:spPr>
        <p:txBody>
          <a:bodyPr anchor="b">
            <a:normAutofit/>
          </a:bodyPr>
          <a:lstStyle>
            <a:lvl1pPr>
              <a:defRPr sz="3600">
                <a:solidFill>
                  <a:srgbClr val="333F7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idx="1"/>
          </p:nvPr>
        </p:nvSpPr>
        <p:spPr>
          <a:xfrm>
            <a:off x="6038021" y="4589464"/>
            <a:ext cx="5846393" cy="1823942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0482" y="443714"/>
            <a:ext cx="1073932" cy="839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165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14500" y="3657600"/>
            <a:ext cx="10041561" cy="1766469"/>
          </a:xfrm>
        </p:spPr>
        <p:txBody>
          <a:bodyPr anchor="b">
            <a:normAutofit/>
          </a:bodyPr>
          <a:lstStyle>
            <a:lvl1pPr algn="ctr">
              <a:defRPr sz="4800">
                <a:solidFill>
                  <a:srgbClr val="333F7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14500" y="5533053"/>
            <a:ext cx="10041561" cy="96784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1420" y="723322"/>
            <a:ext cx="2834640" cy="2834640"/>
          </a:xfrm>
          <a:prstGeom prst="rect">
            <a:avLst/>
          </a:prstGeom>
          <a:ln w="57150">
            <a:solidFill>
              <a:srgbClr val="333F7F"/>
            </a:solidFill>
          </a:ln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265164" y="723324"/>
            <a:ext cx="2834640" cy="2834640"/>
          </a:xfrm>
          <a:prstGeom prst="rect">
            <a:avLst/>
          </a:prstGeom>
          <a:ln w="57150">
            <a:solidFill>
              <a:srgbClr val="333F7F"/>
            </a:solidFill>
          </a:ln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40" r="12744"/>
          <a:stretch/>
        </p:blipFill>
        <p:spPr>
          <a:xfrm>
            <a:off x="6095653" y="723322"/>
            <a:ext cx="2831183" cy="2834640"/>
          </a:xfrm>
          <a:prstGeom prst="rect">
            <a:avLst/>
          </a:prstGeom>
          <a:ln w="57150">
            <a:solidFill>
              <a:srgbClr val="333F7F"/>
            </a:solidFill>
          </a:ln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167" y="723322"/>
            <a:ext cx="2834640" cy="2834640"/>
          </a:xfrm>
          <a:prstGeom prst="rect">
            <a:avLst/>
          </a:prstGeom>
          <a:ln w="57150">
            <a:solidFill>
              <a:srgbClr val="333F7F"/>
            </a:solidFill>
          </a:ln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107" y="5815814"/>
            <a:ext cx="1073932" cy="839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967647"/>
      </p:ext>
    </p:extLst>
  </p:cSld>
  <p:clrMapOvr>
    <a:masterClrMapping/>
  </p:clrMapOvr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Rectangle 13"/>
          <p:cNvSpPr/>
          <p:nvPr userDrawn="1"/>
        </p:nvSpPr>
        <p:spPr>
          <a:xfrm>
            <a:off x="11598562" y="6512072"/>
            <a:ext cx="45373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fld id="{093AB3F0-1744-4414-B587-486893A2EC07}" type="slidenum">
              <a:rPr lang="en-US" sz="1100" smtClean="0"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8706424" y="6512072"/>
            <a:ext cx="289213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Winship Cancer Institute | Emory University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95942" y="257175"/>
            <a:ext cx="11737910" cy="106838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25063093"/>
      </p:ext>
    </p:extLst>
  </p:cSld>
  <p:clrMapOvr>
    <a:masterClrMapping/>
  </p:clrMapOvr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Rectangle 15"/>
          <p:cNvSpPr/>
          <p:nvPr userDrawn="1"/>
        </p:nvSpPr>
        <p:spPr>
          <a:xfrm>
            <a:off x="11598562" y="6512072"/>
            <a:ext cx="45373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fld id="{093AB3F0-1744-4414-B587-486893A2EC07}" type="slidenum">
              <a:rPr lang="en-US" sz="1100" smtClean="0"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 userDrawn="1"/>
        </p:nvSpPr>
        <p:spPr>
          <a:xfrm>
            <a:off x="8706424" y="6512072"/>
            <a:ext cx="289213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Winship Cancer Institute | Emory University</a:t>
            </a:r>
          </a:p>
        </p:txBody>
      </p:sp>
    </p:spTree>
    <p:extLst>
      <p:ext uri="{BB962C8B-B14F-4D97-AF65-F5344CB8AC3E}">
        <p14:creationId xmlns:p14="http://schemas.microsoft.com/office/powerpoint/2010/main" val="2910411795"/>
      </p:ext>
    </p:extLst>
  </p:cSld>
  <p:clrMapOvr>
    <a:masterClrMapping/>
  </p:clrMapOvr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11598562" y="6512072"/>
            <a:ext cx="45373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fld id="{093AB3F0-1744-4414-B587-486893A2EC07}" type="slidenum">
              <a:rPr lang="en-US" sz="1100" smtClean="0"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8706424" y="6512072"/>
            <a:ext cx="289213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Winship Cancer Institute | Emory University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95942" y="257175"/>
            <a:ext cx="11737910" cy="106838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28536191"/>
      </p:ext>
    </p:extLst>
  </p:cSld>
  <p:clrMapOvr>
    <a:masterClrMapping/>
  </p:clrMapOvr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11598562" y="6512072"/>
            <a:ext cx="45373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fld id="{093AB3F0-1744-4414-B587-486893A2EC07}" type="slidenum">
              <a:rPr lang="en-US" sz="1100" smtClean="0"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8706424" y="6512072"/>
            <a:ext cx="289213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Winship Cancer Institute | Emory University</a:t>
            </a:r>
          </a:p>
        </p:txBody>
      </p:sp>
    </p:spTree>
    <p:extLst>
      <p:ext uri="{BB962C8B-B14F-4D97-AF65-F5344CB8AC3E}">
        <p14:creationId xmlns:p14="http://schemas.microsoft.com/office/powerpoint/2010/main" val="2136783045"/>
      </p:ext>
    </p:extLst>
  </p:cSld>
  <p:clrMapOvr>
    <a:masterClrMapping/>
  </p:clrMapOvr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11598562" y="6512072"/>
            <a:ext cx="45373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fld id="{093AB3F0-1744-4414-B587-486893A2EC07}" type="slidenum">
              <a:rPr lang="en-US" sz="1100" smtClean="0"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1187541"/>
      </p:ext>
    </p:extLst>
  </p:cSld>
  <p:clrMapOvr>
    <a:masterClrMapping/>
  </p:clrMapOvr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7880EE0F-8936-034F-832B-8042B5D72DA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2287" y="365885"/>
            <a:ext cx="4418390" cy="5049589"/>
          </a:xfrm>
          <a:prstGeom prst="rect">
            <a:avLst/>
          </a:prstGeom>
        </p:spPr>
      </p:pic>
      <p:sp>
        <p:nvSpPr>
          <p:cNvPr id="4" name="Rectangle 5">
            <a:extLst>
              <a:ext uri="{FF2B5EF4-FFF2-40B4-BE49-F238E27FC236}">
                <a16:creationId xmlns:a16="http://schemas.microsoft.com/office/drawing/2014/main" id="{378EF57C-0683-8E48-AE13-6590CF43DEB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689351" y="6564313"/>
            <a:ext cx="3350683" cy="387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7648" tIns="48825" rIns="97648" bIns="48825">
            <a:spAutoFit/>
          </a:bodyPr>
          <a:lstStyle>
            <a:lvl1pPr defTabSz="9699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84188" defTabSz="9699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69963" defTabSz="9699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454150" defTabSz="9699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939925" defTabSz="9699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397125" defTabSz="9699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854325" defTabSz="9699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311525" defTabSz="9699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768725" defTabSz="9699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endParaRPr lang="en-US" altLang="en-US" sz="190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ctrTitle" sz="quarter" hasCustomPrompt="1"/>
          </p:nvPr>
        </p:nvSpPr>
        <p:spPr>
          <a:xfrm>
            <a:off x="603505" y="3284439"/>
            <a:ext cx="10966453" cy="461665"/>
          </a:xfrm>
        </p:spPr>
        <p:txBody>
          <a:bodyPr anchor="t" anchorCtr="0">
            <a:spAutoFit/>
          </a:bodyPr>
          <a:lstStyle>
            <a:lvl1pPr>
              <a:defRPr/>
            </a:lvl1pPr>
          </a:lstStyle>
          <a:p>
            <a:pPr lvl="0"/>
            <a:r>
              <a:rPr lang="en-US" altLang="en-US" noProof="0" dirty="0"/>
              <a:t>Click to Edit Title of Presentation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9B669413-AA1F-7B48-9EF7-51410D7110E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3504" y="2976470"/>
            <a:ext cx="10966453" cy="242039"/>
          </a:xfrm>
        </p:spPr>
        <p:txBody>
          <a:bodyPr tIns="0" bIns="0">
            <a:noAutofit/>
          </a:bodyPr>
          <a:lstStyle>
            <a:lvl1pPr marL="0" indent="0">
              <a:buNone/>
              <a:defRPr sz="1600" spc="3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ADD DEPARTMENT OR SERVICE LINE</a:t>
            </a:r>
          </a:p>
          <a:p>
            <a:pPr lvl="0"/>
            <a:endParaRPr lang="en-US" dirty="0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7D9F7EEA-6ACC-AA4C-B098-6FCE8583AAF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3250" y="4746216"/>
            <a:ext cx="10966450" cy="456535"/>
          </a:xfrm>
        </p:spPr>
        <p:txBody>
          <a:bodyPr tIns="0" bIns="0" anchor="b" anchorCtr="0"/>
          <a:lstStyle>
            <a:lvl1pPr marL="0" indent="0">
              <a:spcBef>
                <a:spcPts val="100"/>
              </a:spcBef>
              <a:spcAft>
                <a:spcPts val="100"/>
              </a:spcAft>
              <a:buFontTx/>
              <a:buNone/>
              <a:defRPr sz="1400" b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Presenter Name</a:t>
            </a:r>
          </a:p>
          <a:p>
            <a:pPr lvl="0"/>
            <a:r>
              <a:rPr lang="en-US" dirty="0"/>
              <a:t>Title</a:t>
            </a:r>
          </a:p>
        </p:txBody>
      </p:sp>
      <p:sp>
        <p:nvSpPr>
          <p:cNvPr id="25" name="Content Placeholder 24">
            <a:extLst>
              <a:ext uri="{FF2B5EF4-FFF2-40B4-BE49-F238E27FC236}">
                <a16:creationId xmlns:a16="http://schemas.microsoft.com/office/drawing/2014/main" id="{82640247-F5C8-854C-BFF2-F15A2B477F95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603250" y="5546598"/>
            <a:ext cx="10966450" cy="213551"/>
          </a:xfrm>
        </p:spPr>
        <p:txBody>
          <a:bodyPr tIns="0" bIns="0" anchor="t" anchorCtr="0">
            <a:noAutofit/>
          </a:bodyPr>
          <a:lstStyle>
            <a:lvl1pPr marL="0" indent="0">
              <a:buFontTx/>
              <a:buNone/>
              <a:defRPr sz="1600"/>
            </a:lvl1pPr>
          </a:lstStyle>
          <a:p>
            <a:pPr lvl="0"/>
            <a:r>
              <a:rPr lang="en-US" dirty="0"/>
              <a:t>Month XX,2018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03563FC-0F09-0C4F-A98D-09A9A087BFFD}"/>
              </a:ext>
            </a:extLst>
          </p:cNvPr>
          <p:cNvSpPr/>
          <p:nvPr userDrawn="1"/>
        </p:nvSpPr>
        <p:spPr bwMode="auto">
          <a:xfrm>
            <a:off x="4272324" y="6073135"/>
            <a:ext cx="7919676" cy="18757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DC4A80AC-0EE5-CE49-AC50-371B0BCEE030}"/>
              </a:ext>
            </a:extLst>
          </p:cNvPr>
          <p:cNvSpPr/>
          <p:nvPr userDrawn="1"/>
        </p:nvSpPr>
        <p:spPr bwMode="auto">
          <a:xfrm>
            <a:off x="3626865" y="6073135"/>
            <a:ext cx="589120" cy="187570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E6EA6F35-CA1B-A642-9824-3B515D1BF591}"/>
              </a:ext>
            </a:extLst>
          </p:cNvPr>
          <p:cNvSpPr/>
          <p:nvPr userDrawn="1"/>
        </p:nvSpPr>
        <p:spPr bwMode="auto">
          <a:xfrm>
            <a:off x="2120793" y="6073135"/>
            <a:ext cx="1449733" cy="187570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69B4247E-C5F1-3A4E-B4C6-26DD2EAF81A6}"/>
              </a:ext>
            </a:extLst>
          </p:cNvPr>
          <p:cNvSpPr/>
          <p:nvPr userDrawn="1"/>
        </p:nvSpPr>
        <p:spPr bwMode="auto">
          <a:xfrm>
            <a:off x="605367" y="6073135"/>
            <a:ext cx="1459087" cy="187570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8D81102-3E62-D24A-8B6C-83E5A9C82A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250" y="528365"/>
            <a:ext cx="3156987" cy="646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799841"/>
      </p:ext>
    </p:extLst>
  </p:cSld>
  <p:clrMapOvr>
    <a:masterClrMapping/>
  </p:clrMapOvr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53938886"/>
      </p:ext>
    </p:extLst>
  </p:cSld>
  <p:clrMapOvr>
    <a:masterClrMapping/>
  </p:clrMapOvr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40B4F123-30EB-A440-BB44-9D7F067693BF}"/>
              </a:ext>
            </a:extLst>
          </p:cNvPr>
          <p:cNvSpPr/>
          <p:nvPr userDrawn="1"/>
        </p:nvSpPr>
        <p:spPr bwMode="auto">
          <a:xfrm>
            <a:off x="4272324" y="6073135"/>
            <a:ext cx="7919676" cy="18757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378EF57C-0683-8E48-AE13-6590CF43DEB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689351" y="6564313"/>
            <a:ext cx="3350683" cy="387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7648" tIns="48825" rIns="97648" bIns="48825">
            <a:spAutoFit/>
          </a:bodyPr>
          <a:lstStyle>
            <a:lvl1pPr defTabSz="9699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84188" defTabSz="9699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69963" defTabSz="9699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454150" defTabSz="9699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939925" defTabSz="9699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397125" defTabSz="9699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854325" defTabSz="9699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311525" defTabSz="9699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768725" defTabSz="9699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endParaRPr lang="en-US" altLang="en-US" sz="190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CBED2D5-3D21-F846-9AB1-F18C83362D57}"/>
              </a:ext>
            </a:extLst>
          </p:cNvPr>
          <p:cNvSpPr/>
          <p:nvPr userDrawn="1"/>
        </p:nvSpPr>
        <p:spPr bwMode="auto">
          <a:xfrm>
            <a:off x="4272325" y="0"/>
            <a:ext cx="7919676" cy="68580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C13092-8DB7-0B4F-ABD0-D6BD9362920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01133" y="3198167"/>
            <a:ext cx="6662057" cy="461665"/>
          </a:xfrm>
        </p:spPr>
        <p:txBody>
          <a:bodyPr anchor="ctr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Divider Title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06BB0AF-9056-B849-8AE6-C1E1BBA3E300}"/>
              </a:ext>
            </a:extLst>
          </p:cNvPr>
          <p:cNvSpPr/>
          <p:nvPr userDrawn="1"/>
        </p:nvSpPr>
        <p:spPr bwMode="auto">
          <a:xfrm>
            <a:off x="3626865" y="6073135"/>
            <a:ext cx="589120" cy="187570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F111A79-FA5C-6C4A-9F3B-44ACE4907DA5}"/>
              </a:ext>
            </a:extLst>
          </p:cNvPr>
          <p:cNvSpPr/>
          <p:nvPr userDrawn="1"/>
        </p:nvSpPr>
        <p:spPr bwMode="auto">
          <a:xfrm>
            <a:off x="2120793" y="6073135"/>
            <a:ext cx="1449733" cy="187570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59BD90C-2B1D-CE42-B14E-DB6FD23D2123}"/>
              </a:ext>
            </a:extLst>
          </p:cNvPr>
          <p:cNvSpPr/>
          <p:nvPr userDrawn="1"/>
        </p:nvSpPr>
        <p:spPr bwMode="auto">
          <a:xfrm>
            <a:off x="605367" y="6073135"/>
            <a:ext cx="1459087" cy="187570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175255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bg>
      <p:bgPr>
        <a:solidFill>
          <a:schemeClr val="tx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472A07B1-D819-FEDF-13A4-2A63EF994D1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88D0DECC-CCDD-122A-3A36-B54D989BACF3}"/>
              </a:ext>
            </a:extLst>
          </p:cNvPr>
          <p:cNvSpPr/>
          <p:nvPr userDrawn="1"/>
        </p:nvSpPr>
        <p:spPr>
          <a:xfrm rot="5400000">
            <a:off x="2667000" y="-2667001"/>
            <a:ext cx="6857999" cy="12192001"/>
          </a:xfrm>
          <a:prstGeom prst="rect">
            <a:avLst/>
          </a:prstGeom>
          <a:gradFill flip="none" rotWithShape="1">
            <a:gsLst>
              <a:gs pos="23000">
                <a:schemeClr val="accent1">
                  <a:lumMod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5F29D81-54F3-4964-9939-93D22AC3DC6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31" y="2461970"/>
            <a:ext cx="11323701" cy="1661993"/>
          </a:xfrm>
        </p:spPr>
        <p:txBody>
          <a:bodyPr tIns="0" rIns="0" bIns="0" anchor="ctr" anchorCtr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4000" b="1" kern="1200" cap="none" baseline="0" dirty="0">
                <a:solidFill>
                  <a:schemeClr val="bg1">
                    <a:alpha val="90000"/>
                  </a:schemeClr>
                </a:solidFill>
                <a:latin typeface="+mn-lt"/>
                <a:ea typeface="Roboto"/>
                <a:cs typeface="+mn-cs"/>
              </a:defRPr>
            </a:lvl1pPr>
            <a:lvl2pPr>
              <a:defRPr sz="6000" cap="all" baseline="0">
                <a:solidFill>
                  <a:schemeClr val="bg1"/>
                </a:solidFill>
              </a:defRPr>
            </a:lvl2pPr>
            <a:lvl3pPr>
              <a:defRPr sz="6000" cap="all" baseline="0">
                <a:solidFill>
                  <a:schemeClr val="bg1"/>
                </a:solidFill>
              </a:defRPr>
            </a:lvl3pPr>
            <a:lvl4pPr>
              <a:defRPr sz="6000" cap="all" baseline="0">
                <a:solidFill>
                  <a:schemeClr val="bg1"/>
                </a:solidFill>
              </a:defRPr>
            </a:lvl4pPr>
            <a:lvl5pPr>
              <a:defRPr sz="600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title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F5EBF06-2B70-4400-A968-7F699E5D5CF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31" y="4151138"/>
            <a:ext cx="11323701" cy="78377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Authors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A252B2-8027-75EF-686D-B01727C5036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0431" y="2165020"/>
            <a:ext cx="2232131" cy="256032"/>
          </a:xfrm>
          <a:noFill/>
        </p:spPr>
        <p:txBody>
          <a:bodyPr>
            <a:noAutofit/>
          </a:bodyPr>
          <a:lstStyle>
            <a:lvl1pPr marL="0" indent="0">
              <a:buFontTx/>
              <a:buNone/>
              <a:defRPr sz="1200" b="0">
                <a:solidFill>
                  <a:schemeClr val="bg1"/>
                </a:solidFill>
              </a:defRPr>
            </a:lvl1pPr>
          </a:lstStyle>
          <a:p>
            <a:pPr algn="l"/>
            <a:r>
              <a:rPr lang="en-GB"/>
              <a:t>MMM YYYY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266491A-D24D-9235-03D4-3B0A3957AD2A}"/>
              </a:ext>
            </a:extLst>
          </p:cNvPr>
          <p:cNvSpPr/>
          <p:nvPr userDrawn="1"/>
        </p:nvSpPr>
        <p:spPr>
          <a:xfrm>
            <a:off x="0" y="6392383"/>
            <a:ext cx="12192000" cy="396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9D73C85-C6E7-9554-6F4D-74C7D40A985F}"/>
              </a:ext>
            </a:extLst>
          </p:cNvPr>
          <p:cNvSpPr/>
          <p:nvPr userDrawn="1"/>
        </p:nvSpPr>
        <p:spPr>
          <a:xfrm>
            <a:off x="0" y="6355871"/>
            <a:ext cx="12192000" cy="3651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EA39AC3-6788-8099-C545-7754422B048A}"/>
              </a:ext>
            </a:extLst>
          </p:cNvPr>
          <p:cNvSpPr/>
          <p:nvPr userDrawn="1"/>
        </p:nvSpPr>
        <p:spPr>
          <a:xfrm>
            <a:off x="0" y="6319358"/>
            <a:ext cx="12192000" cy="3651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D175C32-2C64-03DA-637D-841AA03CEC6E}"/>
              </a:ext>
            </a:extLst>
          </p:cNvPr>
          <p:cNvSpPr/>
          <p:nvPr userDrawn="1"/>
        </p:nvSpPr>
        <p:spPr>
          <a:xfrm>
            <a:off x="0" y="6284433"/>
            <a:ext cx="12192000" cy="3651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B705A20-C5B9-D587-6808-CF39069AB8D4}"/>
              </a:ext>
            </a:extLst>
          </p:cNvPr>
          <p:cNvSpPr txBox="1"/>
          <p:nvPr userDrawn="1"/>
        </p:nvSpPr>
        <p:spPr>
          <a:xfrm>
            <a:off x="338138" y="6503029"/>
            <a:ext cx="7516145" cy="2846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050" b="1" dirty="0">
                <a:solidFill>
                  <a:schemeClr val="bg1"/>
                </a:solidFill>
                <a:latin typeface="+mj-lt"/>
                <a:ea typeface="Roboto Cn" panose="02000000000000000000" pitchFamily="2" charset="0"/>
                <a:cs typeface="Roboto Cn" panose="02000000000000000000" pitchFamily="2" charset="0"/>
              </a:rPr>
              <a:t>PRESENTED BY: </a:t>
            </a:r>
            <a:r>
              <a:rPr lang="en-US" sz="1050" b="0" dirty="0">
                <a:solidFill>
                  <a:schemeClr val="bg1"/>
                </a:solidFill>
                <a:latin typeface="+mj-lt"/>
                <a:ea typeface="Roboto Cn" panose="02000000000000000000" pitchFamily="2" charset="0"/>
                <a:cs typeface="Roboto Cn" panose="02000000000000000000" pitchFamily="2" charset="0"/>
              </a:rPr>
              <a:t>John O. Mascarenhas</a:t>
            </a:r>
            <a:r>
              <a:rPr lang="nl-NL" sz="1050" b="0" kern="1200" dirty="0">
                <a:solidFill>
                  <a:schemeClr val="bg1"/>
                </a:solidFill>
                <a:latin typeface="+mj-lt"/>
                <a:ea typeface="Roboto Cn" panose="02000000000000000000" pitchFamily="2" charset="0"/>
                <a:cs typeface="Roboto Cn" panose="02000000000000000000" pitchFamily="2" charset="0"/>
              </a:rPr>
              <a:t>, MD</a:t>
            </a:r>
            <a:br>
              <a:rPr lang="en-GB" sz="900" b="0" kern="1200" dirty="0">
                <a:solidFill>
                  <a:schemeClr val="bg1"/>
                </a:solidFill>
                <a:latin typeface="+mj-lt"/>
                <a:ea typeface="Roboto Cn" panose="02000000000000000000" pitchFamily="2" charset="0"/>
                <a:cs typeface="Roboto Cn" panose="02000000000000000000" pitchFamily="2" charset="0"/>
              </a:rPr>
            </a:br>
            <a:r>
              <a:rPr lang="en-GB" sz="800" b="0" kern="1200" dirty="0">
                <a:solidFill>
                  <a:schemeClr val="bg1"/>
                </a:solidFill>
                <a:latin typeface="+mj-lt"/>
                <a:ea typeface="Roboto Cn" panose="02000000000000000000" pitchFamily="2" charset="0"/>
                <a:cs typeface="Roboto Cn" panose="02000000000000000000" pitchFamily="2" charset="0"/>
              </a:rPr>
              <a:t>Presentation is property of the author and ASH. Permission required for reuse: </a:t>
            </a:r>
            <a:r>
              <a:rPr lang="en-GB" sz="800" b="0" kern="1200" dirty="0" err="1">
                <a:solidFill>
                  <a:schemeClr val="bg1"/>
                </a:solidFill>
                <a:latin typeface="+mj-lt"/>
                <a:ea typeface="Roboto Cn" panose="02000000000000000000" pitchFamily="2" charset="0"/>
                <a:cs typeface="Roboto Cn" panose="02000000000000000000" pitchFamily="2" charset="0"/>
              </a:rPr>
              <a:t>john.mascarenhas@mssm.edu</a:t>
            </a:r>
            <a:endParaRPr lang="en-GB" sz="900" b="0" kern="1200" dirty="0">
              <a:solidFill>
                <a:schemeClr val="bg1"/>
              </a:solidFill>
              <a:latin typeface="+mj-lt"/>
              <a:ea typeface="Roboto Cn" panose="02000000000000000000" pitchFamily="2" charset="0"/>
              <a:cs typeface="Roboto Cn" panose="02000000000000000000" pitchFamily="2" charset="0"/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EB3E27BE-15CA-04E8-F9BA-84EFFF55B0B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25997" y="6539481"/>
            <a:ext cx="3480153" cy="227903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2FAAFD17-D27D-1271-E6F9-E297F3BBE26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254131" y="6471283"/>
            <a:ext cx="346372" cy="348185"/>
          </a:xfrm>
          <a:prstGeom prst="rect">
            <a:avLst/>
          </a:prstGeom>
        </p:spPr>
      </p:pic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FC3EAD05-8DF7-D7F7-1395-8C7B87EFF7D0}"/>
              </a:ext>
            </a:extLst>
          </p:cNvPr>
          <p:cNvSpPr txBox="1">
            <a:spLocks/>
          </p:cNvSpPr>
          <p:nvPr userDrawn="1"/>
        </p:nvSpPr>
        <p:spPr>
          <a:xfrm>
            <a:off x="-27298" y="1407021"/>
            <a:ext cx="2232131" cy="312769"/>
          </a:xfrm>
          <a:prstGeom prst="rect">
            <a:avLst/>
          </a:prstGeom>
          <a:gradFill flip="none" rotWithShape="1">
            <a:gsLst>
              <a:gs pos="0">
                <a:schemeClr val="accent3">
                  <a:alpha val="0"/>
                </a:schemeClr>
              </a:gs>
              <a:gs pos="50000">
                <a:schemeClr val="accent2"/>
              </a:gs>
            </a:gsLst>
            <a:lin ang="0" scaled="1"/>
            <a:tileRect/>
          </a:gradFill>
        </p:spPr>
        <p:txBody>
          <a:bodyPr vert="horz" wrap="square" lIns="365760" tIns="72000" rIns="45720" bIns="45720" rtlCol="0" anchor="ctr" anchorCtr="0">
            <a:sp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2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47663" indent="-1714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3400" indent="-176213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04850" indent="-142875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57250" indent="-142875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177800" algn="l" fontAlgn="auto">
              <a:spcAft>
                <a:spcPts val="0"/>
              </a:spcAft>
            </a:pPr>
            <a:r>
              <a:rPr lang="en-US" sz="1400" b="0" i="1"/>
              <a:t>Abstract #1000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8FE8EBB8-39DC-0EB4-D5F0-9471C70A76D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0431" y="4934909"/>
            <a:ext cx="11323701" cy="356616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Institutions</a:t>
            </a:r>
          </a:p>
        </p:txBody>
      </p:sp>
    </p:spTree>
    <p:extLst>
      <p:ext uri="{BB962C8B-B14F-4D97-AF65-F5344CB8AC3E}">
        <p14:creationId xmlns:p14="http://schemas.microsoft.com/office/powerpoint/2010/main" val="16144855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2160">
          <p15:clr>
            <a:srgbClr val="FBAE40"/>
          </p15:clr>
        </p15:guide>
        <p15:guide id="3" pos="3840">
          <p15:clr>
            <a:srgbClr val="FBAE40"/>
          </p15:clr>
        </p15:guide>
      </p15:sldGuideLst>
    </p:ext>
  </p:extLst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5368" y="1124081"/>
            <a:ext cx="5115984" cy="1743075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5551" y="1124081"/>
            <a:ext cx="5374393" cy="17430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AC56170B-6943-F84C-A7CF-C98CC69F19F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5368" y="476872"/>
            <a:ext cx="1107457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24614999"/>
      </p:ext>
    </p:extLst>
  </p:cSld>
  <p:clrMapOvr>
    <a:masterClrMapping/>
  </p:clrMapOvr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5367" y="1173430"/>
            <a:ext cx="5356893" cy="5665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5368" y="1739965"/>
            <a:ext cx="5356892" cy="17566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70171" y="1173430"/>
            <a:ext cx="5409773" cy="5665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70171" y="1739965"/>
            <a:ext cx="5409773" cy="1756604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D98137F-E053-8749-A48F-5E7A87B94F8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5368" y="476872"/>
            <a:ext cx="1107457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90651064"/>
      </p:ext>
    </p:extLst>
  </p:cSld>
  <p:clrMapOvr>
    <a:masterClrMapping/>
  </p:clrMapOvr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>
            <a:extLst>
              <a:ext uri="{FF2B5EF4-FFF2-40B4-BE49-F238E27FC236}">
                <a16:creationId xmlns:a16="http://schemas.microsoft.com/office/drawing/2014/main" id="{F67A72FA-85E0-1C47-93C3-EB1CF1E07A7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5368" y="476872"/>
            <a:ext cx="1107457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38045136"/>
      </p:ext>
    </p:extLst>
  </p:cSld>
  <p:clrMapOvr>
    <a:masterClrMapping/>
  </p:clrMapOvr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8938834"/>
      </p:ext>
    </p:extLst>
  </p:cSld>
  <p:clrMapOvr>
    <a:masterClrMapping/>
  </p:clrMapOvr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>
            <a:extLst>
              <a:ext uri="{FF2B5EF4-FFF2-40B4-BE49-F238E27FC236}">
                <a16:creationId xmlns:a16="http://schemas.microsoft.com/office/drawing/2014/main" id="{378EF57C-0683-8E48-AE13-6590CF43DEB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689351" y="6564313"/>
            <a:ext cx="3350683" cy="387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7648" tIns="48825" rIns="97648" bIns="48825">
            <a:spAutoFit/>
          </a:bodyPr>
          <a:lstStyle>
            <a:lvl1pPr defTabSz="9699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84188" defTabSz="9699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69963" defTabSz="9699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454150" defTabSz="9699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939925" defTabSz="9699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397125" defTabSz="9699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854325" defTabSz="9699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311525" defTabSz="9699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768725" defTabSz="9699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endParaRPr lang="en-US" altLang="en-US" sz="190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2562E6E-14D8-0F44-A50D-BEB5AA05E94A}"/>
              </a:ext>
            </a:extLst>
          </p:cNvPr>
          <p:cNvSpPr/>
          <p:nvPr userDrawn="1"/>
        </p:nvSpPr>
        <p:spPr bwMode="auto">
          <a:xfrm>
            <a:off x="4272324" y="6073135"/>
            <a:ext cx="7919676" cy="18757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07A041C-85C9-D44B-987A-C8542A9F68E4}"/>
              </a:ext>
            </a:extLst>
          </p:cNvPr>
          <p:cNvSpPr/>
          <p:nvPr userDrawn="1"/>
        </p:nvSpPr>
        <p:spPr bwMode="auto">
          <a:xfrm>
            <a:off x="3626865" y="6073135"/>
            <a:ext cx="589120" cy="187570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E4D422F-FE44-674C-AF4F-23C21B48453C}"/>
              </a:ext>
            </a:extLst>
          </p:cNvPr>
          <p:cNvSpPr/>
          <p:nvPr userDrawn="1"/>
        </p:nvSpPr>
        <p:spPr bwMode="auto">
          <a:xfrm>
            <a:off x="2120793" y="6073135"/>
            <a:ext cx="1449733" cy="187570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F87DA0F-8041-DB4E-818B-D170DFA1CCEB}"/>
              </a:ext>
            </a:extLst>
          </p:cNvPr>
          <p:cNvSpPr/>
          <p:nvPr userDrawn="1"/>
        </p:nvSpPr>
        <p:spPr bwMode="auto">
          <a:xfrm>
            <a:off x="605367" y="6073135"/>
            <a:ext cx="1459087" cy="187570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6B5D5F0-F4E4-7B48-9156-B8187306AE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6868" y="3105844"/>
            <a:ext cx="3156987" cy="646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943164"/>
      </p:ext>
    </p:extLst>
  </p:cSld>
  <p:clrMapOvr>
    <a:masterClrMapping/>
  </p:clrMapOvr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itle Presentation" userDrawn="1">
  <p:cSld name="1_Title Presentation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dark&#10;&#10;Description automatically generated">
            <a:extLst>
              <a:ext uri="{FF2B5EF4-FFF2-40B4-BE49-F238E27FC236}">
                <a16:creationId xmlns:a16="http://schemas.microsoft.com/office/drawing/2014/main" id="{598D5007-B8B3-4105-8D24-3D32878E67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9182" r="37155" b="3124"/>
          <a:stretch/>
        </p:blipFill>
        <p:spPr>
          <a:xfrm>
            <a:off x="6869373" y="-228515"/>
            <a:ext cx="5322627" cy="7086516"/>
          </a:xfrm>
          <a:prstGeom prst="rect">
            <a:avLst/>
          </a:prstGeom>
        </p:spPr>
      </p:pic>
      <p:pic>
        <p:nvPicPr>
          <p:cNvPr id="4" name="Picture 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4B7EAA5D-394E-4EB3-8B46-0ABC09A09C7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24418" y="453836"/>
            <a:ext cx="2861061" cy="544577"/>
          </a:xfrm>
          <a:prstGeom prst="rect">
            <a:avLst/>
          </a:prstGeom>
        </p:spPr>
      </p:pic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6FD46E52-FF66-4403-A46F-CC79558F4353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24418" y="1984889"/>
            <a:ext cx="6104332" cy="104361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4267" b="1" i="0">
                <a:solidFill>
                  <a:srgbClr val="026C72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GB" dirty="0"/>
              <a:t>Title of the presentation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798FF270-290D-497B-871A-6ADB099AB048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624418" y="3028508"/>
            <a:ext cx="6104332" cy="53384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2133" b="0" i="0">
                <a:solidFill>
                  <a:srgbClr val="3D9DA0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GB" dirty="0"/>
              <a:t>Subtitle of the presentation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5518978F-F373-430B-85CD-7F1D9672255F}"/>
              </a:ext>
            </a:extLst>
          </p:cNvPr>
          <p:cNvSpPr>
            <a:spLocks noGrp="1"/>
          </p:cNvSpPr>
          <p:nvPr>
            <p:ph type="body" sz="half" idx="11" hasCustomPrompt="1"/>
          </p:nvPr>
        </p:nvSpPr>
        <p:spPr>
          <a:xfrm>
            <a:off x="624419" y="4797990"/>
            <a:ext cx="6104331" cy="62325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67" b="1" i="0">
                <a:solidFill>
                  <a:srgbClr val="026C72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GB" dirty="0"/>
              <a:t>Name of the speaker</a:t>
            </a:r>
          </a:p>
          <a:p>
            <a:pPr lvl="0"/>
            <a:r>
              <a:rPr lang="en-GB" dirty="0"/>
              <a:t>Position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BDF40534-86AB-4408-9234-40E0777315E7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624419" y="5525730"/>
            <a:ext cx="6104331" cy="62325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0" i="0">
                <a:solidFill>
                  <a:srgbClr val="026C72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CH" dirty="0"/>
              <a:t>City Nation, Date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963804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17">
          <p15:clr>
            <a:srgbClr val="FBAE40"/>
          </p15:clr>
        </p15:guide>
        <p15:guide id="2" pos="295">
          <p15:clr>
            <a:srgbClr val="FBAE40"/>
          </p15:clr>
        </p15:guide>
      </p15:sldGuideLst>
    </p:ext>
  </p:extLst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3724C-E7A2-4A6D-A4BD-CDB6C1C0317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4/26/26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3A10D-7D5E-4932-A76F-CD1632FD3D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5460120"/>
      </p:ext>
    </p:extLst>
  </p:cSld>
  <p:clrMapOvr>
    <a:masterClrMapping/>
  </p:clrMapOvr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238125" y="200026"/>
            <a:ext cx="8093075" cy="384175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200" b="1">
                <a:solidFill>
                  <a:schemeClr val="bg1"/>
                </a:solidFill>
                <a:latin typeface="Gill Sans MT" panose="020B0502020104020203" pitchFamily="34" charset="0"/>
              </a:defRPr>
            </a:lvl1pPr>
            <a:lvl2pPr marL="257162" indent="0">
              <a:buFontTx/>
              <a:buNone/>
              <a:defRPr sz="1800" b="1">
                <a:solidFill>
                  <a:schemeClr val="bg1"/>
                </a:solidFill>
                <a:latin typeface="Gill Sans MT" panose="020B0502020104020203" pitchFamily="34" charset="0"/>
              </a:defRPr>
            </a:lvl2pPr>
            <a:lvl3pPr marL="600045" indent="0">
              <a:buFontTx/>
              <a:buNone/>
              <a:defRPr sz="1800" b="1">
                <a:solidFill>
                  <a:schemeClr val="bg1"/>
                </a:solidFill>
                <a:latin typeface="Gill Sans MT" panose="020B0502020104020203" pitchFamily="34" charset="0"/>
              </a:defRPr>
            </a:lvl3pPr>
            <a:lvl4pPr marL="1028649" indent="0">
              <a:buFontTx/>
              <a:buNone/>
              <a:defRPr sz="1800" b="1">
                <a:solidFill>
                  <a:schemeClr val="bg1"/>
                </a:solidFill>
                <a:latin typeface="Gill Sans MT" panose="020B0502020104020203" pitchFamily="34" charset="0"/>
              </a:defRPr>
            </a:lvl4pPr>
            <a:lvl5pPr marL="1371532" indent="0">
              <a:buFontTx/>
              <a:buNone/>
              <a:defRPr sz="1800" b="1">
                <a:solidFill>
                  <a:schemeClr val="bg1"/>
                </a:solidFill>
                <a:latin typeface="Gill Sans MT" panose="020B0502020104020203" pitchFamily="34" charset="0"/>
              </a:defRPr>
            </a:lvl5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679387" y="6298147"/>
            <a:ext cx="410309" cy="365125"/>
          </a:xfrm>
        </p:spPr>
        <p:txBody>
          <a:bodyPr/>
          <a:lstStyle>
            <a:lvl1pPr algn="ctr">
              <a:defRPr>
                <a:solidFill>
                  <a:schemeClr val="bg2">
                    <a:lumMod val="25000"/>
                  </a:schemeClr>
                </a:solidFill>
                <a:latin typeface="Gill Sans MT" panose="020B0502020104020203" pitchFamily="34" charset="0"/>
              </a:defRPr>
            </a:lvl1pPr>
          </a:lstStyle>
          <a:p>
            <a:fld id="{41F92ED0-420B-4195-9493-F29186EDA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244072"/>
      </p:ext>
    </p:extLst>
  </p:cSld>
  <p:clrMapOvr>
    <a:masterClrMapping/>
  </p:clrMapOvr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제목 및 내용">
  <p:cSld name="제목 및 내용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134"/>
          <p:cNvSpPr txBox="1">
            <a:spLocks noGrp="1"/>
          </p:cNvSpPr>
          <p:nvPr>
            <p:ph type="title"/>
          </p:nvPr>
        </p:nvSpPr>
        <p:spPr>
          <a:xfrm>
            <a:off x="191220" y="132214"/>
            <a:ext cx="9918939" cy="7304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algun Gothic"/>
              <a:buNone/>
              <a:defRPr sz="2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sp>
        <p:nvSpPr>
          <p:cNvPr id="24" name="Google Shape;24;p134"/>
          <p:cNvSpPr txBox="1">
            <a:spLocks noGrp="1"/>
          </p:cNvSpPr>
          <p:nvPr>
            <p:ph type="body" idx="1"/>
          </p:nvPr>
        </p:nvSpPr>
        <p:spPr>
          <a:xfrm>
            <a:off x="647999" y="6499705"/>
            <a:ext cx="10896301" cy="3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Arial"/>
              <a:buNone/>
              <a:defRPr sz="700" b="0" i="1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63981241"/>
      </p:ext>
    </p:extLst>
  </p:cSld>
  <p:clrMapOvr>
    <a:masterClrMapping/>
  </p:clrMapOvr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사용자 지정 레이아웃">
  <p:cSld name="사용자 지정 레이아웃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oogle Shape;17;p120" descr="스케치, 그림, 라인 아트, 도표이(가) 표시된 사진&#10;&#10;AI 생성 콘텐츠는 정확하지 않을 수 있습니다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120"/>
          <p:cNvSpPr txBox="1">
            <a:spLocks noGrp="1"/>
          </p:cNvSpPr>
          <p:nvPr>
            <p:ph type="title"/>
          </p:nvPr>
        </p:nvSpPr>
        <p:spPr>
          <a:xfrm>
            <a:off x="0" y="1357165"/>
            <a:ext cx="9918939" cy="7304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algun Gothic"/>
              <a:buNone/>
              <a:defRPr sz="2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sp>
        <p:nvSpPr>
          <p:cNvPr id="19" name="Google Shape;19;p120"/>
          <p:cNvSpPr txBox="1">
            <a:spLocks noGrp="1"/>
          </p:cNvSpPr>
          <p:nvPr>
            <p:ph type="body" idx="1"/>
          </p:nvPr>
        </p:nvSpPr>
        <p:spPr>
          <a:xfrm>
            <a:off x="647999" y="6499705"/>
            <a:ext cx="10896301" cy="3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Arial"/>
              <a:buNone/>
              <a:defRPr sz="700" b="0" i="1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5010597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tx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472A07B1-D819-FEDF-13A4-2A63EF994D1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88D0DECC-CCDD-122A-3A36-B54D989BACF3}"/>
              </a:ext>
            </a:extLst>
          </p:cNvPr>
          <p:cNvSpPr/>
          <p:nvPr userDrawn="1"/>
        </p:nvSpPr>
        <p:spPr>
          <a:xfrm rot="5400000">
            <a:off x="2667000" y="-2667001"/>
            <a:ext cx="6857999" cy="12192001"/>
          </a:xfrm>
          <a:prstGeom prst="rect">
            <a:avLst/>
          </a:prstGeom>
          <a:gradFill flip="none" rotWithShape="1">
            <a:gsLst>
              <a:gs pos="23000">
                <a:schemeClr val="accent1">
                  <a:lumMod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5F29D81-54F3-4964-9939-93D22AC3DC6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31" y="3432354"/>
            <a:ext cx="11323701" cy="1661993"/>
          </a:xfrm>
        </p:spPr>
        <p:txBody>
          <a:bodyPr tIns="0" rIns="0" bIns="0" anchor="ctr" anchorCtr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4800" b="1" kern="1200" cap="none" baseline="0" dirty="0">
                <a:solidFill>
                  <a:schemeClr val="bg1">
                    <a:alpha val="90000"/>
                  </a:schemeClr>
                </a:solidFill>
                <a:latin typeface="+mn-lt"/>
                <a:ea typeface="Roboto"/>
                <a:cs typeface="+mn-cs"/>
              </a:defRPr>
            </a:lvl1pPr>
            <a:lvl2pPr>
              <a:defRPr sz="6000" cap="all" baseline="0">
                <a:solidFill>
                  <a:schemeClr val="bg1"/>
                </a:solidFill>
              </a:defRPr>
            </a:lvl2pPr>
            <a:lvl3pPr>
              <a:defRPr sz="6000" cap="all" baseline="0">
                <a:solidFill>
                  <a:schemeClr val="bg1"/>
                </a:solidFill>
              </a:defRPr>
            </a:lvl3pPr>
            <a:lvl4pPr>
              <a:defRPr sz="6000" cap="all" baseline="0">
                <a:solidFill>
                  <a:schemeClr val="bg1"/>
                </a:solidFill>
              </a:defRPr>
            </a:lvl4pPr>
            <a:lvl5pPr>
              <a:defRPr sz="600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title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F5EBF06-2B70-4400-A968-7F699E5D5CF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31" y="5121522"/>
            <a:ext cx="8156691" cy="356616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subtitle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A252B2-8027-75EF-686D-B01727C5036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0431" y="3135404"/>
            <a:ext cx="2232131" cy="256032"/>
          </a:xfrm>
          <a:noFill/>
        </p:spPr>
        <p:txBody>
          <a:bodyPr>
            <a:noAutofit/>
          </a:bodyPr>
          <a:lstStyle>
            <a:lvl1pPr marL="0" indent="0">
              <a:buFontTx/>
              <a:buNone/>
              <a:defRPr sz="1200" b="0">
                <a:solidFill>
                  <a:schemeClr val="bg1"/>
                </a:solidFill>
              </a:defRPr>
            </a:lvl1pPr>
          </a:lstStyle>
          <a:p>
            <a:pPr algn="l"/>
            <a:r>
              <a:rPr lang="en-GB"/>
              <a:t>MMM YYYY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BC20967-F5BA-2C9A-CAB6-110E88C0584F}"/>
              </a:ext>
            </a:extLst>
          </p:cNvPr>
          <p:cNvGrpSpPr/>
          <p:nvPr userDrawn="1"/>
        </p:nvGrpSpPr>
        <p:grpSpPr>
          <a:xfrm>
            <a:off x="510430" y="777311"/>
            <a:ext cx="7820769" cy="1416034"/>
            <a:chOff x="616915" y="498474"/>
            <a:chExt cx="5102848" cy="923925"/>
          </a:xfrm>
          <a:solidFill>
            <a:schemeClr val="bg1"/>
          </a:solidFill>
        </p:grpSpPr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6ECADE65-C3BF-1810-2282-9813EF9EF1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00330" y="796643"/>
              <a:ext cx="4019433" cy="398386"/>
            </a:xfrm>
            <a:prstGeom prst="rect">
              <a:avLst/>
            </a:prstGeom>
          </p:spPr>
        </p:pic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1ED2BA07-3FDA-41CD-B2BC-608040DBDE1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16915" y="498474"/>
              <a:ext cx="919113" cy="923925"/>
            </a:xfrm>
            <a:prstGeom prst="rect">
              <a:avLst/>
            </a:prstGeom>
          </p:spPr>
        </p:pic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3266491A-D24D-9235-03D4-3B0A3957AD2A}"/>
              </a:ext>
            </a:extLst>
          </p:cNvPr>
          <p:cNvSpPr/>
          <p:nvPr userDrawn="1"/>
        </p:nvSpPr>
        <p:spPr>
          <a:xfrm>
            <a:off x="0" y="6392383"/>
            <a:ext cx="12192000" cy="396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9D73C85-C6E7-9554-6F4D-74C7D40A985F}"/>
              </a:ext>
            </a:extLst>
          </p:cNvPr>
          <p:cNvSpPr/>
          <p:nvPr userDrawn="1"/>
        </p:nvSpPr>
        <p:spPr>
          <a:xfrm>
            <a:off x="0" y="6355871"/>
            <a:ext cx="12192000" cy="3651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EA39AC3-6788-8099-C545-7754422B048A}"/>
              </a:ext>
            </a:extLst>
          </p:cNvPr>
          <p:cNvSpPr/>
          <p:nvPr userDrawn="1"/>
        </p:nvSpPr>
        <p:spPr>
          <a:xfrm>
            <a:off x="0" y="6319358"/>
            <a:ext cx="12192000" cy="3651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D175C32-2C64-03DA-637D-841AA03CEC6E}"/>
              </a:ext>
            </a:extLst>
          </p:cNvPr>
          <p:cNvSpPr/>
          <p:nvPr userDrawn="1"/>
        </p:nvSpPr>
        <p:spPr>
          <a:xfrm>
            <a:off x="0" y="6284433"/>
            <a:ext cx="12192000" cy="3651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B705A20-C5B9-D587-6808-CF39069AB8D4}"/>
              </a:ext>
            </a:extLst>
          </p:cNvPr>
          <p:cNvSpPr txBox="1"/>
          <p:nvPr userDrawn="1"/>
        </p:nvSpPr>
        <p:spPr>
          <a:xfrm>
            <a:off x="338138" y="6503029"/>
            <a:ext cx="7516145" cy="2846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050" b="1" dirty="0">
                <a:solidFill>
                  <a:schemeClr val="bg1"/>
                </a:solidFill>
                <a:latin typeface="+mj-lt"/>
                <a:ea typeface="Roboto Cn" panose="02000000000000000000" pitchFamily="2" charset="0"/>
                <a:cs typeface="Roboto Cn" panose="02000000000000000000" pitchFamily="2" charset="0"/>
              </a:rPr>
              <a:t>PRESENTED BY: </a:t>
            </a:r>
            <a:r>
              <a:rPr lang="en-US" sz="1050" b="0" dirty="0">
                <a:solidFill>
                  <a:schemeClr val="bg1"/>
                </a:solidFill>
                <a:latin typeface="+mj-lt"/>
                <a:ea typeface="Roboto Cn" panose="02000000000000000000" pitchFamily="2" charset="0"/>
                <a:cs typeface="Roboto Cn" panose="02000000000000000000" pitchFamily="2" charset="0"/>
              </a:rPr>
              <a:t>John O. Mascarenhas</a:t>
            </a:r>
            <a:r>
              <a:rPr lang="nl-NL" sz="1050" b="0" kern="1200" dirty="0">
                <a:solidFill>
                  <a:schemeClr val="bg1"/>
                </a:solidFill>
                <a:latin typeface="+mj-lt"/>
                <a:ea typeface="Roboto Cn" panose="02000000000000000000" pitchFamily="2" charset="0"/>
                <a:cs typeface="Roboto Cn" panose="02000000000000000000" pitchFamily="2" charset="0"/>
              </a:rPr>
              <a:t>, MD</a:t>
            </a:r>
            <a:br>
              <a:rPr lang="en-GB" sz="900" b="0" kern="1200" dirty="0">
                <a:solidFill>
                  <a:schemeClr val="bg1"/>
                </a:solidFill>
                <a:latin typeface="+mj-lt"/>
                <a:ea typeface="Roboto Cn" panose="02000000000000000000" pitchFamily="2" charset="0"/>
                <a:cs typeface="Roboto Cn" panose="02000000000000000000" pitchFamily="2" charset="0"/>
              </a:rPr>
            </a:br>
            <a:r>
              <a:rPr lang="en-GB" sz="800" b="0" kern="1200" dirty="0">
                <a:solidFill>
                  <a:schemeClr val="bg1"/>
                </a:solidFill>
                <a:latin typeface="+mj-lt"/>
                <a:ea typeface="Roboto Cn" panose="02000000000000000000" pitchFamily="2" charset="0"/>
                <a:cs typeface="Roboto Cn" panose="02000000000000000000" pitchFamily="2" charset="0"/>
              </a:rPr>
              <a:t>Presentation is property of the author and ASH. Permission required for reuse: </a:t>
            </a:r>
            <a:r>
              <a:rPr lang="en-GB" sz="800" b="0" kern="1200" dirty="0" err="1">
                <a:solidFill>
                  <a:schemeClr val="bg1"/>
                </a:solidFill>
                <a:latin typeface="+mj-lt"/>
                <a:ea typeface="Roboto Cn" panose="02000000000000000000" pitchFamily="2" charset="0"/>
                <a:cs typeface="Roboto Cn" panose="02000000000000000000" pitchFamily="2" charset="0"/>
              </a:rPr>
              <a:t>john.mascarenhas@mssm.edu</a:t>
            </a:r>
            <a:endParaRPr lang="en-GB" sz="900" b="0" kern="1200" dirty="0">
              <a:solidFill>
                <a:schemeClr val="bg1"/>
              </a:solidFill>
              <a:latin typeface="+mj-lt"/>
              <a:ea typeface="Roboto Cn" panose="02000000000000000000" pitchFamily="2" charset="0"/>
              <a:cs typeface="Roboto C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29330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2160">
          <p15:clr>
            <a:srgbClr val="FBAE40"/>
          </p15:clr>
        </p15:guide>
        <p15:guide id="3" pos="3840">
          <p15:clr>
            <a:srgbClr val="FBAE40"/>
          </p15:clr>
        </p15:guide>
      </p15:sldGuideLst>
    </p:ext>
  </p:extLst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0" y="332688"/>
            <a:ext cx="11379200" cy="492443"/>
          </a:xfrm>
        </p:spPr>
        <p:txBody>
          <a:bodyPr anchor="ctr"/>
          <a:lstStyle>
            <a:lvl1pPr algn="l">
              <a:defRPr sz="3200" b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1" y="1310217"/>
            <a:ext cx="11277601" cy="172582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406401" y="6399933"/>
            <a:ext cx="4869793" cy="381869"/>
          </a:xfrm>
        </p:spPr>
        <p:txBody>
          <a:bodyPr anchor="b"/>
          <a:lstStyle>
            <a:lvl1pPr marL="0" indent="0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6814209" y="6399933"/>
            <a:ext cx="4869793" cy="381869"/>
          </a:xfrm>
        </p:spPr>
        <p:txBody>
          <a:bodyPr anchor="b"/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919738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6FF65-E16B-BA4F-9591-6B4416106527}" type="datetimeFigureOut">
              <a:rPr lang="en-US" smtClean="0"/>
              <a:t>4/26/26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42168-F8B8-B34D-83CF-DF309AC81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1385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">
    <p:bg>
      <p:bgPr>
        <a:solidFill>
          <a:schemeClr val="tx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B5F0B5E-9C82-37F4-AFC4-A8860549542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8920DCE-8869-5079-567E-245550308DFD}"/>
              </a:ext>
            </a:extLst>
          </p:cNvPr>
          <p:cNvSpPr/>
          <p:nvPr userDrawn="1"/>
        </p:nvSpPr>
        <p:spPr>
          <a:xfrm rot="5400000">
            <a:off x="2667000" y="-2667001"/>
            <a:ext cx="6857999" cy="12192001"/>
          </a:xfrm>
          <a:prstGeom prst="rect">
            <a:avLst/>
          </a:prstGeom>
          <a:gradFill flip="none" rotWithShape="1">
            <a:gsLst>
              <a:gs pos="23000">
                <a:schemeClr val="accent1">
                  <a:lumMod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140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BC20967-F5BA-2C9A-CAB6-110E88C0584F}"/>
              </a:ext>
            </a:extLst>
          </p:cNvPr>
          <p:cNvGrpSpPr/>
          <p:nvPr userDrawn="1"/>
        </p:nvGrpSpPr>
        <p:grpSpPr>
          <a:xfrm>
            <a:off x="510430" y="777311"/>
            <a:ext cx="7820769" cy="1416034"/>
            <a:chOff x="616915" y="498474"/>
            <a:chExt cx="5102848" cy="923925"/>
          </a:xfrm>
          <a:solidFill>
            <a:schemeClr val="bg1"/>
          </a:solidFill>
        </p:grpSpPr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6ECADE65-C3BF-1810-2282-9813EF9EF1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00330" y="796643"/>
              <a:ext cx="4019433" cy="398386"/>
            </a:xfrm>
            <a:prstGeom prst="rect">
              <a:avLst/>
            </a:prstGeom>
          </p:spPr>
        </p:pic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1ED2BA07-3FDA-41CD-B2BC-608040DBDE1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16915" y="498474"/>
              <a:ext cx="919113" cy="923925"/>
            </a:xfrm>
            <a:prstGeom prst="rect">
              <a:avLst/>
            </a:prstGeom>
          </p:spPr>
        </p:pic>
      </p:grp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C7AAF367-3F5B-5E84-5F98-B493625666D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31" y="3432354"/>
            <a:ext cx="11323701" cy="1661993"/>
          </a:xfrm>
        </p:spPr>
        <p:txBody>
          <a:bodyPr tIns="0" rIns="0" bIns="0" anchor="ctr" anchorCtr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4800" b="1" kern="1200" cap="none" baseline="0" dirty="0">
                <a:solidFill>
                  <a:schemeClr val="bg1">
                    <a:alpha val="90000"/>
                  </a:schemeClr>
                </a:solidFill>
                <a:latin typeface="+mn-lt"/>
                <a:ea typeface="Roboto"/>
                <a:cs typeface="+mn-cs"/>
              </a:defRPr>
            </a:lvl1pPr>
            <a:lvl2pPr>
              <a:defRPr sz="6000" cap="all" baseline="0">
                <a:solidFill>
                  <a:schemeClr val="bg1"/>
                </a:solidFill>
              </a:defRPr>
            </a:lvl2pPr>
            <a:lvl3pPr>
              <a:defRPr sz="6000" cap="all" baseline="0">
                <a:solidFill>
                  <a:schemeClr val="bg1"/>
                </a:solidFill>
              </a:defRPr>
            </a:lvl3pPr>
            <a:lvl4pPr>
              <a:defRPr sz="6000" cap="all" baseline="0">
                <a:solidFill>
                  <a:schemeClr val="bg1"/>
                </a:solidFill>
              </a:defRPr>
            </a:lvl4pPr>
            <a:lvl5pPr>
              <a:defRPr sz="600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title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83EA860D-D953-3B07-2D9F-565D3575E4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31" y="5121522"/>
            <a:ext cx="8156691" cy="356616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subtitle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E058A6A-3C30-BFB4-E311-91D9D79C56F4}"/>
              </a:ext>
            </a:extLst>
          </p:cNvPr>
          <p:cNvSpPr/>
          <p:nvPr userDrawn="1"/>
        </p:nvSpPr>
        <p:spPr>
          <a:xfrm>
            <a:off x="0" y="6392383"/>
            <a:ext cx="12192000" cy="396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0CFC9B1-4C72-9E35-4A8B-294CA5FCE149}"/>
              </a:ext>
            </a:extLst>
          </p:cNvPr>
          <p:cNvSpPr/>
          <p:nvPr userDrawn="1"/>
        </p:nvSpPr>
        <p:spPr>
          <a:xfrm>
            <a:off x="0" y="6355871"/>
            <a:ext cx="12192000" cy="3651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68E053C-F5E0-E527-1201-72E09232FDBC}"/>
              </a:ext>
            </a:extLst>
          </p:cNvPr>
          <p:cNvSpPr/>
          <p:nvPr userDrawn="1"/>
        </p:nvSpPr>
        <p:spPr>
          <a:xfrm>
            <a:off x="0" y="6319358"/>
            <a:ext cx="12192000" cy="3651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DB6D18C-E7AA-5C94-B420-062A2709E276}"/>
              </a:ext>
            </a:extLst>
          </p:cNvPr>
          <p:cNvSpPr/>
          <p:nvPr userDrawn="1"/>
        </p:nvSpPr>
        <p:spPr>
          <a:xfrm>
            <a:off x="0" y="6284433"/>
            <a:ext cx="12192000" cy="3651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8F4D3D7-7D19-7AB0-EB8D-8194C0B32B82}"/>
              </a:ext>
            </a:extLst>
          </p:cNvPr>
          <p:cNvSpPr txBox="1"/>
          <p:nvPr userDrawn="1"/>
        </p:nvSpPr>
        <p:spPr>
          <a:xfrm>
            <a:off x="338138" y="6503029"/>
            <a:ext cx="7516145" cy="2846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050" b="1" dirty="0">
                <a:solidFill>
                  <a:schemeClr val="bg1"/>
                </a:solidFill>
                <a:latin typeface="+mj-lt"/>
                <a:ea typeface="Roboto Cn" panose="02000000000000000000" pitchFamily="2" charset="0"/>
                <a:cs typeface="Roboto Cn" panose="02000000000000000000" pitchFamily="2" charset="0"/>
              </a:rPr>
              <a:t>PRESENTED BY: </a:t>
            </a:r>
            <a:r>
              <a:rPr lang="en-US" sz="1050" b="0" dirty="0">
                <a:solidFill>
                  <a:schemeClr val="bg1"/>
                </a:solidFill>
                <a:latin typeface="+mj-lt"/>
                <a:ea typeface="Roboto Cn" panose="02000000000000000000" pitchFamily="2" charset="0"/>
                <a:cs typeface="Roboto Cn" panose="02000000000000000000" pitchFamily="2" charset="0"/>
              </a:rPr>
              <a:t>John O. Mascarenhas</a:t>
            </a:r>
            <a:r>
              <a:rPr lang="nl-NL" sz="1050" b="0" kern="1200" dirty="0">
                <a:solidFill>
                  <a:schemeClr val="bg1"/>
                </a:solidFill>
                <a:latin typeface="+mj-lt"/>
                <a:ea typeface="Roboto Cn" panose="02000000000000000000" pitchFamily="2" charset="0"/>
                <a:cs typeface="Roboto Cn" panose="02000000000000000000" pitchFamily="2" charset="0"/>
              </a:rPr>
              <a:t>, MD</a:t>
            </a:r>
            <a:br>
              <a:rPr lang="en-GB" sz="900" b="0" kern="1200" dirty="0">
                <a:solidFill>
                  <a:schemeClr val="bg1"/>
                </a:solidFill>
                <a:latin typeface="+mj-lt"/>
                <a:ea typeface="Roboto Cn" panose="02000000000000000000" pitchFamily="2" charset="0"/>
                <a:cs typeface="Roboto Cn" panose="02000000000000000000" pitchFamily="2" charset="0"/>
              </a:rPr>
            </a:br>
            <a:r>
              <a:rPr lang="en-GB" sz="800" b="0" kern="1200" dirty="0">
                <a:solidFill>
                  <a:schemeClr val="bg1"/>
                </a:solidFill>
                <a:latin typeface="+mj-lt"/>
                <a:ea typeface="Roboto Cn" panose="02000000000000000000" pitchFamily="2" charset="0"/>
                <a:cs typeface="Roboto Cn" panose="02000000000000000000" pitchFamily="2" charset="0"/>
              </a:rPr>
              <a:t>Presentation is property of the author and ASH. Permission required for reuse: </a:t>
            </a:r>
            <a:r>
              <a:rPr lang="en-GB" sz="800" b="0" kern="1200" dirty="0" err="1">
                <a:solidFill>
                  <a:schemeClr val="bg1"/>
                </a:solidFill>
                <a:latin typeface="+mj-lt"/>
                <a:ea typeface="Roboto Cn" panose="02000000000000000000" pitchFamily="2" charset="0"/>
                <a:cs typeface="Roboto Cn" panose="02000000000000000000" pitchFamily="2" charset="0"/>
              </a:rPr>
              <a:t>john.mascarenhas@mssm.edu</a:t>
            </a:r>
            <a:endParaRPr lang="en-GB" sz="900" b="0" kern="1200" dirty="0">
              <a:solidFill>
                <a:schemeClr val="bg1"/>
              </a:solidFill>
              <a:latin typeface="+mj-lt"/>
              <a:ea typeface="Roboto Cn" panose="02000000000000000000" pitchFamily="2" charset="0"/>
              <a:cs typeface="Roboto C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41273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2160">
          <p15:clr>
            <a:srgbClr val="FBAE40"/>
          </p15:clr>
        </p15:guide>
        <p15:guide id="3" pos="3840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259BB7-474D-4CDF-A2EC-6303611062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137" y="392635"/>
            <a:ext cx="11521440" cy="535531"/>
          </a:xfrm>
        </p:spPr>
        <p:txBody>
          <a:bodyPr>
            <a:spAutoFit/>
          </a:bodyPr>
          <a:lstStyle>
            <a:lvl1pPr>
              <a:defRPr b="1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6C9D51-E252-4346-9DAF-F58D7441F0A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8136" y="1219200"/>
            <a:ext cx="11521440" cy="4846320"/>
          </a:xfrm>
        </p:spPr>
        <p:txBody>
          <a:bodyPr tIns="0" rIns="0" bIns="0"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B6D68D1-989A-447F-800E-B244AD447DC8}"/>
              </a:ext>
            </a:extLst>
          </p:cNvPr>
          <p:cNvSpPr txBox="1"/>
          <p:nvPr userDrawn="1"/>
        </p:nvSpPr>
        <p:spPr bwMode="auto">
          <a:xfrm>
            <a:off x="11681882" y="6548528"/>
            <a:ext cx="229797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36000" tIns="45720" rIns="3600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fld id="{88D225A7-EF03-498C-9015-150949070C7E}" type="slidenum">
              <a:rPr lang="en-US" sz="1000" i="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pPr algn="l" rtl="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000" i="0" kern="1200" err="1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000DDA36-1767-42A3-9528-45C8624A25C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8137" y="6097587"/>
            <a:ext cx="11521440" cy="219075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900" i="0" u="none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  <a:lvl5pPr marL="714375" indent="0">
              <a:buNone/>
              <a:defRPr/>
            </a:lvl5pPr>
          </a:lstStyle>
          <a:p>
            <a:pPr lvl="0"/>
            <a:r>
              <a:rPr lang="en-US"/>
              <a:t>Sources or abbreviations</a:t>
            </a:r>
          </a:p>
        </p:txBody>
      </p:sp>
    </p:spTree>
    <p:extLst>
      <p:ext uri="{BB962C8B-B14F-4D97-AF65-F5344CB8AC3E}">
        <p14:creationId xmlns:p14="http://schemas.microsoft.com/office/powerpoint/2010/main" val="80687644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259BB7-474D-4CDF-A2EC-6303611062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137" y="392635"/>
            <a:ext cx="11521440" cy="535531"/>
          </a:xfrm>
        </p:spPr>
        <p:txBody>
          <a:bodyPr>
            <a:spAutoFit/>
          </a:bodyPr>
          <a:lstStyle>
            <a:lvl1pPr>
              <a:defRPr b="1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6C9D51-E252-4346-9DAF-F58D7441F0A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8136" y="1219200"/>
            <a:ext cx="5669280" cy="4846320"/>
          </a:xfrm>
        </p:spPr>
        <p:txBody>
          <a:bodyPr tIns="0" rIns="0" bIns="0"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B6D68D1-989A-447F-800E-B244AD447DC8}"/>
              </a:ext>
            </a:extLst>
          </p:cNvPr>
          <p:cNvSpPr txBox="1"/>
          <p:nvPr userDrawn="1"/>
        </p:nvSpPr>
        <p:spPr bwMode="auto">
          <a:xfrm>
            <a:off x="11681882" y="6548528"/>
            <a:ext cx="229797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36000" tIns="45720" rIns="3600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fld id="{88D225A7-EF03-498C-9015-150949070C7E}" type="slidenum">
              <a:rPr lang="en-US" sz="1000" i="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pPr algn="l" rtl="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000" i="0" kern="1200" err="1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000DDA36-1767-42A3-9528-45C8624A25C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8137" y="6097587"/>
            <a:ext cx="11521440" cy="219075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900" i="0" u="none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  <a:lvl5pPr marL="714375" indent="0">
              <a:buNone/>
              <a:defRPr/>
            </a:lvl5pPr>
          </a:lstStyle>
          <a:p>
            <a:pPr lvl="0"/>
            <a:r>
              <a:rPr lang="en-US"/>
              <a:t>Sources or abbreviations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3C6896D6-FAAB-F9D4-D243-81102BCE406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190297" y="1219200"/>
            <a:ext cx="5669280" cy="4846320"/>
          </a:xfrm>
        </p:spPr>
        <p:txBody>
          <a:bodyPr tIns="0" rIns="0" bIns="0"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3040948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259BB7-474D-4CDF-A2EC-6303611062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138" y="392635"/>
            <a:ext cx="11521440" cy="535531"/>
          </a:xfrm>
        </p:spPr>
        <p:txBody>
          <a:bodyPr>
            <a:spAutoFit/>
          </a:bodyPr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B6D68D1-989A-447F-800E-B244AD447DC8}"/>
              </a:ext>
            </a:extLst>
          </p:cNvPr>
          <p:cNvSpPr txBox="1"/>
          <p:nvPr userDrawn="1"/>
        </p:nvSpPr>
        <p:spPr bwMode="auto">
          <a:xfrm>
            <a:off x="11681882" y="6548528"/>
            <a:ext cx="229797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36000" tIns="45720" rIns="3600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fld id="{88D225A7-EF03-498C-9015-150949070C7E}" type="slidenum">
              <a:rPr lang="en-US" sz="1000" i="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pPr algn="l" rtl="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000" i="0" kern="1200" err="1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44A81CB6-AAE2-4138-B575-5E5E0E8EF19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8138" y="6097587"/>
            <a:ext cx="11521440" cy="219075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900" i="0" u="none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  <a:lvl5pPr marL="714375" indent="0">
              <a:buNone/>
              <a:defRPr/>
            </a:lvl5pPr>
          </a:lstStyle>
          <a:p>
            <a:pPr lvl="0"/>
            <a:r>
              <a:rPr lang="en-US"/>
              <a:t>Sources or abbreviations</a:t>
            </a:r>
          </a:p>
        </p:txBody>
      </p:sp>
    </p:spTree>
    <p:extLst>
      <p:ext uri="{BB962C8B-B14F-4D97-AF65-F5344CB8AC3E}">
        <p14:creationId xmlns:p14="http://schemas.microsoft.com/office/powerpoint/2010/main" val="376520854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259BB7-474D-4CDF-A2EC-6303611062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633" y="392635"/>
            <a:ext cx="11521440" cy="535531"/>
          </a:xfrm>
        </p:spPr>
        <p:txBody>
          <a:bodyPr>
            <a:spAutoFit/>
          </a:bodyPr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6C9D51-E252-4346-9DAF-F58D7441F0A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6633" y="1533524"/>
            <a:ext cx="11521440" cy="4572000"/>
          </a:xfrm>
        </p:spPr>
        <p:txBody>
          <a:bodyPr tIns="0" rIns="0" bIns="0"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B6D68D1-989A-447F-800E-B244AD447DC8}"/>
              </a:ext>
            </a:extLst>
          </p:cNvPr>
          <p:cNvSpPr txBox="1"/>
          <p:nvPr userDrawn="1"/>
        </p:nvSpPr>
        <p:spPr bwMode="auto">
          <a:xfrm>
            <a:off x="11681882" y="6548528"/>
            <a:ext cx="229797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36000" tIns="45720" rIns="3600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fld id="{88D225A7-EF03-498C-9015-150949070C7E}" type="slidenum">
              <a:rPr lang="en-US" sz="1000" i="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pPr algn="l" rtl="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000" i="0" kern="1200" err="1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94057AB2-4C16-47C8-98A8-BCC41D58A05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6633" y="938384"/>
            <a:ext cx="11521440" cy="341632"/>
          </a:xfrm>
        </p:spPr>
        <p:txBody>
          <a:bodyPr>
            <a:spAutoFit/>
          </a:bodyPr>
          <a:lstStyle>
            <a:lvl1pPr marL="0" indent="0">
              <a:spcBef>
                <a:spcPts val="0"/>
              </a:spcBef>
              <a:buNone/>
              <a:defRPr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/>
              <a:t>Subtitle goes here (Roboto 18pt)</a:t>
            </a: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2B4FA913-495B-4309-8304-1693757655C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6633" y="6097587"/>
            <a:ext cx="11521440" cy="219075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900" i="0" u="none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  <a:lvl5pPr marL="714375" indent="0">
              <a:buNone/>
              <a:defRPr/>
            </a:lvl5pPr>
          </a:lstStyle>
          <a:p>
            <a:pPr lvl="0"/>
            <a:r>
              <a:rPr lang="en-US"/>
              <a:t>Sources or abbreviations</a:t>
            </a:r>
          </a:p>
        </p:txBody>
      </p:sp>
    </p:spTree>
    <p:extLst>
      <p:ext uri="{BB962C8B-B14F-4D97-AF65-F5344CB8AC3E}">
        <p14:creationId xmlns:p14="http://schemas.microsoft.com/office/powerpoint/2010/main" val="133652582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lumn Content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259BB7-474D-4CDF-A2EC-6303611062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633" y="392635"/>
            <a:ext cx="11521440" cy="535531"/>
          </a:xfrm>
        </p:spPr>
        <p:txBody>
          <a:bodyPr>
            <a:spAutoFit/>
          </a:bodyPr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6C9D51-E252-4346-9DAF-F58D7441F0A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6633" y="1533524"/>
            <a:ext cx="5669280" cy="4572000"/>
          </a:xfrm>
        </p:spPr>
        <p:txBody>
          <a:bodyPr tIns="0" rIns="0" bIns="0"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B6D68D1-989A-447F-800E-B244AD447DC8}"/>
              </a:ext>
            </a:extLst>
          </p:cNvPr>
          <p:cNvSpPr txBox="1"/>
          <p:nvPr userDrawn="1"/>
        </p:nvSpPr>
        <p:spPr bwMode="auto">
          <a:xfrm>
            <a:off x="11681882" y="6548528"/>
            <a:ext cx="229797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36000" tIns="45720" rIns="3600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fld id="{88D225A7-EF03-498C-9015-150949070C7E}" type="slidenum">
              <a:rPr lang="en-US" sz="1000" i="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pPr algn="l" rtl="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000" i="0" kern="1200" err="1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94057AB2-4C16-47C8-98A8-BCC41D58A05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6633" y="938384"/>
            <a:ext cx="11521440" cy="341632"/>
          </a:xfrm>
        </p:spPr>
        <p:txBody>
          <a:bodyPr>
            <a:spAutoFit/>
          </a:bodyPr>
          <a:lstStyle>
            <a:lvl1pPr marL="0" indent="0">
              <a:spcBef>
                <a:spcPts val="0"/>
              </a:spcBef>
              <a:buNone/>
              <a:defRPr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/>
              <a:t>Subtitle goes here (Roboto 18pt)</a:t>
            </a: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2B4FA913-495B-4309-8304-1693757655C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6633" y="6097587"/>
            <a:ext cx="11521440" cy="219075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900" i="0" u="none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  <a:lvl5pPr marL="714375" indent="0">
              <a:buNone/>
              <a:defRPr/>
            </a:lvl5pPr>
          </a:lstStyle>
          <a:p>
            <a:pPr lvl="0"/>
            <a:r>
              <a:rPr lang="en-US"/>
              <a:t>Sources or abbreviations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8BBA0DCF-A079-454C-FB20-410241506F3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88793" y="1533524"/>
            <a:ext cx="5669280" cy="4572000"/>
          </a:xfrm>
        </p:spPr>
        <p:txBody>
          <a:bodyPr tIns="0" rIns="0" bIns="0"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7294483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259BB7-474D-4CDF-A2EC-6303611062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634" y="392635"/>
            <a:ext cx="11515725" cy="535531"/>
          </a:xfrm>
        </p:spPr>
        <p:txBody>
          <a:bodyPr>
            <a:spAutoFit/>
          </a:bodyPr>
          <a:lstStyle>
            <a:lvl1pPr>
              <a:defRPr sz="3200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2B4FA913-495B-4309-8304-1693757655C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8138" y="6097587"/>
            <a:ext cx="11525250" cy="219075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900" i="0" u="none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  <a:lvl5pPr marL="714375" indent="0">
              <a:buNone/>
              <a:defRPr/>
            </a:lvl5pPr>
          </a:lstStyle>
          <a:p>
            <a:pPr lvl="0"/>
            <a:r>
              <a:rPr lang="en-US"/>
              <a:t>Sources or abbreviations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E4602486-97BE-BDB6-BAD3-FC19513ABF1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6633" y="938384"/>
            <a:ext cx="11521440" cy="341632"/>
          </a:xfrm>
        </p:spPr>
        <p:txBody>
          <a:bodyPr>
            <a:spAutoFit/>
          </a:bodyPr>
          <a:lstStyle>
            <a:lvl1pPr marL="0" indent="0">
              <a:spcBef>
                <a:spcPts val="0"/>
              </a:spcBef>
              <a:buNone/>
              <a:defRPr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/>
              <a:t>Subtitle goes here (Roboto 18pt)</a:t>
            </a:r>
          </a:p>
        </p:txBody>
      </p:sp>
    </p:spTree>
    <p:extLst>
      <p:ext uri="{BB962C8B-B14F-4D97-AF65-F5344CB8AC3E}">
        <p14:creationId xmlns:p14="http://schemas.microsoft.com/office/powerpoint/2010/main" val="265316757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9B6D68D1-989A-447F-800E-B244AD447DC8}"/>
              </a:ext>
            </a:extLst>
          </p:cNvPr>
          <p:cNvSpPr txBox="1"/>
          <p:nvPr userDrawn="1"/>
        </p:nvSpPr>
        <p:spPr bwMode="auto">
          <a:xfrm>
            <a:off x="11681882" y="6548528"/>
            <a:ext cx="229797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36000" tIns="45720" rIns="3600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fld id="{88D225A7-EF03-498C-9015-150949070C7E}" type="slidenum">
              <a:rPr lang="en-US" sz="1000" i="0" kern="1200" smtClean="0">
                <a:solidFill>
                  <a:schemeClr val="bg1"/>
                </a:solidFill>
                <a:latin typeface="+mj-lt"/>
                <a:ea typeface="+mn-ea"/>
                <a:cs typeface="+mn-cs"/>
              </a:rPr>
              <a:pPr algn="l" rtl="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000" i="0" kern="1200" err="1">
              <a:solidFill>
                <a:schemeClr val="bg1"/>
              </a:solidFill>
              <a:latin typeface="+mj-lt"/>
              <a:ea typeface="+mn-ea"/>
              <a:cs typeface="+mn-cs"/>
            </a:endParaRP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ABEE229B-D9E4-4C0A-AD2F-1C24ABD1E5F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8138" y="6097587"/>
            <a:ext cx="11525250" cy="219075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900" i="0" u="none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  <a:lvl5pPr marL="714375" indent="0">
              <a:buNone/>
              <a:defRPr/>
            </a:lvl5pPr>
          </a:lstStyle>
          <a:p>
            <a:pPr lvl="0"/>
            <a:r>
              <a:rPr lang="en-US"/>
              <a:t>Sources or abbreviations</a:t>
            </a:r>
          </a:p>
        </p:txBody>
      </p:sp>
    </p:spTree>
    <p:extLst>
      <p:ext uri="{BB962C8B-B14F-4D97-AF65-F5344CB8AC3E}">
        <p14:creationId xmlns:p14="http://schemas.microsoft.com/office/powerpoint/2010/main" val="120488837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5B47215-16D5-4E72-BB5C-B690CA30D20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2"/>
          </p:nvPr>
        </p:nvSpPr>
        <p:spPr>
          <a:xfrm>
            <a:off x="536448" y="1331384"/>
            <a:ext cx="10988803" cy="465454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2369370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5B47215-16D5-4E72-BB5C-B690CA30D20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550936" y="762000"/>
            <a:ext cx="10481733" cy="254000"/>
          </a:xfrm>
        </p:spPr>
        <p:txBody>
          <a:bodyPr lIns="0" rIns="0" anchor="ctr">
            <a:noAutofit/>
          </a:bodyPr>
          <a:lstStyle>
            <a:lvl1pPr marL="0" indent="0">
              <a:buNone/>
              <a:defRPr sz="1867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039158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6FF65-E16B-BA4F-9591-6B4416106527}" type="datetimeFigureOut">
              <a:rPr lang="en-US" smtClean="0"/>
              <a:t>4/26/26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42168-F8B8-B34D-83CF-DF309AC81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27619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209211" cy="6867144"/>
          </a:xfrm>
          <a:prstGeom prst="rect">
            <a:avLst/>
          </a:prstGeom>
        </p:spPr>
      </p:pic>
      <p:sp>
        <p:nvSpPr>
          <p:cNvPr id="14" name="Footer Placeholder 13"/>
          <p:cNvSpPr>
            <a:spLocks noGrp="1"/>
          </p:cNvSpPr>
          <p:nvPr userDrawn="1"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/>
          <a:p>
            <a:fld id="{45B47215-16D5-4E72-BB5C-B690CA30D20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757381" y="2481739"/>
            <a:ext cx="10878707" cy="731520"/>
          </a:xfrm>
        </p:spPr>
        <p:txBody>
          <a:bodyPr>
            <a:normAutofit/>
          </a:bodyPr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757381" y="3377851"/>
            <a:ext cx="10878707" cy="301752"/>
          </a:xfrm>
        </p:spPr>
        <p:txBody>
          <a:bodyPr lIns="0" rIns="0">
            <a:normAutofit/>
          </a:bodyPr>
          <a:lstStyle>
            <a:lvl1pPr marL="0" indent="0" algn="l">
              <a:buNone/>
              <a:defRPr sz="1467">
                <a:solidFill>
                  <a:srgbClr val="5D686B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7" name="Text Placeholder 16"/>
          <p:cNvSpPr>
            <a:spLocks noGrp="1"/>
          </p:cNvSpPr>
          <p:nvPr userDrawn="1">
            <p:ph type="body" sz="quarter" idx="12"/>
          </p:nvPr>
        </p:nvSpPr>
        <p:spPr>
          <a:xfrm>
            <a:off x="757381" y="3771043"/>
            <a:ext cx="10878707" cy="960120"/>
          </a:xfrm>
        </p:spPr>
        <p:txBody>
          <a:bodyPr lIns="0" rIns="0" anchor="ctr">
            <a:normAutofit/>
          </a:bodyPr>
          <a:lstStyle>
            <a:lvl1pPr marL="0" indent="0">
              <a:buNone/>
              <a:defRPr sz="1600">
                <a:solidFill>
                  <a:srgbClr val="5D686B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345266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52451" y="1331912"/>
            <a:ext cx="5384800" cy="4654551"/>
          </a:xfrm>
        </p:spPr>
        <p:txBody>
          <a:bodyPr>
            <a:normAutofit/>
          </a:bodyPr>
          <a:lstStyle>
            <a:lvl1pPr>
              <a:buClr>
                <a:srgbClr val="66CC00"/>
              </a:buCl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467"/>
            </a:lvl4pPr>
            <a:lvl5pPr>
              <a:defRPr sz="14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0" y="1331912"/>
            <a:ext cx="5388864" cy="4654551"/>
          </a:xfrm>
        </p:spPr>
        <p:txBody>
          <a:bodyPr>
            <a:normAutofit/>
          </a:bodyPr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467"/>
            </a:lvl4pPr>
            <a:lvl5pPr>
              <a:defRPr sz="14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5B47215-16D5-4E72-BB5C-B690CA30D20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8969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6448" y="1331913"/>
            <a:ext cx="5386917" cy="639763"/>
          </a:xfrm>
        </p:spPr>
        <p:txBody>
          <a:bodyPr lIns="0" rIns="0" anchor="b"/>
          <a:lstStyle>
            <a:lvl1pPr marL="0" indent="0">
              <a:buNone/>
              <a:defRPr sz="2133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6448" y="1971675"/>
            <a:ext cx="5386917" cy="3951288"/>
          </a:xfrm>
        </p:spPr>
        <p:txBody>
          <a:bodyPr>
            <a:normAutofit/>
          </a:bodyPr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467"/>
            </a:lvl4pPr>
            <a:lvl5pPr>
              <a:defRPr sz="1467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0" y="1331913"/>
            <a:ext cx="5388864" cy="639763"/>
          </a:xfrm>
        </p:spPr>
        <p:txBody>
          <a:bodyPr lIns="0" rIns="0" anchor="b"/>
          <a:lstStyle>
            <a:lvl1pPr marL="0" indent="0">
              <a:buNone/>
              <a:defRPr sz="2133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96000" y="1971675"/>
            <a:ext cx="5388864" cy="3951288"/>
          </a:xfrm>
        </p:spPr>
        <p:txBody>
          <a:bodyPr>
            <a:normAutofit/>
          </a:bodyPr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467"/>
            </a:lvl4pPr>
            <a:lvl5pPr>
              <a:defRPr sz="1467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5B47215-16D5-4E72-BB5C-B690CA30D20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43997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5B47215-16D5-4E72-BB5C-B690CA30D20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02333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93E198A-7875-E555-9CA0-98AF57CD96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209211" cy="686714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941BFD3-6112-5F22-A6EF-86A8369FC771}"/>
              </a:ext>
            </a:extLst>
          </p:cNvPr>
          <p:cNvSpPr/>
          <p:nvPr userDrawn="1"/>
        </p:nvSpPr>
        <p:spPr>
          <a:xfrm>
            <a:off x="379169" y="-4120"/>
            <a:ext cx="11846299" cy="687043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89" b="0" i="0" u="none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5DC0DB2-6E10-C48E-26B8-378F11A5B7A3}"/>
              </a:ext>
            </a:extLst>
          </p:cNvPr>
          <p:cNvSpPr txBox="1"/>
          <p:nvPr userDrawn="1"/>
        </p:nvSpPr>
        <p:spPr>
          <a:xfrm>
            <a:off x="1339826" y="6655337"/>
            <a:ext cx="951234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/>
              <a:t>INCYTE CONFIDENTIAL. DO NOT COPY, DISTRIBUTE, OR OTHERWISE REPRODUCE.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5B47215-16D5-4E72-BB5C-B690CA30D20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43068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ple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Sample Table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5B47215-16D5-4E72-BB5C-B690CA30D202}" type="slidenum">
              <a:rPr lang="en-US" smtClean="0"/>
              <a:pPr/>
              <a:t>‹#›</a:t>
            </a:fld>
            <a:endParaRPr lang="en-US"/>
          </a:p>
        </p:txBody>
      </p:sp>
      <p:graphicFrame>
        <p:nvGraphicFramePr>
          <p:cNvPr id="5" name="object 300"/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4200811579"/>
              </p:ext>
            </p:extLst>
          </p:nvPr>
        </p:nvGraphicFramePr>
        <p:xfrm>
          <a:off x="893505" y="1250187"/>
          <a:ext cx="9876367" cy="4541520"/>
        </p:xfrm>
        <a:graphic>
          <a:graphicData uri="http://schemas.openxmlformats.org/drawingml/2006/table">
            <a:tbl>
              <a:tblPr firstRow="1" bandRow="1"/>
              <a:tblGrid>
                <a:gridCol w="27822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712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881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5016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8456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79120">
                <a:tc gridSpan="5">
                  <a:txBody>
                    <a:bodyPr/>
                    <a:lstStyle/>
                    <a:p>
                      <a:pPr marL="12700" marR="508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67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33443"/>
                          </a:solidFill>
                          <a:effectLst/>
                          <a:uLnTx/>
                          <a:uFillTx/>
                          <a:latin typeface="Arial Narrow"/>
                          <a:ea typeface="+mn-ea"/>
                          <a:cs typeface="Arial Narrow"/>
                        </a:rPr>
                        <a:t>Title in </a:t>
                      </a:r>
                      <a:r>
                        <a:rPr kumimoji="0" lang="en-US" sz="2000" b="1" i="0" u="none" strike="noStrike" kern="1200" cap="none" spc="-5" normalizeH="0" baseline="0" noProof="0">
                          <a:ln>
                            <a:noFill/>
                          </a:ln>
                          <a:solidFill>
                            <a:srgbClr val="233443"/>
                          </a:solidFill>
                          <a:effectLst/>
                          <a:uLnTx/>
                          <a:uFillTx/>
                          <a:latin typeface="Arial Narrow"/>
                          <a:ea typeface="+mn-ea"/>
                          <a:cs typeface="Arial Narrow"/>
                        </a:rPr>
                        <a:t>Title </a:t>
                      </a:r>
                      <a:r>
                        <a:rPr kumimoji="0" lang="en-US" sz="2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33443"/>
                          </a:solidFill>
                          <a:effectLst/>
                          <a:uLnTx/>
                          <a:uFillTx/>
                          <a:latin typeface="Arial Narrow"/>
                          <a:ea typeface="+mn-ea"/>
                          <a:cs typeface="Arial Narrow"/>
                        </a:rPr>
                        <a:t>Case, No Period, and May Be Multiple Lines of</a:t>
                      </a:r>
                      <a:r>
                        <a:rPr kumimoji="0" lang="en-US" sz="2000" b="1" i="0" u="none" strike="noStrike" kern="1200" cap="none" spc="-80" normalizeH="0" baseline="0" noProof="0">
                          <a:ln>
                            <a:noFill/>
                          </a:ln>
                          <a:solidFill>
                            <a:srgbClr val="233443"/>
                          </a:solidFill>
                          <a:effectLst/>
                          <a:uLnTx/>
                          <a:uFillTx/>
                          <a:latin typeface="Arial Narrow"/>
                          <a:ea typeface="+mn-ea"/>
                          <a:cs typeface="Arial Narrow"/>
                        </a:rPr>
                        <a:t> </a:t>
                      </a:r>
                      <a:r>
                        <a:rPr kumimoji="0" lang="en-US" sz="2000" b="1" i="0" u="none" strike="noStrike" kern="1200" cap="none" spc="-15" normalizeH="0" baseline="0" noProof="0">
                          <a:ln>
                            <a:noFill/>
                          </a:ln>
                          <a:solidFill>
                            <a:srgbClr val="233443"/>
                          </a:solidFill>
                          <a:effectLst/>
                          <a:uLnTx/>
                          <a:uFillTx/>
                          <a:latin typeface="Arial Narrow"/>
                          <a:ea typeface="+mn-ea"/>
                          <a:cs typeface="Arial Narrow"/>
                        </a:rPr>
                        <a:t>Text</a:t>
                      </a:r>
                      <a:endParaRPr kumimoji="0" lang="en-US" sz="2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 Narrow"/>
                        <a:ea typeface="+mn-ea"/>
                        <a:cs typeface="Arial Narrow"/>
                      </a:endParaRPr>
                    </a:p>
                  </a:txBody>
                  <a:tcPr marL="0" marR="0" marT="243840" marB="60960" anchor="b">
                    <a:lnL>
                      <a:noFill/>
                    </a:lnL>
                    <a:lnR>
                      <a:noFill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66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endParaRPr sz="1500">
                        <a:latin typeface="Arial Narrow"/>
                        <a:cs typeface="Arial Narrow"/>
                      </a:endParaRPr>
                    </a:p>
                  </a:txBody>
                  <a:tcPr marL="45720" marR="45720">
                    <a:lnL>
                      <a:noFill/>
                    </a:lnL>
                    <a:lnR>
                      <a:noFill/>
                    </a:lnR>
                    <a:lnT w="5715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6720">
                <a:tc rowSpan="3">
                  <a:txBody>
                    <a:bodyPr/>
                    <a:lstStyle>
                      <a:lvl1pPr marL="0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1219215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2438430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3657646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4876861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6096076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7315291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8534507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9753722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indent="0">
                        <a:lnSpc>
                          <a:spcPct val="100000"/>
                        </a:lnSpc>
                      </a:pPr>
                      <a:r>
                        <a:rPr sz="2000" b="1" spc="-10">
                          <a:solidFill>
                            <a:srgbClr val="233443"/>
                          </a:solidFill>
                          <a:latin typeface="Arial Narrow"/>
                          <a:cs typeface="Arial Narrow"/>
                        </a:rPr>
                        <a:t>Table </a:t>
                      </a:r>
                      <a:r>
                        <a:rPr sz="2000" b="1" spc="0">
                          <a:solidFill>
                            <a:srgbClr val="233443"/>
                          </a:solidFill>
                          <a:latin typeface="Arial Narrow"/>
                          <a:cs typeface="Arial Narrow"/>
                        </a:rPr>
                        <a:t>Subhead </a:t>
                      </a:r>
                      <a:r>
                        <a:rPr sz="2000" b="1">
                          <a:solidFill>
                            <a:srgbClr val="233443"/>
                          </a:solidFill>
                          <a:latin typeface="Arial Narrow"/>
                          <a:cs typeface="Arial Narrow"/>
                        </a:rPr>
                        <a:t>-</a:t>
                      </a:r>
                      <a:r>
                        <a:rPr sz="2000" b="1" spc="-50">
                          <a:solidFill>
                            <a:srgbClr val="233443"/>
                          </a:solidFill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2000" b="1" spc="0">
                          <a:solidFill>
                            <a:srgbClr val="233443"/>
                          </a:solidFill>
                          <a:latin typeface="Arial Narrow"/>
                          <a:cs typeface="Arial Narrow"/>
                        </a:rPr>
                        <a:t>LEFT</a:t>
                      </a:r>
                      <a:endParaRPr sz="2000">
                        <a:latin typeface="Arial Narrow"/>
                        <a:cs typeface="Arial Narrow"/>
                      </a:endParaRPr>
                    </a:p>
                  </a:txBody>
                  <a:tcPr marL="97536" marR="60960" marT="60960" marB="60960" anchor="b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66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1219215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2438430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3657646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4876861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6096076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7315291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8534507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9753722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sz="2000" b="1" spc="-10">
                          <a:solidFill>
                            <a:srgbClr val="233443"/>
                          </a:solidFill>
                          <a:latin typeface="Arial Narrow"/>
                          <a:cs typeface="Arial Narrow"/>
                        </a:rPr>
                        <a:t>Table </a:t>
                      </a:r>
                      <a:r>
                        <a:rPr sz="2000" b="1" spc="0">
                          <a:solidFill>
                            <a:srgbClr val="233443"/>
                          </a:solidFill>
                          <a:latin typeface="Arial Narrow"/>
                          <a:cs typeface="Arial Narrow"/>
                        </a:rPr>
                        <a:t>Subheads </a:t>
                      </a:r>
                      <a:r>
                        <a:rPr lang="en-US" sz="2000" b="1" spc="0">
                          <a:solidFill>
                            <a:srgbClr val="233443"/>
                          </a:solidFill>
                          <a:latin typeface="Arial Narrow"/>
                          <a:cs typeface="Arial Narrow"/>
                        </a:rPr>
                        <a:t>A</a:t>
                      </a:r>
                      <a:r>
                        <a:rPr sz="2000" b="1">
                          <a:solidFill>
                            <a:srgbClr val="233443"/>
                          </a:solidFill>
                          <a:latin typeface="Arial Narrow"/>
                          <a:cs typeface="Arial Narrow"/>
                        </a:rPr>
                        <a:t>re </a:t>
                      </a:r>
                      <a:r>
                        <a:rPr sz="2000" b="1" spc="0">
                          <a:solidFill>
                            <a:srgbClr val="233443"/>
                          </a:solidFill>
                          <a:latin typeface="Arial Narrow"/>
                          <a:cs typeface="Arial Narrow"/>
                        </a:rPr>
                        <a:t>Bold Condensed </a:t>
                      </a:r>
                      <a:r>
                        <a:rPr sz="2000" b="1">
                          <a:solidFill>
                            <a:srgbClr val="233443"/>
                          </a:solidFill>
                          <a:latin typeface="Arial Narrow"/>
                          <a:cs typeface="Arial Narrow"/>
                        </a:rPr>
                        <a:t>and </a:t>
                      </a:r>
                      <a:r>
                        <a:rPr sz="2000" b="1" spc="-5">
                          <a:solidFill>
                            <a:srgbClr val="233443"/>
                          </a:solidFill>
                          <a:latin typeface="Arial Narrow"/>
                          <a:cs typeface="Arial Narrow"/>
                        </a:rPr>
                        <a:t>Title</a:t>
                      </a:r>
                      <a:r>
                        <a:rPr sz="2000" b="1" spc="0">
                          <a:solidFill>
                            <a:srgbClr val="233443"/>
                          </a:solidFill>
                          <a:latin typeface="Arial Narrow"/>
                          <a:cs typeface="Arial Narrow"/>
                        </a:rPr>
                        <a:t> Case</a:t>
                      </a:r>
                      <a:endParaRPr sz="2000">
                        <a:latin typeface="Arial Narrow"/>
                        <a:cs typeface="Arial Narrow"/>
                      </a:endParaRPr>
                    </a:p>
                  </a:txBody>
                  <a:tcPr marL="60960" marR="60960" marT="60960" marB="60960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66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672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T w="28575">
                      <a:solidFill>
                        <a:srgbClr val="7DC242"/>
                      </a:solidFill>
                      <a:prstDash val="solid"/>
                    </a:lnT>
                    <a:lnB w="6350">
                      <a:solidFill>
                        <a:srgbClr val="233443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1219215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2438430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3657646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4876861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6096076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7315291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8534507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9753722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sz="2000" b="1" spc="-10">
                          <a:solidFill>
                            <a:srgbClr val="233443"/>
                          </a:solidFill>
                          <a:latin typeface="Arial Narrow"/>
                          <a:cs typeface="Arial Narrow"/>
                        </a:rPr>
                        <a:t>Table</a:t>
                      </a:r>
                      <a:r>
                        <a:rPr sz="2000" b="1" spc="-70">
                          <a:solidFill>
                            <a:srgbClr val="233443"/>
                          </a:solidFill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2000" b="1" spc="0">
                          <a:solidFill>
                            <a:srgbClr val="233443"/>
                          </a:solidFill>
                          <a:latin typeface="Arial Narrow"/>
                          <a:cs typeface="Arial Narrow"/>
                        </a:rPr>
                        <a:t>Subhead</a:t>
                      </a:r>
                      <a:endParaRPr sz="2000">
                        <a:latin typeface="Arial Narrow"/>
                        <a:cs typeface="Arial Narrow"/>
                      </a:endParaRPr>
                    </a:p>
                  </a:txBody>
                  <a:tcPr marL="60960" marR="60960" marT="60960" marB="6096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>
                      <a:lvl1pPr marL="0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1219215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2438430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3657646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4876861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6096076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7315291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8534507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9753722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sz="2000" b="1" spc="0">
                          <a:solidFill>
                            <a:srgbClr val="233443"/>
                          </a:solidFill>
                          <a:latin typeface="Arial Narrow"/>
                          <a:cs typeface="Arial Narrow"/>
                        </a:rPr>
                        <a:t>Eniminimpora</a:t>
                      </a:r>
                      <a:endParaRPr sz="2000">
                        <a:latin typeface="Arial Narrow"/>
                        <a:cs typeface="Arial Narrow"/>
                      </a:endParaRPr>
                    </a:p>
                  </a:txBody>
                  <a:tcPr marL="60960" marR="60960" marT="60960" marB="6096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1219215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2438430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3657646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4876861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6096076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7315291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8534507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9753722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sz="2000" b="1" spc="0">
                          <a:solidFill>
                            <a:srgbClr val="233443"/>
                          </a:solidFill>
                          <a:latin typeface="Arial Narrow"/>
                          <a:cs typeface="Arial Narrow"/>
                        </a:rPr>
                        <a:t>Aperatis</a:t>
                      </a:r>
                      <a:r>
                        <a:rPr sz="2000" b="1" spc="-80">
                          <a:solidFill>
                            <a:srgbClr val="233443"/>
                          </a:solidFill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2000" b="1" spc="0">
                          <a:solidFill>
                            <a:srgbClr val="233443"/>
                          </a:solidFill>
                          <a:latin typeface="Arial Narrow"/>
                          <a:cs typeface="Arial Narrow"/>
                        </a:rPr>
                        <a:t>Eaquas</a:t>
                      </a:r>
                      <a:endParaRPr sz="2000">
                        <a:latin typeface="Arial Narrow"/>
                        <a:cs typeface="Arial Narrow"/>
                      </a:endParaRPr>
                    </a:p>
                  </a:txBody>
                  <a:tcPr marL="60960" marR="60960" marT="60960" marB="6096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672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T w="28575">
                      <a:solidFill>
                        <a:srgbClr val="7DC242"/>
                      </a:solidFill>
                      <a:prstDash val="solid"/>
                    </a:lnT>
                    <a:lnB w="6350">
                      <a:solidFill>
                        <a:srgbClr val="233443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1219215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2438430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3657646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4876861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6096076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7315291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8534507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9753722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sz="2000" b="1" err="1">
                          <a:solidFill>
                            <a:srgbClr val="233443"/>
                          </a:solidFill>
                          <a:latin typeface="Arial Narrow"/>
                          <a:cs typeface="Arial Narrow"/>
                        </a:rPr>
                        <a:t>Ommodis</a:t>
                      </a:r>
                      <a:endParaRPr sz="2000">
                        <a:latin typeface="Arial Narrow"/>
                        <a:cs typeface="Arial Narrow"/>
                      </a:endParaRPr>
                    </a:p>
                  </a:txBody>
                  <a:tcPr marL="60960" marR="60960" marT="60960" marB="6096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DCD"/>
                    </a:solidFill>
                  </a:tcPr>
                </a:tc>
                <a:tc>
                  <a:txBody>
                    <a:bodyPr/>
                    <a:lstStyle>
                      <a:lvl1pPr marL="0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1219215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2438430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3657646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4876861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6096076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7315291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8534507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9753722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sz="2000" b="1" spc="0" err="1">
                          <a:solidFill>
                            <a:srgbClr val="233443"/>
                          </a:solidFill>
                          <a:latin typeface="Arial Narrow"/>
                          <a:cs typeface="Arial Narrow"/>
                        </a:rPr>
                        <a:t>Abore</a:t>
                      </a:r>
                      <a:r>
                        <a:rPr sz="2000" b="1" spc="0">
                          <a:solidFill>
                            <a:srgbClr val="233443"/>
                          </a:solidFill>
                          <a:latin typeface="Arial Narrow"/>
                          <a:cs typeface="Arial Narrow"/>
                        </a:rPr>
                        <a:t>*</a:t>
                      </a:r>
                      <a:endParaRPr sz="2000">
                        <a:latin typeface="Arial Narrow"/>
                        <a:cs typeface="Arial Narrow"/>
                      </a:endParaRPr>
                    </a:p>
                  </a:txBody>
                  <a:tcPr marL="60960" marR="60960" marT="60960" marB="6096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ADCF2"/>
                    </a:solidFill>
                  </a:tcPr>
                </a:tc>
                <a:tc>
                  <a:txBody>
                    <a:bodyPr/>
                    <a:lstStyle>
                      <a:lvl1pPr marL="0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1219215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2438430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3657646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4876861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6096076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7315291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8534507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9753722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sz="2000" b="1" err="1">
                          <a:solidFill>
                            <a:srgbClr val="233443"/>
                          </a:solidFill>
                          <a:latin typeface="Arial Narrow"/>
                          <a:cs typeface="Arial Narrow"/>
                        </a:rPr>
                        <a:t>Quisquo</a:t>
                      </a:r>
                      <a:r>
                        <a:rPr sz="2000" b="1" baseline="30864">
                          <a:solidFill>
                            <a:srgbClr val="233443"/>
                          </a:solidFill>
                          <a:latin typeface="Arial Narrow"/>
                          <a:cs typeface="Arial Narrow"/>
                        </a:rPr>
                        <a:t>†</a:t>
                      </a:r>
                      <a:endParaRPr sz="2000" baseline="30864">
                        <a:latin typeface="Arial Narrow"/>
                        <a:cs typeface="Arial Narrow"/>
                      </a:endParaRPr>
                    </a:p>
                  </a:txBody>
                  <a:tcPr marL="60960" marR="60960" marT="60960" marB="6096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DCD"/>
                    </a:solidFill>
                  </a:tcPr>
                </a:tc>
                <a:tc>
                  <a:txBody>
                    <a:bodyPr/>
                    <a:lstStyle>
                      <a:lvl1pPr marL="0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1219215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2438430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3657646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4876861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6096076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7315291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8534507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9753722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sz="2000" b="1">
                          <a:solidFill>
                            <a:srgbClr val="233443"/>
                          </a:solidFill>
                          <a:latin typeface="Arial Narrow"/>
                          <a:cs typeface="Arial Narrow"/>
                        </a:rPr>
                        <a:t>Mos</a:t>
                      </a:r>
                      <a:r>
                        <a:rPr sz="2000" b="1" spc="-80">
                          <a:solidFill>
                            <a:srgbClr val="233443"/>
                          </a:solidFill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2000" b="1" spc="0">
                          <a:solidFill>
                            <a:srgbClr val="233443"/>
                          </a:solidFill>
                          <a:latin typeface="Arial Narrow"/>
                          <a:cs typeface="Arial Narrow"/>
                        </a:rPr>
                        <a:t>(XX%)</a:t>
                      </a:r>
                      <a:endParaRPr sz="2000">
                        <a:latin typeface="Arial Narrow"/>
                        <a:cs typeface="Arial Narrow"/>
                      </a:endParaRPr>
                    </a:p>
                  </a:txBody>
                  <a:tcPr marL="60960" marR="60960" marT="60960" marB="6096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ADC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>
                      <a:lvl1pPr marL="0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1219215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2438430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3657646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4876861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6096076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7315291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8534507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9753722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indent="0">
                        <a:lnSpc>
                          <a:spcPct val="100000"/>
                        </a:lnSpc>
                        <a:spcBef>
                          <a:spcPts val="625"/>
                        </a:spcBef>
                      </a:pPr>
                      <a:r>
                        <a:rPr lang="en-US" sz="2000" spc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Table text</a:t>
                      </a:r>
                      <a:endParaRPr sz="2000">
                        <a:latin typeface="Arial Narrow"/>
                        <a:cs typeface="Arial Narrow"/>
                      </a:endParaRPr>
                    </a:p>
                  </a:txBody>
                  <a:tcPr marL="97536" marR="60960" marT="60960" marB="6096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1219215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2438430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3657646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4876861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6096076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7315291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8534507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9753722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194945" marR="142875" indent="-44450" algn="ctr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sz="2000" spc="-5" err="1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Molendel</a:t>
                      </a:r>
                      <a:br>
                        <a:rPr lang="en-US" sz="2000" spc="-5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</a:br>
                      <a:r>
                        <a:rPr sz="200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id</a:t>
                      </a:r>
                      <a:r>
                        <a:rPr sz="2000" spc="-95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2000" err="1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quia</a:t>
                      </a:r>
                      <a:endParaRPr sz="2000">
                        <a:latin typeface="Arial Narrow"/>
                        <a:cs typeface="Arial Narrow"/>
                      </a:endParaRPr>
                    </a:p>
                  </a:txBody>
                  <a:tcPr marL="60960" marR="60960" marT="60960" marB="6096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DCD"/>
                    </a:solidFill>
                  </a:tcPr>
                </a:tc>
                <a:tc>
                  <a:txBody>
                    <a:bodyPr/>
                    <a:lstStyle>
                      <a:lvl1pPr marL="0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1219215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2438430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3657646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4876861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6096076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7315291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8534507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9753722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260985" marR="137795" indent="-115570" algn="ctr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sz="2000" err="1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Nulparitias</a:t>
                      </a:r>
                      <a:r>
                        <a:rPr lang="en-US" sz="200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2000" err="1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quis</a:t>
                      </a:r>
                      <a:endParaRPr sz="2000">
                        <a:latin typeface="Arial Narrow"/>
                        <a:cs typeface="Arial Narrow"/>
                      </a:endParaRPr>
                    </a:p>
                  </a:txBody>
                  <a:tcPr marL="60960" marR="60960" marT="60960" marB="6096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ADCF2"/>
                    </a:solidFill>
                  </a:tcPr>
                </a:tc>
                <a:tc>
                  <a:txBody>
                    <a:bodyPr/>
                    <a:lstStyle>
                      <a:lvl1pPr marL="0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1219215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2438430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3657646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4876861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6096076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7315291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8534507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9753722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107950" marR="57785" indent="-42545" algn="ctr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sz="2000" spc="-1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Table </a:t>
                      </a:r>
                      <a:r>
                        <a:rPr sz="2000" spc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Body</a:t>
                      </a:r>
                      <a:r>
                        <a:rPr sz="2000" spc="-55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2000" spc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CENTERED</a:t>
                      </a:r>
                      <a:endParaRPr sz="2000">
                        <a:latin typeface="Arial Narrow"/>
                        <a:cs typeface="Arial Narrow"/>
                      </a:endParaRPr>
                    </a:p>
                  </a:txBody>
                  <a:tcPr marL="60960" marR="60960" marT="60960" marB="6096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DCD"/>
                    </a:solidFill>
                  </a:tcPr>
                </a:tc>
                <a:tc>
                  <a:txBody>
                    <a:bodyPr/>
                    <a:lstStyle>
                      <a:lvl1pPr marL="0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1219215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2438430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3657646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4876861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6096076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7315291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8534507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9753722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Bef>
                          <a:spcPts val="625"/>
                        </a:spcBef>
                      </a:pPr>
                      <a:r>
                        <a:rPr sz="2000" err="1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Molendel</a:t>
                      </a:r>
                      <a:r>
                        <a:rPr sz="2000" spc="-8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2000" spc="-5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id</a:t>
                      </a:r>
                      <a:endParaRPr sz="2000">
                        <a:latin typeface="Arial Narrow"/>
                        <a:cs typeface="Arial Narrow"/>
                      </a:endParaRPr>
                    </a:p>
                  </a:txBody>
                  <a:tcPr marL="60960" marR="60960" marT="60960" marB="6096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ADC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6720">
                <a:tc>
                  <a:txBody>
                    <a:bodyPr/>
                    <a:lstStyle>
                      <a:lvl1pPr marL="0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1219215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2438430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3657646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4876861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6096076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7315291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8534507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9753722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indent="0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sz="2000" spc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Sentence</a:t>
                      </a:r>
                      <a:r>
                        <a:rPr sz="2000" spc="-85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200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case</a:t>
                      </a:r>
                      <a:endParaRPr sz="2000">
                        <a:latin typeface="Arial Narrow"/>
                        <a:cs typeface="Arial Narrow"/>
                      </a:endParaRPr>
                    </a:p>
                  </a:txBody>
                  <a:tcPr marL="304800" marR="60960" marT="60960" marB="6096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1219215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2438430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3657646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4876861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6096076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7315291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8534507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9753722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sz="2000" spc="0" err="1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Untinci</a:t>
                      </a:r>
                      <a:r>
                        <a:rPr sz="2000" spc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*</a:t>
                      </a:r>
                      <a:endParaRPr sz="2000">
                        <a:latin typeface="Arial Narrow"/>
                        <a:cs typeface="Arial Narrow"/>
                      </a:endParaRPr>
                    </a:p>
                  </a:txBody>
                  <a:tcPr marL="60960" marR="60960" marT="60960" marB="6096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DCD"/>
                    </a:solidFill>
                  </a:tcPr>
                </a:tc>
                <a:tc>
                  <a:txBody>
                    <a:bodyPr/>
                    <a:lstStyle>
                      <a:lvl1pPr marL="0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1219215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2438430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3657646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4876861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6096076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7315291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8534507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9753722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sz="2000" err="1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Isquunt</a:t>
                      </a:r>
                      <a:endParaRPr sz="2000">
                        <a:latin typeface="Arial Narrow"/>
                        <a:cs typeface="Arial Narrow"/>
                      </a:endParaRPr>
                    </a:p>
                  </a:txBody>
                  <a:tcPr marL="60960" marR="60960" marT="60960" marB="6096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ADCF2"/>
                    </a:solidFill>
                  </a:tcPr>
                </a:tc>
                <a:tc>
                  <a:txBody>
                    <a:bodyPr/>
                    <a:lstStyle>
                      <a:lvl1pPr marL="0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1219215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2438430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3657646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4876861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6096076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7315291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8534507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9753722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sz="2000" spc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Unt</a:t>
                      </a:r>
                      <a:endParaRPr sz="2000">
                        <a:latin typeface="Arial Narrow"/>
                        <a:cs typeface="Arial Narrow"/>
                      </a:endParaRPr>
                    </a:p>
                  </a:txBody>
                  <a:tcPr marL="60960" marR="60960" marT="60960" marB="6096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DCD"/>
                    </a:solidFill>
                  </a:tcPr>
                </a:tc>
                <a:tc>
                  <a:txBody>
                    <a:bodyPr/>
                    <a:lstStyle>
                      <a:lvl1pPr marL="0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1219215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2438430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3657646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4876861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6096076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7315291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8534507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9753722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sz="2000" spc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Untinc</a:t>
                      </a:r>
                      <a:endParaRPr sz="2000">
                        <a:latin typeface="Arial Narrow"/>
                        <a:cs typeface="Arial Narrow"/>
                      </a:endParaRPr>
                    </a:p>
                  </a:txBody>
                  <a:tcPr marL="60960" marR="60960" marT="60960" marB="6096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ADC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6720">
                <a:tc>
                  <a:txBody>
                    <a:bodyPr/>
                    <a:lstStyle>
                      <a:lvl1pPr marL="0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1219215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2438430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3657646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4876861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6096076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7315291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8534507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9753722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indent="0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sz="200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Lunt </a:t>
                      </a:r>
                      <a:r>
                        <a:rPr sz="2000" err="1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corrumque</a:t>
                      </a:r>
                      <a:r>
                        <a:rPr sz="2000" spc="-7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2000" err="1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sunt</a:t>
                      </a:r>
                      <a:r>
                        <a:rPr sz="2000" baseline="30864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†</a:t>
                      </a:r>
                      <a:endParaRPr sz="2000" baseline="30864">
                        <a:latin typeface="Arial Narrow"/>
                        <a:cs typeface="Arial Narrow"/>
                      </a:endParaRPr>
                    </a:p>
                  </a:txBody>
                  <a:tcPr marL="97536" marR="60960" marT="60960" marB="6096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1219215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2438430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3657646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4876861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6096076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7315291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8534507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9753722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sz="2000" spc="0" err="1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Nonse</a:t>
                      </a:r>
                      <a:r>
                        <a:rPr sz="2000" spc="-65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2000" spc="-5" err="1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sintur</a:t>
                      </a:r>
                      <a:endParaRPr sz="2000">
                        <a:latin typeface="Arial Narrow"/>
                        <a:cs typeface="Arial Narrow"/>
                      </a:endParaRPr>
                    </a:p>
                  </a:txBody>
                  <a:tcPr marL="60960" marR="60960" marT="60960" marB="6096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DCD"/>
                    </a:solidFill>
                  </a:tcPr>
                </a:tc>
                <a:tc>
                  <a:txBody>
                    <a:bodyPr/>
                    <a:lstStyle>
                      <a:lvl1pPr marL="0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1219215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2438430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3657646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4876861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6096076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7315291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8534507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9753722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sz="2000" spc="0" err="1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Autem</a:t>
                      </a:r>
                      <a:r>
                        <a:rPr sz="2000" spc="-85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200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quod</a:t>
                      </a:r>
                      <a:endParaRPr sz="2000">
                        <a:latin typeface="Arial Narrow"/>
                        <a:cs typeface="Arial Narrow"/>
                      </a:endParaRPr>
                    </a:p>
                  </a:txBody>
                  <a:tcPr marL="60960" marR="60960" marT="60960" marB="6096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ADCF2"/>
                    </a:solidFill>
                  </a:tcPr>
                </a:tc>
                <a:tc>
                  <a:txBody>
                    <a:bodyPr/>
                    <a:lstStyle>
                      <a:lvl1pPr marL="0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1219215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2438430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3657646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4876861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6096076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7315291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8534507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9753722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sz="2000" err="1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Mi</a:t>
                      </a:r>
                      <a:r>
                        <a:rPr sz="2000" spc="-9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2000" err="1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usdant</a:t>
                      </a:r>
                      <a:endParaRPr sz="2000">
                        <a:latin typeface="Arial Narrow"/>
                        <a:cs typeface="Arial Narrow"/>
                      </a:endParaRPr>
                    </a:p>
                  </a:txBody>
                  <a:tcPr marL="60960" marR="60960" marT="60960" marB="6096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DCD"/>
                    </a:solidFill>
                  </a:tcPr>
                </a:tc>
                <a:tc>
                  <a:txBody>
                    <a:bodyPr/>
                    <a:lstStyle>
                      <a:lvl1pPr marL="0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1219215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2438430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3657646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4876861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6096076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7315291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8534507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9753722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sz="2000" spc="0" err="1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Nonse</a:t>
                      </a:r>
                      <a:r>
                        <a:rPr sz="2000" spc="-65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2000" spc="-5" err="1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sintur</a:t>
                      </a:r>
                      <a:endParaRPr sz="2000">
                        <a:latin typeface="Arial Narrow"/>
                        <a:cs typeface="Arial Narrow"/>
                      </a:endParaRPr>
                    </a:p>
                  </a:txBody>
                  <a:tcPr marL="60960" marR="60960" marT="60960" marB="6096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ADC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26720">
                <a:tc>
                  <a:txBody>
                    <a:bodyPr/>
                    <a:lstStyle>
                      <a:lvl1pPr marL="0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1219215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2438430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3657646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4876861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6096076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7315291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8534507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9753722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indent="0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sz="200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Itae qui</a:t>
                      </a:r>
                      <a:r>
                        <a:rPr sz="2000" spc="-85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200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quo</a:t>
                      </a:r>
                      <a:endParaRPr sz="2000">
                        <a:latin typeface="Arial Narrow"/>
                        <a:cs typeface="Arial Narrow"/>
                      </a:endParaRPr>
                    </a:p>
                  </a:txBody>
                  <a:tcPr marL="304800" marR="60960" marT="60960" marB="6096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1219215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2438430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3657646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4876861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6096076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7315291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8534507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9753722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sz="200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Molendel</a:t>
                      </a:r>
                      <a:r>
                        <a:rPr sz="2000" spc="-85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200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quia</a:t>
                      </a:r>
                      <a:endParaRPr sz="2000">
                        <a:latin typeface="Arial Narrow"/>
                        <a:cs typeface="Arial Narrow"/>
                      </a:endParaRPr>
                    </a:p>
                  </a:txBody>
                  <a:tcPr marL="60960" marR="60960" marT="60960" marB="6096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DCD"/>
                    </a:solidFill>
                  </a:tcPr>
                </a:tc>
                <a:tc>
                  <a:txBody>
                    <a:bodyPr/>
                    <a:lstStyle>
                      <a:lvl1pPr marL="0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1219215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2438430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3657646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4876861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6096076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7315291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8534507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9753722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sz="2000" spc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Nulparitias</a:t>
                      </a:r>
                      <a:r>
                        <a:rPr sz="2000" spc="-10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200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quis</a:t>
                      </a:r>
                      <a:endParaRPr sz="2000">
                        <a:latin typeface="Arial Narrow"/>
                        <a:cs typeface="Arial Narrow"/>
                      </a:endParaRPr>
                    </a:p>
                  </a:txBody>
                  <a:tcPr marL="60960" marR="60960" marT="60960" marB="6096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ADCF2"/>
                    </a:solidFill>
                  </a:tcPr>
                </a:tc>
                <a:tc>
                  <a:txBody>
                    <a:bodyPr/>
                    <a:lstStyle>
                      <a:lvl1pPr marL="0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1219215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2438430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3657646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4876861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6096076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7315291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8534507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9753722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sz="2000" spc="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Unt </a:t>
                      </a:r>
                      <a:r>
                        <a:rPr sz="200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fugia</a:t>
                      </a:r>
                      <a:r>
                        <a:rPr sz="2000" spc="-95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200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dolest</a:t>
                      </a:r>
                      <a:endParaRPr sz="2000">
                        <a:latin typeface="Arial Narrow"/>
                        <a:cs typeface="Arial Narrow"/>
                      </a:endParaRPr>
                    </a:p>
                  </a:txBody>
                  <a:tcPr marL="60960" marR="60960" marT="60960" marB="6096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DCD"/>
                    </a:solidFill>
                  </a:tcPr>
                </a:tc>
                <a:tc>
                  <a:txBody>
                    <a:bodyPr/>
                    <a:lstStyle>
                      <a:lvl1pPr marL="0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1219215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2438430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3657646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4876861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6096076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7315291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8534507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9753722" algn="l" defTabSz="2438430" rtl="0" eaLnBrk="1" latinLnBrk="0" hangingPunct="1">
                        <a:defRPr sz="4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sz="2000" err="1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Molendel</a:t>
                      </a:r>
                      <a:r>
                        <a:rPr sz="200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 id</a:t>
                      </a:r>
                      <a:r>
                        <a:rPr sz="2000" spc="-80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2000" err="1">
                          <a:solidFill>
                            <a:srgbClr val="231F20"/>
                          </a:solidFill>
                          <a:latin typeface="Arial Narrow"/>
                          <a:cs typeface="Arial Narrow"/>
                        </a:rPr>
                        <a:t>quia</a:t>
                      </a:r>
                      <a:endParaRPr sz="2000">
                        <a:latin typeface="Arial Narrow"/>
                        <a:cs typeface="Arial Narrow"/>
                      </a:endParaRPr>
                    </a:p>
                  </a:txBody>
                  <a:tcPr marL="60960" marR="60960" marT="60960" marB="6096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ADC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70560">
                <a:tc gridSpan="5">
                  <a:txBody>
                    <a:bodyPr/>
                    <a:lstStyle/>
                    <a:p>
                      <a:pPr marL="0" indent="0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US" sz="1200">
                          <a:latin typeface="Arial Narrow"/>
                          <a:cs typeface="Arial Narrow"/>
                        </a:rPr>
                        <a:t>* If there are multiple lines, hang the punctuation. Di cum que </a:t>
                      </a:r>
                      <a:r>
                        <a:rPr lang="en-US" sz="1200" err="1">
                          <a:latin typeface="Arial Narrow"/>
                          <a:cs typeface="Arial Narrow"/>
                        </a:rPr>
                        <a:t>lessimus</a:t>
                      </a:r>
                      <a:r>
                        <a:rPr lang="en-US" sz="120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lang="en-US" sz="1200" err="1">
                          <a:latin typeface="Arial Narrow"/>
                          <a:cs typeface="Arial Narrow"/>
                        </a:rPr>
                        <a:t>eossi</a:t>
                      </a:r>
                      <a:r>
                        <a:rPr lang="en-US" sz="1200">
                          <a:latin typeface="Arial Narrow"/>
                          <a:cs typeface="Arial Narrow"/>
                        </a:rPr>
                        <a:t> cum la </a:t>
                      </a:r>
                      <a:r>
                        <a:rPr lang="en-US" sz="1200" err="1">
                          <a:latin typeface="Arial Narrow"/>
                          <a:cs typeface="Arial Narrow"/>
                        </a:rPr>
                        <a:t>consequia</a:t>
                      </a:r>
                      <a:r>
                        <a:rPr lang="en-US" sz="1200">
                          <a:latin typeface="Arial Narrow"/>
                          <a:cs typeface="Arial Narrow"/>
                        </a:rPr>
                        <a:t> que </a:t>
                      </a:r>
                      <a:r>
                        <a:rPr lang="en-US" sz="1200" err="1">
                          <a:latin typeface="Arial Narrow"/>
                          <a:cs typeface="Arial Narrow"/>
                        </a:rPr>
                        <a:t>eumendusapis</a:t>
                      </a:r>
                      <a:r>
                        <a:rPr lang="en-US" sz="120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lang="en-US" sz="1200" err="1">
                          <a:latin typeface="Arial Narrow"/>
                          <a:cs typeface="Arial Narrow"/>
                        </a:rPr>
                        <a:t>maiosse</a:t>
                      </a:r>
                      <a:r>
                        <a:rPr lang="en-US" sz="120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lang="en-US" sz="1200" err="1">
                          <a:latin typeface="Arial Narrow"/>
                          <a:cs typeface="Arial Narrow"/>
                        </a:rPr>
                        <a:t>ctibus</a:t>
                      </a:r>
                      <a:r>
                        <a:rPr lang="en-US" sz="1200">
                          <a:latin typeface="Arial Narrow"/>
                          <a:cs typeface="Arial Narrow"/>
                        </a:rPr>
                        <a:t>.</a:t>
                      </a:r>
                    </a:p>
                    <a:p>
                      <a:pPr marL="0" indent="0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US" sz="1200" baseline="30000">
                          <a:latin typeface="Arial Narrow"/>
                          <a:cs typeface="Arial Narrow"/>
                        </a:rPr>
                        <a:t>†</a:t>
                      </a:r>
                      <a:r>
                        <a:rPr lang="en-US" sz="1200">
                          <a:latin typeface="Arial Narrow"/>
                          <a:cs typeface="Arial Narrow"/>
                        </a:rPr>
                        <a:t> Sere </a:t>
                      </a:r>
                      <a:r>
                        <a:rPr lang="en-US" sz="1200" err="1">
                          <a:latin typeface="Arial Narrow"/>
                          <a:cs typeface="Arial Narrow"/>
                        </a:rPr>
                        <a:t>vendis</a:t>
                      </a:r>
                      <a:r>
                        <a:rPr lang="en-US" sz="120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lang="en-US" sz="1200" err="1">
                          <a:latin typeface="Arial Narrow"/>
                          <a:cs typeface="Arial Narrow"/>
                        </a:rPr>
                        <a:t>eumquatur</a:t>
                      </a:r>
                      <a:r>
                        <a:rPr lang="en-US" sz="120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lang="en-US" sz="1200" err="1">
                          <a:latin typeface="Arial Narrow"/>
                          <a:cs typeface="Arial Narrow"/>
                        </a:rPr>
                        <a:t>repuda</a:t>
                      </a:r>
                      <a:r>
                        <a:rPr lang="en-US" sz="1200">
                          <a:latin typeface="Arial Narrow"/>
                          <a:cs typeface="Arial Narrow"/>
                        </a:rPr>
                        <a:t> et </a:t>
                      </a:r>
                      <a:r>
                        <a:rPr lang="en-US" sz="1200" err="1">
                          <a:latin typeface="Arial Narrow"/>
                          <a:cs typeface="Arial Narrow"/>
                        </a:rPr>
                        <a:t>unt</a:t>
                      </a:r>
                      <a:r>
                        <a:rPr lang="en-US" sz="120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lang="en-US" sz="1200" err="1">
                          <a:latin typeface="Arial Narrow"/>
                          <a:cs typeface="Arial Narrow"/>
                        </a:rPr>
                        <a:t>haria</a:t>
                      </a:r>
                      <a:r>
                        <a:rPr lang="en-US" sz="1200">
                          <a:latin typeface="Arial Narrow"/>
                          <a:cs typeface="Arial Narrow"/>
                        </a:rPr>
                        <a:t> sum </a:t>
                      </a:r>
                      <a:r>
                        <a:rPr lang="en-US" sz="1200" err="1">
                          <a:latin typeface="Arial Narrow"/>
                          <a:cs typeface="Arial Narrow"/>
                        </a:rPr>
                        <a:t>ea</a:t>
                      </a:r>
                      <a:r>
                        <a:rPr lang="en-US" sz="120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lang="en-US" sz="1200" err="1">
                          <a:latin typeface="Arial Narrow"/>
                          <a:cs typeface="Arial Narrow"/>
                        </a:rPr>
                        <a:t>pel</a:t>
                      </a:r>
                      <a:r>
                        <a:rPr lang="en-US" sz="1200">
                          <a:latin typeface="Arial Narrow"/>
                          <a:cs typeface="Arial Narrow"/>
                        </a:rPr>
                        <a:t>.</a:t>
                      </a:r>
                    </a:p>
                  </a:txBody>
                  <a:tcPr marL="0" marR="121920" marT="60960" marB="24384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endParaRPr sz="1500">
                        <a:latin typeface="Arial Narrow"/>
                        <a:cs typeface="Arial Narrow"/>
                      </a:endParaRPr>
                    </a:p>
                  </a:txBody>
                  <a:tcPr marL="45720" marR="4572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DCD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endParaRPr sz="1500">
                        <a:latin typeface="Arial Narrow"/>
                        <a:cs typeface="Arial Narrow"/>
                      </a:endParaRPr>
                    </a:p>
                  </a:txBody>
                  <a:tcPr marL="45720" marR="4572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ADCF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endParaRPr sz="1500">
                        <a:latin typeface="Arial Narrow"/>
                        <a:cs typeface="Arial Narrow"/>
                      </a:endParaRPr>
                    </a:p>
                  </a:txBody>
                  <a:tcPr marL="45720" marR="4572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DCD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endParaRPr sz="1500">
                        <a:latin typeface="Arial Narrow"/>
                        <a:cs typeface="Arial Narrow"/>
                      </a:endParaRPr>
                    </a:p>
                  </a:txBody>
                  <a:tcPr marL="45720" marR="4572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ADC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770295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ple Fig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Sample Figure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5B47215-16D5-4E72-BB5C-B690CA30D202}" type="slidenum">
              <a:rPr lang="en-US" smtClean="0"/>
              <a:pPr/>
              <a:t>‹#›</a:t>
            </a:fld>
            <a:endParaRPr lang="en-US"/>
          </a:p>
        </p:txBody>
      </p:sp>
      <p:graphicFrame>
        <p:nvGraphicFramePr>
          <p:cNvPr id="262" name="Content Placeholder 46">
            <a:extLst>
              <a:ext uri="{FF2B5EF4-FFF2-40B4-BE49-F238E27FC236}">
                <a16:creationId xmlns:a16="http://schemas.microsoft.com/office/drawing/2014/main" id="{E66E2AC2-44CD-A498-30BA-F6F2FFD1A957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2380445866"/>
              </p:ext>
            </p:extLst>
          </p:nvPr>
        </p:nvGraphicFramePr>
        <p:xfrm>
          <a:off x="908325" y="962535"/>
          <a:ext cx="9116883" cy="511797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1168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38573">
                <a:tc>
                  <a:txBody>
                    <a:bodyPr/>
                    <a:lstStyle/>
                    <a:p>
                      <a:r>
                        <a:rPr lang="en-US" sz="1900" b="1" baseline="0">
                          <a:solidFill>
                            <a:schemeClr val="tx2"/>
                          </a:solidFill>
                          <a:latin typeface="Arial Narrow" panose="020B0606020202030204" pitchFamily="34" charset="0"/>
                        </a:rPr>
                        <a:t>Title in Title Case, No Period, and May Be Multiple Lines of Text</a:t>
                      </a:r>
                      <a:endParaRPr lang="en-US" sz="1900" b="1">
                        <a:solidFill>
                          <a:schemeClr val="tx2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0" marR="0" marT="225379" marB="56345">
                    <a:lnB w="38100" cap="flat" cmpd="sng" algn="ctr">
                      <a:solidFill>
                        <a:srgbClr val="66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41335"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12689" marR="112689" marT="56345" marB="56345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66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8068">
                <a:tc>
                  <a:txBody>
                    <a:bodyPr/>
                    <a:lstStyle/>
                    <a:p>
                      <a:r>
                        <a:rPr lang="en-US" sz="1100">
                          <a:latin typeface="Arial Narrow" panose="020B0606020202030204" pitchFamily="34" charset="0"/>
                        </a:rPr>
                        <a:t>* Footnote is in sentence</a:t>
                      </a:r>
                      <a:r>
                        <a:rPr lang="en-US" sz="1100" baseline="0">
                          <a:latin typeface="Arial Narrow" panose="020B0606020202030204" pitchFamily="34" charset="0"/>
                        </a:rPr>
                        <a:t> case.</a:t>
                      </a:r>
                      <a:endParaRPr lang="en-US" sz="1100">
                        <a:latin typeface="Arial Narrow" panose="020B0606020202030204" pitchFamily="34" charset="0"/>
                      </a:endParaRPr>
                    </a:p>
                  </a:txBody>
                  <a:tcPr marL="90152" marR="112689" marT="112689" marB="56345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63" name="object 281">
            <a:extLst>
              <a:ext uri="{FF2B5EF4-FFF2-40B4-BE49-F238E27FC236}">
                <a16:creationId xmlns:a16="http://schemas.microsoft.com/office/drawing/2014/main" id="{718C3D7A-2250-BE78-3414-419137466EC9}"/>
              </a:ext>
            </a:extLst>
          </p:cNvPr>
          <p:cNvSpPr/>
          <p:nvPr userDrawn="1"/>
        </p:nvSpPr>
        <p:spPr>
          <a:xfrm>
            <a:off x="1996915" y="4166454"/>
            <a:ext cx="7675159" cy="955420"/>
          </a:xfrm>
          <a:custGeom>
            <a:avLst/>
            <a:gdLst/>
            <a:ahLst/>
            <a:cxnLst/>
            <a:rect l="l" t="t" r="r" b="b"/>
            <a:pathLst>
              <a:path w="3065779" h="381635">
                <a:moveTo>
                  <a:pt x="0" y="0"/>
                </a:moveTo>
                <a:lnTo>
                  <a:pt x="87245" y="289579"/>
                </a:lnTo>
                <a:lnTo>
                  <a:pt x="305270" y="362347"/>
                </a:lnTo>
                <a:lnTo>
                  <a:pt x="612131" y="381258"/>
                </a:lnTo>
                <a:lnTo>
                  <a:pt x="1223579" y="366863"/>
                </a:lnTo>
                <a:lnTo>
                  <a:pt x="1837977" y="319474"/>
                </a:lnTo>
                <a:lnTo>
                  <a:pt x="2452414" y="299658"/>
                </a:lnTo>
                <a:lnTo>
                  <a:pt x="3065647" y="318906"/>
                </a:lnTo>
              </a:path>
            </a:pathLst>
          </a:custGeom>
          <a:ln w="12700">
            <a:solidFill>
              <a:srgbClr val="2B8F91"/>
            </a:solidFill>
          </a:ln>
        </p:spPr>
        <p:txBody>
          <a:bodyPr wrap="square" lIns="0" tIns="0" rIns="0" bIns="0" rtlCol="0"/>
          <a:lstStyle/>
          <a:p>
            <a:endParaRPr sz="1733">
              <a:latin typeface="Arial Narrow" panose="020B0606020202030204" pitchFamily="34" charset="0"/>
            </a:endParaRPr>
          </a:p>
        </p:txBody>
      </p:sp>
      <p:sp>
        <p:nvSpPr>
          <p:cNvPr id="264" name="object 282">
            <a:extLst>
              <a:ext uri="{FF2B5EF4-FFF2-40B4-BE49-F238E27FC236}">
                <a16:creationId xmlns:a16="http://schemas.microsoft.com/office/drawing/2014/main" id="{1AB4C4F3-AB79-3C21-F71A-EFF7DB8A954F}"/>
              </a:ext>
            </a:extLst>
          </p:cNvPr>
          <p:cNvSpPr txBox="1"/>
          <p:nvPr userDrawn="1"/>
        </p:nvSpPr>
        <p:spPr>
          <a:xfrm>
            <a:off x="1120273" y="2132225"/>
            <a:ext cx="287323" cy="3049719"/>
          </a:xfrm>
          <a:prstGeom prst="rect">
            <a:avLst/>
          </a:prstGeom>
        </p:spPr>
        <p:txBody>
          <a:bodyPr vert="vert270" wrap="square" lIns="0" tIns="10160" rIns="0" bIns="0" rtlCol="0">
            <a:spAutoFit/>
          </a:bodyPr>
          <a:lstStyle/>
          <a:p>
            <a:pPr marL="49105" marR="6773" indent="-33019" algn="ctr">
              <a:lnSpc>
                <a:spcPct val="100000"/>
              </a:lnSpc>
              <a:spcBef>
                <a:spcPts val="80"/>
              </a:spcBef>
            </a:pPr>
            <a:r>
              <a:rPr sz="1867" b="1" err="1">
                <a:latin typeface="Arial Narrow" panose="020B0606020202030204" pitchFamily="34" charset="0"/>
                <a:cs typeface="Calibri"/>
              </a:rPr>
              <a:t>Quatuscia</a:t>
            </a:r>
            <a:r>
              <a:rPr sz="1867" b="1" spc="20">
                <a:latin typeface="Arial Narrow" panose="020B0606020202030204" pitchFamily="34" charset="0"/>
                <a:cs typeface="Calibri"/>
              </a:rPr>
              <a:t> </a:t>
            </a:r>
            <a:r>
              <a:rPr sz="1867" b="1" err="1">
                <a:latin typeface="Arial Narrow" panose="020B0606020202030204" pitchFamily="34" charset="0"/>
                <a:cs typeface="Calibri"/>
              </a:rPr>
              <a:t>Rehent</a:t>
            </a:r>
            <a:r>
              <a:rPr sz="1867" b="1">
                <a:latin typeface="Arial Narrow" panose="020B0606020202030204" pitchFamily="34" charset="0"/>
                <a:cs typeface="Calibri"/>
              </a:rPr>
              <a:t>,</a:t>
            </a:r>
            <a:r>
              <a:rPr sz="1867" b="1" spc="-7">
                <a:latin typeface="Arial Narrow" panose="020B0606020202030204" pitchFamily="34" charset="0"/>
                <a:cs typeface="Calibri"/>
              </a:rPr>
              <a:t> </a:t>
            </a:r>
            <a:r>
              <a:rPr sz="1867" b="1">
                <a:latin typeface="Arial Narrow" panose="020B0606020202030204" pitchFamily="34" charset="0"/>
                <a:cs typeface="Calibri"/>
              </a:rPr>
              <a:t>%</a:t>
            </a:r>
            <a:endParaRPr sz="1867">
              <a:latin typeface="Arial Narrow" panose="020B0606020202030204" pitchFamily="34" charset="0"/>
              <a:cs typeface="Calibri"/>
            </a:endParaRPr>
          </a:p>
        </p:txBody>
      </p:sp>
      <p:sp>
        <p:nvSpPr>
          <p:cNvPr id="265" name="object 283">
            <a:extLst>
              <a:ext uri="{FF2B5EF4-FFF2-40B4-BE49-F238E27FC236}">
                <a16:creationId xmlns:a16="http://schemas.microsoft.com/office/drawing/2014/main" id="{1546EE28-02D6-97E6-9005-1A7E35DD81CA}"/>
              </a:ext>
            </a:extLst>
          </p:cNvPr>
          <p:cNvSpPr txBox="1"/>
          <p:nvPr userDrawn="1"/>
        </p:nvSpPr>
        <p:spPr>
          <a:xfrm>
            <a:off x="8646805" y="1749447"/>
            <a:ext cx="933504" cy="1616298"/>
          </a:xfrm>
          <a:prstGeom prst="rect">
            <a:avLst/>
          </a:prstGeom>
        </p:spPr>
        <p:txBody>
          <a:bodyPr vert="horz" wrap="square" lIns="0" tIns="16087" rIns="0" bIns="0" rtlCol="0">
            <a:spAutoFit/>
          </a:bodyPr>
          <a:lstStyle/>
          <a:p>
            <a:pPr marR="6773" indent="14817"/>
            <a:r>
              <a:rPr lang="en-US" sz="1733" spc="-13">
                <a:latin typeface="Arial Narrow" panose="020B0606020202030204" pitchFamily="34" charset="0"/>
                <a:cs typeface="Calibri"/>
              </a:rPr>
              <a:t>Category 1</a:t>
            </a:r>
          </a:p>
          <a:p>
            <a:pPr marR="6773" indent="14817"/>
            <a:r>
              <a:rPr lang="en-US" sz="1733" spc="-13">
                <a:latin typeface="Arial Narrow" panose="020B0606020202030204" pitchFamily="34" charset="0"/>
                <a:cs typeface="Calibri"/>
              </a:rPr>
              <a:t>Category 2</a:t>
            </a:r>
          </a:p>
          <a:p>
            <a:pPr marR="6773" indent="14817"/>
            <a:r>
              <a:rPr lang="en-US" sz="1733" spc="-13">
                <a:latin typeface="Arial Narrow" panose="020B0606020202030204" pitchFamily="34" charset="0"/>
                <a:cs typeface="Calibri"/>
              </a:rPr>
              <a:t>Category 3</a:t>
            </a:r>
          </a:p>
          <a:p>
            <a:pPr marR="6773" indent="14817"/>
            <a:r>
              <a:rPr lang="en-US" sz="1733" spc="-13">
                <a:latin typeface="Arial Narrow" panose="020B0606020202030204" pitchFamily="34" charset="0"/>
                <a:cs typeface="Calibri"/>
              </a:rPr>
              <a:t>Category 4</a:t>
            </a:r>
          </a:p>
          <a:p>
            <a:pPr marR="6773" indent="14817"/>
            <a:r>
              <a:rPr lang="en-US" sz="1733" spc="-13">
                <a:latin typeface="Arial Narrow" panose="020B0606020202030204" pitchFamily="34" charset="0"/>
                <a:cs typeface="Calibri"/>
              </a:rPr>
              <a:t>Category 5</a:t>
            </a:r>
          </a:p>
          <a:p>
            <a:pPr marR="6773" indent="14817"/>
            <a:r>
              <a:rPr lang="en-US" sz="1733" spc="-13">
                <a:latin typeface="Arial Narrow" panose="020B0606020202030204" pitchFamily="34" charset="0"/>
                <a:cs typeface="Calibri"/>
              </a:rPr>
              <a:t>Category 6</a:t>
            </a:r>
            <a:endParaRPr sz="1733">
              <a:latin typeface="Arial Narrow" panose="020B0606020202030204" pitchFamily="34" charset="0"/>
              <a:cs typeface="Calibri"/>
            </a:endParaRPr>
          </a:p>
        </p:txBody>
      </p:sp>
      <p:sp>
        <p:nvSpPr>
          <p:cNvPr id="266" name="object 296">
            <a:extLst>
              <a:ext uri="{FF2B5EF4-FFF2-40B4-BE49-F238E27FC236}">
                <a16:creationId xmlns:a16="http://schemas.microsoft.com/office/drawing/2014/main" id="{720D3EE9-4991-E48D-86DA-585CFDD7821F}"/>
              </a:ext>
            </a:extLst>
          </p:cNvPr>
          <p:cNvSpPr txBox="1"/>
          <p:nvPr userDrawn="1"/>
        </p:nvSpPr>
        <p:spPr>
          <a:xfrm>
            <a:off x="1981241" y="5482779"/>
            <a:ext cx="7695920" cy="521233"/>
          </a:xfrm>
          <a:prstGeom prst="rect">
            <a:avLst/>
          </a:prstGeom>
        </p:spPr>
        <p:txBody>
          <a:bodyPr vert="horz" wrap="square" lIns="97536" tIns="121920" rIns="97536" bIns="109728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93"/>
              </a:spcBef>
            </a:pPr>
            <a:r>
              <a:rPr sz="1867" b="1" spc="7" err="1">
                <a:latin typeface="Arial Narrow" panose="020B0606020202030204" pitchFamily="34" charset="0"/>
                <a:cs typeface="Calibri"/>
              </a:rPr>
              <a:t>Quisi</a:t>
            </a:r>
            <a:r>
              <a:rPr sz="1867" b="1" spc="7">
                <a:latin typeface="Arial Narrow" panose="020B0606020202030204" pitchFamily="34" charset="0"/>
                <a:cs typeface="Calibri"/>
              </a:rPr>
              <a:t> </a:t>
            </a:r>
            <a:r>
              <a:rPr sz="1867" b="1" spc="0">
                <a:latin typeface="Arial Narrow" panose="020B0606020202030204" pitchFamily="34" charset="0"/>
                <a:cs typeface="Calibri"/>
              </a:rPr>
              <a:t>Qui </a:t>
            </a:r>
            <a:r>
              <a:rPr sz="1867" b="1" spc="7" err="1">
                <a:latin typeface="Arial Narrow" panose="020B0606020202030204" pitchFamily="34" charset="0"/>
                <a:cs typeface="Calibri"/>
              </a:rPr>
              <a:t>Audae</a:t>
            </a:r>
            <a:r>
              <a:rPr sz="1867" b="1" spc="7">
                <a:latin typeface="Arial Narrow" panose="020B0606020202030204" pitchFamily="34" charset="0"/>
                <a:cs typeface="Calibri"/>
              </a:rPr>
              <a:t>,</a:t>
            </a:r>
            <a:r>
              <a:rPr sz="1867" b="1" spc="-67">
                <a:latin typeface="Arial Narrow" panose="020B0606020202030204" pitchFamily="34" charset="0"/>
                <a:cs typeface="Calibri"/>
              </a:rPr>
              <a:t> </a:t>
            </a:r>
            <a:r>
              <a:rPr sz="1867" b="1" spc="0">
                <a:latin typeface="Arial Narrow" panose="020B0606020202030204" pitchFamily="34" charset="0"/>
                <a:cs typeface="Calibri"/>
              </a:rPr>
              <a:t>Weeks</a:t>
            </a:r>
            <a:endParaRPr sz="1867">
              <a:latin typeface="Arial Narrow" panose="020B0606020202030204" pitchFamily="34" charset="0"/>
              <a:cs typeface="Arial Narrow"/>
            </a:endParaRPr>
          </a:p>
        </p:txBody>
      </p:sp>
      <p:grpSp>
        <p:nvGrpSpPr>
          <p:cNvPr id="267" name="Group 266">
            <a:extLst>
              <a:ext uri="{FF2B5EF4-FFF2-40B4-BE49-F238E27FC236}">
                <a16:creationId xmlns:a16="http://schemas.microsoft.com/office/drawing/2014/main" id="{64AECF9D-D8B6-6229-1BFE-714624F7377F}"/>
              </a:ext>
            </a:extLst>
          </p:cNvPr>
          <p:cNvGrpSpPr/>
          <p:nvPr userDrawn="1"/>
        </p:nvGrpSpPr>
        <p:grpSpPr>
          <a:xfrm>
            <a:off x="1475166" y="2029376"/>
            <a:ext cx="8401300" cy="3489232"/>
            <a:chOff x="8999449" y="7806421"/>
            <a:chExt cx="6757405" cy="2806489"/>
          </a:xfrm>
        </p:grpSpPr>
        <p:sp>
          <p:nvSpPr>
            <p:cNvPr id="268" name="object 22">
              <a:extLst>
                <a:ext uri="{FF2B5EF4-FFF2-40B4-BE49-F238E27FC236}">
                  <a16:creationId xmlns:a16="http://schemas.microsoft.com/office/drawing/2014/main" id="{8EB7FC6C-48EC-3181-BA6E-43A49C0798D0}"/>
                </a:ext>
              </a:extLst>
            </p:cNvPr>
            <p:cNvSpPr/>
            <p:nvPr/>
          </p:nvSpPr>
          <p:spPr>
            <a:xfrm>
              <a:off x="9419448" y="7900994"/>
              <a:ext cx="0" cy="2441448"/>
            </a:xfrm>
            <a:custGeom>
              <a:avLst/>
              <a:gdLst/>
              <a:ahLst/>
              <a:cxnLst/>
              <a:rect l="l" t="t" r="r" b="b"/>
              <a:pathLst>
                <a:path h="346710">
                  <a:moveTo>
                    <a:pt x="0" y="0"/>
                  </a:moveTo>
                  <a:lnTo>
                    <a:pt x="0" y="346106"/>
                  </a:lnTo>
                </a:path>
              </a:pathLst>
            </a:custGeom>
            <a:ln w="9525" cap="sq">
              <a:solidFill>
                <a:srgbClr val="231F20"/>
              </a:solidFill>
              <a:miter lim="800000"/>
            </a:ln>
          </p:spPr>
          <p:txBody>
            <a:bodyPr wrap="square" lIns="0" tIns="0" rIns="0" bIns="0" rtlCol="0"/>
            <a:lstStyle/>
            <a:p>
              <a:endParaRPr sz="1733">
                <a:latin typeface="Arial Narrow" panose="020B0606020202030204" pitchFamily="34" charset="0"/>
              </a:endParaRPr>
            </a:p>
          </p:txBody>
        </p:sp>
        <p:sp>
          <p:nvSpPr>
            <p:cNvPr id="269" name="object 24">
              <a:extLst>
                <a:ext uri="{FF2B5EF4-FFF2-40B4-BE49-F238E27FC236}">
                  <a16:creationId xmlns:a16="http://schemas.microsoft.com/office/drawing/2014/main" id="{0E4F9858-680A-7AAF-A50B-499CF52B5085}"/>
                </a:ext>
              </a:extLst>
            </p:cNvPr>
            <p:cNvSpPr/>
            <p:nvPr/>
          </p:nvSpPr>
          <p:spPr>
            <a:xfrm>
              <a:off x="9318738" y="10342121"/>
              <a:ext cx="101014" cy="0"/>
            </a:xfrm>
            <a:custGeom>
              <a:avLst/>
              <a:gdLst/>
              <a:ahLst/>
              <a:cxnLst/>
              <a:rect l="l" t="t" r="r" b="b"/>
              <a:pathLst>
                <a:path w="50164">
                  <a:moveTo>
                    <a:pt x="50014" y="0"/>
                  </a:moveTo>
                  <a:lnTo>
                    <a:pt x="0" y="0"/>
                  </a:lnTo>
                </a:path>
              </a:pathLst>
            </a:custGeom>
            <a:ln w="952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 sz="1733">
                <a:latin typeface="Arial Narrow" panose="020B0606020202030204" pitchFamily="34" charset="0"/>
              </a:endParaRPr>
            </a:p>
          </p:txBody>
        </p:sp>
        <p:sp>
          <p:nvSpPr>
            <p:cNvPr id="270" name="object 25">
              <a:extLst>
                <a:ext uri="{FF2B5EF4-FFF2-40B4-BE49-F238E27FC236}">
                  <a16:creationId xmlns:a16="http://schemas.microsoft.com/office/drawing/2014/main" id="{96E83FBE-3EF7-6F93-E350-C63E6E60AC45}"/>
                </a:ext>
              </a:extLst>
            </p:cNvPr>
            <p:cNvSpPr/>
            <p:nvPr/>
          </p:nvSpPr>
          <p:spPr>
            <a:xfrm>
              <a:off x="9419109" y="10342121"/>
              <a:ext cx="6329345" cy="0"/>
            </a:xfrm>
            <a:custGeom>
              <a:avLst/>
              <a:gdLst/>
              <a:ahLst/>
              <a:cxnLst/>
              <a:rect l="l" t="t" r="r" b="b"/>
              <a:pathLst>
                <a:path w="3143250">
                  <a:moveTo>
                    <a:pt x="3142707" y="0"/>
                  </a:moveTo>
                  <a:lnTo>
                    <a:pt x="0" y="0"/>
                  </a:lnTo>
                </a:path>
              </a:pathLst>
            </a:custGeom>
            <a:ln w="952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 sz="1733">
                <a:latin typeface="Arial Narrow" panose="020B0606020202030204" pitchFamily="34" charset="0"/>
              </a:endParaRPr>
            </a:p>
          </p:txBody>
        </p:sp>
        <p:sp>
          <p:nvSpPr>
            <p:cNvPr id="271" name="object 26">
              <a:extLst>
                <a:ext uri="{FF2B5EF4-FFF2-40B4-BE49-F238E27FC236}">
                  <a16:creationId xmlns:a16="http://schemas.microsoft.com/office/drawing/2014/main" id="{1986A4A0-2668-AAF9-AC31-A68EB8E78D7C}"/>
                </a:ext>
              </a:extLst>
            </p:cNvPr>
            <p:cNvSpPr/>
            <p:nvPr/>
          </p:nvSpPr>
          <p:spPr>
            <a:xfrm>
              <a:off x="9350488" y="9940447"/>
              <a:ext cx="73152" cy="0"/>
            </a:xfrm>
            <a:custGeom>
              <a:avLst/>
              <a:gdLst/>
              <a:ahLst/>
              <a:cxnLst/>
              <a:rect l="l" t="t" r="r" b="b"/>
              <a:pathLst>
                <a:path w="50164">
                  <a:moveTo>
                    <a:pt x="50014" y="0"/>
                  </a:moveTo>
                  <a:lnTo>
                    <a:pt x="0" y="0"/>
                  </a:lnTo>
                </a:path>
              </a:pathLst>
            </a:custGeom>
            <a:ln w="952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 sz="1733">
                <a:latin typeface="Arial Narrow" panose="020B0606020202030204" pitchFamily="34" charset="0"/>
              </a:endParaRPr>
            </a:p>
          </p:txBody>
        </p:sp>
        <p:sp>
          <p:nvSpPr>
            <p:cNvPr id="272" name="object 27">
              <a:extLst>
                <a:ext uri="{FF2B5EF4-FFF2-40B4-BE49-F238E27FC236}">
                  <a16:creationId xmlns:a16="http://schemas.microsoft.com/office/drawing/2014/main" id="{65E98E8E-B93B-DA86-6C65-F43B97AC4522}"/>
                </a:ext>
              </a:extLst>
            </p:cNvPr>
            <p:cNvSpPr/>
            <p:nvPr/>
          </p:nvSpPr>
          <p:spPr>
            <a:xfrm>
              <a:off x="9350488" y="9532174"/>
              <a:ext cx="73152" cy="0"/>
            </a:xfrm>
            <a:custGeom>
              <a:avLst/>
              <a:gdLst/>
              <a:ahLst/>
              <a:cxnLst/>
              <a:rect l="l" t="t" r="r" b="b"/>
              <a:pathLst>
                <a:path w="50164">
                  <a:moveTo>
                    <a:pt x="50014" y="0"/>
                  </a:moveTo>
                  <a:lnTo>
                    <a:pt x="0" y="0"/>
                  </a:lnTo>
                </a:path>
              </a:pathLst>
            </a:custGeom>
            <a:ln w="952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 sz="1733">
                <a:latin typeface="Arial Narrow" panose="020B0606020202030204" pitchFamily="34" charset="0"/>
              </a:endParaRPr>
            </a:p>
          </p:txBody>
        </p:sp>
        <p:sp>
          <p:nvSpPr>
            <p:cNvPr id="273" name="object 28">
              <a:extLst>
                <a:ext uri="{FF2B5EF4-FFF2-40B4-BE49-F238E27FC236}">
                  <a16:creationId xmlns:a16="http://schemas.microsoft.com/office/drawing/2014/main" id="{2456A432-FE0D-D537-F662-39B4D3F355E7}"/>
                </a:ext>
              </a:extLst>
            </p:cNvPr>
            <p:cNvSpPr/>
            <p:nvPr/>
          </p:nvSpPr>
          <p:spPr>
            <a:xfrm>
              <a:off x="9350488" y="9123880"/>
              <a:ext cx="73152" cy="0"/>
            </a:xfrm>
            <a:custGeom>
              <a:avLst/>
              <a:gdLst/>
              <a:ahLst/>
              <a:cxnLst/>
              <a:rect l="l" t="t" r="r" b="b"/>
              <a:pathLst>
                <a:path w="50164">
                  <a:moveTo>
                    <a:pt x="50014" y="0"/>
                  </a:moveTo>
                  <a:lnTo>
                    <a:pt x="0" y="0"/>
                  </a:lnTo>
                </a:path>
              </a:pathLst>
            </a:custGeom>
            <a:ln w="952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 sz="1733">
                <a:latin typeface="Arial Narrow" panose="020B0606020202030204" pitchFamily="34" charset="0"/>
              </a:endParaRPr>
            </a:p>
          </p:txBody>
        </p:sp>
        <p:sp>
          <p:nvSpPr>
            <p:cNvPr id="274" name="object 29">
              <a:extLst>
                <a:ext uri="{FF2B5EF4-FFF2-40B4-BE49-F238E27FC236}">
                  <a16:creationId xmlns:a16="http://schemas.microsoft.com/office/drawing/2014/main" id="{E3EA6FD7-5BB0-64C4-A501-A46A8FFDE8B1}"/>
                </a:ext>
              </a:extLst>
            </p:cNvPr>
            <p:cNvSpPr/>
            <p:nvPr/>
          </p:nvSpPr>
          <p:spPr>
            <a:xfrm>
              <a:off x="9350488" y="8715604"/>
              <a:ext cx="73152" cy="0"/>
            </a:xfrm>
            <a:custGeom>
              <a:avLst/>
              <a:gdLst/>
              <a:ahLst/>
              <a:cxnLst/>
              <a:rect l="l" t="t" r="r" b="b"/>
              <a:pathLst>
                <a:path w="50164">
                  <a:moveTo>
                    <a:pt x="50014" y="0"/>
                  </a:moveTo>
                  <a:lnTo>
                    <a:pt x="0" y="0"/>
                  </a:lnTo>
                </a:path>
              </a:pathLst>
            </a:custGeom>
            <a:ln w="952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 sz="1733">
                <a:latin typeface="Arial Narrow" panose="020B0606020202030204" pitchFamily="34" charset="0"/>
              </a:endParaRPr>
            </a:p>
          </p:txBody>
        </p:sp>
        <p:sp>
          <p:nvSpPr>
            <p:cNvPr id="275" name="object 30">
              <a:extLst>
                <a:ext uri="{FF2B5EF4-FFF2-40B4-BE49-F238E27FC236}">
                  <a16:creationId xmlns:a16="http://schemas.microsoft.com/office/drawing/2014/main" id="{AE25D49C-FF45-7769-FFEA-66E4BCB26E59}"/>
                </a:ext>
              </a:extLst>
            </p:cNvPr>
            <p:cNvSpPr/>
            <p:nvPr/>
          </p:nvSpPr>
          <p:spPr>
            <a:xfrm>
              <a:off x="9350488" y="8311773"/>
              <a:ext cx="73152" cy="0"/>
            </a:xfrm>
            <a:custGeom>
              <a:avLst/>
              <a:gdLst/>
              <a:ahLst/>
              <a:cxnLst/>
              <a:rect l="l" t="t" r="r" b="b"/>
              <a:pathLst>
                <a:path w="50164">
                  <a:moveTo>
                    <a:pt x="50014" y="0"/>
                  </a:moveTo>
                  <a:lnTo>
                    <a:pt x="0" y="0"/>
                  </a:lnTo>
                </a:path>
              </a:pathLst>
            </a:custGeom>
            <a:ln w="952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 sz="1733">
                <a:latin typeface="Arial Narrow" panose="020B0606020202030204" pitchFamily="34" charset="0"/>
              </a:endParaRPr>
            </a:p>
          </p:txBody>
        </p:sp>
        <p:sp>
          <p:nvSpPr>
            <p:cNvPr id="276" name="object 31">
              <a:extLst>
                <a:ext uri="{FF2B5EF4-FFF2-40B4-BE49-F238E27FC236}">
                  <a16:creationId xmlns:a16="http://schemas.microsoft.com/office/drawing/2014/main" id="{B28CB6D4-477F-3D44-6D6C-9BE4D6CE088E}"/>
                </a:ext>
              </a:extLst>
            </p:cNvPr>
            <p:cNvSpPr/>
            <p:nvPr/>
          </p:nvSpPr>
          <p:spPr>
            <a:xfrm>
              <a:off x="9350488" y="7901012"/>
              <a:ext cx="73152" cy="0"/>
            </a:xfrm>
            <a:custGeom>
              <a:avLst/>
              <a:gdLst/>
              <a:ahLst/>
              <a:cxnLst/>
              <a:rect l="l" t="t" r="r" b="b"/>
              <a:pathLst>
                <a:path w="50164">
                  <a:moveTo>
                    <a:pt x="50014" y="0"/>
                  </a:moveTo>
                  <a:lnTo>
                    <a:pt x="0" y="0"/>
                  </a:lnTo>
                </a:path>
              </a:pathLst>
            </a:custGeom>
            <a:ln w="952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 sz="1733">
                <a:latin typeface="Arial Narrow" panose="020B0606020202030204" pitchFamily="34" charset="0"/>
              </a:endParaRPr>
            </a:p>
          </p:txBody>
        </p:sp>
        <p:sp>
          <p:nvSpPr>
            <p:cNvPr id="277" name="object 32">
              <a:extLst>
                <a:ext uri="{FF2B5EF4-FFF2-40B4-BE49-F238E27FC236}">
                  <a16:creationId xmlns:a16="http://schemas.microsoft.com/office/drawing/2014/main" id="{88BF8C3E-D75C-BF9E-4C8A-F93BA722DFE0}"/>
                </a:ext>
              </a:extLst>
            </p:cNvPr>
            <p:cNvSpPr/>
            <p:nvPr/>
          </p:nvSpPr>
          <p:spPr>
            <a:xfrm>
              <a:off x="15592579" y="10342121"/>
              <a:ext cx="0" cy="70326"/>
            </a:xfrm>
            <a:custGeom>
              <a:avLst/>
              <a:gdLst/>
              <a:ahLst/>
              <a:cxnLst/>
              <a:rect l="l" t="t" r="r" b="b"/>
              <a:pathLst>
                <a:path h="34925">
                  <a:moveTo>
                    <a:pt x="0" y="0"/>
                  </a:moveTo>
                  <a:lnTo>
                    <a:pt x="0" y="34317"/>
                  </a:lnTo>
                </a:path>
              </a:pathLst>
            </a:custGeom>
            <a:ln w="952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 sz="1733">
                <a:latin typeface="Arial Narrow" panose="020B0606020202030204" pitchFamily="34" charset="0"/>
              </a:endParaRPr>
            </a:p>
          </p:txBody>
        </p:sp>
        <p:sp>
          <p:nvSpPr>
            <p:cNvPr id="278" name="object 33">
              <a:extLst>
                <a:ext uri="{FF2B5EF4-FFF2-40B4-BE49-F238E27FC236}">
                  <a16:creationId xmlns:a16="http://schemas.microsoft.com/office/drawing/2014/main" id="{8C0B6363-6FE4-A467-3867-23445A6560C7}"/>
                </a:ext>
              </a:extLst>
            </p:cNvPr>
            <p:cNvSpPr/>
            <p:nvPr/>
          </p:nvSpPr>
          <p:spPr>
            <a:xfrm>
              <a:off x="14976458" y="10342121"/>
              <a:ext cx="0" cy="70326"/>
            </a:xfrm>
            <a:custGeom>
              <a:avLst/>
              <a:gdLst/>
              <a:ahLst/>
              <a:cxnLst/>
              <a:rect l="l" t="t" r="r" b="b"/>
              <a:pathLst>
                <a:path h="34925">
                  <a:moveTo>
                    <a:pt x="0" y="0"/>
                  </a:moveTo>
                  <a:lnTo>
                    <a:pt x="0" y="34317"/>
                  </a:lnTo>
                </a:path>
              </a:pathLst>
            </a:custGeom>
            <a:ln w="952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 sz="1733">
                <a:latin typeface="Arial Narrow" panose="020B0606020202030204" pitchFamily="34" charset="0"/>
              </a:endParaRPr>
            </a:p>
          </p:txBody>
        </p:sp>
        <p:sp>
          <p:nvSpPr>
            <p:cNvPr id="279" name="object 34">
              <a:extLst>
                <a:ext uri="{FF2B5EF4-FFF2-40B4-BE49-F238E27FC236}">
                  <a16:creationId xmlns:a16="http://schemas.microsoft.com/office/drawing/2014/main" id="{8C21A95D-4BD3-E21B-0996-F29DCCB7C8C6}"/>
                </a:ext>
              </a:extLst>
            </p:cNvPr>
            <p:cNvSpPr/>
            <p:nvPr/>
          </p:nvSpPr>
          <p:spPr>
            <a:xfrm>
              <a:off x="14357364" y="10342121"/>
              <a:ext cx="0" cy="70326"/>
            </a:xfrm>
            <a:custGeom>
              <a:avLst/>
              <a:gdLst/>
              <a:ahLst/>
              <a:cxnLst/>
              <a:rect l="l" t="t" r="r" b="b"/>
              <a:pathLst>
                <a:path h="34925">
                  <a:moveTo>
                    <a:pt x="0" y="0"/>
                  </a:moveTo>
                  <a:lnTo>
                    <a:pt x="0" y="34317"/>
                  </a:lnTo>
                </a:path>
              </a:pathLst>
            </a:custGeom>
            <a:ln w="952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 sz="1733">
                <a:latin typeface="Arial Narrow" panose="020B0606020202030204" pitchFamily="34" charset="0"/>
              </a:endParaRPr>
            </a:p>
          </p:txBody>
        </p:sp>
        <p:sp>
          <p:nvSpPr>
            <p:cNvPr id="280" name="object 35">
              <a:extLst>
                <a:ext uri="{FF2B5EF4-FFF2-40B4-BE49-F238E27FC236}">
                  <a16:creationId xmlns:a16="http://schemas.microsoft.com/office/drawing/2014/main" id="{677072E6-0DDC-60F5-F945-FA247897DDBE}"/>
                </a:ext>
              </a:extLst>
            </p:cNvPr>
            <p:cNvSpPr/>
            <p:nvPr/>
          </p:nvSpPr>
          <p:spPr>
            <a:xfrm>
              <a:off x="13741225" y="10342121"/>
              <a:ext cx="0" cy="70326"/>
            </a:xfrm>
            <a:custGeom>
              <a:avLst/>
              <a:gdLst/>
              <a:ahLst/>
              <a:cxnLst/>
              <a:rect l="l" t="t" r="r" b="b"/>
              <a:pathLst>
                <a:path h="34925">
                  <a:moveTo>
                    <a:pt x="0" y="0"/>
                  </a:moveTo>
                  <a:lnTo>
                    <a:pt x="0" y="34317"/>
                  </a:lnTo>
                </a:path>
              </a:pathLst>
            </a:custGeom>
            <a:ln w="952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 sz="1733">
                <a:latin typeface="Arial Narrow" panose="020B0606020202030204" pitchFamily="34" charset="0"/>
              </a:endParaRPr>
            </a:p>
          </p:txBody>
        </p:sp>
        <p:sp>
          <p:nvSpPr>
            <p:cNvPr id="281" name="object 36">
              <a:extLst>
                <a:ext uri="{FF2B5EF4-FFF2-40B4-BE49-F238E27FC236}">
                  <a16:creationId xmlns:a16="http://schemas.microsoft.com/office/drawing/2014/main" id="{4968D541-93C9-787B-7962-B4BCB8750B93}"/>
                </a:ext>
              </a:extLst>
            </p:cNvPr>
            <p:cNvSpPr/>
            <p:nvPr/>
          </p:nvSpPr>
          <p:spPr>
            <a:xfrm>
              <a:off x="13122154" y="10342121"/>
              <a:ext cx="0" cy="70326"/>
            </a:xfrm>
            <a:custGeom>
              <a:avLst/>
              <a:gdLst/>
              <a:ahLst/>
              <a:cxnLst/>
              <a:rect l="l" t="t" r="r" b="b"/>
              <a:pathLst>
                <a:path h="34925">
                  <a:moveTo>
                    <a:pt x="0" y="0"/>
                  </a:moveTo>
                  <a:lnTo>
                    <a:pt x="0" y="34317"/>
                  </a:lnTo>
                </a:path>
              </a:pathLst>
            </a:custGeom>
            <a:ln w="952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 sz="1733">
                <a:latin typeface="Arial Narrow" panose="020B0606020202030204" pitchFamily="34" charset="0"/>
              </a:endParaRPr>
            </a:p>
          </p:txBody>
        </p:sp>
        <p:sp>
          <p:nvSpPr>
            <p:cNvPr id="282" name="object 37">
              <a:extLst>
                <a:ext uri="{FF2B5EF4-FFF2-40B4-BE49-F238E27FC236}">
                  <a16:creationId xmlns:a16="http://schemas.microsoft.com/office/drawing/2014/main" id="{28462F07-9E0C-86E7-8B9A-A624D1F98415}"/>
                </a:ext>
              </a:extLst>
            </p:cNvPr>
            <p:cNvSpPr/>
            <p:nvPr/>
          </p:nvSpPr>
          <p:spPr>
            <a:xfrm>
              <a:off x="12506015" y="10342121"/>
              <a:ext cx="0" cy="70326"/>
            </a:xfrm>
            <a:custGeom>
              <a:avLst/>
              <a:gdLst/>
              <a:ahLst/>
              <a:cxnLst/>
              <a:rect l="l" t="t" r="r" b="b"/>
              <a:pathLst>
                <a:path h="34925">
                  <a:moveTo>
                    <a:pt x="0" y="0"/>
                  </a:moveTo>
                  <a:lnTo>
                    <a:pt x="0" y="34317"/>
                  </a:lnTo>
                </a:path>
              </a:pathLst>
            </a:custGeom>
            <a:ln w="952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 sz="1733">
                <a:latin typeface="Arial Narrow" panose="020B0606020202030204" pitchFamily="34" charset="0"/>
              </a:endParaRPr>
            </a:p>
          </p:txBody>
        </p:sp>
        <p:sp>
          <p:nvSpPr>
            <p:cNvPr id="283" name="object 38">
              <a:extLst>
                <a:ext uri="{FF2B5EF4-FFF2-40B4-BE49-F238E27FC236}">
                  <a16:creationId xmlns:a16="http://schemas.microsoft.com/office/drawing/2014/main" id="{9FE4E869-FD2A-3F02-4389-F2D753D002E7}"/>
                </a:ext>
              </a:extLst>
            </p:cNvPr>
            <p:cNvSpPr/>
            <p:nvPr/>
          </p:nvSpPr>
          <p:spPr>
            <a:xfrm>
              <a:off x="11886927" y="10342121"/>
              <a:ext cx="0" cy="70326"/>
            </a:xfrm>
            <a:custGeom>
              <a:avLst/>
              <a:gdLst/>
              <a:ahLst/>
              <a:cxnLst/>
              <a:rect l="l" t="t" r="r" b="b"/>
              <a:pathLst>
                <a:path h="34925">
                  <a:moveTo>
                    <a:pt x="0" y="0"/>
                  </a:moveTo>
                  <a:lnTo>
                    <a:pt x="0" y="34317"/>
                  </a:lnTo>
                </a:path>
              </a:pathLst>
            </a:custGeom>
            <a:ln w="952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 sz="1733">
                <a:latin typeface="Arial Narrow" panose="020B0606020202030204" pitchFamily="34" charset="0"/>
              </a:endParaRPr>
            </a:p>
          </p:txBody>
        </p:sp>
        <p:sp>
          <p:nvSpPr>
            <p:cNvPr id="284" name="object 39">
              <a:extLst>
                <a:ext uri="{FF2B5EF4-FFF2-40B4-BE49-F238E27FC236}">
                  <a16:creationId xmlns:a16="http://schemas.microsoft.com/office/drawing/2014/main" id="{6009216E-EF6F-793E-8B77-9D732E6AC526}"/>
                </a:ext>
              </a:extLst>
            </p:cNvPr>
            <p:cNvSpPr/>
            <p:nvPr/>
          </p:nvSpPr>
          <p:spPr>
            <a:xfrm>
              <a:off x="11270788" y="10342121"/>
              <a:ext cx="0" cy="70326"/>
            </a:xfrm>
            <a:custGeom>
              <a:avLst/>
              <a:gdLst/>
              <a:ahLst/>
              <a:cxnLst/>
              <a:rect l="l" t="t" r="r" b="b"/>
              <a:pathLst>
                <a:path h="34925">
                  <a:moveTo>
                    <a:pt x="0" y="0"/>
                  </a:moveTo>
                  <a:lnTo>
                    <a:pt x="0" y="34317"/>
                  </a:lnTo>
                </a:path>
              </a:pathLst>
            </a:custGeom>
            <a:ln w="952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 sz="1733">
                <a:latin typeface="Arial Narrow" panose="020B0606020202030204" pitchFamily="34" charset="0"/>
              </a:endParaRPr>
            </a:p>
          </p:txBody>
        </p:sp>
        <p:sp>
          <p:nvSpPr>
            <p:cNvPr id="285" name="object 40">
              <a:extLst>
                <a:ext uri="{FF2B5EF4-FFF2-40B4-BE49-F238E27FC236}">
                  <a16:creationId xmlns:a16="http://schemas.microsoft.com/office/drawing/2014/main" id="{571A60EB-EDA7-A93E-9772-B30DD60C356B}"/>
                </a:ext>
              </a:extLst>
            </p:cNvPr>
            <p:cNvSpPr/>
            <p:nvPr/>
          </p:nvSpPr>
          <p:spPr>
            <a:xfrm>
              <a:off x="10651711" y="10342121"/>
              <a:ext cx="0" cy="70326"/>
            </a:xfrm>
            <a:custGeom>
              <a:avLst/>
              <a:gdLst/>
              <a:ahLst/>
              <a:cxnLst/>
              <a:rect l="l" t="t" r="r" b="b"/>
              <a:pathLst>
                <a:path h="34925">
                  <a:moveTo>
                    <a:pt x="0" y="0"/>
                  </a:moveTo>
                  <a:lnTo>
                    <a:pt x="0" y="34317"/>
                  </a:lnTo>
                </a:path>
              </a:pathLst>
            </a:custGeom>
            <a:ln w="952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 sz="1733">
                <a:latin typeface="Arial Narrow" panose="020B0606020202030204" pitchFamily="34" charset="0"/>
              </a:endParaRPr>
            </a:p>
          </p:txBody>
        </p:sp>
        <p:sp>
          <p:nvSpPr>
            <p:cNvPr id="286" name="object 41">
              <a:extLst>
                <a:ext uri="{FF2B5EF4-FFF2-40B4-BE49-F238E27FC236}">
                  <a16:creationId xmlns:a16="http://schemas.microsoft.com/office/drawing/2014/main" id="{E82B0100-EEAB-5A02-3226-D4C6063C2125}"/>
                </a:ext>
              </a:extLst>
            </p:cNvPr>
            <p:cNvSpPr/>
            <p:nvPr/>
          </p:nvSpPr>
          <p:spPr>
            <a:xfrm>
              <a:off x="10035593" y="10342121"/>
              <a:ext cx="0" cy="70326"/>
            </a:xfrm>
            <a:custGeom>
              <a:avLst/>
              <a:gdLst/>
              <a:ahLst/>
              <a:cxnLst/>
              <a:rect l="l" t="t" r="r" b="b"/>
              <a:pathLst>
                <a:path h="34925">
                  <a:moveTo>
                    <a:pt x="0" y="0"/>
                  </a:moveTo>
                  <a:lnTo>
                    <a:pt x="0" y="34317"/>
                  </a:lnTo>
                </a:path>
              </a:pathLst>
            </a:custGeom>
            <a:ln w="9525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 sz="1733">
                <a:latin typeface="Arial Narrow" panose="020B0606020202030204" pitchFamily="34" charset="0"/>
              </a:endParaRPr>
            </a:p>
          </p:txBody>
        </p:sp>
        <p:sp>
          <p:nvSpPr>
            <p:cNvPr id="287" name="object 285">
              <a:extLst>
                <a:ext uri="{FF2B5EF4-FFF2-40B4-BE49-F238E27FC236}">
                  <a16:creationId xmlns:a16="http://schemas.microsoft.com/office/drawing/2014/main" id="{DD760B12-0F24-3C50-CFC5-D54D56883C16}"/>
                </a:ext>
              </a:extLst>
            </p:cNvPr>
            <p:cNvSpPr txBox="1"/>
            <p:nvPr/>
          </p:nvSpPr>
          <p:spPr>
            <a:xfrm>
              <a:off x="9140101" y="10242397"/>
              <a:ext cx="122751" cy="226873"/>
            </a:xfrm>
            <a:prstGeom prst="rect">
              <a:avLst/>
            </a:prstGeom>
          </p:spPr>
          <p:txBody>
            <a:bodyPr vert="horz" wrap="square" lIns="0" tIns="15240" rIns="0" bIns="0" rtlCol="0">
              <a:spAutoFit/>
            </a:bodyPr>
            <a:lstStyle/>
            <a:p>
              <a:pPr marL="16933" algn="r">
                <a:lnSpc>
                  <a:spcPct val="100000"/>
                </a:lnSpc>
                <a:spcBef>
                  <a:spcPts val="160"/>
                </a:spcBef>
              </a:pPr>
              <a:r>
                <a:rPr sz="1733" spc="-7">
                  <a:latin typeface="Arial Narrow" panose="020B0606020202030204" pitchFamily="34" charset="0"/>
                  <a:cs typeface="Calibri"/>
                </a:rPr>
                <a:t>0</a:t>
              </a:r>
              <a:endParaRPr sz="1733">
                <a:latin typeface="Arial Narrow" panose="020B0606020202030204" pitchFamily="34" charset="0"/>
                <a:cs typeface="Calibri"/>
              </a:endParaRPr>
            </a:p>
          </p:txBody>
        </p:sp>
        <p:sp>
          <p:nvSpPr>
            <p:cNvPr id="288" name="object 286">
              <a:extLst>
                <a:ext uri="{FF2B5EF4-FFF2-40B4-BE49-F238E27FC236}">
                  <a16:creationId xmlns:a16="http://schemas.microsoft.com/office/drawing/2014/main" id="{6C3A1052-1096-2A80-9FA8-696E4E3AE044}"/>
                </a:ext>
              </a:extLst>
            </p:cNvPr>
            <p:cNvSpPr txBox="1"/>
            <p:nvPr/>
          </p:nvSpPr>
          <p:spPr>
            <a:xfrm>
              <a:off x="8999449" y="9836400"/>
              <a:ext cx="263403" cy="226873"/>
            </a:xfrm>
            <a:prstGeom prst="rect">
              <a:avLst/>
            </a:prstGeom>
          </p:spPr>
          <p:txBody>
            <a:bodyPr vert="horz" wrap="square" lIns="0" tIns="15240" rIns="0" bIns="0" rtlCol="0">
              <a:spAutoFit/>
            </a:bodyPr>
            <a:lstStyle/>
            <a:p>
              <a:pPr marL="16933" algn="r">
                <a:lnSpc>
                  <a:spcPct val="100000"/>
                </a:lnSpc>
                <a:spcBef>
                  <a:spcPts val="160"/>
                </a:spcBef>
              </a:pPr>
              <a:r>
                <a:rPr sz="1733" spc="-7">
                  <a:latin typeface="Arial Narrow" panose="020B0606020202030204" pitchFamily="34" charset="0"/>
                  <a:cs typeface="Calibri"/>
                </a:rPr>
                <a:t>100</a:t>
              </a:r>
              <a:endParaRPr sz="1733">
                <a:latin typeface="Arial Narrow" panose="020B0606020202030204" pitchFamily="34" charset="0"/>
                <a:cs typeface="Calibri"/>
              </a:endParaRPr>
            </a:p>
          </p:txBody>
        </p:sp>
        <p:sp>
          <p:nvSpPr>
            <p:cNvPr id="289" name="object 287">
              <a:extLst>
                <a:ext uri="{FF2B5EF4-FFF2-40B4-BE49-F238E27FC236}">
                  <a16:creationId xmlns:a16="http://schemas.microsoft.com/office/drawing/2014/main" id="{1EE1EEFC-1073-35EA-D559-8860ACADC771}"/>
                </a:ext>
              </a:extLst>
            </p:cNvPr>
            <p:cNvSpPr txBox="1"/>
            <p:nvPr/>
          </p:nvSpPr>
          <p:spPr>
            <a:xfrm>
              <a:off x="8999449" y="9430405"/>
              <a:ext cx="263403" cy="226873"/>
            </a:xfrm>
            <a:prstGeom prst="rect">
              <a:avLst/>
            </a:prstGeom>
          </p:spPr>
          <p:txBody>
            <a:bodyPr vert="horz" wrap="square" lIns="0" tIns="15240" rIns="0" bIns="0" rtlCol="0">
              <a:spAutoFit/>
            </a:bodyPr>
            <a:lstStyle/>
            <a:p>
              <a:pPr marL="16933" algn="r">
                <a:lnSpc>
                  <a:spcPct val="100000"/>
                </a:lnSpc>
                <a:spcBef>
                  <a:spcPts val="160"/>
                </a:spcBef>
              </a:pPr>
              <a:r>
                <a:rPr sz="1733" spc="-7">
                  <a:latin typeface="Arial Narrow" panose="020B0606020202030204" pitchFamily="34" charset="0"/>
                  <a:cs typeface="Calibri"/>
                </a:rPr>
                <a:t>200</a:t>
              </a:r>
              <a:endParaRPr sz="1733">
                <a:latin typeface="Arial Narrow" panose="020B0606020202030204" pitchFamily="34" charset="0"/>
                <a:cs typeface="Calibri"/>
              </a:endParaRPr>
            </a:p>
          </p:txBody>
        </p:sp>
        <p:sp>
          <p:nvSpPr>
            <p:cNvPr id="290" name="object 288">
              <a:extLst>
                <a:ext uri="{FF2B5EF4-FFF2-40B4-BE49-F238E27FC236}">
                  <a16:creationId xmlns:a16="http://schemas.microsoft.com/office/drawing/2014/main" id="{DB0E0915-950F-A197-3E58-8738199574EE}"/>
                </a:ext>
              </a:extLst>
            </p:cNvPr>
            <p:cNvSpPr txBox="1"/>
            <p:nvPr/>
          </p:nvSpPr>
          <p:spPr>
            <a:xfrm>
              <a:off x="8999449" y="9024410"/>
              <a:ext cx="263403" cy="226873"/>
            </a:xfrm>
            <a:prstGeom prst="rect">
              <a:avLst/>
            </a:prstGeom>
          </p:spPr>
          <p:txBody>
            <a:bodyPr vert="horz" wrap="square" lIns="0" tIns="15240" rIns="0" bIns="0" rtlCol="0">
              <a:spAutoFit/>
            </a:bodyPr>
            <a:lstStyle/>
            <a:p>
              <a:pPr marL="16933" algn="r">
                <a:lnSpc>
                  <a:spcPct val="100000"/>
                </a:lnSpc>
                <a:spcBef>
                  <a:spcPts val="160"/>
                </a:spcBef>
              </a:pPr>
              <a:r>
                <a:rPr sz="1733" spc="-7">
                  <a:latin typeface="Arial Narrow" panose="020B0606020202030204" pitchFamily="34" charset="0"/>
                  <a:cs typeface="Calibri"/>
                </a:rPr>
                <a:t>300</a:t>
              </a:r>
              <a:endParaRPr sz="1733">
                <a:latin typeface="Arial Narrow" panose="020B0606020202030204" pitchFamily="34" charset="0"/>
                <a:cs typeface="Calibri"/>
              </a:endParaRPr>
            </a:p>
          </p:txBody>
        </p:sp>
        <p:sp>
          <p:nvSpPr>
            <p:cNvPr id="291" name="object 289">
              <a:extLst>
                <a:ext uri="{FF2B5EF4-FFF2-40B4-BE49-F238E27FC236}">
                  <a16:creationId xmlns:a16="http://schemas.microsoft.com/office/drawing/2014/main" id="{B3918EB5-68A2-71BC-3124-328F181FC4D5}"/>
                </a:ext>
              </a:extLst>
            </p:cNvPr>
            <p:cNvSpPr txBox="1"/>
            <p:nvPr/>
          </p:nvSpPr>
          <p:spPr>
            <a:xfrm>
              <a:off x="8999449" y="8618414"/>
              <a:ext cx="263403" cy="226873"/>
            </a:xfrm>
            <a:prstGeom prst="rect">
              <a:avLst/>
            </a:prstGeom>
          </p:spPr>
          <p:txBody>
            <a:bodyPr vert="horz" wrap="square" lIns="0" tIns="15240" rIns="0" bIns="0" rtlCol="0">
              <a:spAutoFit/>
            </a:bodyPr>
            <a:lstStyle/>
            <a:p>
              <a:pPr marL="16933" algn="r">
                <a:lnSpc>
                  <a:spcPct val="100000"/>
                </a:lnSpc>
                <a:spcBef>
                  <a:spcPts val="160"/>
                </a:spcBef>
              </a:pPr>
              <a:r>
                <a:rPr sz="1733" spc="-7">
                  <a:latin typeface="Arial Narrow" panose="020B0606020202030204" pitchFamily="34" charset="0"/>
                  <a:cs typeface="Calibri"/>
                </a:rPr>
                <a:t>400</a:t>
              </a:r>
              <a:endParaRPr sz="1733">
                <a:latin typeface="Arial Narrow" panose="020B0606020202030204" pitchFamily="34" charset="0"/>
                <a:cs typeface="Calibri"/>
              </a:endParaRPr>
            </a:p>
          </p:txBody>
        </p:sp>
        <p:sp>
          <p:nvSpPr>
            <p:cNvPr id="292" name="object 290">
              <a:extLst>
                <a:ext uri="{FF2B5EF4-FFF2-40B4-BE49-F238E27FC236}">
                  <a16:creationId xmlns:a16="http://schemas.microsoft.com/office/drawing/2014/main" id="{11D9693C-5D1B-2110-AF90-46D9FFFE858B}"/>
                </a:ext>
              </a:extLst>
            </p:cNvPr>
            <p:cNvSpPr txBox="1"/>
            <p:nvPr/>
          </p:nvSpPr>
          <p:spPr>
            <a:xfrm>
              <a:off x="8999449" y="8212418"/>
              <a:ext cx="263403" cy="226873"/>
            </a:xfrm>
            <a:prstGeom prst="rect">
              <a:avLst/>
            </a:prstGeom>
          </p:spPr>
          <p:txBody>
            <a:bodyPr vert="horz" wrap="square" lIns="0" tIns="15240" rIns="0" bIns="0" rtlCol="0">
              <a:spAutoFit/>
            </a:bodyPr>
            <a:lstStyle/>
            <a:p>
              <a:pPr marL="16933" algn="r">
                <a:lnSpc>
                  <a:spcPct val="100000"/>
                </a:lnSpc>
                <a:spcBef>
                  <a:spcPts val="160"/>
                </a:spcBef>
              </a:pPr>
              <a:r>
                <a:rPr sz="1733" spc="-7">
                  <a:latin typeface="Arial Narrow" panose="020B0606020202030204" pitchFamily="34" charset="0"/>
                  <a:cs typeface="Calibri"/>
                </a:rPr>
                <a:t>500</a:t>
              </a:r>
              <a:endParaRPr sz="1733">
                <a:latin typeface="Arial Narrow" panose="020B0606020202030204" pitchFamily="34" charset="0"/>
                <a:cs typeface="Calibri"/>
              </a:endParaRPr>
            </a:p>
          </p:txBody>
        </p:sp>
        <p:sp>
          <p:nvSpPr>
            <p:cNvPr id="293" name="object 291">
              <a:extLst>
                <a:ext uri="{FF2B5EF4-FFF2-40B4-BE49-F238E27FC236}">
                  <a16:creationId xmlns:a16="http://schemas.microsoft.com/office/drawing/2014/main" id="{7063EFD8-3986-BE4E-B32D-CA313763444C}"/>
                </a:ext>
              </a:extLst>
            </p:cNvPr>
            <p:cNvSpPr txBox="1"/>
            <p:nvPr/>
          </p:nvSpPr>
          <p:spPr>
            <a:xfrm>
              <a:off x="8999449" y="7806421"/>
              <a:ext cx="263403" cy="226873"/>
            </a:xfrm>
            <a:prstGeom prst="rect">
              <a:avLst/>
            </a:prstGeom>
          </p:spPr>
          <p:txBody>
            <a:bodyPr vert="horz" wrap="square" lIns="0" tIns="15240" rIns="0" bIns="0" rtlCol="0">
              <a:spAutoFit/>
            </a:bodyPr>
            <a:lstStyle/>
            <a:p>
              <a:pPr marL="16933" algn="r">
                <a:lnSpc>
                  <a:spcPct val="100000"/>
                </a:lnSpc>
                <a:spcBef>
                  <a:spcPts val="160"/>
                </a:spcBef>
              </a:pPr>
              <a:r>
                <a:rPr sz="1733" spc="-7">
                  <a:latin typeface="Arial Narrow" panose="020B0606020202030204" pitchFamily="34" charset="0"/>
                  <a:cs typeface="Calibri"/>
                </a:rPr>
                <a:t>600</a:t>
              </a:r>
              <a:endParaRPr sz="1733">
                <a:latin typeface="Arial Narrow" panose="020B0606020202030204" pitchFamily="34" charset="0"/>
                <a:cs typeface="Calibri"/>
              </a:endParaRPr>
            </a:p>
          </p:txBody>
        </p:sp>
        <p:sp>
          <p:nvSpPr>
            <p:cNvPr id="294" name="object 292">
              <a:extLst>
                <a:ext uri="{FF2B5EF4-FFF2-40B4-BE49-F238E27FC236}">
                  <a16:creationId xmlns:a16="http://schemas.microsoft.com/office/drawing/2014/main" id="{E59BA8E6-F0B0-AE8E-C2FA-28C74AE382F4}"/>
                </a:ext>
              </a:extLst>
            </p:cNvPr>
            <p:cNvSpPr txBox="1"/>
            <p:nvPr/>
          </p:nvSpPr>
          <p:spPr>
            <a:xfrm>
              <a:off x="13580853" y="10351300"/>
              <a:ext cx="320040" cy="261610"/>
            </a:xfrm>
            <a:prstGeom prst="rect">
              <a:avLst/>
            </a:prstGeom>
          </p:spPr>
          <p:txBody>
            <a:bodyPr vert="horz" wrap="square" lIns="0" tIns="91440" rIns="0" bIns="0" rtlCol="0">
              <a:noAutofit/>
            </a:bodyPr>
            <a:lstStyle/>
            <a:p>
              <a:pPr marL="16933" algn="ctr">
                <a:lnSpc>
                  <a:spcPct val="100000"/>
                </a:lnSpc>
                <a:spcBef>
                  <a:spcPts val="160"/>
                </a:spcBef>
              </a:pPr>
              <a:r>
                <a:rPr sz="1733" spc="-7">
                  <a:latin typeface="Arial Narrow" panose="020B0606020202030204" pitchFamily="34" charset="0"/>
                  <a:cs typeface="Calibri"/>
                </a:rPr>
                <a:t>28</a:t>
              </a:r>
              <a:endParaRPr sz="1733">
                <a:latin typeface="Arial Narrow" panose="020B0606020202030204" pitchFamily="34" charset="0"/>
                <a:cs typeface="Calibri"/>
              </a:endParaRPr>
            </a:p>
          </p:txBody>
        </p:sp>
        <p:sp>
          <p:nvSpPr>
            <p:cNvPr id="295" name="object 293">
              <a:extLst>
                <a:ext uri="{FF2B5EF4-FFF2-40B4-BE49-F238E27FC236}">
                  <a16:creationId xmlns:a16="http://schemas.microsoft.com/office/drawing/2014/main" id="{8D5B0CAB-4ECB-473C-DF8F-FA9917ACF8BE}"/>
                </a:ext>
              </a:extLst>
            </p:cNvPr>
            <p:cNvSpPr txBox="1"/>
            <p:nvPr/>
          </p:nvSpPr>
          <p:spPr>
            <a:xfrm>
              <a:off x="14197767" y="10351300"/>
              <a:ext cx="320040" cy="261610"/>
            </a:xfrm>
            <a:prstGeom prst="rect">
              <a:avLst/>
            </a:prstGeom>
          </p:spPr>
          <p:txBody>
            <a:bodyPr vert="horz" wrap="square" lIns="0" tIns="91440" rIns="0" bIns="0" rtlCol="0">
              <a:noAutofit/>
            </a:bodyPr>
            <a:lstStyle/>
            <a:p>
              <a:pPr marL="16933" algn="ctr">
                <a:lnSpc>
                  <a:spcPct val="100000"/>
                </a:lnSpc>
                <a:spcBef>
                  <a:spcPts val="160"/>
                </a:spcBef>
              </a:pPr>
              <a:r>
                <a:rPr sz="1733" spc="-7">
                  <a:latin typeface="Arial Narrow" panose="020B0606020202030204" pitchFamily="34" charset="0"/>
                  <a:cs typeface="Calibri"/>
                </a:rPr>
                <a:t>32</a:t>
              </a:r>
              <a:endParaRPr sz="1733">
                <a:latin typeface="Arial Narrow" panose="020B0606020202030204" pitchFamily="34" charset="0"/>
                <a:cs typeface="Calibri"/>
              </a:endParaRPr>
            </a:p>
          </p:txBody>
        </p:sp>
        <p:sp>
          <p:nvSpPr>
            <p:cNvPr id="296" name="object 296">
              <a:extLst>
                <a:ext uri="{FF2B5EF4-FFF2-40B4-BE49-F238E27FC236}">
                  <a16:creationId xmlns:a16="http://schemas.microsoft.com/office/drawing/2014/main" id="{BC07DCEC-91EC-8ABC-9BF6-8A375DC602D2}"/>
                </a:ext>
              </a:extLst>
            </p:cNvPr>
            <p:cNvSpPr txBox="1"/>
            <p:nvPr/>
          </p:nvSpPr>
          <p:spPr>
            <a:xfrm>
              <a:off x="9261383" y="10351300"/>
              <a:ext cx="320040" cy="261610"/>
            </a:xfrm>
            <a:prstGeom prst="rect">
              <a:avLst/>
            </a:prstGeom>
          </p:spPr>
          <p:txBody>
            <a:bodyPr vert="horz" wrap="square" lIns="0" tIns="91440" rIns="0" bIns="0" rtlCol="0">
              <a:noAutofit/>
            </a:bodyPr>
            <a:lstStyle/>
            <a:p>
              <a:pPr algn="ctr">
                <a:lnSpc>
                  <a:spcPct val="100000"/>
                </a:lnSpc>
                <a:spcBef>
                  <a:spcPts val="513"/>
                </a:spcBef>
                <a:tabLst>
                  <a:tab pos="993962" algn="l"/>
                  <a:tab pos="1402892" algn="l"/>
                  <a:tab pos="1788115" algn="l"/>
                  <a:tab pos="2196197" algn="l"/>
                  <a:tab pos="2605128" algn="l"/>
                  <a:tab pos="3013211" algn="l"/>
                </a:tabLst>
              </a:pPr>
              <a:r>
                <a:rPr sz="1733" spc="-7">
                  <a:latin typeface="Arial Narrow" panose="020B0606020202030204" pitchFamily="34" charset="0"/>
                  <a:cs typeface="Calibri"/>
                </a:rPr>
                <a:t>0</a:t>
              </a:r>
              <a:endParaRPr sz="1733">
                <a:latin typeface="Arial Narrow" panose="020B0606020202030204" pitchFamily="34" charset="0"/>
                <a:cs typeface="Arial Narrow"/>
              </a:endParaRPr>
            </a:p>
          </p:txBody>
        </p:sp>
        <p:sp>
          <p:nvSpPr>
            <p:cNvPr id="297" name="object 296">
              <a:extLst>
                <a:ext uri="{FF2B5EF4-FFF2-40B4-BE49-F238E27FC236}">
                  <a16:creationId xmlns:a16="http://schemas.microsoft.com/office/drawing/2014/main" id="{A3D1644B-24F8-4A7A-BF42-D6D3ED49FA34}"/>
                </a:ext>
              </a:extLst>
            </p:cNvPr>
            <p:cNvSpPr txBox="1"/>
            <p:nvPr/>
          </p:nvSpPr>
          <p:spPr>
            <a:xfrm>
              <a:off x="9878450" y="10351300"/>
              <a:ext cx="320040" cy="261610"/>
            </a:xfrm>
            <a:prstGeom prst="rect">
              <a:avLst/>
            </a:prstGeom>
          </p:spPr>
          <p:txBody>
            <a:bodyPr vert="horz" wrap="square" lIns="0" tIns="91440" rIns="0" bIns="0" rtlCol="0">
              <a:noAutofit/>
            </a:bodyPr>
            <a:lstStyle/>
            <a:p>
              <a:pPr algn="ctr">
                <a:lnSpc>
                  <a:spcPct val="100000"/>
                </a:lnSpc>
                <a:spcBef>
                  <a:spcPts val="513"/>
                </a:spcBef>
                <a:tabLst>
                  <a:tab pos="993962" algn="l"/>
                  <a:tab pos="1402892" algn="l"/>
                  <a:tab pos="1788115" algn="l"/>
                  <a:tab pos="2196197" algn="l"/>
                  <a:tab pos="2605128" algn="l"/>
                  <a:tab pos="3013211" algn="l"/>
                </a:tabLst>
              </a:pPr>
              <a:r>
                <a:rPr lang="en-US" sz="1733" spc="-7">
                  <a:latin typeface="Arial Narrow" panose="020B0606020202030204" pitchFamily="34" charset="0"/>
                  <a:cs typeface="Calibri"/>
                </a:rPr>
                <a:t>4</a:t>
              </a:r>
              <a:endParaRPr sz="1733">
                <a:latin typeface="Arial Narrow" panose="020B0606020202030204" pitchFamily="34" charset="0"/>
                <a:cs typeface="Arial Narrow"/>
              </a:endParaRPr>
            </a:p>
          </p:txBody>
        </p:sp>
        <p:sp>
          <p:nvSpPr>
            <p:cNvPr id="298" name="object 296">
              <a:extLst>
                <a:ext uri="{FF2B5EF4-FFF2-40B4-BE49-F238E27FC236}">
                  <a16:creationId xmlns:a16="http://schemas.microsoft.com/office/drawing/2014/main" id="{4D48BC07-069B-9E79-0694-E2C24887C037}"/>
                </a:ext>
              </a:extLst>
            </p:cNvPr>
            <p:cNvSpPr txBox="1"/>
            <p:nvPr/>
          </p:nvSpPr>
          <p:spPr>
            <a:xfrm>
              <a:off x="10495517" y="10351300"/>
              <a:ext cx="320040" cy="261610"/>
            </a:xfrm>
            <a:prstGeom prst="rect">
              <a:avLst/>
            </a:prstGeom>
          </p:spPr>
          <p:txBody>
            <a:bodyPr vert="horz" wrap="square" lIns="0" tIns="91440" rIns="0" bIns="0" rtlCol="0">
              <a:noAutofit/>
            </a:bodyPr>
            <a:lstStyle/>
            <a:p>
              <a:pPr algn="ctr">
                <a:lnSpc>
                  <a:spcPct val="100000"/>
                </a:lnSpc>
                <a:spcBef>
                  <a:spcPts val="513"/>
                </a:spcBef>
                <a:tabLst>
                  <a:tab pos="993962" algn="l"/>
                  <a:tab pos="1402892" algn="l"/>
                  <a:tab pos="1788115" algn="l"/>
                  <a:tab pos="2196197" algn="l"/>
                  <a:tab pos="2605128" algn="l"/>
                  <a:tab pos="3013211" algn="l"/>
                </a:tabLst>
              </a:pPr>
              <a:r>
                <a:rPr lang="en-US" sz="1733" spc="-7">
                  <a:latin typeface="Arial Narrow" panose="020B0606020202030204" pitchFamily="34" charset="0"/>
                  <a:cs typeface="Calibri"/>
                </a:rPr>
                <a:t>8</a:t>
              </a:r>
              <a:endParaRPr sz="1733">
                <a:latin typeface="Arial Narrow" panose="020B0606020202030204" pitchFamily="34" charset="0"/>
                <a:cs typeface="Arial Narrow"/>
              </a:endParaRPr>
            </a:p>
          </p:txBody>
        </p:sp>
        <p:sp>
          <p:nvSpPr>
            <p:cNvPr id="299" name="object 296">
              <a:extLst>
                <a:ext uri="{FF2B5EF4-FFF2-40B4-BE49-F238E27FC236}">
                  <a16:creationId xmlns:a16="http://schemas.microsoft.com/office/drawing/2014/main" id="{91D48F35-DB1E-122B-E887-CFE9606AF10F}"/>
                </a:ext>
              </a:extLst>
            </p:cNvPr>
            <p:cNvSpPr txBox="1"/>
            <p:nvPr/>
          </p:nvSpPr>
          <p:spPr>
            <a:xfrm>
              <a:off x="11112584" y="10351300"/>
              <a:ext cx="320040" cy="261610"/>
            </a:xfrm>
            <a:prstGeom prst="rect">
              <a:avLst/>
            </a:prstGeom>
          </p:spPr>
          <p:txBody>
            <a:bodyPr vert="horz" wrap="square" lIns="0" tIns="91440" rIns="0" bIns="0" rtlCol="0">
              <a:noAutofit/>
            </a:bodyPr>
            <a:lstStyle/>
            <a:p>
              <a:pPr algn="ctr">
                <a:lnSpc>
                  <a:spcPct val="100000"/>
                </a:lnSpc>
                <a:spcBef>
                  <a:spcPts val="513"/>
                </a:spcBef>
                <a:tabLst>
                  <a:tab pos="993962" algn="l"/>
                  <a:tab pos="1402892" algn="l"/>
                  <a:tab pos="1788115" algn="l"/>
                  <a:tab pos="2196197" algn="l"/>
                  <a:tab pos="2605128" algn="l"/>
                  <a:tab pos="3013211" algn="l"/>
                </a:tabLst>
              </a:pPr>
              <a:r>
                <a:rPr lang="en-US" sz="1733" spc="-7">
                  <a:latin typeface="Arial Narrow" panose="020B0606020202030204" pitchFamily="34" charset="0"/>
                  <a:cs typeface="Calibri"/>
                </a:rPr>
                <a:t>12</a:t>
              </a:r>
              <a:endParaRPr sz="1733">
                <a:latin typeface="Arial Narrow" panose="020B0606020202030204" pitchFamily="34" charset="0"/>
                <a:cs typeface="Arial Narrow"/>
              </a:endParaRPr>
            </a:p>
          </p:txBody>
        </p:sp>
        <p:sp>
          <p:nvSpPr>
            <p:cNvPr id="300" name="object 296">
              <a:extLst>
                <a:ext uri="{FF2B5EF4-FFF2-40B4-BE49-F238E27FC236}">
                  <a16:creationId xmlns:a16="http://schemas.microsoft.com/office/drawing/2014/main" id="{53823D2C-AD7D-DBCD-7A95-A3FF1DF71EDB}"/>
                </a:ext>
              </a:extLst>
            </p:cNvPr>
            <p:cNvSpPr txBox="1"/>
            <p:nvPr/>
          </p:nvSpPr>
          <p:spPr>
            <a:xfrm>
              <a:off x="11729651" y="10351300"/>
              <a:ext cx="320040" cy="261610"/>
            </a:xfrm>
            <a:prstGeom prst="rect">
              <a:avLst/>
            </a:prstGeom>
          </p:spPr>
          <p:txBody>
            <a:bodyPr vert="horz" wrap="square" lIns="0" tIns="91440" rIns="0" bIns="0" rtlCol="0">
              <a:noAutofit/>
            </a:bodyPr>
            <a:lstStyle/>
            <a:p>
              <a:pPr algn="ctr">
                <a:lnSpc>
                  <a:spcPct val="100000"/>
                </a:lnSpc>
                <a:spcBef>
                  <a:spcPts val="513"/>
                </a:spcBef>
                <a:tabLst>
                  <a:tab pos="993962" algn="l"/>
                  <a:tab pos="1402892" algn="l"/>
                  <a:tab pos="1788115" algn="l"/>
                  <a:tab pos="2196197" algn="l"/>
                  <a:tab pos="2605128" algn="l"/>
                  <a:tab pos="3013211" algn="l"/>
                </a:tabLst>
              </a:pPr>
              <a:r>
                <a:rPr lang="en-US" sz="1733" spc="-7">
                  <a:latin typeface="Arial Narrow" panose="020B0606020202030204" pitchFamily="34" charset="0"/>
                  <a:cs typeface="Calibri"/>
                </a:rPr>
                <a:t>16</a:t>
              </a:r>
              <a:endParaRPr sz="1733">
                <a:latin typeface="Arial Narrow" panose="020B0606020202030204" pitchFamily="34" charset="0"/>
                <a:cs typeface="Arial Narrow"/>
              </a:endParaRPr>
            </a:p>
          </p:txBody>
        </p:sp>
        <p:sp>
          <p:nvSpPr>
            <p:cNvPr id="301" name="object 296">
              <a:extLst>
                <a:ext uri="{FF2B5EF4-FFF2-40B4-BE49-F238E27FC236}">
                  <a16:creationId xmlns:a16="http://schemas.microsoft.com/office/drawing/2014/main" id="{D8F3EE0A-9CA0-F0CE-5BD6-68264A694FC5}"/>
                </a:ext>
              </a:extLst>
            </p:cNvPr>
            <p:cNvSpPr txBox="1"/>
            <p:nvPr/>
          </p:nvSpPr>
          <p:spPr>
            <a:xfrm>
              <a:off x="12346718" y="10351300"/>
              <a:ext cx="320040" cy="261610"/>
            </a:xfrm>
            <a:prstGeom prst="rect">
              <a:avLst/>
            </a:prstGeom>
          </p:spPr>
          <p:txBody>
            <a:bodyPr vert="horz" wrap="square" lIns="0" tIns="91440" rIns="0" bIns="0" rtlCol="0">
              <a:noAutofit/>
            </a:bodyPr>
            <a:lstStyle/>
            <a:p>
              <a:pPr algn="ctr">
                <a:lnSpc>
                  <a:spcPct val="100000"/>
                </a:lnSpc>
                <a:spcBef>
                  <a:spcPts val="513"/>
                </a:spcBef>
                <a:tabLst>
                  <a:tab pos="993962" algn="l"/>
                  <a:tab pos="1402892" algn="l"/>
                  <a:tab pos="1788115" algn="l"/>
                  <a:tab pos="2196197" algn="l"/>
                  <a:tab pos="2605128" algn="l"/>
                  <a:tab pos="3013211" algn="l"/>
                </a:tabLst>
              </a:pPr>
              <a:r>
                <a:rPr lang="en-US" sz="1733" spc="-7">
                  <a:latin typeface="Arial Narrow" panose="020B0606020202030204" pitchFamily="34" charset="0"/>
                  <a:cs typeface="Calibri"/>
                </a:rPr>
                <a:t>20</a:t>
              </a:r>
              <a:endParaRPr sz="1733">
                <a:latin typeface="Arial Narrow" panose="020B0606020202030204" pitchFamily="34" charset="0"/>
                <a:cs typeface="Arial Narrow"/>
              </a:endParaRPr>
            </a:p>
          </p:txBody>
        </p:sp>
        <p:sp>
          <p:nvSpPr>
            <p:cNvPr id="302" name="object 296">
              <a:extLst>
                <a:ext uri="{FF2B5EF4-FFF2-40B4-BE49-F238E27FC236}">
                  <a16:creationId xmlns:a16="http://schemas.microsoft.com/office/drawing/2014/main" id="{8B2FE026-42D6-F9EB-AF40-48A5BA7F9F70}"/>
                </a:ext>
              </a:extLst>
            </p:cNvPr>
            <p:cNvSpPr txBox="1"/>
            <p:nvPr/>
          </p:nvSpPr>
          <p:spPr>
            <a:xfrm>
              <a:off x="12963785" y="10351300"/>
              <a:ext cx="320040" cy="261610"/>
            </a:xfrm>
            <a:prstGeom prst="rect">
              <a:avLst/>
            </a:prstGeom>
          </p:spPr>
          <p:txBody>
            <a:bodyPr vert="horz" wrap="square" lIns="0" tIns="91440" rIns="0" bIns="0" rtlCol="0">
              <a:noAutofit/>
            </a:bodyPr>
            <a:lstStyle/>
            <a:p>
              <a:pPr algn="ctr">
                <a:lnSpc>
                  <a:spcPct val="100000"/>
                </a:lnSpc>
                <a:spcBef>
                  <a:spcPts val="513"/>
                </a:spcBef>
                <a:tabLst>
                  <a:tab pos="993962" algn="l"/>
                  <a:tab pos="1402892" algn="l"/>
                  <a:tab pos="1788115" algn="l"/>
                  <a:tab pos="2196197" algn="l"/>
                  <a:tab pos="2605128" algn="l"/>
                  <a:tab pos="3013211" algn="l"/>
                </a:tabLst>
              </a:pPr>
              <a:r>
                <a:rPr lang="en-US" sz="1733" spc="-7">
                  <a:latin typeface="Arial Narrow" panose="020B0606020202030204" pitchFamily="34" charset="0"/>
                  <a:cs typeface="Calibri"/>
                </a:rPr>
                <a:t>24</a:t>
              </a:r>
              <a:endParaRPr sz="1733">
                <a:latin typeface="Arial Narrow" panose="020B0606020202030204" pitchFamily="34" charset="0"/>
                <a:cs typeface="Arial Narrow"/>
              </a:endParaRPr>
            </a:p>
          </p:txBody>
        </p:sp>
        <p:sp>
          <p:nvSpPr>
            <p:cNvPr id="303" name="object 293">
              <a:extLst>
                <a:ext uri="{FF2B5EF4-FFF2-40B4-BE49-F238E27FC236}">
                  <a16:creationId xmlns:a16="http://schemas.microsoft.com/office/drawing/2014/main" id="{B8A32717-57B5-4E86-3477-6815460512E8}"/>
                </a:ext>
              </a:extLst>
            </p:cNvPr>
            <p:cNvSpPr txBox="1"/>
            <p:nvPr/>
          </p:nvSpPr>
          <p:spPr>
            <a:xfrm>
              <a:off x="14814568" y="10351300"/>
              <a:ext cx="320040" cy="261610"/>
            </a:xfrm>
            <a:prstGeom prst="rect">
              <a:avLst/>
            </a:prstGeom>
          </p:spPr>
          <p:txBody>
            <a:bodyPr vert="horz" wrap="square" lIns="0" tIns="91440" rIns="0" bIns="0" rtlCol="0">
              <a:noAutofit/>
            </a:bodyPr>
            <a:lstStyle/>
            <a:p>
              <a:pPr marL="16933" algn="ctr">
                <a:lnSpc>
                  <a:spcPct val="100000"/>
                </a:lnSpc>
                <a:spcBef>
                  <a:spcPts val="160"/>
                </a:spcBef>
              </a:pPr>
              <a:r>
                <a:rPr sz="1733" spc="-7">
                  <a:latin typeface="Arial Narrow" panose="020B0606020202030204" pitchFamily="34" charset="0"/>
                  <a:cs typeface="Calibri"/>
                </a:rPr>
                <a:t>3</a:t>
              </a:r>
              <a:r>
                <a:rPr lang="en-US" sz="1733" spc="-7">
                  <a:latin typeface="Arial Narrow" panose="020B0606020202030204" pitchFamily="34" charset="0"/>
                  <a:cs typeface="Calibri"/>
                </a:rPr>
                <a:t>6</a:t>
              </a:r>
              <a:endParaRPr sz="1733">
                <a:latin typeface="Arial Narrow" panose="020B0606020202030204" pitchFamily="34" charset="0"/>
                <a:cs typeface="Calibri"/>
              </a:endParaRPr>
            </a:p>
          </p:txBody>
        </p:sp>
        <p:sp>
          <p:nvSpPr>
            <p:cNvPr id="304" name="object 293">
              <a:extLst>
                <a:ext uri="{FF2B5EF4-FFF2-40B4-BE49-F238E27FC236}">
                  <a16:creationId xmlns:a16="http://schemas.microsoft.com/office/drawing/2014/main" id="{68B483A9-CD71-81E1-A7A5-494E87420C9A}"/>
                </a:ext>
              </a:extLst>
            </p:cNvPr>
            <p:cNvSpPr txBox="1"/>
            <p:nvPr/>
          </p:nvSpPr>
          <p:spPr>
            <a:xfrm>
              <a:off x="15436814" y="10351300"/>
              <a:ext cx="320040" cy="261610"/>
            </a:xfrm>
            <a:prstGeom prst="rect">
              <a:avLst/>
            </a:prstGeom>
          </p:spPr>
          <p:txBody>
            <a:bodyPr vert="horz" wrap="square" lIns="0" tIns="91440" rIns="0" bIns="0" rtlCol="0">
              <a:noAutofit/>
            </a:bodyPr>
            <a:lstStyle/>
            <a:p>
              <a:pPr marL="16933" algn="ctr">
                <a:lnSpc>
                  <a:spcPct val="100000"/>
                </a:lnSpc>
                <a:spcBef>
                  <a:spcPts val="160"/>
                </a:spcBef>
              </a:pPr>
              <a:r>
                <a:rPr lang="en-US" sz="1733" spc="-7">
                  <a:latin typeface="Arial Narrow" panose="020B0606020202030204" pitchFamily="34" charset="0"/>
                  <a:cs typeface="Calibri"/>
                </a:rPr>
                <a:t>40</a:t>
              </a:r>
              <a:endParaRPr sz="1733">
                <a:latin typeface="Arial Narrow" panose="020B0606020202030204" pitchFamily="34" charset="0"/>
                <a:cs typeface="Calibri"/>
              </a:endParaRPr>
            </a:p>
          </p:txBody>
        </p:sp>
      </p:grpSp>
      <p:grpSp>
        <p:nvGrpSpPr>
          <p:cNvPr id="305" name="Group 304">
            <a:extLst>
              <a:ext uri="{FF2B5EF4-FFF2-40B4-BE49-F238E27FC236}">
                <a16:creationId xmlns:a16="http://schemas.microsoft.com/office/drawing/2014/main" id="{0D6D1B47-BCB4-80D3-ED93-41615B7E724D}"/>
              </a:ext>
            </a:extLst>
          </p:cNvPr>
          <p:cNvGrpSpPr/>
          <p:nvPr userDrawn="1"/>
        </p:nvGrpSpPr>
        <p:grpSpPr>
          <a:xfrm>
            <a:off x="8293154" y="1845659"/>
            <a:ext cx="284212" cy="118376"/>
            <a:chOff x="13688521" y="7403873"/>
            <a:chExt cx="228600" cy="95213"/>
          </a:xfrm>
        </p:grpSpPr>
        <p:sp>
          <p:nvSpPr>
            <p:cNvPr id="306" name="object 193">
              <a:extLst>
                <a:ext uri="{FF2B5EF4-FFF2-40B4-BE49-F238E27FC236}">
                  <a16:creationId xmlns:a16="http://schemas.microsoft.com/office/drawing/2014/main" id="{4CA37855-07A0-A83B-91F7-15C3A93C8FE2}"/>
                </a:ext>
              </a:extLst>
            </p:cNvPr>
            <p:cNvSpPr/>
            <p:nvPr/>
          </p:nvSpPr>
          <p:spPr>
            <a:xfrm flipH="1">
              <a:off x="13755215" y="7403873"/>
              <a:ext cx="95213" cy="95213"/>
            </a:xfrm>
            <a:custGeom>
              <a:avLst/>
              <a:gdLst/>
              <a:ahLst/>
              <a:cxnLst/>
              <a:rect l="l" t="t" r="r" b="b"/>
              <a:pathLst>
                <a:path w="58420" h="58420">
                  <a:moveTo>
                    <a:pt x="29166" y="0"/>
                  </a:moveTo>
                  <a:lnTo>
                    <a:pt x="0" y="58324"/>
                  </a:lnTo>
                  <a:lnTo>
                    <a:pt x="58321" y="58324"/>
                  </a:lnTo>
                  <a:lnTo>
                    <a:pt x="29166" y="0"/>
                  </a:lnTo>
                  <a:close/>
                </a:path>
              </a:pathLst>
            </a:custGeom>
            <a:solidFill>
              <a:schemeClr val="accent1"/>
            </a:solidFill>
          </p:spPr>
          <p:txBody>
            <a:bodyPr wrap="square" lIns="0" tIns="0" rIns="0" bIns="0" rtlCol="0"/>
            <a:lstStyle/>
            <a:p>
              <a:endParaRPr sz="1733">
                <a:latin typeface="Arial Narrow" panose="020B0606020202030204" pitchFamily="34" charset="0"/>
              </a:endParaRPr>
            </a:p>
          </p:txBody>
        </p:sp>
        <p:cxnSp>
          <p:nvCxnSpPr>
            <p:cNvPr id="307" name="Straight Connector 306">
              <a:extLst>
                <a:ext uri="{FF2B5EF4-FFF2-40B4-BE49-F238E27FC236}">
                  <a16:creationId xmlns:a16="http://schemas.microsoft.com/office/drawing/2014/main" id="{B6958F4A-ABBD-0CB8-522B-289CDE0DF7A9}"/>
                </a:ext>
              </a:extLst>
            </p:cNvPr>
            <p:cNvCxnSpPr/>
            <p:nvPr/>
          </p:nvCxnSpPr>
          <p:spPr>
            <a:xfrm>
              <a:off x="13688521" y="7462839"/>
              <a:ext cx="228600" cy="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8" name="Group 307">
            <a:extLst>
              <a:ext uri="{FF2B5EF4-FFF2-40B4-BE49-F238E27FC236}">
                <a16:creationId xmlns:a16="http://schemas.microsoft.com/office/drawing/2014/main" id="{934B535C-24A3-C6D6-A5BC-2C6EEFA541E4}"/>
              </a:ext>
            </a:extLst>
          </p:cNvPr>
          <p:cNvGrpSpPr/>
          <p:nvPr userDrawn="1"/>
        </p:nvGrpSpPr>
        <p:grpSpPr>
          <a:xfrm>
            <a:off x="8293154" y="2127247"/>
            <a:ext cx="284212" cy="118376"/>
            <a:chOff x="13688521" y="7588000"/>
            <a:chExt cx="228600" cy="95213"/>
          </a:xfrm>
        </p:grpSpPr>
        <p:sp>
          <p:nvSpPr>
            <p:cNvPr id="309" name="object 208">
              <a:extLst>
                <a:ext uri="{FF2B5EF4-FFF2-40B4-BE49-F238E27FC236}">
                  <a16:creationId xmlns:a16="http://schemas.microsoft.com/office/drawing/2014/main" id="{195991F1-927C-149F-D89D-8301B3E7BB13}"/>
                </a:ext>
              </a:extLst>
            </p:cNvPr>
            <p:cNvSpPr/>
            <p:nvPr/>
          </p:nvSpPr>
          <p:spPr>
            <a:xfrm flipH="1">
              <a:off x="13755215" y="7588000"/>
              <a:ext cx="95213" cy="95213"/>
            </a:xfrm>
            <a:prstGeom prst="ellipse">
              <a:avLst/>
            </a:prstGeom>
            <a:solidFill>
              <a:schemeClr val="accent3"/>
            </a:solidFill>
          </p:spPr>
          <p:txBody>
            <a:bodyPr wrap="square" lIns="0" tIns="0" rIns="0" bIns="0" rtlCol="0"/>
            <a:lstStyle/>
            <a:p>
              <a:endParaRPr sz="1733">
                <a:latin typeface="Arial Narrow" panose="020B0606020202030204" pitchFamily="34" charset="0"/>
              </a:endParaRPr>
            </a:p>
          </p:txBody>
        </p:sp>
        <p:cxnSp>
          <p:nvCxnSpPr>
            <p:cNvPr id="310" name="Straight Connector 309">
              <a:extLst>
                <a:ext uri="{FF2B5EF4-FFF2-40B4-BE49-F238E27FC236}">
                  <a16:creationId xmlns:a16="http://schemas.microsoft.com/office/drawing/2014/main" id="{5A6B1B71-C54A-2F56-6F9F-D3832C1047CA}"/>
                </a:ext>
              </a:extLst>
            </p:cNvPr>
            <p:cNvCxnSpPr/>
            <p:nvPr/>
          </p:nvCxnSpPr>
          <p:spPr>
            <a:xfrm>
              <a:off x="13688521" y="7635474"/>
              <a:ext cx="228600" cy="0"/>
            </a:xfrm>
            <a:prstGeom prst="line">
              <a:avLst/>
            </a:prstGeom>
            <a:ln w="127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1" name="Group 310">
            <a:extLst>
              <a:ext uri="{FF2B5EF4-FFF2-40B4-BE49-F238E27FC236}">
                <a16:creationId xmlns:a16="http://schemas.microsoft.com/office/drawing/2014/main" id="{CA6C252D-DB90-F5FC-3CE7-B18922985879}"/>
              </a:ext>
            </a:extLst>
          </p:cNvPr>
          <p:cNvGrpSpPr/>
          <p:nvPr userDrawn="1"/>
        </p:nvGrpSpPr>
        <p:grpSpPr>
          <a:xfrm>
            <a:off x="8293154" y="2638089"/>
            <a:ext cx="284212" cy="127177"/>
            <a:chOff x="13688521" y="8030272"/>
            <a:chExt cx="228600" cy="102292"/>
          </a:xfrm>
        </p:grpSpPr>
        <p:sp>
          <p:nvSpPr>
            <p:cNvPr id="312" name="object 245">
              <a:extLst>
                <a:ext uri="{FF2B5EF4-FFF2-40B4-BE49-F238E27FC236}">
                  <a16:creationId xmlns:a16="http://schemas.microsoft.com/office/drawing/2014/main" id="{6335628D-8F8B-30D2-FA2A-52CD8B480F06}"/>
                </a:ext>
              </a:extLst>
            </p:cNvPr>
            <p:cNvSpPr/>
            <p:nvPr/>
          </p:nvSpPr>
          <p:spPr>
            <a:xfrm>
              <a:off x="13751675" y="8030272"/>
              <a:ext cx="102292" cy="102292"/>
            </a:xfrm>
            <a:custGeom>
              <a:avLst/>
              <a:gdLst/>
              <a:ahLst/>
              <a:cxnLst/>
              <a:rect l="l" t="t" r="r" b="b"/>
              <a:pathLst>
                <a:path w="50800" h="50800">
                  <a:moveTo>
                    <a:pt x="25087" y="0"/>
                  </a:moveTo>
                  <a:lnTo>
                    <a:pt x="0" y="25084"/>
                  </a:lnTo>
                  <a:lnTo>
                    <a:pt x="25084" y="50169"/>
                  </a:lnTo>
                  <a:lnTo>
                    <a:pt x="50172" y="25081"/>
                  </a:lnTo>
                  <a:lnTo>
                    <a:pt x="25087" y="0"/>
                  </a:lnTo>
                  <a:close/>
                </a:path>
              </a:pathLst>
            </a:custGeom>
            <a:solidFill>
              <a:schemeClr val="accent5"/>
            </a:solidFill>
          </p:spPr>
          <p:txBody>
            <a:bodyPr wrap="square" lIns="0" tIns="0" rIns="0" bIns="0" rtlCol="0"/>
            <a:lstStyle/>
            <a:p>
              <a:endParaRPr sz="1733">
                <a:latin typeface="Arial Narrow" panose="020B0606020202030204" pitchFamily="34" charset="0"/>
              </a:endParaRPr>
            </a:p>
          </p:txBody>
        </p:sp>
        <p:cxnSp>
          <p:nvCxnSpPr>
            <p:cNvPr id="313" name="Straight Connector 312">
              <a:extLst>
                <a:ext uri="{FF2B5EF4-FFF2-40B4-BE49-F238E27FC236}">
                  <a16:creationId xmlns:a16="http://schemas.microsoft.com/office/drawing/2014/main" id="{0F2E2B07-125F-1EC5-EE3B-869A9AFEB2CA}"/>
                </a:ext>
              </a:extLst>
            </p:cNvPr>
            <p:cNvCxnSpPr/>
            <p:nvPr/>
          </p:nvCxnSpPr>
          <p:spPr>
            <a:xfrm>
              <a:off x="13688521" y="8079329"/>
              <a:ext cx="228600" cy="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4" name="Group 313">
            <a:extLst>
              <a:ext uri="{FF2B5EF4-FFF2-40B4-BE49-F238E27FC236}">
                <a16:creationId xmlns:a16="http://schemas.microsoft.com/office/drawing/2014/main" id="{8BAA2DB1-0CC1-A44E-0325-4905386DA980}"/>
              </a:ext>
            </a:extLst>
          </p:cNvPr>
          <p:cNvGrpSpPr/>
          <p:nvPr userDrawn="1"/>
        </p:nvGrpSpPr>
        <p:grpSpPr>
          <a:xfrm>
            <a:off x="8293154" y="3195148"/>
            <a:ext cx="284212" cy="88784"/>
            <a:chOff x="14483351" y="8782092"/>
            <a:chExt cx="228600" cy="71411"/>
          </a:xfrm>
        </p:grpSpPr>
        <p:sp>
          <p:nvSpPr>
            <p:cNvPr id="315" name="object 277">
              <a:extLst>
                <a:ext uri="{FF2B5EF4-FFF2-40B4-BE49-F238E27FC236}">
                  <a16:creationId xmlns:a16="http://schemas.microsoft.com/office/drawing/2014/main" id="{44672C38-69D6-9163-2C14-F48D3356263C}"/>
                </a:ext>
              </a:extLst>
            </p:cNvPr>
            <p:cNvSpPr/>
            <p:nvPr/>
          </p:nvSpPr>
          <p:spPr>
            <a:xfrm flipH="1">
              <a:off x="14554854" y="8782092"/>
              <a:ext cx="89005" cy="71411"/>
            </a:xfrm>
            <a:custGeom>
              <a:avLst/>
              <a:gdLst/>
              <a:ahLst/>
              <a:cxnLst/>
              <a:rect l="l" t="t" r="r" b="b"/>
              <a:pathLst>
                <a:path w="54609" h="43814">
                  <a:moveTo>
                    <a:pt x="17044" y="0"/>
                  </a:moveTo>
                  <a:lnTo>
                    <a:pt x="658" y="0"/>
                  </a:lnTo>
                  <a:lnTo>
                    <a:pt x="18264" y="21366"/>
                  </a:lnTo>
                  <a:lnTo>
                    <a:pt x="0" y="43249"/>
                  </a:lnTo>
                  <a:lnTo>
                    <a:pt x="16298" y="43249"/>
                  </a:lnTo>
                  <a:lnTo>
                    <a:pt x="21539" y="35418"/>
                  </a:lnTo>
                  <a:lnTo>
                    <a:pt x="23509" y="32405"/>
                  </a:lnTo>
                  <a:lnTo>
                    <a:pt x="25099" y="30159"/>
                  </a:lnTo>
                  <a:lnTo>
                    <a:pt x="26413" y="27655"/>
                  </a:lnTo>
                  <a:lnTo>
                    <a:pt x="41219" y="27655"/>
                  </a:lnTo>
                  <a:lnTo>
                    <a:pt x="35682" y="21111"/>
                  </a:lnTo>
                  <a:lnTo>
                    <a:pt x="40768" y="15078"/>
                  </a:lnTo>
                  <a:lnTo>
                    <a:pt x="27345" y="15078"/>
                  </a:lnTo>
                  <a:lnTo>
                    <a:pt x="25849" y="12640"/>
                  </a:lnTo>
                  <a:lnTo>
                    <a:pt x="24444" y="10522"/>
                  </a:lnTo>
                  <a:lnTo>
                    <a:pt x="22571" y="7891"/>
                  </a:lnTo>
                  <a:lnTo>
                    <a:pt x="17044" y="0"/>
                  </a:lnTo>
                  <a:close/>
                </a:path>
                <a:path w="54609" h="43814">
                  <a:moveTo>
                    <a:pt x="41219" y="27655"/>
                  </a:moveTo>
                  <a:lnTo>
                    <a:pt x="26599" y="27655"/>
                  </a:lnTo>
                  <a:lnTo>
                    <a:pt x="28377" y="30159"/>
                  </a:lnTo>
                  <a:lnTo>
                    <a:pt x="29873" y="32405"/>
                  </a:lnTo>
                  <a:lnTo>
                    <a:pt x="32216" y="35418"/>
                  </a:lnTo>
                  <a:lnTo>
                    <a:pt x="37931" y="43249"/>
                  </a:lnTo>
                  <a:lnTo>
                    <a:pt x="54415" y="43249"/>
                  </a:lnTo>
                  <a:lnTo>
                    <a:pt x="41219" y="27655"/>
                  </a:lnTo>
                  <a:close/>
                </a:path>
                <a:path w="54609" h="43814">
                  <a:moveTo>
                    <a:pt x="53477" y="0"/>
                  </a:moveTo>
                  <a:lnTo>
                    <a:pt x="37179" y="0"/>
                  </a:lnTo>
                  <a:lnTo>
                    <a:pt x="31843" y="7891"/>
                  </a:lnTo>
                  <a:lnTo>
                    <a:pt x="29033" y="12319"/>
                  </a:lnTo>
                  <a:lnTo>
                    <a:pt x="27533" y="15078"/>
                  </a:lnTo>
                  <a:lnTo>
                    <a:pt x="40768" y="15078"/>
                  </a:lnTo>
                  <a:lnTo>
                    <a:pt x="53477" y="0"/>
                  </a:lnTo>
                  <a:close/>
                </a:path>
              </a:pathLst>
            </a:custGeom>
            <a:solidFill>
              <a:srgbClr val="2B8F91"/>
            </a:solidFill>
          </p:spPr>
          <p:txBody>
            <a:bodyPr wrap="square" lIns="0" tIns="0" rIns="0" bIns="0" rtlCol="0"/>
            <a:lstStyle/>
            <a:p>
              <a:endParaRPr sz="1733">
                <a:latin typeface="Arial Narrow" panose="020B0606020202030204" pitchFamily="34" charset="0"/>
              </a:endParaRPr>
            </a:p>
          </p:txBody>
        </p:sp>
        <p:cxnSp>
          <p:nvCxnSpPr>
            <p:cNvPr id="316" name="Straight Connector 315">
              <a:extLst>
                <a:ext uri="{FF2B5EF4-FFF2-40B4-BE49-F238E27FC236}">
                  <a16:creationId xmlns:a16="http://schemas.microsoft.com/office/drawing/2014/main" id="{173E761C-4D72-2E61-EE8E-511FF88E5F84}"/>
                </a:ext>
              </a:extLst>
            </p:cNvPr>
            <p:cNvCxnSpPr/>
            <p:nvPr/>
          </p:nvCxnSpPr>
          <p:spPr>
            <a:xfrm>
              <a:off x="14483351" y="8817325"/>
              <a:ext cx="228600" cy="0"/>
            </a:xfrm>
            <a:prstGeom prst="line">
              <a:avLst/>
            </a:prstGeom>
            <a:ln w="12700">
              <a:solidFill>
                <a:srgbClr val="2B8F9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7" name="Group 316">
            <a:extLst>
              <a:ext uri="{FF2B5EF4-FFF2-40B4-BE49-F238E27FC236}">
                <a16:creationId xmlns:a16="http://schemas.microsoft.com/office/drawing/2014/main" id="{C7329C2F-758C-929D-AFE2-2D1FEA1612CA}"/>
              </a:ext>
            </a:extLst>
          </p:cNvPr>
          <p:cNvGrpSpPr/>
          <p:nvPr userDrawn="1"/>
        </p:nvGrpSpPr>
        <p:grpSpPr>
          <a:xfrm>
            <a:off x="8293154" y="2919616"/>
            <a:ext cx="284212" cy="118376"/>
            <a:chOff x="14483351" y="8560474"/>
            <a:chExt cx="228600" cy="95213"/>
          </a:xfrm>
        </p:grpSpPr>
        <p:cxnSp>
          <p:nvCxnSpPr>
            <p:cNvPr id="318" name="Straight Connector 317">
              <a:extLst>
                <a:ext uri="{FF2B5EF4-FFF2-40B4-BE49-F238E27FC236}">
                  <a16:creationId xmlns:a16="http://schemas.microsoft.com/office/drawing/2014/main" id="{ACDCA683-A8E9-CB23-D13F-C0BF8056B021}"/>
                </a:ext>
              </a:extLst>
            </p:cNvPr>
            <p:cNvCxnSpPr/>
            <p:nvPr/>
          </p:nvCxnSpPr>
          <p:spPr>
            <a:xfrm>
              <a:off x="14483351" y="8599037"/>
              <a:ext cx="228600" cy="0"/>
            </a:xfrm>
            <a:prstGeom prst="line">
              <a:avLst/>
            </a:prstGeom>
            <a:ln w="127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9" name="object 185">
              <a:extLst>
                <a:ext uri="{FF2B5EF4-FFF2-40B4-BE49-F238E27FC236}">
                  <a16:creationId xmlns:a16="http://schemas.microsoft.com/office/drawing/2014/main" id="{B9919046-8429-6FF8-2140-4384CF7ECAC0}"/>
                </a:ext>
              </a:extLst>
            </p:cNvPr>
            <p:cNvSpPr/>
            <p:nvPr/>
          </p:nvSpPr>
          <p:spPr>
            <a:xfrm flipH="1">
              <a:off x="14555775" y="8560474"/>
              <a:ext cx="95213" cy="95213"/>
            </a:xfrm>
            <a:custGeom>
              <a:avLst/>
              <a:gdLst/>
              <a:ahLst/>
              <a:cxnLst/>
              <a:rect l="l" t="t" r="r" b="b"/>
              <a:pathLst>
                <a:path w="58420" h="58420">
                  <a:moveTo>
                    <a:pt x="58324" y="0"/>
                  </a:moveTo>
                  <a:lnTo>
                    <a:pt x="0" y="0"/>
                  </a:lnTo>
                  <a:lnTo>
                    <a:pt x="29166" y="58330"/>
                  </a:lnTo>
                  <a:lnTo>
                    <a:pt x="58324" y="0"/>
                  </a:lnTo>
                  <a:close/>
                </a:path>
              </a:pathLst>
            </a:custGeom>
            <a:solidFill>
              <a:schemeClr val="accent6"/>
            </a:solidFill>
          </p:spPr>
          <p:txBody>
            <a:bodyPr wrap="square" lIns="0" tIns="0" rIns="0" bIns="0" rtlCol="0"/>
            <a:lstStyle/>
            <a:p>
              <a:endParaRPr sz="1733">
                <a:latin typeface="Arial Narrow" panose="020B0606020202030204" pitchFamily="34" charset="0"/>
              </a:endParaRPr>
            </a:p>
          </p:txBody>
        </p:sp>
      </p:grpSp>
      <p:grpSp>
        <p:nvGrpSpPr>
          <p:cNvPr id="320" name="Group 319">
            <a:extLst>
              <a:ext uri="{FF2B5EF4-FFF2-40B4-BE49-F238E27FC236}">
                <a16:creationId xmlns:a16="http://schemas.microsoft.com/office/drawing/2014/main" id="{6043B32A-D54F-FF49-5F78-8010E15F978D}"/>
              </a:ext>
            </a:extLst>
          </p:cNvPr>
          <p:cNvGrpSpPr/>
          <p:nvPr userDrawn="1"/>
        </p:nvGrpSpPr>
        <p:grpSpPr>
          <a:xfrm>
            <a:off x="8293154" y="2383679"/>
            <a:ext cx="284212" cy="113685"/>
            <a:chOff x="14483351" y="8137006"/>
            <a:chExt cx="228600" cy="91440"/>
          </a:xfrm>
          <a:solidFill>
            <a:schemeClr val="accent4"/>
          </a:solidFill>
        </p:grpSpPr>
        <p:cxnSp>
          <p:nvCxnSpPr>
            <p:cNvPr id="321" name="Straight Connector 320">
              <a:extLst>
                <a:ext uri="{FF2B5EF4-FFF2-40B4-BE49-F238E27FC236}">
                  <a16:creationId xmlns:a16="http://schemas.microsoft.com/office/drawing/2014/main" id="{992D7C1F-8EDA-C77C-7AD0-7B441C1AC7D8}"/>
                </a:ext>
              </a:extLst>
            </p:cNvPr>
            <p:cNvCxnSpPr/>
            <p:nvPr/>
          </p:nvCxnSpPr>
          <p:spPr>
            <a:xfrm>
              <a:off x="14483351" y="8182726"/>
              <a:ext cx="228600" cy="0"/>
            </a:xfrm>
            <a:prstGeom prst="line">
              <a:avLst/>
            </a:prstGeom>
            <a:grpFill/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2" name="Rectangle 321">
              <a:extLst>
                <a:ext uri="{FF2B5EF4-FFF2-40B4-BE49-F238E27FC236}">
                  <a16:creationId xmlns:a16="http://schemas.microsoft.com/office/drawing/2014/main" id="{9D3C92C3-C0D1-01F9-5B83-188BAACE5E46}"/>
                </a:ext>
              </a:extLst>
            </p:cNvPr>
            <p:cNvSpPr/>
            <p:nvPr/>
          </p:nvSpPr>
          <p:spPr>
            <a:xfrm>
              <a:off x="14557464" y="8137006"/>
              <a:ext cx="91440" cy="9144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33">
                <a:latin typeface="Arial Narrow" panose="020B0606020202030204" pitchFamily="34" charset="0"/>
              </a:endParaRPr>
            </a:p>
          </p:txBody>
        </p:sp>
      </p:grpSp>
      <p:grpSp>
        <p:nvGrpSpPr>
          <p:cNvPr id="323" name="Group 322">
            <a:extLst>
              <a:ext uri="{FF2B5EF4-FFF2-40B4-BE49-F238E27FC236}">
                <a16:creationId xmlns:a16="http://schemas.microsoft.com/office/drawing/2014/main" id="{C05DF92D-432E-4271-BEE2-EA282F2BB085}"/>
              </a:ext>
            </a:extLst>
          </p:cNvPr>
          <p:cNvGrpSpPr/>
          <p:nvPr userDrawn="1"/>
        </p:nvGrpSpPr>
        <p:grpSpPr>
          <a:xfrm>
            <a:off x="1928540" y="4110206"/>
            <a:ext cx="7808021" cy="1060897"/>
            <a:chOff x="9364111" y="8624361"/>
            <a:chExt cx="6280214" cy="853310"/>
          </a:xfrm>
          <a:solidFill>
            <a:schemeClr val="accent6"/>
          </a:solidFill>
        </p:grpSpPr>
        <p:sp>
          <p:nvSpPr>
            <p:cNvPr id="324" name="object 249">
              <a:extLst>
                <a:ext uri="{FF2B5EF4-FFF2-40B4-BE49-F238E27FC236}">
                  <a16:creationId xmlns:a16="http://schemas.microsoft.com/office/drawing/2014/main" id="{F6AC328E-08A1-02AC-7B97-3EEEB1A7DC19}"/>
                </a:ext>
              </a:extLst>
            </p:cNvPr>
            <p:cNvSpPr/>
            <p:nvPr/>
          </p:nvSpPr>
          <p:spPr>
            <a:xfrm>
              <a:off x="9364111" y="8624361"/>
              <a:ext cx="109964" cy="88227"/>
            </a:xfrm>
            <a:custGeom>
              <a:avLst/>
              <a:gdLst/>
              <a:ahLst/>
              <a:cxnLst/>
              <a:rect l="l" t="t" r="r" b="b"/>
              <a:pathLst>
                <a:path w="54610" h="43814">
                  <a:moveTo>
                    <a:pt x="17041" y="0"/>
                  </a:moveTo>
                  <a:lnTo>
                    <a:pt x="655" y="0"/>
                  </a:lnTo>
                  <a:lnTo>
                    <a:pt x="18261" y="21366"/>
                  </a:lnTo>
                  <a:lnTo>
                    <a:pt x="0" y="43249"/>
                  </a:lnTo>
                  <a:lnTo>
                    <a:pt x="16295" y="43249"/>
                  </a:lnTo>
                  <a:lnTo>
                    <a:pt x="21536" y="35418"/>
                  </a:lnTo>
                  <a:lnTo>
                    <a:pt x="23506" y="32405"/>
                  </a:lnTo>
                  <a:lnTo>
                    <a:pt x="25096" y="30159"/>
                  </a:lnTo>
                  <a:lnTo>
                    <a:pt x="26410" y="27655"/>
                  </a:lnTo>
                  <a:lnTo>
                    <a:pt x="41216" y="27655"/>
                  </a:lnTo>
                  <a:lnTo>
                    <a:pt x="35679" y="21111"/>
                  </a:lnTo>
                  <a:lnTo>
                    <a:pt x="40765" y="15078"/>
                  </a:lnTo>
                  <a:lnTo>
                    <a:pt x="27345" y="15078"/>
                  </a:lnTo>
                  <a:lnTo>
                    <a:pt x="25846" y="12640"/>
                  </a:lnTo>
                  <a:lnTo>
                    <a:pt x="24444" y="10522"/>
                  </a:lnTo>
                  <a:lnTo>
                    <a:pt x="22571" y="7891"/>
                  </a:lnTo>
                  <a:lnTo>
                    <a:pt x="17041" y="0"/>
                  </a:lnTo>
                  <a:close/>
                </a:path>
                <a:path w="54610" h="43814">
                  <a:moveTo>
                    <a:pt x="41216" y="27655"/>
                  </a:moveTo>
                  <a:lnTo>
                    <a:pt x="26599" y="27655"/>
                  </a:lnTo>
                  <a:lnTo>
                    <a:pt x="28374" y="30159"/>
                  </a:lnTo>
                  <a:lnTo>
                    <a:pt x="29873" y="32405"/>
                  </a:lnTo>
                  <a:lnTo>
                    <a:pt x="32213" y="35418"/>
                  </a:lnTo>
                  <a:lnTo>
                    <a:pt x="37928" y="43249"/>
                  </a:lnTo>
                  <a:lnTo>
                    <a:pt x="54412" y="43249"/>
                  </a:lnTo>
                  <a:lnTo>
                    <a:pt x="41216" y="27655"/>
                  </a:lnTo>
                  <a:close/>
                </a:path>
                <a:path w="54610" h="43814">
                  <a:moveTo>
                    <a:pt x="53474" y="0"/>
                  </a:moveTo>
                  <a:lnTo>
                    <a:pt x="37176" y="0"/>
                  </a:lnTo>
                  <a:lnTo>
                    <a:pt x="31840" y="7891"/>
                  </a:lnTo>
                  <a:lnTo>
                    <a:pt x="29030" y="12319"/>
                  </a:lnTo>
                  <a:lnTo>
                    <a:pt x="27530" y="15078"/>
                  </a:lnTo>
                  <a:lnTo>
                    <a:pt x="40765" y="15078"/>
                  </a:lnTo>
                  <a:lnTo>
                    <a:pt x="53474" y="0"/>
                  </a:lnTo>
                  <a:close/>
                </a:path>
              </a:pathLst>
            </a:custGeom>
            <a:solidFill>
              <a:srgbClr val="2B8F91"/>
            </a:solidFill>
          </p:spPr>
          <p:txBody>
            <a:bodyPr wrap="square" lIns="0" tIns="0" rIns="0" bIns="0" rtlCol="0"/>
            <a:lstStyle/>
            <a:p>
              <a:endParaRPr sz="1733">
                <a:latin typeface="Arial Narrow" panose="020B0606020202030204" pitchFamily="34" charset="0"/>
              </a:endParaRPr>
            </a:p>
          </p:txBody>
        </p:sp>
        <p:sp>
          <p:nvSpPr>
            <p:cNvPr id="325" name="object 253">
              <a:extLst>
                <a:ext uri="{FF2B5EF4-FFF2-40B4-BE49-F238E27FC236}">
                  <a16:creationId xmlns:a16="http://schemas.microsoft.com/office/drawing/2014/main" id="{48F84127-BB6B-6775-8412-6AC995810F28}"/>
                </a:ext>
              </a:extLst>
            </p:cNvPr>
            <p:cNvSpPr/>
            <p:nvPr/>
          </p:nvSpPr>
          <p:spPr>
            <a:xfrm>
              <a:off x="9522656" y="9192061"/>
              <a:ext cx="109964" cy="88227"/>
            </a:xfrm>
            <a:custGeom>
              <a:avLst/>
              <a:gdLst/>
              <a:ahLst/>
              <a:cxnLst/>
              <a:rect l="l" t="t" r="r" b="b"/>
              <a:pathLst>
                <a:path w="54610" h="43814">
                  <a:moveTo>
                    <a:pt x="17044" y="0"/>
                  </a:moveTo>
                  <a:lnTo>
                    <a:pt x="658" y="0"/>
                  </a:lnTo>
                  <a:lnTo>
                    <a:pt x="18264" y="21369"/>
                  </a:lnTo>
                  <a:lnTo>
                    <a:pt x="0" y="43249"/>
                  </a:lnTo>
                  <a:lnTo>
                    <a:pt x="16298" y="43249"/>
                  </a:lnTo>
                  <a:lnTo>
                    <a:pt x="21539" y="35418"/>
                  </a:lnTo>
                  <a:lnTo>
                    <a:pt x="23509" y="32405"/>
                  </a:lnTo>
                  <a:lnTo>
                    <a:pt x="25099" y="30159"/>
                  </a:lnTo>
                  <a:lnTo>
                    <a:pt x="26413" y="27655"/>
                  </a:lnTo>
                  <a:lnTo>
                    <a:pt x="41219" y="27655"/>
                  </a:lnTo>
                  <a:lnTo>
                    <a:pt x="35682" y="21111"/>
                  </a:lnTo>
                  <a:lnTo>
                    <a:pt x="40768" y="15078"/>
                  </a:lnTo>
                  <a:lnTo>
                    <a:pt x="27348" y="15078"/>
                  </a:lnTo>
                  <a:lnTo>
                    <a:pt x="25849" y="12643"/>
                  </a:lnTo>
                  <a:lnTo>
                    <a:pt x="24447" y="10522"/>
                  </a:lnTo>
                  <a:lnTo>
                    <a:pt x="22571" y="7894"/>
                  </a:lnTo>
                  <a:lnTo>
                    <a:pt x="17044" y="0"/>
                  </a:lnTo>
                  <a:close/>
                </a:path>
                <a:path w="54610" h="43814">
                  <a:moveTo>
                    <a:pt x="41219" y="27655"/>
                  </a:moveTo>
                  <a:lnTo>
                    <a:pt x="26599" y="27655"/>
                  </a:lnTo>
                  <a:lnTo>
                    <a:pt x="28377" y="30159"/>
                  </a:lnTo>
                  <a:lnTo>
                    <a:pt x="29873" y="32405"/>
                  </a:lnTo>
                  <a:lnTo>
                    <a:pt x="32216" y="35418"/>
                  </a:lnTo>
                  <a:lnTo>
                    <a:pt x="37931" y="43249"/>
                  </a:lnTo>
                  <a:lnTo>
                    <a:pt x="54415" y="43249"/>
                  </a:lnTo>
                  <a:lnTo>
                    <a:pt x="41219" y="27655"/>
                  </a:lnTo>
                  <a:close/>
                </a:path>
                <a:path w="54610" h="43814">
                  <a:moveTo>
                    <a:pt x="53477" y="0"/>
                  </a:moveTo>
                  <a:lnTo>
                    <a:pt x="37179" y="0"/>
                  </a:lnTo>
                  <a:lnTo>
                    <a:pt x="31843" y="7894"/>
                  </a:lnTo>
                  <a:lnTo>
                    <a:pt x="29033" y="12322"/>
                  </a:lnTo>
                  <a:lnTo>
                    <a:pt x="27533" y="15078"/>
                  </a:lnTo>
                  <a:lnTo>
                    <a:pt x="40768" y="15078"/>
                  </a:lnTo>
                  <a:lnTo>
                    <a:pt x="53477" y="0"/>
                  </a:lnTo>
                  <a:close/>
                </a:path>
              </a:pathLst>
            </a:custGeom>
            <a:solidFill>
              <a:srgbClr val="2B8F91"/>
            </a:solidFill>
          </p:spPr>
          <p:txBody>
            <a:bodyPr wrap="square" lIns="0" tIns="0" rIns="0" bIns="0" rtlCol="0"/>
            <a:lstStyle/>
            <a:p>
              <a:endParaRPr sz="1733">
                <a:latin typeface="Arial Narrow" panose="020B0606020202030204" pitchFamily="34" charset="0"/>
              </a:endParaRPr>
            </a:p>
          </p:txBody>
        </p:sp>
        <p:sp>
          <p:nvSpPr>
            <p:cNvPr id="326" name="object 257">
              <a:extLst>
                <a:ext uri="{FF2B5EF4-FFF2-40B4-BE49-F238E27FC236}">
                  <a16:creationId xmlns:a16="http://schemas.microsoft.com/office/drawing/2014/main" id="{F6F7AC32-B4BA-A324-18FA-65FD63AFC438}"/>
                </a:ext>
              </a:extLst>
            </p:cNvPr>
            <p:cNvSpPr/>
            <p:nvPr/>
          </p:nvSpPr>
          <p:spPr>
            <a:xfrm>
              <a:off x="9980792" y="9355695"/>
              <a:ext cx="109964" cy="88227"/>
            </a:xfrm>
            <a:custGeom>
              <a:avLst/>
              <a:gdLst/>
              <a:ahLst/>
              <a:cxnLst/>
              <a:rect l="l" t="t" r="r" b="b"/>
              <a:pathLst>
                <a:path w="54610" h="43814">
                  <a:moveTo>
                    <a:pt x="17041" y="0"/>
                  </a:moveTo>
                  <a:lnTo>
                    <a:pt x="655" y="0"/>
                  </a:lnTo>
                  <a:lnTo>
                    <a:pt x="18264" y="21366"/>
                  </a:lnTo>
                  <a:lnTo>
                    <a:pt x="0" y="43249"/>
                  </a:lnTo>
                  <a:lnTo>
                    <a:pt x="16295" y="43249"/>
                  </a:lnTo>
                  <a:lnTo>
                    <a:pt x="21539" y="35418"/>
                  </a:lnTo>
                  <a:lnTo>
                    <a:pt x="23506" y="32405"/>
                  </a:lnTo>
                  <a:lnTo>
                    <a:pt x="25099" y="30159"/>
                  </a:lnTo>
                  <a:lnTo>
                    <a:pt x="26410" y="27655"/>
                  </a:lnTo>
                  <a:lnTo>
                    <a:pt x="41216" y="27655"/>
                  </a:lnTo>
                  <a:lnTo>
                    <a:pt x="35679" y="21111"/>
                  </a:lnTo>
                  <a:lnTo>
                    <a:pt x="40762" y="15081"/>
                  </a:lnTo>
                  <a:lnTo>
                    <a:pt x="27345" y="15081"/>
                  </a:lnTo>
                  <a:lnTo>
                    <a:pt x="25846" y="12640"/>
                  </a:lnTo>
                  <a:lnTo>
                    <a:pt x="24444" y="10522"/>
                  </a:lnTo>
                  <a:lnTo>
                    <a:pt x="22571" y="7894"/>
                  </a:lnTo>
                  <a:lnTo>
                    <a:pt x="17041" y="0"/>
                  </a:lnTo>
                  <a:close/>
                </a:path>
                <a:path w="54610" h="43814">
                  <a:moveTo>
                    <a:pt x="41216" y="27655"/>
                  </a:moveTo>
                  <a:lnTo>
                    <a:pt x="26599" y="27655"/>
                  </a:lnTo>
                  <a:lnTo>
                    <a:pt x="28374" y="30159"/>
                  </a:lnTo>
                  <a:lnTo>
                    <a:pt x="29873" y="32405"/>
                  </a:lnTo>
                  <a:lnTo>
                    <a:pt x="32213" y="35418"/>
                  </a:lnTo>
                  <a:lnTo>
                    <a:pt x="37928" y="43249"/>
                  </a:lnTo>
                  <a:lnTo>
                    <a:pt x="54412" y="43249"/>
                  </a:lnTo>
                  <a:lnTo>
                    <a:pt x="41216" y="27655"/>
                  </a:lnTo>
                  <a:close/>
                </a:path>
                <a:path w="54610" h="43814">
                  <a:moveTo>
                    <a:pt x="53474" y="0"/>
                  </a:moveTo>
                  <a:lnTo>
                    <a:pt x="37176" y="0"/>
                  </a:lnTo>
                  <a:lnTo>
                    <a:pt x="31840" y="7894"/>
                  </a:lnTo>
                  <a:lnTo>
                    <a:pt x="29030" y="12322"/>
                  </a:lnTo>
                  <a:lnTo>
                    <a:pt x="27530" y="15081"/>
                  </a:lnTo>
                  <a:lnTo>
                    <a:pt x="40762" y="15081"/>
                  </a:lnTo>
                  <a:lnTo>
                    <a:pt x="53474" y="0"/>
                  </a:lnTo>
                  <a:close/>
                </a:path>
              </a:pathLst>
            </a:custGeom>
            <a:solidFill>
              <a:srgbClr val="2B8F91"/>
            </a:solidFill>
          </p:spPr>
          <p:txBody>
            <a:bodyPr wrap="square" lIns="0" tIns="0" rIns="0" bIns="0" rtlCol="0"/>
            <a:lstStyle/>
            <a:p>
              <a:endParaRPr sz="1733">
                <a:latin typeface="Arial Narrow" panose="020B0606020202030204" pitchFamily="34" charset="0"/>
              </a:endParaRPr>
            </a:p>
          </p:txBody>
        </p:sp>
        <p:sp>
          <p:nvSpPr>
            <p:cNvPr id="327" name="object 261">
              <a:extLst>
                <a:ext uri="{FF2B5EF4-FFF2-40B4-BE49-F238E27FC236}">
                  <a16:creationId xmlns:a16="http://schemas.microsoft.com/office/drawing/2014/main" id="{94C95423-8FF2-C736-F1F9-DA511F3D64DA}"/>
                </a:ext>
              </a:extLst>
            </p:cNvPr>
            <p:cNvSpPr/>
            <p:nvPr/>
          </p:nvSpPr>
          <p:spPr>
            <a:xfrm>
              <a:off x="10596932" y="9389444"/>
              <a:ext cx="109964" cy="88227"/>
            </a:xfrm>
            <a:custGeom>
              <a:avLst/>
              <a:gdLst/>
              <a:ahLst/>
              <a:cxnLst/>
              <a:rect l="l" t="t" r="r" b="b"/>
              <a:pathLst>
                <a:path w="54610" h="43814">
                  <a:moveTo>
                    <a:pt x="17041" y="0"/>
                  </a:moveTo>
                  <a:lnTo>
                    <a:pt x="655" y="0"/>
                  </a:lnTo>
                  <a:lnTo>
                    <a:pt x="18264" y="21369"/>
                  </a:lnTo>
                  <a:lnTo>
                    <a:pt x="0" y="43249"/>
                  </a:lnTo>
                  <a:lnTo>
                    <a:pt x="16295" y="43249"/>
                  </a:lnTo>
                  <a:lnTo>
                    <a:pt x="21539" y="35421"/>
                  </a:lnTo>
                  <a:lnTo>
                    <a:pt x="23506" y="32408"/>
                  </a:lnTo>
                  <a:lnTo>
                    <a:pt x="25099" y="30162"/>
                  </a:lnTo>
                  <a:lnTo>
                    <a:pt x="26410" y="27655"/>
                  </a:lnTo>
                  <a:lnTo>
                    <a:pt x="41216" y="27655"/>
                  </a:lnTo>
                  <a:lnTo>
                    <a:pt x="35679" y="21111"/>
                  </a:lnTo>
                  <a:lnTo>
                    <a:pt x="40762" y="15081"/>
                  </a:lnTo>
                  <a:lnTo>
                    <a:pt x="27345" y="15081"/>
                  </a:lnTo>
                  <a:lnTo>
                    <a:pt x="25846" y="12643"/>
                  </a:lnTo>
                  <a:lnTo>
                    <a:pt x="24444" y="10525"/>
                  </a:lnTo>
                  <a:lnTo>
                    <a:pt x="22571" y="7894"/>
                  </a:lnTo>
                  <a:lnTo>
                    <a:pt x="17041" y="0"/>
                  </a:lnTo>
                  <a:close/>
                </a:path>
                <a:path w="54610" h="43814">
                  <a:moveTo>
                    <a:pt x="41216" y="27655"/>
                  </a:moveTo>
                  <a:lnTo>
                    <a:pt x="26599" y="27655"/>
                  </a:lnTo>
                  <a:lnTo>
                    <a:pt x="28374" y="30162"/>
                  </a:lnTo>
                  <a:lnTo>
                    <a:pt x="29873" y="32408"/>
                  </a:lnTo>
                  <a:lnTo>
                    <a:pt x="32213" y="35421"/>
                  </a:lnTo>
                  <a:lnTo>
                    <a:pt x="37928" y="43249"/>
                  </a:lnTo>
                  <a:lnTo>
                    <a:pt x="54412" y="43249"/>
                  </a:lnTo>
                  <a:lnTo>
                    <a:pt x="41216" y="27655"/>
                  </a:lnTo>
                  <a:close/>
                </a:path>
                <a:path w="54610" h="43814">
                  <a:moveTo>
                    <a:pt x="53474" y="0"/>
                  </a:moveTo>
                  <a:lnTo>
                    <a:pt x="37176" y="0"/>
                  </a:lnTo>
                  <a:lnTo>
                    <a:pt x="31840" y="7894"/>
                  </a:lnTo>
                  <a:lnTo>
                    <a:pt x="29030" y="12322"/>
                  </a:lnTo>
                  <a:lnTo>
                    <a:pt x="27530" y="15081"/>
                  </a:lnTo>
                  <a:lnTo>
                    <a:pt x="40762" y="15081"/>
                  </a:lnTo>
                  <a:lnTo>
                    <a:pt x="53474" y="0"/>
                  </a:lnTo>
                  <a:close/>
                </a:path>
              </a:pathLst>
            </a:custGeom>
            <a:solidFill>
              <a:srgbClr val="2B8F91"/>
            </a:solidFill>
          </p:spPr>
          <p:txBody>
            <a:bodyPr wrap="square" lIns="0" tIns="0" rIns="0" bIns="0" rtlCol="0"/>
            <a:lstStyle/>
            <a:p>
              <a:endParaRPr sz="1733">
                <a:latin typeface="Arial Narrow" panose="020B0606020202030204" pitchFamily="34" charset="0"/>
              </a:endParaRPr>
            </a:p>
          </p:txBody>
        </p:sp>
        <p:sp>
          <p:nvSpPr>
            <p:cNvPr id="328" name="object 265">
              <a:extLst>
                <a:ext uri="{FF2B5EF4-FFF2-40B4-BE49-F238E27FC236}">
                  <a16:creationId xmlns:a16="http://schemas.microsoft.com/office/drawing/2014/main" id="{B6B11662-3C36-9AC1-20E0-C905570E9C86}"/>
                </a:ext>
              </a:extLst>
            </p:cNvPr>
            <p:cNvSpPr/>
            <p:nvPr/>
          </p:nvSpPr>
          <p:spPr>
            <a:xfrm>
              <a:off x="11828165" y="9369259"/>
              <a:ext cx="109964" cy="88227"/>
            </a:xfrm>
            <a:custGeom>
              <a:avLst/>
              <a:gdLst/>
              <a:ahLst/>
              <a:cxnLst/>
              <a:rect l="l" t="t" r="r" b="b"/>
              <a:pathLst>
                <a:path w="54610" h="43814">
                  <a:moveTo>
                    <a:pt x="17041" y="0"/>
                  </a:moveTo>
                  <a:lnTo>
                    <a:pt x="655" y="0"/>
                  </a:lnTo>
                  <a:lnTo>
                    <a:pt x="18264" y="21366"/>
                  </a:lnTo>
                  <a:lnTo>
                    <a:pt x="0" y="43249"/>
                  </a:lnTo>
                  <a:lnTo>
                    <a:pt x="16295" y="43249"/>
                  </a:lnTo>
                  <a:lnTo>
                    <a:pt x="21539" y="35421"/>
                  </a:lnTo>
                  <a:lnTo>
                    <a:pt x="23506" y="32405"/>
                  </a:lnTo>
                  <a:lnTo>
                    <a:pt x="25099" y="30159"/>
                  </a:lnTo>
                  <a:lnTo>
                    <a:pt x="26410" y="27655"/>
                  </a:lnTo>
                  <a:lnTo>
                    <a:pt x="41216" y="27655"/>
                  </a:lnTo>
                  <a:lnTo>
                    <a:pt x="35679" y="21111"/>
                  </a:lnTo>
                  <a:lnTo>
                    <a:pt x="40762" y="15081"/>
                  </a:lnTo>
                  <a:lnTo>
                    <a:pt x="27345" y="15081"/>
                  </a:lnTo>
                  <a:lnTo>
                    <a:pt x="25846" y="12640"/>
                  </a:lnTo>
                  <a:lnTo>
                    <a:pt x="24444" y="10525"/>
                  </a:lnTo>
                  <a:lnTo>
                    <a:pt x="22571" y="7894"/>
                  </a:lnTo>
                  <a:lnTo>
                    <a:pt x="17041" y="0"/>
                  </a:lnTo>
                  <a:close/>
                </a:path>
                <a:path w="54610" h="43814">
                  <a:moveTo>
                    <a:pt x="41216" y="27655"/>
                  </a:moveTo>
                  <a:lnTo>
                    <a:pt x="26599" y="27655"/>
                  </a:lnTo>
                  <a:lnTo>
                    <a:pt x="28374" y="30159"/>
                  </a:lnTo>
                  <a:lnTo>
                    <a:pt x="29873" y="32405"/>
                  </a:lnTo>
                  <a:lnTo>
                    <a:pt x="32213" y="35421"/>
                  </a:lnTo>
                  <a:lnTo>
                    <a:pt x="37928" y="43249"/>
                  </a:lnTo>
                  <a:lnTo>
                    <a:pt x="54412" y="43249"/>
                  </a:lnTo>
                  <a:lnTo>
                    <a:pt x="41216" y="27655"/>
                  </a:lnTo>
                  <a:close/>
                </a:path>
                <a:path w="54610" h="43814">
                  <a:moveTo>
                    <a:pt x="53474" y="0"/>
                  </a:moveTo>
                  <a:lnTo>
                    <a:pt x="37176" y="0"/>
                  </a:lnTo>
                  <a:lnTo>
                    <a:pt x="31840" y="7894"/>
                  </a:lnTo>
                  <a:lnTo>
                    <a:pt x="29030" y="12322"/>
                  </a:lnTo>
                  <a:lnTo>
                    <a:pt x="27530" y="15081"/>
                  </a:lnTo>
                  <a:lnTo>
                    <a:pt x="40762" y="15081"/>
                  </a:lnTo>
                  <a:lnTo>
                    <a:pt x="53474" y="0"/>
                  </a:lnTo>
                  <a:close/>
                </a:path>
              </a:pathLst>
            </a:custGeom>
            <a:solidFill>
              <a:srgbClr val="2B8F91"/>
            </a:solidFill>
          </p:spPr>
          <p:txBody>
            <a:bodyPr wrap="square" lIns="0" tIns="0" rIns="0" bIns="0" rtlCol="0"/>
            <a:lstStyle/>
            <a:p>
              <a:endParaRPr sz="1733">
                <a:latin typeface="Arial Narrow" panose="020B0606020202030204" pitchFamily="34" charset="0"/>
              </a:endParaRPr>
            </a:p>
          </p:txBody>
        </p:sp>
        <p:sp>
          <p:nvSpPr>
            <p:cNvPr id="329" name="object 269">
              <a:extLst>
                <a:ext uri="{FF2B5EF4-FFF2-40B4-BE49-F238E27FC236}">
                  <a16:creationId xmlns:a16="http://schemas.microsoft.com/office/drawing/2014/main" id="{35929CBB-0446-C73D-395C-0F7A6009B4F2}"/>
                </a:ext>
              </a:extLst>
            </p:cNvPr>
            <p:cNvSpPr/>
            <p:nvPr/>
          </p:nvSpPr>
          <p:spPr>
            <a:xfrm>
              <a:off x="13065334" y="9268219"/>
              <a:ext cx="109964" cy="88227"/>
            </a:xfrm>
            <a:custGeom>
              <a:avLst/>
              <a:gdLst/>
              <a:ahLst/>
              <a:cxnLst/>
              <a:rect l="l" t="t" r="r" b="b"/>
              <a:pathLst>
                <a:path w="54609" h="43814">
                  <a:moveTo>
                    <a:pt x="17044" y="0"/>
                  </a:moveTo>
                  <a:lnTo>
                    <a:pt x="655" y="0"/>
                  </a:lnTo>
                  <a:lnTo>
                    <a:pt x="18264" y="21366"/>
                  </a:lnTo>
                  <a:lnTo>
                    <a:pt x="0" y="43249"/>
                  </a:lnTo>
                  <a:lnTo>
                    <a:pt x="16295" y="43249"/>
                  </a:lnTo>
                  <a:lnTo>
                    <a:pt x="21539" y="35418"/>
                  </a:lnTo>
                  <a:lnTo>
                    <a:pt x="23506" y="32405"/>
                  </a:lnTo>
                  <a:lnTo>
                    <a:pt x="25099" y="30159"/>
                  </a:lnTo>
                  <a:lnTo>
                    <a:pt x="26410" y="27655"/>
                  </a:lnTo>
                  <a:lnTo>
                    <a:pt x="41216" y="27655"/>
                  </a:lnTo>
                  <a:lnTo>
                    <a:pt x="35679" y="21111"/>
                  </a:lnTo>
                  <a:lnTo>
                    <a:pt x="40765" y="15078"/>
                  </a:lnTo>
                  <a:lnTo>
                    <a:pt x="27345" y="15078"/>
                  </a:lnTo>
                  <a:lnTo>
                    <a:pt x="25846" y="12643"/>
                  </a:lnTo>
                  <a:lnTo>
                    <a:pt x="24444" y="10522"/>
                  </a:lnTo>
                  <a:lnTo>
                    <a:pt x="22571" y="7894"/>
                  </a:lnTo>
                  <a:lnTo>
                    <a:pt x="17044" y="0"/>
                  </a:lnTo>
                  <a:close/>
                </a:path>
                <a:path w="54609" h="43814">
                  <a:moveTo>
                    <a:pt x="41216" y="27655"/>
                  </a:moveTo>
                  <a:lnTo>
                    <a:pt x="26599" y="27655"/>
                  </a:lnTo>
                  <a:lnTo>
                    <a:pt x="28374" y="30159"/>
                  </a:lnTo>
                  <a:lnTo>
                    <a:pt x="29873" y="32405"/>
                  </a:lnTo>
                  <a:lnTo>
                    <a:pt x="32213" y="35418"/>
                  </a:lnTo>
                  <a:lnTo>
                    <a:pt x="37928" y="43249"/>
                  </a:lnTo>
                  <a:lnTo>
                    <a:pt x="54412" y="43249"/>
                  </a:lnTo>
                  <a:lnTo>
                    <a:pt x="41216" y="27655"/>
                  </a:lnTo>
                  <a:close/>
                </a:path>
                <a:path w="54609" h="43814">
                  <a:moveTo>
                    <a:pt x="53474" y="0"/>
                  </a:moveTo>
                  <a:lnTo>
                    <a:pt x="37179" y="0"/>
                  </a:lnTo>
                  <a:lnTo>
                    <a:pt x="31840" y="7894"/>
                  </a:lnTo>
                  <a:lnTo>
                    <a:pt x="29030" y="12322"/>
                  </a:lnTo>
                  <a:lnTo>
                    <a:pt x="27530" y="15078"/>
                  </a:lnTo>
                  <a:lnTo>
                    <a:pt x="40765" y="15078"/>
                  </a:lnTo>
                  <a:lnTo>
                    <a:pt x="53474" y="0"/>
                  </a:lnTo>
                  <a:close/>
                </a:path>
              </a:pathLst>
            </a:custGeom>
            <a:solidFill>
              <a:srgbClr val="2B8F91"/>
            </a:solidFill>
          </p:spPr>
          <p:txBody>
            <a:bodyPr wrap="square" lIns="0" tIns="0" rIns="0" bIns="0" rtlCol="0"/>
            <a:lstStyle/>
            <a:p>
              <a:endParaRPr sz="1733">
                <a:latin typeface="Arial Narrow" panose="020B0606020202030204" pitchFamily="34" charset="0"/>
              </a:endParaRPr>
            </a:p>
          </p:txBody>
        </p:sp>
        <p:sp>
          <p:nvSpPr>
            <p:cNvPr id="330" name="object 273">
              <a:extLst>
                <a:ext uri="{FF2B5EF4-FFF2-40B4-BE49-F238E27FC236}">
                  <a16:creationId xmlns:a16="http://schemas.microsoft.com/office/drawing/2014/main" id="{3C531230-3A60-86C9-598D-57E2D62A4426}"/>
                </a:ext>
              </a:extLst>
            </p:cNvPr>
            <p:cNvSpPr/>
            <p:nvPr/>
          </p:nvSpPr>
          <p:spPr>
            <a:xfrm>
              <a:off x="14302587" y="9224674"/>
              <a:ext cx="109964" cy="88227"/>
            </a:xfrm>
            <a:custGeom>
              <a:avLst/>
              <a:gdLst/>
              <a:ahLst/>
              <a:cxnLst/>
              <a:rect l="l" t="t" r="r" b="b"/>
              <a:pathLst>
                <a:path w="54609" h="43814">
                  <a:moveTo>
                    <a:pt x="17041" y="0"/>
                  </a:moveTo>
                  <a:lnTo>
                    <a:pt x="655" y="0"/>
                  </a:lnTo>
                  <a:lnTo>
                    <a:pt x="18261" y="21369"/>
                  </a:lnTo>
                  <a:lnTo>
                    <a:pt x="0" y="43249"/>
                  </a:lnTo>
                  <a:lnTo>
                    <a:pt x="16295" y="43249"/>
                  </a:lnTo>
                  <a:lnTo>
                    <a:pt x="21536" y="35418"/>
                  </a:lnTo>
                  <a:lnTo>
                    <a:pt x="23506" y="32405"/>
                  </a:lnTo>
                  <a:lnTo>
                    <a:pt x="25096" y="30159"/>
                  </a:lnTo>
                  <a:lnTo>
                    <a:pt x="26410" y="27655"/>
                  </a:lnTo>
                  <a:lnTo>
                    <a:pt x="41216" y="27655"/>
                  </a:lnTo>
                  <a:lnTo>
                    <a:pt x="35679" y="21111"/>
                  </a:lnTo>
                  <a:lnTo>
                    <a:pt x="40765" y="15078"/>
                  </a:lnTo>
                  <a:lnTo>
                    <a:pt x="27345" y="15078"/>
                  </a:lnTo>
                  <a:lnTo>
                    <a:pt x="25846" y="12643"/>
                  </a:lnTo>
                  <a:lnTo>
                    <a:pt x="24444" y="10522"/>
                  </a:lnTo>
                  <a:lnTo>
                    <a:pt x="22571" y="7894"/>
                  </a:lnTo>
                  <a:lnTo>
                    <a:pt x="17041" y="0"/>
                  </a:lnTo>
                  <a:close/>
                </a:path>
                <a:path w="54609" h="43814">
                  <a:moveTo>
                    <a:pt x="41216" y="27655"/>
                  </a:moveTo>
                  <a:lnTo>
                    <a:pt x="26596" y="27655"/>
                  </a:lnTo>
                  <a:lnTo>
                    <a:pt x="28374" y="30159"/>
                  </a:lnTo>
                  <a:lnTo>
                    <a:pt x="29873" y="32405"/>
                  </a:lnTo>
                  <a:lnTo>
                    <a:pt x="32213" y="35418"/>
                  </a:lnTo>
                  <a:lnTo>
                    <a:pt x="37928" y="43249"/>
                  </a:lnTo>
                  <a:lnTo>
                    <a:pt x="54412" y="43249"/>
                  </a:lnTo>
                  <a:lnTo>
                    <a:pt x="41216" y="27655"/>
                  </a:lnTo>
                  <a:close/>
                </a:path>
                <a:path w="54609" h="43814">
                  <a:moveTo>
                    <a:pt x="53474" y="0"/>
                  </a:moveTo>
                  <a:lnTo>
                    <a:pt x="37176" y="0"/>
                  </a:lnTo>
                  <a:lnTo>
                    <a:pt x="31840" y="7894"/>
                  </a:lnTo>
                  <a:lnTo>
                    <a:pt x="29030" y="12322"/>
                  </a:lnTo>
                  <a:lnTo>
                    <a:pt x="27530" y="15078"/>
                  </a:lnTo>
                  <a:lnTo>
                    <a:pt x="40765" y="15078"/>
                  </a:lnTo>
                  <a:lnTo>
                    <a:pt x="53474" y="0"/>
                  </a:lnTo>
                  <a:close/>
                </a:path>
              </a:pathLst>
            </a:custGeom>
            <a:solidFill>
              <a:srgbClr val="2B8F91"/>
            </a:solidFill>
          </p:spPr>
          <p:txBody>
            <a:bodyPr wrap="square" lIns="0" tIns="0" rIns="0" bIns="0" rtlCol="0"/>
            <a:lstStyle/>
            <a:p>
              <a:endParaRPr sz="1733">
                <a:latin typeface="Arial Narrow" panose="020B0606020202030204" pitchFamily="34" charset="0"/>
              </a:endParaRPr>
            </a:p>
          </p:txBody>
        </p:sp>
        <p:sp>
          <p:nvSpPr>
            <p:cNvPr id="331" name="object 277">
              <a:extLst>
                <a:ext uri="{FF2B5EF4-FFF2-40B4-BE49-F238E27FC236}">
                  <a16:creationId xmlns:a16="http://schemas.microsoft.com/office/drawing/2014/main" id="{970D05AD-D7A7-800D-AC55-75C6CE11A2F1}"/>
                </a:ext>
              </a:extLst>
            </p:cNvPr>
            <p:cNvSpPr/>
            <p:nvPr/>
          </p:nvSpPr>
          <p:spPr>
            <a:xfrm>
              <a:off x="15534361" y="9269361"/>
              <a:ext cx="109964" cy="88227"/>
            </a:xfrm>
            <a:custGeom>
              <a:avLst/>
              <a:gdLst/>
              <a:ahLst/>
              <a:cxnLst/>
              <a:rect l="l" t="t" r="r" b="b"/>
              <a:pathLst>
                <a:path w="54609" h="43814">
                  <a:moveTo>
                    <a:pt x="17044" y="0"/>
                  </a:moveTo>
                  <a:lnTo>
                    <a:pt x="658" y="0"/>
                  </a:lnTo>
                  <a:lnTo>
                    <a:pt x="18264" y="21366"/>
                  </a:lnTo>
                  <a:lnTo>
                    <a:pt x="0" y="43249"/>
                  </a:lnTo>
                  <a:lnTo>
                    <a:pt x="16298" y="43249"/>
                  </a:lnTo>
                  <a:lnTo>
                    <a:pt x="21539" y="35418"/>
                  </a:lnTo>
                  <a:lnTo>
                    <a:pt x="23509" y="32405"/>
                  </a:lnTo>
                  <a:lnTo>
                    <a:pt x="25099" y="30159"/>
                  </a:lnTo>
                  <a:lnTo>
                    <a:pt x="26413" y="27655"/>
                  </a:lnTo>
                  <a:lnTo>
                    <a:pt x="41219" y="27655"/>
                  </a:lnTo>
                  <a:lnTo>
                    <a:pt x="35682" y="21111"/>
                  </a:lnTo>
                  <a:lnTo>
                    <a:pt x="40768" y="15078"/>
                  </a:lnTo>
                  <a:lnTo>
                    <a:pt x="27345" y="15078"/>
                  </a:lnTo>
                  <a:lnTo>
                    <a:pt x="25849" y="12640"/>
                  </a:lnTo>
                  <a:lnTo>
                    <a:pt x="24444" y="10522"/>
                  </a:lnTo>
                  <a:lnTo>
                    <a:pt x="22571" y="7891"/>
                  </a:lnTo>
                  <a:lnTo>
                    <a:pt x="17044" y="0"/>
                  </a:lnTo>
                  <a:close/>
                </a:path>
                <a:path w="54609" h="43814">
                  <a:moveTo>
                    <a:pt x="41219" y="27655"/>
                  </a:moveTo>
                  <a:lnTo>
                    <a:pt x="26599" y="27655"/>
                  </a:lnTo>
                  <a:lnTo>
                    <a:pt x="28377" y="30159"/>
                  </a:lnTo>
                  <a:lnTo>
                    <a:pt x="29873" y="32405"/>
                  </a:lnTo>
                  <a:lnTo>
                    <a:pt x="32216" y="35418"/>
                  </a:lnTo>
                  <a:lnTo>
                    <a:pt x="37931" y="43249"/>
                  </a:lnTo>
                  <a:lnTo>
                    <a:pt x="54415" y="43249"/>
                  </a:lnTo>
                  <a:lnTo>
                    <a:pt x="41219" y="27655"/>
                  </a:lnTo>
                  <a:close/>
                </a:path>
                <a:path w="54609" h="43814">
                  <a:moveTo>
                    <a:pt x="53477" y="0"/>
                  </a:moveTo>
                  <a:lnTo>
                    <a:pt x="37179" y="0"/>
                  </a:lnTo>
                  <a:lnTo>
                    <a:pt x="31843" y="7891"/>
                  </a:lnTo>
                  <a:lnTo>
                    <a:pt x="29033" y="12319"/>
                  </a:lnTo>
                  <a:lnTo>
                    <a:pt x="27533" y="15078"/>
                  </a:lnTo>
                  <a:lnTo>
                    <a:pt x="40768" y="15078"/>
                  </a:lnTo>
                  <a:lnTo>
                    <a:pt x="53477" y="0"/>
                  </a:lnTo>
                  <a:close/>
                </a:path>
              </a:pathLst>
            </a:custGeom>
            <a:solidFill>
              <a:srgbClr val="2B8F91"/>
            </a:solidFill>
          </p:spPr>
          <p:txBody>
            <a:bodyPr wrap="square" lIns="0" tIns="0" rIns="0" bIns="0" rtlCol="0"/>
            <a:lstStyle/>
            <a:p>
              <a:endParaRPr sz="1733">
                <a:latin typeface="Arial Narrow" panose="020B0606020202030204" pitchFamily="34" charset="0"/>
              </a:endParaRPr>
            </a:p>
          </p:txBody>
        </p:sp>
      </p:grpSp>
      <p:sp>
        <p:nvSpPr>
          <p:cNvPr id="332" name="object 174">
            <a:extLst>
              <a:ext uri="{FF2B5EF4-FFF2-40B4-BE49-F238E27FC236}">
                <a16:creationId xmlns:a16="http://schemas.microsoft.com/office/drawing/2014/main" id="{0CBC70F8-233C-FFFB-7132-979A9922240F}"/>
              </a:ext>
            </a:extLst>
          </p:cNvPr>
          <p:cNvSpPr/>
          <p:nvPr userDrawn="1"/>
        </p:nvSpPr>
        <p:spPr>
          <a:xfrm>
            <a:off x="1991224" y="2445978"/>
            <a:ext cx="7681517" cy="1602436"/>
          </a:xfrm>
          <a:custGeom>
            <a:avLst/>
            <a:gdLst/>
            <a:ahLst/>
            <a:cxnLst/>
            <a:rect l="l" t="t" r="r" b="b"/>
            <a:pathLst>
              <a:path w="3068320" h="640079">
                <a:moveTo>
                  <a:pt x="0" y="0"/>
                </a:moveTo>
                <a:lnTo>
                  <a:pt x="78935" y="609630"/>
                </a:lnTo>
                <a:lnTo>
                  <a:pt x="308426" y="629515"/>
                </a:lnTo>
                <a:lnTo>
                  <a:pt x="614395" y="639464"/>
                </a:lnTo>
                <a:lnTo>
                  <a:pt x="1227828" y="619572"/>
                </a:lnTo>
                <a:lnTo>
                  <a:pt x="1841258" y="556923"/>
                </a:lnTo>
                <a:lnTo>
                  <a:pt x="2454685" y="567191"/>
                </a:lnTo>
                <a:lnTo>
                  <a:pt x="3068109" y="593717"/>
                </a:lnTo>
              </a:path>
            </a:pathLst>
          </a:custGeom>
          <a:ln w="12700">
            <a:solidFill>
              <a:schemeClr val="accent6"/>
            </a:solidFill>
          </a:ln>
        </p:spPr>
        <p:txBody>
          <a:bodyPr wrap="square" lIns="0" tIns="0" rIns="0" bIns="0" rtlCol="0"/>
          <a:lstStyle/>
          <a:p>
            <a:endParaRPr sz="1733">
              <a:latin typeface="Arial Narrow" panose="020B0606020202030204" pitchFamily="34" charset="0"/>
            </a:endParaRPr>
          </a:p>
        </p:txBody>
      </p:sp>
      <p:grpSp>
        <p:nvGrpSpPr>
          <p:cNvPr id="333" name="Group 332">
            <a:extLst>
              <a:ext uri="{FF2B5EF4-FFF2-40B4-BE49-F238E27FC236}">
                <a16:creationId xmlns:a16="http://schemas.microsoft.com/office/drawing/2014/main" id="{93E1E96F-4D36-AE05-C2AD-02A66E2310E0}"/>
              </a:ext>
            </a:extLst>
          </p:cNvPr>
          <p:cNvGrpSpPr/>
          <p:nvPr userDrawn="1"/>
        </p:nvGrpSpPr>
        <p:grpSpPr>
          <a:xfrm>
            <a:off x="1910904" y="2392083"/>
            <a:ext cx="7834561" cy="1735461"/>
            <a:chOff x="9349925" y="8870120"/>
            <a:chExt cx="6301561" cy="1395881"/>
          </a:xfrm>
          <a:solidFill>
            <a:schemeClr val="accent5"/>
          </a:solidFill>
        </p:grpSpPr>
        <p:sp>
          <p:nvSpPr>
            <p:cNvPr id="334" name="object 141">
              <a:extLst>
                <a:ext uri="{FF2B5EF4-FFF2-40B4-BE49-F238E27FC236}">
                  <a16:creationId xmlns:a16="http://schemas.microsoft.com/office/drawing/2014/main" id="{DE80C172-D90A-6889-C563-8B7D9608C1D9}"/>
                </a:ext>
              </a:extLst>
            </p:cNvPr>
            <p:cNvSpPr/>
            <p:nvPr/>
          </p:nvSpPr>
          <p:spPr>
            <a:xfrm>
              <a:off x="10028917" y="10214156"/>
              <a:ext cx="12787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070" y="0"/>
                  </a:lnTo>
                </a:path>
              </a:pathLst>
            </a:custGeom>
            <a:grpFill/>
            <a:ln w="3974">
              <a:solidFill>
                <a:srgbClr val="C02025"/>
              </a:solidFill>
            </a:ln>
          </p:spPr>
          <p:txBody>
            <a:bodyPr wrap="square" lIns="0" tIns="0" rIns="0" bIns="0" rtlCol="0"/>
            <a:lstStyle/>
            <a:p>
              <a:endParaRPr sz="1733">
                <a:latin typeface="Arial Narrow" panose="020B0606020202030204" pitchFamily="34" charset="0"/>
              </a:endParaRPr>
            </a:p>
          </p:txBody>
        </p:sp>
        <p:sp>
          <p:nvSpPr>
            <p:cNvPr id="335" name="object 142">
              <a:extLst>
                <a:ext uri="{FF2B5EF4-FFF2-40B4-BE49-F238E27FC236}">
                  <a16:creationId xmlns:a16="http://schemas.microsoft.com/office/drawing/2014/main" id="{C6A0DED9-25BC-0A7E-791C-64AD4DF47FC4}"/>
                </a:ext>
              </a:extLst>
            </p:cNvPr>
            <p:cNvSpPr/>
            <p:nvPr/>
          </p:nvSpPr>
          <p:spPr>
            <a:xfrm>
              <a:off x="10028917" y="10214156"/>
              <a:ext cx="12787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070" y="0"/>
                  </a:lnTo>
                </a:path>
              </a:pathLst>
            </a:custGeom>
            <a:grpFill/>
            <a:ln w="3974">
              <a:solidFill>
                <a:srgbClr val="C02025"/>
              </a:solidFill>
            </a:ln>
          </p:spPr>
          <p:txBody>
            <a:bodyPr wrap="square" lIns="0" tIns="0" rIns="0" bIns="0" rtlCol="0"/>
            <a:lstStyle/>
            <a:p>
              <a:endParaRPr sz="1733">
                <a:latin typeface="Arial Narrow" panose="020B0606020202030204" pitchFamily="34" charset="0"/>
              </a:endParaRPr>
            </a:p>
          </p:txBody>
        </p:sp>
        <p:sp>
          <p:nvSpPr>
            <p:cNvPr id="336" name="object 143">
              <a:extLst>
                <a:ext uri="{FF2B5EF4-FFF2-40B4-BE49-F238E27FC236}">
                  <a16:creationId xmlns:a16="http://schemas.microsoft.com/office/drawing/2014/main" id="{CFEBD762-A0A5-0553-9B0C-9DDE9B55A3CD}"/>
                </a:ext>
              </a:extLst>
            </p:cNvPr>
            <p:cNvSpPr/>
            <p:nvPr/>
          </p:nvSpPr>
          <p:spPr>
            <a:xfrm>
              <a:off x="9566799" y="10210208"/>
              <a:ext cx="12787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070" y="0"/>
                  </a:lnTo>
                </a:path>
              </a:pathLst>
            </a:custGeom>
            <a:grpFill/>
            <a:ln w="3841">
              <a:solidFill>
                <a:srgbClr val="C02025"/>
              </a:solidFill>
            </a:ln>
          </p:spPr>
          <p:txBody>
            <a:bodyPr wrap="square" lIns="0" tIns="0" rIns="0" bIns="0" rtlCol="0"/>
            <a:lstStyle/>
            <a:p>
              <a:endParaRPr sz="1733">
                <a:latin typeface="Arial Narrow" panose="020B0606020202030204" pitchFamily="34" charset="0"/>
              </a:endParaRPr>
            </a:p>
          </p:txBody>
        </p:sp>
        <p:sp>
          <p:nvSpPr>
            <p:cNvPr id="337" name="object 144">
              <a:extLst>
                <a:ext uri="{FF2B5EF4-FFF2-40B4-BE49-F238E27FC236}">
                  <a16:creationId xmlns:a16="http://schemas.microsoft.com/office/drawing/2014/main" id="{F6CCBF71-5F74-4212-400F-F666DD5CD7CE}"/>
                </a:ext>
              </a:extLst>
            </p:cNvPr>
            <p:cNvSpPr/>
            <p:nvPr/>
          </p:nvSpPr>
          <p:spPr>
            <a:xfrm>
              <a:off x="9566799" y="10210208"/>
              <a:ext cx="12787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070" y="0"/>
                  </a:lnTo>
                </a:path>
              </a:pathLst>
            </a:custGeom>
            <a:grpFill/>
            <a:ln w="3841">
              <a:solidFill>
                <a:srgbClr val="C02025"/>
              </a:solidFill>
            </a:ln>
          </p:spPr>
          <p:txBody>
            <a:bodyPr wrap="square" lIns="0" tIns="0" rIns="0" bIns="0" rtlCol="0"/>
            <a:lstStyle/>
            <a:p>
              <a:endParaRPr sz="1733">
                <a:latin typeface="Arial Narrow" panose="020B0606020202030204" pitchFamily="34" charset="0"/>
              </a:endParaRPr>
            </a:p>
          </p:txBody>
        </p:sp>
        <p:sp>
          <p:nvSpPr>
            <p:cNvPr id="338" name="object 163">
              <a:extLst>
                <a:ext uri="{FF2B5EF4-FFF2-40B4-BE49-F238E27FC236}">
                  <a16:creationId xmlns:a16="http://schemas.microsoft.com/office/drawing/2014/main" id="{EE70C8D4-9AE0-D822-D38E-5848F8D535F9}"/>
                </a:ext>
              </a:extLst>
            </p:cNvPr>
            <p:cNvSpPr/>
            <p:nvPr/>
          </p:nvSpPr>
          <p:spPr>
            <a:xfrm>
              <a:off x="10035031" y="10210153"/>
              <a:ext cx="0" cy="24294"/>
            </a:xfrm>
            <a:custGeom>
              <a:avLst/>
              <a:gdLst/>
              <a:ahLst/>
              <a:cxnLst/>
              <a:rect l="l" t="t" r="r" b="b"/>
              <a:pathLst>
                <a:path h="12064">
                  <a:moveTo>
                    <a:pt x="0" y="0"/>
                  </a:moveTo>
                  <a:lnTo>
                    <a:pt x="0" y="12035"/>
                  </a:lnTo>
                </a:path>
              </a:pathLst>
            </a:custGeom>
            <a:grpFill/>
            <a:ln w="6070">
              <a:solidFill>
                <a:srgbClr val="F26B6B"/>
              </a:solidFill>
            </a:ln>
          </p:spPr>
          <p:txBody>
            <a:bodyPr wrap="square" lIns="0" tIns="0" rIns="0" bIns="0" rtlCol="0"/>
            <a:lstStyle/>
            <a:p>
              <a:endParaRPr sz="1733">
                <a:latin typeface="Arial Narrow" panose="020B0606020202030204" pitchFamily="34" charset="0"/>
              </a:endParaRPr>
            </a:p>
          </p:txBody>
        </p:sp>
        <p:sp>
          <p:nvSpPr>
            <p:cNvPr id="339" name="object 164">
              <a:extLst>
                <a:ext uri="{FF2B5EF4-FFF2-40B4-BE49-F238E27FC236}">
                  <a16:creationId xmlns:a16="http://schemas.microsoft.com/office/drawing/2014/main" id="{42C9236F-C85A-E059-5809-551206D8B50D}"/>
                </a:ext>
              </a:extLst>
            </p:cNvPr>
            <p:cNvSpPr/>
            <p:nvPr/>
          </p:nvSpPr>
          <p:spPr>
            <a:xfrm>
              <a:off x="10035031" y="10210153"/>
              <a:ext cx="0" cy="24294"/>
            </a:xfrm>
            <a:custGeom>
              <a:avLst/>
              <a:gdLst/>
              <a:ahLst/>
              <a:cxnLst/>
              <a:rect l="l" t="t" r="r" b="b"/>
              <a:pathLst>
                <a:path h="12064">
                  <a:moveTo>
                    <a:pt x="0" y="0"/>
                  </a:moveTo>
                  <a:lnTo>
                    <a:pt x="0" y="12035"/>
                  </a:lnTo>
                </a:path>
              </a:pathLst>
            </a:custGeom>
            <a:grpFill/>
            <a:ln w="6070">
              <a:solidFill>
                <a:srgbClr val="F26B6B"/>
              </a:solidFill>
            </a:ln>
          </p:spPr>
          <p:txBody>
            <a:bodyPr wrap="square" lIns="0" tIns="0" rIns="0" bIns="0" rtlCol="0"/>
            <a:lstStyle/>
            <a:p>
              <a:endParaRPr sz="1733">
                <a:latin typeface="Arial Narrow" panose="020B0606020202030204" pitchFamily="34" charset="0"/>
              </a:endParaRPr>
            </a:p>
          </p:txBody>
        </p:sp>
        <p:sp>
          <p:nvSpPr>
            <p:cNvPr id="340" name="object 165">
              <a:extLst>
                <a:ext uri="{FF2B5EF4-FFF2-40B4-BE49-F238E27FC236}">
                  <a16:creationId xmlns:a16="http://schemas.microsoft.com/office/drawing/2014/main" id="{61B131E1-048E-0772-58A9-582E01D2B580}"/>
                </a:ext>
              </a:extLst>
            </p:cNvPr>
            <p:cNvSpPr/>
            <p:nvPr/>
          </p:nvSpPr>
          <p:spPr>
            <a:xfrm>
              <a:off x="9566801" y="10086460"/>
              <a:ext cx="12787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070" y="0"/>
                  </a:lnTo>
                </a:path>
              </a:pathLst>
            </a:custGeom>
            <a:grpFill/>
            <a:ln w="3175">
              <a:solidFill>
                <a:srgbClr val="F26B6B"/>
              </a:solidFill>
            </a:ln>
          </p:spPr>
          <p:txBody>
            <a:bodyPr wrap="square" lIns="0" tIns="0" rIns="0" bIns="0" rtlCol="0"/>
            <a:lstStyle/>
            <a:p>
              <a:endParaRPr sz="1733">
                <a:latin typeface="Arial Narrow" panose="020B0606020202030204" pitchFamily="34" charset="0"/>
              </a:endParaRPr>
            </a:p>
          </p:txBody>
        </p:sp>
        <p:sp>
          <p:nvSpPr>
            <p:cNvPr id="341" name="object 166">
              <a:extLst>
                <a:ext uri="{FF2B5EF4-FFF2-40B4-BE49-F238E27FC236}">
                  <a16:creationId xmlns:a16="http://schemas.microsoft.com/office/drawing/2014/main" id="{FC380E87-81FD-76C0-DF76-C64DB4E93F5C}"/>
                </a:ext>
              </a:extLst>
            </p:cNvPr>
            <p:cNvSpPr/>
            <p:nvPr/>
          </p:nvSpPr>
          <p:spPr>
            <a:xfrm>
              <a:off x="9566801" y="10086460"/>
              <a:ext cx="12787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070" y="0"/>
                  </a:lnTo>
                </a:path>
              </a:pathLst>
            </a:custGeom>
            <a:grpFill/>
            <a:ln w="3175">
              <a:solidFill>
                <a:srgbClr val="F26B6B"/>
              </a:solidFill>
            </a:ln>
          </p:spPr>
          <p:txBody>
            <a:bodyPr wrap="square" lIns="0" tIns="0" rIns="0" bIns="0" rtlCol="0"/>
            <a:lstStyle/>
            <a:p>
              <a:endParaRPr sz="1733">
                <a:latin typeface="Arial Narrow" panose="020B0606020202030204" pitchFamily="34" charset="0"/>
              </a:endParaRPr>
            </a:p>
          </p:txBody>
        </p:sp>
        <p:sp>
          <p:nvSpPr>
            <p:cNvPr id="342" name="object 178">
              <a:extLst>
                <a:ext uri="{FF2B5EF4-FFF2-40B4-BE49-F238E27FC236}">
                  <a16:creationId xmlns:a16="http://schemas.microsoft.com/office/drawing/2014/main" id="{9C4031E6-13D7-9112-721F-78F9299CDE54}"/>
                </a:ext>
              </a:extLst>
            </p:cNvPr>
            <p:cNvSpPr/>
            <p:nvPr/>
          </p:nvSpPr>
          <p:spPr>
            <a:xfrm>
              <a:off x="9349925" y="8870120"/>
              <a:ext cx="117634" cy="117634"/>
            </a:xfrm>
            <a:custGeom>
              <a:avLst/>
              <a:gdLst/>
              <a:ahLst/>
              <a:cxnLst/>
              <a:rect l="l" t="t" r="r" b="b"/>
              <a:pathLst>
                <a:path w="58420" h="58420">
                  <a:moveTo>
                    <a:pt x="58324" y="0"/>
                  </a:moveTo>
                  <a:lnTo>
                    <a:pt x="0" y="0"/>
                  </a:lnTo>
                  <a:lnTo>
                    <a:pt x="29157" y="58321"/>
                  </a:lnTo>
                  <a:lnTo>
                    <a:pt x="58324" y="0"/>
                  </a:lnTo>
                  <a:close/>
                </a:path>
              </a:pathLst>
            </a:custGeom>
            <a:solidFill>
              <a:schemeClr val="accent6"/>
            </a:solidFill>
          </p:spPr>
          <p:txBody>
            <a:bodyPr wrap="square" lIns="0" tIns="0" rIns="0" bIns="0" rtlCol="0"/>
            <a:lstStyle/>
            <a:p>
              <a:endParaRPr sz="1733">
                <a:latin typeface="Arial Narrow" panose="020B0606020202030204" pitchFamily="34" charset="0"/>
              </a:endParaRPr>
            </a:p>
          </p:txBody>
        </p:sp>
        <p:sp>
          <p:nvSpPr>
            <p:cNvPr id="343" name="object 179">
              <a:extLst>
                <a:ext uri="{FF2B5EF4-FFF2-40B4-BE49-F238E27FC236}">
                  <a16:creationId xmlns:a16="http://schemas.microsoft.com/office/drawing/2014/main" id="{B9A1886A-DECD-F5E4-2ACE-C7CAD07EF8AF}"/>
                </a:ext>
              </a:extLst>
            </p:cNvPr>
            <p:cNvSpPr/>
            <p:nvPr/>
          </p:nvSpPr>
          <p:spPr>
            <a:xfrm>
              <a:off x="9514755" y="10074034"/>
              <a:ext cx="117634" cy="117634"/>
            </a:xfrm>
            <a:custGeom>
              <a:avLst/>
              <a:gdLst/>
              <a:ahLst/>
              <a:cxnLst/>
              <a:rect l="l" t="t" r="r" b="b"/>
              <a:pathLst>
                <a:path w="58420" h="58420">
                  <a:moveTo>
                    <a:pt x="58324" y="0"/>
                  </a:moveTo>
                  <a:lnTo>
                    <a:pt x="0" y="0"/>
                  </a:lnTo>
                  <a:lnTo>
                    <a:pt x="29163" y="58327"/>
                  </a:lnTo>
                  <a:lnTo>
                    <a:pt x="58324" y="0"/>
                  </a:lnTo>
                  <a:close/>
                </a:path>
              </a:pathLst>
            </a:custGeom>
            <a:solidFill>
              <a:schemeClr val="accent6"/>
            </a:solidFill>
          </p:spPr>
          <p:txBody>
            <a:bodyPr wrap="square" lIns="0" tIns="0" rIns="0" bIns="0" rtlCol="0"/>
            <a:lstStyle/>
            <a:p>
              <a:endParaRPr sz="1733">
                <a:latin typeface="Arial Narrow" panose="020B0606020202030204" pitchFamily="34" charset="0"/>
              </a:endParaRPr>
            </a:p>
          </p:txBody>
        </p:sp>
        <p:sp>
          <p:nvSpPr>
            <p:cNvPr id="344" name="object 180">
              <a:extLst>
                <a:ext uri="{FF2B5EF4-FFF2-40B4-BE49-F238E27FC236}">
                  <a16:creationId xmlns:a16="http://schemas.microsoft.com/office/drawing/2014/main" id="{B674AB85-DC72-CE9D-360B-A9712B6AA89B}"/>
                </a:ext>
              </a:extLst>
            </p:cNvPr>
            <p:cNvSpPr/>
            <p:nvPr/>
          </p:nvSpPr>
          <p:spPr>
            <a:xfrm>
              <a:off x="9976859" y="10128996"/>
              <a:ext cx="117634" cy="117634"/>
            </a:xfrm>
            <a:custGeom>
              <a:avLst/>
              <a:gdLst/>
              <a:ahLst/>
              <a:cxnLst/>
              <a:rect l="l" t="t" r="r" b="b"/>
              <a:pathLst>
                <a:path w="58420" h="58420">
                  <a:moveTo>
                    <a:pt x="58324" y="0"/>
                  </a:moveTo>
                  <a:lnTo>
                    <a:pt x="0" y="0"/>
                  </a:lnTo>
                  <a:lnTo>
                    <a:pt x="29160" y="58330"/>
                  </a:lnTo>
                  <a:lnTo>
                    <a:pt x="58324" y="0"/>
                  </a:lnTo>
                  <a:close/>
                </a:path>
              </a:pathLst>
            </a:custGeom>
            <a:solidFill>
              <a:schemeClr val="accent6"/>
            </a:solidFill>
          </p:spPr>
          <p:txBody>
            <a:bodyPr wrap="square" lIns="0" tIns="0" rIns="0" bIns="0" rtlCol="0"/>
            <a:lstStyle/>
            <a:p>
              <a:endParaRPr sz="1733">
                <a:latin typeface="Arial Narrow" panose="020B0606020202030204" pitchFamily="34" charset="0"/>
              </a:endParaRPr>
            </a:p>
          </p:txBody>
        </p:sp>
        <p:sp>
          <p:nvSpPr>
            <p:cNvPr id="345" name="object 181">
              <a:extLst>
                <a:ext uri="{FF2B5EF4-FFF2-40B4-BE49-F238E27FC236}">
                  <a16:creationId xmlns:a16="http://schemas.microsoft.com/office/drawing/2014/main" id="{4A828BA2-B1F9-BBDD-0785-47636B3E5FDD}"/>
                </a:ext>
              </a:extLst>
            </p:cNvPr>
            <p:cNvSpPr/>
            <p:nvPr/>
          </p:nvSpPr>
          <p:spPr>
            <a:xfrm>
              <a:off x="10592992" y="10148367"/>
              <a:ext cx="117634" cy="117634"/>
            </a:xfrm>
            <a:custGeom>
              <a:avLst/>
              <a:gdLst/>
              <a:ahLst/>
              <a:cxnLst/>
              <a:rect l="l" t="t" r="r" b="b"/>
              <a:pathLst>
                <a:path w="58420" h="58420">
                  <a:moveTo>
                    <a:pt x="58324" y="0"/>
                  </a:moveTo>
                  <a:lnTo>
                    <a:pt x="0" y="0"/>
                  </a:lnTo>
                  <a:lnTo>
                    <a:pt x="29157" y="58321"/>
                  </a:lnTo>
                  <a:lnTo>
                    <a:pt x="58324" y="0"/>
                  </a:lnTo>
                  <a:close/>
                </a:path>
              </a:pathLst>
            </a:custGeom>
            <a:solidFill>
              <a:schemeClr val="accent6"/>
            </a:solidFill>
          </p:spPr>
          <p:txBody>
            <a:bodyPr wrap="square" lIns="0" tIns="0" rIns="0" bIns="0" rtlCol="0"/>
            <a:lstStyle/>
            <a:p>
              <a:endParaRPr sz="1733">
                <a:latin typeface="Arial Narrow" panose="020B0606020202030204" pitchFamily="34" charset="0"/>
              </a:endParaRPr>
            </a:p>
          </p:txBody>
        </p:sp>
        <p:sp>
          <p:nvSpPr>
            <p:cNvPr id="346" name="object 182">
              <a:extLst>
                <a:ext uri="{FF2B5EF4-FFF2-40B4-BE49-F238E27FC236}">
                  <a16:creationId xmlns:a16="http://schemas.microsoft.com/office/drawing/2014/main" id="{E08A04A2-9D76-D580-8A8E-3B246F028CED}"/>
                </a:ext>
              </a:extLst>
            </p:cNvPr>
            <p:cNvSpPr/>
            <p:nvPr/>
          </p:nvSpPr>
          <p:spPr>
            <a:xfrm>
              <a:off x="11828207" y="10099571"/>
              <a:ext cx="117634" cy="117634"/>
            </a:xfrm>
            <a:custGeom>
              <a:avLst/>
              <a:gdLst/>
              <a:ahLst/>
              <a:cxnLst/>
              <a:rect l="l" t="t" r="r" b="b"/>
              <a:pathLst>
                <a:path w="58420" h="58420">
                  <a:moveTo>
                    <a:pt x="58324" y="0"/>
                  </a:moveTo>
                  <a:lnTo>
                    <a:pt x="0" y="0"/>
                  </a:lnTo>
                  <a:lnTo>
                    <a:pt x="29160" y="58327"/>
                  </a:lnTo>
                  <a:lnTo>
                    <a:pt x="58324" y="0"/>
                  </a:lnTo>
                  <a:close/>
                </a:path>
              </a:pathLst>
            </a:custGeom>
            <a:solidFill>
              <a:schemeClr val="accent6"/>
            </a:solidFill>
          </p:spPr>
          <p:txBody>
            <a:bodyPr wrap="square" lIns="0" tIns="0" rIns="0" bIns="0" rtlCol="0"/>
            <a:lstStyle/>
            <a:p>
              <a:endParaRPr sz="1733">
                <a:latin typeface="Arial Narrow" panose="020B0606020202030204" pitchFamily="34" charset="0"/>
              </a:endParaRPr>
            </a:p>
          </p:txBody>
        </p:sp>
        <p:sp>
          <p:nvSpPr>
            <p:cNvPr id="347" name="object 183">
              <a:extLst>
                <a:ext uri="{FF2B5EF4-FFF2-40B4-BE49-F238E27FC236}">
                  <a16:creationId xmlns:a16="http://schemas.microsoft.com/office/drawing/2014/main" id="{73FE6C1E-13BA-9092-1B85-7743117A0013}"/>
                </a:ext>
              </a:extLst>
            </p:cNvPr>
            <p:cNvSpPr/>
            <p:nvPr/>
          </p:nvSpPr>
          <p:spPr>
            <a:xfrm>
              <a:off x="13063423" y="10004360"/>
              <a:ext cx="117634" cy="117634"/>
            </a:xfrm>
            <a:custGeom>
              <a:avLst/>
              <a:gdLst/>
              <a:ahLst/>
              <a:cxnLst/>
              <a:rect l="l" t="t" r="r" b="b"/>
              <a:pathLst>
                <a:path w="58420" h="58420">
                  <a:moveTo>
                    <a:pt x="58324" y="0"/>
                  </a:moveTo>
                  <a:lnTo>
                    <a:pt x="0" y="0"/>
                  </a:lnTo>
                  <a:lnTo>
                    <a:pt x="29160" y="58327"/>
                  </a:lnTo>
                  <a:lnTo>
                    <a:pt x="58324" y="0"/>
                  </a:lnTo>
                  <a:close/>
                </a:path>
              </a:pathLst>
            </a:custGeom>
            <a:solidFill>
              <a:schemeClr val="accent6"/>
            </a:solidFill>
          </p:spPr>
          <p:txBody>
            <a:bodyPr wrap="square" lIns="0" tIns="0" rIns="0" bIns="0" rtlCol="0"/>
            <a:lstStyle/>
            <a:p>
              <a:endParaRPr sz="1733">
                <a:latin typeface="Arial Narrow" panose="020B0606020202030204" pitchFamily="34" charset="0"/>
              </a:endParaRPr>
            </a:p>
          </p:txBody>
        </p:sp>
        <p:sp>
          <p:nvSpPr>
            <p:cNvPr id="348" name="object 184">
              <a:extLst>
                <a:ext uri="{FF2B5EF4-FFF2-40B4-BE49-F238E27FC236}">
                  <a16:creationId xmlns:a16="http://schemas.microsoft.com/office/drawing/2014/main" id="{5215216D-1358-94B1-512F-86FD06D278E6}"/>
                </a:ext>
              </a:extLst>
            </p:cNvPr>
            <p:cNvSpPr/>
            <p:nvPr/>
          </p:nvSpPr>
          <p:spPr>
            <a:xfrm>
              <a:off x="14298646" y="10006797"/>
              <a:ext cx="117634" cy="117634"/>
            </a:xfrm>
            <a:custGeom>
              <a:avLst/>
              <a:gdLst/>
              <a:ahLst/>
              <a:cxnLst/>
              <a:rect l="l" t="t" r="r" b="b"/>
              <a:pathLst>
                <a:path w="58420" h="58420">
                  <a:moveTo>
                    <a:pt x="58324" y="0"/>
                  </a:moveTo>
                  <a:lnTo>
                    <a:pt x="0" y="0"/>
                  </a:lnTo>
                  <a:lnTo>
                    <a:pt x="29160" y="58324"/>
                  </a:lnTo>
                  <a:lnTo>
                    <a:pt x="58324" y="0"/>
                  </a:lnTo>
                  <a:close/>
                </a:path>
              </a:pathLst>
            </a:custGeom>
            <a:solidFill>
              <a:schemeClr val="accent6"/>
            </a:solidFill>
          </p:spPr>
          <p:txBody>
            <a:bodyPr wrap="square" lIns="0" tIns="0" rIns="0" bIns="0" rtlCol="0"/>
            <a:lstStyle/>
            <a:p>
              <a:endParaRPr sz="1733">
                <a:latin typeface="Arial Narrow" panose="020B0606020202030204" pitchFamily="34" charset="0"/>
              </a:endParaRPr>
            </a:p>
          </p:txBody>
        </p:sp>
        <p:sp>
          <p:nvSpPr>
            <p:cNvPr id="349" name="object 185">
              <a:extLst>
                <a:ext uri="{FF2B5EF4-FFF2-40B4-BE49-F238E27FC236}">
                  <a16:creationId xmlns:a16="http://schemas.microsoft.com/office/drawing/2014/main" id="{2B4E5330-2E2A-B6D1-D5A4-EA66811A05C1}"/>
                </a:ext>
              </a:extLst>
            </p:cNvPr>
            <p:cNvSpPr/>
            <p:nvPr/>
          </p:nvSpPr>
          <p:spPr>
            <a:xfrm>
              <a:off x="15533852" y="10060122"/>
              <a:ext cx="117634" cy="117634"/>
            </a:xfrm>
            <a:custGeom>
              <a:avLst/>
              <a:gdLst/>
              <a:ahLst/>
              <a:cxnLst/>
              <a:rect l="l" t="t" r="r" b="b"/>
              <a:pathLst>
                <a:path w="58420" h="58420">
                  <a:moveTo>
                    <a:pt x="58324" y="0"/>
                  </a:moveTo>
                  <a:lnTo>
                    <a:pt x="0" y="0"/>
                  </a:lnTo>
                  <a:lnTo>
                    <a:pt x="29166" y="58330"/>
                  </a:lnTo>
                  <a:lnTo>
                    <a:pt x="58324" y="0"/>
                  </a:lnTo>
                  <a:close/>
                </a:path>
              </a:pathLst>
            </a:custGeom>
            <a:solidFill>
              <a:schemeClr val="accent6"/>
            </a:solidFill>
          </p:spPr>
          <p:txBody>
            <a:bodyPr wrap="square" lIns="0" tIns="0" rIns="0" bIns="0" rtlCol="0"/>
            <a:lstStyle/>
            <a:p>
              <a:endParaRPr sz="1733">
                <a:latin typeface="Arial Narrow" panose="020B0606020202030204" pitchFamily="34" charset="0"/>
              </a:endParaRPr>
            </a:p>
          </p:txBody>
        </p:sp>
      </p:grpSp>
      <p:sp>
        <p:nvSpPr>
          <p:cNvPr id="350" name="object 220">
            <a:extLst>
              <a:ext uri="{FF2B5EF4-FFF2-40B4-BE49-F238E27FC236}">
                <a16:creationId xmlns:a16="http://schemas.microsoft.com/office/drawing/2014/main" id="{64B2F8DF-F4A6-175D-B772-C5EDFD8E9D44}"/>
              </a:ext>
            </a:extLst>
          </p:cNvPr>
          <p:cNvSpPr/>
          <p:nvPr userDrawn="1"/>
        </p:nvSpPr>
        <p:spPr>
          <a:xfrm>
            <a:off x="2025034" y="3340058"/>
            <a:ext cx="7643364" cy="1236801"/>
          </a:xfrm>
          <a:custGeom>
            <a:avLst/>
            <a:gdLst/>
            <a:ahLst/>
            <a:cxnLst/>
            <a:rect l="l" t="t" r="r" b="b"/>
            <a:pathLst>
              <a:path w="3053079" h="494029">
                <a:moveTo>
                  <a:pt x="0" y="0"/>
                </a:moveTo>
                <a:lnTo>
                  <a:pt x="65432" y="404516"/>
                </a:lnTo>
                <a:lnTo>
                  <a:pt x="280376" y="493907"/>
                </a:lnTo>
                <a:lnTo>
                  <a:pt x="600901" y="478331"/>
                </a:lnTo>
                <a:lnTo>
                  <a:pt x="1213663" y="435585"/>
                </a:lnTo>
                <a:lnTo>
                  <a:pt x="1816543" y="312417"/>
                </a:lnTo>
                <a:lnTo>
                  <a:pt x="2441185" y="270886"/>
                </a:lnTo>
                <a:lnTo>
                  <a:pt x="3052906" y="284237"/>
                </a:lnTo>
              </a:path>
            </a:pathLst>
          </a:custGeom>
          <a:ln w="12700">
            <a:solidFill>
              <a:schemeClr val="accent5"/>
            </a:solidFill>
          </a:ln>
        </p:spPr>
        <p:txBody>
          <a:bodyPr wrap="square" lIns="0" tIns="0" rIns="0" bIns="0" rtlCol="0"/>
          <a:lstStyle/>
          <a:p>
            <a:endParaRPr sz="1733">
              <a:latin typeface="Arial Narrow" panose="020B0606020202030204" pitchFamily="34" charset="0"/>
            </a:endParaRPr>
          </a:p>
        </p:txBody>
      </p:sp>
      <p:grpSp>
        <p:nvGrpSpPr>
          <p:cNvPr id="351" name="Group 350">
            <a:extLst>
              <a:ext uri="{FF2B5EF4-FFF2-40B4-BE49-F238E27FC236}">
                <a16:creationId xmlns:a16="http://schemas.microsoft.com/office/drawing/2014/main" id="{0320570B-49AA-959F-3531-A984469053DF}"/>
              </a:ext>
            </a:extLst>
          </p:cNvPr>
          <p:cNvGrpSpPr/>
          <p:nvPr userDrawn="1"/>
        </p:nvGrpSpPr>
        <p:grpSpPr>
          <a:xfrm>
            <a:off x="1942418" y="3273090"/>
            <a:ext cx="7799117" cy="1353909"/>
            <a:chOff x="9375273" y="8806775"/>
            <a:chExt cx="6273053" cy="1088988"/>
          </a:xfrm>
          <a:solidFill>
            <a:schemeClr val="accent4"/>
          </a:solidFill>
        </p:grpSpPr>
        <p:sp>
          <p:nvSpPr>
            <p:cNvPr id="352" name="object 221">
              <a:extLst>
                <a:ext uri="{FF2B5EF4-FFF2-40B4-BE49-F238E27FC236}">
                  <a16:creationId xmlns:a16="http://schemas.microsoft.com/office/drawing/2014/main" id="{5CDC3F85-8743-ECC1-8C66-1F226D9F6550}"/>
                </a:ext>
              </a:extLst>
            </p:cNvPr>
            <p:cNvSpPr/>
            <p:nvPr/>
          </p:nvSpPr>
          <p:spPr>
            <a:xfrm>
              <a:off x="9375273" y="8806775"/>
              <a:ext cx="102292" cy="102292"/>
            </a:xfrm>
            <a:custGeom>
              <a:avLst/>
              <a:gdLst/>
              <a:ahLst/>
              <a:cxnLst/>
              <a:rect l="l" t="t" r="r" b="b"/>
              <a:pathLst>
                <a:path w="50800" h="50800">
                  <a:moveTo>
                    <a:pt x="25087" y="0"/>
                  </a:moveTo>
                  <a:lnTo>
                    <a:pt x="0" y="25087"/>
                  </a:lnTo>
                  <a:lnTo>
                    <a:pt x="25084" y="50169"/>
                  </a:lnTo>
                  <a:lnTo>
                    <a:pt x="50172" y="25081"/>
                  </a:lnTo>
                  <a:lnTo>
                    <a:pt x="25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wrap="square" lIns="0" tIns="0" rIns="0" bIns="0" rtlCol="0"/>
            <a:lstStyle/>
            <a:p>
              <a:endParaRPr sz="1733">
                <a:latin typeface="Arial Narrow" panose="020B0606020202030204" pitchFamily="34" charset="0"/>
              </a:endParaRPr>
            </a:p>
          </p:txBody>
        </p:sp>
        <p:sp>
          <p:nvSpPr>
            <p:cNvPr id="353" name="object 225">
              <a:extLst>
                <a:ext uri="{FF2B5EF4-FFF2-40B4-BE49-F238E27FC236}">
                  <a16:creationId xmlns:a16="http://schemas.microsoft.com/office/drawing/2014/main" id="{1668ABA7-AAB6-AC81-7A73-4FAE701909E0}"/>
                </a:ext>
              </a:extLst>
            </p:cNvPr>
            <p:cNvSpPr/>
            <p:nvPr/>
          </p:nvSpPr>
          <p:spPr>
            <a:xfrm>
              <a:off x="9522958" y="9618792"/>
              <a:ext cx="102292" cy="102292"/>
            </a:xfrm>
            <a:custGeom>
              <a:avLst/>
              <a:gdLst/>
              <a:ahLst/>
              <a:cxnLst/>
              <a:rect l="l" t="t" r="r" b="b"/>
              <a:pathLst>
                <a:path w="50800" h="50800">
                  <a:moveTo>
                    <a:pt x="25087" y="0"/>
                  </a:moveTo>
                  <a:lnTo>
                    <a:pt x="0" y="25084"/>
                  </a:lnTo>
                  <a:lnTo>
                    <a:pt x="25084" y="50169"/>
                  </a:lnTo>
                  <a:lnTo>
                    <a:pt x="50172" y="25081"/>
                  </a:lnTo>
                  <a:lnTo>
                    <a:pt x="25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wrap="square" lIns="0" tIns="0" rIns="0" bIns="0" rtlCol="0"/>
            <a:lstStyle/>
            <a:p>
              <a:endParaRPr sz="1733">
                <a:latin typeface="Arial Narrow" panose="020B0606020202030204" pitchFamily="34" charset="0"/>
              </a:endParaRPr>
            </a:p>
          </p:txBody>
        </p:sp>
        <p:sp>
          <p:nvSpPr>
            <p:cNvPr id="354" name="object 229">
              <a:extLst>
                <a:ext uri="{FF2B5EF4-FFF2-40B4-BE49-F238E27FC236}">
                  <a16:creationId xmlns:a16="http://schemas.microsoft.com/office/drawing/2014/main" id="{5E08CE46-086F-936D-B7B4-B9E72A75610B}"/>
                </a:ext>
              </a:extLst>
            </p:cNvPr>
            <p:cNvSpPr/>
            <p:nvPr/>
          </p:nvSpPr>
          <p:spPr>
            <a:xfrm>
              <a:off x="9951747" y="9793471"/>
              <a:ext cx="102292" cy="102292"/>
            </a:xfrm>
            <a:custGeom>
              <a:avLst/>
              <a:gdLst/>
              <a:ahLst/>
              <a:cxnLst/>
              <a:rect l="l" t="t" r="r" b="b"/>
              <a:pathLst>
                <a:path w="50800" h="50800">
                  <a:moveTo>
                    <a:pt x="25087" y="0"/>
                  </a:moveTo>
                  <a:lnTo>
                    <a:pt x="0" y="25084"/>
                  </a:lnTo>
                  <a:lnTo>
                    <a:pt x="25084" y="50169"/>
                  </a:lnTo>
                  <a:lnTo>
                    <a:pt x="50172" y="25081"/>
                  </a:lnTo>
                  <a:lnTo>
                    <a:pt x="25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wrap="square" lIns="0" tIns="0" rIns="0" bIns="0" rtlCol="0"/>
            <a:lstStyle/>
            <a:p>
              <a:endParaRPr sz="1733">
                <a:latin typeface="Arial Narrow" panose="020B0606020202030204" pitchFamily="34" charset="0"/>
              </a:endParaRPr>
            </a:p>
          </p:txBody>
        </p:sp>
        <p:sp>
          <p:nvSpPr>
            <p:cNvPr id="355" name="object 233">
              <a:extLst>
                <a:ext uri="{FF2B5EF4-FFF2-40B4-BE49-F238E27FC236}">
                  <a16:creationId xmlns:a16="http://schemas.microsoft.com/office/drawing/2014/main" id="{B7C4F00D-AABD-BCD6-9BF8-DE8ED3F6E910}"/>
                </a:ext>
              </a:extLst>
            </p:cNvPr>
            <p:cNvSpPr/>
            <p:nvPr/>
          </p:nvSpPr>
          <p:spPr>
            <a:xfrm>
              <a:off x="11832432" y="9685248"/>
              <a:ext cx="102292" cy="102292"/>
            </a:xfrm>
            <a:custGeom>
              <a:avLst/>
              <a:gdLst/>
              <a:ahLst/>
              <a:cxnLst/>
              <a:rect l="l" t="t" r="r" b="b"/>
              <a:pathLst>
                <a:path w="50800" h="50800">
                  <a:moveTo>
                    <a:pt x="25087" y="0"/>
                  </a:moveTo>
                  <a:lnTo>
                    <a:pt x="0" y="25084"/>
                  </a:lnTo>
                  <a:lnTo>
                    <a:pt x="25084" y="50169"/>
                  </a:lnTo>
                  <a:lnTo>
                    <a:pt x="50172" y="25078"/>
                  </a:lnTo>
                  <a:lnTo>
                    <a:pt x="25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wrap="square" lIns="0" tIns="0" rIns="0" bIns="0" rtlCol="0"/>
            <a:lstStyle/>
            <a:p>
              <a:endParaRPr sz="1733">
                <a:latin typeface="Arial Narrow" panose="020B0606020202030204" pitchFamily="34" charset="0"/>
              </a:endParaRPr>
            </a:p>
          </p:txBody>
        </p:sp>
        <p:sp>
          <p:nvSpPr>
            <p:cNvPr id="356" name="object 237">
              <a:extLst>
                <a:ext uri="{FF2B5EF4-FFF2-40B4-BE49-F238E27FC236}">
                  <a16:creationId xmlns:a16="http://schemas.microsoft.com/office/drawing/2014/main" id="{2CB81A98-37F0-CB4C-55F8-28B8EEC741B3}"/>
                </a:ext>
              </a:extLst>
            </p:cNvPr>
            <p:cNvSpPr/>
            <p:nvPr/>
          </p:nvSpPr>
          <p:spPr>
            <a:xfrm>
              <a:off x="13071634" y="9437318"/>
              <a:ext cx="102292" cy="102292"/>
            </a:xfrm>
            <a:custGeom>
              <a:avLst/>
              <a:gdLst/>
              <a:ahLst/>
              <a:cxnLst/>
              <a:rect l="l" t="t" r="r" b="b"/>
              <a:pathLst>
                <a:path w="50800" h="50800">
                  <a:moveTo>
                    <a:pt x="25087" y="0"/>
                  </a:moveTo>
                  <a:lnTo>
                    <a:pt x="0" y="25084"/>
                  </a:lnTo>
                  <a:lnTo>
                    <a:pt x="25084" y="50169"/>
                  </a:lnTo>
                  <a:lnTo>
                    <a:pt x="50172" y="25081"/>
                  </a:lnTo>
                  <a:lnTo>
                    <a:pt x="25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wrap="square" lIns="0" tIns="0" rIns="0" bIns="0" rtlCol="0"/>
            <a:lstStyle/>
            <a:p>
              <a:endParaRPr sz="1733">
                <a:latin typeface="Arial Narrow" panose="020B0606020202030204" pitchFamily="34" charset="0"/>
              </a:endParaRPr>
            </a:p>
          </p:txBody>
        </p:sp>
        <p:sp>
          <p:nvSpPr>
            <p:cNvPr id="357" name="object 241">
              <a:extLst>
                <a:ext uri="{FF2B5EF4-FFF2-40B4-BE49-F238E27FC236}">
                  <a16:creationId xmlns:a16="http://schemas.microsoft.com/office/drawing/2014/main" id="{3C572AE3-7226-3B45-4F38-945CFD9984E2}"/>
                </a:ext>
              </a:extLst>
            </p:cNvPr>
            <p:cNvSpPr/>
            <p:nvPr/>
          </p:nvSpPr>
          <p:spPr>
            <a:xfrm>
              <a:off x="14306850" y="9352246"/>
              <a:ext cx="102292" cy="102292"/>
            </a:xfrm>
            <a:custGeom>
              <a:avLst/>
              <a:gdLst/>
              <a:ahLst/>
              <a:cxnLst/>
              <a:rect l="l" t="t" r="r" b="b"/>
              <a:pathLst>
                <a:path w="50800" h="50800">
                  <a:moveTo>
                    <a:pt x="25087" y="0"/>
                  </a:moveTo>
                  <a:lnTo>
                    <a:pt x="0" y="25084"/>
                  </a:lnTo>
                  <a:lnTo>
                    <a:pt x="25084" y="50169"/>
                  </a:lnTo>
                  <a:lnTo>
                    <a:pt x="50175" y="25081"/>
                  </a:lnTo>
                  <a:lnTo>
                    <a:pt x="25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wrap="square" lIns="0" tIns="0" rIns="0" bIns="0" rtlCol="0"/>
            <a:lstStyle/>
            <a:p>
              <a:endParaRPr sz="1733">
                <a:latin typeface="Arial Narrow" panose="020B0606020202030204" pitchFamily="34" charset="0"/>
              </a:endParaRPr>
            </a:p>
          </p:txBody>
        </p:sp>
        <p:sp>
          <p:nvSpPr>
            <p:cNvPr id="358" name="object 245">
              <a:extLst>
                <a:ext uri="{FF2B5EF4-FFF2-40B4-BE49-F238E27FC236}">
                  <a16:creationId xmlns:a16="http://schemas.microsoft.com/office/drawing/2014/main" id="{A9304AF6-F0C8-9A55-91C5-CC36AF5BFD8C}"/>
                </a:ext>
              </a:extLst>
            </p:cNvPr>
            <p:cNvSpPr/>
            <p:nvPr/>
          </p:nvSpPr>
          <p:spPr>
            <a:xfrm>
              <a:off x="15546034" y="9376756"/>
              <a:ext cx="102292" cy="102292"/>
            </a:xfrm>
            <a:custGeom>
              <a:avLst/>
              <a:gdLst/>
              <a:ahLst/>
              <a:cxnLst/>
              <a:rect l="l" t="t" r="r" b="b"/>
              <a:pathLst>
                <a:path w="50800" h="50800">
                  <a:moveTo>
                    <a:pt x="25087" y="0"/>
                  </a:moveTo>
                  <a:lnTo>
                    <a:pt x="0" y="25084"/>
                  </a:lnTo>
                  <a:lnTo>
                    <a:pt x="25084" y="50169"/>
                  </a:lnTo>
                  <a:lnTo>
                    <a:pt x="50172" y="25081"/>
                  </a:lnTo>
                  <a:lnTo>
                    <a:pt x="25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wrap="square" lIns="0" tIns="0" rIns="0" bIns="0" rtlCol="0"/>
            <a:lstStyle/>
            <a:p>
              <a:endParaRPr sz="1733">
                <a:latin typeface="Arial Narrow" panose="020B0606020202030204" pitchFamily="34" charset="0"/>
              </a:endParaRPr>
            </a:p>
          </p:txBody>
        </p:sp>
        <p:sp>
          <p:nvSpPr>
            <p:cNvPr id="359" name="object 233">
              <a:extLst>
                <a:ext uri="{FF2B5EF4-FFF2-40B4-BE49-F238E27FC236}">
                  <a16:creationId xmlns:a16="http://schemas.microsoft.com/office/drawing/2014/main" id="{9F9CA7F9-F873-A6EB-B886-B791B80D8EFB}"/>
                </a:ext>
              </a:extLst>
            </p:cNvPr>
            <p:cNvSpPr/>
            <p:nvPr/>
          </p:nvSpPr>
          <p:spPr>
            <a:xfrm>
              <a:off x="10593599" y="9773294"/>
              <a:ext cx="102292" cy="102292"/>
            </a:xfrm>
            <a:custGeom>
              <a:avLst/>
              <a:gdLst/>
              <a:ahLst/>
              <a:cxnLst/>
              <a:rect l="l" t="t" r="r" b="b"/>
              <a:pathLst>
                <a:path w="50800" h="50800">
                  <a:moveTo>
                    <a:pt x="25087" y="0"/>
                  </a:moveTo>
                  <a:lnTo>
                    <a:pt x="0" y="25084"/>
                  </a:lnTo>
                  <a:lnTo>
                    <a:pt x="25084" y="50169"/>
                  </a:lnTo>
                  <a:lnTo>
                    <a:pt x="50172" y="25078"/>
                  </a:lnTo>
                  <a:lnTo>
                    <a:pt x="25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wrap="square" lIns="0" tIns="0" rIns="0" bIns="0" rtlCol="0"/>
            <a:lstStyle/>
            <a:p>
              <a:endParaRPr sz="1733">
                <a:latin typeface="Arial Narrow" panose="020B0606020202030204" pitchFamily="34" charset="0"/>
              </a:endParaRPr>
            </a:p>
          </p:txBody>
        </p:sp>
      </p:grpSp>
      <p:sp>
        <p:nvSpPr>
          <p:cNvPr id="360" name="object 177">
            <a:extLst>
              <a:ext uri="{FF2B5EF4-FFF2-40B4-BE49-F238E27FC236}">
                <a16:creationId xmlns:a16="http://schemas.microsoft.com/office/drawing/2014/main" id="{3A6C745D-48A5-F84E-0AF1-1ABFA90AC25E}"/>
              </a:ext>
            </a:extLst>
          </p:cNvPr>
          <p:cNvSpPr/>
          <p:nvPr userDrawn="1"/>
        </p:nvSpPr>
        <p:spPr>
          <a:xfrm>
            <a:off x="1997339" y="3078409"/>
            <a:ext cx="7675159" cy="1880636"/>
          </a:xfrm>
          <a:custGeom>
            <a:avLst/>
            <a:gdLst/>
            <a:ahLst/>
            <a:cxnLst/>
            <a:rect l="l" t="t" r="r" b="b"/>
            <a:pathLst>
              <a:path w="3065779" h="751204">
                <a:moveTo>
                  <a:pt x="0" y="0"/>
                </a:moveTo>
                <a:lnTo>
                  <a:pt x="76492" y="750801"/>
                </a:lnTo>
                <a:lnTo>
                  <a:pt x="305980" y="743250"/>
                </a:lnTo>
                <a:lnTo>
                  <a:pt x="611958" y="685424"/>
                </a:lnTo>
                <a:lnTo>
                  <a:pt x="1225391" y="647583"/>
                </a:lnTo>
                <a:lnTo>
                  <a:pt x="1838814" y="516172"/>
                </a:lnTo>
                <a:lnTo>
                  <a:pt x="2452248" y="483584"/>
                </a:lnTo>
                <a:lnTo>
                  <a:pt x="3065675" y="477275"/>
                </a:lnTo>
              </a:path>
            </a:pathLst>
          </a:custGeom>
          <a:ln w="12700">
            <a:solidFill>
              <a:schemeClr val="accent4"/>
            </a:solidFill>
          </a:ln>
        </p:spPr>
        <p:txBody>
          <a:bodyPr wrap="square" lIns="0" tIns="0" rIns="0" bIns="0" rtlCol="0"/>
          <a:lstStyle/>
          <a:p>
            <a:endParaRPr sz="1733">
              <a:latin typeface="Arial Narrow" panose="020B0606020202030204" pitchFamily="34" charset="0"/>
            </a:endParaRPr>
          </a:p>
        </p:txBody>
      </p:sp>
      <p:grpSp>
        <p:nvGrpSpPr>
          <p:cNvPr id="361" name="Group 360">
            <a:extLst>
              <a:ext uri="{FF2B5EF4-FFF2-40B4-BE49-F238E27FC236}">
                <a16:creationId xmlns:a16="http://schemas.microsoft.com/office/drawing/2014/main" id="{3E00ACB7-7CB0-797B-13DD-AB70154CAF7E}"/>
              </a:ext>
            </a:extLst>
          </p:cNvPr>
          <p:cNvGrpSpPr/>
          <p:nvPr userDrawn="1"/>
        </p:nvGrpSpPr>
        <p:grpSpPr>
          <a:xfrm>
            <a:off x="1938653" y="3049189"/>
            <a:ext cx="7792547" cy="1971191"/>
            <a:chOff x="9372245" y="8626685"/>
            <a:chExt cx="6267768" cy="1585485"/>
          </a:xfrm>
          <a:solidFill>
            <a:schemeClr val="accent3"/>
          </a:solidFill>
        </p:grpSpPr>
        <p:sp>
          <p:nvSpPr>
            <p:cNvPr id="362" name="Rectangle 361">
              <a:extLst>
                <a:ext uri="{FF2B5EF4-FFF2-40B4-BE49-F238E27FC236}">
                  <a16:creationId xmlns:a16="http://schemas.microsoft.com/office/drawing/2014/main" id="{C5C1CB6F-CAD4-F2F5-5841-BF11A60579B3}"/>
                </a:ext>
              </a:extLst>
            </p:cNvPr>
            <p:cNvSpPr/>
            <p:nvPr/>
          </p:nvSpPr>
          <p:spPr>
            <a:xfrm>
              <a:off x="15548573" y="9556087"/>
              <a:ext cx="91440" cy="9144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33">
                <a:latin typeface="Arial Narrow" panose="020B0606020202030204" pitchFamily="34" charset="0"/>
              </a:endParaRPr>
            </a:p>
          </p:txBody>
        </p:sp>
        <p:sp>
          <p:nvSpPr>
            <p:cNvPr id="363" name="Rectangle 362">
              <a:extLst>
                <a:ext uri="{FF2B5EF4-FFF2-40B4-BE49-F238E27FC236}">
                  <a16:creationId xmlns:a16="http://schemas.microsoft.com/office/drawing/2014/main" id="{42E58103-7C86-1467-C015-77246432753A}"/>
                </a:ext>
              </a:extLst>
            </p:cNvPr>
            <p:cNvSpPr/>
            <p:nvPr/>
          </p:nvSpPr>
          <p:spPr>
            <a:xfrm>
              <a:off x="14309027" y="9577809"/>
              <a:ext cx="91440" cy="9144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33">
                <a:latin typeface="Arial Narrow" panose="020B0606020202030204" pitchFamily="34" charset="0"/>
              </a:endParaRPr>
            </a:p>
          </p:txBody>
        </p:sp>
        <p:sp>
          <p:nvSpPr>
            <p:cNvPr id="364" name="Rectangle 363">
              <a:extLst>
                <a:ext uri="{FF2B5EF4-FFF2-40B4-BE49-F238E27FC236}">
                  <a16:creationId xmlns:a16="http://schemas.microsoft.com/office/drawing/2014/main" id="{7949C1A7-6463-5394-9763-D9F4E0DC2A63}"/>
                </a:ext>
              </a:extLst>
            </p:cNvPr>
            <p:cNvSpPr/>
            <p:nvPr/>
          </p:nvSpPr>
          <p:spPr>
            <a:xfrm>
              <a:off x="13075323" y="9638400"/>
              <a:ext cx="91440" cy="9144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33">
                <a:latin typeface="Arial Narrow" panose="020B0606020202030204" pitchFamily="34" charset="0"/>
              </a:endParaRPr>
            </a:p>
          </p:txBody>
        </p:sp>
        <p:sp>
          <p:nvSpPr>
            <p:cNvPr id="365" name="Rectangle 364">
              <a:extLst>
                <a:ext uri="{FF2B5EF4-FFF2-40B4-BE49-F238E27FC236}">
                  <a16:creationId xmlns:a16="http://schemas.microsoft.com/office/drawing/2014/main" id="{83706818-06A6-B959-3E3D-2D5802BD8AA7}"/>
                </a:ext>
              </a:extLst>
            </p:cNvPr>
            <p:cNvSpPr/>
            <p:nvPr/>
          </p:nvSpPr>
          <p:spPr>
            <a:xfrm>
              <a:off x="11839360" y="9904257"/>
              <a:ext cx="91440" cy="9144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33">
                <a:latin typeface="Arial Narrow" panose="020B0606020202030204" pitchFamily="34" charset="0"/>
              </a:endParaRPr>
            </a:p>
          </p:txBody>
        </p:sp>
        <p:sp>
          <p:nvSpPr>
            <p:cNvPr id="366" name="Rectangle 365">
              <a:extLst>
                <a:ext uri="{FF2B5EF4-FFF2-40B4-BE49-F238E27FC236}">
                  <a16:creationId xmlns:a16="http://schemas.microsoft.com/office/drawing/2014/main" id="{8F639215-2CC3-29D1-74BF-28F461307C10}"/>
                </a:ext>
              </a:extLst>
            </p:cNvPr>
            <p:cNvSpPr/>
            <p:nvPr/>
          </p:nvSpPr>
          <p:spPr>
            <a:xfrm>
              <a:off x="10603787" y="9983478"/>
              <a:ext cx="91440" cy="9144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33">
                <a:latin typeface="Arial Narrow" panose="020B0606020202030204" pitchFamily="34" charset="0"/>
              </a:endParaRPr>
            </a:p>
          </p:txBody>
        </p:sp>
        <p:sp>
          <p:nvSpPr>
            <p:cNvPr id="367" name="Rectangle 366">
              <a:extLst>
                <a:ext uri="{FF2B5EF4-FFF2-40B4-BE49-F238E27FC236}">
                  <a16:creationId xmlns:a16="http://schemas.microsoft.com/office/drawing/2014/main" id="{B34A8063-5CB5-176A-539B-22BAB098F30D}"/>
                </a:ext>
              </a:extLst>
            </p:cNvPr>
            <p:cNvSpPr/>
            <p:nvPr/>
          </p:nvSpPr>
          <p:spPr>
            <a:xfrm>
              <a:off x="9522292" y="10120730"/>
              <a:ext cx="91440" cy="9144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33">
                <a:latin typeface="Arial Narrow" panose="020B0606020202030204" pitchFamily="34" charset="0"/>
              </a:endParaRPr>
            </a:p>
          </p:txBody>
        </p:sp>
        <p:sp>
          <p:nvSpPr>
            <p:cNvPr id="368" name="Rectangle 367">
              <a:extLst>
                <a:ext uri="{FF2B5EF4-FFF2-40B4-BE49-F238E27FC236}">
                  <a16:creationId xmlns:a16="http://schemas.microsoft.com/office/drawing/2014/main" id="{22424239-D7D1-804F-0CBA-5AD507ACA498}"/>
                </a:ext>
              </a:extLst>
            </p:cNvPr>
            <p:cNvSpPr/>
            <p:nvPr/>
          </p:nvSpPr>
          <p:spPr>
            <a:xfrm>
              <a:off x="9986854" y="10098476"/>
              <a:ext cx="91440" cy="9144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33">
                <a:latin typeface="Arial Narrow" panose="020B0606020202030204" pitchFamily="34" charset="0"/>
              </a:endParaRPr>
            </a:p>
          </p:txBody>
        </p:sp>
        <p:sp>
          <p:nvSpPr>
            <p:cNvPr id="369" name="Rectangle 368">
              <a:extLst>
                <a:ext uri="{FF2B5EF4-FFF2-40B4-BE49-F238E27FC236}">
                  <a16:creationId xmlns:a16="http://schemas.microsoft.com/office/drawing/2014/main" id="{284EE70E-90EE-D4D0-6006-2AA5DFD96ED3}"/>
                </a:ext>
              </a:extLst>
            </p:cNvPr>
            <p:cNvSpPr/>
            <p:nvPr/>
          </p:nvSpPr>
          <p:spPr>
            <a:xfrm>
              <a:off x="9372245" y="8626685"/>
              <a:ext cx="91440" cy="9144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33">
                <a:latin typeface="Arial Narrow" panose="020B0606020202030204" pitchFamily="34" charset="0"/>
              </a:endParaRPr>
            </a:p>
          </p:txBody>
        </p:sp>
      </p:grpSp>
      <p:sp>
        <p:nvSpPr>
          <p:cNvPr id="370" name="object 176">
            <a:extLst>
              <a:ext uri="{FF2B5EF4-FFF2-40B4-BE49-F238E27FC236}">
                <a16:creationId xmlns:a16="http://schemas.microsoft.com/office/drawing/2014/main" id="{5FE37658-8CB2-3C62-951F-AB81105A478B}"/>
              </a:ext>
            </a:extLst>
          </p:cNvPr>
          <p:cNvSpPr/>
          <p:nvPr userDrawn="1"/>
        </p:nvSpPr>
        <p:spPr>
          <a:xfrm>
            <a:off x="1997339" y="3293867"/>
            <a:ext cx="7675159" cy="481685"/>
          </a:xfrm>
          <a:custGeom>
            <a:avLst/>
            <a:gdLst/>
            <a:ahLst/>
            <a:cxnLst/>
            <a:rect l="l" t="t" r="r" b="b"/>
            <a:pathLst>
              <a:path w="3065779" h="192404">
                <a:moveTo>
                  <a:pt x="0" y="0"/>
                </a:moveTo>
                <a:lnTo>
                  <a:pt x="76492" y="17663"/>
                </a:lnTo>
                <a:lnTo>
                  <a:pt x="305980" y="8831"/>
                </a:lnTo>
                <a:lnTo>
                  <a:pt x="611958" y="33124"/>
                </a:lnTo>
                <a:lnTo>
                  <a:pt x="1225391" y="35336"/>
                </a:lnTo>
                <a:lnTo>
                  <a:pt x="1838814" y="128087"/>
                </a:lnTo>
                <a:lnTo>
                  <a:pt x="2452248" y="136922"/>
                </a:lnTo>
                <a:lnTo>
                  <a:pt x="3065675" y="192127"/>
                </a:lnTo>
              </a:path>
            </a:pathLst>
          </a:custGeom>
          <a:ln w="12700">
            <a:solidFill>
              <a:schemeClr val="accent3"/>
            </a:solidFill>
          </a:ln>
        </p:spPr>
        <p:txBody>
          <a:bodyPr wrap="square" lIns="0" tIns="0" rIns="0" bIns="0" rtlCol="0"/>
          <a:lstStyle/>
          <a:p>
            <a:endParaRPr sz="1733">
              <a:latin typeface="Arial Narrow" panose="020B0606020202030204" pitchFamily="34" charset="0"/>
            </a:endParaRPr>
          </a:p>
        </p:txBody>
      </p:sp>
      <p:grpSp>
        <p:nvGrpSpPr>
          <p:cNvPr id="371" name="Group 370">
            <a:extLst>
              <a:ext uri="{FF2B5EF4-FFF2-40B4-BE49-F238E27FC236}">
                <a16:creationId xmlns:a16="http://schemas.microsoft.com/office/drawing/2014/main" id="{19AABB1E-D805-025D-EAF5-208F953CE12F}"/>
              </a:ext>
            </a:extLst>
          </p:cNvPr>
          <p:cNvGrpSpPr/>
          <p:nvPr userDrawn="1"/>
        </p:nvGrpSpPr>
        <p:grpSpPr>
          <a:xfrm>
            <a:off x="1924325" y="3209849"/>
            <a:ext cx="7821739" cy="643091"/>
            <a:chOff x="9360750" y="8755940"/>
            <a:chExt cx="6291268" cy="517258"/>
          </a:xfrm>
          <a:solidFill>
            <a:schemeClr val="accent3"/>
          </a:solidFill>
        </p:grpSpPr>
        <p:sp>
          <p:nvSpPr>
            <p:cNvPr id="372" name="object 202">
              <a:extLst>
                <a:ext uri="{FF2B5EF4-FFF2-40B4-BE49-F238E27FC236}">
                  <a16:creationId xmlns:a16="http://schemas.microsoft.com/office/drawing/2014/main" id="{65E17487-49B9-7A75-511C-A033768AFCB0}"/>
                </a:ext>
              </a:extLst>
            </p:cNvPr>
            <p:cNvSpPr/>
            <p:nvPr/>
          </p:nvSpPr>
          <p:spPr>
            <a:xfrm>
              <a:off x="9360750" y="8755940"/>
              <a:ext cx="117634" cy="117634"/>
            </a:xfrm>
            <a:prstGeom prst="ellipse">
              <a:avLst/>
            </a:prstGeom>
            <a:grpFill/>
          </p:spPr>
          <p:txBody>
            <a:bodyPr wrap="square" lIns="0" tIns="0" rIns="0" bIns="0" rtlCol="0"/>
            <a:lstStyle/>
            <a:p>
              <a:endParaRPr sz="1733">
                <a:latin typeface="Arial Narrow" panose="020B0606020202030204" pitchFamily="34" charset="0"/>
              </a:endParaRPr>
            </a:p>
          </p:txBody>
        </p:sp>
        <p:sp>
          <p:nvSpPr>
            <p:cNvPr id="373" name="object 203">
              <a:extLst>
                <a:ext uri="{FF2B5EF4-FFF2-40B4-BE49-F238E27FC236}">
                  <a16:creationId xmlns:a16="http://schemas.microsoft.com/office/drawing/2014/main" id="{BF9D7DE9-3283-FE20-F005-72812AD52229}"/>
                </a:ext>
              </a:extLst>
            </p:cNvPr>
            <p:cNvSpPr/>
            <p:nvPr/>
          </p:nvSpPr>
          <p:spPr>
            <a:xfrm>
              <a:off x="9514782" y="8798295"/>
              <a:ext cx="117634" cy="117634"/>
            </a:xfrm>
            <a:prstGeom prst="ellipse">
              <a:avLst/>
            </a:prstGeom>
            <a:grpFill/>
          </p:spPr>
          <p:txBody>
            <a:bodyPr wrap="square" lIns="0" tIns="0" rIns="0" bIns="0" rtlCol="0"/>
            <a:lstStyle/>
            <a:p>
              <a:endParaRPr sz="1733">
                <a:latin typeface="Arial Narrow" panose="020B0606020202030204" pitchFamily="34" charset="0"/>
              </a:endParaRPr>
            </a:p>
          </p:txBody>
        </p:sp>
        <p:sp>
          <p:nvSpPr>
            <p:cNvPr id="374" name="object 204">
              <a:extLst>
                <a:ext uri="{FF2B5EF4-FFF2-40B4-BE49-F238E27FC236}">
                  <a16:creationId xmlns:a16="http://schemas.microsoft.com/office/drawing/2014/main" id="{A635DE39-A95C-7425-3B5C-CC3190EC02BC}"/>
                </a:ext>
              </a:extLst>
            </p:cNvPr>
            <p:cNvSpPr/>
            <p:nvPr/>
          </p:nvSpPr>
          <p:spPr>
            <a:xfrm>
              <a:off x="9976881" y="8778674"/>
              <a:ext cx="117634" cy="117634"/>
            </a:xfrm>
            <a:prstGeom prst="ellipse">
              <a:avLst/>
            </a:prstGeom>
            <a:grpFill/>
          </p:spPr>
          <p:txBody>
            <a:bodyPr wrap="square" lIns="0" tIns="0" rIns="0" bIns="0" rtlCol="0"/>
            <a:lstStyle/>
            <a:p>
              <a:endParaRPr sz="1733">
                <a:latin typeface="Arial Narrow" panose="020B0606020202030204" pitchFamily="34" charset="0"/>
              </a:endParaRPr>
            </a:p>
          </p:txBody>
        </p:sp>
        <p:sp>
          <p:nvSpPr>
            <p:cNvPr id="375" name="object 205">
              <a:extLst>
                <a:ext uri="{FF2B5EF4-FFF2-40B4-BE49-F238E27FC236}">
                  <a16:creationId xmlns:a16="http://schemas.microsoft.com/office/drawing/2014/main" id="{77F6BD4F-BED6-F8CE-64EB-9898E9CD030A}"/>
                </a:ext>
              </a:extLst>
            </p:cNvPr>
            <p:cNvSpPr/>
            <p:nvPr/>
          </p:nvSpPr>
          <p:spPr>
            <a:xfrm>
              <a:off x="10593017" y="8830774"/>
              <a:ext cx="117634" cy="117634"/>
            </a:xfrm>
            <a:prstGeom prst="ellipse">
              <a:avLst/>
            </a:prstGeom>
            <a:grpFill/>
          </p:spPr>
          <p:txBody>
            <a:bodyPr wrap="square" lIns="0" tIns="0" rIns="0" bIns="0" rtlCol="0"/>
            <a:lstStyle/>
            <a:p>
              <a:endParaRPr sz="1733">
                <a:latin typeface="Arial Narrow" panose="020B0606020202030204" pitchFamily="34" charset="0"/>
              </a:endParaRPr>
            </a:p>
          </p:txBody>
        </p:sp>
        <p:sp>
          <p:nvSpPr>
            <p:cNvPr id="376" name="object 206">
              <a:extLst>
                <a:ext uri="{FF2B5EF4-FFF2-40B4-BE49-F238E27FC236}">
                  <a16:creationId xmlns:a16="http://schemas.microsoft.com/office/drawing/2014/main" id="{CCF710E7-7866-198A-A8D9-3DCC40DA578E}"/>
                </a:ext>
              </a:extLst>
            </p:cNvPr>
            <p:cNvSpPr/>
            <p:nvPr/>
          </p:nvSpPr>
          <p:spPr>
            <a:xfrm>
              <a:off x="11828237" y="8833974"/>
              <a:ext cx="117634" cy="117634"/>
            </a:xfrm>
            <a:prstGeom prst="ellipse">
              <a:avLst/>
            </a:prstGeom>
            <a:grpFill/>
          </p:spPr>
          <p:txBody>
            <a:bodyPr wrap="square" lIns="0" tIns="0" rIns="0" bIns="0" rtlCol="0"/>
            <a:lstStyle/>
            <a:p>
              <a:endParaRPr sz="1733">
                <a:latin typeface="Arial Narrow" panose="020B0606020202030204" pitchFamily="34" charset="0"/>
              </a:endParaRPr>
            </a:p>
          </p:txBody>
        </p:sp>
        <p:sp>
          <p:nvSpPr>
            <p:cNvPr id="377" name="object 207">
              <a:extLst>
                <a:ext uri="{FF2B5EF4-FFF2-40B4-BE49-F238E27FC236}">
                  <a16:creationId xmlns:a16="http://schemas.microsoft.com/office/drawing/2014/main" id="{497EBB32-8C7F-DCC9-DAE1-F69C51088063}"/>
                </a:ext>
              </a:extLst>
            </p:cNvPr>
            <p:cNvSpPr/>
            <p:nvPr/>
          </p:nvSpPr>
          <p:spPr>
            <a:xfrm>
              <a:off x="13063461" y="9022863"/>
              <a:ext cx="117634" cy="117634"/>
            </a:xfrm>
            <a:prstGeom prst="ellipse">
              <a:avLst/>
            </a:prstGeom>
            <a:grpFill/>
          </p:spPr>
          <p:txBody>
            <a:bodyPr wrap="square" lIns="0" tIns="0" rIns="0" bIns="0" rtlCol="0"/>
            <a:lstStyle/>
            <a:p>
              <a:endParaRPr sz="1733">
                <a:latin typeface="Arial Narrow" panose="020B0606020202030204" pitchFamily="34" charset="0"/>
              </a:endParaRPr>
            </a:p>
          </p:txBody>
        </p:sp>
        <p:sp>
          <p:nvSpPr>
            <p:cNvPr id="378" name="object 208">
              <a:extLst>
                <a:ext uri="{FF2B5EF4-FFF2-40B4-BE49-F238E27FC236}">
                  <a16:creationId xmlns:a16="http://schemas.microsoft.com/office/drawing/2014/main" id="{82E12CBE-1AB4-D4F9-73F4-9C72E4681A1F}"/>
                </a:ext>
              </a:extLst>
            </p:cNvPr>
            <p:cNvSpPr/>
            <p:nvPr/>
          </p:nvSpPr>
          <p:spPr>
            <a:xfrm>
              <a:off x="14298688" y="9050609"/>
              <a:ext cx="117634" cy="117634"/>
            </a:xfrm>
            <a:prstGeom prst="ellipse">
              <a:avLst/>
            </a:prstGeom>
            <a:grpFill/>
          </p:spPr>
          <p:txBody>
            <a:bodyPr wrap="square" lIns="0" tIns="0" rIns="0" bIns="0" rtlCol="0"/>
            <a:lstStyle/>
            <a:p>
              <a:endParaRPr sz="1733">
                <a:latin typeface="Arial Narrow" panose="020B0606020202030204" pitchFamily="34" charset="0"/>
              </a:endParaRPr>
            </a:p>
          </p:txBody>
        </p:sp>
        <p:sp>
          <p:nvSpPr>
            <p:cNvPr id="379" name="object 209">
              <a:extLst>
                <a:ext uri="{FF2B5EF4-FFF2-40B4-BE49-F238E27FC236}">
                  <a16:creationId xmlns:a16="http://schemas.microsoft.com/office/drawing/2014/main" id="{E68D1BC0-1292-69FD-3918-9814E3AEC1CF}"/>
                </a:ext>
              </a:extLst>
            </p:cNvPr>
            <p:cNvSpPr/>
            <p:nvPr/>
          </p:nvSpPr>
          <p:spPr>
            <a:xfrm>
              <a:off x="15534384" y="9155564"/>
              <a:ext cx="117634" cy="117634"/>
            </a:xfrm>
            <a:prstGeom prst="ellipse">
              <a:avLst/>
            </a:prstGeom>
            <a:grpFill/>
          </p:spPr>
          <p:txBody>
            <a:bodyPr wrap="square" lIns="0" tIns="0" rIns="0" bIns="0" rtlCol="0"/>
            <a:lstStyle/>
            <a:p>
              <a:endParaRPr sz="1733">
                <a:latin typeface="Arial Narrow" panose="020B0606020202030204" pitchFamily="34" charset="0"/>
              </a:endParaRPr>
            </a:p>
          </p:txBody>
        </p:sp>
      </p:grpSp>
      <p:sp>
        <p:nvSpPr>
          <p:cNvPr id="380" name="object 175">
            <a:extLst>
              <a:ext uri="{FF2B5EF4-FFF2-40B4-BE49-F238E27FC236}">
                <a16:creationId xmlns:a16="http://schemas.microsoft.com/office/drawing/2014/main" id="{1C5954DC-5C17-C634-9B1A-C388B222169E}"/>
              </a:ext>
            </a:extLst>
          </p:cNvPr>
          <p:cNvSpPr/>
          <p:nvPr userDrawn="1"/>
        </p:nvSpPr>
        <p:spPr>
          <a:xfrm>
            <a:off x="1997938" y="3387858"/>
            <a:ext cx="7675159" cy="1621513"/>
          </a:xfrm>
          <a:custGeom>
            <a:avLst/>
            <a:gdLst/>
            <a:ahLst/>
            <a:cxnLst/>
            <a:rect l="l" t="t" r="r" b="b"/>
            <a:pathLst>
              <a:path w="3065779" h="647700">
                <a:moveTo>
                  <a:pt x="0" y="0"/>
                </a:moveTo>
                <a:lnTo>
                  <a:pt x="76255" y="627199"/>
                </a:lnTo>
                <a:lnTo>
                  <a:pt x="305740" y="627199"/>
                </a:lnTo>
                <a:lnTo>
                  <a:pt x="611715" y="647070"/>
                </a:lnTo>
                <a:lnTo>
                  <a:pt x="1225148" y="530014"/>
                </a:lnTo>
                <a:lnTo>
                  <a:pt x="1838575" y="532233"/>
                </a:lnTo>
                <a:lnTo>
                  <a:pt x="2452005" y="450521"/>
                </a:lnTo>
                <a:lnTo>
                  <a:pt x="3065432" y="538856"/>
                </a:lnTo>
              </a:path>
            </a:pathLst>
          </a:custGeom>
          <a:ln w="12700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endParaRPr sz="1733">
              <a:latin typeface="Arial Narrow" panose="020B0606020202030204" pitchFamily="34" charset="0"/>
            </a:endParaRPr>
          </a:p>
        </p:txBody>
      </p:sp>
      <p:grpSp>
        <p:nvGrpSpPr>
          <p:cNvPr id="381" name="Group 380">
            <a:extLst>
              <a:ext uri="{FF2B5EF4-FFF2-40B4-BE49-F238E27FC236}">
                <a16:creationId xmlns:a16="http://schemas.microsoft.com/office/drawing/2014/main" id="{475F675A-5D9D-A91D-7960-77D17C46B08A}"/>
              </a:ext>
            </a:extLst>
          </p:cNvPr>
          <p:cNvGrpSpPr/>
          <p:nvPr userDrawn="1"/>
        </p:nvGrpSpPr>
        <p:grpSpPr>
          <a:xfrm>
            <a:off x="1924336" y="3291253"/>
            <a:ext cx="7821128" cy="1774521"/>
            <a:chOff x="9360730" y="8821384"/>
            <a:chExt cx="6290756" cy="1427298"/>
          </a:xfrm>
          <a:solidFill>
            <a:schemeClr val="accent1"/>
          </a:solidFill>
        </p:grpSpPr>
        <p:sp>
          <p:nvSpPr>
            <p:cNvPr id="382" name="object 186">
              <a:extLst>
                <a:ext uri="{FF2B5EF4-FFF2-40B4-BE49-F238E27FC236}">
                  <a16:creationId xmlns:a16="http://schemas.microsoft.com/office/drawing/2014/main" id="{D49BFB4D-F660-39B9-0222-4E8E5E125DB8}"/>
                </a:ext>
              </a:extLst>
            </p:cNvPr>
            <p:cNvSpPr/>
            <p:nvPr/>
          </p:nvSpPr>
          <p:spPr>
            <a:xfrm>
              <a:off x="9360730" y="8821384"/>
              <a:ext cx="117634" cy="117634"/>
            </a:xfrm>
            <a:custGeom>
              <a:avLst/>
              <a:gdLst/>
              <a:ahLst/>
              <a:cxnLst/>
              <a:rect l="l" t="t" r="r" b="b"/>
              <a:pathLst>
                <a:path w="58420" h="58420">
                  <a:moveTo>
                    <a:pt x="29160" y="0"/>
                  </a:moveTo>
                  <a:lnTo>
                    <a:pt x="0" y="58327"/>
                  </a:lnTo>
                  <a:lnTo>
                    <a:pt x="58321" y="58327"/>
                  </a:lnTo>
                  <a:lnTo>
                    <a:pt x="29160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sz="1733">
                <a:latin typeface="Arial Narrow" panose="020B0606020202030204" pitchFamily="34" charset="0"/>
              </a:endParaRPr>
            </a:p>
          </p:txBody>
        </p:sp>
        <p:sp>
          <p:nvSpPr>
            <p:cNvPr id="383" name="object 187">
              <a:extLst>
                <a:ext uri="{FF2B5EF4-FFF2-40B4-BE49-F238E27FC236}">
                  <a16:creationId xmlns:a16="http://schemas.microsoft.com/office/drawing/2014/main" id="{1E54E005-5298-4694-C9AC-7E94A32CE23D}"/>
                </a:ext>
              </a:extLst>
            </p:cNvPr>
            <p:cNvSpPr/>
            <p:nvPr/>
          </p:nvSpPr>
          <p:spPr>
            <a:xfrm>
              <a:off x="9514753" y="10103870"/>
              <a:ext cx="117634" cy="117634"/>
            </a:xfrm>
            <a:custGeom>
              <a:avLst/>
              <a:gdLst/>
              <a:ahLst/>
              <a:cxnLst/>
              <a:rect l="l" t="t" r="r" b="b"/>
              <a:pathLst>
                <a:path w="58420" h="58420">
                  <a:moveTo>
                    <a:pt x="29163" y="0"/>
                  </a:moveTo>
                  <a:lnTo>
                    <a:pt x="0" y="58330"/>
                  </a:lnTo>
                  <a:lnTo>
                    <a:pt x="58321" y="58330"/>
                  </a:lnTo>
                  <a:lnTo>
                    <a:pt x="29163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sz="1733">
                <a:latin typeface="Arial Narrow" panose="020B0606020202030204" pitchFamily="34" charset="0"/>
              </a:endParaRPr>
            </a:p>
          </p:txBody>
        </p:sp>
        <p:sp>
          <p:nvSpPr>
            <p:cNvPr id="384" name="object 188">
              <a:extLst>
                <a:ext uri="{FF2B5EF4-FFF2-40B4-BE49-F238E27FC236}">
                  <a16:creationId xmlns:a16="http://schemas.microsoft.com/office/drawing/2014/main" id="{7B6A63B1-A96D-8D75-DAE0-89C637461C0E}"/>
                </a:ext>
              </a:extLst>
            </p:cNvPr>
            <p:cNvSpPr/>
            <p:nvPr/>
          </p:nvSpPr>
          <p:spPr>
            <a:xfrm>
              <a:off x="9976857" y="10110489"/>
              <a:ext cx="117634" cy="117634"/>
            </a:xfrm>
            <a:custGeom>
              <a:avLst/>
              <a:gdLst/>
              <a:ahLst/>
              <a:cxnLst/>
              <a:rect l="l" t="t" r="r" b="b"/>
              <a:pathLst>
                <a:path w="58420" h="58420">
                  <a:moveTo>
                    <a:pt x="29163" y="0"/>
                  </a:moveTo>
                  <a:lnTo>
                    <a:pt x="0" y="58327"/>
                  </a:lnTo>
                  <a:lnTo>
                    <a:pt x="58321" y="58327"/>
                  </a:lnTo>
                  <a:lnTo>
                    <a:pt x="29163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sz="1733">
                <a:latin typeface="Arial Narrow" panose="020B0606020202030204" pitchFamily="34" charset="0"/>
              </a:endParaRPr>
            </a:p>
          </p:txBody>
        </p:sp>
        <p:sp>
          <p:nvSpPr>
            <p:cNvPr id="385" name="object 189">
              <a:extLst>
                <a:ext uri="{FF2B5EF4-FFF2-40B4-BE49-F238E27FC236}">
                  <a16:creationId xmlns:a16="http://schemas.microsoft.com/office/drawing/2014/main" id="{834BBC68-68EF-2816-2D60-9674D383A1D5}"/>
                </a:ext>
              </a:extLst>
            </p:cNvPr>
            <p:cNvSpPr/>
            <p:nvPr/>
          </p:nvSpPr>
          <p:spPr>
            <a:xfrm>
              <a:off x="10592992" y="10131048"/>
              <a:ext cx="117634" cy="117634"/>
            </a:xfrm>
            <a:custGeom>
              <a:avLst/>
              <a:gdLst/>
              <a:ahLst/>
              <a:cxnLst/>
              <a:rect l="l" t="t" r="r" b="b"/>
              <a:pathLst>
                <a:path w="58420" h="58420">
                  <a:moveTo>
                    <a:pt x="29157" y="0"/>
                  </a:moveTo>
                  <a:lnTo>
                    <a:pt x="0" y="58324"/>
                  </a:lnTo>
                  <a:lnTo>
                    <a:pt x="58321" y="58324"/>
                  </a:lnTo>
                  <a:lnTo>
                    <a:pt x="29157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sz="1733">
                <a:latin typeface="Arial Narrow" panose="020B0606020202030204" pitchFamily="34" charset="0"/>
              </a:endParaRPr>
            </a:p>
          </p:txBody>
        </p:sp>
        <p:sp>
          <p:nvSpPr>
            <p:cNvPr id="386" name="object 191">
              <a:extLst>
                <a:ext uri="{FF2B5EF4-FFF2-40B4-BE49-F238E27FC236}">
                  <a16:creationId xmlns:a16="http://schemas.microsoft.com/office/drawing/2014/main" id="{9F30233C-2169-19E4-E4AE-58B702C760BA}"/>
                </a:ext>
              </a:extLst>
            </p:cNvPr>
            <p:cNvSpPr/>
            <p:nvPr/>
          </p:nvSpPr>
          <p:spPr>
            <a:xfrm>
              <a:off x="13063421" y="9903038"/>
              <a:ext cx="117634" cy="117634"/>
            </a:xfrm>
            <a:custGeom>
              <a:avLst/>
              <a:gdLst/>
              <a:ahLst/>
              <a:cxnLst/>
              <a:rect l="l" t="t" r="r" b="b"/>
              <a:pathLst>
                <a:path w="58420" h="58420">
                  <a:moveTo>
                    <a:pt x="29163" y="0"/>
                  </a:moveTo>
                  <a:lnTo>
                    <a:pt x="0" y="58327"/>
                  </a:lnTo>
                  <a:lnTo>
                    <a:pt x="58324" y="58327"/>
                  </a:lnTo>
                  <a:lnTo>
                    <a:pt x="29163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sz="1733">
                <a:latin typeface="Arial Narrow" panose="020B0606020202030204" pitchFamily="34" charset="0"/>
              </a:endParaRPr>
            </a:p>
          </p:txBody>
        </p:sp>
        <p:sp>
          <p:nvSpPr>
            <p:cNvPr id="387" name="object 192">
              <a:extLst>
                <a:ext uri="{FF2B5EF4-FFF2-40B4-BE49-F238E27FC236}">
                  <a16:creationId xmlns:a16="http://schemas.microsoft.com/office/drawing/2014/main" id="{551EDD9B-C049-CC20-A185-D72F7902987A}"/>
                </a:ext>
              </a:extLst>
            </p:cNvPr>
            <p:cNvSpPr/>
            <p:nvPr/>
          </p:nvSpPr>
          <p:spPr>
            <a:xfrm>
              <a:off x="14298644" y="9737747"/>
              <a:ext cx="117634" cy="117634"/>
            </a:xfrm>
            <a:custGeom>
              <a:avLst/>
              <a:gdLst/>
              <a:ahLst/>
              <a:cxnLst/>
              <a:rect l="l" t="t" r="r" b="b"/>
              <a:pathLst>
                <a:path w="58420" h="58420">
                  <a:moveTo>
                    <a:pt x="29160" y="0"/>
                  </a:moveTo>
                  <a:lnTo>
                    <a:pt x="0" y="58321"/>
                  </a:lnTo>
                  <a:lnTo>
                    <a:pt x="58321" y="58321"/>
                  </a:lnTo>
                  <a:lnTo>
                    <a:pt x="29160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sz="1733">
                <a:latin typeface="Arial Narrow" panose="020B0606020202030204" pitchFamily="34" charset="0"/>
              </a:endParaRPr>
            </a:p>
          </p:txBody>
        </p:sp>
        <p:sp>
          <p:nvSpPr>
            <p:cNvPr id="388" name="object 193">
              <a:extLst>
                <a:ext uri="{FF2B5EF4-FFF2-40B4-BE49-F238E27FC236}">
                  <a16:creationId xmlns:a16="http://schemas.microsoft.com/office/drawing/2014/main" id="{88AE28D9-76C9-0187-5776-FA34A569B6DB}"/>
                </a:ext>
              </a:extLst>
            </p:cNvPr>
            <p:cNvSpPr/>
            <p:nvPr/>
          </p:nvSpPr>
          <p:spPr>
            <a:xfrm>
              <a:off x="15533852" y="9934048"/>
              <a:ext cx="117634" cy="117634"/>
            </a:xfrm>
            <a:custGeom>
              <a:avLst/>
              <a:gdLst/>
              <a:ahLst/>
              <a:cxnLst/>
              <a:rect l="l" t="t" r="r" b="b"/>
              <a:pathLst>
                <a:path w="58420" h="58420">
                  <a:moveTo>
                    <a:pt x="29166" y="0"/>
                  </a:moveTo>
                  <a:lnTo>
                    <a:pt x="0" y="58324"/>
                  </a:lnTo>
                  <a:lnTo>
                    <a:pt x="58321" y="58324"/>
                  </a:lnTo>
                  <a:lnTo>
                    <a:pt x="29166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sz="1733">
                <a:latin typeface="Arial Narrow" panose="020B0606020202030204" pitchFamily="34" charset="0"/>
              </a:endParaRPr>
            </a:p>
          </p:txBody>
        </p:sp>
        <p:sp>
          <p:nvSpPr>
            <p:cNvPr id="389" name="object 191">
              <a:extLst>
                <a:ext uri="{FF2B5EF4-FFF2-40B4-BE49-F238E27FC236}">
                  <a16:creationId xmlns:a16="http://schemas.microsoft.com/office/drawing/2014/main" id="{20CB5392-9E5B-11BE-2EA0-01ED54B2BC1E}"/>
                </a:ext>
              </a:extLst>
            </p:cNvPr>
            <p:cNvSpPr/>
            <p:nvPr/>
          </p:nvSpPr>
          <p:spPr>
            <a:xfrm>
              <a:off x="11825258" y="9880969"/>
              <a:ext cx="117634" cy="117634"/>
            </a:xfrm>
            <a:custGeom>
              <a:avLst/>
              <a:gdLst/>
              <a:ahLst/>
              <a:cxnLst/>
              <a:rect l="l" t="t" r="r" b="b"/>
              <a:pathLst>
                <a:path w="58420" h="58420">
                  <a:moveTo>
                    <a:pt x="29163" y="0"/>
                  </a:moveTo>
                  <a:lnTo>
                    <a:pt x="0" y="58327"/>
                  </a:lnTo>
                  <a:lnTo>
                    <a:pt x="58324" y="58327"/>
                  </a:lnTo>
                  <a:lnTo>
                    <a:pt x="29163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sz="1733">
                <a:latin typeface="Arial Narrow" panose="020B0606020202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3615633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lnSpc>
                <a:spcPct val="110000"/>
              </a:lnSpc>
              <a:defRPr sz="2400" spc="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2"/>
            <a:ext cx="10972800" cy="4385493"/>
          </a:xfrm>
        </p:spPr>
        <p:txBody>
          <a:bodyPr>
            <a:normAutofit/>
          </a:bodyPr>
          <a:lstStyle>
            <a:lvl1pPr marL="304792" indent="-243834">
              <a:spcBef>
                <a:spcPts val="800"/>
              </a:spcBef>
              <a:buSzPct val="110000"/>
              <a:defRPr sz="2133"/>
            </a:lvl1pPr>
            <a:lvl2pPr marL="914377" indent="-243834">
              <a:lnSpc>
                <a:spcPct val="150000"/>
              </a:lnSpc>
              <a:spcBef>
                <a:spcPts val="0"/>
              </a:spcBef>
              <a:defRPr sz="2133"/>
            </a:lvl2pPr>
            <a:lvl3pPr indent="-243834">
              <a:spcBef>
                <a:spcPts val="800"/>
              </a:spcBef>
              <a:defRPr sz="2133"/>
            </a:lvl3pPr>
            <a:lvl4pPr indent="-243834">
              <a:spcBef>
                <a:spcPts val="800"/>
              </a:spcBef>
              <a:defRPr sz="2133"/>
            </a:lvl4pPr>
            <a:lvl5pPr indent="-243834">
              <a:spcBef>
                <a:spcPts val="800"/>
              </a:spcBef>
              <a:defRPr sz="21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757021" y="6554197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400"/>
          </a:p>
        </p:txBody>
      </p:sp>
      <p:sp>
        <p:nvSpPr>
          <p:cNvPr id="23" name="Content Placeholder 7"/>
          <p:cNvSpPr txBox="1">
            <a:spLocks/>
          </p:cNvSpPr>
          <p:nvPr userDrawn="1"/>
        </p:nvSpPr>
        <p:spPr>
          <a:xfrm>
            <a:off x="527924" y="6419295"/>
            <a:ext cx="826745" cy="325967"/>
          </a:xfrm>
          <a:prstGeom prst="rect">
            <a:avLst/>
          </a:prstGeom>
        </p:spPr>
        <p:txBody>
          <a:bodyPr>
            <a:normAutofit/>
          </a:bodyPr>
          <a:lstStyle>
            <a:lvl1pPr marL="45720" indent="0" algn="l" defTabSz="457200" rtl="0" eaLnBrk="1" latinLnBrk="0" hangingPunct="1">
              <a:spcBef>
                <a:spcPts val="600"/>
              </a:spcBef>
              <a:buClr>
                <a:srgbClr val="00AEEF"/>
              </a:buClr>
              <a:buFontTx/>
              <a:buNone/>
              <a:defRPr sz="950" kern="1200" baseline="0">
                <a:solidFill>
                  <a:srgbClr val="005CAB"/>
                </a:solidFill>
                <a:latin typeface="+mn-lt"/>
                <a:ea typeface="+mn-ea"/>
                <a:cs typeface="+mn-cs"/>
              </a:defRPr>
            </a:lvl1pPr>
            <a:lvl2pPr marL="731520" indent="-182880" algn="l" defTabSz="457200" rtl="0" eaLnBrk="1" latinLnBrk="0" hangingPunct="1">
              <a:spcBef>
                <a:spcPts val="600"/>
              </a:spcBef>
              <a:buClr>
                <a:srgbClr val="00AEEF"/>
              </a:buClr>
              <a:buFont typeface="Arial"/>
              <a:buChar char="–"/>
              <a:defRPr sz="15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00AEEF"/>
              </a:buClr>
              <a:buFont typeface="Arial"/>
              <a:buChar char="•"/>
              <a:defRPr sz="18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00AEEF"/>
              </a:buClr>
              <a:buFont typeface="Arial"/>
              <a:buChar char="–"/>
              <a:defRPr sz="18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00AEEF"/>
              </a:buClr>
              <a:buFont typeface="Arial"/>
              <a:buChar char="»"/>
              <a:defRPr sz="18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67" err="1"/>
              <a:t>Pg</a:t>
            </a:r>
            <a:r>
              <a:rPr lang="en-US" sz="1267"/>
              <a:t> </a:t>
            </a:r>
            <a:fld id="{1DFDC750-249D-7C42-A4B2-B159F22B319F}" type="slidenum">
              <a:rPr lang="en-US" sz="1267" smtClean="0"/>
              <a:pPr/>
              <a:t>‹#›</a:t>
            </a:fld>
            <a:endParaRPr lang="en-US" sz="1267"/>
          </a:p>
        </p:txBody>
      </p:sp>
      <p:sp>
        <p:nvSpPr>
          <p:cNvPr id="26" name="Oval 25"/>
          <p:cNvSpPr>
            <a:spLocks noChangeAspect="1"/>
          </p:cNvSpPr>
          <p:nvPr userDrawn="1"/>
        </p:nvSpPr>
        <p:spPr>
          <a:xfrm flipV="1">
            <a:off x="1226690" y="6546104"/>
            <a:ext cx="94053" cy="87781"/>
          </a:xfrm>
          <a:prstGeom prst="ellipse">
            <a:avLst/>
          </a:prstGeom>
          <a:solidFill>
            <a:srgbClr val="7DC24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7" name="Oval 26"/>
          <p:cNvSpPr>
            <a:spLocks noChangeAspect="1"/>
          </p:cNvSpPr>
          <p:nvPr userDrawn="1"/>
        </p:nvSpPr>
        <p:spPr>
          <a:xfrm flipV="1">
            <a:off x="4909424" y="6540116"/>
            <a:ext cx="94053" cy="87781"/>
          </a:xfrm>
          <a:prstGeom prst="ellipse">
            <a:avLst/>
          </a:prstGeom>
          <a:solidFill>
            <a:srgbClr val="7DC24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1275744" y="6419851"/>
            <a:ext cx="3672643" cy="325411"/>
          </a:xfrm>
        </p:spPr>
        <p:txBody>
          <a:bodyPr>
            <a:normAutofit/>
          </a:bodyPr>
          <a:lstStyle>
            <a:lvl1pPr marL="60958" indent="0">
              <a:buFontTx/>
              <a:buNone/>
              <a:defRPr sz="1267">
                <a:solidFill>
                  <a:srgbClr val="005CAB"/>
                </a:solidFill>
              </a:defRPr>
            </a:lvl1pPr>
          </a:lstStyle>
          <a:p>
            <a:r>
              <a:rPr lang="en-US"/>
              <a:t>Confidential/internal-use only signoff goes here</a:t>
            </a:r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5003478" y="6419851"/>
            <a:ext cx="1165285" cy="325411"/>
          </a:xfrm>
        </p:spPr>
        <p:txBody>
          <a:bodyPr>
            <a:normAutofit/>
          </a:bodyPr>
          <a:lstStyle>
            <a:lvl1pPr marL="60958" indent="0">
              <a:buFontTx/>
              <a:buNone/>
              <a:defRPr sz="1267">
                <a:solidFill>
                  <a:srgbClr val="005CAB"/>
                </a:solidFill>
              </a:defRPr>
            </a:lvl1pPr>
          </a:lstStyle>
          <a:p>
            <a:r>
              <a:rPr lang="en-US"/>
              <a:t>XX/XX/XX</a:t>
            </a: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0" y="6312071"/>
            <a:ext cx="10539307" cy="0"/>
          </a:xfrm>
          <a:prstGeom prst="line">
            <a:avLst/>
          </a:prstGeom>
          <a:ln w="19050">
            <a:solidFill>
              <a:srgbClr val="4F81B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3" descr="IRI_Logo-01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3432" y="6131612"/>
            <a:ext cx="1221251" cy="62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22889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ver_matrix_16-9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1" y="0"/>
            <a:ext cx="12181172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77824" y="2353055"/>
            <a:ext cx="7754112" cy="1962912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8" name="New picture"/>
          <p:cNvPicPr/>
          <p:nvPr/>
        </p:nvPicPr>
        <p:blipFill dpi="0">
          <a:blip r:embed="rId3"/>
          <a:stretch/>
        </p:blipFill>
        <p:spPr>
          <a:xfrm>
            <a:off x="999067" y="5571067"/>
            <a:ext cx="73152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78629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E2F9F-7A0E-194A-BE01-1D02E367C64F}" type="datetimeFigureOut">
              <a:rPr lang="en-US" smtClean="0"/>
              <a:t>4/26/26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63B1-7AC8-E144-A6E7-AC58FCFF44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7864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6FF65-E16B-BA4F-9591-6B4416106527}" type="datetimeFigureOut">
              <a:rPr lang="en-US" smtClean="0"/>
              <a:t>4/26/26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42168-F8B8-B34D-83CF-DF309AC81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34827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E2F9F-7A0E-194A-BE01-1D02E367C64F}" type="datetimeFigureOut">
              <a:rPr lang="en-US" smtClean="0"/>
              <a:t>4/26/26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63B1-7AC8-E144-A6E7-AC58FCFF44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88479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E2F9F-7A0E-194A-BE01-1D02E367C64F}" type="datetimeFigureOut">
              <a:rPr lang="en-US" smtClean="0"/>
              <a:t>4/26/26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63B1-7AC8-E144-A6E7-AC58FCFF44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44526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E2F9F-7A0E-194A-BE01-1D02E367C64F}" type="datetimeFigureOut">
              <a:rPr lang="en-US" smtClean="0"/>
              <a:t>4/26/26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63B1-7AC8-E144-A6E7-AC58FCFF44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84815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E2F9F-7A0E-194A-BE01-1D02E367C64F}" type="datetimeFigureOut">
              <a:rPr lang="en-US" smtClean="0"/>
              <a:t>4/26/26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63B1-7AC8-E144-A6E7-AC58FCFF44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28372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E2F9F-7A0E-194A-BE01-1D02E367C64F}" type="datetimeFigureOut">
              <a:rPr lang="en-US" smtClean="0"/>
              <a:t>4/26/26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63B1-7AC8-E144-A6E7-AC58FCFF44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49190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E2F9F-7A0E-194A-BE01-1D02E367C64F}" type="datetimeFigureOut">
              <a:rPr lang="en-US" smtClean="0"/>
              <a:t>4/26/26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63B1-7AC8-E144-A6E7-AC58FCFF44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75689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E2F9F-7A0E-194A-BE01-1D02E367C64F}" type="datetimeFigureOut">
              <a:rPr lang="en-US" smtClean="0"/>
              <a:t>4/26/26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63B1-7AC8-E144-A6E7-AC58FCFF44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48124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E2F9F-7A0E-194A-BE01-1D02E367C64F}" type="datetimeFigureOut">
              <a:rPr lang="en-US" smtClean="0"/>
              <a:t>4/26/26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63B1-7AC8-E144-A6E7-AC58FCFF44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52725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E2F9F-7A0E-194A-BE01-1D02E367C64F}" type="datetimeFigureOut">
              <a:rPr lang="en-US" smtClean="0"/>
              <a:t>4/26/26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63B1-7AC8-E144-A6E7-AC58FCFF44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49944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6"/>
          <p:cNvSpPr>
            <a:spLocks noGrp="1"/>
          </p:cNvSpPr>
          <p:nvPr>
            <p:ph type="ftr" sz="quarter" idx="13"/>
          </p:nvPr>
        </p:nvSpPr>
        <p:spPr>
          <a:xfrm>
            <a:off x="126568" y="6419014"/>
            <a:ext cx="10265664" cy="365125"/>
          </a:xfrm>
        </p:spPr>
        <p:txBody>
          <a:bodyPr lIns="45720" tIns="45720" bIns="45720"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21920" y="35787"/>
            <a:ext cx="11948160" cy="990600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0" y="1062633"/>
            <a:ext cx="12192000" cy="0"/>
          </a:xfrm>
          <a:prstGeom prst="line">
            <a:avLst/>
          </a:prstGeom>
          <a:ln>
            <a:solidFill>
              <a:srgbClr val="09345A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54939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6FF65-E16B-BA4F-9591-6B4416106527}" type="datetimeFigureOut">
              <a:rPr lang="en-US" smtClean="0"/>
              <a:t>4/26/26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42168-F8B8-B34D-83CF-DF309AC81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82881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0" y="152431"/>
            <a:ext cx="12192000" cy="61452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8677194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pa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09600" y="490453"/>
            <a:ext cx="10972800" cy="71353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CD113B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609600" y="1368923"/>
            <a:ext cx="10972800" cy="4947903"/>
          </a:xfrm>
          <a:prstGeom prst="rect">
            <a:avLst/>
          </a:prstGeom>
        </p:spPr>
        <p:txBody>
          <a:bodyPr/>
          <a:lstStyle>
            <a:lvl1pPr>
              <a:defRPr sz="2667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133">
                <a:solidFill>
                  <a:schemeClr val="tx1"/>
                </a:solidFill>
              </a:defRPr>
            </a:lvl3pPr>
            <a:lvl4pPr>
              <a:defRPr sz="1867">
                <a:solidFill>
                  <a:schemeClr val="tx1"/>
                </a:solidFill>
              </a:defRPr>
            </a:lvl4pPr>
            <a:lvl5pPr>
              <a:defRPr sz="1867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811398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&amp; Bulle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>
            <a:normAutofit/>
          </a:bodyPr>
          <a:lstStyle>
            <a:lvl1pPr>
              <a:defRPr sz="33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t>Slide Title</a:t>
            </a:r>
          </a:p>
        </p:txBody>
      </p:sp>
      <p:sp>
        <p:nvSpPr>
          <p:cNvPr id="44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03251" y="1435399"/>
            <a:ext cx="10985500" cy="4816863"/>
          </a:xfrm>
          <a:prstGeom prst="rect">
            <a:avLst/>
          </a:prstGeom>
        </p:spPr>
        <p:txBody>
          <a:bodyPr/>
          <a:lstStyle>
            <a:lvl1pPr>
              <a:defRPr sz="18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18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18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18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18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E01EEBC-D3B7-5DE5-8AA6-28864BFEAE96}"/>
              </a:ext>
            </a:extLst>
          </p:cNvPr>
          <p:cNvSpPr/>
          <p:nvPr userDrawn="1"/>
        </p:nvSpPr>
        <p:spPr>
          <a:xfrm>
            <a:off x="3" y="6114529"/>
            <a:ext cx="3335311" cy="595035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45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369890592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03C5B9-2D25-5337-7BBA-3ED2655084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486045"/>
            <a:ext cx="5181600" cy="42288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58FCBBB-7198-151F-E4F6-1E7CFD5D95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486045"/>
            <a:ext cx="5181600" cy="42288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86F767F2-B9A5-092C-8442-E350F58B3B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713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Footer Placeholder 8">
            <a:extLst>
              <a:ext uri="{FF2B5EF4-FFF2-40B4-BE49-F238E27FC236}">
                <a16:creationId xmlns:a16="http://schemas.microsoft.com/office/drawing/2014/main" id="{BF0D31C7-3380-9235-901E-8E93D7E3A5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01418" y="5964383"/>
            <a:ext cx="9223513" cy="642567"/>
          </a:xfrm>
          <a:prstGeom prst="rect">
            <a:avLst/>
          </a:prstGeom>
        </p:spPr>
        <p:txBody>
          <a:bodyPr anchor="b"/>
          <a:lstStyle>
            <a:lvl1pPr algn="l">
              <a:defRPr sz="9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90101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eere Folie ohne F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platzhalt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499541" y="6200519"/>
            <a:ext cx="8333196" cy="155948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noAutofit/>
          </a:bodyPr>
          <a:lstStyle>
            <a:lvl1pPr marL="0" indent="0">
              <a:buNone/>
              <a:defRPr lang="de-DE" sz="800" baseline="0" smtClean="0">
                <a:solidFill>
                  <a:srgbClr val="005191"/>
                </a:solidFill>
              </a:defRPr>
            </a:lvl1pPr>
            <a:lvl2pPr>
              <a:defRPr lang="de-DE" smtClean="0">
                <a:solidFill>
                  <a:schemeClr val="tx1"/>
                </a:solidFill>
              </a:defRPr>
            </a:lvl2pPr>
            <a:lvl3pPr>
              <a:defRPr lang="de-DE" sz="2400" smtClean="0">
                <a:solidFill>
                  <a:schemeClr val="tx1"/>
                </a:solidFill>
              </a:defRPr>
            </a:lvl3pPr>
            <a:lvl4pPr>
              <a:defRPr lang="de-DE" sz="2400" smtClean="0">
                <a:solidFill>
                  <a:schemeClr val="tx1"/>
                </a:solidFill>
              </a:defRPr>
            </a:lvl4pPr>
            <a:lvl5pPr>
              <a:defRPr lang="de-DE" sz="2400">
                <a:solidFill>
                  <a:schemeClr val="tx1"/>
                </a:solidFill>
              </a:defRPr>
            </a:lvl5pPr>
          </a:lstStyle>
          <a:p>
            <a:pPr marL="0" lvl="0"/>
            <a:r>
              <a:rPr lang="de-DE" dirty="0"/>
              <a:t>Erste Fußzeile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quarter" idx="12" hasCustomPrompt="1"/>
          </p:nvPr>
        </p:nvSpPr>
        <p:spPr>
          <a:xfrm>
            <a:off x="500128" y="6383469"/>
            <a:ext cx="8332608" cy="152499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noAutofit/>
          </a:bodyPr>
          <a:lstStyle>
            <a:lvl1pPr>
              <a:defRPr lang="de-DE" sz="800" baseline="0" dirty="0">
                <a:solidFill>
                  <a:srgbClr val="005191"/>
                </a:solidFill>
              </a:defRPr>
            </a:lvl1pPr>
          </a:lstStyle>
          <a:p>
            <a:pPr marL="0" lvl="0" indent="0">
              <a:buNone/>
            </a:pPr>
            <a:r>
              <a:rPr lang="de-DE" dirty="0"/>
              <a:t>Zweite Fußzeile</a:t>
            </a:r>
          </a:p>
        </p:txBody>
      </p:sp>
      <p:sp>
        <p:nvSpPr>
          <p:cNvPr id="14" name="Titel 3"/>
          <p:cNvSpPr>
            <a:spLocks noGrp="1"/>
          </p:cNvSpPr>
          <p:nvPr>
            <p:ph type="title" idx="4294967295" hasCustomPrompt="1"/>
          </p:nvPr>
        </p:nvSpPr>
        <p:spPr>
          <a:xfrm>
            <a:off x="396970" y="274639"/>
            <a:ext cx="8929919" cy="56260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 sz="2799" b="1" dirty="0"/>
              <a:t>Präsentationsabschnitt</a:t>
            </a:r>
          </a:p>
        </p:txBody>
      </p:sp>
      <p:sp>
        <p:nvSpPr>
          <p:cNvPr id="18" name="Textplatzhalter 4"/>
          <p:cNvSpPr>
            <a:spLocks noGrp="1"/>
          </p:cNvSpPr>
          <p:nvPr>
            <p:ph type="body" sz="quarter" idx="4294967295" hasCustomPrompt="1"/>
          </p:nvPr>
        </p:nvSpPr>
        <p:spPr>
          <a:xfrm>
            <a:off x="395606" y="701479"/>
            <a:ext cx="8929919" cy="5044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aseline="0"/>
            </a:lvl1pPr>
          </a:lstStyle>
          <a:p>
            <a:pPr marL="0" indent="0">
              <a:buNone/>
            </a:pPr>
            <a:r>
              <a:rPr lang="de-DE" sz="2000" dirty="0">
                <a:solidFill>
                  <a:srgbClr val="005191"/>
                </a:solidFill>
              </a:rPr>
              <a:t>Zusatzinformation / Actiontitel</a:t>
            </a:r>
          </a:p>
        </p:txBody>
      </p:sp>
      <p:sp>
        <p:nvSpPr>
          <p:cNvPr id="19" name="Foliennummernplatzhalter 3"/>
          <p:cNvSpPr>
            <a:spLocks noGrp="1"/>
          </p:cNvSpPr>
          <p:nvPr>
            <p:ph type="sldNum" sz="quarter" idx="4"/>
          </p:nvPr>
        </p:nvSpPr>
        <p:spPr>
          <a:xfrm>
            <a:off x="9093915" y="6239834"/>
            <a:ext cx="2844800" cy="365125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B71E80-5E34-4AB7-B2A2-EABBE72922C5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quarter" idx="13"/>
          </p:nvPr>
        </p:nvSpPr>
        <p:spPr>
          <a:xfrm>
            <a:off x="395340" y="1341128"/>
            <a:ext cx="11796661" cy="4607445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3338175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401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- White+S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384929" y="1844886"/>
            <a:ext cx="10906591" cy="1470025"/>
          </a:xfrm>
        </p:spPr>
        <p:txBody>
          <a:bodyPr lIns="0" tIns="0" rIns="0" bIns="0" anchor="b" anchorCtr="0">
            <a:normAutofit/>
          </a:bodyPr>
          <a:lstStyle>
            <a:lvl1pPr algn="l">
              <a:defRPr sz="4000" b="1">
                <a:solidFill>
                  <a:srgbClr val="007DBA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84929" y="3461117"/>
            <a:ext cx="10906591" cy="753881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2000">
                <a:solidFill>
                  <a:srgbClr val="007DBA"/>
                </a:solidFill>
              </a:defRPr>
            </a:lvl1pPr>
            <a:lvl2pPr marL="4571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1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E52776-0A7E-417A-B287-2E0D1250EC1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929" y="382175"/>
            <a:ext cx="2333984" cy="288470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6523320" y="896879"/>
            <a:ext cx="5029200" cy="5029200"/>
          </a:xfrm>
          <a:prstGeom prst="rect">
            <a:avLst/>
          </a:prstGeom>
          <a:blipFill dpi="0" rotWithShape="1">
            <a:blip r:embed="rId3">
              <a:alphaModFix amt="12000"/>
            </a:blip>
            <a:srcRect/>
            <a:stretch>
              <a:fillRect/>
            </a:stretch>
          </a:blip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71869644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Light Blue">
    <p:bg>
      <p:bgPr>
        <a:solidFill>
          <a:srgbClr val="007DB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>
          <a:xfrm>
            <a:off x="384929" y="1844886"/>
            <a:ext cx="10906591" cy="1470025"/>
          </a:xfrm>
        </p:spPr>
        <p:txBody>
          <a:bodyPr lIns="0" tIns="0" rIns="0" bIns="0" anchor="b" anchorCtr="0">
            <a:normAutofit/>
          </a:bodyPr>
          <a:lstStyle>
            <a:lvl1pPr algn="l"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84929" y="3461117"/>
            <a:ext cx="10906591" cy="753881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1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1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EE52776-0A7E-417A-B287-2E0D1250EC1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84929" y="375825"/>
            <a:ext cx="2333992" cy="288470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6515100" y="896879"/>
            <a:ext cx="5029200" cy="5029200"/>
          </a:xfrm>
          <a:prstGeom prst="rect">
            <a:avLst/>
          </a:prstGeom>
          <a:blipFill dpi="0" rotWithShape="1">
            <a:blip r:embed="rId3">
              <a:alphaModFix amt="12000"/>
            </a:blip>
            <a:srcRect/>
            <a:stretch>
              <a:fillRect/>
            </a:stretch>
          </a:blip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871518943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272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Navy">
    <p:bg>
      <p:bgPr>
        <a:solidFill>
          <a:srgbClr val="13294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384929" y="1844886"/>
            <a:ext cx="10906591" cy="1470025"/>
          </a:xfrm>
        </p:spPr>
        <p:txBody>
          <a:bodyPr lIns="0" tIns="0" rIns="0" bIns="0" anchor="b" anchorCtr="0">
            <a:normAutofit/>
          </a:bodyPr>
          <a:lstStyle>
            <a:lvl1pPr algn="l"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84929" y="3461117"/>
            <a:ext cx="10906591" cy="753881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1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1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EE52776-0A7E-417A-B287-2E0D1250EC1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6515100" y="896879"/>
            <a:ext cx="5029200" cy="5029200"/>
          </a:xfrm>
          <a:prstGeom prst="rect">
            <a:avLst/>
          </a:prstGeom>
          <a:blipFill dpi="0" rotWithShape="1">
            <a:blip r:embed="rId2">
              <a:alphaModFix amt="12000"/>
            </a:blip>
            <a:srcRect/>
            <a:stretch>
              <a:fillRect/>
            </a:stretch>
          </a:blip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84929" y="375825"/>
            <a:ext cx="2333992" cy="288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8319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77800"/>
            <a:ext cx="12192000" cy="1138965"/>
          </a:xfrm>
        </p:spPr>
        <p:txBody>
          <a:bodyPr/>
          <a:lstStyle>
            <a:lvl1pPr>
              <a:defRPr>
                <a:solidFill>
                  <a:srgbClr val="14467E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508787"/>
            <a:ext cx="10363200" cy="384042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Footer Placeholder 1">
            <a:extLst>
              <a:ext uri="{FF2B5EF4-FFF2-40B4-BE49-F238E27FC236}">
                <a16:creationId xmlns:a16="http://schemas.microsoft.com/office/drawing/2014/main" id="{0A41D23B-DA32-9EC5-E28F-3A4AC949800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615518" y="5924552"/>
            <a:ext cx="4320116" cy="9334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600" dirty="0">
                <a:solidFill>
                  <a:schemeClr val="bg1"/>
                </a:solidFill>
                <a:latin typeface="Arial" charset="0"/>
                <a:ea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67019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1" y="162855"/>
            <a:ext cx="10061651" cy="680132"/>
          </a:xfrm>
        </p:spPr>
        <p:txBody>
          <a:bodyPr/>
          <a:lstStyle>
            <a:lvl1pPr>
              <a:defRPr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0A2AB982-D3FC-41A9-A5E6-82456B136A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5760" y="6432679"/>
            <a:ext cx="7059168" cy="230832"/>
          </a:xfrm>
          <a:prstGeom prst="rect">
            <a:avLst/>
          </a:prstGeom>
        </p:spPr>
        <p:txBody>
          <a:bodyPr vert="horz" lIns="91440" tIns="45720" rIns="91440" bIns="45720" rtlCol="0" anchor="b">
            <a:spAutoFit/>
          </a:bodyPr>
          <a:lstStyle>
            <a:lvl1pPr algn="l">
              <a:spcBef>
                <a:spcPts val="0"/>
              </a:spcBef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13920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6FF65-E16B-BA4F-9591-6B4416106527}" type="datetimeFigureOut">
              <a:rPr lang="en-US" smtClean="0"/>
              <a:t>4/26/26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42168-F8B8-B34D-83CF-DF309AC81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22543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+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/>
          <p:cNvSpPr>
            <a:spLocks noGrp="1"/>
          </p:cNvSpPr>
          <p:nvPr>
            <p:ph idx="1" hasCustomPrompt="1"/>
          </p:nvPr>
        </p:nvSpPr>
        <p:spPr>
          <a:xfrm>
            <a:off x="429257" y="1608673"/>
            <a:ext cx="11352109" cy="4028153"/>
          </a:xfrm>
        </p:spPr>
        <p:txBody>
          <a:bodyPr lIns="0" tIns="0" rIns="0" bIns="0"/>
          <a:lstStyle>
            <a:lvl1pPr>
              <a:spcBef>
                <a:spcPts val="600"/>
              </a:spcBef>
              <a:spcAft>
                <a:spcPts val="800"/>
              </a:spcAft>
              <a:buClr>
                <a:srgbClr val="007DBA"/>
              </a:buClr>
              <a:defRPr sz="2000">
                <a:solidFill>
                  <a:srgbClr val="101D3A"/>
                </a:solidFill>
              </a:defRPr>
            </a:lvl1pPr>
            <a:lvl2pPr>
              <a:spcBef>
                <a:spcPts val="600"/>
              </a:spcBef>
              <a:spcAft>
                <a:spcPts val="800"/>
              </a:spcAft>
              <a:buClr>
                <a:srgbClr val="007DBA"/>
              </a:buClr>
              <a:defRPr sz="2000">
                <a:solidFill>
                  <a:srgbClr val="101D3A"/>
                </a:solidFill>
              </a:defRPr>
            </a:lvl2pPr>
            <a:lvl3pPr>
              <a:spcBef>
                <a:spcPts val="600"/>
              </a:spcBef>
              <a:spcAft>
                <a:spcPts val="800"/>
              </a:spcAft>
              <a:buClr>
                <a:srgbClr val="007DBA"/>
              </a:buClr>
              <a:defRPr sz="1800">
                <a:solidFill>
                  <a:srgbClr val="101D3A"/>
                </a:solidFill>
              </a:defRPr>
            </a:lvl3pPr>
            <a:lvl4pPr>
              <a:spcBef>
                <a:spcPts val="600"/>
              </a:spcBef>
              <a:spcAft>
                <a:spcPts val="800"/>
              </a:spcAft>
              <a:buClr>
                <a:srgbClr val="007DBA"/>
              </a:buClr>
              <a:defRPr sz="1600">
                <a:solidFill>
                  <a:srgbClr val="101D3A"/>
                </a:solidFill>
              </a:defRPr>
            </a:lvl4pPr>
            <a:lvl5pPr>
              <a:spcBef>
                <a:spcPts val="600"/>
              </a:spcBef>
              <a:spcAft>
                <a:spcPts val="800"/>
              </a:spcAft>
              <a:buClr>
                <a:srgbClr val="007DBA"/>
              </a:buClr>
              <a:defRPr sz="1600">
                <a:solidFill>
                  <a:srgbClr val="101D3A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13294B"/>
                </a:solidFill>
              </a:defRPr>
            </a:lvl1pPr>
          </a:lstStyle>
          <a:p>
            <a:fld id="{23750D03-48AD-2741-AECD-41D90156259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4926" y="6374294"/>
            <a:ext cx="1494811" cy="183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05364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+Content+Photo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idx="1" hasCustomPrompt="1"/>
          </p:nvPr>
        </p:nvSpPr>
        <p:spPr>
          <a:xfrm>
            <a:off x="6972300" y="1608673"/>
            <a:ext cx="4809067" cy="4028153"/>
          </a:xfrm>
        </p:spPr>
        <p:txBody>
          <a:bodyPr lIns="0" tIns="0" rIns="0" bIns="0"/>
          <a:lstStyle>
            <a:lvl1pPr marL="287331" indent="-287331">
              <a:lnSpc>
                <a:spcPct val="90000"/>
              </a:lnSpc>
              <a:spcBef>
                <a:spcPts val="600"/>
              </a:spcBef>
              <a:spcAft>
                <a:spcPts val="800"/>
              </a:spcAft>
              <a:buClr>
                <a:srgbClr val="0C68AC"/>
              </a:buClr>
              <a:defRPr sz="2000">
                <a:solidFill>
                  <a:srgbClr val="101D3A"/>
                </a:solidFill>
              </a:defRPr>
            </a:lvl1pPr>
            <a:lvl2pPr>
              <a:lnSpc>
                <a:spcPct val="90000"/>
              </a:lnSpc>
              <a:spcBef>
                <a:spcPts val="600"/>
              </a:spcBef>
              <a:spcAft>
                <a:spcPts val="800"/>
              </a:spcAft>
              <a:buClr>
                <a:srgbClr val="0C68AC"/>
              </a:buClr>
              <a:defRPr sz="2000">
                <a:solidFill>
                  <a:srgbClr val="101D3A"/>
                </a:solidFill>
              </a:defRPr>
            </a:lvl2pPr>
            <a:lvl3pPr>
              <a:lnSpc>
                <a:spcPct val="90000"/>
              </a:lnSpc>
              <a:spcBef>
                <a:spcPts val="600"/>
              </a:spcBef>
              <a:spcAft>
                <a:spcPts val="800"/>
              </a:spcAft>
              <a:buClr>
                <a:srgbClr val="0C68AC"/>
              </a:buClr>
              <a:defRPr sz="1800">
                <a:solidFill>
                  <a:srgbClr val="101D3A"/>
                </a:solidFill>
              </a:defRPr>
            </a:lvl3pPr>
            <a:lvl4pPr>
              <a:lnSpc>
                <a:spcPct val="90000"/>
              </a:lnSpc>
              <a:spcBef>
                <a:spcPts val="600"/>
              </a:spcBef>
              <a:spcAft>
                <a:spcPts val="800"/>
              </a:spcAft>
              <a:buClr>
                <a:srgbClr val="0C68AC"/>
              </a:buClr>
              <a:defRPr sz="1600">
                <a:solidFill>
                  <a:srgbClr val="101D3A"/>
                </a:solidFill>
              </a:defRPr>
            </a:lvl4pPr>
            <a:lvl5pPr>
              <a:lnSpc>
                <a:spcPct val="90000"/>
              </a:lnSpc>
              <a:spcBef>
                <a:spcPts val="600"/>
              </a:spcBef>
              <a:spcAft>
                <a:spcPts val="800"/>
              </a:spcAft>
              <a:buClr>
                <a:srgbClr val="0C68AC"/>
              </a:buClr>
              <a:defRPr sz="1600">
                <a:solidFill>
                  <a:srgbClr val="101D3A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423333" y="1624471"/>
            <a:ext cx="6267451" cy="4012353"/>
          </a:xfrm>
        </p:spPr>
        <p:txBody>
          <a:bodyPr anchor="ctr" anchorCtr="1"/>
          <a:lstStyle>
            <a:lvl1pPr marL="0" indent="0" algn="ctr">
              <a:buNone/>
              <a:defRPr sz="1400"/>
            </a:lvl1pPr>
            <a:lvl2pPr marL="511807" indent="0">
              <a:buNone/>
              <a:defRPr sz="3100"/>
            </a:lvl2pPr>
            <a:lvl3pPr marL="1023613" indent="0">
              <a:buNone/>
              <a:defRPr sz="2700"/>
            </a:lvl3pPr>
            <a:lvl4pPr marL="1535420" indent="0">
              <a:buNone/>
              <a:defRPr sz="2200"/>
            </a:lvl4pPr>
            <a:lvl5pPr marL="2047227" indent="0">
              <a:buNone/>
              <a:defRPr sz="2200"/>
            </a:lvl5pPr>
            <a:lvl6pPr marL="2559035" indent="0">
              <a:buNone/>
              <a:defRPr sz="2200"/>
            </a:lvl6pPr>
            <a:lvl7pPr marL="3070842" indent="0">
              <a:buNone/>
              <a:defRPr sz="2200"/>
            </a:lvl7pPr>
            <a:lvl8pPr marL="3582649" indent="0">
              <a:buNone/>
              <a:defRPr sz="2200"/>
            </a:lvl8pPr>
            <a:lvl9pPr marL="4094456" indent="0">
              <a:buNone/>
              <a:defRPr sz="2200"/>
            </a:lvl9pPr>
          </a:lstStyle>
          <a:p>
            <a:r>
              <a:rPr lang="en-US" dirty="0"/>
              <a:t>Drag picture to placeholder </a:t>
            </a:r>
            <a:br>
              <a:rPr lang="en-US" dirty="0"/>
            </a:br>
            <a:r>
              <a:rPr lang="en-US" dirty="0"/>
              <a:t>or click icon to add</a:t>
            </a:r>
            <a:br>
              <a:rPr lang="en-US" dirty="0"/>
            </a:br>
            <a:r>
              <a:rPr lang="en-US" dirty="0"/>
              <a:t>(150 DPI </a:t>
            </a:r>
            <a:r>
              <a:rPr lang="en-US" dirty="0" err="1"/>
              <a:t>PNG</a:t>
            </a:r>
            <a:r>
              <a:rPr lang="en-US" dirty="0"/>
              <a:t> file recommended)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3750D03-48AD-2741-AECD-41D90156259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4926" y="6374294"/>
            <a:ext cx="1494811" cy="183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9686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+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29257" y="1608673"/>
            <a:ext cx="3846883" cy="4028153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2400"/>
              </a:lnSpc>
              <a:spcAft>
                <a:spcPts val="800"/>
              </a:spcAft>
              <a:buNone/>
              <a:defRPr sz="1600">
                <a:solidFill>
                  <a:srgbClr val="007DBA"/>
                </a:solidFill>
              </a:defRPr>
            </a:lvl1pPr>
            <a:lvl2pPr>
              <a:defRPr sz="27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14" hasCustomPrompt="1"/>
          </p:nvPr>
        </p:nvSpPr>
        <p:spPr>
          <a:xfrm>
            <a:off x="4536030" y="1608673"/>
            <a:ext cx="7245343" cy="4028153"/>
          </a:xfrm>
        </p:spPr>
        <p:txBody>
          <a:bodyPr lIns="0" tIns="0" rIns="0" bIns="0">
            <a:noAutofit/>
          </a:bodyPr>
          <a:lstStyle>
            <a:lvl1pPr>
              <a:spcAft>
                <a:spcPts val="576"/>
              </a:spcAft>
              <a:buClr>
                <a:srgbClr val="007DBA"/>
              </a:buClr>
              <a:defRPr sz="2000">
                <a:solidFill>
                  <a:srgbClr val="101D3A"/>
                </a:solidFill>
              </a:defRPr>
            </a:lvl1pPr>
            <a:lvl2pPr>
              <a:spcAft>
                <a:spcPts val="576"/>
              </a:spcAft>
              <a:buClr>
                <a:srgbClr val="007DBA"/>
              </a:buClr>
              <a:defRPr sz="2000">
                <a:solidFill>
                  <a:srgbClr val="101D3A"/>
                </a:solidFill>
              </a:defRPr>
            </a:lvl2pPr>
            <a:lvl3pPr>
              <a:spcAft>
                <a:spcPts val="576"/>
              </a:spcAft>
              <a:buClr>
                <a:srgbClr val="007DBA"/>
              </a:buClr>
              <a:defRPr sz="1800">
                <a:solidFill>
                  <a:srgbClr val="101D3A"/>
                </a:solidFill>
              </a:defRPr>
            </a:lvl3pPr>
            <a:lvl4pPr>
              <a:spcAft>
                <a:spcPts val="576"/>
              </a:spcAft>
              <a:buClr>
                <a:srgbClr val="007DBA"/>
              </a:buClr>
              <a:defRPr sz="1600">
                <a:solidFill>
                  <a:srgbClr val="101D3A"/>
                </a:solidFill>
              </a:defRPr>
            </a:lvl4pPr>
            <a:lvl5pPr>
              <a:spcAft>
                <a:spcPts val="576"/>
              </a:spcAft>
              <a:buClr>
                <a:srgbClr val="007DBA"/>
              </a:buClr>
              <a:defRPr sz="1600">
                <a:solidFill>
                  <a:srgbClr val="101D3A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3750D03-48AD-2741-AECD-41D90156259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4926" y="6374294"/>
            <a:ext cx="1494811" cy="183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02987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+Content+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/>
          <p:cNvSpPr>
            <a:spLocks noGrp="1"/>
          </p:cNvSpPr>
          <p:nvPr>
            <p:ph idx="1" hasCustomPrompt="1"/>
          </p:nvPr>
        </p:nvSpPr>
        <p:spPr>
          <a:xfrm>
            <a:off x="429259" y="1608673"/>
            <a:ext cx="6272155" cy="4028153"/>
          </a:xfrm>
        </p:spPr>
        <p:txBody>
          <a:bodyPr lIns="0" tIns="0" rIns="0" bIns="0"/>
          <a:lstStyle>
            <a:lvl1pPr>
              <a:lnSpc>
                <a:spcPct val="90000"/>
              </a:lnSpc>
              <a:spcBef>
                <a:spcPts val="600"/>
              </a:spcBef>
              <a:spcAft>
                <a:spcPts val="800"/>
              </a:spcAft>
              <a:buClr>
                <a:srgbClr val="007DBA"/>
              </a:buClr>
              <a:defRPr sz="2000">
                <a:solidFill>
                  <a:srgbClr val="101D3A"/>
                </a:solidFill>
              </a:defRPr>
            </a:lvl1pPr>
            <a:lvl2pPr>
              <a:lnSpc>
                <a:spcPct val="90000"/>
              </a:lnSpc>
              <a:spcBef>
                <a:spcPts val="600"/>
              </a:spcBef>
              <a:spcAft>
                <a:spcPts val="800"/>
              </a:spcAft>
              <a:buClr>
                <a:srgbClr val="007DBA"/>
              </a:buClr>
              <a:defRPr sz="2000">
                <a:solidFill>
                  <a:srgbClr val="101D3A"/>
                </a:solidFill>
              </a:defRPr>
            </a:lvl2pPr>
            <a:lvl3pPr>
              <a:lnSpc>
                <a:spcPct val="90000"/>
              </a:lnSpc>
              <a:spcBef>
                <a:spcPts val="600"/>
              </a:spcBef>
              <a:spcAft>
                <a:spcPts val="800"/>
              </a:spcAft>
              <a:buClr>
                <a:srgbClr val="007DBA"/>
              </a:buClr>
              <a:defRPr sz="1800">
                <a:solidFill>
                  <a:srgbClr val="101D3A"/>
                </a:solidFill>
              </a:defRPr>
            </a:lvl3pPr>
            <a:lvl4pPr>
              <a:lnSpc>
                <a:spcPct val="90000"/>
              </a:lnSpc>
              <a:spcBef>
                <a:spcPts val="600"/>
              </a:spcBef>
              <a:spcAft>
                <a:spcPts val="800"/>
              </a:spcAft>
              <a:buClr>
                <a:srgbClr val="007DBA"/>
              </a:buClr>
              <a:defRPr sz="1600">
                <a:solidFill>
                  <a:srgbClr val="101D3A"/>
                </a:solidFill>
              </a:defRPr>
            </a:lvl4pPr>
            <a:lvl5pPr>
              <a:lnSpc>
                <a:spcPct val="90000"/>
              </a:lnSpc>
              <a:spcBef>
                <a:spcPts val="600"/>
              </a:spcBef>
              <a:spcAft>
                <a:spcPts val="800"/>
              </a:spcAft>
              <a:buClr>
                <a:srgbClr val="007DBA"/>
              </a:buClr>
              <a:defRPr sz="1600">
                <a:solidFill>
                  <a:srgbClr val="101D3A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6980500" y="1624471"/>
            <a:ext cx="4800873" cy="4012353"/>
          </a:xfrm>
        </p:spPr>
        <p:txBody>
          <a:bodyPr anchor="ctr" anchorCtr="1"/>
          <a:lstStyle>
            <a:lvl1pPr marL="0" indent="0" algn="ctr">
              <a:buNone/>
              <a:defRPr sz="1400"/>
            </a:lvl1pPr>
            <a:lvl2pPr marL="511807" indent="0">
              <a:buNone/>
              <a:defRPr sz="3100"/>
            </a:lvl2pPr>
            <a:lvl3pPr marL="1023613" indent="0">
              <a:buNone/>
              <a:defRPr sz="2700"/>
            </a:lvl3pPr>
            <a:lvl4pPr marL="1535420" indent="0">
              <a:buNone/>
              <a:defRPr sz="2200"/>
            </a:lvl4pPr>
            <a:lvl5pPr marL="2047227" indent="0">
              <a:buNone/>
              <a:defRPr sz="2200"/>
            </a:lvl5pPr>
            <a:lvl6pPr marL="2559035" indent="0">
              <a:buNone/>
              <a:defRPr sz="2200"/>
            </a:lvl6pPr>
            <a:lvl7pPr marL="3070842" indent="0">
              <a:buNone/>
              <a:defRPr sz="2200"/>
            </a:lvl7pPr>
            <a:lvl8pPr marL="3582649" indent="0">
              <a:buNone/>
              <a:defRPr sz="2200"/>
            </a:lvl8pPr>
            <a:lvl9pPr marL="4094456" indent="0">
              <a:buNone/>
              <a:defRPr sz="2200"/>
            </a:lvl9pPr>
          </a:lstStyle>
          <a:p>
            <a:r>
              <a:rPr lang="en-US" dirty="0"/>
              <a:t>Drag picture to placeholder </a:t>
            </a:r>
            <a:br>
              <a:rPr lang="en-US" dirty="0"/>
            </a:br>
            <a:r>
              <a:rPr lang="en-US" dirty="0"/>
              <a:t>or click icon to add</a:t>
            </a:r>
            <a:br>
              <a:rPr lang="en-US" dirty="0"/>
            </a:br>
            <a:r>
              <a:rPr lang="en-US" dirty="0"/>
              <a:t>(150 DPI </a:t>
            </a:r>
            <a:r>
              <a:rPr lang="en-US" dirty="0" err="1"/>
              <a:t>PNG</a:t>
            </a:r>
            <a:r>
              <a:rPr lang="en-US" dirty="0"/>
              <a:t> file recommended)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3750D03-48AD-2741-AECD-41D90156259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4926" y="6374294"/>
            <a:ext cx="1494811" cy="183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59768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+Content+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/>
          <p:cNvSpPr>
            <a:spLocks noGrp="1"/>
          </p:cNvSpPr>
          <p:nvPr>
            <p:ph idx="13" hasCustomPrompt="1"/>
          </p:nvPr>
        </p:nvSpPr>
        <p:spPr>
          <a:xfrm>
            <a:off x="6980495" y="1608673"/>
            <a:ext cx="4894808" cy="4028153"/>
          </a:xfrm>
        </p:spPr>
        <p:txBody>
          <a:bodyPr/>
          <a:lstStyle>
            <a:lvl1pPr marL="0" indent="0">
              <a:spcAft>
                <a:spcPts val="800"/>
              </a:spcAft>
              <a:buNone/>
              <a:defRPr>
                <a:solidFill>
                  <a:srgbClr val="101D3A"/>
                </a:solidFill>
              </a:defRPr>
            </a:lvl1pPr>
            <a:lvl2pPr>
              <a:defRPr>
                <a:solidFill>
                  <a:srgbClr val="101D3A"/>
                </a:solidFill>
              </a:defRPr>
            </a:lvl2pPr>
            <a:lvl3pPr>
              <a:defRPr>
                <a:solidFill>
                  <a:srgbClr val="101D3A"/>
                </a:solidFill>
              </a:defRPr>
            </a:lvl3pPr>
            <a:lvl4pPr>
              <a:defRPr>
                <a:solidFill>
                  <a:srgbClr val="101D3A"/>
                </a:solidFill>
              </a:defRPr>
            </a:lvl4pPr>
            <a:lvl5pPr>
              <a:defRPr>
                <a:solidFill>
                  <a:srgbClr val="101D3A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 hasCustomPrompt="1"/>
          </p:nvPr>
        </p:nvSpPr>
        <p:spPr>
          <a:xfrm>
            <a:off x="429259" y="1608673"/>
            <a:ext cx="6272155" cy="4028153"/>
          </a:xfrm>
        </p:spPr>
        <p:txBody>
          <a:bodyPr lIns="0" tIns="0" rIns="0" bIns="0"/>
          <a:lstStyle>
            <a:lvl1pPr>
              <a:lnSpc>
                <a:spcPct val="90000"/>
              </a:lnSpc>
              <a:spcBef>
                <a:spcPts val="600"/>
              </a:spcBef>
              <a:spcAft>
                <a:spcPts val="800"/>
              </a:spcAft>
              <a:buClr>
                <a:srgbClr val="007DBA"/>
              </a:buClr>
              <a:defRPr sz="2000">
                <a:solidFill>
                  <a:srgbClr val="101D3A"/>
                </a:solidFill>
              </a:defRPr>
            </a:lvl1pPr>
            <a:lvl2pPr>
              <a:lnSpc>
                <a:spcPct val="90000"/>
              </a:lnSpc>
              <a:spcBef>
                <a:spcPts val="600"/>
              </a:spcBef>
              <a:spcAft>
                <a:spcPts val="800"/>
              </a:spcAft>
              <a:buClr>
                <a:srgbClr val="007DBA"/>
              </a:buClr>
              <a:defRPr sz="2000">
                <a:solidFill>
                  <a:srgbClr val="101D3A"/>
                </a:solidFill>
              </a:defRPr>
            </a:lvl2pPr>
            <a:lvl3pPr>
              <a:lnSpc>
                <a:spcPct val="90000"/>
              </a:lnSpc>
              <a:spcBef>
                <a:spcPts val="600"/>
              </a:spcBef>
              <a:spcAft>
                <a:spcPts val="800"/>
              </a:spcAft>
              <a:buClr>
                <a:srgbClr val="007DBA"/>
              </a:buClr>
              <a:defRPr sz="1800">
                <a:solidFill>
                  <a:srgbClr val="101D3A"/>
                </a:solidFill>
              </a:defRPr>
            </a:lvl3pPr>
            <a:lvl4pPr>
              <a:lnSpc>
                <a:spcPct val="90000"/>
              </a:lnSpc>
              <a:spcBef>
                <a:spcPts val="600"/>
              </a:spcBef>
              <a:spcAft>
                <a:spcPts val="800"/>
              </a:spcAft>
              <a:buClr>
                <a:srgbClr val="007DBA"/>
              </a:buClr>
              <a:defRPr sz="1600">
                <a:solidFill>
                  <a:srgbClr val="101D3A"/>
                </a:solidFill>
              </a:defRPr>
            </a:lvl4pPr>
            <a:lvl5pPr>
              <a:lnSpc>
                <a:spcPct val="90000"/>
              </a:lnSpc>
              <a:spcBef>
                <a:spcPts val="600"/>
              </a:spcBef>
              <a:spcAft>
                <a:spcPts val="800"/>
              </a:spcAft>
              <a:buClr>
                <a:srgbClr val="007DBA"/>
              </a:buClr>
              <a:defRPr sz="1600">
                <a:solidFill>
                  <a:srgbClr val="101D3A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3750D03-48AD-2741-AECD-41D90156259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4926" y="6374294"/>
            <a:ext cx="1494811" cy="183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91653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+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29257" y="1605796"/>
            <a:ext cx="11352109" cy="646544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2"/>
                </a:solidFill>
              </a:defRPr>
            </a:lvl1pPr>
            <a:lvl2pPr marL="511806" indent="0">
              <a:buNone/>
              <a:defRPr sz="2000"/>
            </a:lvl2pPr>
            <a:lvl3pPr marL="1023613" indent="0">
              <a:buNone/>
              <a:defRPr sz="2000"/>
            </a:lvl3pPr>
            <a:lvl4pPr marL="1535420" indent="0">
              <a:buNone/>
              <a:defRPr sz="2000"/>
            </a:lvl4pPr>
            <a:lvl5pPr marL="2047227" indent="0">
              <a:buNone/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0" name="Content Placeholder 3"/>
          <p:cNvSpPr>
            <a:spLocks noGrp="1"/>
          </p:cNvSpPr>
          <p:nvPr>
            <p:ph sz="half" idx="13" hasCustomPrompt="1"/>
          </p:nvPr>
        </p:nvSpPr>
        <p:spPr>
          <a:xfrm>
            <a:off x="429263" y="2290754"/>
            <a:ext cx="3540772" cy="3611551"/>
          </a:xfrm>
        </p:spPr>
        <p:txBody>
          <a:bodyPr>
            <a:noAutofit/>
          </a:bodyPr>
          <a:lstStyle>
            <a:lvl1pPr marL="282372" indent="-282372">
              <a:buClr>
                <a:srgbClr val="007DBA"/>
              </a:buClr>
              <a:buFont typeface="Arial"/>
              <a:buChar char="•"/>
              <a:defRPr sz="1600">
                <a:solidFill>
                  <a:srgbClr val="101D3A"/>
                </a:solidFill>
              </a:defRPr>
            </a:lvl1pPr>
            <a:lvl2pPr marL="511806" indent="0">
              <a:buNone/>
              <a:defRPr sz="2000"/>
            </a:lvl2pPr>
            <a:lvl3pPr marL="1023613" indent="0">
              <a:buNone/>
              <a:defRPr sz="2000"/>
            </a:lvl3pPr>
            <a:lvl4pPr marL="1535420" indent="0">
              <a:buNone/>
              <a:defRPr sz="2000"/>
            </a:lvl4pPr>
            <a:lvl5pPr marL="2047227" indent="0">
              <a:buNone/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3" name="Content Placeholder 3"/>
          <p:cNvSpPr>
            <a:spLocks noGrp="1"/>
          </p:cNvSpPr>
          <p:nvPr>
            <p:ph sz="half" idx="14" hasCustomPrompt="1"/>
          </p:nvPr>
        </p:nvSpPr>
        <p:spPr>
          <a:xfrm>
            <a:off x="4349757" y="2290754"/>
            <a:ext cx="3525948" cy="3611551"/>
          </a:xfrm>
        </p:spPr>
        <p:txBody>
          <a:bodyPr>
            <a:noAutofit/>
          </a:bodyPr>
          <a:lstStyle>
            <a:lvl1pPr marL="282372" indent="-282372">
              <a:buClr>
                <a:srgbClr val="007DBA"/>
              </a:buClr>
              <a:buFont typeface="Arial"/>
              <a:buChar char="•"/>
              <a:defRPr sz="1600">
                <a:solidFill>
                  <a:srgbClr val="101D3A"/>
                </a:solidFill>
              </a:defRPr>
            </a:lvl1pPr>
            <a:lvl2pPr marL="511806" indent="0">
              <a:buNone/>
              <a:defRPr sz="2000"/>
            </a:lvl2pPr>
            <a:lvl3pPr marL="1023613" indent="0">
              <a:buNone/>
              <a:defRPr sz="2000"/>
            </a:lvl3pPr>
            <a:lvl4pPr marL="1535420" indent="0">
              <a:buNone/>
              <a:defRPr sz="2000"/>
            </a:lvl4pPr>
            <a:lvl5pPr marL="2047227" indent="0">
              <a:buNone/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4" name="Content Placeholder 3"/>
          <p:cNvSpPr>
            <a:spLocks noGrp="1"/>
          </p:cNvSpPr>
          <p:nvPr>
            <p:ph sz="half" idx="15" hasCustomPrompt="1"/>
          </p:nvPr>
        </p:nvSpPr>
        <p:spPr>
          <a:xfrm>
            <a:off x="8255425" y="2290754"/>
            <a:ext cx="3525948" cy="3611551"/>
          </a:xfrm>
        </p:spPr>
        <p:txBody>
          <a:bodyPr>
            <a:noAutofit/>
          </a:bodyPr>
          <a:lstStyle>
            <a:lvl1pPr marL="282372" indent="-282372">
              <a:buClr>
                <a:srgbClr val="007DBA"/>
              </a:buClr>
              <a:buFont typeface="Arial"/>
              <a:buChar char="•"/>
              <a:defRPr sz="1600">
                <a:solidFill>
                  <a:srgbClr val="101D3A"/>
                </a:solidFill>
              </a:defRPr>
            </a:lvl1pPr>
            <a:lvl2pPr marL="511806" indent="0">
              <a:buNone/>
              <a:defRPr sz="2000"/>
            </a:lvl2pPr>
            <a:lvl3pPr marL="1023613" indent="0">
              <a:buNone/>
              <a:defRPr sz="2000"/>
            </a:lvl3pPr>
            <a:lvl4pPr marL="1535420" indent="0">
              <a:buNone/>
              <a:defRPr sz="2000"/>
            </a:lvl4pPr>
            <a:lvl5pPr marL="2047227" indent="0">
              <a:buNone/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3750D03-48AD-2741-AECD-41D90156259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4926" y="6374294"/>
            <a:ext cx="1494811" cy="183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63979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3750D03-48AD-2741-AECD-41D90156259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4926" y="6374294"/>
            <a:ext cx="1494811" cy="183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04894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3750D03-48AD-2741-AECD-41D90156259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4926" y="6374294"/>
            <a:ext cx="1494811" cy="183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14543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2">
    <p:bg>
      <p:bgPr>
        <a:solidFill>
          <a:srgbClr val="007DB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3750D03-48AD-2741-AECD-41D90156259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7023" y="6370175"/>
            <a:ext cx="1470616" cy="183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88572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3">
    <p:bg>
      <p:bgPr>
        <a:solidFill>
          <a:srgbClr val="13294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3750D03-48AD-2741-AECD-41D90156259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7023" y="6370175"/>
            <a:ext cx="1470616" cy="183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073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6FF65-E16B-BA4F-9591-6B4416106527}" type="datetimeFigureOut">
              <a:rPr lang="en-US" smtClean="0"/>
              <a:t>4/26/26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42168-F8B8-B34D-83CF-DF309AC81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52256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7880EE0F-8936-034F-832B-8042B5D72DA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2287" y="365885"/>
            <a:ext cx="4418390" cy="5049589"/>
          </a:xfrm>
          <a:prstGeom prst="rect">
            <a:avLst/>
          </a:prstGeom>
        </p:spPr>
      </p:pic>
      <p:sp>
        <p:nvSpPr>
          <p:cNvPr id="4" name="Rectangle 5">
            <a:extLst>
              <a:ext uri="{FF2B5EF4-FFF2-40B4-BE49-F238E27FC236}">
                <a16:creationId xmlns:a16="http://schemas.microsoft.com/office/drawing/2014/main" id="{378EF57C-0683-8E48-AE13-6590CF43DEB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689351" y="6564313"/>
            <a:ext cx="3350683" cy="387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7648" tIns="48825" rIns="97648" bIns="48825">
            <a:spAutoFit/>
          </a:bodyPr>
          <a:lstStyle>
            <a:lvl1pPr defTabSz="9699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84188" defTabSz="9699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69963" defTabSz="9699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454150" defTabSz="9699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939925" defTabSz="9699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397125" defTabSz="9699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854325" defTabSz="9699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311525" defTabSz="9699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768725" defTabSz="9699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endParaRPr lang="en-US" altLang="en-US" sz="190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ctrTitle" sz="quarter" hasCustomPrompt="1"/>
          </p:nvPr>
        </p:nvSpPr>
        <p:spPr>
          <a:xfrm>
            <a:off x="603505" y="3284439"/>
            <a:ext cx="10966453" cy="461665"/>
          </a:xfrm>
        </p:spPr>
        <p:txBody>
          <a:bodyPr anchor="t" anchorCtr="0">
            <a:spAutoFit/>
          </a:bodyPr>
          <a:lstStyle>
            <a:lvl1pPr>
              <a:defRPr/>
            </a:lvl1pPr>
          </a:lstStyle>
          <a:p>
            <a:pPr lvl="0"/>
            <a:r>
              <a:rPr lang="en-US" altLang="en-US" noProof="0" dirty="0"/>
              <a:t>Click to Edit Title of Presentation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9B669413-AA1F-7B48-9EF7-51410D7110E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3504" y="2976470"/>
            <a:ext cx="10966453" cy="242039"/>
          </a:xfrm>
        </p:spPr>
        <p:txBody>
          <a:bodyPr tIns="0" bIns="0">
            <a:noAutofit/>
          </a:bodyPr>
          <a:lstStyle>
            <a:lvl1pPr marL="0" indent="0">
              <a:buNone/>
              <a:defRPr sz="1600" spc="3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ADD DEPARTMENT OR SERVICE LINE</a:t>
            </a:r>
          </a:p>
          <a:p>
            <a:pPr lvl="0"/>
            <a:endParaRPr lang="en-US" dirty="0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7D9F7EEA-6ACC-AA4C-B098-6FCE8583AAF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3250" y="4746216"/>
            <a:ext cx="10966450" cy="456535"/>
          </a:xfrm>
        </p:spPr>
        <p:txBody>
          <a:bodyPr tIns="0" bIns="0" anchor="b" anchorCtr="0"/>
          <a:lstStyle>
            <a:lvl1pPr marL="0" indent="0">
              <a:spcBef>
                <a:spcPts val="100"/>
              </a:spcBef>
              <a:spcAft>
                <a:spcPts val="100"/>
              </a:spcAft>
              <a:buFontTx/>
              <a:buNone/>
              <a:defRPr sz="1400" b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Presenter Name</a:t>
            </a:r>
          </a:p>
          <a:p>
            <a:pPr lvl="0"/>
            <a:r>
              <a:rPr lang="en-US" dirty="0"/>
              <a:t>Title</a:t>
            </a:r>
          </a:p>
        </p:txBody>
      </p:sp>
      <p:sp>
        <p:nvSpPr>
          <p:cNvPr id="25" name="Content Placeholder 24">
            <a:extLst>
              <a:ext uri="{FF2B5EF4-FFF2-40B4-BE49-F238E27FC236}">
                <a16:creationId xmlns:a16="http://schemas.microsoft.com/office/drawing/2014/main" id="{82640247-F5C8-854C-BFF2-F15A2B477F95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603250" y="5546598"/>
            <a:ext cx="10966450" cy="213551"/>
          </a:xfrm>
        </p:spPr>
        <p:txBody>
          <a:bodyPr tIns="0" bIns="0" anchor="t" anchorCtr="0">
            <a:noAutofit/>
          </a:bodyPr>
          <a:lstStyle>
            <a:lvl1pPr marL="0" indent="0">
              <a:buFontTx/>
              <a:buNone/>
              <a:defRPr sz="1600"/>
            </a:lvl1pPr>
          </a:lstStyle>
          <a:p>
            <a:pPr lvl="0"/>
            <a:r>
              <a:rPr lang="en-US" dirty="0"/>
              <a:t>Month XX,2018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03563FC-0F09-0C4F-A98D-09A9A087BFFD}"/>
              </a:ext>
            </a:extLst>
          </p:cNvPr>
          <p:cNvSpPr/>
          <p:nvPr userDrawn="1"/>
        </p:nvSpPr>
        <p:spPr bwMode="auto">
          <a:xfrm>
            <a:off x="4272324" y="6073135"/>
            <a:ext cx="7919676" cy="18757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DC4A80AC-0EE5-CE49-AC50-371B0BCEE030}"/>
              </a:ext>
            </a:extLst>
          </p:cNvPr>
          <p:cNvSpPr/>
          <p:nvPr userDrawn="1"/>
        </p:nvSpPr>
        <p:spPr bwMode="auto">
          <a:xfrm>
            <a:off x="3626865" y="6073135"/>
            <a:ext cx="589120" cy="187570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E6EA6F35-CA1B-A642-9824-3B515D1BF591}"/>
              </a:ext>
            </a:extLst>
          </p:cNvPr>
          <p:cNvSpPr/>
          <p:nvPr userDrawn="1"/>
        </p:nvSpPr>
        <p:spPr bwMode="auto">
          <a:xfrm>
            <a:off x="2120793" y="6073135"/>
            <a:ext cx="1449733" cy="187570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69B4247E-C5F1-3A4E-B4C6-26DD2EAF81A6}"/>
              </a:ext>
            </a:extLst>
          </p:cNvPr>
          <p:cNvSpPr/>
          <p:nvPr userDrawn="1"/>
        </p:nvSpPr>
        <p:spPr bwMode="auto">
          <a:xfrm>
            <a:off x="605367" y="6073135"/>
            <a:ext cx="1459087" cy="187570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8D81102-3E62-D24A-8B6C-83E5A9C82A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250" y="528365"/>
            <a:ext cx="3156987" cy="646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70748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867403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40B4F123-30EB-A440-BB44-9D7F067693BF}"/>
              </a:ext>
            </a:extLst>
          </p:cNvPr>
          <p:cNvSpPr/>
          <p:nvPr userDrawn="1"/>
        </p:nvSpPr>
        <p:spPr bwMode="auto">
          <a:xfrm>
            <a:off x="4272324" y="6073135"/>
            <a:ext cx="7919676" cy="18757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378EF57C-0683-8E48-AE13-6590CF43DEB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689351" y="6564313"/>
            <a:ext cx="3350683" cy="387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7648" tIns="48825" rIns="97648" bIns="48825">
            <a:spAutoFit/>
          </a:bodyPr>
          <a:lstStyle>
            <a:lvl1pPr defTabSz="9699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84188" defTabSz="9699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69963" defTabSz="9699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454150" defTabSz="9699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939925" defTabSz="9699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397125" defTabSz="9699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854325" defTabSz="9699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311525" defTabSz="9699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768725" defTabSz="9699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endParaRPr lang="en-US" altLang="en-US" sz="190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CBED2D5-3D21-F846-9AB1-F18C83362D57}"/>
              </a:ext>
            </a:extLst>
          </p:cNvPr>
          <p:cNvSpPr/>
          <p:nvPr userDrawn="1"/>
        </p:nvSpPr>
        <p:spPr bwMode="auto">
          <a:xfrm>
            <a:off x="4272325" y="0"/>
            <a:ext cx="7919676" cy="68580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C13092-8DB7-0B4F-ABD0-D6BD9362920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01133" y="3198167"/>
            <a:ext cx="6662057" cy="461665"/>
          </a:xfrm>
        </p:spPr>
        <p:txBody>
          <a:bodyPr anchor="ctr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Divider Title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06BB0AF-9056-B849-8AE6-C1E1BBA3E300}"/>
              </a:ext>
            </a:extLst>
          </p:cNvPr>
          <p:cNvSpPr/>
          <p:nvPr userDrawn="1"/>
        </p:nvSpPr>
        <p:spPr bwMode="auto">
          <a:xfrm>
            <a:off x="3626865" y="6073135"/>
            <a:ext cx="589120" cy="187570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F111A79-FA5C-6C4A-9F3B-44ACE4907DA5}"/>
              </a:ext>
            </a:extLst>
          </p:cNvPr>
          <p:cNvSpPr/>
          <p:nvPr userDrawn="1"/>
        </p:nvSpPr>
        <p:spPr bwMode="auto">
          <a:xfrm>
            <a:off x="2120793" y="6073135"/>
            <a:ext cx="1449733" cy="187570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59BD90C-2B1D-CE42-B14E-DB6FD23D2123}"/>
              </a:ext>
            </a:extLst>
          </p:cNvPr>
          <p:cNvSpPr/>
          <p:nvPr userDrawn="1"/>
        </p:nvSpPr>
        <p:spPr bwMode="auto">
          <a:xfrm>
            <a:off x="605367" y="6073135"/>
            <a:ext cx="1459087" cy="187570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099500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5368" y="1124081"/>
            <a:ext cx="5115984" cy="1743075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5551" y="1124081"/>
            <a:ext cx="5374393" cy="17430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AC56170B-6943-F84C-A7CF-C98CC69F19F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5368" y="476872"/>
            <a:ext cx="1107457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5772680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5367" y="1173430"/>
            <a:ext cx="5356893" cy="5665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5368" y="1739965"/>
            <a:ext cx="5356892" cy="17566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70171" y="1173430"/>
            <a:ext cx="5409773" cy="5665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70171" y="1739965"/>
            <a:ext cx="5409773" cy="1756604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D98137F-E053-8749-A48F-5E7A87B94F8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5368" y="476872"/>
            <a:ext cx="1107457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7088175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>
            <a:extLst>
              <a:ext uri="{FF2B5EF4-FFF2-40B4-BE49-F238E27FC236}">
                <a16:creationId xmlns:a16="http://schemas.microsoft.com/office/drawing/2014/main" id="{F67A72FA-85E0-1C47-93C3-EB1CF1E07A7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5368" y="476872"/>
            <a:ext cx="1107457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0676781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42205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>
            <a:extLst>
              <a:ext uri="{FF2B5EF4-FFF2-40B4-BE49-F238E27FC236}">
                <a16:creationId xmlns:a16="http://schemas.microsoft.com/office/drawing/2014/main" id="{378EF57C-0683-8E48-AE13-6590CF43DEB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689351" y="6564313"/>
            <a:ext cx="3350683" cy="387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7648" tIns="48825" rIns="97648" bIns="48825">
            <a:spAutoFit/>
          </a:bodyPr>
          <a:lstStyle>
            <a:lvl1pPr defTabSz="9699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84188" defTabSz="9699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69963" defTabSz="9699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454150" defTabSz="9699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939925" defTabSz="9699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397125" defTabSz="9699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854325" defTabSz="9699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311525" defTabSz="9699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768725" defTabSz="9699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endParaRPr lang="en-US" altLang="en-US" sz="190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2562E6E-14D8-0F44-A50D-BEB5AA05E94A}"/>
              </a:ext>
            </a:extLst>
          </p:cNvPr>
          <p:cNvSpPr/>
          <p:nvPr userDrawn="1"/>
        </p:nvSpPr>
        <p:spPr bwMode="auto">
          <a:xfrm>
            <a:off x="4272324" y="6073135"/>
            <a:ext cx="7919676" cy="18757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07A041C-85C9-D44B-987A-C8542A9F68E4}"/>
              </a:ext>
            </a:extLst>
          </p:cNvPr>
          <p:cNvSpPr/>
          <p:nvPr userDrawn="1"/>
        </p:nvSpPr>
        <p:spPr bwMode="auto">
          <a:xfrm>
            <a:off x="3626865" y="6073135"/>
            <a:ext cx="589120" cy="187570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E4D422F-FE44-674C-AF4F-23C21B48453C}"/>
              </a:ext>
            </a:extLst>
          </p:cNvPr>
          <p:cNvSpPr/>
          <p:nvPr userDrawn="1"/>
        </p:nvSpPr>
        <p:spPr bwMode="auto">
          <a:xfrm>
            <a:off x="2120793" y="6073135"/>
            <a:ext cx="1449733" cy="187570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F87DA0F-8041-DB4E-818B-D170DFA1CCEB}"/>
              </a:ext>
            </a:extLst>
          </p:cNvPr>
          <p:cNvSpPr/>
          <p:nvPr userDrawn="1"/>
        </p:nvSpPr>
        <p:spPr bwMode="auto">
          <a:xfrm>
            <a:off x="605367" y="6073135"/>
            <a:ext cx="1459087" cy="187570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6B5D5F0-F4E4-7B48-9156-B8187306AE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6868" y="3105844"/>
            <a:ext cx="3156987" cy="646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84931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3724C-E7A2-4A6D-A4BD-CDB6C1C0317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4/26/26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3A10D-7D5E-4932-A76F-CD1632FD3D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743286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238125" y="200026"/>
            <a:ext cx="8093075" cy="384175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200" b="1">
                <a:solidFill>
                  <a:schemeClr val="bg1"/>
                </a:solidFill>
                <a:latin typeface="Gill Sans MT" panose="020B0502020104020203" pitchFamily="34" charset="0"/>
              </a:defRPr>
            </a:lvl1pPr>
            <a:lvl2pPr marL="257162" indent="0">
              <a:buFontTx/>
              <a:buNone/>
              <a:defRPr sz="1800" b="1">
                <a:solidFill>
                  <a:schemeClr val="bg1"/>
                </a:solidFill>
                <a:latin typeface="Gill Sans MT" panose="020B0502020104020203" pitchFamily="34" charset="0"/>
              </a:defRPr>
            </a:lvl2pPr>
            <a:lvl3pPr marL="600045" indent="0">
              <a:buFontTx/>
              <a:buNone/>
              <a:defRPr sz="1800" b="1">
                <a:solidFill>
                  <a:schemeClr val="bg1"/>
                </a:solidFill>
                <a:latin typeface="Gill Sans MT" panose="020B0502020104020203" pitchFamily="34" charset="0"/>
              </a:defRPr>
            </a:lvl3pPr>
            <a:lvl4pPr marL="1028649" indent="0">
              <a:buFontTx/>
              <a:buNone/>
              <a:defRPr sz="1800" b="1">
                <a:solidFill>
                  <a:schemeClr val="bg1"/>
                </a:solidFill>
                <a:latin typeface="Gill Sans MT" panose="020B0502020104020203" pitchFamily="34" charset="0"/>
              </a:defRPr>
            </a:lvl4pPr>
            <a:lvl5pPr marL="1371532" indent="0">
              <a:buFontTx/>
              <a:buNone/>
              <a:defRPr sz="1800" b="1">
                <a:solidFill>
                  <a:schemeClr val="bg1"/>
                </a:solidFill>
                <a:latin typeface="Gill Sans MT" panose="020B0502020104020203" pitchFamily="34" charset="0"/>
              </a:defRPr>
            </a:lvl5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679387" y="6298147"/>
            <a:ext cx="410309" cy="365125"/>
          </a:xfrm>
        </p:spPr>
        <p:txBody>
          <a:bodyPr/>
          <a:lstStyle>
            <a:lvl1pPr algn="ctr">
              <a:defRPr>
                <a:solidFill>
                  <a:schemeClr val="bg2">
                    <a:lumMod val="25000"/>
                  </a:schemeClr>
                </a:solidFill>
                <a:latin typeface="Gill Sans MT" panose="020B0502020104020203" pitchFamily="34" charset="0"/>
              </a:defRPr>
            </a:lvl1pPr>
          </a:lstStyle>
          <a:p>
            <a:fld id="{41F92ED0-420B-4195-9493-F29186EDA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0144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13" Type="http://schemas.openxmlformats.org/officeDocument/2006/relationships/slideLayout" Target="../slideLayouts/slideLayout114.xml"/><Relationship Id="rId18" Type="http://schemas.openxmlformats.org/officeDocument/2006/relationships/slideLayout" Target="../slideLayouts/slideLayout119.xml"/><Relationship Id="rId26" Type="http://schemas.openxmlformats.org/officeDocument/2006/relationships/theme" Target="../theme/theme10.xml"/><Relationship Id="rId3" Type="http://schemas.openxmlformats.org/officeDocument/2006/relationships/slideLayout" Target="../slideLayouts/slideLayout104.xml"/><Relationship Id="rId21" Type="http://schemas.openxmlformats.org/officeDocument/2006/relationships/slideLayout" Target="../slideLayouts/slideLayout122.xml"/><Relationship Id="rId7" Type="http://schemas.openxmlformats.org/officeDocument/2006/relationships/slideLayout" Target="../slideLayouts/slideLayout108.xml"/><Relationship Id="rId12" Type="http://schemas.openxmlformats.org/officeDocument/2006/relationships/slideLayout" Target="../slideLayouts/slideLayout113.xml"/><Relationship Id="rId17" Type="http://schemas.openxmlformats.org/officeDocument/2006/relationships/slideLayout" Target="../slideLayouts/slideLayout118.xml"/><Relationship Id="rId25" Type="http://schemas.openxmlformats.org/officeDocument/2006/relationships/slideLayout" Target="../slideLayouts/slideLayout126.xml"/><Relationship Id="rId2" Type="http://schemas.openxmlformats.org/officeDocument/2006/relationships/slideLayout" Target="../slideLayouts/slideLayout103.xml"/><Relationship Id="rId16" Type="http://schemas.openxmlformats.org/officeDocument/2006/relationships/slideLayout" Target="../slideLayouts/slideLayout117.xml"/><Relationship Id="rId20" Type="http://schemas.openxmlformats.org/officeDocument/2006/relationships/slideLayout" Target="../slideLayouts/slideLayout121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24" Type="http://schemas.openxmlformats.org/officeDocument/2006/relationships/slideLayout" Target="../slideLayouts/slideLayout125.xml"/><Relationship Id="rId5" Type="http://schemas.openxmlformats.org/officeDocument/2006/relationships/slideLayout" Target="../slideLayouts/slideLayout106.xml"/><Relationship Id="rId15" Type="http://schemas.openxmlformats.org/officeDocument/2006/relationships/slideLayout" Target="../slideLayouts/slideLayout116.xml"/><Relationship Id="rId23" Type="http://schemas.openxmlformats.org/officeDocument/2006/relationships/slideLayout" Target="../slideLayouts/slideLayout124.xml"/><Relationship Id="rId10" Type="http://schemas.openxmlformats.org/officeDocument/2006/relationships/slideLayout" Target="../slideLayouts/slideLayout111.xml"/><Relationship Id="rId19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Relationship Id="rId14" Type="http://schemas.openxmlformats.org/officeDocument/2006/relationships/slideLayout" Target="../slideLayouts/slideLayout115.xml"/><Relationship Id="rId22" Type="http://schemas.openxmlformats.org/officeDocument/2006/relationships/slideLayout" Target="../slideLayouts/slideLayout123.xml"/><Relationship Id="rId27" Type="http://schemas.openxmlformats.org/officeDocument/2006/relationships/image" Target="../media/image33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4.xml"/><Relationship Id="rId3" Type="http://schemas.openxmlformats.org/officeDocument/2006/relationships/slideLayout" Target="../slideLayouts/slideLayout129.xml"/><Relationship Id="rId7" Type="http://schemas.openxmlformats.org/officeDocument/2006/relationships/slideLayout" Target="../slideLayouts/slideLayout133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28.xml"/><Relationship Id="rId1" Type="http://schemas.openxmlformats.org/officeDocument/2006/relationships/slideLayout" Target="../slideLayouts/slideLayout127.xml"/><Relationship Id="rId6" Type="http://schemas.openxmlformats.org/officeDocument/2006/relationships/slideLayout" Target="../slideLayouts/slideLayout132.xml"/><Relationship Id="rId11" Type="http://schemas.openxmlformats.org/officeDocument/2006/relationships/slideLayout" Target="../slideLayouts/slideLayout137.xml"/><Relationship Id="rId5" Type="http://schemas.openxmlformats.org/officeDocument/2006/relationships/slideLayout" Target="../slideLayouts/slideLayout131.xml"/><Relationship Id="rId10" Type="http://schemas.openxmlformats.org/officeDocument/2006/relationships/slideLayout" Target="../slideLayouts/slideLayout136.xml"/><Relationship Id="rId4" Type="http://schemas.openxmlformats.org/officeDocument/2006/relationships/slideLayout" Target="../slideLayouts/slideLayout130.xml"/><Relationship Id="rId9" Type="http://schemas.openxmlformats.org/officeDocument/2006/relationships/slideLayout" Target="../slideLayouts/slideLayout135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5.xml"/><Relationship Id="rId13" Type="http://schemas.openxmlformats.org/officeDocument/2006/relationships/slideLayout" Target="../slideLayouts/slideLayout150.xml"/><Relationship Id="rId3" Type="http://schemas.openxmlformats.org/officeDocument/2006/relationships/slideLayout" Target="../slideLayouts/slideLayout140.xml"/><Relationship Id="rId7" Type="http://schemas.openxmlformats.org/officeDocument/2006/relationships/slideLayout" Target="../slideLayouts/slideLayout144.xml"/><Relationship Id="rId12" Type="http://schemas.openxmlformats.org/officeDocument/2006/relationships/slideLayout" Target="../slideLayouts/slideLayout149.xml"/><Relationship Id="rId2" Type="http://schemas.openxmlformats.org/officeDocument/2006/relationships/slideLayout" Target="../slideLayouts/slideLayout139.xml"/><Relationship Id="rId1" Type="http://schemas.openxmlformats.org/officeDocument/2006/relationships/slideLayout" Target="../slideLayouts/slideLayout138.xml"/><Relationship Id="rId6" Type="http://schemas.openxmlformats.org/officeDocument/2006/relationships/slideLayout" Target="../slideLayouts/slideLayout143.xml"/><Relationship Id="rId11" Type="http://schemas.openxmlformats.org/officeDocument/2006/relationships/slideLayout" Target="../slideLayouts/slideLayout148.xml"/><Relationship Id="rId5" Type="http://schemas.openxmlformats.org/officeDocument/2006/relationships/slideLayout" Target="../slideLayouts/slideLayout142.xml"/><Relationship Id="rId15" Type="http://schemas.openxmlformats.org/officeDocument/2006/relationships/theme" Target="../theme/theme12.xml"/><Relationship Id="rId10" Type="http://schemas.openxmlformats.org/officeDocument/2006/relationships/slideLayout" Target="../slideLayouts/slideLayout147.xml"/><Relationship Id="rId4" Type="http://schemas.openxmlformats.org/officeDocument/2006/relationships/slideLayout" Target="../slideLayouts/slideLayout141.xml"/><Relationship Id="rId9" Type="http://schemas.openxmlformats.org/officeDocument/2006/relationships/slideLayout" Target="../slideLayouts/slideLayout146.xml"/><Relationship Id="rId14" Type="http://schemas.openxmlformats.org/officeDocument/2006/relationships/slideLayout" Target="../slideLayouts/slideLayout151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9.xml"/><Relationship Id="rId3" Type="http://schemas.openxmlformats.org/officeDocument/2006/relationships/slideLayout" Target="../slideLayouts/slideLayout154.xml"/><Relationship Id="rId7" Type="http://schemas.openxmlformats.org/officeDocument/2006/relationships/slideLayout" Target="../slideLayouts/slideLayout158.xml"/><Relationship Id="rId2" Type="http://schemas.openxmlformats.org/officeDocument/2006/relationships/slideLayout" Target="../slideLayouts/slideLayout153.xml"/><Relationship Id="rId1" Type="http://schemas.openxmlformats.org/officeDocument/2006/relationships/slideLayout" Target="../slideLayouts/slideLayout152.xml"/><Relationship Id="rId6" Type="http://schemas.openxmlformats.org/officeDocument/2006/relationships/slideLayout" Target="../slideLayouts/slideLayout157.xml"/><Relationship Id="rId11" Type="http://schemas.openxmlformats.org/officeDocument/2006/relationships/theme" Target="../theme/theme13.xml"/><Relationship Id="rId5" Type="http://schemas.openxmlformats.org/officeDocument/2006/relationships/slideLayout" Target="../slideLayouts/slideLayout156.xml"/><Relationship Id="rId10" Type="http://schemas.openxmlformats.org/officeDocument/2006/relationships/slideLayout" Target="../slideLayouts/slideLayout161.xml"/><Relationship Id="rId4" Type="http://schemas.openxmlformats.org/officeDocument/2006/relationships/slideLayout" Target="../slideLayouts/slideLayout155.xml"/><Relationship Id="rId9" Type="http://schemas.openxmlformats.org/officeDocument/2006/relationships/slideLayout" Target="../slideLayouts/slideLayout160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9.xml"/><Relationship Id="rId3" Type="http://schemas.openxmlformats.org/officeDocument/2006/relationships/slideLayout" Target="../slideLayouts/slideLayout164.xml"/><Relationship Id="rId7" Type="http://schemas.openxmlformats.org/officeDocument/2006/relationships/slideLayout" Target="../slideLayouts/slideLayout168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63.xml"/><Relationship Id="rId1" Type="http://schemas.openxmlformats.org/officeDocument/2006/relationships/slideLayout" Target="../slideLayouts/slideLayout162.xml"/><Relationship Id="rId6" Type="http://schemas.openxmlformats.org/officeDocument/2006/relationships/slideLayout" Target="../slideLayouts/slideLayout167.xml"/><Relationship Id="rId11" Type="http://schemas.openxmlformats.org/officeDocument/2006/relationships/slideLayout" Target="../slideLayouts/slideLayout172.xml"/><Relationship Id="rId5" Type="http://schemas.openxmlformats.org/officeDocument/2006/relationships/slideLayout" Target="../slideLayouts/slideLayout166.xml"/><Relationship Id="rId10" Type="http://schemas.openxmlformats.org/officeDocument/2006/relationships/slideLayout" Target="../slideLayouts/slideLayout171.xml"/><Relationship Id="rId4" Type="http://schemas.openxmlformats.org/officeDocument/2006/relationships/slideLayout" Target="../slideLayouts/slideLayout165.xml"/><Relationship Id="rId9" Type="http://schemas.openxmlformats.org/officeDocument/2006/relationships/slideLayout" Target="../slideLayouts/slideLayout170.xml"/></Relationships>
</file>

<file path=ppt/slideMasters/_rels/slideMaster15.xml.rels><?xml version="1.0" encoding="UTF-8" standalone="yes"?>
<Relationships xmlns="http://schemas.openxmlformats.org/package/2006/relationships"><Relationship Id="rId3" Type="http://schemas.openxmlformats.org/officeDocument/2006/relationships/theme" Target="../theme/theme15.xml"/><Relationship Id="rId2" Type="http://schemas.openxmlformats.org/officeDocument/2006/relationships/slideLayout" Target="../slideLayouts/slideLayout174.xml"/><Relationship Id="rId1" Type="http://schemas.openxmlformats.org/officeDocument/2006/relationships/slideLayout" Target="../slideLayouts/slideLayout173.xml"/></Relationships>
</file>

<file path=ppt/slideMasters/_rels/slideMaster16.xml.rels><?xml version="1.0" encoding="UTF-8" standalone="yes"?>
<Relationships xmlns="http://schemas.openxmlformats.org/package/2006/relationships"><Relationship Id="rId3" Type="http://schemas.openxmlformats.org/officeDocument/2006/relationships/theme" Target="../theme/theme16.xml"/><Relationship Id="rId2" Type="http://schemas.openxmlformats.org/officeDocument/2006/relationships/slideLayout" Target="../slideLayouts/slideLayout176.xml"/><Relationship Id="rId1" Type="http://schemas.openxmlformats.org/officeDocument/2006/relationships/slideLayout" Target="../slideLayouts/slideLayout175.xml"/></Relationships>
</file>

<file path=ppt/slideMasters/_rels/slideMaster17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89.xml"/><Relationship Id="rId18" Type="http://schemas.openxmlformats.org/officeDocument/2006/relationships/slideLayout" Target="../slideLayouts/slideLayout194.xml"/><Relationship Id="rId26" Type="http://schemas.openxmlformats.org/officeDocument/2006/relationships/slideLayout" Target="../slideLayouts/slideLayout202.xml"/><Relationship Id="rId3" Type="http://schemas.openxmlformats.org/officeDocument/2006/relationships/slideLayout" Target="../slideLayouts/slideLayout179.xml"/><Relationship Id="rId21" Type="http://schemas.openxmlformats.org/officeDocument/2006/relationships/slideLayout" Target="../slideLayouts/slideLayout197.xml"/><Relationship Id="rId34" Type="http://schemas.openxmlformats.org/officeDocument/2006/relationships/theme" Target="../theme/theme17.xml"/><Relationship Id="rId7" Type="http://schemas.openxmlformats.org/officeDocument/2006/relationships/slideLayout" Target="../slideLayouts/slideLayout183.xml"/><Relationship Id="rId12" Type="http://schemas.openxmlformats.org/officeDocument/2006/relationships/slideLayout" Target="../slideLayouts/slideLayout188.xml"/><Relationship Id="rId17" Type="http://schemas.openxmlformats.org/officeDocument/2006/relationships/slideLayout" Target="../slideLayouts/slideLayout193.xml"/><Relationship Id="rId25" Type="http://schemas.openxmlformats.org/officeDocument/2006/relationships/slideLayout" Target="../slideLayouts/slideLayout201.xml"/><Relationship Id="rId33" Type="http://schemas.openxmlformats.org/officeDocument/2006/relationships/slideLayout" Target="../slideLayouts/slideLayout209.xml"/><Relationship Id="rId2" Type="http://schemas.openxmlformats.org/officeDocument/2006/relationships/slideLayout" Target="../slideLayouts/slideLayout178.xml"/><Relationship Id="rId16" Type="http://schemas.openxmlformats.org/officeDocument/2006/relationships/slideLayout" Target="../slideLayouts/slideLayout192.xml"/><Relationship Id="rId20" Type="http://schemas.openxmlformats.org/officeDocument/2006/relationships/slideLayout" Target="../slideLayouts/slideLayout196.xml"/><Relationship Id="rId29" Type="http://schemas.openxmlformats.org/officeDocument/2006/relationships/slideLayout" Target="../slideLayouts/slideLayout205.xml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24" Type="http://schemas.openxmlformats.org/officeDocument/2006/relationships/slideLayout" Target="../slideLayouts/slideLayout200.xml"/><Relationship Id="rId32" Type="http://schemas.openxmlformats.org/officeDocument/2006/relationships/slideLayout" Target="../slideLayouts/slideLayout208.xml"/><Relationship Id="rId5" Type="http://schemas.openxmlformats.org/officeDocument/2006/relationships/slideLayout" Target="../slideLayouts/slideLayout181.xml"/><Relationship Id="rId15" Type="http://schemas.openxmlformats.org/officeDocument/2006/relationships/slideLayout" Target="../slideLayouts/slideLayout191.xml"/><Relationship Id="rId23" Type="http://schemas.openxmlformats.org/officeDocument/2006/relationships/slideLayout" Target="../slideLayouts/slideLayout199.xml"/><Relationship Id="rId28" Type="http://schemas.openxmlformats.org/officeDocument/2006/relationships/slideLayout" Target="../slideLayouts/slideLayout204.xml"/><Relationship Id="rId10" Type="http://schemas.openxmlformats.org/officeDocument/2006/relationships/slideLayout" Target="../slideLayouts/slideLayout186.xml"/><Relationship Id="rId19" Type="http://schemas.openxmlformats.org/officeDocument/2006/relationships/slideLayout" Target="../slideLayouts/slideLayout195.xml"/><Relationship Id="rId31" Type="http://schemas.openxmlformats.org/officeDocument/2006/relationships/slideLayout" Target="../slideLayouts/slideLayout207.xml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Relationship Id="rId14" Type="http://schemas.openxmlformats.org/officeDocument/2006/relationships/slideLayout" Target="../slideLayouts/slideLayout190.xml"/><Relationship Id="rId22" Type="http://schemas.openxmlformats.org/officeDocument/2006/relationships/slideLayout" Target="../slideLayouts/slideLayout198.xml"/><Relationship Id="rId27" Type="http://schemas.openxmlformats.org/officeDocument/2006/relationships/slideLayout" Target="../slideLayouts/slideLayout203.xml"/><Relationship Id="rId30" Type="http://schemas.openxmlformats.org/officeDocument/2006/relationships/slideLayout" Target="../slideLayouts/slideLayout206.xml"/><Relationship Id="rId35" Type="http://schemas.openxmlformats.org/officeDocument/2006/relationships/image" Target="../media/image43.png"/><Relationship Id="rId8" Type="http://schemas.openxmlformats.org/officeDocument/2006/relationships/slideLayout" Target="../slideLayouts/slideLayout184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7.xml"/><Relationship Id="rId3" Type="http://schemas.openxmlformats.org/officeDocument/2006/relationships/slideLayout" Target="../slideLayouts/slideLayout212.xml"/><Relationship Id="rId7" Type="http://schemas.openxmlformats.org/officeDocument/2006/relationships/slideLayout" Target="../slideLayouts/slideLayout216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211.xml"/><Relationship Id="rId1" Type="http://schemas.openxmlformats.org/officeDocument/2006/relationships/slideLayout" Target="../slideLayouts/slideLayout210.xml"/><Relationship Id="rId6" Type="http://schemas.openxmlformats.org/officeDocument/2006/relationships/slideLayout" Target="../slideLayouts/slideLayout215.xml"/><Relationship Id="rId11" Type="http://schemas.openxmlformats.org/officeDocument/2006/relationships/slideLayout" Target="../slideLayouts/slideLayout220.xml"/><Relationship Id="rId5" Type="http://schemas.openxmlformats.org/officeDocument/2006/relationships/slideLayout" Target="../slideLayouts/slideLayout214.xml"/><Relationship Id="rId10" Type="http://schemas.openxmlformats.org/officeDocument/2006/relationships/slideLayout" Target="../slideLayouts/slideLayout219.xml"/><Relationship Id="rId4" Type="http://schemas.openxmlformats.org/officeDocument/2006/relationships/slideLayout" Target="../slideLayouts/slideLayout213.xml"/><Relationship Id="rId9" Type="http://schemas.openxmlformats.org/officeDocument/2006/relationships/slideLayout" Target="../slideLayouts/slideLayout218.xml"/></Relationships>
</file>

<file path=ppt/slideMasters/_rels/slideMaster19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33.xml"/><Relationship Id="rId18" Type="http://schemas.openxmlformats.org/officeDocument/2006/relationships/slideLayout" Target="../slideLayouts/slideLayout238.xml"/><Relationship Id="rId26" Type="http://schemas.openxmlformats.org/officeDocument/2006/relationships/slideLayout" Target="../slideLayouts/slideLayout246.xml"/><Relationship Id="rId39" Type="http://schemas.openxmlformats.org/officeDocument/2006/relationships/slideLayout" Target="../slideLayouts/slideLayout259.xml"/><Relationship Id="rId21" Type="http://schemas.openxmlformats.org/officeDocument/2006/relationships/slideLayout" Target="../slideLayouts/slideLayout241.xml"/><Relationship Id="rId34" Type="http://schemas.openxmlformats.org/officeDocument/2006/relationships/slideLayout" Target="../slideLayouts/slideLayout254.xml"/><Relationship Id="rId42" Type="http://schemas.openxmlformats.org/officeDocument/2006/relationships/slideLayout" Target="../slideLayouts/slideLayout262.xml"/><Relationship Id="rId47" Type="http://schemas.openxmlformats.org/officeDocument/2006/relationships/slideLayout" Target="../slideLayouts/slideLayout267.xml"/><Relationship Id="rId50" Type="http://schemas.openxmlformats.org/officeDocument/2006/relationships/slideLayout" Target="../slideLayouts/slideLayout270.xml"/><Relationship Id="rId55" Type="http://schemas.openxmlformats.org/officeDocument/2006/relationships/slideLayout" Target="../slideLayouts/slideLayout275.xml"/><Relationship Id="rId7" Type="http://schemas.openxmlformats.org/officeDocument/2006/relationships/slideLayout" Target="../slideLayouts/slideLayout227.xml"/><Relationship Id="rId2" Type="http://schemas.openxmlformats.org/officeDocument/2006/relationships/slideLayout" Target="../slideLayouts/slideLayout222.xml"/><Relationship Id="rId16" Type="http://schemas.openxmlformats.org/officeDocument/2006/relationships/slideLayout" Target="../slideLayouts/slideLayout236.xml"/><Relationship Id="rId29" Type="http://schemas.openxmlformats.org/officeDocument/2006/relationships/slideLayout" Target="../slideLayouts/slideLayout249.xml"/><Relationship Id="rId11" Type="http://schemas.openxmlformats.org/officeDocument/2006/relationships/slideLayout" Target="../slideLayouts/slideLayout231.xml"/><Relationship Id="rId24" Type="http://schemas.openxmlformats.org/officeDocument/2006/relationships/slideLayout" Target="../slideLayouts/slideLayout244.xml"/><Relationship Id="rId32" Type="http://schemas.openxmlformats.org/officeDocument/2006/relationships/slideLayout" Target="../slideLayouts/slideLayout252.xml"/><Relationship Id="rId37" Type="http://schemas.openxmlformats.org/officeDocument/2006/relationships/slideLayout" Target="../slideLayouts/slideLayout257.xml"/><Relationship Id="rId40" Type="http://schemas.openxmlformats.org/officeDocument/2006/relationships/slideLayout" Target="../slideLayouts/slideLayout260.xml"/><Relationship Id="rId45" Type="http://schemas.openxmlformats.org/officeDocument/2006/relationships/slideLayout" Target="../slideLayouts/slideLayout265.xml"/><Relationship Id="rId53" Type="http://schemas.openxmlformats.org/officeDocument/2006/relationships/slideLayout" Target="../slideLayouts/slideLayout273.xml"/><Relationship Id="rId58" Type="http://schemas.openxmlformats.org/officeDocument/2006/relationships/image" Target="../media/image62.png"/><Relationship Id="rId5" Type="http://schemas.openxmlformats.org/officeDocument/2006/relationships/slideLayout" Target="../slideLayouts/slideLayout225.xml"/><Relationship Id="rId19" Type="http://schemas.openxmlformats.org/officeDocument/2006/relationships/slideLayout" Target="../slideLayouts/slideLayout239.xml"/><Relationship Id="rId4" Type="http://schemas.openxmlformats.org/officeDocument/2006/relationships/slideLayout" Target="../slideLayouts/slideLayout224.xml"/><Relationship Id="rId9" Type="http://schemas.openxmlformats.org/officeDocument/2006/relationships/slideLayout" Target="../slideLayouts/slideLayout229.xml"/><Relationship Id="rId14" Type="http://schemas.openxmlformats.org/officeDocument/2006/relationships/slideLayout" Target="../slideLayouts/slideLayout234.xml"/><Relationship Id="rId22" Type="http://schemas.openxmlformats.org/officeDocument/2006/relationships/slideLayout" Target="../slideLayouts/slideLayout242.xml"/><Relationship Id="rId27" Type="http://schemas.openxmlformats.org/officeDocument/2006/relationships/slideLayout" Target="../slideLayouts/slideLayout247.xml"/><Relationship Id="rId30" Type="http://schemas.openxmlformats.org/officeDocument/2006/relationships/slideLayout" Target="../slideLayouts/slideLayout250.xml"/><Relationship Id="rId35" Type="http://schemas.openxmlformats.org/officeDocument/2006/relationships/slideLayout" Target="../slideLayouts/slideLayout255.xml"/><Relationship Id="rId43" Type="http://schemas.openxmlformats.org/officeDocument/2006/relationships/slideLayout" Target="../slideLayouts/slideLayout263.xml"/><Relationship Id="rId48" Type="http://schemas.openxmlformats.org/officeDocument/2006/relationships/slideLayout" Target="../slideLayouts/slideLayout268.xml"/><Relationship Id="rId56" Type="http://schemas.openxmlformats.org/officeDocument/2006/relationships/theme" Target="../theme/theme19.xml"/><Relationship Id="rId8" Type="http://schemas.openxmlformats.org/officeDocument/2006/relationships/slideLayout" Target="../slideLayouts/slideLayout228.xml"/><Relationship Id="rId51" Type="http://schemas.openxmlformats.org/officeDocument/2006/relationships/slideLayout" Target="../slideLayouts/slideLayout271.xml"/><Relationship Id="rId3" Type="http://schemas.openxmlformats.org/officeDocument/2006/relationships/slideLayout" Target="../slideLayouts/slideLayout223.xml"/><Relationship Id="rId12" Type="http://schemas.openxmlformats.org/officeDocument/2006/relationships/slideLayout" Target="../slideLayouts/slideLayout232.xml"/><Relationship Id="rId17" Type="http://schemas.openxmlformats.org/officeDocument/2006/relationships/slideLayout" Target="../slideLayouts/slideLayout237.xml"/><Relationship Id="rId25" Type="http://schemas.openxmlformats.org/officeDocument/2006/relationships/slideLayout" Target="../slideLayouts/slideLayout245.xml"/><Relationship Id="rId33" Type="http://schemas.openxmlformats.org/officeDocument/2006/relationships/slideLayout" Target="../slideLayouts/slideLayout253.xml"/><Relationship Id="rId38" Type="http://schemas.openxmlformats.org/officeDocument/2006/relationships/slideLayout" Target="../slideLayouts/slideLayout258.xml"/><Relationship Id="rId46" Type="http://schemas.openxmlformats.org/officeDocument/2006/relationships/slideLayout" Target="../slideLayouts/slideLayout266.xml"/><Relationship Id="rId20" Type="http://schemas.openxmlformats.org/officeDocument/2006/relationships/slideLayout" Target="../slideLayouts/slideLayout240.xml"/><Relationship Id="rId41" Type="http://schemas.openxmlformats.org/officeDocument/2006/relationships/slideLayout" Target="../slideLayouts/slideLayout261.xml"/><Relationship Id="rId54" Type="http://schemas.openxmlformats.org/officeDocument/2006/relationships/slideLayout" Target="../slideLayouts/slideLayout274.xml"/><Relationship Id="rId1" Type="http://schemas.openxmlformats.org/officeDocument/2006/relationships/slideLayout" Target="../slideLayouts/slideLayout221.xml"/><Relationship Id="rId6" Type="http://schemas.openxmlformats.org/officeDocument/2006/relationships/slideLayout" Target="../slideLayouts/slideLayout226.xml"/><Relationship Id="rId15" Type="http://schemas.openxmlformats.org/officeDocument/2006/relationships/slideLayout" Target="../slideLayouts/slideLayout235.xml"/><Relationship Id="rId23" Type="http://schemas.openxmlformats.org/officeDocument/2006/relationships/slideLayout" Target="../slideLayouts/slideLayout243.xml"/><Relationship Id="rId28" Type="http://schemas.openxmlformats.org/officeDocument/2006/relationships/slideLayout" Target="../slideLayouts/slideLayout248.xml"/><Relationship Id="rId36" Type="http://schemas.openxmlformats.org/officeDocument/2006/relationships/slideLayout" Target="../slideLayouts/slideLayout256.xml"/><Relationship Id="rId49" Type="http://schemas.openxmlformats.org/officeDocument/2006/relationships/slideLayout" Target="../slideLayouts/slideLayout269.xml"/><Relationship Id="rId57" Type="http://schemas.openxmlformats.org/officeDocument/2006/relationships/image" Target="../media/image61.png"/><Relationship Id="rId10" Type="http://schemas.openxmlformats.org/officeDocument/2006/relationships/slideLayout" Target="../slideLayouts/slideLayout230.xml"/><Relationship Id="rId31" Type="http://schemas.openxmlformats.org/officeDocument/2006/relationships/slideLayout" Target="../slideLayouts/slideLayout251.xml"/><Relationship Id="rId44" Type="http://schemas.openxmlformats.org/officeDocument/2006/relationships/slideLayout" Target="../slideLayouts/slideLayout264.xml"/><Relationship Id="rId52" Type="http://schemas.openxmlformats.org/officeDocument/2006/relationships/slideLayout" Target="../slideLayouts/slideLayout27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8.xml"/><Relationship Id="rId2" Type="http://schemas.openxmlformats.org/officeDocument/2006/relationships/slideLayout" Target="../slideLayouts/slideLayout277.xml"/><Relationship Id="rId1" Type="http://schemas.openxmlformats.org/officeDocument/2006/relationships/slideLayout" Target="../slideLayouts/slideLayout276.xml"/><Relationship Id="rId4" Type="http://schemas.openxmlformats.org/officeDocument/2006/relationships/theme" Target="../theme/theme20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6.xml"/><Relationship Id="rId13" Type="http://schemas.openxmlformats.org/officeDocument/2006/relationships/slideLayout" Target="../slideLayouts/slideLayout291.xml"/><Relationship Id="rId18" Type="http://schemas.openxmlformats.org/officeDocument/2006/relationships/slideLayout" Target="../slideLayouts/slideLayout296.xml"/><Relationship Id="rId3" Type="http://schemas.openxmlformats.org/officeDocument/2006/relationships/slideLayout" Target="../slideLayouts/slideLayout281.xml"/><Relationship Id="rId21" Type="http://schemas.openxmlformats.org/officeDocument/2006/relationships/slideLayout" Target="../slideLayouts/slideLayout299.xml"/><Relationship Id="rId7" Type="http://schemas.openxmlformats.org/officeDocument/2006/relationships/slideLayout" Target="../slideLayouts/slideLayout285.xml"/><Relationship Id="rId12" Type="http://schemas.openxmlformats.org/officeDocument/2006/relationships/slideLayout" Target="../slideLayouts/slideLayout290.xml"/><Relationship Id="rId17" Type="http://schemas.openxmlformats.org/officeDocument/2006/relationships/slideLayout" Target="../slideLayouts/slideLayout295.xml"/><Relationship Id="rId25" Type="http://schemas.openxmlformats.org/officeDocument/2006/relationships/theme" Target="../theme/theme21.xml"/><Relationship Id="rId2" Type="http://schemas.openxmlformats.org/officeDocument/2006/relationships/slideLayout" Target="../slideLayouts/slideLayout280.xml"/><Relationship Id="rId16" Type="http://schemas.openxmlformats.org/officeDocument/2006/relationships/slideLayout" Target="../slideLayouts/slideLayout294.xml"/><Relationship Id="rId20" Type="http://schemas.openxmlformats.org/officeDocument/2006/relationships/slideLayout" Target="../slideLayouts/slideLayout298.xml"/><Relationship Id="rId1" Type="http://schemas.openxmlformats.org/officeDocument/2006/relationships/slideLayout" Target="../slideLayouts/slideLayout279.xml"/><Relationship Id="rId6" Type="http://schemas.openxmlformats.org/officeDocument/2006/relationships/slideLayout" Target="../slideLayouts/slideLayout284.xml"/><Relationship Id="rId11" Type="http://schemas.openxmlformats.org/officeDocument/2006/relationships/slideLayout" Target="../slideLayouts/slideLayout289.xml"/><Relationship Id="rId24" Type="http://schemas.openxmlformats.org/officeDocument/2006/relationships/slideLayout" Target="../slideLayouts/slideLayout302.xml"/><Relationship Id="rId5" Type="http://schemas.openxmlformats.org/officeDocument/2006/relationships/slideLayout" Target="../slideLayouts/slideLayout283.xml"/><Relationship Id="rId15" Type="http://schemas.openxmlformats.org/officeDocument/2006/relationships/slideLayout" Target="../slideLayouts/slideLayout293.xml"/><Relationship Id="rId23" Type="http://schemas.openxmlformats.org/officeDocument/2006/relationships/slideLayout" Target="../slideLayouts/slideLayout301.xml"/><Relationship Id="rId10" Type="http://schemas.openxmlformats.org/officeDocument/2006/relationships/slideLayout" Target="../slideLayouts/slideLayout288.xml"/><Relationship Id="rId19" Type="http://schemas.openxmlformats.org/officeDocument/2006/relationships/slideLayout" Target="../slideLayouts/slideLayout297.xml"/><Relationship Id="rId4" Type="http://schemas.openxmlformats.org/officeDocument/2006/relationships/slideLayout" Target="../slideLayouts/slideLayout282.xml"/><Relationship Id="rId9" Type="http://schemas.openxmlformats.org/officeDocument/2006/relationships/slideLayout" Target="../slideLayouts/slideLayout287.xml"/><Relationship Id="rId14" Type="http://schemas.openxmlformats.org/officeDocument/2006/relationships/slideLayout" Target="../slideLayouts/slideLayout292.xml"/><Relationship Id="rId22" Type="http://schemas.openxmlformats.org/officeDocument/2006/relationships/slideLayout" Target="../slideLayouts/slideLayout300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0.xml"/><Relationship Id="rId13" Type="http://schemas.openxmlformats.org/officeDocument/2006/relationships/slideLayout" Target="../slideLayouts/slideLayout315.xml"/><Relationship Id="rId18" Type="http://schemas.openxmlformats.org/officeDocument/2006/relationships/slideLayout" Target="../slideLayouts/slideLayout320.xml"/><Relationship Id="rId3" Type="http://schemas.openxmlformats.org/officeDocument/2006/relationships/slideLayout" Target="../slideLayouts/slideLayout305.xml"/><Relationship Id="rId21" Type="http://schemas.openxmlformats.org/officeDocument/2006/relationships/slideLayout" Target="../slideLayouts/slideLayout323.xml"/><Relationship Id="rId7" Type="http://schemas.openxmlformats.org/officeDocument/2006/relationships/slideLayout" Target="../slideLayouts/slideLayout309.xml"/><Relationship Id="rId12" Type="http://schemas.openxmlformats.org/officeDocument/2006/relationships/slideLayout" Target="../slideLayouts/slideLayout314.xml"/><Relationship Id="rId17" Type="http://schemas.openxmlformats.org/officeDocument/2006/relationships/slideLayout" Target="../slideLayouts/slideLayout319.xml"/><Relationship Id="rId2" Type="http://schemas.openxmlformats.org/officeDocument/2006/relationships/slideLayout" Target="../slideLayouts/slideLayout304.xml"/><Relationship Id="rId16" Type="http://schemas.openxmlformats.org/officeDocument/2006/relationships/slideLayout" Target="../slideLayouts/slideLayout318.xml"/><Relationship Id="rId20" Type="http://schemas.openxmlformats.org/officeDocument/2006/relationships/slideLayout" Target="../slideLayouts/slideLayout322.xml"/><Relationship Id="rId1" Type="http://schemas.openxmlformats.org/officeDocument/2006/relationships/slideLayout" Target="../slideLayouts/slideLayout303.xml"/><Relationship Id="rId6" Type="http://schemas.openxmlformats.org/officeDocument/2006/relationships/slideLayout" Target="../slideLayouts/slideLayout308.xml"/><Relationship Id="rId11" Type="http://schemas.openxmlformats.org/officeDocument/2006/relationships/slideLayout" Target="../slideLayouts/slideLayout313.xml"/><Relationship Id="rId5" Type="http://schemas.openxmlformats.org/officeDocument/2006/relationships/slideLayout" Target="../slideLayouts/slideLayout307.xml"/><Relationship Id="rId15" Type="http://schemas.openxmlformats.org/officeDocument/2006/relationships/slideLayout" Target="../slideLayouts/slideLayout317.xml"/><Relationship Id="rId10" Type="http://schemas.openxmlformats.org/officeDocument/2006/relationships/slideLayout" Target="../slideLayouts/slideLayout312.xml"/><Relationship Id="rId19" Type="http://schemas.openxmlformats.org/officeDocument/2006/relationships/slideLayout" Target="../slideLayouts/slideLayout321.xml"/><Relationship Id="rId4" Type="http://schemas.openxmlformats.org/officeDocument/2006/relationships/slideLayout" Target="../slideLayouts/slideLayout306.xml"/><Relationship Id="rId9" Type="http://schemas.openxmlformats.org/officeDocument/2006/relationships/slideLayout" Target="../slideLayouts/slideLayout311.xml"/><Relationship Id="rId14" Type="http://schemas.openxmlformats.org/officeDocument/2006/relationships/slideLayout" Target="../slideLayouts/slideLayout316.xml"/><Relationship Id="rId22" Type="http://schemas.openxmlformats.org/officeDocument/2006/relationships/theme" Target="../theme/theme22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1.xml"/><Relationship Id="rId13" Type="http://schemas.openxmlformats.org/officeDocument/2006/relationships/image" Target="../media/image76.png"/><Relationship Id="rId3" Type="http://schemas.openxmlformats.org/officeDocument/2006/relationships/slideLayout" Target="../slideLayouts/slideLayout326.xml"/><Relationship Id="rId7" Type="http://schemas.openxmlformats.org/officeDocument/2006/relationships/slideLayout" Target="../slideLayouts/slideLayout330.xml"/><Relationship Id="rId12" Type="http://schemas.openxmlformats.org/officeDocument/2006/relationships/theme" Target="../theme/theme23.xml"/><Relationship Id="rId2" Type="http://schemas.openxmlformats.org/officeDocument/2006/relationships/slideLayout" Target="../slideLayouts/slideLayout325.xml"/><Relationship Id="rId1" Type="http://schemas.openxmlformats.org/officeDocument/2006/relationships/slideLayout" Target="../slideLayouts/slideLayout324.xml"/><Relationship Id="rId6" Type="http://schemas.openxmlformats.org/officeDocument/2006/relationships/slideLayout" Target="../slideLayouts/slideLayout329.xml"/><Relationship Id="rId11" Type="http://schemas.openxmlformats.org/officeDocument/2006/relationships/slideLayout" Target="../slideLayouts/slideLayout334.xml"/><Relationship Id="rId5" Type="http://schemas.openxmlformats.org/officeDocument/2006/relationships/slideLayout" Target="../slideLayouts/slideLayout328.xml"/><Relationship Id="rId10" Type="http://schemas.openxmlformats.org/officeDocument/2006/relationships/slideLayout" Target="../slideLayouts/slideLayout333.xml"/><Relationship Id="rId4" Type="http://schemas.openxmlformats.org/officeDocument/2006/relationships/slideLayout" Target="../slideLayouts/slideLayout327.xml"/><Relationship Id="rId9" Type="http://schemas.openxmlformats.org/officeDocument/2006/relationships/slideLayout" Target="../slideLayouts/slideLayout332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2.xml"/><Relationship Id="rId3" Type="http://schemas.openxmlformats.org/officeDocument/2006/relationships/slideLayout" Target="../slideLayouts/slideLayout337.xml"/><Relationship Id="rId7" Type="http://schemas.openxmlformats.org/officeDocument/2006/relationships/slideLayout" Target="../slideLayouts/slideLayout341.xml"/><Relationship Id="rId2" Type="http://schemas.openxmlformats.org/officeDocument/2006/relationships/slideLayout" Target="../slideLayouts/slideLayout336.xml"/><Relationship Id="rId1" Type="http://schemas.openxmlformats.org/officeDocument/2006/relationships/slideLayout" Target="../slideLayouts/slideLayout335.xml"/><Relationship Id="rId6" Type="http://schemas.openxmlformats.org/officeDocument/2006/relationships/slideLayout" Target="../slideLayouts/slideLayout340.xml"/><Relationship Id="rId5" Type="http://schemas.openxmlformats.org/officeDocument/2006/relationships/slideLayout" Target="../slideLayouts/slideLayout339.xml"/><Relationship Id="rId4" Type="http://schemas.openxmlformats.org/officeDocument/2006/relationships/slideLayout" Target="../slideLayouts/slideLayout338.xml"/><Relationship Id="rId9" Type="http://schemas.openxmlformats.org/officeDocument/2006/relationships/theme" Target="../theme/theme24.xml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0.xml"/><Relationship Id="rId13" Type="http://schemas.openxmlformats.org/officeDocument/2006/relationships/slideLayout" Target="../slideLayouts/slideLayout355.xml"/><Relationship Id="rId18" Type="http://schemas.openxmlformats.org/officeDocument/2006/relationships/slideLayout" Target="../slideLayouts/slideLayout360.xml"/><Relationship Id="rId3" Type="http://schemas.openxmlformats.org/officeDocument/2006/relationships/slideLayout" Target="../slideLayouts/slideLayout345.xml"/><Relationship Id="rId21" Type="http://schemas.openxmlformats.org/officeDocument/2006/relationships/slideLayout" Target="../slideLayouts/slideLayout363.xml"/><Relationship Id="rId7" Type="http://schemas.openxmlformats.org/officeDocument/2006/relationships/slideLayout" Target="../slideLayouts/slideLayout349.xml"/><Relationship Id="rId12" Type="http://schemas.openxmlformats.org/officeDocument/2006/relationships/slideLayout" Target="../slideLayouts/slideLayout354.xml"/><Relationship Id="rId17" Type="http://schemas.openxmlformats.org/officeDocument/2006/relationships/slideLayout" Target="../slideLayouts/slideLayout359.xml"/><Relationship Id="rId25" Type="http://schemas.openxmlformats.org/officeDocument/2006/relationships/theme" Target="../theme/theme25.xml"/><Relationship Id="rId2" Type="http://schemas.openxmlformats.org/officeDocument/2006/relationships/slideLayout" Target="../slideLayouts/slideLayout344.xml"/><Relationship Id="rId16" Type="http://schemas.openxmlformats.org/officeDocument/2006/relationships/slideLayout" Target="../slideLayouts/slideLayout358.xml"/><Relationship Id="rId20" Type="http://schemas.openxmlformats.org/officeDocument/2006/relationships/slideLayout" Target="../slideLayouts/slideLayout362.xml"/><Relationship Id="rId1" Type="http://schemas.openxmlformats.org/officeDocument/2006/relationships/slideLayout" Target="../slideLayouts/slideLayout343.xml"/><Relationship Id="rId6" Type="http://schemas.openxmlformats.org/officeDocument/2006/relationships/slideLayout" Target="../slideLayouts/slideLayout348.xml"/><Relationship Id="rId11" Type="http://schemas.openxmlformats.org/officeDocument/2006/relationships/slideLayout" Target="../slideLayouts/slideLayout353.xml"/><Relationship Id="rId24" Type="http://schemas.openxmlformats.org/officeDocument/2006/relationships/slideLayout" Target="../slideLayouts/slideLayout366.xml"/><Relationship Id="rId5" Type="http://schemas.openxmlformats.org/officeDocument/2006/relationships/slideLayout" Target="../slideLayouts/slideLayout347.xml"/><Relationship Id="rId15" Type="http://schemas.openxmlformats.org/officeDocument/2006/relationships/slideLayout" Target="../slideLayouts/slideLayout357.xml"/><Relationship Id="rId23" Type="http://schemas.openxmlformats.org/officeDocument/2006/relationships/slideLayout" Target="../slideLayouts/slideLayout365.xml"/><Relationship Id="rId10" Type="http://schemas.openxmlformats.org/officeDocument/2006/relationships/slideLayout" Target="../slideLayouts/slideLayout352.xml"/><Relationship Id="rId19" Type="http://schemas.openxmlformats.org/officeDocument/2006/relationships/slideLayout" Target="../slideLayouts/slideLayout361.xml"/><Relationship Id="rId4" Type="http://schemas.openxmlformats.org/officeDocument/2006/relationships/slideLayout" Target="../slideLayouts/slideLayout346.xml"/><Relationship Id="rId9" Type="http://schemas.openxmlformats.org/officeDocument/2006/relationships/slideLayout" Target="../slideLayouts/slideLayout351.xml"/><Relationship Id="rId14" Type="http://schemas.openxmlformats.org/officeDocument/2006/relationships/slideLayout" Target="../slideLayouts/slideLayout356.xml"/><Relationship Id="rId22" Type="http://schemas.openxmlformats.org/officeDocument/2006/relationships/slideLayout" Target="../slideLayouts/slideLayout364.xml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4.xml"/><Relationship Id="rId3" Type="http://schemas.openxmlformats.org/officeDocument/2006/relationships/slideLayout" Target="../slideLayouts/slideLayout369.xml"/><Relationship Id="rId7" Type="http://schemas.openxmlformats.org/officeDocument/2006/relationships/slideLayout" Target="../slideLayouts/slideLayout373.xml"/><Relationship Id="rId2" Type="http://schemas.openxmlformats.org/officeDocument/2006/relationships/slideLayout" Target="../slideLayouts/slideLayout368.xml"/><Relationship Id="rId1" Type="http://schemas.openxmlformats.org/officeDocument/2006/relationships/slideLayout" Target="../slideLayouts/slideLayout367.xml"/><Relationship Id="rId6" Type="http://schemas.openxmlformats.org/officeDocument/2006/relationships/slideLayout" Target="../slideLayouts/slideLayout372.xml"/><Relationship Id="rId11" Type="http://schemas.openxmlformats.org/officeDocument/2006/relationships/theme" Target="../theme/theme26.xml"/><Relationship Id="rId5" Type="http://schemas.openxmlformats.org/officeDocument/2006/relationships/slideLayout" Target="../slideLayouts/slideLayout371.xml"/><Relationship Id="rId10" Type="http://schemas.openxmlformats.org/officeDocument/2006/relationships/slideLayout" Target="../slideLayouts/slideLayout376.xml"/><Relationship Id="rId4" Type="http://schemas.openxmlformats.org/officeDocument/2006/relationships/slideLayout" Target="../slideLayouts/slideLayout370.xml"/><Relationship Id="rId9" Type="http://schemas.openxmlformats.org/officeDocument/2006/relationships/slideLayout" Target="../slideLayouts/slideLayout375.xml"/></Relationships>
</file>

<file path=ppt/slideMasters/_rels/slideMaster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4.xml"/><Relationship Id="rId13" Type="http://schemas.openxmlformats.org/officeDocument/2006/relationships/slideLayout" Target="../slideLayouts/slideLayout389.xml"/><Relationship Id="rId3" Type="http://schemas.openxmlformats.org/officeDocument/2006/relationships/slideLayout" Target="../slideLayouts/slideLayout379.xml"/><Relationship Id="rId7" Type="http://schemas.openxmlformats.org/officeDocument/2006/relationships/slideLayout" Target="../slideLayouts/slideLayout383.xml"/><Relationship Id="rId12" Type="http://schemas.openxmlformats.org/officeDocument/2006/relationships/slideLayout" Target="../slideLayouts/slideLayout388.xml"/><Relationship Id="rId2" Type="http://schemas.openxmlformats.org/officeDocument/2006/relationships/slideLayout" Target="../slideLayouts/slideLayout378.xml"/><Relationship Id="rId16" Type="http://schemas.openxmlformats.org/officeDocument/2006/relationships/image" Target="../media/image30.emf"/><Relationship Id="rId1" Type="http://schemas.openxmlformats.org/officeDocument/2006/relationships/slideLayout" Target="../slideLayouts/slideLayout377.xml"/><Relationship Id="rId6" Type="http://schemas.openxmlformats.org/officeDocument/2006/relationships/slideLayout" Target="../slideLayouts/slideLayout382.xml"/><Relationship Id="rId11" Type="http://schemas.openxmlformats.org/officeDocument/2006/relationships/slideLayout" Target="../slideLayouts/slideLayout387.xml"/><Relationship Id="rId5" Type="http://schemas.openxmlformats.org/officeDocument/2006/relationships/slideLayout" Target="../slideLayouts/slideLayout381.xml"/><Relationship Id="rId15" Type="http://schemas.openxmlformats.org/officeDocument/2006/relationships/theme" Target="../theme/theme27.xml"/><Relationship Id="rId10" Type="http://schemas.openxmlformats.org/officeDocument/2006/relationships/slideLayout" Target="../slideLayouts/slideLayout386.xml"/><Relationship Id="rId4" Type="http://schemas.openxmlformats.org/officeDocument/2006/relationships/slideLayout" Target="../slideLayouts/slideLayout380.xml"/><Relationship Id="rId9" Type="http://schemas.openxmlformats.org/officeDocument/2006/relationships/slideLayout" Target="../slideLayouts/slideLayout385.xml"/><Relationship Id="rId14" Type="http://schemas.openxmlformats.org/officeDocument/2006/relationships/slideLayout" Target="../slideLayouts/slideLayout39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image" Target="../media/image6.png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image" Target="../media/image5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image" Target="../media/image13.svg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image" Target="../media/image12.png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42.xml"/><Relationship Id="rId15" Type="http://schemas.openxmlformats.org/officeDocument/2006/relationships/image" Target="../media/image15.svg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image" Target="../media/image14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image" Target="../media/image19.png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slideLayout" Target="../slideLayouts/slideLayout70.xml"/><Relationship Id="rId18" Type="http://schemas.openxmlformats.org/officeDocument/2006/relationships/theme" Target="../theme/theme6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17" Type="http://schemas.openxmlformats.org/officeDocument/2006/relationships/slideLayout" Target="../slideLayouts/slideLayout74.xml"/><Relationship Id="rId2" Type="http://schemas.openxmlformats.org/officeDocument/2006/relationships/slideLayout" Target="../slideLayouts/slideLayout59.xml"/><Relationship Id="rId16" Type="http://schemas.openxmlformats.org/officeDocument/2006/relationships/slideLayout" Target="../slideLayouts/slideLayout73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67.xml"/><Relationship Id="rId19" Type="http://schemas.openxmlformats.org/officeDocument/2006/relationships/image" Target="../media/image21.jpeg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Relationship Id="rId14" Type="http://schemas.openxmlformats.org/officeDocument/2006/relationships/slideLayout" Target="../slideLayouts/slideLayout71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7.xml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6" Type="http://schemas.openxmlformats.org/officeDocument/2006/relationships/theme" Target="../theme/theme7.xml"/><Relationship Id="rId5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theme" Target="../theme/theme8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slideLayout" Target="../slideLayouts/slideLayout101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Relationship Id="rId14" Type="http://schemas.openxmlformats.org/officeDocument/2006/relationships/image" Target="../media/image30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52" cy="6856286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1445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383737"/>
            <a:ext cx="105156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5916FF65-E16B-BA4F-9591-6B4416106527}" type="datetimeFigureOut">
              <a:rPr lang="en-US" smtClean="0"/>
              <a:pPr/>
              <a:t>4/26/26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BB442168-F8B8-B34D-83CF-DF309AC816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068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rgbClr val="002656"/>
          </a:solidFill>
          <a:latin typeface="Arial" charset="0"/>
          <a:ea typeface="Arial" charset="0"/>
          <a:cs typeface="Arial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rgbClr val="505153"/>
          </a:solidFill>
          <a:latin typeface="Arial" charset="0"/>
          <a:ea typeface="Arial" charset="0"/>
          <a:cs typeface="Arial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rgbClr val="505153"/>
          </a:solidFill>
          <a:latin typeface="Arial" charset="0"/>
          <a:ea typeface="Arial" charset="0"/>
          <a:cs typeface="Arial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rgbClr val="505153"/>
          </a:solidFill>
          <a:latin typeface="Arial" charset="0"/>
          <a:ea typeface="Arial" charset="0"/>
          <a:cs typeface="Arial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rgbClr val="505153"/>
          </a:solidFill>
          <a:latin typeface="Arial" charset="0"/>
          <a:ea typeface="Arial" charset="0"/>
          <a:cs typeface="Arial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rgbClr val="505153"/>
          </a:solidFill>
          <a:latin typeface="Arial" charset="0"/>
          <a:ea typeface="Arial" charset="0"/>
          <a:cs typeface="Arial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2EC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912286" y="227013"/>
            <a:ext cx="1035896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102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2286" y="1416053"/>
            <a:ext cx="10358967" cy="4799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19556B3-89A1-A44F-B845-0089CD720DE3}"/>
              </a:ext>
            </a:extLst>
          </p:cNvPr>
          <p:cNvPicPr>
            <a:picLocks noChangeAspect="1"/>
          </p:cNvPicPr>
          <p:nvPr userDrawn="1"/>
        </p:nvPicPr>
        <p:blipFill>
          <a:blip r:embed="rId27"/>
          <a:srcRect/>
          <a:stretch/>
        </p:blipFill>
        <p:spPr>
          <a:xfrm>
            <a:off x="9798979" y="6137487"/>
            <a:ext cx="2362449" cy="557538"/>
          </a:xfrm>
          <a:prstGeom prst="rect">
            <a:avLst/>
          </a:prstGeom>
          <a:effectLst>
            <a:outerShdw blurRad="50800" dist="63500" dir="5400000" algn="t" rotWithShape="0">
              <a:srgbClr val="D0D8E1"/>
            </a:outerShdw>
          </a:effectLst>
        </p:spPr>
      </p:pic>
    </p:spTree>
    <p:extLst>
      <p:ext uri="{BB962C8B-B14F-4D97-AF65-F5344CB8AC3E}">
        <p14:creationId xmlns:p14="http://schemas.microsoft.com/office/powerpoint/2010/main" val="2672332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  <p:sldLayoutId id="2147483852" r:id="rId12"/>
    <p:sldLayoutId id="2147483853" r:id="rId13"/>
    <p:sldLayoutId id="2147483854" r:id="rId14"/>
    <p:sldLayoutId id="2147483855" r:id="rId15"/>
    <p:sldLayoutId id="2147483856" r:id="rId16"/>
    <p:sldLayoutId id="2147483857" r:id="rId17"/>
    <p:sldLayoutId id="2147483858" r:id="rId18"/>
    <p:sldLayoutId id="2147483859" r:id="rId19"/>
    <p:sldLayoutId id="2147483860" r:id="rId20"/>
    <p:sldLayoutId id="2147483861" r:id="rId21"/>
    <p:sldLayoutId id="2147483862" r:id="rId22"/>
    <p:sldLayoutId id="2147483863" r:id="rId23"/>
    <p:sldLayoutId id="2147483864" r:id="rId24"/>
    <p:sldLayoutId id="2147483865" r:id="rId25"/>
  </p:sldLayoutIdLst>
  <p:txStyles>
    <p:titleStyle>
      <a:lvl1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000" b="1">
          <a:solidFill>
            <a:srgbClr val="3333FF"/>
          </a:solidFill>
          <a:latin typeface="Calibri"/>
          <a:ea typeface="MS PGothic" pitchFamily="34" charset="-128"/>
          <a:cs typeface="Calibri"/>
        </a:defRPr>
      </a:lvl1pPr>
      <a:lvl2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2pPr>
      <a:lvl3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3pPr>
      <a:lvl4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4pPr>
      <a:lvl5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5pPr>
      <a:lvl6pPr marL="1536221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6pPr>
      <a:lvl7pPr marL="1993281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7pPr>
      <a:lvl8pPr marL="2450337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8pPr>
      <a:lvl9pPr marL="2907397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9pPr>
    </p:titleStyle>
    <p:bodyStyle>
      <a:lvl1pPr marL="390525" indent="-292100" algn="l" defTabSz="412750" rtl="0" eaLnBrk="0" fontAlgn="base" hangingPunct="0">
        <a:lnSpc>
          <a:spcPct val="105000"/>
        </a:lnSpc>
        <a:spcBef>
          <a:spcPct val="30000"/>
        </a:spcBef>
        <a:spcAft>
          <a:spcPts val="800"/>
        </a:spcAft>
        <a:buClr>
          <a:srgbClr val="000000"/>
        </a:buClr>
        <a:buSzPct val="100000"/>
        <a:buFont typeface="Arial" pitchFamily="-72" charset="0"/>
        <a:buChar char="•"/>
        <a:defRPr sz="2900" b="1">
          <a:solidFill>
            <a:srgbClr val="000000"/>
          </a:solidFill>
          <a:latin typeface="Calibri" charset="0"/>
          <a:ea typeface="MS PGothic" pitchFamily="34" charset="-128"/>
          <a:cs typeface="MS PGothic" charset="0"/>
        </a:defRPr>
      </a:lvl1pPr>
      <a:lvl2pPr marL="782638" indent="-260350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75000"/>
        <a:buFont typeface="Symbol" pitchFamily="-72" charset="2"/>
        <a:buChar char=""/>
        <a:defRPr sz="2600" b="1">
          <a:solidFill>
            <a:srgbClr val="000000"/>
          </a:solidFill>
          <a:latin typeface="Calibri" charset="0"/>
          <a:ea typeface="MS PGothic" pitchFamily="34" charset="-128"/>
        </a:defRPr>
      </a:lvl2pPr>
      <a:lvl3pPr marL="1173163" indent="-193675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buChar char=""/>
        <a:defRPr sz="2400" b="1">
          <a:solidFill>
            <a:srgbClr val="000000"/>
          </a:solidFill>
          <a:latin typeface="Calibri" charset="0"/>
          <a:ea typeface="ＭＳ Ｐゴシック" pitchFamily="-123" charset="-128"/>
          <a:cs typeface="ＭＳ Ｐゴシック" pitchFamily="-72" charset="-128"/>
        </a:defRPr>
      </a:lvl3pPr>
      <a:lvl4pPr marL="1565275" indent="-193675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75000"/>
        <a:buFont typeface="Symbol" pitchFamily="-72" charset="2"/>
        <a:buChar char=""/>
        <a:defRPr sz="2200" b="1">
          <a:solidFill>
            <a:srgbClr val="000000"/>
          </a:solidFill>
          <a:latin typeface="Calibri" charset="0"/>
          <a:ea typeface="ＭＳ Ｐゴシック" pitchFamily="-123" charset="-128"/>
        </a:defRPr>
      </a:lvl4pPr>
      <a:lvl5pPr marL="1957388" indent="-195263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buChar char=""/>
        <a:defRPr sz="2000" b="1">
          <a:solidFill>
            <a:srgbClr val="000000"/>
          </a:solidFill>
          <a:latin typeface="Calibri" charset="0"/>
          <a:ea typeface="ＭＳ Ｐゴシック" pitchFamily="-123" charset="-128"/>
        </a:defRPr>
      </a:lvl5pPr>
      <a:lvl6pPr marL="2615386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6pPr>
      <a:lvl7pPr marL="3072444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7pPr>
      <a:lvl8pPr marL="3529502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8pPr>
      <a:lvl9pPr marL="3986559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8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15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73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31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89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47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05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62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91B530-0880-4156-B71E-68BC0408CC85}" type="datetimeFigureOut">
              <a:rPr lang="en-US" smtClean="0"/>
              <a:t>4/26/26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6593F6-68E1-459D-A67B-7F821D28AD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814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1" r:id="rId1"/>
    <p:sldLayoutId id="2147483882" r:id="rId2"/>
    <p:sldLayoutId id="2147483883" r:id="rId3"/>
    <p:sldLayoutId id="2147483884" r:id="rId4"/>
    <p:sldLayoutId id="2147483885" r:id="rId5"/>
    <p:sldLayoutId id="2147483886" r:id="rId6"/>
    <p:sldLayoutId id="2147483887" r:id="rId7"/>
    <p:sldLayoutId id="2147483888" r:id="rId8"/>
    <p:sldLayoutId id="2147483889" r:id="rId9"/>
    <p:sldLayoutId id="2147483890" r:id="rId10"/>
    <p:sldLayoutId id="214748389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DC22C9-D996-4162-B647-2A967FDC2276}" type="datetimeFigureOut">
              <a:rPr lang="en-US" smtClean="0"/>
              <a:t>4/26/26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0800BA-31FA-4203-871A-A16E8DDFCE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3808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3" r:id="rId1"/>
    <p:sldLayoutId id="2147483894" r:id="rId2"/>
    <p:sldLayoutId id="2147483895" r:id="rId3"/>
    <p:sldLayoutId id="2147483896" r:id="rId4"/>
    <p:sldLayoutId id="2147483897" r:id="rId5"/>
    <p:sldLayoutId id="2147483898" r:id="rId6"/>
    <p:sldLayoutId id="2147483899" r:id="rId7"/>
    <p:sldLayoutId id="2147483900" r:id="rId8"/>
    <p:sldLayoutId id="2147483901" r:id="rId9"/>
    <p:sldLayoutId id="2147483902" r:id="rId10"/>
    <p:sldLayoutId id="2147483903" r:id="rId11"/>
    <p:sldLayoutId id="2147483904" r:id="rId12"/>
    <p:sldLayoutId id="2147483905" r:id="rId13"/>
    <p:sldLayoutId id="2147483906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6">
            <a:extLst>
              <a:ext uri="{FF2B5EF4-FFF2-40B4-BE49-F238E27FC236}">
                <a16:creationId xmlns:a16="http://schemas.microsoft.com/office/drawing/2014/main" id="{1FBA405B-91D7-455B-838E-7390C471CAC4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759" y="238125"/>
            <a:ext cx="10872444" cy="110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7">
            <a:extLst>
              <a:ext uri="{FF2B5EF4-FFF2-40B4-BE49-F238E27FC236}">
                <a16:creationId xmlns:a16="http://schemas.microsoft.com/office/drawing/2014/main" id="{5E3FA78F-9815-470C-AAC7-65118010A9A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0231" y="1517650"/>
            <a:ext cx="10881972" cy="465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US" alt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928AFCB-3188-4961-AAEE-DB4C7846ECE6}"/>
              </a:ext>
            </a:extLst>
          </p:cNvPr>
          <p:cNvSpPr/>
          <p:nvPr/>
        </p:nvSpPr>
        <p:spPr>
          <a:xfrm>
            <a:off x="1" y="1"/>
            <a:ext cx="12192000" cy="144463"/>
          </a:xfrm>
          <a:prstGeom prst="rect">
            <a:avLst/>
          </a:prstGeom>
          <a:gradFill>
            <a:gsLst>
              <a:gs pos="0">
                <a:schemeClr val="tx1"/>
              </a:gs>
              <a:gs pos="50000">
                <a:schemeClr val="tx1">
                  <a:lumMod val="50000"/>
                </a:schemeClr>
              </a:gs>
              <a:gs pos="100000">
                <a:schemeClr val="tx1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07A185B-7FCD-47CF-95BF-44DC96F2E8FE}"/>
              </a:ext>
            </a:extLst>
          </p:cNvPr>
          <p:cNvSpPr/>
          <p:nvPr userDrawn="1"/>
        </p:nvSpPr>
        <p:spPr>
          <a:xfrm>
            <a:off x="1" y="1"/>
            <a:ext cx="12192000" cy="144463"/>
          </a:xfrm>
          <a:prstGeom prst="rect">
            <a:avLst/>
          </a:prstGeom>
          <a:gradFill>
            <a:gsLst>
              <a:gs pos="0">
                <a:schemeClr val="tx1"/>
              </a:gs>
              <a:gs pos="50000">
                <a:schemeClr val="tx1">
                  <a:lumMod val="75000"/>
                </a:schemeClr>
              </a:gs>
              <a:gs pos="100000">
                <a:schemeClr val="tx1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FEB3B6D-B8AE-4726-B830-C447FAD3394B}"/>
              </a:ext>
            </a:extLst>
          </p:cNvPr>
          <p:cNvCxnSpPr/>
          <p:nvPr userDrawn="1"/>
        </p:nvCxnSpPr>
        <p:spPr>
          <a:xfrm>
            <a:off x="1" y="6745288"/>
            <a:ext cx="12192000" cy="0"/>
          </a:xfrm>
          <a:prstGeom prst="line">
            <a:avLst/>
          </a:prstGeom>
          <a:ln w="190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734152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908" r:id="rId1"/>
    <p:sldLayoutId id="2147483909" r:id="rId2"/>
    <p:sldLayoutId id="2147483910" r:id="rId3"/>
    <p:sldLayoutId id="2147483911" r:id="rId4"/>
    <p:sldLayoutId id="2147483912" r:id="rId5"/>
    <p:sldLayoutId id="2147483913" r:id="rId6"/>
    <p:sldLayoutId id="2147483914" r:id="rId7"/>
    <p:sldLayoutId id="2147483915" r:id="rId8"/>
    <p:sldLayoutId id="2147483916" r:id="rId9"/>
    <p:sldLayoutId id="2147483917" r:id="rId10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2"/>
          </a:solidFill>
          <a:latin typeface="Calibri" panose="020F0502020204030204" pitchFamily="34" charset="0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lnSpc>
          <a:spcPct val="90000"/>
        </a:lnSpc>
        <a:spcBef>
          <a:spcPts val="1000"/>
        </a:spcBef>
        <a:spcAft>
          <a:spcPts val="700"/>
        </a:spcAft>
        <a:buClr>
          <a:schemeClr val="bg1"/>
        </a:buClr>
        <a:buFont typeface="Wingdings" panose="05000000000000000000" pitchFamily="2" charset="2"/>
        <a:buChar char="§"/>
        <a:defRPr sz="2800">
          <a:solidFill>
            <a:schemeClr val="bg1"/>
          </a:solidFill>
          <a:latin typeface="Calibri" panose="020F0502020204030204" pitchFamily="34" charset="0"/>
          <a:ea typeface="+mn-ea"/>
          <a:cs typeface="+mn-cs"/>
        </a:defRPr>
      </a:lvl1pPr>
      <a:lvl2pPr marL="742950" indent="-285750" algn="l" rtl="0" eaLnBrk="1" fontAlgn="base" hangingPunct="1">
        <a:lnSpc>
          <a:spcPct val="90000"/>
        </a:lnSpc>
        <a:spcBef>
          <a:spcPts val="1000"/>
        </a:spcBef>
        <a:spcAft>
          <a:spcPts val="700"/>
        </a:spcAft>
        <a:buClr>
          <a:schemeClr val="bg1"/>
        </a:buClr>
        <a:buFont typeface="Arial" panose="020B0604020202020204" pitchFamily="34" charset="0"/>
        <a:buChar char="‒"/>
        <a:defRPr sz="2600">
          <a:solidFill>
            <a:schemeClr val="bg1"/>
          </a:solidFill>
          <a:latin typeface="Calibri" panose="020F0502020204030204" pitchFamily="34" charset="0"/>
        </a:defRPr>
      </a:lvl2pPr>
      <a:lvl3pPr marL="1143000" indent="-228600" algn="l" rtl="0" eaLnBrk="1" fontAlgn="base" hangingPunct="1">
        <a:lnSpc>
          <a:spcPct val="90000"/>
        </a:lnSpc>
        <a:spcBef>
          <a:spcPts val="1000"/>
        </a:spcBef>
        <a:spcAft>
          <a:spcPts val="700"/>
        </a:spcAft>
        <a:buClr>
          <a:schemeClr val="bg1"/>
        </a:buClr>
        <a:buFont typeface="Arial" panose="020B0604020202020204" pitchFamily="34" charset="0"/>
        <a:buChar char="‒"/>
        <a:defRPr sz="2400">
          <a:solidFill>
            <a:schemeClr val="bg1"/>
          </a:solidFill>
          <a:latin typeface="Calibri" panose="020F0502020204030204" pitchFamily="34" charset="0"/>
        </a:defRPr>
      </a:lvl3pPr>
      <a:lvl4pPr marL="1600200" indent="-228600" algn="l" rtl="0" eaLnBrk="1" fontAlgn="base" hangingPunct="1">
        <a:lnSpc>
          <a:spcPct val="90000"/>
        </a:lnSpc>
        <a:spcBef>
          <a:spcPts val="1000"/>
        </a:spcBef>
        <a:spcAft>
          <a:spcPts val="700"/>
        </a:spcAft>
        <a:buClr>
          <a:schemeClr val="bg1"/>
        </a:buClr>
        <a:buFont typeface="Arial" panose="020B0604020202020204" pitchFamily="34" charset="0"/>
        <a:buChar char="‒"/>
        <a:defRPr sz="2200">
          <a:solidFill>
            <a:schemeClr val="bg1"/>
          </a:solidFill>
          <a:latin typeface="Calibri" panose="020F0502020204030204" pitchFamily="34" charset="0"/>
        </a:defRPr>
      </a:lvl4pPr>
      <a:lvl5pPr marL="2057400" indent="-228600" algn="l" rtl="0" eaLnBrk="1" fontAlgn="base" hangingPunct="1">
        <a:lnSpc>
          <a:spcPct val="90000"/>
        </a:lnSpc>
        <a:spcBef>
          <a:spcPts val="1000"/>
        </a:spcBef>
        <a:spcAft>
          <a:spcPts val="700"/>
        </a:spcAft>
        <a:buClr>
          <a:schemeClr val="bg1"/>
        </a:buClr>
        <a:buFont typeface="Arial" panose="020B0604020202020204" pitchFamily="34" charset="0"/>
        <a:buChar char="‒"/>
        <a:defRPr sz="2000">
          <a:solidFill>
            <a:schemeClr val="bg1"/>
          </a:solidFill>
          <a:latin typeface="Calibri" panose="020F0502020204030204" pitchFamily="34" charset="0"/>
        </a:defRPr>
      </a:lvl5pPr>
      <a:lvl6pPr marL="2514600" indent="-228600" algn="l" rtl="0" eaLnBrk="1" fontAlgn="base" hangingPunct="1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charset="0"/>
        <a:buChar char="–"/>
        <a:defRPr sz="1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charset="0"/>
        <a:buChar char="–"/>
        <a:defRPr sz="1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charset="0"/>
        <a:buChar char="–"/>
        <a:defRPr sz="1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charset="0"/>
        <a:buChar char="–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CC5FD89-473A-49A1-B578-3D0F386C88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7EFE79-E8F1-440F-B42E-D292ED7B28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2CE7E7-5968-44AC-A8A2-8BA894FCEB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9E7AB0-430E-4965-816A-4748E50A3710}" type="datetimeFigureOut">
              <a:rPr lang="en-US" smtClean="0"/>
              <a:t>4/26/26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3951B6-DB33-4D6D-AF6F-CE927D97DB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7C645A-5410-4A40-B9AA-16A5CE82C6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891066-067F-46CE-B6F8-B80E863B14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619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9" r:id="rId1"/>
    <p:sldLayoutId id="2147483920" r:id="rId2"/>
    <p:sldLayoutId id="2147483921" r:id="rId3"/>
    <p:sldLayoutId id="2147483922" r:id="rId4"/>
    <p:sldLayoutId id="2147483923" r:id="rId5"/>
    <p:sldLayoutId id="2147483924" r:id="rId6"/>
    <p:sldLayoutId id="2147483925" r:id="rId7"/>
    <p:sldLayoutId id="2147483926" r:id="rId8"/>
    <p:sldLayoutId id="2147483927" r:id="rId9"/>
    <p:sldLayoutId id="2147483928" r:id="rId10"/>
    <p:sldLayoutId id="214748392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32AB4C-0125-42CB-86E3-E93CFF839BE2}" type="datetime1">
              <a:rPr lang="en-US" smtClean="0"/>
              <a:t>4/26/26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107B33-3DD5-4A67-8BF8-3909BA7BB70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089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1" r:id="rId1"/>
    <p:sldLayoutId id="2147483932" r:id="rId2"/>
  </p:sldLayoutIdLst>
  <p:hf hdr="0" dt="0"/>
  <p:txStyles>
    <p:titleStyle>
      <a:lvl1pPr algn="l" defTabSz="91436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1" indent="-228591" algn="l" defTabSz="91436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73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54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36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18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99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5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3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32AB4C-0125-42CB-86E3-E93CFF839BE2}" type="datetime1">
              <a:rPr lang="en-US" smtClean="0"/>
              <a:t>4/26/26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107B33-3DD5-4A67-8BF8-3909BA7BB70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93426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4" r:id="rId1"/>
    <p:sldLayoutId id="2147483935" r:id="rId2"/>
  </p:sldLayoutIdLst>
  <p:hf hdr="0" dt="0"/>
  <p:txStyles>
    <p:titleStyle>
      <a:lvl1pPr algn="l" defTabSz="91436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1" indent="-228591" algn="l" defTabSz="91436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73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54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36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18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99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5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3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5">
            <a:lum/>
          </a:blip>
          <a:srcRect/>
          <a:stretch>
            <a:fillRect l="-1000" t="-1000" r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75E200F-66DE-F904-0D99-5DFFCE2DDD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595" y="82277"/>
            <a:ext cx="11712604" cy="8032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4F5747-4DDD-D8BE-89B6-1C370C0076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4802" y="1112333"/>
            <a:ext cx="11582399" cy="50796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4BD44C-ECB3-0A8D-7E58-2ED731748A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4802" y="6356351"/>
            <a:ext cx="11582399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67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4265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7" r:id="rId1"/>
    <p:sldLayoutId id="2147483938" r:id="rId2"/>
    <p:sldLayoutId id="2147483939" r:id="rId3"/>
    <p:sldLayoutId id="2147483940" r:id="rId4"/>
    <p:sldLayoutId id="2147483941" r:id="rId5"/>
    <p:sldLayoutId id="2147483942" r:id="rId6"/>
    <p:sldLayoutId id="2147483943" r:id="rId7"/>
    <p:sldLayoutId id="2147483944" r:id="rId8"/>
    <p:sldLayoutId id="2147483945" r:id="rId9"/>
    <p:sldLayoutId id="2147483946" r:id="rId10"/>
    <p:sldLayoutId id="2147483947" r:id="rId11"/>
    <p:sldLayoutId id="2147483948" r:id="rId12"/>
    <p:sldLayoutId id="2147483949" r:id="rId13"/>
    <p:sldLayoutId id="2147483950" r:id="rId14"/>
    <p:sldLayoutId id="2147483951" r:id="rId15"/>
    <p:sldLayoutId id="2147483952" r:id="rId16"/>
    <p:sldLayoutId id="2147483953" r:id="rId17"/>
    <p:sldLayoutId id="2147483954" r:id="rId18"/>
    <p:sldLayoutId id="2147483955" r:id="rId19"/>
    <p:sldLayoutId id="2147483956" r:id="rId20"/>
    <p:sldLayoutId id="2147483957" r:id="rId21"/>
    <p:sldLayoutId id="2147483958" r:id="rId22"/>
    <p:sldLayoutId id="2147483959" r:id="rId23"/>
    <p:sldLayoutId id="2147483960" r:id="rId24"/>
    <p:sldLayoutId id="2147483961" r:id="rId25"/>
    <p:sldLayoutId id="2147483962" r:id="rId26"/>
    <p:sldLayoutId id="2147483963" r:id="rId27"/>
    <p:sldLayoutId id="2147483964" r:id="rId28"/>
    <p:sldLayoutId id="2147483965" r:id="rId29"/>
    <p:sldLayoutId id="2147483966" r:id="rId30"/>
    <p:sldLayoutId id="2147483967" r:id="rId31"/>
    <p:sldLayoutId id="2147483968" r:id="rId32"/>
    <p:sldLayoutId id="2147483969" r:id="rId33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2667" b="1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594" indent="-228594" algn="l" defTabSz="914377" rtl="0" eaLnBrk="1" latinLnBrk="0" hangingPunct="1">
        <a:lnSpc>
          <a:spcPct val="100000"/>
        </a:lnSpc>
        <a:spcBef>
          <a:spcPts val="0"/>
        </a:spcBef>
        <a:spcAft>
          <a:spcPts val="160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783" indent="-228594" algn="l" defTabSz="914377" rtl="0" eaLnBrk="1" latinLnBrk="0" hangingPunct="1">
        <a:lnSpc>
          <a:spcPct val="100000"/>
        </a:lnSpc>
        <a:spcBef>
          <a:spcPts val="0"/>
        </a:spcBef>
        <a:spcAft>
          <a:spcPts val="1600"/>
        </a:spcAft>
        <a:buFont typeface="System Font Regular"/>
        <a:buChar char="–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200121" indent="-285744" algn="l" defTabSz="914377" rtl="0" eaLnBrk="1" latinLnBrk="0" hangingPunct="1">
        <a:lnSpc>
          <a:spcPct val="100000"/>
        </a:lnSpc>
        <a:spcBef>
          <a:spcPts val="0"/>
        </a:spcBef>
        <a:spcAft>
          <a:spcPts val="1600"/>
        </a:spcAft>
        <a:buFont typeface="Wingdings" pitchFamily="2" charset="2"/>
        <a:buChar char="Ø"/>
        <a:tabLst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160" indent="-228594" algn="l" defTabSz="914377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349" indent="-228594" algn="l" defTabSz="914377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2" orient="horz" pos="1620">
          <p15:clr>
            <a:srgbClr val="F26B43"/>
          </p15:clr>
        </p15:guide>
        <p15:guide id="13" pos="144">
          <p15:clr>
            <a:srgbClr val="F26B43"/>
          </p15:clr>
        </p15:guide>
        <p15:guide id="14" pos="5616">
          <p15:clr>
            <a:srgbClr val="F26B43"/>
          </p15:clr>
        </p15:guide>
        <p15:guide id="15" pos="2880">
          <p15:clr>
            <a:srgbClr val="F26B43"/>
          </p15:clr>
        </p15:guide>
      </p15:sldGuideLst>
    </p:ext>
  </p:extLst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442763"/>
            <a:ext cx="7507440" cy="492443"/>
          </a:xfrm>
          <a:prstGeom prst="rect">
            <a:avLst/>
          </a:prstGeom>
        </p:spPr>
        <p:txBody>
          <a:bodyPr vert="horz" wrap="none" lIns="0" tIns="0" rIns="0" bIns="0" rtlCol="0" anchor="t">
            <a:sp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899964"/>
            <a:ext cx="10972800" cy="5221705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69083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1" r:id="rId1"/>
    <p:sldLayoutId id="2147483972" r:id="rId2"/>
    <p:sldLayoutId id="2147483973" r:id="rId3"/>
    <p:sldLayoutId id="2147483974" r:id="rId4"/>
    <p:sldLayoutId id="2147483975" r:id="rId5"/>
    <p:sldLayoutId id="2147483976" r:id="rId6"/>
    <p:sldLayoutId id="2147483977" r:id="rId7"/>
    <p:sldLayoutId id="2147483978" r:id="rId8"/>
    <p:sldLayoutId id="2147483979" r:id="rId9"/>
    <p:sldLayoutId id="2147483980" r:id="rId10"/>
    <p:sldLayoutId id="2147483981" r:id="rId11"/>
  </p:sldLayoutIdLst>
  <p:hf hdr="0" ftr="0" dt="0"/>
  <p:txStyles>
    <p:titleStyle>
      <a:lvl1pPr algn="l" defTabSz="609585" rtl="0" eaLnBrk="1" latinLnBrk="0" hangingPunct="1">
        <a:spcBef>
          <a:spcPct val="0"/>
        </a:spcBef>
        <a:buNone/>
        <a:defRPr sz="3200" b="1" kern="1200" cap="all">
          <a:solidFill>
            <a:srgbClr val="005B9C"/>
          </a:solidFill>
          <a:latin typeface="Arial"/>
          <a:ea typeface="+mj-ea"/>
          <a:cs typeface="Arial"/>
        </a:defRPr>
      </a:lvl1pPr>
    </p:titleStyle>
    <p:bodyStyle>
      <a:lvl1pPr marL="457189" indent="-457189" algn="l" defTabSz="609585" rtl="0" eaLnBrk="1" latinLnBrk="0" hangingPunct="1">
        <a:spcBef>
          <a:spcPct val="20000"/>
        </a:spcBef>
        <a:buFont typeface="Arial" charset="0"/>
        <a:buChar char="•"/>
        <a:defRPr sz="3200" kern="1200">
          <a:solidFill>
            <a:srgbClr val="58595B"/>
          </a:solidFill>
          <a:latin typeface="Arial"/>
          <a:ea typeface="+mn-ea"/>
          <a:cs typeface="Arial"/>
        </a:defRPr>
      </a:lvl1pPr>
      <a:lvl2pPr marL="990575" indent="-380990" algn="l" defTabSz="609585" rtl="0" eaLnBrk="1" latinLnBrk="0" hangingPunct="1">
        <a:spcBef>
          <a:spcPct val="20000"/>
        </a:spcBef>
        <a:buFont typeface="Arial" charset="0"/>
        <a:buChar char="•"/>
        <a:defRPr sz="3200" kern="1200">
          <a:solidFill>
            <a:srgbClr val="58595B"/>
          </a:solidFill>
          <a:latin typeface="Arial"/>
          <a:ea typeface="+mn-ea"/>
          <a:cs typeface="Arial"/>
        </a:defRPr>
      </a:lvl2pPr>
      <a:lvl3pPr marL="1523962" indent="-304792" algn="l" defTabSz="609585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Arial"/>
          <a:ea typeface="+mn-ea"/>
          <a:cs typeface="Arial"/>
        </a:defRPr>
      </a:lvl3pPr>
      <a:lvl4pPr marL="2133547" indent="-304792" algn="l" defTabSz="609585" rtl="0" eaLnBrk="1" latinLnBrk="0" hangingPunct="1">
        <a:spcBef>
          <a:spcPct val="20000"/>
        </a:spcBef>
        <a:buFont typeface="Arial"/>
        <a:buChar char="–"/>
        <a:defRPr sz="3200" kern="1200">
          <a:solidFill>
            <a:schemeClr val="tx1"/>
          </a:solidFill>
          <a:latin typeface="Arial"/>
          <a:ea typeface="+mn-ea"/>
          <a:cs typeface="Arial"/>
        </a:defRPr>
      </a:lvl4pPr>
      <a:lvl5pPr marL="2743131" indent="-304792" algn="l" defTabSz="609585" rtl="0" eaLnBrk="1" latinLnBrk="0" hangingPunct="1">
        <a:spcBef>
          <a:spcPct val="20000"/>
        </a:spcBef>
        <a:buFont typeface="Arial"/>
        <a:buChar char="»"/>
        <a:defRPr sz="3200" kern="1200">
          <a:solidFill>
            <a:schemeClr val="tx1"/>
          </a:solidFill>
          <a:latin typeface="Arial"/>
          <a:ea typeface="+mn-ea"/>
          <a:cs typeface="Arial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FECEEB3A-2BC8-C7D2-D590-5248C3EC65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1" y="1055743"/>
            <a:ext cx="11254740" cy="49744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itle Placeholder 10">
            <a:extLst>
              <a:ext uri="{FF2B5EF4-FFF2-40B4-BE49-F238E27FC236}">
                <a16:creationId xmlns:a16="http://schemas.microsoft.com/office/drawing/2014/main" id="{52942F38-7EEB-FB0D-E756-38977120C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56448"/>
            <a:ext cx="11254740" cy="7736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4286F4A-EF0D-B682-1ADD-C20963A41F4E}"/>
              </a:ext>
            </a:extLst>
          </p:cNvPr>
          <p:cNvPicPr>
            <a:picLocks noChangeAspect="1"/>
          </p:cNvPicPr>
          <p:nvPr userDrawn="1"/>
        </p:nvPicPr>
        <p:blipFill>
          <a:blip r:embed="rId57"/>
          <a:srcRect/>
          <a:stretch/>
        </p:blipFill>
        <p:spPr>
          <a:xfrm>
            <a:off x="10767318" y="6272367"/>
            <a:ext cx="944623" cy="413188"/>
          </a:xfrm>
          <a:prstGeom prst="rect">
            <a:avLst/>
          </a:prstGeom>
        </p:spPr>
      </p:pic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70191F8E-CAD0-D109-3A93-FBDDEABFC882}"/>
              </a:ext>
            </a:extLst>
          </p:cNvPr>
          <p:cNvSpPr txBox="1">
            <a:spLocks/>
          </p:cNvSpPr>
          <p:nvPr userDrawn="1"/>
        </p:nvSpPr>
        <p:spPr>
          <a:xfrm>
            <a:off x="212751" y="6401882"/>
            <a:ext cx="488899" cy="21333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900" b="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30EA680-D336-4FF7-8B7A-9848BB0A1C32}" type="slidenum">
              <a:rPr lang="en-US" sz="900" smtClean="0">
                <a:solidFill>
                  <a:schemeClr val="tx1"/>
                </a:solidFill>
              </a:rPr>
              <a:pPr/>
              <a:t>‹#›</a:t>
            </a:fld>
            <a:endParaRPr lang="en-US" sz="900">
              <a:solidFill>
                <a:schemeClr val="tx1"/>
              </a:solidFill>
            </a:endParaRPr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4373D64E-D3B4-7B17-B9AF-BB065E33D71F}"/>
              </a:ext>
            </a:extLst>
          </p:cNvPr>
          <p:cNvSpPr txBox="1">
            <a:spLocks/>
          </p:cNvSpPr>
          <p:nvPr userDrawn="1"/>
        </p:nvSpPr>
        <p:spPr>
          <a:xfrm>
            <a:off x="5378998" y="6615217"/>
            <a:ext cx="1072055" cy="2336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lang="en-US" sz="900" b="0" i="0" kern="1200" dirty="0">
                <a:solidFill>
                  <a:schemeClr val="accent1"/>
                </a:solidFill>
                <a:latin typeface="Helvetica" pitchFamily="2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CONFIDENTIAL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950FCF-9DB6-87F9-222E-68235A77EDB9}"/>
              </a:ext>
            </a:extLst>
          </p:cNvPr>
          <p:cNvPicPr>
            <a:picLocks noChangeAspect="1"/>
          </p:cNvPicPr>
          <p:nvPr userDrawn="1"/>
        </p:nvPicPr>
        <p:blipFill>
          <a:blip r:embed="rId58"/>
          <a:stretch>
            <a:fillRect/>
          </a:stretch>
        </p:blipFill>
        <p:spPr>
          <a:xfrm>
            <a:off x="-11430" y="-2904"/>
            <a:ext cx="12203431" cy="893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779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3" r:id="rId1"/>
    <p:sldLayoutId id="2147483984" r:id="rId2"/>
    <p:sldLayoutId id="2147483985" r:id="rId3"/>
    <p:sldLayoutId id="2147483986" r:id="rId4"/>
    <p:sldLayoutId id="2147483987" r:id="rId5"/>
    <p:sldLayoutId id="2147483988" r:id="rId6"/>
    <p:sldLayoutId id="2147483989" r:id="rId7"/>
    <p:sldLayoutId id="2147483990" r:id="rId8"/>
    <p:sldLayoutId id="2147483991" r:id="rId9"/>
    <p:sldLayoutId id="2147483992" r:id="rId10"/>
    <p:sldLayoutId id="2147483993" r:id="rId11"/>
    <p:sldLayoutId id="2147483994" r:id="rId12"/>
    <p:sldLayoutId id="2147483995" r:id="rId13"/>
    <p:sldLayoutId id="2147483996" r:id="rId14"/>
    <p:sldLayoutId id="2147483997" r:id="rId15"/>
    <p:sldLayoutId id="2147483998" r:id="rId16"/>
    <p:sldLayoutId id="2147483999" r:id="rId17"/>
    <p:sldLayoutId id="2147484000" r:id="rId18"/>
    <p:sldLayoutId id="2147484001" r:id="rId19"/>
    <p:sldLayoutId id="2147484002" r:id="rId20"/>
    <p:sldLayoutId id="2147484003" r:id="rId21"/>
    <p:sldLayoutId id="2147484004" r:id="rId22"/>
    <p:sldLayoutId id="2147484005" r:id="rId23"/>
    <p:sldLayoutId id="2147484006" r:id="rId24"/>
    <p:sldLayoutId id="2147484007" r:id="rId25"/>
    <p:sldLayoutId id="2147484008" r:id="rId26"/>
    <p:sldLayoutId id="2147484009" r:id="rId27"/>
    <p:sldLayoutId id="2147484010" r:id="rId28"/>
    <p:sldLayoutId id="2147484011" r:id="rId29"/>
    <p:sldLayoutId id="2147484012" r:id="rId30"/>
    <p:sldLayoutId id="2147484013" r:id="rId31"/>
    <p:sldLayoutId id="2147484014" r:id="rId32"/>
    <p:sldLayoutId id="2147484015" r:id="rId33"/>
    <p:sldLayoutId id="2147484016" r:id="rId34"/>
    <p:sldLayoutId id="2147484017" r:id="rId35"/>
    <p:sldLayoutId id="2147484018" r:id="rId36"/>
    <p:sldLayoutId id="2147484019" r:id="rId37"/>
    <p:sldLayoutId id="2147484020" r:id="rId38"/>
    <p:sldLayoutId id="2147484021" r:id="rId39"/>
    <p:sldLayoutId id="2147484022" r:id="rId40"/>
    <p:sldLayoutId id="2147484023" r:id="rId41"/>
    <p:sldLayoutId id="2147484024" r:id="rId42"/>
    <p:sldLayoutId id="2147484025" r:id="rId43"/>
    <p:sldLayoutId id="2147484026" r:id="rId44"/>
    <p:sldLayoutId id="2147484027" r:id="rId45"/>
    <p:sldLayoutId id="2147484028" r:id="rId46"/>
    <p:sldLayoutId id="2147484029" r:id="rId47"/>
    <p:sldLayoutId id="2147484030" r:id="rId48"/>
    <p:sldLayoutId id="2147484031" r:id="rId49"/>
    <p:sldLayoutId id="2147484032" r:id="rId50"/>
    <p:sldLayoutId id="2147484033" r:id="rId51"/>
    <p:sldLayoutId id="2147484034" r:id="rId52"/>
    <p:sldLayoutId id="2147484035" r:id="rId53"/>
    <p:sldLayoutId id="2147484036" r:id="rId54"/>
    <p:sldLayoutId id="2147484037" r:id="rId55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52" cy="6856286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1445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383737"/>
            <a:ext cx="105156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5916FF65-E16B-BA4F-9591-6B4416106527}" type="datetimeFigureOut">
              <a:rPr lang="en-US" smtClean="0"/>
              <a:pPr/>
              <a:t>4/26/26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BB442168-F8B8-B34D-83CF-DF309AC816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26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  <p:sldLayoutId id="2147483755" r:id="rId12"/>
    <p:sldLayoutId id="2147483756" r:id="rId13"/>
    <p:sldLayoutId id="2147483757" r:id="rId14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rgbClr val="002656"/>
          </a:solidFill>
          <a:latin typeface="Arial" charset="0"/>
          <a:ea typeface="Arial" charset="0"/>
          <a:cs typeface="Arial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rgbClr val="505153"/>
          </a:solidFill>
          <a:latin typeface="Arial" charset="0"/>
          <a:ea typeface="Arial" charset="0"/>
          <a:cs typeface="Arial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rgbClr val="505153"/>
          </a:solidFill>
          <a:latin typeface="Arial" charset="0"/>
          <a:ea typeface="Arial" charset="0"/>
          <a:cs typeface="Arial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rgbClr val="505153"/>
          </a:solidFill>
          <a:latin typeface="Arial" charset="0"/>
          <a:ea typeface="Arial" charset="0"/>
          <a:cs typeface="Arial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rgbClr val="505153"/>
          </a:solidFill>
          <a:latin typeface="Arial" charset="0"/>
          <a:ea typeface="Arial" charset="0"/>
          <a:cs typeface="Arial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rgbClr val="505153"/>
          </a:solidFill>
          <a:latin typeface="Arial" charset="0"/>
          <a:ea typeface="Arial" charset="0"/>
          <a:cs typeface="Arial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32AB4C-0125-42CB-86E3-E93CFF839BE2}" type="datetime1">
              <a:rPr lang="en-US" smtClean="0"/>
              <a:t>4/26/26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107B33-3DD5-4A67-8BF8-3909BA7BB70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2601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9" r:id="rId1"/>
    <p:sldLayoutId id="2147484040" r:id="rId2"/>
    <p:sldLayoutId id="2147484041" r:id="rId3"/>
  </p:sldLayoutIdLst>
  <p:hf hdr="0" dt="0"/>
  <p:txStyles>
    <p:titleStyle>
      <a:lvl1pPr algn="l" defTabSz="91434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5" indent="-228585" algn="l" defTabSz="91434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56" indent="-228585" algn="l" defTabSz="91434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26" indent="-228585" algn="l" defTabSz="91434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96" indent="-228585" algn="l" defTabSz="91434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67" indent="-228585" algn="l" defTabSz="91434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36" indent="-228585" algn="l" defTabSz="91434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07" indent="-228585" algn="l" defTabSz="91434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77" indent="-228585" algn="l" defTabSz="91434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48" indent="-228585" algn="l" defTabSz="91434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1" algn="l" defTabSz="9143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40" algn="l" defTabSz="9143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11" algn="l" defTabSz="9143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81" algn="l" defTabSz="9143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52" algn="l" defTabSz="9143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22" algn="l" defTabSz="9143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92" algn="l" defTabSz="9143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63" algn="l" defTabSz="9143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DC22C9-D996-4162-B647-2A967FDC2276}" type="datetimeFigureOut">
              <a:rPr lang="en-US" smtClean="0"/>
              <a:t>4/26/26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0800BA-31FA-4203-871A-A16E8DDFCE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147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3" r:id="rId1"/>
    <p:sldLayoutId id="2147484044" r:id="rId2"/>
    <p:sldLayoutId id="2147484045" r:id="rId3"/>
    <p:sldLayoutId id="2147484046" r:id="rId4"/>
    <p:sldLayoutId id="2147484047" r:id="rId5"/>
    <p:sldLayoutId id="2147484048" r:id="rId6"/>
    <p:sldLayoutId id="2147484049" r:id="rId7"/>
    <p:sldLayoutId id="2147484050" r:id="rId8"/>
    <p:sldLayoutId id="2147484051" r:id="rId9"/>
    <p:sldLayoutId id="2147484052" r:id="rId10"/>
    <p:sldLayoutId id="2147484053" r:id="rId11"/>
    <p:sldLayoutId id="2147484054" r:id="rId12"/>
    <p:sldLayoutId id="2147484055" r:id="rId13"/>
    <p:sldLayoutId id="2147484056" r:id="rId14"/>
    <p:sldLayoutId id="2147484057" r:id="rId15"/>
    <p:sldLayoutId id="2147484058" r:id="rId16"/>
    <p:sldLayoutId id="2147484059" r:id="rId17"/>
    <p:sldLayoutId id="2147484060" r:id="rId18"/>
    <p:sldLayoutId id="2147484061" r:id="rId19"/>
    <p:sldLayoutId id="2147484062" r:id="rId20"/>
    <p:sldLayoutId id="2147484063" r:id="rId21"/>
    <p:sldLayoutId id="2147484064" r:id="rId22"/>
    <p:sldLayoutId id="2147484065" r:id="rId23"/>
    <p:sldLayoutId id="2147484066" r:id="rId2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A1451F-FC32-45BD-9995-8BDAB7C50A5A}" type="datetimeFigureOut">
              <a:rPr lang="en-US" smtClean="0"/>
              <a:t>4/26/26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0C839E-DEE1-40CB-A32A-87188650AF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854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8" r:id="rId1"/>
    <p:sldLayoutId id="2147484069" r:id="rId2"/>
    <p:sldLayoutId id="2147484070" r:id="rId3"/>
    <p:sldLayoutId id="2147484071" r:id="rId4"/>
    <p:sldLayoutId id="2147484072" r:id="rId5"/>
    <p:sldLayoutId id="2147484073" r:id="rId6"/>
    <p:sldLayoutId id="2147484074" r:id="rId7"/>
    <p:sldLayoutId id="2147484075" r:id="rId8"/>
    <p:sldLayoutId id="2147484076" r:id="rId9"/>
    <p:sldLayoutId id="2147484077" r:id="rId10"/>
    <p:sldLayoutId id="2147484078" r:id="rId11"/>
    <p:sldLayoutId id="2147484079" r:id="rId12"/>
    <p:sldLayoutId id="2147484080" r:id="rId13"/>
    <p:sldLayoutId id="2147484081" r:id="rId14"/>
    <p:sldLayoutId id="2147484082" r:id="rId15"/>
    <p:sldLayoutId id="2147484083" r:id="rId16"/>
    <p:sldLayoutId id="2147484084" r:id="rId17"/>
    <p:sldLayoutId id="2147484085" r:id="rId18"/>
    <p:sldLayoutId id="2147484086" r:id="rId19"/>
    <p:sldLayoutId id="2147484087" r:id="rId20"/>
    <p:sldLayoutId id="2147484088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2600" y="0"/>
            <a:ext cx="11108266" cy="121073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2600" y="1325880"/>
            <a:ext cx="11108266" cy="47434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2600" y="6069326"/>
            <a:ext cx="93980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Slide Number Placeholder 3"/>
          <p:cNvSpPr txBox="1">
            <a:spLocks/>
          </p:cNvSpPr>
          <p:nvPr userDrawn="1"/>
        </p:nvSpPr>
        <p:spPr>
          <a:xfrm>
            <a:off x="9574440" y="6421033"/>
            <a:ext cx="2515961" cy="365125"/>
          </a:xfrm>
          <a:prstGeom prst="rect">
            <a:avLst/>
          </a:prstGeom>
        </p:spPr>
        <p:txBody>
          <a:bodyPr lIns="12192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EE35D68-234A-4E78-AEBB-A07E9B6D2639}" type="slidenum">
              <a:rPr lang="en-US" sz="100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en-US" sz="100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0" y="6721618"/>
            <a:ext cx="12192000" cy="13638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 userDrawn="1"/>
        </p:nvSpPr>
        <p:spPr>
          <a:xfrm>
            <a:off x="0" y="3681"/>
            <a:ext cx="12192000" cy="640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106C9B1-CDAA-46DC-8A97-4F133C12DCEA}"/>
              </a:ext>
            </a:extLst>
          </p:cNvPr>
          <p:cNvSpPr txBox="1"/>
          <p:nvPr userDrawn="1"/>
        </p:nvSpPr>
        <p:spPr>
          <a:xfrm>
            <a:off x="1972492" y="6487468"/>
            <a:ext cx="824701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kern="120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rPr>
              <a:t>CONFIDENTIAL AND FOR EDUCATIONAL PURPOSES ONLY – NOT FOR PROMOTIONAL USE. DO NOT COPY, DISSEMINATE, OR DISTRIBUTE.</a:t>
            </a:r>
          </a:p>
          <a:p>
            <a:pPr algn="ctr"/>
            <a:endParaRPr lang="en-US" sz="900" b="1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algn="ctr"/>
            <a:endParaRPr lang="en-US" sz="900" b="1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47E01C7-6D4E-5746-96DE-383CEC82BF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39" t="-7983" r="-12073" b="-4734"/>
          <a:stretch/>
        </p:blipFill>
        <p:spPr>
          <a:xfrm>
            <a:off x="10604200" y="5844227"/>
            <a:ext cx="1140125" cy="776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8835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0" r:id="rId1"/>
    <p:sldLayoutId id="2147484091" r:id="rId2"/>
    <p:sldLayoutId id="2147484092" r:id="rId3"/>
    <p:sldLayoutId id="2147484093" r:id="rId4"/>
    <p:sldLayoutId id="2147484094" r:id="rId5"/>
    <p:sldLayoutId id="2147484095" r:id="rId6"/>
    <p:sldLayoutId id="2147484096" r:id="rId7"/>
    <p:sldLayoutId id="2147484097" r:id="rId8"/>
    <p:sldLayoutId id="2147484098" r:id="rId9"/>
    <p:sldLayoutId id="2147484099" r:id="rId10"/>
    <p:sldLayoutId id="2147484100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b="0" kern="1200">
          <a:solidFill>
            <a:schemeClr val="accent4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800"/>
        </a:spcBef>
        <a:buClr>
          <a:schemeClr val="accent4"/>
        </a:buClr>
        <a:buFont typeface="Wingdings" charset="2"/>
        <a:buChar char="§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800"/>
        </a:spcBef>
        <a:buClr>
          <a:schemeClr val="accent1"/>
        </a:buClr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800"/>
        </a:spcBef>
        <a:buClr>
          <a:schemeClr val="accent1"/>
        </a:buClr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800"/>
        </a:spcBef>
        <a:buClr>
          <a:schemeClr val="accent1"/>
        </a:buClr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800"/>
        </a:spcBef>
        <a:buClr>
          <a:schemeClr val="accent1"/>
        </a:buClr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pos="192">
          <p15:clr>
            <a:srgbClr val="F26B43"/>
          </p15:clr>
        </p15:guide>
        <p15:guide id="3" pos="7488">
          <p15:clr>
            <a:srgbClr val="F26B43"/>
          </p15:clr>
        </p15:guide>
      </p15:sldGuideLst>
    </p:ext>
  </p:extLst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6519863"/>
            <a:ext cx="12192000" cy="33813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Rectangle 7"/>
          <p:cNvSpPr/>
          <p:nvPr userDrawn="1"/>
        </p:nvSpPr>
        <p:spPr>
          <a:xfrm>
            <a:off x="0" y="-1"/>
            <a:ext cx="12192000" cy="931864"/>
          </a:xfrm>
          <a:prstGeom prst="rect">
            <a:avLst/>
          </a:prstGeom>
          <a:solidFill>
            <a:srgbClr val="2C546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Text Placeholder 2"/>
          <p:cNvSpPr>
            <a:spLocks noGrp="1"/>
          </p:cNvSpPr>
          <p:nvPr userDrawn="1">
            <p:ph type="body" idx="1"/>
          </p:nvPr>
        </p:nvSpPr>
        <p:spPr>
          <a:xfrm>
            <a:off x="648772" y="1081495"/>
            <a:ext cx="10972800" cy="41975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2" name="Title Placeholder 1"/>
          <p:cNvSpPr>
            <a:spLocks noGrp="1"/>
          </p:cNvSpPr>
          <p:nvPr userDrawn="1">
            <p:ph type="title"/>
          </p:nvPr>
        </p:nvSpPr>
        <p:spPr>
          <a:xfrm>
            <a:off x="648772" y="302817"/>
            <a:ext cx="10972800" cy="55090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0" y="6519863"/>
            <a:ext cx="12192000" cy="0"/>
          </a:xfrm>
          <a:prstGeom prst="line">
            <a:avLst/>
          </a:prstGeom>
          <a:ln w="19050" cmpd="sng">
            <a:solidFill>
              <a:srgbClr val="2C546E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541840" y="6519861"/>
            <a:ext cx="3860800" cy="338138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2C546E"/>
                </a:solidFill>
                <a:latin typeface="Arial"/>
                <a:cs typeface="Arial"/>
              </a:defRPr>
            </a:lvl1pPr>
          </a:lstStyle>
          <a:p>
            <a:endParaRPr lang="en-US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0" y="901700"/>
            <a:ext cx="12192000" cy="0"/>
          </a:xfrm>
          <a:prstGeom prst="line">
            <a:avLst/>
          </a:prstGeom>
          <a:ln w="76200" cmpd="sng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5180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2" r:id="rId1"/>
    <p:sldLayoutId id="2147484103" r:id="rId2"/>
    <p:sldLayoutId id="2147484104" r:id="rId3"/>
    <p:sldLayoutId id="2147484105" r:id="rId4"/>
    <p:sldLayoutId id="2147484106" r:id="rId5"/>
    <p:sldLayoutId id="2147484107" r:id="rId6"/>
    <p:sldLayoutId id="2147484108" r:id="rId7"/>
    <p:sldLayoutId id="2147484109" r:id="rId8"/>
  </p:sldLayoutIdLst>
  <p:hf sldNum="0" hdr="0" dt="0"/>
  <p:txStyles>
    <p:titleStyle>
      <a:lvl1pPr algn="l" defTabSz="457200" rtl="0" eaLnBrk="1" latinLnBrk="0" hangingPunct="1">
        <a:lnSpc>
          <a:spcPct val="90000"/>
        </a:lnSpc>
        <a:spcBef>
          <a:spcPct val="0"/>
        </a:spcBef>
        <a:buNone/>
        <a:defRPr sz="2800" b="1" i="0" kern="1200">
          <a:solidFill>
            <a:schemeClr val="bg1"/>
          </a:solidFill>
          <a:effectLst/>
          <a:latin typeface="Arial"/>
          <a:ea typeface="Verdana" panose="020B0604030504040204" pitchFamily="34" charset="0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ts val="900"/>
        </a:spcBef>
        <a:buClr>
          <a:schemeClr val="accent1"/>
        </a:buClr>
        <a:buFont typeface="Wingdings" panose="05000000000000000000" pitchFamily="2" charset="2"/>
        <a:buChar char="§"/>
        <a:defRPr sz="2800" b="0" i="0" kern="1200">
          <a:solidFill>
            <a:schemeClr val="tx1"/>
          </a:solidFill>
          <a:latin typeface="Arial"/>
          <a:ea typeface="Verdana" panose="020B0604030504040204" pitchFamily="34" charset="0"/>
          <a:cs typeface="Arial"/>
        </a:defRPr>
      </a:lvl1pPr>
      <a:lvl2pPr marL="742950" indent="-285750" algn="l" defTabSz="457200" rtl="0" eaLnBrk="1" latinLnBrk="0" hangingPunct="1">
        <a:spcBef>
          <a:spcPts val="900"/>
        </a:spcBef>
        <a:buClr>
          <a:schemeClr val="accent1"/>
        </a:buClr>
        <a:buFont typeface="Arial"/>
        <a:buChar char="–"/>
        <a:defRPr sz="2400" b="0" i="0" kern="1200">
          <a:solidFill>
            <a:schemeClr val="tx1"/>
          </a:solidFill>
          <a:latin typeface="Arial"/>
          <a:ea typeface="Verdana" panose="020B0604030504040204" pitchFamily="34" charset="0"/>
          <a:cs typeface="Arial"/>
        </a:defRPr>
      </a:lvl2pPr>
      <a:lvl3pPr marL="1143000" indent="-228600" algn="l" defTabSz="457200" rtl="0" eaLnBrk="1" latinLnBrk="0" hangingPunct="1">
        <a:spcBef>
          <a:spcPts val="900"/>
        </a:spcBef>
        <a:buClr>
          <a:schemeClr val="tx2"/>
        </a:buClr>
        <a:buFont typeface="Arial"/>
        <a:buChar char="•"/>
        <a:defRPr sz="2000" b="0" i="0" kern="1200">
          <a:solidFill>
            <a:schemeClr val="bg1"/>
          </a:solidFill>
          <a:latin typeface="Arial"/>
          <a:ea typeface="Verdana" panose="020B0604030504040204" pitchFamily="34" charset="0"/>
          <a:cs typeface="Arial"/>
        </a:defRPr>
      </a:lvl3pPr>
      <a:lvl4pPr marL="1160463" indent="-260350" algn="l" defTabSz="457200" rtl="0" eaLnBrk="1" latinLnBrk="0" hangingPunct="1">
        <a:spcBef>
          <a:spcPts val="900"/>
        </a:spcBef>
        <a:buClr>
          <a:schemeClr val="accent1"/>
        </a:buClr>
        <a:buFont typeface="Arial" pitchFamily="34" charset="0"/>
        <a:buChar char="•"/>
        <a:defRPr sz="1800" b="0" i="0" kern="1200">
          <a:solidFill>
            <a:schemeClr val="tx1"/>
          </a:solidFill>
          <a:latin typeface="Arial"/>
          <a:ea typeface="Verdana" panose="020B0604030504040204" pitchFamily="34" charset="0"/>
          <a:cs typeface="Arial"/>
        </a:defRPr>
      </a:lvl4pPr>
      <a:lvl5pPr marL="1609725" indent="-258763" algn="l" defTabSz="457200" rtl="0" eaLnBrk="1" latinLnBrk="0" hangingPunct="1">
        <a:spcBef>
          <a:spcPts val="900"/>
        </a:spcBef>
        <a:buClr>
          <a:schemeClr val="accent1"/>
        </a:buClr>
        <a:buFont typeface="Arial"/>
        <a:buChar char="»"/>
        <a:defRPr sz="1800" b="0" i="0" kern="1200">
          <a:solidFill>
            <a:schemeClr val="tx1"/>
          </a:solidFill>
          <a:latin typeface="Arial"/>
          <a:ea typeface="Verdana" panose="020B0604030504040204" pitchFamily="34" charset="0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12192000" cy="1085088"/>
          </a:xfrm>
          <a:prstGeom prst="rect">
            <a:avLst/>
          </a:prstGeom>
          <a:gradFill>
            <a:gsLst>
              <a:gs pos="16000">
                <a:srgbClr val="232C3D"/>
              </a:gs>
              <a:gs pos="100000">
                <a:srgbClr val="525F78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14" name="Text Placeholder 2"/>
          <p:cNvSpPr>
            <a:spLocks noGrp="1"/>
          </p:cNvSpPr>
          <p:nvPr>
            <p:ph type="body" idx="1"/>
          </p:nvPr>
        </p:nvSpPr>
        <p:spPr>
          <a:xfrm>
            <a:off x="524256" y="1341440"/>
            <a:ext cx="11161776" cy="471646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23672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2" r:id="rId1"/>
    <p:sldLayoutId id="2147484113" r:id="rId2"/>
    <p:sldLayoutId id="2147484114" r:id="rId3"/>
    <p:sldLayoutId id="2147484115" r:id="rId4"/>
    <p:sldLayoutId id="2147484116" r:id="rId5"/>
    <p:sldLayoutId id="2147484117" r:id="rId6"/>
    <p:sldLayoutId id="2147484118" r:id="rId7"/>
    <p:sldLayoutId id="2147484119" r:id="rId8"/>
    <p:sldLayoutId id="2147484120" r:id="rId9"/>
    <p:sldLayoutId id="2147484121" r:id="rId10"/>
    <p:sldLayoutId id="2147484122" r:id="rId11"/>
    <p:sldLayoutId id="2147484123" r:id="rId12"/>
    <p:sldLayoutId id="2147484124" r:id="rId13"/>
    <p:sldLayoutId id="2147484125" r:id="rId14"/>
    <p:sldLayoutId id="2147484126" r:id="rId15"/>
    <p:sldLayoutId id="2147484127" r:id="rId16"/>
    <p:sldLayoutId id="2147484128" r:id="rId17"/>
    <p:sldLayoutId id="2147484129" r:id="rId18"/>
    <p:sldLayoutId id="2147484130" r:id="rId19"/>
    <p:sldLayoutId id="2147484131" r:id="rId20"/>
    <p:sldLayoutId id="2147484132" r:id="rId21"/>
    <p:sldLayoutId id="2147484133" r:id="rId22"/>
    <p:sldLayoutId id="2147484134" r:id="rId23"/>
    <p:sldLayoutId id="2147484135" r:id="rId24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600" kern="1200" cap="none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1800"/>
        </a:spcAft>
        <a:buFontTx/>
        <a:buNone/>
        <a:defRPr sz="2000" b="1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360000" indent="-180000" algn="l" defTabSz="914400" rtl="0" eaLnBrk="1" latinLnBrk="0" hangingPunct="1">
        <a:lnSpc>
          <a:spcPct val="120000"/>
        </a:lnSpc>
        <a:spcBef>
          <a:spcPts val="0"/>
        </a:spcBef>
        <a:spcAft>
          <a:spcPts val="600"/>
        </a:spcAft>
        <a:buClr>
          <a:schemeClr val="accent6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540000" indent="-180000" algn="l" defTabSz="914400" rtl="0" eaLnBrk="1" latinLnBrk="0" hangingPunct="1">
        <a:lnSpc>
          <a:spcPct val="120000"/>
        </a:lnSpc>
        <a:spcBef>
          <a:spcPts val="0"/>
        </a:spcBef>
        <a:spcAft>
          <a:spcPts val="600"/>
        </a:spcAft>
        <a:buClr>
          <a:schemeClr val="accent6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720000" indent="-180000" algn="l" defTabSz="914400" rtl="0" eaLnBrk="1" latinLnBrk="0" hangingPunct="1">
        <a:lnSpc>
          <a:spcPct val="120000"/>
        </a:lnSpc>
        <a:spcBef>
          <a:spcPts val="0"/>
        </a:spcBef>
        <a:spcAft>
          <a:spcPts val="600"/>
        </a:spcAft>
        <a:buClr>
          <a:schemeClr val="accent6"/>
        </a:buClr>
        <a:buFont typeface="Proxima Nova Rg" panose="02000506030000020004" pitchFamily="50" charset="0"/>
        <a:buChar char="-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900000" indent="-180000" algn="l" defTabSz="914400" rtl="0" eaLnBrk="1" latinLnBrk="0" hangingPunct="1">
        <a:lnSpc>
          <a:spcPct val="120000"/>
        </a:lnSpc>
        <a:spcBef>
          <a:spcPts val="0"/>
        </a:spcBef>
        <a:spcAft>
          <a:spcPts val="600"/>
        </a:spcAft>
        <a:buClr>
          <a:schemeClr val="accent6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53">
          <p15:clr>
            <a:srgbClr val="F26B43"/>
          </p15:clr>
        </p15:guide>
        <p15:guide id="2" orient="horz" pos="663">
          <p15:clr>
            <a:srgbClr val="F26B43"/>
          </p15:clr>
        </p15:guide>
        <p15:guide id="3" pos="7227">
          <p15:clr>
            <a:srgbClr val="F26B43"/>
          </p15:clr>
        </p15:guide>
        <p15:guide id="4" orient="horz" pos="3816">
          <p15:clr>
            <a:srgbClr val="F26B43"/>
          </p15:clr>
        </p15:guide>
        <p15:guide id="5" orient="horz" pos="845">
          <p15:clr>
            <a:srgbClr val="F26B43"/>
          </p15:clr>
        </p15:guide>
        <p15:guide id="6" orient="horz" pos="595">
          <p15:clr>
            <a:srgbClr val="F26B43"/>
          </p15:clr>
        </p15:guide>
        <p15:guide id="7" orient="horz" pos="73">
          <p15:clr>
            <a:srgbClr val="F26B43"/>
          </p15:clr>
        </p15:guide>
        <p15:guide id="8" orient="horz" pos="1139">
          <p15:clr>
            <a:srgbClr val="F26B43"/>
          </p15:clr>
        </p15:guide>
      </p15:sldGuideLst>
    </p:ext>
  </p:extLst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5942" y="0"/>
            <a:ext cx="1173791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5943" y="1651518"/>
            <a:ext cx="11737909" cy="46654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0" y="61071"/>
            <a:ext cx="12207240" cy="0"/>
          </a:xfrm>
          <a:prstGeom prst="line">
            <a:avLst/>
          </a:prstGeom>
          <a:ln w="161925">
            <a:gradFill flip="none" rotWithShape="1">
              <a:gsLst>
                <a:gs pos="0">
                  <a:schemeClr val="accent5">
                    <a:lumMod val="89000"/>
                    <a:alpha val="42000"/>
                  </a:schemeClr>
                </a:gs>
                <a:gs pos="23000">
                  <a:schemeClr val="accent5">
                    <a:lumMod val="89000"/>
                  </a:schemeClr>
                </a:gs>
                <a:gs pos="69000">
                  <a:schemeClr val="accent5">
                    <a:lumMod val="75000"/>
                  </a:schemeClr>
                </a:gs>
                <a:gs pos="97000">
                  <a:schemeClr val="accent5">
                    <a:lumMod val="70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>
          <a:xfrm>
            <a:off x="0" y="162443"/>
            <a:ext cx="12207240" cy="0"/>
          </a:xfrm>
          <a:prstGeom prst="line">
            <a:avLst/>
          </a:prstGeom>
          <a:ln w="50800">
            <a:gradFill>
              <a:gsLst>
                <a:gs pos="60000">
                  <a:srgbClr val="FFC000">
                    <a:alpha val="44000"/>
                  </a:srgbClr>
                </a:gs>
                <a:gs pos="13000">
                  <a:srgbClr val="FFA800"/>
                </a:gs>
                <a:gs pos="28000">
                  <a:srgbClr val="825600"/>
                </a:gs>
                <a:gs pos="42999">
                  <a:srgbClr val="FFA800"/>
                </a:gs>
                <a:gs pos="58000">
                  <a:srgbClr val="825600"/>
                </a:gs>
                <a:gs pos="72000">
                  <a:srgbClr val="FFA800"/>
                </a:gs>
                <a:gs pos="87000">
                  <a:srgbClr val="825600"/>
                </a:gs>
                <a:gs pos="100000">
                  <a:srgbClr val="FFA800"/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0952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7" r:id="rId1"/>
    <p:sldLayoutId id="2147484138" r:id="rId2"/>
    <p:sldLayoutId id="2147484139" r:id="rId3"/>
    <p:sldLayoutId id="2147484140" r:id="rId4"/>
    <p:sldLayoutId id="2147484141" r:id="rId5"/>
    <p:sldLayoutId id="2147484142" r:id="rId6"/>
    <p:sldLayoutId id="2147484143" r:id="rId7"/>
    <p:sldLayoutId id="2147484144" r:id="rId8"/>
    <p:sldLayoutId id="2147484145" r:id="rId9"/>
    <p:sldLayoutId id="2147484146" r:id="rId10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333F7F"/>
          </a:solidFill>
          <a:latin typeface="Arial Black" panose="020B0A040201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>
            <a:extLst>
              <a:ext uri="{FF2B5EF4-FFF2-40B4-BE49-F238E27FC236}">
                <a16:creationId xmlns:a16="http://schemas.microsoft.com/office/drawing/2014/main" id="{B60C43DA-1A5C-A446-A959-2598C0B24E7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7997" y="1114750"/>
            <a:ext cx="11071946" cy="1725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97648" rIns="0" bIns="97648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 dirty="0"/>
              <a:t>Level 1</a:t>
            </a:r>
          </a:p>
          <a:p>
            <a:pPr lvl="1"/>
            <a:r>
              <a:rPr lang="en-US" altLang="en-US" dirty="0"/>
              <a:t>Level two</a:t>
            </a:r>
          </a:p>
          <a:p>
            <a:pPr lvl="2"/>
            <a:r>
              <a:rPr lang="en-US" altLang="en-US" dirty="0"/>
              <a:t>Level three</a:t>
            </a:r>
          </a:p>
          <a:p>
            <a:pPr lvl="3"/>
            <a:r>
              <a:rPr lang="en-US" altLang="en-US" dirty="0"/>
              <a:t>Level four</a:t>
            </a:r>
          </a:p>
          <a:p>
            <a:pPr lvl="4"/>
            <a:r>
              <a:rPr lang="en-US" altLang="en-US" dirty="0"/>
              <a:t>Level five</a:t>
            </a:r>
          </a:p>
        </p:txBody>
      </p:sp>
      <p:sp>
        <p:nvSpPr>
          <p:cNvPr id="2" name="Rectangle 6">
            <a:extLst>
              <a:ext uri="{FF2B5EF4-FFF2-40B4-BE49-F238E27FC236}">
                <a16:creationId xmlns:a16="http://schemas.microsoft.com/office/drawing/2014/main" id="{425B6A2B-1598-5242-AF8F-0A570BD4E3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5368" y="476872"/>
            <a:ext cx="1107457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32" name="Rectangle 8">
            <a:extLst>
              <a:ext uri="{FF2B5EF4-FFF2-40B4-BE49-F238E27FC236}">
                <a16:creationId xmlns:a16="http://schemas.microsoft.com/office/drawing/2014/main" id="{26F14E00-C21C-8644-9056-518E0CF27D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89351" y="6564313"/>
            <a:ext cx="3350683" cy="387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7648" tIns="48825" rIns="97648" bIns="48825">
            <a:spAutoFit/>
          </a:bodyPr>
          <a:lstStyle>
            <a:lvl1pPr defTabSz="9699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84188" defTabSz="9699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69963" defTabSz="9699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454150" defTabSz="9699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939925" defTabSz="9699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397125" defTabSz="9699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854325" defTabSz="9699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311525" defTabSz="9699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768725" defTabSz="9699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endParaRPr lang="en-US" altLang="en-US" sz="1900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54EFA743-63F0-4B47-A850-8785F92E96BE}"/>
              </a:ext>
            </a:extLst>
          </p:cNvPr>
          <p:cNvSpPr/>
          <p:nvPr userDrawn="1"/>
        </p:nvSpPr>
        <p:spPr bwMode="auto">
          <a:xfrm>
            <a:off x="4272324" y="6073135"/>
            <a:ext cx="7919676" cy="18757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C7E024AA-066E-4A4F-81B6-327E570F3A29}"/>
              </a:ext>
            </a:extLst>
          </p:cNvPr>
          <p:cNvSpPr/>
          <p:nvPr userDrawn="1"/>
        </p:nvSpPr>
        <p:spPr bwMode="auto">
          <a:xfrm>
            <a:off x="3626865" y="6073135"/>
            <a:ext cx="589120" cy="187570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DFBC9060-1F5C-B745-BC70-10DC006B7B24}"/>
              </a:ext>
            </a:extLst>
          </p:cNvPr>
          <p:cNvSpPr/>
          <p:nvPr userDrawn="1"/>
        </p:nvSpPr>
        <p:spPr bwMode="auto">
          <a:xfrm>
            <a:off x="2120793" y="6073135"/>
            <a:ext cx="1449733" cy="187570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AF40AAF1-9FC3-A148-A6CA-B55E87F31084}"/>
              </a:ext>
            </a:extLst>
          </p:cNvPr>
          <p:cNvSpPr/>
          <p:nvPr userDrawn="1"/>
        </p:nvSpPr>
        <p:spPr bwMode="auto">
          <a:xfrm>
            <a:off x="605367" y="6073135"/>
            <a:ext cx="1459087" cy="187570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DF1E222-1CF9-494E-BF97-A196FF2A6BAA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9391" y="6355943"/>
            <a:ext cx="1902387" cy="389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417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8" r:id="rId1"/>
    <p:sldLayoutId id="2147484149" r:id="rId2"/>
    <p:sldLayoutId id="2147484150" r:id="rId3"/>
    <p:sldLayoutId id="2147484151" r:id="rId4"/>
    <p:sldLayoutId id="2147484152" r:id="rId5"/>
    <p:sldLayoutId id="2147484153" r:id="rId6"/>
    <p:sldLayoutId id="2147484154" r:id="rId7"/>
    <p:sldLayoutId id="2147484155" r:id="rId8"/>
    <p:sldLayoutId id="2147484156" r:id="rId9"/>
    <p:sldLayoutId id="2147484157" r:id="rId10"/>
    <p:sldLayoutId id="2147484158" r:id="rId11"/>
    <p:sldLayoutId id="2147484159" r:id="rId12"/>
    <p:sldLayoutId id="2147484160" r:id="rId13"/>
    <p:sldLayoutId id="2147484161" r:id="rId14"/>
  </p:sldLayoutIdLst>
  <p:txStyles>
    <p:titleStyle>
      <a:lvl1pPr algn="l" defTabSz="969963" rtl="0" eaLnBrk="0" fontAlgn="base" hangingPunct="0">
        <a:spcBef>
          <a:spcPct val="0"/>
        </a:spcBef>
        <a:spcAft>
          <a:spcPct val="0"/>
        </a:spcAft>
        <a:defRPr sz="3000" b="0" i="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defTabSz="969963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AA2B3E"/>
          </a:solidFill>
          <a:latin typeface="Arial" panose="020B0604020202020204" pitchFamily="34" charset="0"/>
        </a:defRPr>
      </a:lvl2pPr>
      <a:lvl3pPr algn="l" defTabSz="969963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AA2B3E"/>
          </a:solidFill>
          <a:latin typeface="Arial" panose="020B0604020202020204" pitchFamily="34" charset="0"/>
        </a:defRPr>
      </a:lvl3pPr>
      <a:lvl4pPr algn="l" defTabSz="969963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AA2B3E"/>
          </a:solidFill>
          <a:latin typeface="Arial" panose="020B0604020202020204" pitchFamily="34" charset="0"/>
        </a:defRPr>
      </a:lvl4pPr>
      <a:lvl5pPr algn="l" defTabSz="969963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AA2B3E"/>
          </a:solidFill>
          <a:latin typeface="Arial" panose="020B0604020202020204" pitchFamily="34" charset="0"/>
        </a:defRPr>
      </a:lvl5pPr>
      <a:lvl6pPr marL="457200" algn="l" defTabSz="969963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AA2B3E"/>
          </a:solidFill>
          <a:latin typeface="Arial" panose="020B0604020202020204" pitchFamily="34" charset="0"/>
        </a:defRPr>
      </a:lvl6pPr>
      <a:lvl7pPr marL="914400" algn="l" defTabSz="969963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AA2B3E"/>
          </a:solidFill>
          <a:latin typeface="Arial" panose="020B0604020202020204" pitchFamily="34" charset="0"/>
        </a:defRPr>
      </a:lvl7pPr>
      <a:lvl8pPr marL="1371600" algn="l" defTabSz="969963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AA2B3E"/>
          </a:solidFill>
          <a:latin typeface="Arial" panose="020B0604020202020204" pitchFamily="34" charset="0"/>
        </a:defRPr>
      </a:lvl8pPr>
      <a:lvl9pPr marL="1828800" algn="l" defTabSz="969963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AA2B3E"/>
          </a:solidFill>
          <a:latin typeface="Arial" panose="020B0604020202020204" pitchFamily="34" charset="0"/>
        </a:defRPr>
      </a:lvl9pPr>
    </p:titleStyle>
    <p:bodyStyle>
      <a:lvl1pPr marL="242888" indent="-242888" algn="l" defTabSz="901700" rtl="0" eaLnBrk="0" fontAlgn="base" hangingPunct="0">
        <a:spcBef>
          <a:spcPts val="400"/>
        </a:spcBef>
        <a:spcAft>
          <a:spcPts val="200"/>
        </a:spcAft>
        <a:buClr>
          <a:schemeClr val="tx2"/>
        </a:buClr>
        <a:buSzPct val="120000"/>
        <a:buFont typeface="Lucida Grande" panose="020B0600040502020204" pitchFamily="34" charset="0"/>
        <a:buChar char="‣"/>
        <a:defRPr sz="2000" b="0" kern="1200">
          <a:solidFill>
            <a:schemeClr val="tx1"/>
          </a:solidFill>
          <a:latin typeface="+mn-lt"/>
          <a:ea typeface="+mn-ea"/>
          <a:cs typeface="+mn-cs"/>
        </a:defRPr>
      </a:lvl1pPr>
      <a:lvl2pPr marL="660400" indent="-303213" algn="l" defTabSz="901700" rtl="0" eaLnBrk="0" fontAlgn="base" hangingPunct="0">
        <a:spcBef>
          <a:spcPts val="200"/>
        </a:spcBef>
        <a:spcAft>
          <a:spcPts val="200"/>
        </a:spcAft>
        <a:buClr>
          <a:schemeClr val="tx1"/>
        </a:buClr>
        <a:buSzPct val="110000"/>
        <a:buFont typeface="Arial" panose="020B0604020202020204" pitchFamily="34" charset="0"/>
        <a:buChar char="•"/>
        <a:defRPr kern="120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2pPr>
      <a:lvl3pPr marL="1077913" indent="-303213" algn="l" defTabSz="901700" rtl="0" eaLnBrk="0" fontAlgn="base" hangingPunct="0">
        <a:spcBef>
          <a:spcPts val="200"/>
        </a:spcBef>
        <a:spcAft>
          <a:spcPts val="200"/>
        </a:spcAft>
        <a:buClr>
          <a:schemeClr val="accent1"/>
        </a:buClr>
        <a:buFont typeface="Arial" panose="020B0604020202020204" pitchFamily="34" charset="0"/>
        <a:buChar char="–"/>
        <a:defRPr sz="1600" b="0" kern="120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3pPr>
      <a:lvl4pPr marL="1438275" indent="-246063" algn="l" defTabSz="901700" rtl="0" eaLnBrk="0" fontAlgn="base" hangingPunct="0">
        <a:spcBef>
          <a:spcPts val="200"/>
        </a:spcBef>
        <a:spcAft>
          <a:spcPts val="200"/>
        </a:spcAft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4pPr>
      <a:lvl5pPr marL="1795463" indent="-242888" algn="l" defTabSz="901700" rtl="0" eaLnBrk="0" fontAlgn="base" hangingPunct="0">
        <a:spcBef>
          <a:spcPts val="200"/>
        </a:spcBef>
        <a:spcAft>
          <a:spcPts val="200"/>
        </a:spcAft>
        <a:buClr>
          <a:schemeClr val="tx2"/>
        </a:buClr>
        <a:buFont typeface="Franklin Gothic Book" panose="020B0503020102020204" pitchFamily="34" charset="0"/>
        <a:buChar char="–"/>
        <a:defRPr sz="1600" kern="120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tjernigan\Desktop\112216_NCI_site_visit_materials\ppt_background_dark.jpg"/>
          <p:cNvPicPr>
            <a:picLocks noChangeAspect="1" noChangeArrowheads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384"/>
          <a:stretch/>
        </p:blipFill>
        <p:spPr bwMode="auto">
          <a:xfrm>
            <a:off x="0" y="3172"/>
            <a:ext cx="12192000" cy="6857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 userDrawn="1"/>
        </p:nvSpPr>
        <p:spPr>
          <a:xfrm>
            <a:off x="0" y="6068155"/>
            <a:ext cx="12192000" cy="789845"/>
          </a:xfrm>
          <a:prstGeom prst="rect">
            <a:avLst/>
          </a:prstGeom>
          <a:gradFill>
            <a:gsLst>
              <a:gs pos="0">
                <a:srgbClr val="0D223F">
                  <a:alpha val="0"/>
                </a:srgbClr>
              </a:gs>
              <a:gs pos="42000">
                <a:srgbClr val="0D223F">
                  <a:alpha val="66000"/>
                </a:srgbClr>
              </a:gs>
              <a:gs pos="93000">
                <a:srgbClr val="0D223F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8" dirty="0"/>
          </a:p>
        </p:txBody>
      </p:sp>
      <p:pic>
        <p:nvPicPr>
          <p:cNvPr id="11" name="Picture 2" descr="C:\Users\tjernigan\Desktop\112216_NCI_site_visit_materials\NCI_designated_CC_color_square.pn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1648" y="6263352"/>
            <a:ext cx="663356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Enter title here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8465" y="1600201"/>
            <a:ext cx="10972800" cy="45259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Enter subtitle here</a:t>
            </a:r>
          </a:p>
        </p:txBody>
      </p:sp>
      <p:pic>
        <p:nvPicPr>
          <p:cNvPr id="1027" name="Picture 3" descr="C:\Users\tjernigan\Desktop\112216_NCI_site_visit_materials\Reversed One Line Cancer Center Logo.png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55061" y="6346808"/>
            <a:ext cx="2681879" cy="434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1614204" y="6461098"/>
            <a:ext cx="522739" cy="3637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99">
                <a:solidFill>
                  <a:schemeClr val="bg1"/>
                </a:solidFill>
              </a:defRPr>
            </a:lvl1pPr>
          </a:lstStyle>
          <a:p>
            <a:fld id="{6E7F615F-86FF-4339-9D93-C109A2A3E29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60DAFBF-5A81-4D60-9F31-5626261AF816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3793" y="6263352"/>
            <a:ext cx="503113" cy="548640"/>
          </a:xfrm>
          <a:prstGeom prst="rect">
            <a:avLst/>
          </a:prstGeom>
        </p:spPr>
      </p:pic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8D7BD8C5-932D-4306-AEDA-011AF66059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581969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0D223F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0292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</p:sldLayoutIdLst>
  <p:hf hdr="0" ftr="0" dt="0"/>
  <p:txStyles>
    <p:titleStyle>
      <a:lvl1pPr algn="ctr" defTabSz="913577" rtl="0" eaLnBrk="1" latinLnBrk="0" hangingPunct="1">
        <a:spcBef>
          <a:spcPct val="0"/>
        </a:spcBef>
        <a:buNone/>
        <a:defRPr sz="4396" b="1" kern="1200" baseline="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0" indent="0" algn="ctr" defTabSz="913577" rtl="0" eaLnBrk="1" latinLnBrk="0" hangingPunct="1">
        <a:spcBef>
          <a:spcPct val="20000"/>
        </a:spcBef>
        <a:buFont typeface="Arial" panose="020B0604020202020204" pitchFamily="34" charset="0"/>
        <a:buNone/>
        <a:defRPr sz="3197" kern="1200" baseline="0">
          <a:solidFill>
            <a:schemeClr val="bg1"/>
          </a:solidFill>
          <a:latin typeface="+mn-lt"/>
          <a:ea typeface="+mn-ea"/>
          <a:cs typeface="+mn-cs"/>
        </a:defRPr>
      </a:lvl1pPr>
      <a:lvl2pPr marL="742281" indent="-285493" algn="l" defTabSz="913577" rtl="0" eaLnBrk="1" latinLnBrk="0" hangingPunct="1">
        <a:spcBef>
          <a:spcPct val="20000"/>
        </a:spcBef>
        <a:buFont typeface="Arial" panose="020B0604020202020204" pitchFamily="34" charset="0"/>
        <a:buChar char="–"/>
        <a:defRPr sz="2797" kern="1200">
          <a:solidFill>
            <a:schemeClr val="tx1"/>
          </a:solidFill>
          <a:latin typeface="+mn-lt"/>
          <a:ea typeface="+mn-ea"/>
          <a:cs typeface="+mn-cs"/>
        </a:defRPr>
      </a:lvl2pPr>
      <a:lvl3pPr marL="1141971" indent="-228394" algn="l" defTabSz="9135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398" kern="1200">
          <a:solidFill>
            <a:schemeClr val="tx1"/>
          </a:solidFill>
          <a:latin typeface="+mn-lt"/>
          <a:ea typeface="+mn-ea"/>
          <a:cs typeface="+mn-cs"/>
        </a:defRPr>
      </a:lvl3pPr>
      <a:lvl4pPr marL="1598760" indent="-228394" algn="l" defTabSz="913577" rtl="0" eaLnBrk="1" latinLnBrk="0" hangingPunct="1">
        <a:spcBef>
          <a:spcPct val="20000"/>
        </a:spcBef>
        <a:buFont typeface="Arial" panose="020B0604020202020204" pitchFamily="34" charset="0"/>
        <a:buChar char="–"/>
        <a:defRPr sz="1998" kern="1200">
          <a:solidFill>
            <a:schemeClr val="tx1"/>
          </a:solidFill>
          <a:latin typeface="+mn-lt"/>
          <a:ea typeface="+mn-ea"/>
          <a:cs typeface="+mn-cs"/>
        </a:defRPr>
      </a:lvl4pPr>
      <a:lvl5pPr marL="2055548" indent="-228394" algn="l" defTabSz="913577" rtl="0" eaLnBrk="1" latinLnBrk="0" hangingPunct="1">
        <a:spcBef>
          <a:spcPct val="20000"/>
        </a:spcBef>
        <a:buFont typeface="Arial" panose="020B0604020202020204" pitchFamily="34" charset="0"/>
        <a:buChar char="»"/>
        <a:defRPr sz="1998" kern="1200">
          <a:solidFill>
            <a:schemeClr val="tx1"/>
          </a:solidFill>
          <a:latin typeface="+mn-lt"/>
          <a:ea typeface="+mn-ea"/>
          <a:cs typeface="+mn-cs"/>
        </a:defRPr>
      </a:lvl5pPr>
      <a:lvl6pPr marL="2512337" indent="-228394" algn="l" defTabSz="913577" rtl="0" eaLnBrk="1" latinLnBrk="0" hangingPunct="1">
        <a:spcBef>
          <a:spcPct val="20000"/>
        </a:spcBef>
        <a:buFont typeface="Arial" panose="020B0604020202020204" pitchFamily="34" charset="0"/>
        <a:buChar char="•"/>
        <a:defRPr sz="1998" kern="1200">
          <a:solidFill>
            <a:schemeClr val="tx1"/>
          </a:solidFill>
          <a:latin typeface="+mn-lt"/>
          <a:ea typeface="+mn-ea"/>
          <a:cs typeface="+mn-cs"/>
        </a:defRPr>
      </a:lvl6pPr>
      <a:lvl7pPr marL="2969125" indent="-228394" algn="l" defTabSz="913577" rtl="0" eaLnBrk="1" latinLnBrk="0" hangingPunct="1">
        <a:spcBef>
          <a:spcPct val="20000"/>
        </a:spcBef>
        <a:buFont typeface="Arial" panose="020B0604020202020204" pitchFamily="34" charset="0"/>
        <a:buChar char="•"/>
        <a:defRPr sz="1998" kern="1200">
          <a:solidFill>
            <a:schemeClr val="tx1"/>
          </a:solidFill>
          <a:latin typeface="+mn-lt"/>
          <a:ea typeface="+mn-ea"/>
          <a:cs typeface="+mn-cs"/>
        </a:defRPr>
      </a:lvl7pPr>
      <a:lvl8pPr marL="3425914" indent="-228394" algn="l" defTabSz="913577" rtl="0" eaLnBrk="1" latinLnBrk="0" hangingPunct="1">
        <a:spcBef>
          <a:spcPct val="20000"/>
        </a:spcBef>
        <a:buFont typeface="Arial" panose="020B0604020202020204" pitchFamily="34" charset="0"/>
        <a:buChar char="•"/>
        <a:defRPr sz="1998" kern="1200">
          <a:solidFill>
            <a:schemeClr val="tx1"/>
          </a:solidFill>
          <a:latin typeface="+mn-lt"/>
          <a:ea typeface="+mn-ea"/>
          <a:cs typeface="+mn-cs"/>
        </a:defRPr>
      </a:lvl8pPr>
      <a:lvl9pPr marL="3882702" indent="-228394" algn="l" defTabSz="913577" rtl="0" eaLnBrk="1" latinLnBrk="0" hangingPunct="1">
        <a:spcBef>
          <a:spcPct val="20000"/>
        </a:spcBef>
        <a:buFont typeface="Arial" panose="020B0604020202020204" pitchFamily="34" charset="0"/>
        <a:buChar char="•"/>
        <a:defRPr sz="199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577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1pPr>
      <a:lvl2pPr marL="456789" algn="l" defTabSz="913577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2pPr>
      <a:lvl3pPr marL="913577" algn="l" defTabSz="913577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3pPr>
      <a:lvl4pPr marL="1370366" algn="l" defTabSz="913577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4pPr>
      <a:lvl5pPr marL="1827154" algn="l" defTabSz="913577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5pPr>
      <a:lvl6pPr marL="2283943" algn="l" defTabSz="913577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6pPr>
      <a:lvl7pPr marL="2740731" algn="l" defTabSz="913577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7pPr>
      <a:lvl8pPr marL="3197520" algn="l" defTabSz="913577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8pPr>
      <a:lvl9pPr marL="3654308" algn="l" defTabSz="913577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6">
            <a:extLst>
              <a:ext uri="{FF2B5EF4-FFF2-40B4-BE49-F238E27FC236}">
                <a16:creationId xmlns:a16="http://schemas.microsoft.com/office/drawing/2014/main" id="{D26ECAE0-3F1E-41BC-A58B-BF43FD8D8B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138" y="392635"/>
            <a:ext cx="11521440" cy="535531"/>
          </a:xfrm>
          <a:prstGeom prst="rect">
            <a:avLst/>
          </a:prstGeom>
        </p:spPr>
        <p:txBody>
          <a:bodyPr vert="horz" lIns="0" tIns="45720" rIns="91440" bIns="45720" rtlCol="0" anchor="ctr"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E02C4F3-425D-426C-8A78-E75AFDF887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8138" y="1219199"/>
            <a:ext cx="11521440" cy="4846320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blue footer">
            <a:extLst>
              <a:ext uri="{FF2B5EF4-FFF2-40B4-BE49-F238E27FC236}">
                <a16:creationId xmlns:a16="http://schemas.microsoft.com/office/drawing/2014/main" id="{0A156B0F-261B-47A3-9F57-A4BFBCD0D029}"/>
              </a:ext>
            </a:extLst>
          </p:cNvPr>
          <p:cNvSpPr/>
          <p:nvPr userDrawn="1"/>
        </p:nvSpPr>
        <p:spPr>
          <a:xfrm>
            <a:off x="0" y="6429375"/>
            <a:ext cx="12192000" cy="432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524B6A8-5FEC-0620-B643-C6FFDFB0DAE4}"/>
              </a:ext>
            </a:extLst>
          </p:cNvPr>
          <p:cNvSpPr txBox="1"/>
          <p:nvPr userDrawn="1"/>
        </p:nvSpPr>
        <p:spPr>
          <a:xfrm>
            <a:off x="338138" y="6503029"/>
            <a:ext cx="7516145" cy="1615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050" b="1" dirty="0">
                <a:solidFill>
                  <a:schemeClr val="bg1"/>
                </a:solidFill>
                <a:latin typeface="+mj-lt"/>
                <a:ea typeface="Roboto Cn" panose="02000000000000000000" pitchFamily="2" charset="0"/>
                <a:cs typeface="Roboto Cn" panose="02000000000000000000" pitchFamily="2" charset="0"/>
              </a:rPr>
              <a:t>PRESENTED BY: </a:t>
            </a:r>
            <a:r>
              <a:rPr lang="en-US" sz="1050" b="0" dirty="0">
                <a:solidFill>
                  <a:schemeClr val="bg1"/>
                </a:solidFill>
                <a:latin typeface="+mj-lt"/>
                <a:ea typeface="Roboto Cn" panose="02000000000000000000" pitchFamily="2" charset="0"/>
                <a:cs typeface="Roboto Cn" panose="02000000000000000000" pitchFamily="2" charset="0"/>
              </a:rPr>
              <a:t>John O. Mascarenhas</a:t>
            </a:r>
            <a:r>
              <a:rPr lang="nl-NL" sz="1050" b="0" kern="1200" dirty="0">
                <a:solidFill>
                  <a:schemeClr val="bg1"/>
                </a:solidFill>
                <a:latin typeface="+mj-lt"/>
                <a:ea typeface="Roboto Cn" panose="02000000000000000000" pitchFamily="2" charset="0"/>
                <a:cs typeface="Roboto Cn" panose="02000000000000000000" pitchFamily="2" charset="0"/>
              </a:rPr>
              <a:t>, MD</a:t>
            </a:r>
            <a:endParaRPr lang="en-GB" sz="900" b="0" kern="1200" dirty="0">
              <a:solidFill>
                <a:schemeClr val="bg1"/>
              </a:solidFill>
              <a:latin typeface="+mj-lt"/>
              <a:ea typeface="Roboto Cn" panose="02000000000000000000" pitchFamily="2" charset="0"/>
              <a:cs typeface="Roboto Cn" panose="02000000000000000000" pitchFamily="2" charset="0"/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8A614B0D-C061-714F-7AA8-1AD9087862D4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625997" y="6539481"/>
            <a:ext cx="3480153" cy="227903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5CC30820-63D0-3285-A79E-0DEFC22921AD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254131" y="6471283"/>
            <a:ext cx="346372" cy="34818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3BC1700-8F92-6FDC-81A6-F1840D49D562}"/>
              </a:ext>
            </a:extLst>
          </p:cNvPr>
          <p:cNvSpPr/>
          <p:nvPr userDrawn="1"/>
        </p:nvSpPr>
        <p:spPr>
          <a:xfrm>
            <a:off x="0" y="6392383"/>
            <a:ext cx="12192000" cy="396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7F83FF2-8E43-1F4B-263F-1B52A7BE63E1}"/>
              </a:ext>
            </a:extLst>
          </p:cNvPr>
          <p:cNvSpPr/>
          <p:nvPr userDrawn="1"/>
        </p:nvSpPr>
        <p:spPr>
          <a:xfrm>
            <a:off x="0" y="6355871"/>
            <a:ext cx="12192000" cy="3651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BE38C2C-38DF-128D-C071-C23899A8F535}"/>
              </a:ext>
            </a:extLst>
          </p:cNvPr>
          <p:cNvSpPr/>
          <p:nvPr userDrawn="1"/>
        </p:nvSpPr>
        <p:spPr>
          <a:xfrm>
            <a:off x="0" y="6319358"/>
            <a:ext cx="12192000" cy="3651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7E7A8DB-6CEC-4282-3B4A-D7FD0FC3F32C}"/>
              </a:ext>
            </a:extLst>
          </p:cNvPr>
          <p:cNvSpPr/>
          <p:nvPr userDrawn="1"/>
        </p:nvSpPr>
        <p:spPr>
          <a:xfrm>
            <a:off x="0" y="6284433"/>
            <a:ext cx="12192000" cy="3651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689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lnSpc>
          <a:spcPct val="90000"/>
        </a:lnSpc>
        <a:spcBef>
          <a:spcPts val="1000"/>
        </a:spcBef>
        <a:buClr>
          <a:schemeClr val="tx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342900" algn="l" defTabSz="914400" rtl="0" eaLnBrk="1" latinLnBrk="0" hangingPunct="1">
        <a:lnSpc>
          <a:spcPct val="90000"/>
        </a:lnSpc>
        <a:spcBef>
          <a:spcPts val="1000"/>
        </a:spcBef>
        <a:buClr>
          <a:schemeClr val="tx2"/>
        </a:buClr>
        <a:buFont typeface="Roboto" panose="02000000000000000000" pitchFamily="2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2"/>
        </a:buClr>
        <a:buFont typeface="Roboto" panose="02000000000000000000" pitchFamily="2" charset="0"/>
        <a:buChar char="⁻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14450" indent="-158750" algn="l" defTabSz="914400" rtl="0" eaLnBrk="1" latinLnBrk="0" hangingPunct="1">
        <a:lnSpc>
          <a:spcPct val="90000"/>
        </a:lnSpc>
        <a:spcBef>
          <a:spcPts val="600"/>
        </a:spcBef>
        <a:buClr>
          <a:schemeClr val="tx2"/>
        </a:buClr>
        <a:buFont typeface="Wingdings" panose="05000000000000000000" pitchFamily="2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pos="205">
          <p15:clr>
            <a:srgbClr val="F26B43"/>
          </p15:clr>
        </p15:guide>
        <p15:guide id="3" pos="7480">
          <p15:clr>
            <a:srgbClr val="F26B43"/>
          </p15:clr>
        </p15:guide>
        <p15:guide id="4" orient="horz" pos="2160">
          <p15:clr>
            <a:srgbClr val="F26B43"/>
          </p15:clr>
        </p15:guide>
        <p15:guide id="5" orient="horz" pos="288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209211" cy="6867144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379169" y="-4120"/>
            <a:ext cx="11846299" cy="687043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89" b="0" i="0" u="none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6448" y="207525"/>
            <a:ext cx="10497928" cy="73152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6448" y="1331915"/>
            <a:ext cx="10988803" cy="4654549"/>
          </a:xfrm>
          <a:prstGeom prst="rect">
            <a:avLst/>
          </a:prstGeom>
        </p:spPr>
        <p:txBody>
          <a:bodyPr vert="horz" lIns="73152" tIns="36576" rIns="73152" bIns="3657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6448" y="5986465"/>
            <a:ext cx="10226803" cy="60422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200">
                <a:solidFill>
                  <a:srgbClr val="757575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25253" y="6535270"/>
            <a:ext cx="635959" cy="269047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067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B47215-16D5-4E72-BB5C-B690CA30D20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 rot="10800000" flipH="1" flipV="1">
            <a:off x="541376" y="1027784"/>
            <a:ext cx="10741152" cy="27432"/>
          </a:xfrm>
          <a:prstGeom prst="rect">
            <a:avLst/>
          </a:prstGeom>
          <a:gradFill flip="none" rotWithShape="1">
            <a:gsLst>
              <a:gs pos="0">
                <a:srgbClr val="66CC00"/>
              </a:gs>
              <a:gs pos="12000">
                <a:srgbClr val="66CC00"/>
              </a:gs>
              <a:gs pos="100000">
                <a:srgbClr val="66CC00">
                  <a:alpha val="0"/>
                </a:srgb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lvl="0" algn="ctr"/>
            <a:endParaRPr lang="en-US" sz="2489"/>
          </a:p>
        </p:txBody>
      </p:sp>
    </p:spTree>
    <p:extLst>
      <p:ext uri="{BB962C8B-B14F-4D97-AF65-F5344CB8AC3E}">
        <p14:creationId xmlns:p14="http://schemas.microsoft.com/office/powerpoint/2010/main" val="3240428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</p:sldLayoutIdLst>
  <p:hf hdr="0" dt="0"/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3200" b="1" i="0" u="none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43834" indent="-243834" algn="l" defTabSz="1219170" rtl="0" eaLnBrk="1" latinLnBrk="0" hangingPunct="1">
        <a:spcBef>
          <a:spcPts val="1000"/>
        </a:spcBef>
        <a:buClr>
          <a:srgbClr val="66CC00"/>
        </a:buClr>
        <a:buFont typeface="Arial" panose="020B0604020202020204" pitchFamily="34" charset="0"/>
        <a:buChar char="●"/>
        <a:defRPr sz="2133" kern="1200">
          <a:solidFill>
            <a:srgbClr val="000000"/>
          </a:solidFill>
          <a:latin typeface="+mn-lt"/>
          <a:ea typeface="+mn-ea"/>
          <a:cs typeface="+mn-cs"/>
        </a:defRPr>
      </a:lvl1pPr>
      <a:lvl2pPr marL="597393" indent="-243834" algn="l" defTabSz="1219170" rtl="0" eaLnBrk="1" latinLnBrk="0" hangingPunct="1">
        <a:spcBef>
          <a:spcPts val="500"/>
        </a:spcBef>
        <a:buFont typeface="Arial" panose="020B0604020202020204" pitchFamily="34" charset="0"/>
        <a:buChar char="–"/>
        <a:defRPr sz="2133" kern="1200">
          <a:solidFill>
            <a:srgbClr val="000000"/>
          </a:solidFill>
          <a:latin typeface="+mn-lt"/>
          <a:ea typeface="+mn-ea"/>
          <a:cs typeface="+mn-cs"/>
        </a:defRPr>
      </a:lvl2pPr>
      <a:lvl3pPr marL="853419" indent="-196846" algn="l" defTabSz="1219170" rtl="0" eaLnBrk="1" latinLnBrk="0" hangingPunct="1">
        <a:spcBef>
          <a:spcPct val="20000"/>
        </a:spcBef>
        <a:buFont typeface="Wingdings" panose="05000000000000000000" pitchFamily="2" charset="2"/>
        <a:buChar char="§"/>
        <a:defRPr sz="2133" kern="1200">
          <a:solidFill>
            <a:srgbClr val="000000"/>
          </a:solidFill>
          <a:latin typeface="+mn-lt"/>
          <a:ea typeface="+mn-ea"/>
          <a:cs typeface="+mn-cs"/>
        </a:defRPr>
      </a:lvl3pPr>
      <a:lvl4pPr marL="1097253" indent="-158747" algn="l" defTabSz="1219170" rtl="0" eaLnBrk="1" latinLnBrk="0" hangingPunct="1">
        <a:spcBef>
          <a:spcPts val="500"/>
        </a:spcBef>
        <a:buFont typeface="Arial" panose="020B0604020202020204" pitchFamily="34" charset="0"/>
        <a:buChar char="-"/>
        <a:defRPr sz="2133" kern="1200">
          <a:solidFill>
            <a:srgbClr val="000000"/>
          </a:solidFill>
          <a:latin typeface="+mn-lt"/>
          <a:ea typeface="+mn-ea"/>
          <a:cs typeface="+mn-cs"/>
        </a:defRPr>
      </a:lvl4pPr>
      <a:lvl5pPr marL="1983268" indent="-148163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133" kern="1200">
          <a:solidFill>
            <a:srgbClr val="000000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726559"/>
            <a:ext cx="10972800" cy="69107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BE2F9F-7A0E-194A-BE01-1D02E367C64F}" type="datetimeFigureOut">
              <a:rPr lang="en-US" smtClean="0"/>
              <a:t>4/26/26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pic>
        <p:nvPicPr>
          <p:cNvPr id="7" name="Picture 6" descr="interior_matrix_16x9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1" y="0"/>
            <a:ext cx="12181172" cy="685800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DE63B1-7AC8-E144-A6E7-AC58FCFF44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723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  <p:sldLayoutId id="2147483804" r:id="rId12"/>
    <p:sldLayoutId id="2147483805" r:id="rId13"/>
    <p:sldLayoutId id="2147483806" r:id="rId14"/>
    <p:sldLayoutId id="2147483807" r:id="rId15"/>
    <p:sldLayoutId id="2147483808" r:id="rId16"/>
    <p:sldLayoutId id="2147483809" r:id="rId17"/>
  </p:sldLayoutIdLst>
  <p:txStyles>
    <p:titleStyle>
      <a:lvl1pPr algn="l" defTabSz="609585" rtl="0" eaLnBrk="1" latinLnBrk="0" hangingPunct="1">
        <a:spcBef>
          <a:spcPct val="0"/>
        </a:spcBef>
        <a:buNone/>
        <a:defRPr sz="5333" b="0" i="0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457189" indent="-457189" algn="l" defTabSz="609585" rtl="0" eaLnBrk="1" latinLnBrk="0" hangingPunct="1">
        <a:spcBef>
          <a:spcPct val="20000"/>
        </a:spcBef>
        <a:buFont typeface="Arial"/>
        <a:buChar char="•"/>
        <a:defRPr sz="4267" b="0" i="0" kern="1200">
          <a:solidFill>
            <a:schemeClr val="tx1"/>
          </a:solidFill>
          <a:latin typeface="Arial"/>
          <a:ea typeface="+mn-ea"/>
          <a:cs typeface="Arial"/>
        </a:defRPr>
      </a:lvl1pPr>
      <a:lvl2pPr marL="990575" indent="-380990" algn="l" defTabSz="609585" rtl="0" eaLnBrk="1" latinLnBrk="0" hangingPunct="1">
        <a:spcBef>
          <a:spcPct val="20000"/>
        </a:spcBef>
        <a:buFont typeface="Arial"/>
        <a:buChar char="–"/>
        <a:defRPr sz="3733" b="0" i="0" kern="1200">
          <a:solidFill>
            <a:schemeClr val="tx1"/>
          </a:solidFill>
          <a:latin typeface="Arial"/>
          <a:ea typeface="+mn-ea"/>
          <a:cs typeface="Arial"/>
        </a:defRPr>
      </a:lvl2pPr>
      <a:lvl3pPr marL="1523962" indent="-304792" algn="l" defTabSz="609585" rtl="0" eaLnBrk="1" latinLnBrk="0" hangingPunct="1">
        <a:spcBef>
          <a:spcPct val="20000"/>
        </a:spcBef>
        <a:buFont typeface="Arial"/>
        <a:buChar char="•"/>
        <a:defRPr sz="3200" b="0" i="0" kern="1200">
          <a:solidFill>
            <a:schemeClr val="tx1"/>
          </a:solidFill>
          <a:latin typeface="Arial"/>
          <a:ea typeface="+mn-ea"/>
          <a:cs typeface="Arial"/>
        </a:defRPr>
      </a:lvl3pPr>
      <a:lvl4pPr marL="2133547" indent="-304792" algn="l" defTabSz="609585" rtl="0" eaLnBrk="1" latinLnBrk="0" hangingPunct="1">
        <a:spcBef>
          <a:spcPct val="20000"/>
        </a:spcBef>
        <a:buFont typeface="Arial"/>
        <a:buChar char="–"/>
        <a:defRPr sz="2667" b="0" i="0" kern="1200">
          <a:solidFill>
            <a:schemeClr val="tx1"/>
          </a:solidFill>
          <a:latin typeface="Arial"/>
          <a:ea typeface="+mn-ea"/>
          <a:cs typeface="Arial"/>
        </a:defRPr>
      </a:lvl4pPr>
      <a:lvl5pPr marL="2743131" indent="-304792" algn="l" defTabSz="609585" rtl="0" eaLnBrk="1" latinLnBrk="0" hangingPunct="1">
        <a:spcBef>
          <a:spcPct val="20000"/>
        </a:spcBef>
        <a:buFont typeface="Arial"/>
        <a:buChar char="»"/>
        <a:defRPr sz="2667" b="0" i="0" kern="1200">
          <a:solidFill>
            <a:schemeClr val="tx1"/>
          </a:solidFill>
          <a:latin typeface="Arial"/>
          <a:ea typeface="+mn-ea"/>
          <a:cs typeface="Arial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4623" y="240771"/>
            <a:ext cx="11358032" cy="1143000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/>
          <a:p>
            <a:r>
              <a:rPr lang="en-US" dirty="0"/>
              <a:t>Click to Add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4628" y="1583270"/>
            <a:ext cx="11358033" cy="452596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434629" y="6291885"/>
            <a:ext cx="622017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000">
                <a:solidFill>
                  <a:srgbClr val="13294B"/>
                </a:solidFill>
              </a:defRPr>
            </a:lvl1pPr>
          </a:lstStyle>
          <a:p>
            <a:fld id="{0EE52776-0A7E-417A-B287-2E0D1250EC1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8426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1" r:id="rId1"/>
    <p:sldLayoutId id="2147483812" r:id="rId2"/>
    <p:sldLayoutId id="2147483813" r:id="rId3"/>
    <p:sldLayoutId id="2147483814" r:id="rId4"/>
    <p:sldLayoutId id="2147483815" r:id="rId5"/>
  </p:sldLayoutIdLst>
  <p:hf hdr="0" dt="0"/>
  <p:txStyles>
    <p:titleStyle>
      <a:lvl1pPr algn="l" defTabSz="457139" rtl="0" eaLnBrk="1" latinLnBrk="0" hangingPunct="1">
        <a:spcBef>
          <a:spcPct val="0"/>
        </a:spcBef>
        <a:buNone/>
        <a:defRPr sz="2400" kern="1200">
          <a:solidFill>
            <a:schemeClr val="tx2"/>
          </a:solidFill>
          <a:latin typeface="Arial"/>
          <a:ea typeface="+mj-ea"/>
          <a:cs typeface="+mj-cs"/>
        </a:defRPr>
      </a:lvl1pPr>
    </p:titleStyle>
    <p:bodyStyle>
      <a:lvl1pPr marL="342854" indent="-342854" algn="l" defTabSz="457139" rtl="0" eaLnBrk="1" latinLnBrk="0" hangingPunct="1">
        <a:spcBef>
          <a:spcPct val="20000"/>
        </a:spcBef>
        <a:buFont typeface="Arial"/>
        <a:buChar char="•"/>
        <a:defRPr sz="1600" kern="1200">
          <a:solidFill>
            <a:schemeClr val="tx2"/>
          </a:solidFill>
          <a:latin typeface="Arial"/>
          <a:ea typeface="+mn-ea"/>
          <a:cs typeface="+mn-cs"/>
        </a:defRPr>
      </a:lvl1pPr>
      <a:lvl2pPr marL="742852" indent="-285713" algn="l" defTabSz="457139" rtl="0" eaLnBrk="1" latinLnBrk="0" hangingPunct="1">
        <a:spcBef>
          <a:spcPct val="20000"/>
        </a:spcBef>
        <a:buFont typeface="Arial"/>
        <a:buChar char="•"/>
        <a:defRPr sz="1600" kern="1200">
          <a:solidFill>
            <a:schemeClr val="tx2"/>
          </a:solidFill>
          <a:latin typeface="Arial"/>
          <a:ea typeface="+mn-ea"/>
          <a:cs typeface="+mn-cs"/>
        </a:defRPr>
      </a:lvl2pPr>
      <a:lvl3pPr marL="1142850" indent="-228570" algn="l" defTabSz="457139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2"/>
          </a:solidFill>
          <a:latin typeface="Arial"/>
          <a:ea typeface="+mn-ea"/>
          <a:cs typeface="+mn-cs"/>
        </a:defRPr>
      </a:lvl3pPr>
      <a:lvl4pPr marL="1599991" indent="-228570" algn="l" defTabSz="457139" rtl="0" eaLnBrk="1" latinLnBrk="0" hangingPunct="1">
        <a:spcBef>
          <a:spcPct val="20000"/>
        </a:spcBef>
        <a:buFont typeface="Arial"/>
        <a:buChar char="•"/>
        <a:defRPr sz="1300" kern="1200">
          <a:solidFill>
            <a:schemeClr val="tx2"/>
          </a:solidFill>
          <a:latin typeface="Arial"/>
          <a:ea typeface="+mn-ea"/>
          <a:cs typeface="+mn-cs"/>
        </a:defRPr>
      </a:lvl4pPr>
      <a:lvl5pPr marL="2057130" indent="-228570" algn="l" defTabSz="457139" rtl="0" eaLnBrk="1" latinLnBrk="0" hangingPunct="1">
        <a:spcBef>
          <a:spcPct val="20000"/>
        </a:spcBef>
        <a:buFont typeface="Arial"/>
        <a:buChar char="•"/>
        <a:defRPr sz="1200" kern="1200">
          <a:solidFill>
            <a:schemeClr val="tx2"/>
          </a:solidFill>
          <a:latin typeface="Arial"/>
          <a:ea typeface="+mn-ea"/>
          <a:cs typeface="+mn-cs"/>
        </a:defRPr>
      </a:lvl5pPr>
      <a:lvl6pPr marL="2514269" indent="-228570" algn="l" defTabSz="45713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10" indent="-228570" algn="l" defTabSz="45713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550" indent="-228570" algn="l" defTabSz="45713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90" indent="-228570" algn="l" defTabSz="45713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9" algn="l" defTabSz="4571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80" algn="l" defTabSz="4571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20" algn="l" defTabSz="4571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61" algn="l" defTabSz="4571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00" algn="l" defTabSz="4571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39" algn="l" defTabSz="4571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80" algn="l" defTabSz="4571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19" algn="l" defTabSz="4571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28495" y="152400"/>
            <a:ext cx="11371232" cy="914400"/>
          </a:xfrm>
          <a:prstGeom prst="rect">
            <a:avLst/>
          </a:prstGeom>
        </p:spPr>
        <p:txBody>
          <a:bodyPr vert="horz" lIns="0" tIns="0" rIns="91430" bIns="0" rtlCol="0" anchor="b" anchorCtr="0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3333" y="1608669"/>
            <a:ext cx="11358032" cy="452596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28494" y="6291885"/>
            <a:ext cx="316573" cy="365125"/>
          </a:xfrm>
          <a:prstGeom prst="rect">
            <a:avLst/>
          </a:prstGeom>
          <a:ln>
            <a:noFill/>
          </a:ln>
        </p:spPr>
        <p:txBody>
          <a:bodyPr lIns="0" tIns="0" rIns="0" bIns="0" anchor="ctr" anchorCtr="0"/>
          <a:lstStyle>
            <a:lvl1pPr algn="l">
              <a:defRPr sz="1000">
                <a:solidFill>
                  <a:srgbClr val="101D3A"/>
                </a:solidFill>
              </a:defRPr>
            </a:lvl1pPr>
          </a:lstStyle>
          <a:p>
            <a:fld id="{23750D03-48AD-2741-AECD-41D90156259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79759" y="6291885"/>
            <a:ext cx="5166676" cy="365125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1000">
                <a:solidFill>
                  <a:srgbClr val="13294B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3668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</p:sldLayoutIdLst>
  <p:hf hdr="0" dt="0"/>
  <p:txStyles>
    <p:titleStyle>
      <a:lvl1pPr algn="l" defTabSz="457139" rtl="0" eaLnBrk="1" latinLnBrk="0" hangingPunct="1">
        <a:lnSpc>
          <a:spcPts val="3000"/>
        </a:lnSpc>
        <a:spcBef>
          <a:spcPct val="0"/>
        </a:spcBef>
        <a:buNone/>
        <a:defRPr sz="2800" kern="1200">
          <a:solidFill>
            <a:srgbClr val="007DBA"/>
          </a:solidFill>
          <a:latin typeface="Arial"/>
          <a:ea typeface="+mj-ea"/>
          <a:cs typeface="+mj-cs"/>
        </a:defRPr>
      </a:lvl1pPr>
    </p:titleStyle>
    <p:bodyStyle>
      <a:lvl1pPr marL="342854" indent="-342854" algn="l" defTabSz="457139" rtl="0" eaLnBrk="1" latinLnBrk="0" hangingPunct="1">
        <a:lnSpc>
          <a:spcPct val="90000"/>
        </a:lnSpc>
        <a:spcBef>
          <a:spcPts val="600"/>
        </a:spcBef>
        <a:spcAft>
          <a:spcPts val="800"/>
        </a:spcAft>
        <a:buFont typeface="Arial"/>
        <a:buChar char="•"/>
        <a:defRPr sz="1600" kern="1200">
          <a:solidFill>
            <a:schemeClr val="tx2"/>
          </a:solidFill>
          <a:latin typeface="Arial"/>
          <a:ea typeface="+mn-ea"/>
          <a:cs typeface="+mn-cs"/>
        </a:defRPr>
      </a:lvl1pPr>
      <a:lvl2pPr marL="742852" indent="-285713" algn="l" defTabSz="457139" rtl="0" eaLnBrk="1" latinLnBrk="0" hangingPunct="1">
        <a:lnSpc>
          <a:spcPct val="90000"/>
        </a:lnSpc>
        <a:spcBef>
          <a:spcPts val="600"/>
        </a:spcBef>
        <a:spcAft>
          <a:spcPts val="800"/>
        </a:spcAft>
        <a:buFont typeface="Arial"/>
        <a:buChar char="•"/>
        <a:defRPr sz="1600" kern="1200">
          <a:solidFill>
            <a:schemeClr val="tx2"/>
          </a:solidFill>
          <a:latin typeface="Arial"/>
          <a:ea typeface="+mn-ea"/>
          <a:cs typeface="+mn-cs"/>
        </a:defRPr>
      </a:lvl2pPr>
      <a:lvl3pPr marL="1142850" indent="-228570" algn="l" defTabSz="457139" rtl="0" eaLnBrk="1" latinLnBrk="0" hangingPunct="1">
        <a:lnSpc>
          <a:spcPct val="90000"/>
        </a:lnSpc>
        <a:spcBef>
          <a:spcPts val="600"/>
        </a:spcBef>
        <a:spcAft>
          <a:spcPts val="800"/>
        </a:spcAft>
        <a:buFont typeface="Arial"/>
        <a:buChar char="•"/>
        <a:defRPr sz="1500" kern="1200">
          <a:solidFill>
            <a:schemeClr val="tx2"/>
          </a:solidFill>
          <a:latin typeface="Arial"/>
          <a:ea typeface="+mn-ea"/>
          <a:cs typeface="+mn-cs"/>
        </a:defRPr>
      </a:lvl3pPr>
      <a:lvl4pPr marL="1599991" indent="-228570" algn="l" defTabSz="457139" rtl="0" eaLnBrk="1" latinLnBrk="0" hangingPunct="1">
        <a:lnSpc>
          <a:spcPct val="90000"/>
        </a:lnSpc>
        <a:spcBef>
          <a:spcPts val="600"/>
        </a:spcBef>
        <a:spcAft>
          <a:spcPts val="800"/>
        </a:spcAft>
        <a:buFont typeface="Arial"/>
        <a:buChar char="•"/>
        <a:defRPr sz="1300" kern="1200">
          <a:solidFill>
            <a:schemeClr val="tx2"/>
          </a:solidFill>
          <a:latin typeface="Arial"/>
          <a:ea typeface="+mn-ea"/>
          <a:cs typeface="+mn-cs"/>
        </a:defRPr>
      </a:lvl4pPr>
      <a:lvl5pPr marL="2057130" indent="-228570" algn="l" defTabSz="457139" rtl="0" eaLnBrk="1" latinLnBrk="0" hangingPunct="1">
        <a:lnSpc>
          <a:spcPct val="90000"/>
        </a:lnSpc>
        <a:spcBef>
          <a:spcPts val="600"/>
        </a:spcBef>
        <a:spcAft>
          <a:spcPts val="800"/>
        </a:spcAft>
        <a:buFont typeface="Arial"/>
        <a:buChar char="•"/>
        <a:defRPr sz="1200" kern="1200">
          <a:solidFill>
            <a:schemeClr val="tx2"/>
          </a:solidFill>
          <a:latin typeface="Arial"/>
          <a:ea typeface="+mn-ea"/>
          <a:cs typeface="+mn-cs"/>
        </a:defRPr>
      </a:lvl5pPr>
      <a:lvl6pPr marL="2514269" indent="-228570" algn="l" defTabSz="45713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10" indent="-228570" algn="l" defTabSz="45713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550" indent="-228570" algn="l" defTabSz="45713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90" indent="-228570" algn="l" defTabSz="45713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9" algn="l" defTabSz="4571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80" algn="l" defTabSz="4571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20" algn="l" defTabSz="4571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61" algn="l" defTabSz="4571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00" algn="l" defTabSz="4571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39" algn="l" defTabSz="4571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80" algn="l" defTabSz="4571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19" algn="l" defTabSz="4571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256">
          <p15:clr>
            <a:srgbClr val="F26B43"/>
          </p15:clr>
        </p15:guide>
        <p15:guide id="4" pos="7424">
          <p15:clr>
            <a:srgbClr val="F26B43"/>
          </p15:clr>
        </p15:guide>
        <p15:guide id="5" orient="horz" pos="624">
          <p15:clr>
            <a:srgbClr val="F26B43"/>
          </p15:clr>
        </p15:guide>
        <p15:guide id="7" orient="horz" pos="1008">
          <p15:clr>
            <a:srgbClr val="F26B43"/>
          </p15:clr>
        </p15:guide>
        <p15:guide id="8" orient="horz" pos="4104">
          <p15:clr>
            <a:srgbClr val="F26B43"/>
          </p15:clr>
        </p15:guide>
      </p15:sldGuideLst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>
            <a:extLst>
              <a:ext uri="{FF2B5EF4-FFF2-40B4-BE49-F238E27FC236}">
                <a16:creationId xmlns:a16="http://schemas.microsoft.com/office/drawing/2014/main" id="{B60C43DA-1A5C-A446-A959-2598C0B24E7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7997" y="1114750"/>
            <a:ext cx="11071946" cy="1725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97648" rIns="0" bIns="97648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 dirty="0"/>
              <a:t>Level 1</a:t>
            </a:r>
          </a:p>
          <a:p>
            <a:pPr lvl="1"/>
            <a:r>
              <a:rPr lang="en-US" altLang="en-US" dirty="0"/>
              <a:t>Level two</a:t>
            </a:r>
          </a:p>
          <a:p>
            <a:pPr lvl="2"/>
            <a:r>
              <a:rPr lang="en-US" altLang="en-US" dirty="0"/>
              <a:t>Level three</a:t>
            </a:r>
          </a:p>
          <a:p>
            <a:pPr lvl="3"/>
            <a:r>
              <a:rPr lang="en-US" altLang="en-US" dirty="0"/>
              <a:t>Level four</a:t>
            </a:r>
          </a:p>
          <a:p>
            <a:pPr lvl="4"/>
            <a:r>
              <a:rPr lang="en-US" altLang="en-US" dirty="0"/>
              <a:t>Level five</a:t>
            </a:r>
          </a:p>
        </p:txBody>
      </p:sp>
      <p:sp>
        <p:nvSpPr>
          <p:cNvPr id="2" name="Rectangle 6">
            <a:extLst>
              <a:ext uri="{FF2B5EF4-FFF2-40B4-BE49-F238E27FC236}">
                <a16:creationId xmlns:a16="http://schemas.microsoft.com/office/drawing/2014/main" id="{425B6A2B-1598-5242-AF8F-0A570BD4E3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5368" y="476872"/>
            <a:ext cx="1107457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32" name="Rectangle 8">
            <a:extLst>
              <a:ext uri="{FF2B5EF4-FFF2-40B4-BE49-F238E27FC236}">
                <a16:creationId xmlns:a16="http://schemas.microsoft.com/office/drawing/2014/main" id="{26F14E00-C21C-8644-9056-518E0CF27D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89351" y="6564313"/>
            <a:ext cx="3350683" cy="387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7648" tIns="48825" rIns="97648" bIns="48825">
            <a:spAutoFit/>
          </a:bodyPr>
          <a:lstStyle>
            <a:lvl1pPr defTabSz="9699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84188" defTabSz="9699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69963" defTabSz="9699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454150" defTabSz="9699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939925" defTabSz="9699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397125" defTabSz="9699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854325" defTabSz="9699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311525" defTabSz="9699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768725" defTabSz="9699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endParaRPr lang="en-US" altLang="en-US" sz="1900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54EFA743-63F0-4B47-A850-8785F92E96BE}"/>
              </a:ext>
            </a:extLst>
          </p:cNvPr>
          <p:cNvSpPr/>
          <p:nvPr userDrawn="1"/>
        </p:nvSpPr>
        <p:spPr bwMode="auto">
          <a:xfrm>
            <a:off x="4272324" y="6073135"/>
            <a:ext cx="7919676" cy="18757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C7E024AA-066E-4A4F-81B6-327E570F3A29}"/>
              </a:ext>
            </a:extLst>
          </p:cNvPr>
          <p:cNvSpPr/>
          <p:nvPr userDrawn="1"/>
        </p:nvSpPr>
        <p:spPr bwMode="auto">
          <a:xfrm>
            <a:off x="3626865" y="6073135"/>
            <a:ext cx="589120" cy="187570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DFBC9060-1F5C-B745-BC70-10DC006B7B24}"/>
              </a:ext>
            </a:extLst>
          </p:cNvPr>
          <p:cNvSpPr/>
          <p:nvPr userDrawn="1"/>
        </p:nvSpPr>
        <p:spPr bwMode="auto">
          <a:xfrm>
            <a:off x="2120793" y="6073135"/>
            <a:ext cx="1449733" cy="187570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AF40AAF1-9FC3-A148-A6CA-B55E87F31084}"/>
              </a:ext>
            </a:extLst>
          </p:cNvPr>
          <p:cNvSpPr/>
          <p:nvPr userDrawn="1"/>
        </p:nvSpPr>
        <p:spPr bwMode="auto">
          <a:xfrm>
            <a:off x="605367" y="6073135"/>
            <a:ext cx="1459087" cy="187570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DF1E222-1CF9-494E-BF97-A196FF2A6BAA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9391" y="6355943"/>
            <a:ext cx="1902387" cy="389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7559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  <p:sldLayoutId id="2147483839" r:id="rId12"/>
  </p:sldLayoutIdLst>
  <p:txStyles>
    <p:titleStyle>
      <a:lvl1pPr algn="l" defTabSz="969963" rtl="0" eaLnBrk="0" fontAlgn="base" hangingPunct="0">
        <a:spcBef>
          <a:spcPct val="0"/>
        </a:spcBef>
        <a:spcAft>
          <a:spcPct val="0"/>
        </a:spcAft>
        <a:defRPr sz="3000" b="0" i="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defTabSz="969963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AA2B3E"/>
          </a:solidFill>
          <a:latin typeface="Arial" panose="020B0604020202020204" pitchFamily="34" charset="0"/>
        </a:defRPr>
      </a:lvl2pPr>
      <a:lvl3pPr algn="l" defTabSz="969963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AA2B3E"/>
          </a:solidFill>
          <a:latin typeface="Arial" panose="020B0604020202020204" pitchFamily="34" charset="0"/>
        </a:defRPr>
      </a:lvl3pPr>
      <a:lvl4pPr algn="l" defTabSz="969963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AA2B3E"/>
          </a:solidFill>
          <a:latin typeface="Arial" panose="020B0604020202020204" pitchFamily="34" charset="0"/>
        </a:defRPr>
      </a:lvl4pPr>
      <a:lvl5pPr algn="l" defTabSz="969963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AA2B3E"/>
          </a:solidFill>
          <a:latin typeface="Arial" panose="020B0604020202020204" pitchFamily="34" charset="0"/>
        </a:defRPr>
      </a:lvl5pPr>
      <a:lvl6pPr marL="457200" algn="l" defTabSz="969963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AA2B3E"/>
          </a:solidFill>
          <a:latin typeface="Arial" panose="020B0604020202020204" pitchFamily="34" charset="0"/>
        </a:defRPr>
      </a:lvl6pPr>
      <a:lvl7pPr marL="914400" algn="l" defTabSz="969963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AA2B3E"/>
          </a:solidFill>
          <a:latin typeface="Arial" panose="020B0604020202020204" pitchFamily="34" charset="0"/>
        </a:defRPr>
      </a:lvl7pPr>
      <a:lvl8pPr marL="1371600" algn="l" defTabSz="969963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AA2B3E"/>
          </a:solidFill>
          <a:latin typeface="Arial" panose="020B0604020202020204" pitchFamily="34" charset="0"/>
        </a:defRPr>
      </a:lvl8pPr>
      <a:lvl9pPr marL="1828800" algn="l" defTabSz="969963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AA2B3E"/>
          </a:solidFill>
          <a:latin typeface="Arial" panose="020B0604020202020204" pitchFamily="34" charset="0"/>
        </a:defRPr>
      </a:lvl9pPr>
    </p:titleStyle>
    <p:bodyStyle>
      <a:lvl1pPr marL="242888" indent="-242888" algn="l" defTabSz="901700" rtl="0" eaLnBrk="0" fontAlgn="base" hangingPunct="0">
        <a:spcBef>
          <a:spcPts val="400"/>
        </a:spcBef>
        <a:spcAft>
          <a:spcPts val="200"/>
        </a:spcAft>
        <a:buClr>
          <a:schemeClr val="tx2"/>
        </a:buClr>
        <a:buSzPct val="120000"/>
        <a:buFont typeface="Lucida Grande" panose="020B0600040502020204" pitchFamily="34" charset="0"/>
        <a:buChar char="‣"/>
        <a:defRPr sz="2000" b="0" kern="1200">
          <a:solidFill>
            <a:schemeClr val="tx1"/>
          </a:solidFill>
          <a:latin typeface="+mn-lt"/>
          <a:ea typeface="+mn-ea"/>
          <a:cs typeface="+mn-cs"/>
        </a:defRPr>
      </a:lvl1pPr>
      <a:lvl2pPr marL="660400" indent="-303213" algn="l" defTabSz="901700" rtl="0" eaLnBrk="0" fontAlgn="base" hangingPunct="0">
        <a:spcBef>
          <a:spcPts val="200"/>
        </a:spcBef>
        <a:spcAft>
          <a:spcPts val="200"/>
        </a:spcAft>
        <a:buClr>
          <a:schemeClr val="tx1"/>
        </a:buClr>
        <a:buSzPct val="110000"/>
        <a:buFont typeface="Arial" panose="020B0604020202020204" pitchFamily="34" charset="0"/>
        <a:buChar char="•"/>
        <a:defRPr kern="120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2pPr>
      <a:lvl3pPr marL="1077913" indent="-303213" algn="l" defTabSz="901700" rtl="0" eaLnBrk="0" fontAlgn="base" hangingPunct="0">
        <a:spcBef>
          <a:spcPts val="200"/>
        </a:spcBef>
        <a:spcAft>
          <a:spcPts val="200"/>
        </a:spcAft>
        <a:buClr>
          <a:schemeClr val="accent1"/>
        </a:buClr>
        <a:buFont typeface="Arial" panose="020B0604020202020204" pitchFamily="34" charset="0"/>
        <a:buChar char="–"/>
        <a:defRPr sz="1600" b="0" kern="120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3pPr>
      <a:lvl4pPr marL="1438275" indent="-246063" algn="l" defTabSz="901700" rtl="0" eaLnBrk="0" fontAlgn="base" hangingPunct="0">
        <a:spcBef>
          <a:spcPts val="200"/>
        </a:spcBef>
        <a:spcAft>
          <a:spcPts val="200"/>
        </a:spcAft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4pPr>
      <a:lvl5pPr marL="1795463" indent="-242888" algn="l" defTabSz="901700" rtl="0" eaLnBrk="0" fontAlgn="base" hangingPunct="0">
        <a:spcBef>
          <a:spcPts val="200"/>
        </a:spcBef>
        <a:spcAft>
          <a:spcPts val="200"/>
        </a:spcAft>
        <a:buClr>
          <a:schemeClr val="tx2"/>
        </a:buClr>
        <a:buFont typeface="Franklin Gothic Book" panose="020B0503020102020204" pitchFamily="34" charset="0"/>
        <a:buChar char="–"/>
        <a:defRPr sz="1600" kern="120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67.xml"/><Relationship Id="rId6" Type="http://schemas.microsoft.com/office/2007/relationships/hdphoto" Target="../media/hdphoto13.wdp"/><Relationship Id="rId5" Type="http://schemas.openxmlformats.org/officeDocument/2006/relationships/image" Target="../media/image102.png"/><Relationship Id="rId4" Type="http://schemas.microsoft.com/office/2007/relationships/hdphoto" Target="../media/hdphoto12.wdp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96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96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96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96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96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96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00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389.xml"/><Relationship Id="rId4" Type="http://schemas.microsoft.com/office/2007/relationships/hdphoto" Target="../media/hdphoto45.wdp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00.xml"/><Relationship Id="rId4" Type="http://schemas.microsoft.com/office/2007/relationships/hdphoto" Target="../media/hdphoto46.wdp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orbrena.com/files/PP-LOR-USA-0557-LORBRENA-Patient-AE-Timeline-Digital.pdf" TargetMode="External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100.xml"/><Relationship Id="rId4" Type="http://schemas.openxmlformats.org/officeDocument/2006/relationships/image" Target="../media/image19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6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98.xml"/></Relationships>
</file>

<file path=ppt/slides/_rels/slide111.xml.rels><?xml version="1.0" encoding="UTF-8" standalone="yes"?>
<Relationships xmlns="http://schemas.openxmlformats.org/package/2006/relationships"><Relationship Id="rId8" Type="http://schemas.microsoft.com/office/2007/relationships/hdphoto" Target="../media/hdphoto49.wdp"/><Relationship Id="rId3" Type="http://schemas.openxmlformats.org/officeDocument/2006/relationships/image" Target="../media/image197.png"/><Relationship Id="rId7" Type="http://schemas.openxmlformats.org/officeDocument/2006/relationships/image" Target="../media/image199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101.xml"/><Relationship Id="rId6" Type="http://schemas.microsoft.com/office/2007/relationships/hdphoto" Target="../media/hdphoto48.wdp"/><Relationship Id="rId11" Type="http://schemas.openxmlformats.org/officeDocument/2006/relationships/image" Target="../media/image201.png"/><Relationship Id="rId5" Type="http://schemas.openxmlformats.org/officeDocument/2006/relationships/image" Target="../media/image198.png"/><Relationship Id="rId10" Type="http://schemas.microsoft.com/office/2007/relationships/hdphoto" Target="../media/hdphoto50.wdp"/><Relationship Id="rId4" Type="http://schemas.microsoft.com/office/2007/relationships/hdphoto" Target="../media/hdphoto47.wdp"/><Relationship Id="rId9" Type="http://schemas.openxmlformats.org/officeDocument/2006/relationships/image" Target="../media/image200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96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96.xml"/><Relationship Id="rId4" Type="http://schemas.microsoft.com/office/2007/relationships/hdphoto" Target="../media/hdphoto51.wdp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96.xml"/><Relationship Id="rId4" Type="http://schemas.microsoft.com/office/2007/relationships/hdphoto" Target="../media/hdphoto52.wdp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91.xml"/><Relationship Id="rId4" Type="http://schemas.microsoft.com/office/2007/relationships/hdphoto" Target="../media/hdphoto53.wdp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91.xml"/><Relationship Id="rId4" Type="http://schemas.microsoft.com/office/2007/relationships/hdphoto" Target="../media/hdphoto54.wdp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91.xml"/><Relationship Id="rId6" Type="http://schemas.openxmlformats.org/officeDocument/2006/relationships/image" Target="../media/image210.png"/><Relationship Id="rId5" Type="http://schemas.openxmlformats.org/officeDocument/2006/relationships/image" Target="../media/image209.png"/><Relationship Id="rId4" Type="http://schemas.openxmlformats.org/officeDocument/2006/relationships/image" Target="../media/image208.pn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pn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91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pn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91.xml"/><Relationship Id="rId4" Type="http://schemas.openxmlformats.org/officeDocument/2006/relationships/image" Target="../media/image2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67.xml"/><Relationship Id="rId4" Type="http://schemas.microsoft.com/office/2007/relationships/hdphoto" Target="../media/hdphoto14.wdp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pn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91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pn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96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pn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96.xml"/><Relationship Id="rId4" Type="http://schemas.microsoft.com/office/2007/relationships/hdphoto" Target="../media/hdphoto55.wdp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pn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96.xml"/><Relationship Id="rId5" Type="http://schemas.openxmlformats.org/officeDocument/2006/relationships/image" Target="../media/image217.emf"/><Relationship Id="rId4" Type="http://schemas.microsoft.com/office/2007/relationships/hdphoto" Target="../media/hdphoto56.wdp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pn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96.xml"/><Relationship Id="rId4" Type="http://schemas.microsoft.com/office/2007/relationships/hdphoto" Target="../media/hdphoto57.wdp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98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3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15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2.xml"/><Relationship Id="rId7" Type="http://schemas.openxmlformats.org/officeDocument/2006/relationships/image" Target="../media/image22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image" Target="../media/image93.png"/><Relationship Id="rId5" Type="http://schemas.openxmlformats.org/officeDocument/2006/relationships/image" Target="../media/image220.png"/><Relationship Id="rId4" Type="http://schemas.openxmlformats.org/officeDocument/2006/relationships/image" Target="../media/image219.png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67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15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2.pn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103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3.pn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103.xml"/><Relationship Id="rId4" Type="http://schemas.microsoft.com/office/2007/relationships/hdphoto" Target="../media/hdphoto58.wdp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127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128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4.pn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144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5.png"/><Relationship Id="rId7" Type="http://schemas.openxmlformats.org/officeDocument/2006/relationships/image" Target="../media/image228.emf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161.xml"/><Relationship Id="rId6" Type="http://schemas.openxmlformats.org/officeDocument/2006/relationships/image" Target="../media/image227.emf"/><Relationship Id="rId5" Type="http://schemas.openxmlformats.org/officeDocument/2006/relationships/image" Target="../media/image226.emf"/><Relationship Id="rId4" Type="http://schemas.microsoft.com/office/2007/relationships/hdphoto" Target="../media/hdphoto59.wdp"/></Relationships>
</file>

<file path=ppt/slides/_rels/slide13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229.jpe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132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emf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163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17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67.xml"/><Relationship Id="rId4" Type="http://schemas.microsoft.com/office/2007/relationships/hdphoto" Target="../media/hdphoto15.wdp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174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176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184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213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227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225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1.png"/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278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2.png"/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215.xml"/><Relationship Id="rId4" Type="http://schemas.microsoft.com/office/2007/relationships/hdphoto" Target="../media/hdphoto60.wdp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3.png"/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144.xml"/><Relationship Id="rId4" Type="http://schemas.microsoft.com/office/2007/relationships/hdphoto" Target="../media/hdphoto61.wdp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4.png"/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144.xml"/><Relationship Id="rId5" Type="http://schemas.microsoft.com/office/2007/relationships/hdphoto" Target="../media/hdphoto62.wdp"/><Relationship Id="rId4" Type="http://schemas.openxmlformats.org/officeDocument/2006/relationships/image" Target="../media/image2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67.xml"/><Relationship Id="rId6" Type="http://schemas.microsoft.com/office/2007/relationships/hdphoto" Target="../media/hdphoto17.wdp"/><Relationship Id="rId5" Type="http://schemas.openxmlformats.org/officeDocument/2006/relationships/image" Target="../media/image107.png"/><Relationship Id="rId4" Type="http://schemas.microsoft.com/office/2007/relationships/hdphoto" Target="../media/hdphoto16.wdp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6.jpeg"/><Relationship Id="rId2" Type="http://schemas.openxmlformats.org/officeDocument/2006/relationships/notesSlide" Target="../notesSlides/notesSlide124.xml"/><Relationship Id="rId1" Type="http://schemas.openxmlformats.org/officeDocument/2006/relationships/slideLayout" Target="../slideLayouts/slideLayout284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7.png"/><Relationship Id="rId2" Type="http://schemas.openxmlformats.org/officeDocument/2006/relationships/notesSlide" Target="../notesSlides/notesSlide125.xml"/><Relationship Id="rId1" Type="http://schemas.openxmlformats.org/officeDocument/2006/relationships/slideLayout" Target="../slideLayouts/slideLayout316.xml"/><Relationship Id="rId6" Type="http://schemas.openxmlformats.org/officeDocument/2006/relationships/image" Target="../media/image240.tiff"/><Relationship Id="rId5" Type="http://schemas.openxmlformats.org/officeDocument/2006/relationships/image" Target="../media/image239.png"/><Relationship Id="rId4" Type="http://schemas.openxmlformats.org/officeDocument/2006/relationships/image" Target="../media/image238.png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26.xml"/><Relationship Id="rId1" Type="http://schemas.openxmlformats.org/officeDocument/2006/relationships/slideLayout" Target="../slideLayouts/slideLayout163.xml"/><Relationship Id="rId5" Type="http://schemas.microsoft.com/office/2007/relationships/hdphoto" Target="../media/hdphoto63.wdp"/><Relationship Id="rId4" Type="http://schemas.openxmlformats.org/officeDocument/2006/relationships/image" Target="../media/image241.png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7.xml"/><Relationship Id="rId1" Type="http://schemas.openxmlformats.org/officeDocument/2006/relationships/slideLayout" Target="../slideLayouts/slideLayout130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8.xml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image" Target="../media/image242.emf"/><Relationship Id="rId5" Type="http://schemas.openxmlformats.org/officeDocument/2006/relationships/oleObject" Target="../embeddings/oleObject2.bin"/><Relationship Id="rId4" Type="http://schemas.openxmlformats.org/officeDocument/2006/relationships/notesSlide" Target="../notesSlides/notesSlide128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8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5" Type="http://schemas.openxmlformats.org/officeDocument/2006/relationships/oleObject" Target="../embeddings/oleObject3.bin"/><Relationship Id="rId4" Type="http://schemas.openxmlformats.org/officeDocument/2006/relationships/notesSlide" Target="../notesSlides/notesSlide129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3.png"/><Relationship Id="rId1" Type="http://schemas.openxmlformats.org/officeDocument/2006/relationships/slideLayout" Target="../slideLayouts/slideLayout130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4.png"/><Relationship Id="rId1" Type="http://schemas.openxmlformats.org/officeDocument/2006/relationships/slideLayout" Target="../slideLayouts/slideLayout294.xm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5.png"/><Relationship Id="rId2" Type="http://schemas.openxmlformats.org/officeDocument/2006/relationships/notesSlide" Target="../notesSlides/notesSlide130.xml"/><Relationship Id="rId1" Type="http://schemas.openxmlformats.org/officeDocument/2006/relationships/slideLayout" Target="../slideLayouts/slideLayout294.xml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6.png"/><Relationship Id="rId2" Type="http://schemas.openxmlformats.org/officeDocument/2006/relationships/notesSlide" Target="../notesSlides/notesSlide131.xml"/><Relationship Id="rId1" Type="http://schemas.openxmlformats.org/officeDocument/2006/relationships/slideLayout" Target="../slideLayouts/slideLayout33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7" Type="http://schemas.microsoft.com/office/2007/relationships/hdphoto" Target="../media/hdphoto19.wdp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67.xml"/><Relationship Id="rId6" Type="http://schemas.openxmlformats.org/officeDocument/2006/relationships/image" Target="../media/image110.png"/><Relationship Id="rId5" Type="http://schemas.openxmlformats.org/officeDocument/2006/relationships/image" Target="../media/image109.png"/><Relationship Id="rId4" Type="http://schemas.microsoft.com/office/2007/relationships/hdphoto" Target="../media/hdphoto18.wdp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2.xml"/><Relationship Id="rId1" Type="http://schemas.openxmlformats.org/officeDocument/2006/relationships/slideLayout" Target="../slideLayouts/slideLayout344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3.xml"/><Relationship Id="rId1" Type="http://schemas.openxmlformats.org/officeDocument/2006/relationships/slideLayout" Target="../slideLayouts/slideLayout3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4.xml"/><Relationship Id="rId1" Type="http://schemas.openxmlformats.org/officeDocument/2006/relationships/slideLayout" Target="../slideLayouts/slideLayout15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5.xml"/><Relationship Id="rId1" Type="http://schemas.openxmlformats.org/officeDocument/2006/relationships/slideLayout" Target="../slideLayouts/slideLayout58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6.xml"/><Relationship Id="rId1" Type="http://schemas.openxmlformats.org/officeDocument/2006/relationships/slideLayout" Target="../slideLayouts/slideLayout63.xml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7.png"/><Relationship Id="rId2" Type="http://schemas.openxmlformats.org/officeDocument/2006/relationships/notesSlide" Target="../notesSlides/notesSlide137.xml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250.png"/><Relationship Id="rId5" Type="http://schemas.openxmlformats.org/officeDocument/2006/relationships/image" Target="../media/image249.png"/><Relationship Id="rId4" Type="http://schemas.openxmlformats.org/officeDocument/2006/relationships/image" Target="../media/image248.png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1.png"/><Relationship Id="rId2" Type="http://schemas.openxmlformats.org/officeDocument/2006/relationships/notesSlide" Target="../notesSlides/notesSlide138.xml"/><Relationship Id="rId1" Type="http://schemas.openxmlformats.org/officeDocument/2006/relationships/slideLayout" Target="../slideLayouts/slideLayout64.xml"/><Relationship Id="rId5" Type="http://schemas.openxmlformats.org/officeDocument/2006/relationships/image" Target="../media/image252.emf"/><Relationship Id="rId4" Type="http://schemas.microsoft.com/office/2007/relationships/hdphoto" Target="../media/hdphoto64.wdp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3.png"/><Relationship Id="rId2" Type="http://schemas.openxmlformats.org/officeDocument/2006/relationships/notesSlide" Target="../notesSlides/notesSlide139.xml"/><Relationship Id="rId1" Type="http://schemas.openxmlformats.org/officeDocument/2006/relationships/slideLayout" Target="../slideLayouts/slideLayout63.xml"/><Relationship Id="rId4" Type="http://schemas.openxmlformats.org/officeDocument/2006/relationships/image" Target="../media/image254.emf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5.png"/><Relationship Id="rId7" Type="http://schemas.microsoft.com/office/2007/relationships/hdphoto" Target="../media/hdphoto67.wdp"/><Relationship Id="rId2" Type="http://schemas.openxmlformats.org/officeDocument/2006/relationships/notesSlide" Target="../notesSlides/notesSlide140.xml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256.png"/><Relationship Id="rId5" Type="http://schemas.microsoft.com/office/2007/relationships/hdphoto" Target="../media/hdphoto66.wdp"/><Relationship Id="rId4" Type="http://schemas.microsoft.com/office/2007/relationships/hdphoto" Target="../media/hdphoto65.wdp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7.emf"/><Relationship Id="rId2" Type="http://schemas.openxmlformats.org/officeDocument/2006/relationships/notesSlide" Target="../notesSlides/notesSlide141.xml"/><Relationship Id="rId1" Type="http://schemas.openxmlformats.org/officeDocument/2006/relationships/slideLayout" Target="../slideLayouts/slideLayout6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67.xml"/><Relationship Id="rId4" Type="http://schemas.microsoft.com/office/2007/relationships/hdphoto" Target="../media/hdphoto20.wdp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2.xml"/><Relationship Id="rId1" Type="http://schemas.openxmlformats.org/officeDocument/2006/relationships/slideLayout" Target="../slideLayouts/slideLayout64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3.xml"/><Relationship Id="rId1" Type="http://schemas.openxmlformats.org/officeDocument/2006/relationships/slideLayout" Target="../slideLayouts/slideLayout63.xml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8.png"/><Relationship Id="rId2" Type="http://schemas.openxmlformats.org/officeDocument/2006/relationships/notesSlide" Target="../notesSlides/notesSlide144.xml"/><Relationship Id="rId1" Type="http://schemas.openxmlformats.org/officeDocument/2006/relationships/slideLayout" Target="../slideLayouts/slideLayout59.xml"/><Relationship Id="rId6" Type="http://schemas.microsoft.com/office/2007/relationships/hdphoto" Target="../media/hdphoto69.wdp"/><Relationship Id="rId5" Type="http://schemas.openxmlformats.org/officeDocument/2006/relationships/image" Target="../media/image259.png"/><Relationship Id="rId4" Type="http://schemas.microsoft.com/office/2007/relationships/hdphoto" Target="../media/hdphoto68.wdp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0.png"/><Relationship Id="rId2" Type="http://schemas.openxmlformats.org/officeDocument/2006/relationships/notesSlide" Target="../notesSlides/notesSlide145.xml"/><Relationship Id="rId1" Type="http://schemas.openxmlformats.org/officeDocument/2006/relationships/slideLayout" Target="../slideLayouts/slideLayout73.xml"/><Relationship Id="rId4" Type="http://schemas.microsoft.com/office/2007/relationships/hdphoto" Target="../media/hdphoto70.wdp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1.png"/><Relationship Id="rId2" Type="http://schemas.openxmlformats.org/officeDocument/2006/relationships/notesSlide" Target="../notesSlides/notesSlide146.xml"/><Relationship Id="rId1" Type="http://schemas.openxmlformats.org/officeDocument/2006/relationships/slideLayout" Target="../slideLayouts/slideLayout63.xml"/><Relationship Id="rId4" Type="http://schemas.microsoft.com/office/2007/relationships/hdphoto" Target="../media/hdphoto71.wdp"/></Relationships>
</file>

<file path=ppt/slides/_rels/slide1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4.emf"/><Relationship Id="rId3" Type="http://schemas.openxmlformats.org/officeDocument/2006/relationships/oleObject" Target="../embeddings/oleObject4.bin"/><Relationship Id="rId7" Type="http://schemas.openxmlformats.org/officeDocument/2006/relationships/oleObject" Target="../embeddings/oleObject6.bin"/><Relationship Id="rId2" Type="http://schemas.openxmlformats.org/officeDocument/2006/relationships/notesSlide" Target="../notesSlides/notesSlide147.xml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263.emf"/><Relationship Id="rId5" Type="http://schemas.openxmlformats.org/officeDocument/2006/relationships/oleObject" Target="../embeddings/oleObject5.bin"/><Relationship Id="rId10" Type="http://schemas.openxmlformats.org/officeDocument/2006/relationships/image" Target="../media/image265.emf"/><Relationship Id="rId4" Type="http://schemas.openxmlformats.org/officeDocument/2006/relationships/image" Target="../media/image262.emf"/><Relationship Id="rId9" Type="http://schemas.openxmlformats.org/officeDocument/2006/relationships/oleObject" Target="../embeddings/oleObject7.bin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8.xml"/><Relationship Id="rId1" Type="http://schemas.openxmlformats.org/officeDocument/2006/relationships/slideLayout" Target="../slideLayouts/slideLayout59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9.xml"/><Relationship Id="rId1" Type="http://schemas.openxmlformats.org/officeDocument/2006/relationships/slideLayout" Target="../slideLayouts/slideLayout59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0.xml"/><Relationship Id="rId1" Type="http://schemas.openxmlformats.org/officeDocument/2006/relationships/slideLayout" Target="../slideLayouts/slideLayout59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1.xml"/><Relationship Id="rId1" Type="http://schemas.openxmlformats.org/officeDocument/2006/relationships/slideLayout" Target="../slideLayouts/slideLayout6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67.xml"/><Relationship Id="rId4" Type="http://schemas.microsoft.com/office/2007/relationships/hdphoto" Target="../media/hdphoto21.wdp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2.xml"/><Relationship Id="rId1" Type="http://schemas.openxmlformats.org/officeDocument/2006/relationships/slideLayout" Target="../slideLayouts/slideLayout63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3.xml"/><Relationship Id="rId1" Type="http://schemas.openxmlformats.org/officeDocument/2006/relationships/slideLayout" Target="../slideLayouts/slideLayout63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4.xml"/><Relationship Id="rId1" Type="http://schemas.openxmlformats.org/officeDocument/2006/relationships/slideLayout" Target="../slideLayouts/slideLayout59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5.xml"/><Relationship Id="rId1" Type="http://schemas.openxmlformats.org/officeDocument/2006/relationships/slideLayout" Target="../slideLayouts/slideLayout59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6.xml"/><Relationship Id="rId1" Type="http://schemas.openxmlformats.org/officeDocument/2006/relationships/slideLayout" Target="../slideLayouts/slideLayout72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7.xml"/><Relationship Id="rId1" Type="http://schemas.openxmlformats.org/officeDocument/2006/relationships/slideLayout" Target="../slideLayouts/slideLayout72.xml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8.xml"/><Relationship Id="rId1" Type="http://schemas.openxmlformats.org/officeDocument/2006/relationships/slideLayout" Target="../slideLayouts/slideLayout71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9.xml"/><Relationship Id="rId1" Type="http://schemas.openxmlformats.org/officeDocument/2006/relationships/slideLayout" Target="../slideLayouts/slideLayout59.xml"/></Relationships>
</file>

<file path=ppt/slides/_rels/slide188.xml.rels><?xml version="1.0" encoding="UTF-8" standalone="yes"?>
<Relationships xmlns="http://schemas.openxmlformats.org/package/2006/relationships"><Relationship Id="rId3" Type="http://schemas.openxmlformats.org/officeDocument/2006/relationships/hyperlink" Target="https://clinicaltrials.gov/study/NCT07007312" TargetMode="External"/><Relationship Id="rId2" Type="http://schemas.openxmlformats.org/officeDocument/2006/relationships/notesSlide" Target="../notesSlides/notesSlide160.xml"/><Relationship Id="rId1" Type="http://schemas.openxmlformats.org/officeDocument/2006/relationships/slideLayout" Target="../slideLayouts/slideLayout72.xml"/></Relationships>
</file>

<file path=ppt/slides/_rels/slide1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1.xml"/><Relationship Id="rId1" Type="http://schemas.openxmlformats.org/officeDocument/2006/relationships/slideLayout" Target="../slideLayouts/slideLayout5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67.xml"/><Relationship Id="rId6" Type="http://schemas.microsoft.com/office/2007/relationships/hdphoto" Target="../media/hdphoto23.wdp"/><Relationship Id="rId5" Type="http://schemas.openxmlformats.org/officeDocument/2006/relationships/image" Target="../media/image114.png"/><Relationship Id="rId4" Type="http://schemas.microsoft.com/office/2007/relationships/hdphoto" Target="../media/hdphoto22.wdp"/></Relationships>
</file>

<file path=ppt/slides/_rels/slide1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2.xml"/><Relationship Id="rId1" Type="http://schemas.openxmlformats.org/officeDocument/2006/relationships/slideLayout" Target="../slideLayouts/slideLayout3.xml"/></Relationships>
</file>

<file path=ppt/slides/_rels/slide1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3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9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6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67.xml"/><Relationship Id="rId4" Type="http://schemas.microsoft.com/office/2007/relationships/hdphoto" Target="../media/hdphoto24.wdp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6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nccn.org/professionals/physician_gls/pdf/mpn.pdf.%20Accessed%20July%2025" TargetMode="External"/><Relationship Id="rId1" Type="http://schemas.openxmlformats.org/officeDocument/2006/relationships/slideLayout" Target="../slideLayouts/slideLayout2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nccn.org/" TargetMode="External"/><Relationship Id="rId1" Type="http://schemas.openxmlformats.org/officeDocument/2006/relationships/slideLayout" Target="../slideLayouts/slideLayout28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124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28.png"/><Relationship Id="rId5" Type="http://schemas.openxmlformats.org/officeDocument/2006/relationships/image" Target="../media/image127.png"/><Relationship Id="rId4" Type="http://schemas.openxmlformats.org/officeDocument/2006/relationships/image" Target="../media/image12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hyperlink" Target="about:blank" TargetMode="External"/><Relationship Id="rId1" Type="http://schemas.openxmlformats.org/officeDocument/2006/relationships/slideLayout" Target="../slideLayouts/slideLayout2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8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9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30.emf"/><Relationship Id="rId1" Type="http://schemas.openxmlformats.org/officeDocument/2006/relationships/slideLayout" Target="../slideLayouts/slideLayout29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68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3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36.png"/><Relationship Id="rId4" Type="http://schemas.openxmlformats.org/officeDocument/2006/relationships/image" Target="../media/image135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9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9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141.png"/><Relationship Id="rId4" Type="http://schemas.openxmlformats.org/officeDocument/2006/relationships/image" Target="../media/image140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144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5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5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67.xml"/><Relationship Id="rId6" Type="http://schemas.microsoft.com/office/2007/relationships/hdphoto" Target="../media/hdphoto8.wdp"/><Relationship Id="rId5" Type="http://schemas.openxmlformats.org/officeDocument/2006/relationships/image" Target="../media/image95.png"/><Relationship Id="rId4" Type="http://schemas.microsoft.com/office/2007/relationships/hdphoto" Target="../media/hdphoto7.wdp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5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149.emf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152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28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hyperlink" Target="about:blank" TargetMode="External"/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28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5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7" Type="http://schemas.openxmlformats.org/officeDocument/2006/relationships/image" Target="../media/image15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93.png"/><Relationship Id="rId5" Type="http://schemas.openxmlformats.org/officeDocument/2006/relationships/image" Target="../media/image156.png"/><Relationship Id="rId4" Type="http://schemas.openxmlformats.org/officeDocument/2006/relationships/image" Target="../media/image155.pn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5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67.xml"/><Relationship Id="rId4" Type="http://schemas.openxmlformats.org/officeDocument/2006/relationships/image" Target="../media/image97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5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8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6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80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80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80.xml"/><Relationship Id="rId6" Type="http://schemas.microsoft.com/office/2007/relationships/hdphoto" Target="../media/hdphoto26.wdp"/><Relationship Id="rId5" Type="http://schemas.openxmlformats.org/officeDocument/2006/relationships/image" Target="../media/image160.png"/><Relationship Id="rId4" Type="http://schemas.microsoft.com/office/2007/relationships/hdphoto" Target="../media/hdphoto25.wdp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86.xml"/><Relationship Id="rId5" Type="http://schemas.microsoft.com/office/2007/relationships/hdphoto" Target="../media/hdphoto27.wdp"/><Relationship Id="rId4" Type="http://schemas.openxmlformats.org/officeDocument/2006/relationships/image" Target="../media/image162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80.xml"/><Relationship Id="rId4" Type="http://schemas.microsoft.com/office/2007/relationships/hdphoto" Target="../media/hdphoto28.wdp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80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81.xml"/><Relationship Id="rId6" Type="http://schemas.microsoft.com/office/2007/relationships/hdphoto" Target="../media/hdphoto30.wdp"/><Relationship Id="rId5" Type="http://schemas.openxmlformats.org/officeDocument/2006/relationships/image" Target="../media/image165.png"/><Relationship Id="rId4" Type="http://schemas.microsoft.com/office/2007/relationships/hdphoto" Target="../media/hdphoto29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67.xml"/><Relationship Id="rId4" Type="http://schemas.microsoft.com/office/2007/relationships/hdphoto" Target="../media/hdphoto9.wdp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81.xml"/><Relationship Id="rId4" Type="http://schemas.microsoft.com/office/2007/relationships/hdphoto" Target="../media/hdphoto31.wdp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81.xml"/><Relationship Id="rId4" Type="http://schemas.microsoft.com/office/2007/relationships/hdphoto" Target="../media/hdphoto32.wdp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81.xml"/><Relationship Id="rId4" Type="http://schemas.microsoft.com/office/2007/relationships/hdphoto" Target="../media/hdphoto33.wdp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80.xml"/><Relationship Id="rId5" Type="http://schemas.openxmlformats.org/officeDocument/2006/relationships/image" Target="../media/image170.png"/><Relationship Id="rId4" Type="http://schemas.microsoft.com/office/2007/relationships/hdphoto" Target="../media/hdphoto34.wdp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81.xml"/><Relationship Id="rId6" Type="http://schemas.openxmlformats.org/officeDocument/2006/relationships/image" Target="../media/image173.png"/><Relationship Id="rId5" Type="http://schemas.openxmlformats.org/officeDocument/2006/relationships/image" Target="../media/image172.png"/><Relationship Id="rId4" Type="http://schemas.microsoft.com/office/2007/relationships/hdphoto" Target="../media/hdphoto35.wdp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80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6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8.xml"/><Relationship Id="rId4" Type="http://schemas.microsoft.com/office/2007/relationships/hdphoto" Target="../media/hdphoto36.wdp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9.xml"/><Relationship Id="rId4" Type="http://schemas.openxmlformats.org/officeDocument/2006/relationships/image" Target="../media/image176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emf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86.xml"/><Relationship Id="rId4" Type="http://schemas.openxmlformats.org/officeDocument/2006/relationships/image" Target="../media/image17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67.xml"/><Relationship Id="rId6" Type="http://schemas.microsoft.com/office/2007/relationships/hdphoto" Target="../media/hdphoto11.wdp"/><Relationship Id="rId5" Type="http://schemas.openxmlformats.org/officeDocument/2006/relationships/image" Target="../media/image100.png"/><Relationship Id="rId4" Type="http://schemas.microsoft.com/office/2007/relationships/hdphoto" Target="../media/hdphoto10.wdp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86.xml"/><Relationship Id="rId5" Type="http://schemas.microsoft.com/office/2007/relationships/hdphoto" Target="../media/hdphoto37.wdp"/><Relationship Id="rId4" Type="http://schemas.openxmlformats.org/officeDocument/2006/relationships/image" Target="../media/image180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jp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87.xml"/><Relationship Id="rId6" Type="http://schemas.microsoft.com/office/2007/relationships/hdphoto" Target="../media/hdphoto38.wdp"/><Relationship Id="rId5" Type="http://schemas.openxmlformats.org/officeDocument/2006/relationships/image" Target="../media/image183.png"/><Relationship Id="rId4" Type="http://schemas.openxmlformats.org/officeDocument/2006/relationships/image" Target="../media/image182.jp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80.xml"/><Relationship Id="rId6" Type="http://schemas.microsoft.com/office/2007/relationships/hdphoto" Target="../media/hdphoto40.wdp"/><Relationship Id="rId5" Type="http://schemas.openxmlformats.org/officeDocument/2006/relationships/image" Target="../media/image185.png"/><Relationship Id="rId4" Type="http://schemas.microsoft.com/office/2007/relationships/hdphoto" Target="../media/hdphoto39.wdp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80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3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5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hyperlink" Target="mailto:Corey.langer@uphs.upenn.edu" TargetMode="External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90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99.xml"/></Relationships>
</file>

<file path=ppt/slides/_rels/slide98.xml.rels><?xml version="1.0" encoding="UTF-8" standalone="yes"?>
<Relationships xmlns="http://schemas.openxmlformats.org/package/2006/relationships"><Relationship Id="rId8" Type="http://schemas.microsoft.com/office/2007/relationships/hdphoto" Target="../media/hdphoto43.wdp"/><Relationship Id="rId3" Type="http://schemas.openxmlformats.org/officeDocument/2006/relationships/image" Target="../media/image186.png"/><Relationship Id="rId7" Type="http://schemas.openxmlformats.org/officeDocument/2006/relationships/image" Target="../media/image188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00.xml"/><Relationship Id="rId6" Type="http://schemas.microsoft.com/office/2007/relationships/hdphoto" Target="../media/hdphoto42.wdp"/><Relationship Id="rId5" Type="http://schemas.openxmlformats.org/officeDocument/2006/relationships/image" Target="../media/image187.png"/><Relationship Id="rId10" Type="http://schemas.microsoft.com/office/2007/relationships/hdphoto" Target="../media/hdphoto44.wdp"/><Relationship Id="rId4" Type="http://schemas.microsoft.com/office/2007/relationships/hdphoto" Target="../media/hdphoto41.wdp"/><Relationship Id="rId9" Type="http://schemas.openxmlformats.org/officeDocument/2006/relationships/image" Target="../media/image189.png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0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008448-6787-B155-3477-76717566AB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2023CE-4662-AE97-4F27-E1FA093829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987" y="83127"/>
            <a:ext cx="11262167" cy="1061462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2800" dirty="0"/>
              <a:t>Module 14: Systemic Mastocytosis and Myelofibrosis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734300A-8133-118B-B552-58D0397B3A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987" y="1144587"/>
            <a:ext cx="11262167" cy="5257800"/>
          </a:xfrm>
        </p:spPr>
        <p:txBody>
          <a:bodyPr lIns="365760" tIns="274320" rIns="365760">
            <a:noAutofit/>
          </a:bodyPr>
          <a:lstStyle/>
          <a:p>
            <a:pPr>
              <a:lnSpc>
                <a:spcPct val="100000"/>
              </a:lnSpc>
              <a:spcBef>
                <a:spcPts val="3000"/>
              </a:spcBef>
            </a:pPr>
            <a:r>
              <a:rPr lang="en-US" sz="3000" dirty="0"/>
              <a:t>Systemic Mastocytosis — </a:t>
            </a:r>
            <a:r>
              <a:rPr lang="en-US" sz="3000" b="0" dirty="0"/>
              <a:t>Dr Hunter</a:t>
            </a:r>
            <a:endParaRPr lang="en-US" sz="3000" dirty="0"/>
          </a:p>
          <a:p>
            <a:pPr>
              <a:lnSpc>
                <a:spcPct val="100000"/>
              </a:lnSpc>
              <a:spcBef>
                <a:spcPts val="3000"/>
              </a:spcBef>
            </a:pPr>
            <a:r>
              <a:rPr lang="en-US" sz="3000" dirty="0"/>
              <a:t>Myelofibrosis — </a:t>
            </a:r>
            <a:r>
              <a:rPr lang="en-US" sz="3000" b="0" dirty="0"/>
              <a:t>Dr Yacoub</a:t>
            </a:r>
          </a:p>
        </p:txBody>
      </p:sp>
    </p:spTree>
    <p:extLst>
      <p:ext uri="{BB962C8B-B14F-4D97-AF65-F5344CB8AC3E}">
        <p14:creationId xmlns:p14="http://schemas.microsoft.com/office/powerpoint/2010/main" val="19346444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49064F-21C5-FBD5-FC2E-0AC43FC2C9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Activating Mutations in </a:t>
            </a:r>
            <a:r>
              <a:rPr lang="en-US" sz="3200" i="1" dirty="0"/>
              <a:t>KIT</a:t>
            </a:r>
            <a:r>
              <a:rPr lang="en-US" sz="3200" dirty="0"/>
              <a:t> Are a Key Biologic Feature of Systemic Mastocytosis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BBAD7AA-032F-C199-8F58-1184E8E020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3301" y="1559167"/>
            <a:ext cx="4195155" cy="39159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F75032C-4CFC-3630-47F0-53A42B125E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19118" y="1545770"/>
            <a:ext cx="6876991" cy="369243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572E40C-5042-A0AA-52B5-F7705605DCB6}"/>
              </a:ext>
            </a:extLst>
          </p:cNvPr>
          <p:cNvSpPr txBox="1"/>
          <p:nvPr/>
        </p:nvSpPr>
        <p:spPr>
          <a:xfrm>
            <a:off x="2238271" y="5708715"/>
            <a:ext cx="80303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33F7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333F7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KIT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33F7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mutations, predominantly D816V, are present in &gt;90% of patients with SM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3F7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Requires high-sensitivity testing (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333F7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ddPCR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3F7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or ASO), VAF threshold of 0.01%-0.03%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00A9E93-FED5-58EF-20D7-1BE643D380D0}"/>
              </a:ext>
            </a:extLst>
          </p:cNvPr>
          <p:cNvSpPr txBox="1"/>
          <p:nvPr/>
        </p:nvSpPr>
        <p:spPr>
          <a:xfrm>
            <a:off x="-1" y="6596390"/>
            <a:ext cx="903514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333F7F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Akin, C 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333F7F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et al.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333F7F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 . 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333F7F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Nat Rev Dis Primers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333F7F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 2025; 11(1):30. Nagata H, et al. 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333F7F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PNAS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333F7F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1995;92:10560-10564.  Longley B, et al. 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333F7F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Nat Genet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333F7F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 1996; 12:312-314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333F7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2440246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1CAECB-0BB9-28BB-90BC-A1190A08FB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C0CB8E4-0B15-332F-CDBE-165135AABF89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488950" y="196953"/>
            <a:ext cx="11214100" cy="461665"/>
          </a:xfrm>
          <a:solidFill>
            <a:srgbClr val="002060"/>
          </a:solidFill>
        </p:spPr>
        <p:txBody>
          <a:bodyPr/>
          <a:lstStyle/>
          <a:p>
            <a:pPr algn="ctr"/>
            <a:r>
              <a:rPr lang="en-GB" b="1" dirty="0">
                <a:solidFill>
                  <a:srgbClr val="FFFF00"/>
                </a:solidFill>
              </a:rPr>
              <a:t>ALINA: phase III, open-label superiority study</a:t>
            </a:r>
            <a:endParaRPr lang="en-CH" b="1" dirty="0">
              <a:solidFill>
                <a:srgbClr val="FFFF00"/>
              </a:solidFill>
            </a:endParaRPr>
          </a:p>
        </p:txBody>
      </p:sp>
      <p:pic>
        <p:nvPicPr>
          <p:cNvPr id="10" name="Picture 9" descr="A diagram of a patient's health&#10;&#10;AI-generated content may be incorrect.">
            <a:extLst>
              <a:ext uri="{FF2B5EF4-FFF2-40B4-BE49-F238E27FC236}">
                <a16:creationId xmlns:a16="http://schemas.microsoft.com/office/drawing/2014/main" id="{CA92AA01-13D9-9C2E-BB2A-0B428F263D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281" y="890959"/>
            <a:ext cx="10358203" cy="507608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4170992-217E-DA7E-A0CA-42893D68FE2A}"/>
              </a:ext>
            </a:extLst>
          </p:cNvPr>
          <p:cNvSpPr/>
          <p:nvPr/>
        </p:nvSpPr>
        <p:spPr bwMode="auto">
          <a:xfrm>
            <a:off x="1244184" y="5636302"/>
            <a:ext cx="4851816" cy="33073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6368306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E3CCE6B-46D7-42BA-8579-FCEBAB422B2E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598575" y="326011"/>
            <a:ext cx="11214100" cy="461665"/>
          </a:xfrm>
          <a:solidFill>
            <a:srgbClr val="002060"/>
          </a:solidFill>
        </p:spPr>
        <p:txBody>
          <a:bodyPr/>
          <a:lstStyle/>
          <a:p>
            <a:pPr algn="ctr"/>
            <a:r>
              <a:rPr lang="en-GB" b="1" dirty="0">
                <a:solidFill>
                  <a:srgbClr val="FFFF00"/>
                </a:solidFill>
              </a:rPr>
              <a:t>ALINA:  Disease-free survival</a:t>
            </a:r>
            <a:endParaRPr lang="en-CH" b="1" dirty="0">
              <a:solidFill>
                <a:srgbClr val="FFFF00"/>
              </a:solidFill>
            </a:endParaRPr>
          </a:p>
        </p:txBody>
      </p:sp>
      <p:pic>
        <p:nvPicPr>
          <p:cNvPr id="443" name="Picture 442" descr="A close-up of a graph&#10;&#10;AI-generated content may be incorrect.">
            <a:extLst>
              <a:ext uri="{FF2B5EF4-FFF2-40B4-BE49-F238E27FC236}">
                <a16:creationId xmlns:a16="http://schemas.microsoft.com/office/drawing/2014/main" id="{EAC01D2E-E626-1CCE-47A8-454EEBA925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537" y="959199"/>
            <a:ext cx="10717968" cy="5080353"/>
          </a:xfrm>
          <a:prstGeom prst="rect">
            <a:avLst/>
          </a:prstGeom>
        </p:spPr>
      </p:pic>
      <p:sp>
        <p:nvSpPr>
          <p:cNvPr id="448" name="Rectangle 447">
            <a:extLst>
              <a:ext uri="{FF2B5EF4-FFF2-40B4-BE49-F238E27FC236}">
                <a16:creationId xmlns:a16="http://schemas.microsoft.com/office/drawing/2014/main" id="{DD3836A6-49CC-D294-F54B-39B25FC5E9E5}"/>
              </a:ext>
            </a:extLst>
          </p:cNvPr>
          <p:cNvSpPr/>
          <p:nvPr/>
        </p:nvSpPr>
        <p:spPr bwMode="auto">
          <a:xfrm>
            <a:off x="1064302" y="5666282"/>
            <a:ext cx="4916773" cy="37327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4469622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E3CCE6B-46D7-42BA-8579-FCEBAB422B2E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585369" y="162842"/>
            <a:ext cx="11214100" cy="461665"/>
          </a:xfrm>
          <a:solidFill>
            <a:srgbClr val="002060"/>
          </a:solidFill>
        </p:spPr>
        <p:txBody>
          <a:bodyPr/>
          <a:lstStyle/>
          <a:p>
            <a:pPr algn="ctr"/>
            <a:r>
              <a:rPr lang="en-GB" b="1" dirty="0">
                <a:solidFill>
                  <a:srgbClr val="FFFF00"/>
                </a:solidFill>
              </a:rPr>
              <a:t>Disease-free survival subgroup analysis (ITT)</a:t>
            </a:r>
            <a:endParaRPr lang="en-CH" b="1" dirty="0">
              <a:solidFill>
                <a:srgbClr val="FFFF00"/>
              </a:solidFill>
            </a:endParaRPr>
          </a:p>
        </p:txBody>
      </p:sp>
      <p:pic>
        <p:nvPicPr>
          <p:cNvPr id="37" name="Picture 36" descr="A screenshot of a graph&#10;&#10;AI-generated content may be incorrect.">
            <a:extLst>
              <a:ext uri="{FF2B5EF4-FFF2-40B4-BE49-F238E27FC236}">
                <a16:creationId xmlns:a16="http://schemas.microsoft.com/office/drawing/2014/main" id="{46F0DCC3-0757-AF11-1293-45CA6BD5F7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225" y="624507"/>
            <a:ext cx="10833244" cy="5274722"/>
          </a:xfrm>
          <a:prstGeom prst="rect">
            <a:avLst/>
          </a:prstGeom>
        </p:spPr>
      </p:pic>
      <p:sp>
        <p:nvSpPr>
          <p:cNvPr id="49" name="Rectangle 48">
            <a:extLst>
              <a:ext uri="{FF2B5EF4-FFF2-40B4-BE49-F238E27FC236}">
                <a16:creationId xmlns:a16="http://schemas.microsoft.com/office/drawing/2014/main" id="{FD0C4275-70CC-F0BB-C71F-37934B4E5B6F}"/>
              </a:ext>
            </a:extLst>
          </p:cNvPr>
          <p:cNvSpPr/>
          <p:nvPr/>
        </p:nvSpPr>
        <p:spPr bwMode="auto">
          <a:xfrm>
            <a:off x="966225" y="5531370"/>
            <a:ext cx="5129775" cy="36785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6819871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E3CCE6B-46D7-42BA-8579-FCEBAB422B2E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707389" y="281739"/>
            <a:ext cx="11214100" cy="461665"/>
          </a:xfrm>
          <a:solidFill>
            <a:srgbClr val="002060"/>
          </a:solidFill>
        </p:spPr>
        <p:txBody>
          <a:bodyPr/>
          <a:lstStyle/>
          <a:p>
            <a:pPr algn="ctr"/>
            <a:r>
              <a:rPr lang="en-GB" b="1" dirty="0">
                <a:solidFill>
                  <a:srgbClr val="FFFF00"/>
                </a:solidFill>
              </a:rPr>
              <a:t>CNS disease-free survival in the ITT population</a:t>
            </a:r>
            <a:endParaRPr lang="en-CH" b="1" dirty="0">
              <a:solidFill>
                <a:srgbClr val="FFFF00"/>
              </a:solidFill>
            </a:endParaRPr>
          </a:p>
        </p:txBody>
      </p:sp>
      <p:pic>
        <p:nvPicPr>
          <p:cNvPr id="10" name="Picture 9" descr="A graph of cancer patients&#10;&#10;AI-generated content may be incorrect.">
            <a:extLst>
              <a:ext uri="{FF2B5EF4-FFF2-40B4-BE49-F238E27FC236}">
                <a16:creationId xmlns:a16="http://schemas.microsoft.com/office/drawing/2014/main" id="{94E4DEBA-89E5-C79A-56B5-8FF294EDDD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390" y="928934"/>
            <a:ext cx="10268262" cy="512016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A56FC6D-F90C-3AAD-F462-6B353A6AD68F}"/>
              </a:ext>
            </a:extLst>
          </p:cNvPr>
          <p:cNvSpPr/>
          <p:nvPr/>
        </p:nvSpPr>
        <p:spPr bwMode="auto">
          <a:xfrm>
            <a:off x="929390" y="5666282"/>
            <a:ext cx="4796853" cy="26982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9094488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113E6D9-E25B-7A48-96EC-FD19ED1D57B4}"/>
              </a:ext>
            </a:extLst>
          </p:cNvPr>
          <p:cNvSpPr/>
          <p:nvPr/>
        </p:nvSpPr>
        <p:spPr>
          <a:xfrm>
            <a:off x="2431982" y="1626033"/>
            <a:ext cx="8826228" cy="1808299"/>
          </a:xfrm>
          <a:prstGeom prst="roundRect">
            <a:avLst/>
          </a:prstGeom>
          <a:solidFill>
            <a:srgbClr val="D7E7D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40296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67" b="0" i="0" u="none" strike="noStrike" kern="1200" cap="none" spc="0" normalizeH="0" baseline="0" noProof="0" dirty="0">
                <a:ln>
                  <a:noFill/>
                </a:ln>
                <a:solidFill>
                  <a:srgbClr val="00224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Phase II study in </a:t>
            </a:r>
            <a:r>
              <a:rPr kumimoji="0" lang="en-GB" sz="1867" b="1" i="0" u="none" strike="noStrike" kern="1200" cap="none" spc="0" normalizeH="0" baseline="0" noProof="0" dirty="0">
                <a:ln>
                  <a:noFill/>
                </a:ln>
                <a:solidFill>
                  <a:srgbClr val="00224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resectable stage IB–IIIA NSCLC, </a:t>
            </a:r>
            <a:r>
              <a:rPr kumimoji="0" lang="en-GB" sz="1867" b="0" i="0" u="none" strike="noStrike" kern="1200" cap="none" spc="0" normalizeH="0" baseline="0" noProof="0" dirty="0">
                <a:ln>
                  <a:noFill/>
                </a:ln>
                <a:solidFill>
                  <a:srgbClr val="00224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which</a:t>
            </a:r>
            <a:r>
              <a:rPr kumimoji="0" lang="en-GB" sz="1867" b="1" i="0" u="none" strike="noStrike" kern="1200" cap="none" spc="0" normalizeH="0" baseline="0" noProof="0" dirty="0">
                <a:ln>
                  <a:noFill/>
                </a:ln>
                <a:solidFill>
                  <a:srgbClr val="00224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GB" sz="1867" b="0" i="0" u="none" strike="noStrike" kern="1200" cap="none" spc="0" normalizeH="0" baseline="0" noProof="0" dirty="0">
                <a:ln>
                  <a:noFill/>
                </a:ln>
                <a:solidFill>
                  <a:srgbClr val="00224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includes </a:t>
            </a:r>
            <a:br>
              <a:rPr kumimoji="0" lang="en-GB" sz="1867" b="0" i="0" u="none" strike="noStrike" kern="1200" cap="none" spc="0" normalizeH="0" baseline="0" noProof="0" dirty="0">
                <a:ln>
                  <a:noFill/>
                </a:ln>
                <a:solidFill>
                  <a:srgbClr val="00224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GB" sz="1867" b="0" i="0" u="none" strike="noStrike" kern="1200" cap="none" spc="0" normalizeH="0" baseline="0" noProof="0" dirty="0">
                <a:ln>
                  <a:noFill/>
                </a:ln>
                <a:solidFill>
                  <a:srgbClr val="00224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 cohort of patients receiving </a:t>
            </a:r>
            <a:r>
              <a:rPr kumimoji="0" lang="en-GB" sz="1867" b="1" i="0" u="none" strike="noStrike" kern="1200" cap="none" spc="0" normalizeH="0" baseline="0" noProof="0" dirty="0">
                <a:ln>
                  <a:noFill/>
                </a:ln>
                <a:solidFill>
                  <a:srgbClr val="00224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perioperative alectinib</a:t>
            </a:r>
            <a:r>
              <a:rPr kumimoji="0" lang="en-GB" sz="1867" b="0" i="0" u="none" strike="noStrike" kern="1200" cap="none" spc="0" normalizeH="0" baseline="30000" noProof="0" dirty="0">
                <a:ln>
                  <a:noFill/>
                </a:ln>
                <a:solidFill>
                  <a:srgbClr val="00224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F363FAF-BF5F-55AE-9228-C823DE78001F}"/>
              </a:ext>
            </a:extLst>
          </p:cNvPr>
          <p:cNvSpPr/>
          <p:nvPr/>
        </p:nvSpPr>
        <p:spPr>
          <a:xfrm>
            <a:off x="2444682" y="3835833"/>
            <a:ext cx="8826228" cy="1820999"/>
          </a:xfrm>
          <a:prstGeom prst="roundRect">
            <a:avLst/>
          </a:prstGeom>
          <a:solidFill>
            <a:srgbClr val="EBEFF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38179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67" b="0" i="0" u="none" strike="noStrike" kern="1200" cap="none" spc="0" normalizeH="0" baseline="0" noProof="0" dirty="0">
                <a:ln>
                  <a:noFill/>
                </a:ln>
                <a:solidFill>
                  <a:srgbClr val="00224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Phase III, open-label, randomised cohort of patients with </a:t>
            </a:r>
            <a:br>
              <a:rPr kumimoji="0" lang="en-GB" sz="1867" b="0" i="0" u="none" strike="noStrike" kern="1200" cap="none" spc="0" normalizeH="0" baseline="0" noProof="0" dirty="0">
                <a:ln>
                  <a:noFill/>
                </a:ln>
                <a:solidFill>
                  <a:srgbClr val="00224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GB" sz="1867" b="1" i="0" u="none" strike="noStrike" kern="1200" cap="none" spc="0" normalizeH="0" baseline="0" noProof="0" dirty="0">
                <a:ln>
                  <a:noFill/>
                </a:ln>
                <a:solidFill>
                  <a:srgbClr val="00224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unresectable stage III, </a:t>
            </a:r>
            <a:r>
              <a:rPr kumimoji="0" lang="en-GB" sz="1867" b="1" i="1" u="none" strike="noStrike" kern="1200" cap="none" spc="0" normalizeH="0" baseline="0" noProof="0" dirty="0">
                <a:ln>
                  <a:noFill/>
                </a:ln>
                <a:solidFill>
                  <a:srgbClr val="00224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ALK</a:t>
            </a:r>
            <a:r>
              <a:rPr kumimoji="0" lang="en-GB" sz="1867" b="1" i="0" u="none" strike="noStrike" kern="1200" cap="none" spc="0" normalizeH="0" baseline="0" noProof="0" dirty="0">
                <a:ln>
                  <a:noFill/>
                </a:ln>
                <a:solidFill>
                  <a:srgbClr val="00224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+ NSCLC </a:t>
            </a:r>
            <a:r>
              <a:rPr kumimoji="0" lang="en-GB" sz="1867" b="0" i="0" u="none" strike="noStrike" kern="1200" cap="none" spc="0" normalizeH="0" baseline="0" noProof="0" dirty="0">
                <a:ln>
                  <a:noFill/>
                </a:ln>
                <a:solidFill>
                  <a:srgbClr val="00224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receiving </a:t>
            </a:r>
            <a:r>
              <a:rPr kumimoji="0" lang="en-GB" sz="1867" b="1" i="0" u="none" strike="noStrike" kern="1200" cap="none" spc="0" normalizeH="0" baseline="0" noProof="0" dirty="0">
                <a:ln>
                  <a:noFill/>
                </a:ln>
                <a:solidFill>
                  <a:srgbClr val="00224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alectinib</a:t>
            </a:r>
            <a:r>
              <a:rPr kumimoji="0" lang="en-GB" sz="1867" b="0" i="0" u="none" strike="noStrike" kern="1200" cap="none" spc="0" normalizeH="0" baseline="0" noProof="0" dirty="0">
                <a:ln>
                  <a:noFill/>
                </a:ln>
                <a:solidFill>
                  <a:srgbClr val="00224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br>
              <a:rPr kumimoji="0" lang="en-GB" sz="1867" b="0" i="0" u="none" strike="noStrike" kern="1200" cap="none" spc="0" normalizeH="0" baseline="0" noProof="0" dirty="0">
                <a:ln>
                  <a:noFill/>
                </a:ln>
                <a:solidFill>
                  <a:srgbClr val="00224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GB" sz="1867" b="0" i="0" u="none" strike="noStrike" kern="1200" cap="none" spc="0" normalizeH="0" baseline="0" noProof="0" dirty="0">
                <a:ln>
                  <a:noFill/>
                </a:ln>
                <a:solidFill>
                  <a:srgbClr val="00224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vs durvalumab following chemoradiotherapy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656141A-0961-D853-32A5-2F6F640CC687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361950" y="503317"/>
            <a:ext cx="11468100" cy="461665"/>
          </a:xfrm>
          <a:solidFill>
            <a:srgbClr val="002060"/>
          </a:solidFill>
        </p:spPr>
        <p:txBody>
          <a:bodyPr/>
          <a:lstStyle/>
          <a:p>
            <a:pPr algn="ctr"/>
            <a:r>
              <a:rPr lang="en-GB" b="1" dirty="0">
                <a:solidFill>
                  <a:srgbClr val="FFFF00"/>
                </a:solidFill>
              </a:rPr>
              <a:t>Other key trials of alectinib in stage I–III NSCLC 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2A96A0B-E909-A6C8-6D87-7E980A55D6B6}"/>
              </a:ext>
            </a:extLst>
          </p:cNvPr>
          <p:cNvSpPr/>
          <p:nvPr/>
        </p:nvSpPr>
        <p:spPr>
          <a:xfrm>
            <a:off x="857184" y="1612243"/>
            <a:ext cx="2304000" cy="1808299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NAUTIKA-1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1" i="0" u="none" strike="noStrike" kern="1200" cap="none" spc="0" normalizeH="0" baseline="300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1467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rPr>
              <a:t>NCT04302025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DA2BEF9-A85F-E63B-643E-2559FB7E26FC}"/>
              </a:ext>
            </a:extLst>
          </p:cNvPr>
          <p:cNvSpPr/>
          <p:nvPr/>
        </p:nvSpPr>
        <p:spPr>
          <a:xfrm>
            <a:off x="869884" y="3835833"/>
            <a:ext cx="2304000" cy="1820999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HORIZON-1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67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67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NCT05170204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528CD18-7819-25E3-7958-E1920920B85F}"/>
              </a:ext>
            </a:extLst>
          </p:cNvPr>
          <p:cNvSpPr txBox="1"/>
          <p:nvPr/>
        </p:nvSpPr>
        <p:spPr>
          <a:xfrm>
            <a:off x="3908898" y="6489689"/>
            <a:ext cx="5139267" cy="33654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33" b="0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1. Lee et al. WCLC 2023 (Abs EP02.04)</a:t>
            </a:r>
          </a:p>
        </p:txBody>
      </p:sp>
    </p:spTree>
    <p:extLst>
      <p:ext uri="{BB962C8B-B14F-4D97-AF65-F5344CB8AC3E}">
        <p14:creationId xmlns:p14="http://schemas.microsoft.com/office/powerpoint/2010/main" val="3262844237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6DDEB2-339E-93D6-C7D4-DB9F8EE1E3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CF546E8B-3C09-6BC3-2001-1B317B58CDA9}"/>
              </a:ext>
            </a:extLst>
          </p:cNvPr>
          <p:cNvSpPr txBox="1"/>
          <p:nvPr/>
        </p:nvSpPr>
        <p:spPr>
          <a:xfrm>
            <a:off x="3820255" y="3342600"/>
            <a:ext cx="7985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2014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0F11321-AC3A-1299-4600-268673554C6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057848" y="287829"/>
            <a:ext cx="10552113" cy="492443"/>
          </a:xfrm>
          <a:solidFill>
            <a:srgbClr val="002060"/>
          </a:solidFill>
        </p:spPr>
        <p:txBody>
          <a:bodyPr/>
          <a:lstStyle/>
          <a:p>
            <a:r>
              <a:rPr lang="en-GB" sz="3200">
                <a:solidFill>
                  <a:srgbClr val="FFFF0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How do we manage advanced/metastatic </a:t>
            </a:r>
            <a:r>
              <a:rPr lang="en-GB" sz="3200" i="1">
                <a:solidFill>
                  <a:srgbClr val="FFFF0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ALK</a:t>
            </a:r>
            <a:r>
              <a:rPr lang="en-GB" sz="3200">
                <a:solidFill>
                  <a:srgbClr val="FFFF0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+ NSCLC?</a:t>
            </a:r>
            <a:endParaRPr lang="en-GB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39504EA-95AF-C70B-F29A-A2F3FCD6ED4C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562100" y="6403975"/>
            <a:ext cx="9856745" cy="301625"/>
          </a:xfrm>
        </p:spPr>
        <p:txBody>
          <a:bodyPr>
            <a:normAutofit fontScale="25000" lnSpcReduction="20000"/>
          </a:bodyPr>
          <a:lstStyle/>
          <a:p>
            <a:r>
              <a:rPr lang="en-GB" dirty="0"/>
              <a:t>XALKORI (</a:t>
            </a:r>
            <a:r>
              <a:rPr lang="en-GB" dirty="0" err="1"/>
              <a:t>crizotinib</a:t>
            </a:r>
            <a:r>
              <a:rPr lang="en-GB" dirty="0"/>
              <a:t>) US PI; XALKORI (</a:t>
            </a:r>
            <a:r>
              <a:rPr lang="en-GB" dirty="0" err="1"/>
              <a:t>crizotinib</a:t>
            </a:r>
            <a:r>
              <a:rPr lang="en-GB" dirty="0"/>
              <a:t>) SmPC; ZYKADIA (</a:t>
            </a:r>
            <a:r>
              <a:rPr lang="en-GB" dirty="0" err="1"/>
              <a:t>ceritinib</a:t>
            </a:r>
            <a:r>
              <a:rPr lang="en-GB" dirty="0"/>
              <a:t>) US PI; ZYKADIA (</a:t>
            </a:r>
            <a:r>
              <a:rPr lang="en-GB" dirty="0" err="1"/>
              <a:t>ceritinib</a:t>
            </a:r>
            <a:r>
              <a:rPr lang="en-GB" dirty="0"/>
              <a:t>) SmPC; TECENTRIQ (atezolizumab) US PI; TECENTRIQ (atezolizumab) SmPC; </a:t>
            </a:r>
            <a:br>
              <a:rPr lang="en-GB" dirty="0"/>
            </a:br>
            <a:r>
              <a:rPr lang="en-GB" dirty="0"/>
              <a:t>ALUNBRIG (</a:t>
            </a:r>
            <a:r>
              <a:rPr lang="en-GB" dirty="0" err="1"/>
              <a:t>brigatinib</a:t>
            </a:r>
            <a:r>
              <a:rPr lang="en-GB" dirty="0"/>
              <a:t>) US PI; ALUNBRIG (</a:t>
            </a:r>
            <a:r>
              <a:rPr lang="en-GB" dirty="0" err="1"/>
              <a:t>brigatinib</a:t>
            </a:r>
            <a:r>
              <a:rPr lang="en-GB" dirty="0"/>
              <a:t>) SmPC; LORBRENA (</a:t>
            </a:r>
            <a:r>
              <a:rPr lang="en-GB" dirty="0" err="1"/>
              <a:t>lorlatinib</a:t>
            </a:r>
            <a:r>
              <a:rPr lang="en-GB" dirty="0"/>
              <a:t>) US PI; LORVIQUA (</a:t>
            </a:r>
            <a:r>
              <a:rPr lang="en-GB" dirty="0" err="1"/>
              <a:t>lorlatinib</a:t>
            </a:r>
            <a:r>
              <a:rPr lang="en-GB" dirty="0"/>
              <a:t>) SmPC; ENSACOVE (</a:t>
            </a:r>
            <a:r>
              <a:rPr lang="en-GB" dirty="0" err="1"/>
              <a:t>ensartinib</a:t>
            </a:r>
            <a:r>
              <a:rPr lang="en-GB" dirty="0"/>
              <a:t>) US PI </a:t>
            </a:r>
          </a:p>
        </p:txBody>
      </p:sp>
      <p:cxnSp>
        <p:nvCxnSpPr>
          <p:cNvPr id="6" name="Google Shape;182;p14">
            <a:extLst>
              <a:ext uri="{FF2B5EF4-FFF2-40B4-BE49-F238E27FC236}">
                <a16:creationId xmlns:a16="http://schemas.microsoft.com/office/drawing/2014/main" id="{09E98637-6D3E-5C7A-574F-253C088038FA}"/>
              </a:ext>
            </a:extLst>
          </p:cNvPr>
          <p:cNvCxnSpPr/>
          <p:nvPr/>
        </p:nvCxnSpPr>
        <p:spPr>
          <a:xfrm rot="10800000" flipH="1">
            <a:off x="-10089" y="3681154"/>
            <a:ext cx="12188400" cy="14800"/>
          </a:xfrm>
          <a:prstGeom prst="straightConnector1">
            <a:avLst/>
          </a:prstGeom>
          <a:noFill/>
          <a:ln w="38100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8D4C1928-B28B-397E-AED8-458D5F9B121B}"/>
              </a:ext>
            </a:extLst>
          </p:cNvPr>
          <p:cNvSpPr/>
          <p:nvPr/>
        </p:nvSpPr>
        <p:spPr>
          <a:xfrm>
            <a:off x="409269" y="1219201"/>
            <a:ext cx="480000" cy="22097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48000" rIns="48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9890E96-11CA-8129-56B5-4AB643C21187}"/>
              </a:ext>
            </a:extLst>
          </p:cNvPr>
          <p:cNvSpPr/>
          <p:nvPr/>
        </p:nvSpPr>
        <p:spPr>
          <a:xfrm>
            <a:off x="420413" y="3812618"/>
            <a:ext cx="480000" cy="22097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48000" rIns="48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2L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3A025C6-D43E-5B78-90BD-10D236FE329D}"/>
              </a:ext>
            </a:extLst>
          </p:cNvPr>
          <p:cNvSpPr/>
          <p:nvPr/>
        </p:nvSpPr>
        <p:spPr>
          <a:xfrm>
            <a:off x="1432259" y="3609154"/>
            <a:ext cx="144000" cy="1440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F84A0FF-CD01-87CA-7366-E27E9FD7D97F}"/>
              </a:ext>
            </a:extLst>
          </p:cNvPr>
          <p:cNvSpPr/>
          <p:nvPr/>
        </p:nvSpPr>
        <p:spPr>
          <a:xfrm>
            <a:off x="2111923" y="3609154"/>
            <a:ext cx="144000" cy="1440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2904A80-11D9-0982-B846-46AF8A61BB2E}"/>
              </a:ext>
            </a:extLst>
          </p:cNvPr>
          <p:cNvSpPr/>
          <p:nvPr/>
        </p:nvSpPr>
        <p:spPr>
          <a:xfrm>
            <a:off x="2791587" y="3609154"/>
            <a:ext cx="144000" cy="1440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3AFF7532-C9E8-6D8F-9853-6F2051B764C3}"/>
              </a:ext>
            </a:extLst>
          </p:cNvPr>
          <p:cNvSpPr/>
          <p:nvPr/>
        </p:nvSpPr>
        <p:spPr>
          <a:xfrm>
            <a:off x="3471251" y="3609154"/>
            <a:ext cx="144000" cy="1440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B64673A4-3B9F-E7DC-DFFD-DE2788CF30ED}"/>
              </a:ext>
            </a:extLst>
          </p:cNvPr>
          <p:cNvSpPr/>
          <p:nvPr/>
        </p:nvSpPr>
        <p:spPr>
          <a:xfrm>
            <a:off x="4150915" y="3609154"/>
            <a:ext cx="144000" cy="1440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50EAAF96-07BB-510C-227D-53A6A7BFABD9}"/>
              </a:ext>
            </a:extLst>
          </p:cNvPr>
          <p:cNvSpPr/>
          <p:nvPr/>
        </p:nvSpPr>
        <p:spPr>
          <a:xfrm>
            <a:off x="4830579" y="3609154"/>
            <a:ext cx="144000" cy="1440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31062E19-10AB-0F99-B898-C4BC7FC05190}"/>
              </a:ext>
            </a:extLst>
          </p:cNvPr>
          <p:cNvSpPr/>
          <p:nvPr/>
        </p:nvSpPr>
        <p:spPr>
          <a:xfrm>
            <a:off x="5510243" y="3609154"/>
            <a:ext cx="144000" cy="1440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CD9D5BDE-7E71-6DF2-38A8-6E9CC4D54D75}"/>
              </a:ext>
            </a:extLst>
          </p:cNvPr>
          <p:cNvSpPr/>
          <p:nvPr/>
        </p:nvSpPr>
        <p:spPr>
          <a:xfrm>
            <a:off x="6189905" y="3609154"/>
            <a:ext cx="144000" cy="1440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D56F115A-0825-4721-A66C-BFA49754FD17}"/>
              </a:ext>
            </a:extLst>
          </p:cNvPr>
          <p:cNvSpPr/>
          <p:nvPr/>
        </p:nvSpPr>
        <p:spPr>
          <a:xfrm>
            <a:off x="6869571" y="3609154"/>
            <a:ext cx="144000" cy="1440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2708CC65-D90E-5A84-1AD3-1CD7288A7CCA}"/>
              </a:ext>
            </a:extLst>
          </p:cNvPr>
          <p:cNvSpPr/>
          <p:nvPr/>
        </p:nvSpPr>
        <p:spPr>
          <a:xfrm>
            <a:off x="7549235" y="3609154"/>
            <a:ext cx="144000" cy="1440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7C49265F-33BD-E063-7BA8-E78938CE1B46}"/>
              </a:ext>
            </a:extLst>
          </p:cNvPr>
          <p:cNvSpPr/>
          <p:nvPr/>
        </p:nvSpPr>
        <p:spPr>
          <a:xfrm>
            <a:off x="8228899" y="3609154"/>
            <a:ext cx="144000" cy="1440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474BEA97-A866-78B6-9E80-58A76BBB8356}"/>
              </a:ext>
            </a:extLst>
          </p:cNvPr>
          <p:cNvSpPr/>
          <p:nvPr/>
        </p:nvSpPr>
        <p:spPr>
          <a:xfrm>
            <a:off x="8908563" y="3609154"/>
            <a:ext cx="144000" cy="1440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D8699906-769B-E812-9DE2-8718D05299CD}"/>
              </a:ext>
            </a:extLst>
          </p:cNvPr>
          <p:cNvSpPr/>
          <p:nvPr/>
        </p:nvSpPr>
        <p:spPr>
          <a:xfrm>
            <a:off x="9588227" y="3609154"/>
            <a:ext cx="144000" cy="1440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FACEDD57-4A71-2017-DB52-982B402393E4}"/>
              </a:ext>
            </a:extLst>
          </p:cNvPr>
          <p:cNvSpPr/>
          <p:nvPr/>
        </p:nvSpPr>
        <p:spPr>
          <a:xfrm>
            <a:off x="10267891" y="3609154"/>
            <a:ext cx="144000" cy="1440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A6187385-F283-2C7F-E7CE-10332BEF1581}"/>
              </a:ext>
            </a:extLst>
          </p:cNvPr>
          <p:cNvSpPr/>
          <p:nvPr/>
        </p:nvSpPr>
        <p:spPr>
          <a:xfrm>
            <a:off x="10947551" y="3609154"/>
            <a:ext cx="144000" cy="1440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4EAC5A8-2377-7FD2-F0C4-5DFBA402999D}"/>
              </a:ext>
            </a:extLst>
          </p:cNvPr>
          <p:cNvSpPr txBox="1"/>
          <p:nvPr/>
        </p:nvSpPr>
        <p:spPr>
          <a:xfrm>
            <a:off x="1104964" y="3342600"/>
            <a:ext cx="7985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2010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6A5D132-6921-A82F-3CDD-C7001DA3413A}"/>
              </a:ext>
            </a:extLst>
          </p:cNvPr>
          <p:cNvSpPr txBox="1"/>
          <p:nvPr/>
        </p:nvSpPr>
        <p:spPr>
          <a:xfrm>
            <a:off x="2464292" y="3690767"/>
            <a:ext cx="7985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2012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F2A3D45-EDA4-CB74-CB02-86D4E323976A}"/>
              </a:ext>
            </a:extLst>
          </p:cNvPr>
          <p:cNvSpPr txBox="1"/>
          <p:nvPr/>
        </p:nvSpPr>
        <p:spPr>
          <a:xfrm>
            <a:off x="5182948" y="3690767"/>
            <a:ext cx="7985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2016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F0FF954-45E4-7D6E-F1BA-4578B6ABDB3F}"/>
              </a:ext>
            </a:extLst>
          </p:cNvPr>
          <p:cNvSpPr txBox="1"/>
          <p:nvPr/>
        </p:nvSpPr>
        <p:spPr>
          <a:xfrm>
            <a:off x="6541007" y="3342600"/>
            <a:ext cx="7985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2018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55873A8-188C-B337-E5B7-939476041AA1}"/>
              </a:ext>
            </a:extLst>
          </p:cNvPr>
          <p:cNvSpPr txBox="1"/>
          <p:nvPr/>
        </p:nvSpPr>
        <p:spPr>
          <a:xfrm>
            <a:off x="7901604" y="3690767"/>
            <a:ext cx="7985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2020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A742963-F0FF-8456-FA60-8CF7BC14FC92}"/>
              </a:ext>
            </a:extLst>
          </p:cNvPr>
          <p:cNvSpPr txBox="1"/>
          <p:nvPr/>
        </p:nvSpPr>
        <p:spPr>
          <a:xfrm>
            <a:off x="9260932" y="3342600"/>
            <a:ext cx="7985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2022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B6A11AC-087C-858E-3F29-28D8788E78EF}"/>
              </a:ext>
            </a:extLst>
          </p:cNvPr>
          <p:cNvSpPr txBox="1"/>
          <p:nvPr/>
        </p:nvSpPr>
        <p:spPr>
          <a:xfrm>
            <a:off x="10620256" y="3690767"/>
            <a:ext cx="7985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2024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2A21C4C8-7714-7162-6040-9A40EFE2BEC1}"/>
              </a:ext>
            </a:extLst>
          </p:cNvPr>
          <p:cNvSpPr/>
          <p:nvPr/>
        </p:nvSpPr>
        <p:spPr>
          <a:xfrm>
            <a:off x="1542406" y="2491728"/>
            <a:ext cx="1283033" cy="317685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Crizotinib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BFB9A33E-CFA1-2A70-657E-5376F1F3F4D8}"/>
              </a:ext>
            </a:extLst>
          </p:cNvPr>
          <p:cNvCxnSpPr>
            <a:cxnSpLocks/>
            <a:stCxn id="10" idx="0"/>
            <a:endCxn id="35" idx="2"/>
          </p:cNvCxnSpPr>
          <p:nvPr/>
        </p:nvCxnSpPr>
        <p:spPr>
          <a:xfrm flipV="1">
            <a:off x="2183923" y="2809413"/>
            <a:ext cx="0" cy="799741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65860DDB-77C9-0745-4727-49E5E6486151}"/>
              </a:ext>
            </a:extLst>
          </p:cNvPr>
          <p:cNvSpPr/>
          <p:nvPr/>
        </p:nvSpPr>
        <p:spPr>
          <a:xfrm>
            <a:off x="4258318" y="5030202"/>
            <a:ext cx="1283033" cy="317685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Alectinib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292BF9A5-A7B3-EC29-81AB-C39CE6B15F30}"/>
              </a:ext>
            </a:extLst>
          </p:cNvPr>
          <p:cNvSpPr/>
          <p:nvPr/>
        </p:nvSpPr>
        <p:spPr>
          <a:xfrm>
            <a:off x="5620390" y="4452414"/>
            <a:ext cx="1283033" cy="317685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Brigatinib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CE38DA0C-63D5-8201-5D2D-731BE2952AB1}"/>
              </a:ext>
            </a:extLst>
          </p:cNvPr>
          <p:cNvSpPr/>
          <p:nvPr/>
        </p:nvSpPr>
        <p:spPr>
          <a:xfrm>
            <a:off x="6300054" y="5526558"/>
            <a:ext cx="1283033" cy="317685"/>
          </a:xfrm>
          <a:prstGeom prst="roundRect">
            <a:avLst/>
          </a:prstGeom>
          <a:solidFill>
            <a:srgbClr val="00965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Lorlatinib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95D018EC-AAD4-597C-E32B-68D707541BE5}"/>
              </a:ext>
            </a:extLst>
          </p:cNvPr>
          <p:cNvSpPr/>
          <p:nvPr/>
        </p:nvSpPr>
        <p:spPr>
          <a:xfrm>
            <a:off x="3578088" y="4396952"/>
            <a:ext cx="1283033" cy="31768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Ceritinib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8FF7C8C6-9BA5-D9C0-869E-A51BFF918AAB}"/>
              </a:ext>
            </a:extLst>
          </p:cNvPr>
          <p:cNvSpPr/>
          <p:nvPr/>
        </p:nvSpPr>
        <p:spPr>
          <a:xfrm>
            <a:off x="5620390" y="1739840"/>
            <a:ext cx="1283033" cy="31768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Ceritinib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4A1365E9-2373-E838-A817-B0796169F6FD}"/>
              </a:ext>
            </a:extLst>
          </p:cNvPr>
          <p:cNvSpPr/>
          <p:nvPr/>
        </p:nvSpPr>
        <p:spPr>
          <a:xfrm>
            <a:off x="7656017" y="2644794"/>
            <a:ext cx="1283033" cy="317685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Brigatinib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BA2D9B29-D507-450E-141E-1D13349F2AE7}"/>
              </a:ext>
            </a:extLst>
          </p:cNvPr>
          <p:cNvSpPr/>
          <p:nvPr/>
        </p:nvSpPr>
        <p:spPr>
          <a:xfrm>
            <a:off x="8339048" y="1734610"/>
            <a:ext cx="1283033" cy="317685"/>
          </a:xfrm>
          <a:prstGeom prst="roundRect">
            <a:avLst/>
          </a:prstGeom>
          <a:solidFill>
            <a:srgbClr val="00965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Lorlatinib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59B0B997-8E5E-82B2-91CE-014E11E883FA}"/>
              </a:ext>
            </a:extLst>
          </p:cNvPr>
          <p:cNvSpPr/>
          <p:nvPr/>
        </p:nvSpPr>
        <p:spPr>
          <a:xfrm>
            <a:off x="10319601" y="2757404"/>
            <a:ext cx="1393176" cy="317685"/>
          </a:xfrm>
          <a:prstGeom prst="roundRect">
            <a:avLst/>
          </a:prstGeom>
          <a:solidFill>
            <a:srgbClr val="CC33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Ensartinib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B255D96D-F56D-B4AE-E8D1-BB215FACB6C9}"/>
              </a:ext>
            </a:extLst>
          </p:cNvPr>
          <p:cNvCxnSpPr>
            <a:cxnSpLocks/>
          </p:cNvCxnSpPr>
          <p:nvPr/>
        </p:nvCxnSpPr>
        <p:spPr>
          <a:xfrm flipV="1">
            <a:off x="6261907" y="2057525"/>
            <a:ext cx="0" cy="1551629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50E46191-F982-F04A-887E-7498781D437D}"/>
              </a:ext>
            </a:extLst>
          </p:cNvPr>
          <p:cNvSpPr/>
          <p:nvPr/>
        </p:nvSpPr>
        <p:spPr>
          <a:xfrm>
            <a:off x="5620390" y="2394145"/>
            <a:ext cx="1283033" cy="317685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Alectinib</a:t>
            </a: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50822380-2DA7-4B1C-253E-7BEEC9A4EFB3}"/>
              </a:ext>
            </a:extLst>
          </p:cNvPr>
          <p:cNvCxnSpPr>
            <a:cxnSpLocks/>
            <a:stCxn id="22" idx="0"/>
            <a:endCxn id="45" idx="2"/>
          </p:cNvCxnSpPr>
          <p:nvPr/>
        </p:nvCxnSpPr>
        <p:spPr>
          <a:xfrm flipH="1" flipV="1">
            <a:off x="8297534" y="2962479"/>
            <a:ext cx="3365" cy="646675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B57C2AE7-3FD7-99FC-7430-43494335627F}"/>
              </a:ext>
            </a:extLst>
          </p:cNvPr>
          <p:cNvCxnSpPr>
            <a:cxnSpLocks/>
            <a:stCxn id="23" idx="0"/>
            <a:endCxn id="46" idx="2"/>
          </p:cNvCxnSpPr>
          <p:nvPr/>
        </p:nvCxnSpPr>
        <p:spPr>
          <a:xfrm flipV="1">
            <a:off x="8980564" y="2052295"/>
            <a:ext cx="1" cy="1556859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667EBEF3-511F-B46A-041F-2F81E8FD6A5C}"/>
              </a:ext>
            </a:extLst>
          </p:cNvPr>
          <p:cNvCxnSpPr>
            <a:cxnSpLocks/>
            <a:stCxn id="42" idx="0"/>
            <a:endCxn id="16" idx="4"/>
          </p:cNvCxnSpPr>
          <p:nvPr/>
        </p:nvCxnSpPr>
        <p:spPr>
          <a:xfrm flipV="1">
            <a:off x="4219605" y="3753154"/>
            <a:ext cx="3311" cy="643797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18C2DAE6-22CB-38E8-12A4-ACC42D9F98BA}"/>
              </a:ext>
            </a:extLst>
          </p:cNvPr>
          <p:cNvCxnSpPr>
            <a:cxnSpLocks/>
            <a:stCxn id="39" idx="0"/>
            <a:endCxn id="17" idx="4"/>
          </p:cNvCxnSpPr>
          <p:nvPr/>
        </p:nvCxnSpPr>
        <p:spPr>
          <a:xfrm flipV="1">
            <a:off x="4899835" y="3753154"/>
            <a:ext cx="2744" cy="1277048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E3F93A43-7B49-DB94-04EB-C0B55A6FD81E}"/>
              </a:ext>
            </a:extLst>
          </p:cNvPr>
          <p:cNvCxnSpPr>
            <a:cxnSpLocks/>
            <a:stCxn id="40" idx="0"/>
            <a:endCxn id="19" idx="4"/>
          </p:cNvCxnSpPr>
          <p:nvPr/>
        </p:nvCxnSpPr>
        <p:spPr>
          <a:xfrm flipH="1" flipV="1">
            <a:off x="6261906" y="3753155"/>
            <a:ext cx="1" cy="69926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3CCEB46F-750D-2EC5-BBB5-DEB9140AC35D}"/>
              </a:ext>
            </a:extLst>
          </p:cNvPr>
          <p:cNvCxnSpPr>
            <a:cxnSpLocks/>
            <a:stCxn id="41" idx="0"/>
            <a:endCxn id="20" idx="4"/>
          </p:cNvCxnSpPr>
          <p:nvPr/>
        </p:nvCxnSpPr>
        <p:spPr>
          <a:xfrm flipV="1">
            <a:off x="6941571" y="3753155"/>
            <a:ext cx="0" cy="1773404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B63FBBCE-B92C-91F2-A614-30879F3CDB34}"/>
              </a:ext>
            </a:extLst>
          </p:cNvPr>
          <p:cNvCxnSpPr>
            <a:cxnSpLocks/>
            <a:stCxn id="26" idx="0"/>
            <a:endCxn id="47" idx="2"/>
          </p:cNvCxnSpPr>
          <p:nvPr/>
        </p:nvCxnSpPr>
        <p:spPr>
          <a:xfrm flipH="1" flipV="1">
            <a:off x="11016190" y="3075090"/>
            <a:ext cx="3361" cy="534065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A6CD8C24-D2B9-0333-E78E-AC19C1F06374}"/>
              </a:ext>
            </a:extLst>
          </p:cNvPr>
          <p:cNvSpPr txBox="1"/>
          <p:nvPr/>
        </p:nvSpPr>
        <p:spPr>
          <a:xfrm>
            <a:off x="3807559" y="3254819"/>
            <a:ext cx="611074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 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514C10E-980A-29E0-1E18-B19FE04DEB6C}"/>
              </a:ext>
            </a:extLst>
          </p:cNvPr>
          <p:cNvSpPr txBox="1"/>
          <p:nvPr/>
        </p:nvSpPr>
        <p:spPr>
          <a:xfrm>
            <a:off x="3807559" y="3254819"/>
            <a:ext cx="611074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574579002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" name="Google Shape;2519;p51"/>
          <p:cNvSpPr txBox="1">
            <a:spLocks noGrp="1"/>
          </p:cNvSpPr>
          <p:nvPr>
            <p:ph type="title"/>
          </p:nvPr>
        </p:nvSpPr>
        <p:spPr>
          <a:xfrm>
            <a:off x="253205" y="124304"/>
            <a:ext cx="11685589" cy="492915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oche Sans Medium"/>
              <a:buNone/>
            </a:pPr>
            <a:r>
              <a:rPr lang="en-US" sz="2400" b="1" dirty="0">
                <a:solidFill>
                  <a:srgbClr val="FFFF00"/>
                </a:solidFill>
                <a:latin typeface="Roche Sans Medium"/>
                <a:ea typeface="Roche Sans Medium"/>
                <a:cs typeface="Roche Sans Medium"/>
                <a:sym typeface="Roche Sans Medium"/>
              </a:rPr>
              <a:t>Efficacy of Next-Generation ALK TKIs for 1L Treatment of ALK+ NSCLC</a:t>
            </a:r>
            <a:endParaRPr b="1" dirty="0">
              <a:solidFill>
                <a:srgbClr val="FFFF00"/>
              </a:solidFill>
            </a:endParaRPr>
          </a:p>
        </p:txBody>
      </p:sp>
      <p:graphicFrame>
        <p:nvGraphicFramePr>
          <p:cNvPr id="2520" name="Google Shape;2520;p51"/>
          <p:cNvGraphicFramePr/>
          <p:nvPr/>
        </p:nvGraphicFramePr>
        <p:xfrm>
          <a:off x="0" y="707379"/>
          <a:ext cx="11887200" cy="536430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692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560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459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963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2963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876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dirty="0"/>
                    </a:p>
                  </a:txBody>
                  <a:tcPr marL="121925" marR="121925" marT="60950" marB="6095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64A4D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64A4D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dirty="0">
                          <a:solidFill>
                            <a:schemeClr val="dk1"/>
                          </a:solidFill>
                        </a:rPr>
                        <a:t>ALECTINIB </a:t>
                      </a:r>
                      <a:endParaRPr sz="2000" b="1" dirty="0"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dirty="0">
                          <a:solidFill>
                            <a:schemeClr val="dk1"/>
                          </a:solidFill>
                        </a:rPr>
                        <a:t>(Global ALEX</a:t>
                      </a:r>
                      <a:r>
                        <a:rPr lang="en-US" sz="1400" b="1" baseline="30000" dirty="0">
                          <a:solidFill>
                            <a:schemeClr val="dk1"/>
                          </a:solidFill>
                        </a:rPr>
                        <a:t>1,2</a:t>
                      </a:r>
                      <a:r>
                        <a:rPr lang="en-US" sz="1400" b="1" dirty="0">
                          <a:solidFill>
                            <a:schemeClr val="dk1"/>
                          </a:solidFill>
                        </a:rPr>
                        <a:t>)</a:t>
                      </a:r>
                      <a:endParaRPr sz="2000" b="1" dirty="0"/>
                    </a:p>
                  </a:txBody>
                  <a:tcPr marL="121925" marR="121925" marT="60950" marB="6095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64A4D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64A4D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dirty="0">
                          <a:solidFill>
                            <a:schemeClr val="dk1"/>
                          </a:solidFill>
                        </a:rPr>
                        <a:t>BRIGATINIB </a:t>
                      </a:r>
                      <a:endParaRPr sz="2000" b="1" dirty="0"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dirty="0">
                          <a:solidFill>
                            <a:schemeClr val="dk1"/>
                          </a:solidFill>
                        </a:rPr>
                        <a:t>(ALTA-1L</a:t>
                      </a:r>
                      <a:r>
                        <a:rPr lang="en-US" sz="1400" b="1" baseline="30000" dirty="0">
                          <a:solidFill>
                            <a:schemeClr val="dk1"/>
                          </a:solidFill>
                        </a:rPr>
                        <a:t>3,4</a:t>
                      </a:r>
                      <a:r>
                        <a:rPr lang="en-US" sz="1400" b="1" dirty="0">
                          <a:solidFill>
                            <a:schemeClr val="dk1"/>
                          </a:solidFill>
                        </a:rPr>
                        <a:t>)</a:t>
                      </a:r>
                      <a:endParaRPr sz="2000" b="1" dirty="0"/>
                    </a:p>
                  </a:txBody>
                  <a:tcPr marL="121925" marR="121925" marT="60950" marB="6095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64A4D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64A4D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dirty="0">
                          <a:solidFill>
                            <a:schemeClr val="dk1"/>
                          </a:solidFill>
                        </a:rPr>
                        <a:t>ENSARTINIB*</a:t>
                      </a:r>
                      <a:endParaRPr sz="2000" b="1" dirty="0"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dirty="0">
                          <a:solidFill>
                            <a:schemeClr val="dk1"/>
                          </a:solidFill>
                        </a:rPr>
                        <a:t>(eXalt-3</a:t>
                      </a:r>
                      <a:r>
                        <a:rPr lang="en-US" sz="1400" b="1" baseline="30000" dirty="0">
                          <a:solidFill>
                            <a:schemeClr val="dk1"/>
                          </a:solidFill>
                        </a:rPr>
                        <a:t>5</a:t>
                      </a:r>
                      <a:r>
                        <a:rPr lang="en-US" sz="1400" b="1" dirty="0">
                          <a:solidFill>
                            <a:schemeClr val="dk1"/>
                          </a:solidFill>
                        </a:rPr>
                        <a:t>)</a:t>
                      </a:r>
                      <a:endParaRPr sz="2000" b="1" dirty="0"/>
                    </a:p>
                  </a:txBody>
                  <a:tcPr marL="121925" marR="121925" marT="60950" marB="6095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64A4D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64A4D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dirty="0">
                          <a:solidFill>
                            <a:schemeClr val="dk1"/>
                          </a:solidFill>
                        </a:rPr>
                        <a:t>LORLATINIB </a:t>
                      </a:r>
                      <a:endParaRPr sz="2000" b="1" dirty="0"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dirty="0">
                          <a:solidFill>
                            <a:schemeClr val="dk1"/>
                          </a:solidFill>
                        </a:rPr>
                        <a:t>(Interim CROWN</a:t>
                      </a:r>
                      <a:r>
                        <a:rPr lang="en-US" sz="1400" b="1" baseline="30000" dirty="0">
                          <a:solidFill>
                            <a:schemeClr val="dk1"/>
                          </a:solidFill>
                        </a:rPr>
                        <a:t>6,7</a:t>
                      </a:r>
                      <a:r>
                        <a:rPr lang="en-US" sz="1400" b="1" dirty="0">
                          <a:solidFill>
                            <a:schemeClr val="dk1"/>
                          </a:solidFill>
                        </a:rPr>
                        <a:t>)</a:t>
                      </a:r>
                      <a:endParaRPr sz="2000" b="1" dirty="0"/>
                    </a:p>
                  </a:txBody>
                  <a:tcPr marL="121925" marR="121925" marT="60950" marB="6095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64A4D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64A4D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/>
                        <a:t>Comparator</a:t>
                      </a:r>
                      <a:endParaRPr sz="2000"/>
                    </a:p>
                  </a:txBody>
                  <a:tcPr marL="121925" marR="121925" marT="60950" marB="6095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64A4D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64A4D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dirty="0"/>
                        <a:t>Crizotinib</a:t>
                      </a:r>
                      <a:endParaRPr sz="2000" dirty="0"/>
                    </a:p>
                  </a:txBody>
                  <a:tcPr marL="121925" marR="121925" marT="60950" marB="6095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64A4D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64A4D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Crizotinib</a:t>
                      </a:r>
                      <a:endParaRPr sz="2000"/>
                    </a:p>
                  </a:txBody>
                  <a:tcPr marL="121925" marR="121925" marT="60950" marB="6095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64A4D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64A4D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Crizotinib</a:t>
                      </a:r>
                      <a:endParaRPr sz="1400"/>
                    </a:p>
                  </a:txBody>
                  <a:tcPr marL="121925" marR="121925" marT="60950" marB="6095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64A4D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64A4D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Crizotinib</a:t>
                      </a:r>
                      <a:endParaRPr sz="2000"/>
                    </a:p>
                  </a:txBody>
                  <a:tcPr marL="121925" marR="121925" marT="60950" marB="6095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64A4D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64A4D6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76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/>
                        <a:t>N</a:t>
                      </a:r>
                      <a:endParaRPr sz="2000"/>
                    </a:p>
                  </a:txBody>
                  <a:tcPr marL="121925" marR="121925" marT="60950" marB="6095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dirty="0"/>
                        <a:t>ALEC: 152</a:t>
                      </a:r>
                      <a:endParaRPr sz="2000" dirty="0"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dirty="0"/>
                        <a:t>CRZ: 151</a:t>
                      </a:r>
                      <a:endParaRPr sz="2000" dirty="0"/>
                    </a:p>
                  </a:txBody>
                  <a:tcPr marL="121925" marR="121925" marT="60950" marB="6095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dirty="0"/>
                        <a:t>BRIG: 137</a:t>
                      </a:r>
                      <a:endParaRPr sz="2000" dirty="0"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dirty="0"/>
                        <a:t>CRZ: 138</a:t>
                      </a:r>
                      <a:endParaRPr sz="2000" dirty="0"/>
                    </a:p>
                  </a:txBody>
                  <a:tcPr marL="121925" marR="121925" marT="60950" marB="6095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ENSAR: 143</a:t>
                      </a:r>
                      <a:endParaRPr sz="2000"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CRZ: 147</a:t>
                      </a:r>
                      <a:endParaRPr sz="2000"/>
                    </a:p>
                  </a:txBody>
                  <a:tcPr marL="121925" marR="121925" marT="60950" marB="6095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LOR: 149</a:t>
                      </a:r>
                      <a:endParaRPr sz="2000"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CRZ: 147</a:t>
                      </a:r>
                      <a:endParaRPr sz="2000"/>
                    </a:p>
                  </a:txBody>
                  <a:tcPr marL="121925" marR="121925" marT="60950" marB="6095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705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/>
                        <a:t>PFS, median (BIRC)</a:t>
                      </a:r>
                      <a:endParaRPr sz="2000"/>
                    </a:p>
                  </a:txBody>
                  <a:tcPr marL="121925" marR="121925" marT="60950" marB="6095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64A4D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dirty="0"/>
                        <a:t>ALEC: 34.8 </a:t>
                      </a:r>
                      <a:r>
                        <a:rPr lang="en-US" sz="1400" b="1" dirty="0" err="1"/>
                        <a:t>mos</a:t>
                      </a:r>
                      <a:endParaRPr sz="1400" b="1" dirty="0"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dirty="0"/>
                        <a:t>CRZ: 10.4 </a:t>
                      </a:r>
                      <a:r>
                        <a:rPr lang="en-US" sz="1400" dirty="0" err="1"/>
                        <a:t>mos</a:t>
                      </a:r>
                      <a:endParaRPr sz="1400" dirty="0"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dirty="0">
                          <a:solidFill>
                            <a:schemeClr val="dk1"/>
                          </a:solidFill>
                        </a:rPr>
                        <a:t>HR 0.43 (0.32–0.58)</a:t>
                      </a:r>
                      <a:endParaRPr sz="1400" b="1" dirty="0"/>
                    </a:p>
                  </a:txBody>
                  <a:tcPr marL="121925" marR="121925" marT="60950" marB="6095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64A4D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dirty="0"/>
                        <a:t>BRIG: 24.0 </a:t>
                      </a:r>
                      <a:r>
                        <a:rPr lang="en-US" sz="1400" b="1" dirty="0" err="1"/>
                        <a:t>mos</a:t>
                      </a:r>
                      <a:endParaRPr sz="1400" b="1" dirty="0"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dirty="0"/>
                        <a:t>CRZ: 11.0 </a:t>
                      </a:r>
                      <a:r>
                        <a:rPr lang="en-US" sz="1400" dirty="0" err="1"/>
                        <a:t>mos</a:t>
                      </a:r>
                      <a:endParaRPr sz="1400" dirty="0"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dirty="0"/>
                        <a:t>HR 0.48 (0.35-0.66)</a:t>
                      </a:r>
                      <a:endParaRPr sz="2000" dirty="0"/>
                    </a:p>
                  </a:txBody>
                  <a:tcPr marL="121925" marR="121925" marT="60950" marB="6095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64A4D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/>
                        <a:t>ENSAR: 25.8 mos</a:t>
                      </a:r>
                      <a:endParaRPr sz="1400" b="1"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CRZ: 12.7 mos</a:t>
                      </a:r>
                      <a:endParaRPr sz="1400"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/>
                        <a:t>HR 0.51 (0.35-0.72)</a:t>
                      </a:r>
                      <a:endParaRPr sz="2000"/>
                    </a:p>
                  </a:txBody>
                  <a:tcPr marL="121925" marR="121925" marT="60950" marB="6095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64A4D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/>
                        <a:t>LOR: NR</a:t>
                      </a:r>
                      <a:endParaRPr sz="2000"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/>
                        <a:t>CRZ: 9.6 mos</a:t>
                      </a:r>
                      <a:endParaRPr sz="1400" b="0"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/>
                        <a:t>HR 0.27 (0.18-0.39)</a:t>
                      </a:r>
                      <a:endParaRPr sz="2000"/>
                    </a:p>
                  </a:txBody>
                  <a:tcPr marL="121925" marR="121925" marT="60950" marB="6095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64A4D6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76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/>
                        <a:t>Median follow-up for PFS above</a:t>
                      </a:r>
                      <a:endParaRPr sz="2000"/>
                    </a:p>
                  </a:txBody>
                  <a:tcPr marL="121925" marR="121925" marT="60950" marB="6095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ALEC: 18.6 mos</a:t>
                      </a:r>
                      <a:endParaRPr sz="1400"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CRZ: </a:t>
                      </a:r>
                      <a:r>
                        <a:rPr lang="en-US" sz="1400" b="0"/>
                        <a:t>17.6 mos</a:t>
                      </a:r>
                      <a:endParaRPr sz="1400" b="0"/>
                    </a:p>
                  </a:txBody>
                  <a:tcPr marL="121925" marR="121925" marT="60950" marB="6095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BRIG: 40.4 mos</a:t>
                      </a:r>
                      <a:endParaRPr sz="1400"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CRZ: 15.2 mos</a:t>
                      </a:r>
                      <a:endParaRPr sz="1400"/>
                    </a:p>
                  </a:txBody>
                  <a:tcPr marL="121925" marR="121925" marT="60950" marB="6095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ENSAR: 23.8 mos</a:t>
                      </a:r>
                      <a:endParaRPr sz="1400"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CRZ: 20.2 mos</a:t>
                      </a:r>
                      <a:endParaRPr sz="1400"/>
                    </a:p>
                  </a:txBody>
                  <a:tcPr marL="121925" marR="121925" marT="60950" marB="6095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LOR: 36.7 mos</a:t>
                      </a:r>
                      <a:endParaRPr sz="1400"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CRZ: 29.3 mos</a:t>
                      </a:r>
                      <a:endParaRPr sz="1400"/>
                    </a:p>
                  </a:txBody>
                  <a:tcPr marL="121925" marR="121925" marT="60950" marB="6095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76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/>
                        <a:t>CNS mets at baseline </a:t>
                      </a:r>
                      <a:endParaRPr sz="2000"/>
                    </a:p>
                  </a:txBody>
                  <a:tcPr marL="121925" marR="121925" marT="60950" marB="6095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64A4D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ALEC: 42%</a:t>
                      </a:r>
                      <a:endParaRPr sz="2000"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CRZ: 38% </a:t>
                      </a:r>
                      <a:endParaRPr sz="2000"/>
                    </a:p>
                  </a:txBody>
                  <a:tcPr marL="121925" marR="121925" marT="60950" marB="6095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64A4D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dirty="0"/>
                        <a:t>BRIG: 29%</a:t>
                      </a:r>
                      <a:endParaRPr sz="2000" dirty="0"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dirty="0"/>
                        <a:t>CRZ: 30%</a:t>
                      </a:r>
                      <a:endParaRPr sz="2000" dirty="0"/>
                    </a:p>
                  </a:txBody>
                  <a:tcPr marL="121925" marR="121925" marT="60950" marB="6095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64A4D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ENSAR: 33%</a:t>
                      </a:r>
                      <a:endParaRPr sz="2000"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CRZ: 39%</a:t>
                      </a:r>
                      <a:endParaRPr sz="2000"/>
                    </a:p>
                  </a:txBody>
                  <a:tcPr marL="121925" marR="121925" marT="60950" marB="6095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64A4D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LOR: 26%</a:t>
                      </a:r>
                      <a:endParaRPr sz="2000"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CRZ: 27%</a:t>
                      </a:r>
                      <a:endParaRPr sz="2000"/>
                    </a:p>
                  </a:txBody>
                  <a:tcPr marL="121925" marR="121925" marT="60950" marB="6095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64A4D6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705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/>
                        <a:t>PFS in pts with brain mets</a:t>
                      </a:r>
                      <a:endParaRPr sz="2000"/>
                    </a:p>
                  </a:txBody>
                  <a:tcPr marL="121925" marR="121925" marT="60950" marB="6095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ALEC: 25.4 mos^</a:t>
                      </a:r>
                      <a:endParaRPr sz="2000"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CRZ: 7.4 mos^</a:t>
                      </a:r>
                      <a:endParaRPr sz="2000"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/>
                        <a:t>HR 0.37 (0.23-0.58)</a:t>
                      </a:r>
                      <a:endParaRPr sz="2000"/>
                    </a:p>
                  </a:txBody>
                  <a:tcPr marL="121925" marR="121925" marT="60950" marB="6095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dirty="0"/>
                        <a:t>BRIG: 24.0 </a:t>
                      </a:r>
                      <a:r>
                        <a:rPr lang="en-US" sz="1400" dirty="0" err="1"/>
                        <a:t>mos</a:t>
                      </a:r>
                      <a:endParaRPr sz="1400" dirty="0"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dirty="0"/>
                        <a:t>CRZ: 5.6 </a:t>
                      </a:r>
                      <a:r>
                        <a:rPr lang="en-US" sz="1400" dirty="0" err="1"/>
                        <a:t>mos</a:t>
                      </a:r>
                      <a:endParaRPr sz="1400" dirty="0"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dirty="0"/>
                        <a:t>HR 0.25 (0.14-0.46)</a:t>
                      </a:r>
                      <a:endParaRPr sz="2000" dirty="0"/>
                    </a:p>
                  </a:txBody>
                  <a:tcPr marL="121925" marR="121925" marT="60950" marB="6095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dirty="0"/>
                        <a:t>ENSAR: 11.8 </a:t>
                      </a:r>
                      <a:r>
                        <a:rPr lang="en-US" sz="1400" dirty="0" err="1"/>
                        <a:t>mos</a:t>
                      </a:r>
                      <a:endParaRPr sz="1400" dirty="0"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dirty="0"/>
                        <a:t>CRZ: 7.5 </a:t>
                      </a:r>
                      <a:r>
                        <a:rPr lang="en-US" sz="1400" dirty="0" err="1"/>
                        <a:t>mos</a:t>
                      </a:r>
                      <a:endParaRPr sz="1400" dirty="0"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dirty="0"/>
                        <a:t>HR 0.55 (0.30-1.01)</a:t>
                      </a:r>
                      <a:endParaRPr sz="2000" dirty="0"/>
                    </a:p>
                  </a:txBody>
                  <a:tcPr marL="121925" marR="121925" marT="60950" marB="6095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LOR: NR</a:t>
                      </a:r>
                      <a:endParaRPr sz="2000"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CRZ: 7.2 mos</a:t>
                      </a:r>
                      <a:endParaRPr sz="1400"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/>
                        <a:t>HR 0.21 (0.10-0.44)</a:t>
                      </a:r>
                      <a:endParaRPr sz="2000"/>
                    </a:p>
                  </a:txBody>
                  <a:tcPr marL="121925" marR="121925" marT="60950" marB="6095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705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/>
                        <a:t>PFS in pts without brain mets</a:t>
                      </a:r>
                      <a:endParaRPr sz="1400" b="1"/>
                    </a:p>
                  </a:txBody>
                  <a:tcPr marL="121925" marR="121925" marT="60950" marB="6095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64A4D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ALEC: 38.6 mos^</a:t>
                      </a:r>
                      <a:endParaRPr sz="2000"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CRZ: 14.8 mos ^</a:t>
                      </a:r>
                      <a:endParaRPr sz="2000"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/>
                        <a:t>HR 0.46 (0.31-0.68)</a:t>
                      </a:r>
                      <a:endParaRPr sz="2000"/>
                    </a:p>
                  </a:txBody>
                  <a:tcPr marL="121925" marR="121925" marT="60950" marB="6095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64A4D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BRIG: 24.0 mos</a:t>
                      </a:r>
                      <a:endParaRPr sz="1400"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CRZ: 13.0 mos</a:t>
                      </a:r>
                      <a:endParaRPr sz="1400"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/>
                        <a:t>HR 0.62 (0.43-0.91)</a:t>
                      </a:r>
                      <a:endParaRPr sz="2000"/>
                    </a:p>
                  </a:txBody>
                  <a:tcPr marL="121925" marR="121925" marT="60950" marB="6095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64A4D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dirty="0"/>
                        <a:t>ENSAR: NR</a:t>
                      </a:r>
                      <a:endParaRPr sz="2000" dirty="0"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dirty="0"/>
                        <a:t>CRZ: 16.6 </a:t>
                      </a:r>
                      <a:r>
                        <a:rPr lang="en-US" sz="1400" dirty="0" err="1"/>
                        <a:t>mos</a:t>
                      </a:r>
                      <a:endParaRPr sz="1400" dirty="0"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dirty="0"/>
                        <a:t>HR 0.40 (0.23-0.70)</a:t>
                      </a:r>
                      <a:endParaRPr sz="2000" dirty="0"/>
                    </a:p>
                  </a:txBody>
                  <a:tcPr marL="121925" marR="121925" marT="60950" marB="6095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64A4D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/>
                        <a:t>LOR: NR</a:t>
                      </a:r>
                      <a:endParaRPr sz="2000"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/>
                        <a:t>CRZ: 11.0 mos</a:t>
                      </a:r>
                      <a:endParaRPr sz="1400" b="0"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/>
                        <a:t>HR 0.29 (0.19-0.44)</a:t>
                      </a:r>
                      <a:endParaRPr sz="2000"/>
                    </a:p>
                  </a:txBody>
                  <a:tcPr marL="121925" marR="121925" marT="60950" marB="6095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64A4D6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876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/>
                        <a:t>ORR</a:t>
                      </a:r>
                      <a:endParaRPr sz="2000"/>
                    </a:p>
                  </a:txBody>
                  <a:tcPr marL="121925" marR="121925" marT="60950" marB="6095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64A4D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dirty="0"/>
                        <a:t>ALEC: 83%^</a:t>
                      </a:r>
                      <a:endParaRPr sz="2000" dirty="0"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dirty="0"/>
                        <a:t>CRZ: 76%^</a:t>
                      </a:r>
                      <a:endParaRPr sz="2000" dirty="0"/>
                    </a:p>
                  </a:txBody>
                  <a:tcPr marL="121925" marR="121925" marT="60950" marB="6095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64A4D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BRIG: 74%</a:t>
                      </a:r>
                      <a:endParaRPr sz="2000"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CRZ: 62%</a:t>
                      </a:r>
                      <a:endParaRPr sz="2000"/>
                    </a:p>
                  </a:txBody>
                  <a:tcPr marL="121925" marR="121925" marT="60950" marB="6095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64A4D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dirty="0"/>
                        <a:t>ENSAR: 74%</a:t>
                      </a:r>
                      <a:endParaRPr sz="2000" dirty="0"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dirty="0"/>
                        <a:t>CRZ: 67%</a:t>
                      </a:r>
                      <a:endParaRPr sz="2000" dirty="0"/>
                    </a:p>
                  </a:txBody>
                  <a:tcPr marL="121925" marR="121925" marT="60950" marB="6095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64A4D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dirty="0"/>
                        <a:t>LOR: 77%</a:t>
                      </a:r>
                      <a:endParaRPr sz="2000" dirty="0"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dirty="0"/>
                        <a:t>CRZ: 58%</a:t>
                      </a:r>
                      <a:endParaRPr sz="2000" dirty="0"/>
                    </a:p>
                  </a:txBody>
                  <a:tcPr marL="121925" marR="121925" marT="60950" marB="6095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64A4D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2521" name="Google Shape;2521;p51"/>
          <p:cNvSpPr txBox="1"/>
          <p:nvPr/>
        </p:nvSpPr>
        <p:spPr>
          <a:xfrm>
            <a:off x="0" y="6277224"/>
            <a:ext cx="8905875" cy="788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ctr" anchorCtr="0">
            <a:no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30000" noProof="0">
                <a:ln>
                  <a:noFill/>
                </a:ln>
                <a:solidFill>
                  <a:srgbClr val="002243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1</a:t>
            </a: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2243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Peters S, et al. </a:t>
            </a:r>
            <a:r>
              <a:rPr kumimoji="0" lang="en-US" sz="1000" b="0" i="1" u="none" strike="noStrike" kern="1200" cap="none" spc="0" normalizeH="0" baseline="0" noProof="0">
                <a:ln>
                  <a:noFill/>
                </a:ln>
                <a:solidFill>
                  <a:srgbClr val="002243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N Engl J Med</a:t>
            </a: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2243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. 2017;377(9):829-838. </a:t>
            </a:r>
            <a:r>
              <a:rPr kumimoji="0" lang="en-US" sz="1000" b="0" i="0" u="none" strike="noStrike" kern="1200" cap="none" spc="0" normalizeH="0" baseline="30000" noProof="0">
                <a:ln>
                  <a:noFill/>
                </a:ln>
                <a:solidFill>
                  <a:srgbClr val="002243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2</a:t>
            </a: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2243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Mok T, et al., </a:t>
            </a:r>
            <a:r>
              <a:rPr kumimoji="0" lang="en-US" sz="1000" b="0" i="1" u="none" strike="noStrike" kern="1200" cap="none" spc="0" normalizeH="0" baseline="0" noProof="0">
                <a:ln>
                  <a:noFill/>
                </a:ln>
                <a:solidFill>
                  <a:srgbClr val="002243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Ann Oncol. </a:t>
            </a: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2243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2020; </a:t>
            </a:r>
            <a:r>
              <a:rPr kumimoji="0" lang="en-US" sz="1000" b="0" i="0" u="none" strike="noStrike" kern="1200" cap="none" spc="0" normalizeH="0" baseline="30000" noProof="0">
                <a:ln>
                  <a:noFill/>
                </a:ln>
                <a:solidFill>
                  <a:srgbClr val="002243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3</a:t>
            </a: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2243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Camidge DR, et al. </a:t>
            </a:r>
            <a:r>
              <a:rPr kumimoji="0" lang="en-US" sz="1000" b="0" i="1" u="none" strike="noStrike" kern="1200" cap="none" spc="0" normalizeH="0" baseline="0" noProof="0">
                <a:ln>
                  <a:noFill/>
                </a:ln>
                <a:solidFill>
                  <a:srgbClr val="002243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N Engl J Med</a:t>
            </a: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2243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. 2018;379(21):2027-2039. </a:t>
            </a:r>
            <a:r>
              <a:rPr kumimoji="0" lang="en-US" sz="1000" b="0" i="0" u="none" strike="noStrike" kern="1200" cap="none" spc="0" normalizeH="0" baseline="30000" noProof="0">
                <a:ln>
                  <a:noFill/>
                </a:ln>
                <a:solidFill>
                  <a:srgbClr val="002243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4</a:t>
            </a: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2243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Camidge DR, et al. </a:t>
            </a:r>
            <a:r>
              <a:rPr kumimoji="0" lang="en-US" sz="1000" b="0" i="1" u="none" strike="noStrike" kern="1200" cap="none" spc="0" normalizeH="0" baseline="0" noProof="0">
                <a:ln>
                  <a:noFill/>
                </a:ln>
                <a:solidFill>
                  <a:srgbClr val="002243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J Thorac Oncol</a:t>
            </a: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2243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. 2021;16(12):2091-2108. </a:t>
            </a:r>
            <a:r>
              <a:rPr kumimoji="0" lang="en-US" sz="1000" b="0" i="0" u="none" strike="noStrike" kern="1200" cap="none" spc="0" normalizeH="0" baseline="30000" noProof="0">
                <a:ln>
                  <a:noFill/>
                </a:ln>
                <a:solidFill>
                  <a:srgbClr val="002243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5</a:t>
            </a: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2243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Horn L, et al. </a:t>
            </a:r>
            <a:r>
              <a:rPr kumimoji="0" lang="en-US" sz="1000" b="0" i="1" u="none" strike="noStrike" kern="1200" cap="none" spc="0" normalizeH="0" baseline="0" noProof="0">
                <a:ln>
                  <a:noFill/>
                </a:ln>
                <a:solidFill>
                  <a:srgbClr val="002243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JAMA Oncol</a:t>
            </a: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2243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. 2021;7(11):1617-1625. </a:t>
            </a:r>
            <a:r>
              <a:rPr kumimoji="0" lang="en-US" sz="1000" b="0" i="0" u="none" strike="noStrike" kern="1200" cap="none" spc="0" normalizeH="0" baseline="30000" noProof="0">
                <a:ln>
                  <a:noFill/>
                </a:ln>
                <a:solidFill>
                  <a:srgbClr val="002243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6</a:t>
            </a: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2243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Shaw AT, et al. </a:t>
            </a:r>
            <a:r>
              <a:rPr kumimoji="0" lang="en-US" sz="1000" b="0" i="1" u="none" strike="noStrike" kern="1200" cap="none" spc="0" normalizeH="0" baseline="0" noProof="0">
                <a:ln>
                  <a:noFill/>
                </a:ln>
                <a:solidFill>
                  <a:srgbClr val="002243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N Engl J Med</a:t>
            </a: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2243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. 2020;383(21):2018-2029. </a:t>
            </a:r>
            <a:r>
              <a:rPr kumimoji="0" lang="en-US" sz="1000" b="0" i="0" u="none" strike="noStrike" kern="1200" cap="none" spc="0" normalizeH="0" baseline="30000" noProof="0">
                <a:ln>
                  <a:noFill/>
                </a:ln>
                <a:solidFill>
                  <a:srgbClr val="002243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7</a:t>
            </a: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2243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Solomon BJ, et al. Presented at: AACR;2022.</a:t>
            </a:r>
            <a:r>
              <a:rPr kumimoji="0" lang="en-US" sz="1067" b="0" i="0" u="none" strike="noStrike" kern="1200" cap="none" spc="0" normalizeH="0" baseline="0" noProof="0">
                <a:ln>
                  <a:noFill/>
                </a:ln>
                <a:solidFill>
                  <a:srgbClr val="002243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Abstract CT223.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00" b="0" i="0" u="none" strike="noStrike" kern="1200" cap="none" spc="0" normalizeH="0" baseline="0" noProof="0">
              <a:ln>
                <a:noFill/>
              </a:ln>
              <a:solidFill>
                <a:srgbClr val="002243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22" name="Google Shape;2522;p51"/>
          <p:cNvSpPr txBox="1"/>
          <p:nvPr/>
        </p:nvSpPr>
        <p:spPr>
          <a:xfrm>
            <a:off x="4480436" y="6068320"/>
            <a:ext cx="11988800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^By investigator assessment.   		                    *Investigational (not FDA-approved)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9" name="Google Shape;2629;p61"/>
          <p:cNvSpPr txBox="1">
            <a:spLocks noGrp="1"/>
          </p:cNvSpPr>
          <p:nvPr>
            <p:ph type="title"/>
          </p:nvPr>
        </p:nvSpPr>
        <p:spPr>
          <a:xfrm>
            <a:off x="191220" y="132214"/>
            <a:ext cx="12000780" cy="730431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oche Sans Medium"/>
              <a:buNone/>
            </a:pPr>
            <a:r>
              <a:rPr lang="en-US" sz="2400" b="1" dirty="0">
                <a:solidFill>
                  <a:srgbClr val="FFFF00"/>
                </a:solidFill>
                <a:latin typeface="Roche Sans Medium"/>
                <a:ea typeface="Roche Sans Medium"/>
                <a:cs typeface="Roche Sans Medium"/>
                <a:sym typeface="Roche Sans Medium"/>
              </a:rPr>
              <a:t>Evaluating CROWN in the context of ALK treatment landscape: systemic efficacy</a:t>
            </a:r>
            <a:endParaRPr b="1" dirty="0">
              <a:solidFill>
                <a:srgbClr val="FFFF00"/>
              </a:solidFill>
            </a:endParaRPr>
          </a:p>
        </p:txBody>
      </p:sp>
      <p:sp>
        <p:nvSpPr>
          <p:cNvPr id="2630" name="Google Shape;2630;p61"/>
          <p:cNvSpPr/>
          <p:nvPr/>
        </p:nvSpPr>
        <p:spPr>
          <a:xfrm>
            <a:off x="2843561" y="6032810"/>
            <a:ext cx="3691054" cy="15611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243"/>
              </a:buClr>
              <a:buSzPts val="1400"/>
              <a:buFont typeface="Malgun Gothic"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31" name="Google Shape;2631;p61"/>
          <p:cNvPicPr preferRelativeResize="0"/>
          <p:nvPr/>
        </p:nvPicPr>
        <p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t="18127"/>
          <a:stretch/>
        </p:blipFill>
        <p:spPr>
          <a:xfrm>
            <a:off x="389118" y="1228437"/>
            <a:ext cx="11413764" cy="5256460"/>
          </a:xfrm>
          <a:prstGeom prst="rect">
            <a:avLst/>
          </a:prstGeom>
          <a:noFill/>
          <a:ln>
            <a:noFill/>
          </a:ln>
        </p:spPr>
      </p:pic>
      <p:sp>
        <p:nvSpPr>
          <p:cNvPr id="2632" name="Google Shape;2632;p61"/>
          <p:cNvSpPr txBox="1"/>
          <p:nvPr/>
        </p:nvSpPr>
        <p:spPr>
          <a:xfrm>
            <a:off x="104875" y="6470000"/>
            <a:ext cx="6040200" cy="2557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444746"/>
                </a:solidFill>
                <a:effectLst/>
                <a:highlight>
                  <a:srgbClr val="FFFFFF"/>
                </a:highlight>
                <a:uLnTx/>
                <a:uFillTx/>
                <a:latin typeface="Roboto"/>
                <a:ea typeface="Roboto"/>
                <a:cs typeface="Roboto"/>
                <a:sym typeface="Roboto"/>
              </a:rPr>
              <a:t>J. Lin ASCO 2024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473AAE0-F226-FCCA-9F64-42EE11422819}"/>
              </a:ext>
            </a:extLst>
          </p:cNvPr>
          <p:cNvSpPr/>
          <p:nvPr/>
        </p:nvSpPr>
        <p:spPr bwMode="auto">
          <a:xfrm>
            <a:off x="2843561" y="6256661"/>
            <a:ext cx="3691054" cy="21333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0" name="Google Shape;2620;p60"/>
          <p:cNvSpPr txBox="1">
            <a:spLocks noGrp="1"/>
          </p:cNvSpPr>
          <p:nvPr>
            <p:ph type="title"/>
          </p:nvPr>
        </p:nvSpPr>
        <p:spPr>
          <a:xfrm>
            <a:off x="437745" y="319494"/>
            <a:ext cx="11294493" cy="692184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oche Sans Medium"/>
              <a:buNone/>
            </a:pPr>
            <a:r>
              <a:rPr lang="en-US" sz="2400" b="1" dirty="0">
                <a:solidFill>
                  <a:srgbClr val="FFFF00"/>
                </a:solidFill>
                <a:latin typeface="Roche Sans Medium"/>
                <a:ea typeface="Roche Sans Medium"/>
                <a:cs typeface="Roche Sans Medium"/>
                <a:sym typeface="Roche Sans Medium"/>
              </a:rPr>
              <a:t>Evaluating CROWN in the context of ALK treatment landscape: CNS efficacy</a:t>
            </a:r>
            <a:endParaRPr b="1" dirty="0">
              <a:solidFill>
                <a:srgbClr val="FFFF00"/>
              </a:solidFill>
            </a:endParaRPr>
          </a:p>
        </p:txBody>
      </p:sp>
      <p:sp>
        <p:nvSpPr>
          <p:cNvPr id="2621" name="Google Shape;2621;p60"/>
          <p:cNvSpPr txBox="1"/>
          <p:nvPr/>
        </p:nvSpPr>
        <p:spPr>
          <a:xfrm>
            <a:off x="2437060" y="2571751"/>
            <a:ext cx="7317878" cy="100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56" b="1" i="0" u="none" strike="noStrike" kern="1200" cap="none" spc="0" normalizeH="0" baseline="0" noProof="0">
                <a:ln>
                  <a:noFill/>
                </a:ln>
                <a:solidFill>
                  <a:srgbClr val="002243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Evaluating CROWN in the Context of ALK Treatment Landscape: CNS Efficacy</a:t>
            </a:r>
            <a:endParaRPr kumimoji="0" sz="656" b="1" i="0" u="none" strike="noStrike" kern="1200" cap="none" spc="0" normalizeH="0" baseline="0" noProof="0">
              <a:ln>
                <a:noFill/>
              </a:ln>
              <a:solidFill>
                <a:srgbClr val="002243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22" name="Google Shape;2622;p60"/>
          <p:cNvPicPr preferRelativeResize="0"/>
          <p:nvPr/>
        </p:nvPicPr>
        <p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t="20170"/>
          <a:stretch/>
        </p:blipFill>
        <p:spPr>
          <a:xfrm>
            <a:off x="318474" y="1344555"/>
            <a:ext cx="11413764" cy="5008097"/>
          </a:xfrm>
          <a:prstGeom prst="rect">
            <a:avLst/>
          </a:prstGeom>
          <a:noFill/>
          <a:ln>
            <a:noFill/>
          </a:ln>
        </p:spPr>
      </p:pic>
      <p:sp>
        <p:nvSpPr>
          <p:cNvPr id="2623" name="Google Shape;2623;p60"/>
          <p:cNvSpPr/>
          <p:nvPr/>
        </p:nvSpPr>
        <p:spPr>
          <a:xfrm>
            <a:off x="2696805" y="6105505"/>
            <a:ext cx="3691200" cy="15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243"/>
              </a:buClr>
              <a:buSzPts val="1400"/>
              <a:buFont typeface="Malgun Gothic"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24" name="Google Shape;2624;p60"/>
          <p:cNvSpPr txBox="1"/>
          <p:nvPr/>
        </p:nvSpPr>
        <p:spPr>
          <a:xfrm>
            <a:off x="104875" y="6470000"/>
            <a:ext cx="6040200" cy="2155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444746"/>
                </a:solidFill>
                <a:effectLst/>
                <a:highlight>
                  <a:srgbClr val="FFFFFF"/>
                </a:highlight>
                <a:uLnTx/>
                <a:uFillTx/>
                <a:latin typeface="Roboto"/>
                <a:ea typeface="Roboto"/>
                <a:cs typeface="Roboto"/>
                <a:sym typeface="Roboto"/>
              </a:rPr>
              <a:t>J. Lin ASCO 2024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6" name="Google Shape;2646;p63"/>
          <p:cNvSpPr txBox="1">
            <a:spLocks noGrp="1"/>
          </p:cNvSpPr>
          <p:nvPr>
            <p:ph type="title"/>
          </p:nvPr>
        </p:nvSpPr>
        <p:spPr>
          <a:xfrm>
            <a:off x="190004" y="303857"/>
            <a:ext cx="11647342" cy="730431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oche Sans Medium"/>
              <a:buNone/>
            </a:pPr>
            <a:r>
              <a:rPr lang="en-US" sz="2400" b="1" dirty="0">
                <a:solidFill>
                  <a:srgbClr val="FFFF00"/>
                </a:solidFill>
                <a:latin typeface="Roche Sans Medium"/>
                <a:ea typeface="Roche Sans Medium"/>
                <a:cs typeface="Roche Sans Medium"/>
                <a:sym typeface="Roche Sans Medium"/>
              </a:rPr>
              <a:t>Timing and Incidence of Most Common Adverse Reactions Based on Data from the CROWN and Phase I/2 Trials</a:t>
            </a:r>
            <a:endParaRPr b="1" dirty="0">
              <a:solidFill>
                <a:srgbClr val="FFFF00"/>
              </a:solidFill>
            </a:endParaRPr>
          </a:p>
        </p:txBody>
      </p:sp>
      <p:sp>
        <p:nvSpPr>
          <p:cNvPr id="2647" name="Google Shape;2647;p63"/>
          <p:cNvSpPr/>
          <p:nvPr/>
        </p:nvSpPr>
        <p:spPr>
          <a:xfrm>
            <a:off x="2843561" y="6032810"/>
            <a:ext cx="3691054" cy="15611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243"/>
              </a:buClr>
              <a:buSzPts val="1400"/>
              <a:buFont typeface="Malgun Gothic"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Google Shape;2587;p56">
            <a:extLst>
              <a:ext uri="{FF2B5EF4-FFF2-40B4-BE49-F238E27FC236}">
                <a16:creationId xmlns:a16="http://schemas.microsoft.com/office/drawing/2014/main" id="{3AF3851E-4F20-6119-7CBA-D2A88D9CF9CE}"/>
              </a:ext>
            </a:extLst>
          </p:cNvPr>
          <p:cNvSpPr txBox="1"/>
          <p:nvPr/>
        </p:nvSpPr>
        <p:spPr>
          <a:xfrm>
            <a:off x="82375" y="6229432"/>
            <a:ext cx="5931300" cy="6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243"/>
              </a:buClr>
              <a:buSzPts val="1100"/>
              <a:buFont typeface="Arial"/>
              <a:buNone/>
              <a:tabLst/>
              <a:defRPr/>
            </a:pPr>
            <a:r>
              <a:rPr kumimoji="0" lang="en-US" sz="950" b="0" i="0" u="none" strike="noStrike" kern="1200" cap="none" spc="0" normalizeH="0" baseline="0" noProof="0" dirty="0">
                <a:ln>
                  <a:noFill/>
                </a:ln>
                <a:solidFill>
                  <a:srgbClr val="444746"/>
                </a:solidFill>
                <a:effectLst/>
                <a:highlight>
                  <a:srgbClr val="FFFFFF"/>
                </a:highlight>
                <a:uLnTx/>
                <a:uFillTx/>
                <a:latin typeface="Roboto"/>
                <a:ea typeface="Roboto"/>
                <a:cs typeface="Roboto"/>
                <a:sym typeface="Roboto"/>
              </a:rPr>
              <a:t>Patient Guide to Common Side Effects of </a:t>
            </a:r>
            <a:r>
              <a:rPr kumimoji="0" lang="en-US" sz="950" b="0" i="0" u="none" strike="noStrike" kern="1200" cap="none" spc="0" normalizeH="0" baseline="0" noProof="0" dirty="0" err="1">
                <a:ln>
                  <a:noFill/>
                </a:ln>
                <a:solidFill>
                  <a:srgbClr val="444746"/>
                </a:solidFill>
                <a:effectLst/>
                <a:highlight>
                  <a:srgbClr val="FFFFFF"/>
                </a:highlight>
                <a:uLnTx/>
                <a:uFillTx/>
                <a:latin typeface="Roboto"/>
                <a:ea typeface="Roboto"/>
                <a:cs typeface="Roboto"/>
                <a:sym typeface="Roboto"/>
              </a:rPr>
              <a:t>Lorlatinib</a:t>
            </a:r>
            <a:endParaRPr kumimoji="0" sz="950" b="0" i="0" u="none" strike="noStrike" kern="1200" cap="none" spc="0" normalizeH="0" baseline="0" noProof="0" dirty="0">
              <a:ln>
                <a:noFill/>
              </a:ln>
              <a:solidFill>
                <a:srgbClr val="444746"/>
              </a:solidFill>
              <a:effectLst/>
              <a:highlight>
                <a:srgbClr val="FFFFFF"/>
              </a:highlight>
              <a:uLnTx/>
              <a:uFillTx/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243"/>
              </a:buClr>
              <a:buSzPts val="1100"/>
              <a:buFont typeface="Arial"/>
              <a:buNone/>
              <a:tabLst/>
              <a:defRPr/>
            </a:pPr>
            <a:r>
              <a:rPr kumimoji="0" lang="en-US" sz="950" b="0" i="0" u="none" strike="noStrike" kern="1200" cap="none" spc="0" normalizeH="0" baseline="0" noProof="0" dirty="0">
                <a:ln>
                  <a:noFill/>
                </a:ln>
                <a:solidFill>
                  <a:srgbClr val="444746"/>
                </a:solidFill>
                <a:effectLst/>
                <a:highlight>
                  <a:srgbClr val="FFFFFF"/>
                </a:highlight>
                <a:uLnTx/>
                <a:uFillTx/>
                <a:latin typeface="Roboto"/>
                <a:ea typeface="Roboto"/>
                <a:cs typeface="Roboto"/>
                <a:sym typeface="Roboto"/>
              </a:rPr>
              <a:t>- PP-LOR-USA-0557-LORBRENA-Patient-AE-Timeline-Digital</a:t>
            </a:r>
            <a:endParaRPr kumimoji="0" sz="950" b="0" i="0" u="none" strike="noStrike" kern="1200" cap="none" spc="0" normalizeH="0" baseline="0" noProof="0" dirty="0">
              <a:ln>
                <a:noFill/>
              </a:ln>
              <a:solidFill>
                <a:srgbClr val="444746"/>
              </a:solidFill>
              <a:effectLst/>
              <a:highlight>
                <a:srgbClr val="FFFFFF"/>
              </a:highlight>
              <a:uLnTx/>
              <a:uFillTx/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50" b="0" i="0" u="none" strike="noStrike" kern="1200" cap="none" spc="0" normalizeH="0" baseline="0" noProof="0" dirty="0">
                <a:ln>
                  <a:noFill/>
                </a:ln>
                <a:solidFill>
                  <a:srgbClr val="444746"/>
                </a:solidFill>
                <a:effectLst/>
                <a:highlight>
                  <a:srgbClr val="FFFFFF"/>
                </a:highlight>
                <a:uLnTx/>
                <a:uFillTx/>
                <a:latin typeface="Roboto"/>
                <a:ea typeface="Roboto"/>
                <a:cs typeface="Roboto"/>
                <a:sym typeface="Roboto"/>
              </a:rPr>
              <a:t>- </a:t>
            </a:r>
            <a:r>
              <a:rPr kumimoji="0" lang="en-US" sz="950" b="0" i="0" u="none" strike="noStrike" kern="1200" cap="none" spc="0" normalizeH="0" baseline="0" noProof="0" dirty="0">
                <a:ln>
                  <a:noFill/>
                </a:ln>
                <a:solidFill>
                  <a:srgbClr val="0B57D0"/>
                </a:solidFill>
                <a:effectLst/>
                <a:highlight>
                  <a:srgbClr val="FFFFFF"/>
                </a:highlight>
                <a:uLnTx/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https://www.lorbrena.com/files/PP-LOR-USA-0557-LORBRENA-Patient-AE-Timeline-Digital.pdf</a:t>
            </a:r>
            <a:endParaRPr kumimoji="0" sz="1300" b="0" i="0" u="none" strike="noStrike" kern="1200" cap="none" spc="0" normalizeH="0" baseline="0" noProof="0" dirty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E7802AE-231B-3AD2-311F-D752C68AB748}"/>
              </a:ext>
            </a:extLst>
          </p:cNvPr>
          <p:cNvGrpSpPr/>
          <p:nvPr/>
        </p:nvGrpSpPr>
        <p:grpSpPr>
          <a:xfrm>
            <a:off x="465610" y="1054750"/>
            <a:ext cx="11260779" cy="5237019"/>
            <a:chOff x="465610" y="1054750"/>
            <a:chExt cx="11260779" cy="5237019"/>
          </a:xfrm>
        </p:grpSpPr>
        <p:pic>
          <p:nvPicPr>
            <p:cNvPr id="6" name="Picture 5" descr="A close-up of a chart&#10;&#10;AI-generated content may be incorrect.">
              <a:extLst>
                <a:ext uri="{FF2B5EF4-FFF2-40B4-BE49-F238E27FC236}">
                  <a16:creationId xmlns:a16="http://schemas.microsoft.com/office/drawing/2014/main" id="{08C95D46-8D5F-0E11-FACB-BE14F7BB1CD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427" b="9698"/>
            <a:stretch>
              <a:fillRect/>
            </a:stretch>
          </p:blipFill>
          <p:spPr>
            <a:xfrm>
              <a:off x="465610" y="1054750"/>
              <a:ext cx="11260779" cy="5237019"/>
            </a:xfrm>
            <a:prstGeom prst="rect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1B66A35D-1F53-A1B4-26DF-0F5AC234A9C7}"/>
                </a:ext>
              </a:extLst>
            </p:cNvPr>
            <p:cNvSpPr/>
            <p:nvPr/>
          </p:nvSpPr>
          <p:spPr bwMode="auto">
            <a:xfrm>
              <a:off x="6308333" y="6032810"/>
              <a:ext cx="2876764" cy="258959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latin typeface="Arial" panose="020B0604020202020204" pitchFamily="34" charset="0"/>
              </a:endParaRPr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9A53F-0495-A45C-5ACD-48F0477D9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KIT Inhibitors Have Changed the Treatment Paradigm in SM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7A4FD2-C4B0-AFD0-E3BB-50CD5AD9E3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5943" y="1651518"/>
            <a:ext cx="8109857" cy="2245568"/>
          </a:xfrm>
        </p:spPr>
        <p:txBody>
          <a:bodyPr>
            <a:normAutofit fontScale="92500" lnSpcReduction="20000"/>
          </a:bodyPr>
          <a:lstStyle/>
          <a:p>
            <a:r>
              <a:rPr lang="en-US" sz="2400" dirty="0"/>
              <a:t>Logical therapy given high prevalence and key role of </a:t>
            </a:r>
            <a:r>
              <a:rPr lang="en-US" sz="2400" i="1" dirty="0"/>
              <a:t>KIT</a:t>
            </a:r>
            <a:r>
              <a:rPr lang="en-US" sz="2400" dirty="0"/>
              <a:t> in disease biology.</a:t>
            </a:r>
          </a:p>
          <a:p>
            <a:r>
              <a:rPr lang="en-US" sz="2400" dirty="0" err="1"/>
              <a:t>Midostaurin</a:t>
            </a:r>
            <a:r>
              <a:rPr lang="en-US" sz="2400" dirty="0"/>
              <a:t> approved for treatment of AdvSM in 2017</a:t>
            </a:r>
          </a:p>
          <a:p>
            <a:pPr lvl="1"/>
            <a:r>
              <a:rPr lang="en-US" sz="2000" dirty="0"/>
              <a:t>Broad kinase activity, less favorable toxicity profile</a:t>
            </a:r>
          </a:p>
          <a:p>
            <a:pPr lvl="1"/>
            <a:r>
              <a:rPr lang="en-US" sz="2000" dirty="0"/>
              <a:t>Lower response rates with more stringent criteria</a:t>
            </a:r>
          </a:p>
          <a:p>
            <a:r>
              <a:rPr lang="en-US" sz="2400" dirty="0"/>
              <a:t>Newer generation of KIT inhibitors are more selective and potent:</a:t>
            </a:r>
          </a:p>
          <a:p>
            <a:endParaRPr lang="en-US" sz="2400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E2F738FB-2DC7-A082-7720-E69808A670FD}"/>
              </a:ext>
            </a:extLst>
          </p:cNvPr>
          <p:cNvGraphicFramePr>
            <a:graphicFrameLocks noGrp="1"/>
          </p:cNvGraphicFramePr>
          <p:nvPr/>
        </p:nvGraphicFramePr>
        <p:xfrm>
          <a:off x="1052285" y="4464352"/>
          <a:ext cx="10192658" cy="193548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037772">
                  <a:extLst>
                    <a:ext uri="{9D8B030D-6E8A-4147-A177-3AD203B41FA5}">
                      <a16:colId xmlns:a16="http://schemas.microsoft.com/office/drawing/2014/main" val="3160848751"/>
                    </a:ext>
                  </a:extLst>
                </a:gridCol>
                <a:gridCol w="827314">
                  <a:extLst>
                    <a:ext uri="{9D8B030D-6E8A-4147-A177-3AD203B41FA5}">
                      <a16:colId xmlns:a16="http://schemas.microsoft.com/office/drawing/2014/main" val="992742154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1418798613"/>
                    </a:ext>
                  </a:extLst>
                </a:gridCol>
                <a:gridCol w="859972">
                  <a:extLst>
                    <a:ext uri="{9D8B030D-6E8A-4147-A177-3AD203B41FA5}">
                      <a16:colId xmlns:a16="http://schemas.microsoft.com/office/drawing/2014/main" val="3523918662"/>
                    </a:ext>
                  </a:extLst>
                </a:gridCol>
                <a:gridCol w="903514">
                  <a:extLst>
                    <a:ext uri="{9D8B030D-6E8A-4147-A177-3AD203B41FA5}">
                      <a16:colId xmlns:a16="http://schemas.microsoft.com/office/drawing/2014/main" val="4190138819"/>
                    </a:ext>
                  </a:extLst>
                </a:gridCol>
                <a:gridCol w="881743">
                  <a:extLst>
                    <a:ext uri="{9D8B030D-6E8A-4147-A177-3AD203B41FA5}">
                      <a16:colId xmlns:a16="http://schemas.microsoft.com/office/drawing/2014/main" val="311856434"/>
                    </a:ext>
                  </a:extLst>
                </a:gridCol>
                <a:gridCol w="849086">
                  <a:extLst>
                    <a:ext uri="{9D8B030D-6E8A-4147-A177-3AD203B41FA5}">
                      <a16:colId xmlns:a16="http://schemas.microsoft.com/office/drawing/2014/main" val="3106692094"/>
                    </a:ext>
                  </a:extLst>
                </a:gridCol>
                <a:gridCol w="794657">
                  <a:extLst>
                    <a:ext uri="{9D8B030D-6E8A-4147-A177-3AD203B41FA5}">
                      <a16:colId xmlns:a16="http://schemas.microsoft.com/office/drawing/2014/main" val="2944265550"/>
                    </a:ext>
                  </a:extLst>
                </a:gridCol>
                <a:gridCol w="1077686">
                  <a:extLst>
                    <a:ext uri="{9D8B030D-6E8A-4147-A177-3AD203B41FA5}">
                      <a16:colId xmlns:a16="http://schemas.microsoft.com/office/drawing/2014/main" val="2152133719"/>
                    </a:ext>
                  </a:extLst>
                </a:gridCol>
                <a:gridCol w="1045028">
                  <a:extLst>
                    <a:ext uri="{9D8B030D-6E8A-4147-A177-3AD203B41FA5}">
                      <a16:colId xmlns:a16="http://schemas.microsoft.com/office/drawing/2014/main" val="849161882"/>
                    </a:ext>
                  </a:extLst>
                </a:gridCol>
                <a:gridCol w="1077686">
                  <a:extLst>
                    <a:ext uri="{9D8B030D-6E8A-4147-A177-3AD203B41FA5}">
                      <a16:colId xmlns:a16="http://schemas.microsoft.com/office/drawing/2014/main" val="335180287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bg1"/>
                          </a:solidFill>
                        </a:rPr>
                        <a:t>Compound</a:t>
                      </a:r>
                      <a:endParaRPr lang="en-GB" sz="1200" b="1" i="0" dirty="0">
                        <a:solidFill>
                          <a:schemeClr val="bg1"/>
                        </a:solidFill>
                        <a:latin typeface="Open Sans Semibold" panose="020B0606030504020204" pitchFamily="34" charset="0"/>
                        <a:ea typeface="Open Sans Semibold" panose="020B0606030504020204" pitchFamily="34" charset="0"/>
                        <a:cs typeface="Open Sans Semibold" panose="020B0606030504020204" pitchFamily="34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bg1"/>
                          </a:solidFill>
                        </a:rPr>
                        <a:t>KIT V560G/D816V </a:t>
                      </a:r>
                    </a:p>
                    <a:p>
                      <a:pPr algn="ctr"/>
                      <a:r>
                        <a:rPr lang="en-GB" sz="1200" b="1" dirty="0">
                          <a:solidFill>
                            <a:schemeClr val="bg1"/>
                          </a:solidFill>
                        </a:rPr>
                        <a:t>(HMC 1.2)</a:t>
                      </a:r>
                      <a:endParaRPr lang="en-GB" sz="1200" b="1" i="0" dirty="0">
                        <a:solidFill>
                          <a:schemeClr val="bg1"/>
                        </a:solidFill>
                        <a:latin typeface="Open Sans Semibold" panose="020B0606030504020204" pitchFamily="34" charset="0"/>
                        <a:ea typeface="Open Sans Semibold" panose="020B0606030504020204" pitchFamily="34" charset="0"/>
                        <a:cs typeface="Open Sans Semibold" panose="020B0606030504020204" pitchFamily="34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>
                          <a:solidFill>
                            <a:schemeClr val="bg1"/>
                          </a:solidFill>
                        </a:rPr>
                        <a:t>WT KIT </a:t>
                      </a:r>
                      <a:endParaRPr lang="en-GB" sz="1200" b="1" i="0">
                        <a:solidFill>
                          <a:schemeClr val="bg1"/>
                        </a:solidFill>
                        <a:latin typeface="Open Sans Semibold" panose="020B0606030504020204" pitchFamily="34" charset="0"/>
                        <a:ea typeface="Open Sans Semibold" panose="020B0606030504020204" pitchFamily="34" charset="0"/>
                        <a:cs typeface="Open Sans Semibold" panose="020B0606030504020204" pitchFamily="34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err="1">
                          <a:solidFill>
                            <a:schemeClr val="bg1"/>
                          </a:solidFill>
                        </a:rPr>
                        <a:t>PDGFRɑ</a:t>
                      </a:r>
                      <a:endParaRPr lang="en-GB" sz="1200" b="1" i="0">
                        <a:solidFill>
                          <a:schemeClr val="bg1"/>
                        </a:solidFill>
                        <a:latin typeface="Open Sans Semibold" panose="020B0606030504020204" pitchFamily="34" charset="0"/>
                        <a:ea typeface="Open Sans Semibold" panose="020B0606030504020204" pitchFamily="34" charset="0"/>
                        <a:cs typeface="Open Sans Semibold" panose="020B0606030504020204" pitchFamily="34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>
                          <a:solidFill>
                            <a:schemeClr val="bg1"/>
                          </a:solidFill>
                        </a:rPr>
                        <a:t>PDGFRβ</a:t>
                      </a:r>
                      <a:endParaRPr lang="en-GB" sz="1200" b="1" i="0">
                        <a:solidFill>
                          <a:schemeClr val="bg1"/>
                        </a:solidFill>
                        <a:latin typeface="Open Sans Semibold" panose="020B0606030504020204" pitchFamily="34" charset="0"/>
                        <a:ea typeface="Open Sans Semibold" panose="020B0606030504020204" pitchFamily="34" charset="0"/>
                        <a:cs typeface="Open Sans Semibold" panose="020B0606030504020204" pitchFamily="34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>
                          <a:solidFill>
                            <a:schemeClr val="bg1"/>
                          </a:solidFill>
                        </a:rPr>
                        <a:t>CSF1R</a:t>
                      </a:r>
                      <a:endParaRPr lang="en-GB" sz="1200" b="1" i="0">
                        <a:solidFill>
                          <a:schemeClr val="bg1"/>
                        </a:solidFill>
                        <a:latin typeface="Open Sans Semibold" panose="020B0606030504020204" pitchFamily="34" charset="0"/>
                        <a:ea typeface="Open Sans Semibold" panose="020B0606030504020204" pitchFamily="34" charset="0"/>
                        <a:cs typeface="Open Sans Semibold" panose="020B0606030504020204" pitchFamily="34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>
                          <a:solidFill>
                            <a:schemeClr val="bg1"/>
                          </a:solidFill>
                        </a:rPr>
                        <a:t>FLT3</a:t>
                      </a:r>
                      <a:endParaRPr lang="en-GB" sz="1200" b="1" i="0">
                        <a:solidFill>
                          <a:schemeClr val="bg1"/>
                        </a:solidFill>
                        <a:latin typeface="Open Sans Semibold" panose="020B0606030504020204" pitchFamily="34" charset="0"/>
                        <a:ea typeface="Open Sans Semibold" panose="020B0606030504020204" pitchFamily="34" charset="0"/>
                        <a:cs typeface="Open Sans Semibold" panose="020B0606030504020204" pitchFamily="34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>
                          <a:solidFill>
                            <a:schemeClr val="bg1"/>
                          </a:solidFill>
                        </a:rPr>
                        <a:t>KDR</a:t>
                      </a:r>
                      <a:endParaRPr lang="en-GB" sz="1200" b="1" i="0">
                        <a:solidFill>
                          <a:schemeClr val="bg1"/>
                        </a:solidFill>
                        <a:latin typeface="Open Sans Semibold" panose="020B0606030504020204" pitchFamily="34" charset="0"/>
                        <a:ea typeface="Open Sans Semibold" panose="020B0606030504020204" pitchFamily="34" charset="0"/>
                        <a:cs typeface="Open Sans Semibold" panose="020B0606030504020204" pitchFamily="34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i="0" dirty="0">
                          <a:solidFill>
                            <a:schemeClr val="bg1"/>
                          </a:solidFill>
                          <a:latin typeface="Open Sans Semibold" panose="020B0606030504020204" pitchFamily="34" charset="0"/>
                          <a:ea typeface="Open Sans Semibold" panose="020B0606030504020204" pitchFamily="34" charset="0"/>
                          <a:cs typeface="Open Sans Semibold" panose="020B0606030504020204" pitchFamily="34" charset="0"/>
                        </a:rPr>
                        <a:t>CNS Penetration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i="0" dirty="0">
                          <a:solidFill>
                            <a:schemeClr val="bg1"/>
                          </a:solidFill>
                          <a:latin typeface="Open Sans Semibold" panose="020B0606030504020204" pitchFamily="34" charset="0"/>
                          <a:ea typeface="Open Sans Semibold" panose="020B0606030504020204" pitchFamily="34" charset="0"/>
                          <a:cs typeface="Open Sans Semibold" panose="020B0606030504020204" pitchFamily="34" charset="0"/>
                        </a:rPr>
                        <a:t>Approval in </a:t>
                      </a:r>
                      <a:r>
                        <a:rPr lang="en-GB" sz="1200" b="1" i="0" dirty="0" err="1">
                          <a:solidFill>
                            <a:schemeClr val="bg1"/>
                          </a:solidFill>
                          <a:latin typeface="Open Sans Semibold" panose="020B0606030504020204" pitchFamily="34" charset="0"/>
                          <a:ea typeface="Open Sans Semibold" panose="020B0606030504020204" pitchFamily="34" charset="0"/>
                          <a:cs typeface="Open Sans Semibold" panose="020B0606030504020204" pitchFamily="34" charset="0"/>
                        </a:rPr>
                        <a:t>NonAdv</a:t>
                      </a:r>
                      <a:r>
                        <a:rPr lang="en-GB" sz="1200" b="1" i="0" dirty="0">
                          <a:solidFill>
                            <a:schemeClr val="bg1"/>
                          </a:solidFill>
                          <a:latin typeface="Open Sans Semibold" panose="020B0606030504020204" pitchFamily="34" charset="0"/>
                          <a:ea typeface="Open Sans Semibold" panose="020B0606030504020204" pitchFamily="34" charset="0"/>
                          <a:cs typeface="Open Sans Semibold" panose="020B0606030504020204" pitchFamily="34" charset="0"/>
                        </a:rPr>
                        <a:t> SM 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200" b="1" i="0" dirty="0">
                        <a:solidFill>
                          <a:schemeClr val="bg1"/>
                        </a:solidFill>
                        <a:latin typeface="Open Sans Semibold" panose="020B0606030504020204" pitchFamily="34" charset="0"/>
                        <a:ea typeface="Open Sans Semibold" panose="020B0606030504020204" pitchFamily="34" charset="0"/>
                        <a:cs typeface="Open Sans Semibold" panose="020B060603050402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i="0" dirty="0">
                          <a:solidFill>
                            <a:schemeClr val="bg1"/>
                          </a:solidFill>
                          <a:latin typeface="Open Sans Semibold" panose="020B0606030504020204" pitchFamily="34" charset="0"/>
                          <a:ea typeface="Open Sans Semibold" panose="020B0606030504020204" pitchFamily="34" charset="0"/>
                          <a:cs typeface="Open Sans Semibold" panose="020B0606030504020204" pitchFamily="34" charset="0"/>
                        </a:rPr>
                        <a:t>Approval in Adv SM </a:t>
                      </a:r>
                    </a:p>
                    <a:p>
                      <a:pPr algn="ctr"/>
                      <a:endParaRPr lang="en-GB" sz="1200" b="1" i="0" dirty="0">
                        <a:solidFill>
                          <a:schemeClr val="bg1"/>
                        </a:solidFill>
                        <a:latin typeface="Open Sans Semibold" panose="020B0606030504020204" pitchFamily="34" charset="0"/>
                        <a:ea typeface="Open Sans Semibold" panose="020B0606030504020204" pitchFamily="34" charset="0"/>
                        <a:cs typeface="Open Sans Semibold" panose="020B0606030504020204" pitchFamily="34" charset="0"/>
                      </a:endParaRPr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36897175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 err="1">
                          <a:solidFill>
                            <a:schemeClr val="tx1"/>
                          </a:solidFill>
                        </a:rPr>
                        <a:t>Avapritinib</a:t>
                      </a:r>
                      <a:endParaRPr lang="en-GB" sz="1200" b="1" i="0" dirty="0">
                        <a:solidFill>
                          <a:schemeClr val="tx1"/>
                        </a:solidFill>
                        <a:latin typeface="Open Sans Semibold" panose="020B0606030504020204" pitchFamily="34" charset="0"/>
                        <a:ea typeface="Open Sans Semibold" panose="020B0606030504020204" pitchFamily="34" charset="0"/>
                        <a:cs typeface="Open Sans Semibold" panose="020B0606030504020204" pitchFamily="34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/>
                        <a:t>13</a:t>
                      </a:r>
                      <a:endParaRPr lang="en-GB" sz="1200">
                        <a:latin typeface="Open Sans Light" panose="020B0606030504020204" pitchFamily="34" charset="0"/>
                        <a:ea typeface="Open Sans Light" panose="020B0606030504020204" pitchFamily="34" charset="0"/>
                        <a:cs typeface="Open Sans Light" panose="020B0606030504020204" pitchFamily="34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/>
                        <a:t>114</a:t>
                      </a:r>
                      <a:endParaRPr lang="en-GB" sz="1200">
                        <a:latin typeface="Open Sans Light" panose="020B0606030504020204" pitchFamily="34" charset="0"/>
                        <a:ea typeface="Open Sans Light" panose="020B0606030504020204" pitchFamily="34" charset="0"/>
                        <a:cs typeface="Open Sans Light" panose="020B0606030504020204" pitchFamily="34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/>
                        <a:t>53</a:t>
                      </a:r>
                      <a:endParaRPr lang="en-GB" sz="1200">
                        <a:latin typeface="Open Sans Light" panose="020B0606030504020204" pitchFamily="34" charset="0"/>
                        <a:ea typeface="Open Sans Light" panose="020B0606030504020204" pitchFamily="34" charset="0"/>
                        <a:cs typeface="Open Sans Light" panose="020B0606030504020204" pitchFamily="34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10</a:t>
                      </a:r>
                      <a:endParaRPr lang="en-GB" sz="1200" dirty="0">
                        <a:latin typeface="Open Sans Light" panose="020B0606030504020204" pitchFamily="34" charset="0"/>
                        <a:ea typeface="Open Sans Light" panose="020B0606030504020204" pitchFamily="34" charset="0"/>
                        <a:cs typeface="Open Sans Light" panose="020B0606030504020204" pitchFamily="34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249</a:t>
                      </a:r>
                      <a:endParaRPr lang="en-GB" sz="1200" dirty="0">
                        <a:latin typeface="Open Sans Light" panose="020B0606030504020204" pitchFamily="34" charset="0"/>
                        <a:ea typeface="Open Sans Light" panose="020B0606030504020204" pitchFamily="34" charset="0"/>
                        <a:cs typeface="Open Sans Light" panose="020B0606030504020204" pitchFamily="34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305</a:t>
                      </a:r>
                      <a:endParaRPr lang="en-GB" sz="1200" dirty="0">
                        <a:latin typeface="Open Sans Light" panose="020B0606030504020204" pitchFamily="34" charset="0"/>
                        <a:ea typeface="Open Sans Light" panose="020B0606030504020204" pitchFamily="34" charset="0"/>
                        <a:cs typeface="Open Sans Light" panose="020B0606030504020204" pitchFamily="34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/>
                        <a:t>&gt;1000</a:t>
                      </a:r>
                      <a:endParaRPr lang="en-GB" sz="1200" dirty="0">
                        <a:latin typeface="Open Sans Light" panose="020B0606030504020204" pitchFamily="34" charset="0"/>
                        <a:ea typeface="Open Sans Light" panose="020B0606030504020204" pitchFamily="34" charset="0"/>
                        <a:cs typeface="Open Sans Light" panose="020B0606030504020204" pitchFamily="34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dirty="0">
                          <a:latin typeface="Open Sans Light" panose="020B0606030504020204" pitchFamily="34" charset="0"/>
                          <a:ea typeface="Open Sans Light" panose="020B0606030504020204" pitchFamily="34" charset="0"/>
                          <a:cs typeface="Open Sans Light" panose="020B0606030504020204" pitchFamily="34" charset="0"/>
                        </a:rPr>
                        <a:t>+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dirty="0">
                          <a:latin typeface="Open Sans Light" panose="020B0606030504020204" pitchFamily="34" charset="0"/>
                          <a:ea typeface="Open Sans Light" panose="020B0606030504020204" pitchFamily="34" charset="0"/>
                          <a:cs typeface="Open Sans Light" panose="020B0606030504020204" pitchFamily="34" charset="0"/>
                        </a:rPr>
                        <a:t>+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dirty="0">
                          <a:latin typeface="Open Sans Light" panose="020B0606030504020204" pitchFamily="34" charset="0"/>
                          <a:ea typeface="Open Sans Light" panose="020B0606030504020204" pitchFamily="34" charset="0"/>
                          <a:cs typeface="Open Sans Light" panose="020B0606030504020204" pitchFamily="34" charset="0"/>
                        </a:rPr>
                        <a:t>+</a:t>
                      </a:r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14206852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 err="1">
                          <a:solidFill>
                            <a:schemeClr val="tx1"/>
                          </a:solidFill>
                        </a:rPr>
                        <a:t>Bezuclastinib</a:t>
                      </a:r>
                      <a:endParaRPr lang="en-GB" sz="1200" b="1" i="0" dirty="0">
                        <a:solidFill>
                          <a:schemeClr val="tx1"/>
                        </a:solidFill>
                        <a:latin typeface="Open Sans Extrabold" panose="020B0606030504020204" pitchFamily="34" charset="0"/>
                        <a:ea typeface="Open Sans Extrabold" panose="020B0606030504020204" pitchFamily="34" charset="0"/>
                        <a:cs typeface="Open Sans Extrabold" panose="020B0606030504020204" pitchFamily="34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0" dirty="0"/>
                        <a:t>14</a:t>
                      </a:r>
                      <a:endParaRPr lang="en-GB" sz="1200" b="0" i="0" dirty="0">
                        <a:latin typeface="Open Sans ExtraBold" panose="020B0606030504020204" pitchFamily="34" charset="0"/>
                        <a:ea typeface="Open Sans ExtraBold" panose="020B0606030504020204" pitchFamily="34" charset="0"/>
                        <a:cs typeface="Open Sans ExtraBold" panose="020B0606030504020204" pitchFamily="34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0" dirty="0"/>
                        <a:t>121</a:t>
                      </a:r>
                      <a:endParaRPr lang="en-GB" sz="1200" b="0" i="0" dirty="0">
                        <a:latin typeface="Open Sans ExtraBold" panose="020B0606030504020204" pitchFamily="34" charset="0"/>
                        <a:ea typeface="Open Sans ExtraBold" panose="020B0606030504020204" pitchFamily="34" charset="0"/>
                        <a:cs typeface="Open Sans ExtraBold" panose="020B0606030504020204" pitchFamily="34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0" dirty="0"/>
                        <a:t>&gt;10,000</a:t>
                      </a:r>
                      <a:endParaRPr lang="en-GB" sz="1200" b="0" i="0" dirty="0">
                        <a:latin typeface="Open Sans ExtraBold" panose="020B0606030504020204" pitchFamily="34" charset="0"/>
                        <a:ea typeface="Open Sans ExtraBold" panose="020B0606030504020204" pitchFamily="34" charset="0"/>
                        <a:cs typeface="Open Sans ExtraBold" panose="020B0606030504020204" pitchFamily="34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/>
                        <a:t>&gt;10,000</a:t>
                      </a:r>
                      <a:endParaRPr lang="en-GB" sz="1200" b="0" i="0">
                        <a:latin typeface="Open Sans ExtraBold" panose="020B0606030504020204" pitchFamily="34" charset="0"/>
                        <a:ea typeface="Open Sans ExtraBold" panose="020B0606030504020204" pitchFamily="34" charset="0"/>
                        <a:cs typeface="Open Sans ExtraBold" panose="020B0606030504020204" pitchFamily="34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/>
                        <a:t>&gt;10,000</a:t>
                      </a:r>
                      <a:endParaRPr lang="en-GB" sz="1200" b="0" i="0">
                        <a:latin typeface="Open Sans ExtraBold" panose="020B0606030504020204" pitchFamily="34" charset="0"/>
                        <a:ea typeface="Open Sans ExtraBold" panose="020B0606030504020204" pitchFamily="34" charset="0"/>
                        <a:cs typeface="Open Sans ExtraBold" panose="020B0606030504020204" pitchFamily="34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dirty="0"/>
                        <a:t>&gt;1000</a:t>
                      </a:r>
                      <a:endParaRPr lang="en-GB" sz="1200" b="0" i="0" dirty="0">
                        <a:latin typeface="Open Sans ExtraBold" panose="020B0606030504020204" pitchFamily="34" charset="0"/>
                        <a:ea typeface="Open Sans ExtraBold" panose="020B0606030504020204" pitchFamily="34" charset="0"/>
                        <a:cs typeface="Open Sans ExtraBold" panose="020B0606030504020204" pitchFamily="34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dirty="0"/>
                        <a:t>&gt;1000</a:t>
                      </a:r>
                      <a:endParaRPr lang="en-GB" sz="1200" b="0" dirty="0">
                        <a:latin typeface="Open Sans ExtraBold" panose="020B0606030504020204" pitchFamily="34" charset="0"/>
                        <a:ea typeface="Open Sans ExtraBold" panose="020B0606030504020204" pitchFamily="34" charset="0"/>
                        <a:cs typeface="Open Sans ExtraBold" panose="020B0606030504020204" pitchFamily="34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dirty="0">
                          <a:latin typeface="Open Sans Extrabold" panose="020B0606030504020204" pitchFamily="34" charset="0"/>
                          <a:ea typeface="Open Sans Extrabold" panose="020B0606030504020204" pitchFamily="34" charset="0"/>
                          <a:cs typeface="Open Sans Extrabold" panose="020B0606030504020204" pitchFamily="34" charset="0"/>
                        </a:rPr>
                        <a:t>-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dirty="0">
                          <a:latin typeface="Open Sans Extrabold" panose="020B0606030504020204" pitchFamily="34" charset="0"/>
                          <a:ea typeface="Open Sans Extrabold" panose="020B0606030504020204" pitchFamily="34" charset="0"/>
                          <a:cs typeface="Open Sans Extrabold" panose="020B0606030504020204" pitchFamily="34" charset="0"/>
                        </a:rPr>
                        <a:t>-*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dirty="0">
                          <a:latin typeface="Open Sans Extrabold" panose="020B0606030504020204" pitchFamily="34" charset="0"/>
                          <a:ea typeface="Open Sans Extrabold" panose="020B0606030504020204" pitchFamily="34" charset="0"/>
                          <a:cs typeface="Open Sans Extrabold" panose="020B0606030504020204" pitchFamily="34" charset="0"/>
                        </a:rPr>
                        <a:t>-*</a:t>
                      </a:r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25665542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 err="1">
                          <a:solidFill>
                            <a:schemeClr val="tx1"/>
                          </a:solidFill>
                        </a:rPr>
                        <a:t>Elenestinib</a:t>
                      </a:r>
                      <a:endParaRPr lang="en-GB" sz="1200" b="1" i="0" dirty="0">
                        <a:solidFill>
                          <a:schemeClr val="tx1"/>
                        </a:solidFill>
                        <a:latin typeface="Open Sans Semibold" panose="020B0606030504020204" pitchFamily="34" charset="0"/>
                        <a:ea typeface="Open Sans Semibold" panose="020B0606030504020204" pitchFamily="34" charset="0"/>
                        <a:cs typeface="Open Sans Semibold" panose="020B0606030504020204" pitchFamily="34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/>
                        <a:t>6</a:t>
                      </a:r>
                      <a:endParaRPr lang="en-GB" sz="1200">
                        <a:latin typeface="Open Sans Light" panose="020B0606030504020204" pitchFamily="34" charset="0"/>
                        <a:ea typeface="Open Sans Light" panose="020B0606030504020204" pitchFamily="34" charset="0"/>
                        <a:cs typeface="Open Sans Light" panose="020B0606030504020204" pitchFamily="34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355</a:t>
                      </a:r>
                      <a:endParaRPr lang="en-GB" sz="1200" dirty="0">
                        <a:latin typeface="Open Sans Light" panose="020B0606030504020204" pitchFamily="34" charset="0"/>
                        <a:ea typeface="Open Sans Light" panose="020B0606030504020204" pitchFamily="34" charset="0"/>
                        <a:cs typeface="Open Sans Light" panose="020B0606030504020204" pitchFamily="34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/>
                        <a:t>21</a:t>
                      </a:r>
                      <a:endParaRPr lang="en-GB" sz="1200">
                        <a:latin typeface="Open Sans Light" panose="020B0606030504020204" pitchFamily="34" charset="0"/>
                        <a:ea typeface="Open Sans Light" panose="020B0606030504020204" pitchFamily="34" charset="0"/>
                        <a:cs typeface="Open Sans Light" panose="020B0606030504020204" pitchFamily="34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/>
                        <a:t>6</a:t>
                      </a:r>
                      <a:endParaRPr lang="en-GB" sz="1200">
                        <a:latin typeface="Open Sans Light" panose="020B0606030504020204" pitchFamily="34" charset="0"/>
                        <a:ea typeface="Open Sans Light" panose="020B0606030504020204" pitchFamily="34" charset="0"/>
                        <a:cs typeface="Open Sans Light" panose="020B0606030504020204" pitchFamily="34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/>
                        <a:t>161</a:t>
                      </a:r>
                      <a:endParaRPr lang="en-GB" sz="1200">
                        <a:latin typeface="Open Sans Light" panose="020B0606030504020204" pitchFamily="34" charset="0"/>
                        <a:ea typeface="Open Sans Light" panose="020B0606030504020204" pitchFamily="34" charset="0"/>
                        <a:cs typeface="Open Sans Light" panose="020B0606030504020204" pitchFamily="34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345</a:t>
                      </a:r>
                      <a:endParaRPr lang="en-GB" sz="1200" dirty="0">
                        <a:latin typeface="Open Sans Light" panose="020B0606030504020204" pitchFamily="34" charset="0"/>
                        <a:ea typeface="Open Sans Light" panose="020B0606030504020204" pitchFamily="34" charset="0"/>
                        <a:cs typeface="Open Sans Light" panose="020B0606030504020204" pitchFamily="34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/>
                        <a:t>&gt;1000</a:t>
                      </a:r>
                      <a:endParaRPr lang="en-GB" sz="1200" dirty="0">
                        <a:latin typeface="Open Sans Light" panose="020B0606030504020204" pitchFamily="34" charset="0"/>
                        <a:ea typeface="Open Sans Light" panose="020B0606030504020204" pitchFamily="34" charset="0"/>
                        <a:cs typeface="Open Sans Light" panose="020B0606030504020204" pitchFamily="34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dirty="0">
                          <a:latin typeface="Open Sans Light" panose="020B0606030504020204" pitchFamily="34" charset="0"/>
                          <a:ea typeface="Open Sans Light" panose="020B0606030504020204" pitchFamily="34" charset="0"/>
                          <a:cs typeface="Open Sans Light" panose="020B0606030504020204" pitchFamily="34" charset="0"/>
                        </a:rPr>
                        <a:t>-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dirty="0">
                          <a:latin typeface="Open Sans Light" panose="020B0606030504020204" pitchFamily="34" charset="0"/>
                          <a:ea typeface="Open Sans Light" panose="020B0606030504020204" pitchFamily="34" charset="0"/>
                          <a:cs typeface="Open Sans Light" panose="020B0606030504020204" pitchFamily="34" charset="0"/>
                        </a:rPr>
                        <a:t>-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dirty="0">
                          <a:latin typeface="Open Sans Light" panose="020B0606030504020204" pitchFamily="34" charset="0"/>
                          <a:ea typeface="Open Sans Light" panose="020B0606030504020204" pitchFamily="34" charset="0"/>
                          <a:cs typeface="Open Sans Light" panose="020B0606030504020204" pitchFamily="34" charset="0"/>
                        </a:rPr>
                        <a:t>-</a:t>
                      </a:r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1070635945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4DDBBCD9-8155-610D-3A45-E9A82E77C425}"/>
              </a:ext>
            </a:extLst>
          </p:cNvPr>
          <p:cNvSpPr txBox="1"/>
          <p:nvPr/>
        </p:nvSpPr>
        <p:spPr>
          <a:xfrm>
            <a:off x="0" y="6427113"/>
            <a:ext cx="8327571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333F7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Guarnieri A. et al. Abstract P257 Molecular Cancer Therapeutics, 2021. 20(12_Supplement), P257-P257.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333F7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DeAngelo DJ, et al. 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333F7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Blood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333F7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2024;144(Supplement 1):659. Below S, et al. 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333F7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Curr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333F7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Hematol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333F7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Malig Rep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333F7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2021;16(5):464-472</a:t>
            </a:r>
          </a:p>
        </p:txBody>
      </p:sp>
      <p:sp>
        <p:nvSpPr>
          <p:cNvPr id="9" name="Left Brace 8">
            <a:extLst>
              <a:ext uri="{FF2B5EF4-FFF2-40B4-BE49-F238E27FC236}">
                <a16:creationId xmlns:a16="http://schemas.microsoft.com/office/drawing/2014/main" id="{90DED7C8-2A53-039D-02B1-B47C891031CF}"/>
              </a:ext>
            </a:extLst>
          </p:cNvPr>
          <p:cNvSpPr/>
          <p:nvPr/>
        </p:nvSpPr>
        <p:spPr>
          <a:xfrm rot="5400000">
            <a:off x="4952455" y="1360174"/>
            <a:ext cx="207919" cy="5932716"/>
          </a:xfrm>
          <a:prstGeom prst="lef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333F7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AE72200-A42F-89A5-6155-EA128095E92C}"/>
              </a:ext>
            </a:extLst>
          </p:cNvPr>
          <p:cNvSpPr txBox="1"/>
          <p:nvPr/>
        </p:nvSpPr>
        <p:spPr>
          <a:xfrm>
            <a:off x="3984172" y="3831771"/>
            <a:ext cx="3145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3F7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Kinase Inhibition Profile (IC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srgbClr val="333F7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50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3F7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EB7791B-C249-8E88-84D5-222E6E9870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7571" y="1359423"/>
            <a:ext cx="3565728" cy="2618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01680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85581B-9B03-F0C6-CFF7-DFFE25819F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BCF4EA9-ADFE-04BD-F597-2EFF2FCDD6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986" y="467519"/>
            <a:ext cx="10972030" cy="492443"/>
          </a:xfrm>
          <a:solidFill>
            <a:srgbClr val="002060"/>
          </a:solidFill>
        </p:spPr>
        <p:txBody>
          <a:bodyPr/>
          <a:lstStyle/>
          <a:p>
            <a:pPr algn="ctr"/>
            <a:r>
              <a:rPr lang="en-US" sz="3200" b="1" dirty="0">
                <a:solidFill>
                  <a:srgbClr val="FFFF00"/>
                </a:solidFill>
              </a:rPr>
              <a:t>ALK Inhibition:  Conclusions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3528B14-CE80-2551-471F-3907ED7981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986" y="1304202"/>
            <a:ext cx="10972030" cy="4367576"/>
          </a:xfrm>
          <a:solidFill>
            <a:srgbClr val="002060"/>
          </a:solidFill>
        </p:spPr>
        <p:txBody>
          <a:bodyPr/>
          <a:lstStyle/>
          <a:p>
            <a:pPr>
              <a:buClr>
                <a:srgbClr val="66FF33"/>
              </a:buClr>
              <a:buSzPct val="1300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Alk fusions: 3-8% of all </a:t>
            </a:r>
            <a:r>
              <a:rPr lang="en-US" sz="2400" dirty="0" err="1">
                <a:solidFill>
                  <a:schemeClr val="bg1"/>
                </a:solidFill>
              </a:rPr>
              <a:t>NonSq</a:t>
            </a:r>
            <a:r>
              <a:rPr lang="en-US" sz="2400" dirty="0">
                <a:solidFill>
                  <a:schemeClr val="bg1"/>
                </a:solidFill>
              </a:rPr>
              <a:t> NSCLC</a:t>
            </a:r>
          </a:p>
          <a:p>
            <a:pPr lvl="1">
              <a:buClr>
                <a:srgbClr val="66FF33"/>
              </a:buClr>
              <a:buSzPct val="130000"/>
            </a:pPr>
            <a:r>
              <a:rPr lang="en-US" sz="2000" dirty="0">
                <a:solidFill>
                  <a:schemeClr val="bg1"/>
                </a:solidFill>
              </a:rPr>
              <a:t>Younger pts; minimal or no smoking </a:t>
            </a:r>
            <a:r>
              <a:rPr lang="en-US" sz="2000" dirty="0" err="1">
                <a:solidFill>
                  <a:schemeClr val="bg1"/>
                </a:solidFill>
              </a:rPr>
              <a:t>hx</a:t>
            </a:r>
            <a:r>
              <a:rPr lang="en-US" sz="2000" dirty="0">
                <a:solidFill>
                  <a:schemeClr val="bg1"/>
                </a:solidFill>
              </a:rPr>
              <a:t>; aggressive clinical course</a:t>
            </a:r>
          </a:p>
          <a:p>
            <a:pPr lvl="1">
              <a:buClr>
                <a:srgbClr val="66FF33"/>
              </a:buClr>
              <a:buSzPct val="130000"/>
            </a:pPr>
            <a:r>
              <a:rPr lang="en-US" sz="2000" dirty="0">
                <a:solidFill>
                  <a:schemeClr val="bg1"/>
                </a:solidFill>
              </a:rPr>
              <a:t>High propensity for CNS invasion</a:t>
            </a:r>
          </a:p>
          <a:p>
            <a:pPr>
              <a:buClr>
                <a:srgbClr val="66FF33"/>
              </a:buClr>
              <a:buSzPct val="1300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TKIs:  standard of care</a:t>
            </a:r>
          </a:p>
          <a:p>
            <a:pPr lvl="1">
              <a:buClr>
                <a:srgbClr val="66FF33"/>
              </a:buClr>
              <a:buSzPct val="130000"/>
            </a:pPr>
            <a:r>
              <a:rPr lang="en-US" sz="2000" dirty="0">
                <a:solidFill>
                  <a:schemeClr val="bg1"/>
                </a:solidFill>
              </a:rPr>
              <a:t>LTS:  previously &lt; 12-18 </a:t>
            </a:r>
            <a:r>
              <a:rPr lang="en-US" sz="2000" dirty="0" err="1">
                <a:solidFill>
                  <a:schemeClr val="bg1"/>
                </a:solidFill>
              </a:rPr>
              <a:t>mos</a:t>
            </a:r>
            <a:r>
              <a:rPr lang="en-US" sz="2000" dirty="0">
                <a:solidFill>
                  <a:schemeClr val="bg1"/>
                </a:solidFill>
              </a:rPr>
              <a:t>, now 6-8+ yrs</a:t>
            </a:r>
          </a:p>
          <a:p>
            <a:pPr lvl="1">
              <a:buClr>
                <a:srgbClr val="66FF33"/>
              </a:buClr>
              <a:buSzPct val="130000"/>
            </a:pPr>
            <a:r>
              <a:rPr lang="en-US" sz="2000" dirty="0">
                <a:solidFill>
                  <a:schemeClr val="bg1"/>
                </a:solidFill>
              </a:rPr>
              <a:t>US:  </a:t>
            </a:r>
            <a:r>
              <a:rPr lang="en-US" sz="2000" dirty="0" err="1">
                <a:solidFill>
                  <a:schemeClr val="bg1"/>
                </a:solidFill>
              </a:rPr>
              <a:t>Alectinib</a:t>
            </a:r>
            <a:r>
              <a:rPr lang="en-US" sz="2000" dirty="0">
                <a:solidFill>
                  <a:schemeClr val="bg1"/>
                </a:solidFill>
              </a:rPr>
              <a:t> vs </a:t>
            </a:r>
            <a:r>
              <a:rPr lang="en-US" sz="2000" dirty="0" err="1">
                <a:solidFill>
                  <a:schemeClr val="bg1"/>
                </a:solidFill>
              </a:rPr>
              <a:t>Lorlatinib</a:t>
            </a:r>
            <a:r>
              <a:rPr lang="en-US" sz="2000" dirty="0">
                <a:solidFill>
                  <a:schemeClr val="bg1"/>
                </a:solidFill>
              </a:rPr>
              <a:t>: latter appears to have better PFS, potentially more CNS penetrance; but clearly heightened toxicity</a:t>
            </a:r>
          </a:p>
          <a:p>
            <a:pPr>
              <a:buClr>
                <a:srgbClr val="66FF33"/>
              </a:buClr>
              <a:buSzPct val="1300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Salvage Tx: depends on initial choice of TKI and subsequent NGS testing</a:t>
            </a:r>
          </a:p>
          <a:p>
            <a:pPr lvl="1">
              <a:buClr>
                <a:srgbClr val="66FF33"/>
              </a:buClr>
              <a:buSzPct val="130000"/>
            </a:pPr>
            <a:r>
              <a:rPr lang="en-US" sz="2000" dirty="0">
                <a:solidFill>
                  <a:schemeClr val="bg1"/>
                </a:solidFill>
              </a:rPr>
              <a:t>Final common pathway: Pem/Carbo +/- Bev</a:t>
            </a:r>
          </a:p>
          <a:p>
            <a:pPr lvl="1">
              <a:buClr>
                <a:srgbClr val="66FF33"/>
              </a:buClr>
              <a:buSzPct val="130000"/>
            </a:pPr>
            <a:r>
              <a:rPr lang="en-US" sz="2000" dirty="0">
                <a:solidFill>
                  <a:schemeClr val="bg1"/>
                </a:solidFill>
              </a:rPr>
              <a:t>CPIs: marginal, if any activity</a:t>
            </a:r>
            <a:endParaRPr lang="en-US" sz="2400" dirty="0">
              <a:solidFill>
                <a:schemeClr val="bg1"/>
              </a:solidFill>
            </a:endParaRPr>
          </a:p>
          <a:p>
            <a:pPr>
              <a:buClr>
                <a:srgbClr val="66FF33"/>
              </a:buClr>
              <a:buSzPct val="1300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Clear role in Adjuvant setting (Optimal Duration and Need for DDP in question)</a:t>
            </a:r>
          </a:p>
        </p:txBody>
      </p:sp>
    </p:spTree>
    <p:extLst>
      <p:ext uri="{BB962C8B-B14F-4D97-AF65-F5344CB8AC3E}">
        <p14:creationId xmlns:p14="http://schemas.microsoft.com/office/powerpoint/2010/main" val="33063790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Timeline&#10;&#10;Description automatically generated">
            <a:extLst>
              <a:ext uri="{FF2B5EF4-FFF2-40B4-BE49-F238E27FC236}">
                <a16:creationId xmlns:a16="http://schemas.microsoft.com/office/drawing/2014/main" id="{F8E662BD-6178-010A-300D-1F7776996F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74267" y="1808442"/>
            <a:ext cx="6417733" cy="2252133"/>
          </a:xfrm>
          <a:prstGeom prst="rect">
            <a:avLst/>
          </a:prstGeom>
        </p:spPr>
      </p:pic>
      <p:pic>
        <p:nvPicPr>
          <p:cNvPr id="6" name="Picture 5" descr="Chart, bar chart&#10;&#10;Description automatically generated">
            <a:extLst>
              <a:ext uri="{FF2B5EF4-FFF2-40B4-BE49-F238E27FC236}">
                <a16:creationId xmlns:a16="http://schemas.microsoft.com/office/drawing/2014/main" id="{B8F5BFF2-E0A2-3905-1505-66AC71BD1B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21270" y="1749537"/>
            <a:ext cx="3403600" cy="211666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DDA0371-50E0-C79E-40D8-4A6376BCB1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400" y="201377"/>
            <a:ext cx="11379200" cy="861774"/>
          </a:xfrm>
          <a:solidFill>
            <a:srgbClr val="002060"/>
          </a:solidFill>
        </p:spPr>
        <p:txBody>
          <a:bodyPr/>
          <a:lstStyle/>
          <a:p>
            <a:pPr algn="ctr"/>
            <a:r>
              <a:rPr lang="en-US" sz="2400" b="1" dirty="0">
                <a:solidFill>
                  <a:srgbClr val="FFFF00"/>
                </a:solidFill>
              </a:rPr>
              <a:t>Standard 1L ROS1 TKIs</a:t>
            </a:r>
            <a:br>
              <a:rPr lang="en-US" b="1" dirty="0">
                <a:solidFill>
                  <a:srgbClr val="FFFF00"/>
                </a:solidFill>
              </a:rPr>
            </a:br>
            <a:r>
              <a:rPr lang="en-US" b="1" dirty="0">
                <a:solidFill>
                  <a:srgbClr val="FFFF00"/>
                </a:solidFill>
              </a:rPr>
              <a:t>Crizotinib and Entrectinib: Systemic Efficacy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B4DE18-6A30-BC4E-6481-EDF27C71B6F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17404" y="6110604"/>
            <a:ext cx="6417733" cy="781979"/>
          </a:xfrm>
        </p:spPr>
        <p:txBody>
          <a:bodyPr/>
          <a:lstStyle/>
          <a:p>
            <a:r>
              <a:rPr lang="en-US" sz="1100" b="1" dirty="0"/>
              <a:t>Shaw AT, et al. </a:t>
            </a:r>
            <a:r>
              <a:rPr lang="en-US" sz="1100" b="1" i="1" dirty="0"/>
              <a:t>N Engl J Med</a:t>
            </a:r>
            <a:r>
              <a:rPr lang="en-US" sz="1100" b="1" dirty="0"/>
              <a:t>. 2014;371:1963-71.</a:t>
            </a:r>
          </a:p>
          <a:p>
            <a:r>
              <a:rPr lang="en-US" sz="1100" b="1" dirty="0"/>
              <a:t>Shaw AT, et al. </a:t>
            </a:r>
            <a:r>
              <a:rPr lang="en-US" sz="1100" b="1" i="1" dirty="0"/>
              <a:t>Ann Oncol</a:t>
            </a:r>
            <a:r>
              <a:rPr lang="en-US" sz="1100" b="1" dirty="0"/>
              <a:t>. 2019;30:1121-6. Drilon A, et al. </a:t>
            </a:r>
            <a:r>
              <a:rPr lang="en-US" sz="1100" b="1" i="1" dirty="0"/>
              <a:t>JTO Clin Res Rep. </a:t>
            </a:r>
            <a:r>
              <a:rPr lang="en-US" sz="1100" b="1" dirty="0"/>
              <a:t>2022;3:100332.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7DFA3ED-EDA9-3D9D-3788-60B0BBD488A5}"/>
              </a:ext>
            </a:extLst>
          </p:cNvPr>
          <p:cNvSpPr/>
          <p:nvPr/>
        </p:nvSpPr>
        <p:spPr>
          <a:xfrm>
            <a:off x="5279096" y="3068005"/>
            <a:ext cx="371960" cy="32414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858A042-F383-3283-0682-A703371D63DE}"/>
              </a:ext>
            </a:extLst>
          </p:cNvPr>
          <p:cNvSpPr txBox="1"/>
          <p:nvPr/>
        </p:nvSpPr>
        <p:spPr>
          <a:xfrm>
            <a:off x="2081791" y="1130546"/>
            <a:ext cx="1741713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Crizotinib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90E8F99-BB78-2872-5BD9-B3EE7FBA5B7A}"/>
              </a:ext>
            </a:extLst>
          </p:cNvPr>
          <p:cNvSpPr txBox="1"/>
          <p:nvPr/>
        </p:nvSpPr>
        <p:spPr>
          <a:xfrm>
            <a:off x="8212854" y="1101361"/>
            <a:ext cx="1741713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Entrectinib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58A937F-043C-C366-8BAE-1723C93DD227}"/>
              </a:ext>
            </a:extLst>
          </p:cNvPr>
          <p:cNvSpPr/>
          <p:nvPr/>
        </p:nvSpPr>
        <p:spPr>
          <a:xfrm>
            <a:off x="5279097" y="3542150"/>
            <a:ext cx="487089" cy="4517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aphicFrame>
        <p:nvGraphicFramePr>
          <p:cNvPr id="21" name="Table 21">
            <a:extLst>
              <a:ext uri="{FF2B5EF4-FFF2-40B4-BE49-F238E27FC236}">
                <a16:creationId xmlns:a16="http://schemas.microsoft.com/office/drawing/2014/main" id="{4A6A7905-EC9E-56AB-025A-5FB93BB225F1}"/>
              </a:ext>
            </a:extLst>
          </p:cNvPr>
          <p:cNvGraphicFramePr>
            <a:graphicFrameLocks noGrp="1"/>
          </p:cNvGraphicFramePr>
          <p:nvPr/>
        </p:nvGraphicFramePr>
        <p:xfrm>
          <a:off x="2142213" y="1522696"/>
          <a:ext cx="3044778" cy="1157817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890925">
                  <a:extLst>
                    <a:ext uri="{9D8B030D-6E8A-4147-A177-3AD203B41FA5}">
                      <a16:colId xmlns:a16="http://schemas.microsoft.com/office/drawing/2014/main" val="2864814749"/>
                    </a:ext>
                  </a:extLst>
                </a:gridCol>
                <a:gridCol w="2153853">
                  <a:extLst>
                    <a:ext uri="{9D8B030D-6E8A-4147-A177-3AD203B41FA5}">
                      <a16:colId xmlns:a16="http://schemas.microsoft.com/office/drawing/2014/main" val="1738341661"/>
                    </a:ext>
                  </a:extLst>
                </a:gridCol>
              </a:tblGrid>
              <a:tr h="385939">
                <a:tc>
                  <a:txBody>
                    <a:bodyPr/>
                    <a:lstStyle/>
                    <a:p>
                      <a:r>
                        <a:rPr lang="en-US" sz="1600" b="0" dirty="0"/>
                        <a:t>ORR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1600" b="0" dirty="0"/>
                        <a:t>72% (58-83)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551160274"/>
                  </a:ext>
                </a:extLst>
              </a:tr>
              <a:tr h="385939">
                <a:tc>
                  <a:txBody>
                    <a:bodyPr/>
                    <a:lstStyle/>
                    <a:p>
                      <a:r>
                        <a:rPr lang="en-US" sz="1600" dirty="0" err="1"/>
                        <a:t>mDoR</a:t>
                      </a:r>
                      <a:endParaRPr lang="en-US" sz="16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24.7 </a:t>
                      </a:r>
                      <a:r>
                        <a:rPr lang="en-US" sz="1600" dirty="0" err="1"/>
                        <a:t>mos</a:t>
                      </a:r>
                      <a:r>
                        <a:rPr lang="en-US" sz="1600" dirty="0"/>
                        <a:t> (15.2-45.3)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3073322509"/>
                  </a:ext>
                </a:extLst>
              </a:tr>
              <a:tr h="385939">
                <a:tc>
                  <a:txBody>
                    <a:bodyPr/>
                    <a:lstStyle/>
                    <a:p>
                      <a:r>
                        <a:rPr lang="en-US" sz="1600" dirty="0" err="1"/>
                        <a:t>mPFS</a:t>
                      </a:r>
                      <a:endParaRPr lang="en-US" sz="16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19.3 </a:t>
                      </a:r>
                      <a:r>
                        <a:rPr lang="en-US" sz="1600" dirty="0" err="1"/>
                        <a:t>mos</a:t>
                      </a:r>
                      <a:r>
                        <a:rPr lang="en-US" sz="1600" dirty="0"/>
                        <a:t> (15.2-39.1)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275875329"/>
                  </a:ext>
                </a:extLst>
              </a:tr>
            </a:tbl>
          </a:graphicData>
        </a:graphic>
      </p:graphicFrame>
      <p:graphicFrame>
        <p:nvGraphicFramePr>
          <p:cNvPr id="23" name="Table 21">
            <a:extLst>
              <a:ext uri="{FF2B5EF4-FFF2-40B4-BE49-F238E27FC236}">
                <a16:creationId xmlns:a16="http://schemas.microsoft.com/office/drawing/2014/main" id="{5AE5876E-51F9-1EAA-4AC7-9F31CDA91770}"/>
              </a:ext>
            </a:extLst>
          </p:cNvPr>
          <p:cNvGraphicFramePr>
            <a:graphicFrameLocks noGrp="1"/>
          </p:cNvGraphicFramePr>
          <p:nvPr/>
        </p:nvGraphicFramePr>
        <p:xfrm>
          <a:off x="8212853" y="1493510"/>
          <a:ext cx="3044778" cy="1157817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890925">
                  <a:extLst>
                    <a:ext uri="{9D8B030D-6E8A-4147-A177-3AD203B41FA5}">
                      <a16:colId xmlns:a16="http://schemas.microsoft.com/office/drawing/2014/main" val="2864814749"/>
                    </a:ext>
                  </a:extLst>
                </a:gridCol>
                <a:gridCol w="2153853">
                  <a:extLst>
                    <a:ext uri="{9D8B030D-6E8A-4147-A177-3AD203B41FA5}">
                      <a16:colId xmlns:a16="http://schemas.microsoft.com/office/drawing/2014/main" val="1738341661"/>
                    </a:ext>
                  </a:extLst>
                </a:gridCol>
              </a:tblGrid>
              <a:tr h="385939">
                <a:tc>
                  <a:txBody>
                    <a:bodyPr/>
                    <a:lstStyle/>
                    <a:p>
                      <a:r>
                        <a:rPr lang="en-US" sz="1600" b="0" dirty="0"/>
                        <a:t>ORR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1600" b="0" dirty="0"/>
                        <a:t>68% (60-75)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551160274"/>
                  </a:ext>
                </a:extLst>
              </a:tr>
              <a:tr h="385939">
                <a:tc>
                  <a:txBody>
                    <a:bodyPr/>
                    <a:lstStyle/>
                    <a:p>
                      <a:r>
                        <a:rPr lang="en-US" sz="1600" dirty="0" err="1"/>
                        <a:t>mDoR</a:t>
                      </a:r>
                      <a:endParaRPr lang="en-US" sz="16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20.5 </a:t>
                      </a:r>
                      <a:r>
                        <a:rPr lang="en-US" sz="1600" dirty="0" err="1"/>
                        <a:t>mos</a:t>
                      </a:r>
                      <a:r>
                        <a:rPr lang="en-US" sz="1600" dirty="0"/>
                        <a:t> (14.8-34.8)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3073322509"/>
                  </a:ext>
                </a:extLst>
              </a:tr>
              <a:tr h="385939">
                <a:tc>
                  <a:txBody>
                    <a:bodyPr/>
                    <a:lstStyle/>
                    <a:p>
                      <a:r>
                        <a:rPr lang="en-US" sz="1600" dirty="0" err="1"/>
                        <a:t>mPFS</a:t>
                      </a:r>
                      <a:endParaRPr lang="en-US" sz="16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15.7 </a:t>
                      </a:r>
                      <a:r>
                        <a:rPr lang="en-US" sz="1600" dirty="0" err="1"/>
                        <a:t>mos</a:t>
                      </a:r>
                      <a:r>
                        <a:rPr lang="en-US" sz="1600" dirty="0"/>
                        <a:t> (12.0-21.1)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275875329"/>
                  </a:ext>
                </a:extLst>
              </a:tr>
            </a:tbl>
          </a:graphicData>
        </a:graphic>
      </p:graphicFrame>
      <p:pic>
        <p:nvPicPr>
          <p:cNvPr id="10" name="Picture 9" descr="Chart, histogram&#10;&#10;Description automatically generated">
            <a:extLst>
              <a:ext uri="{FF2B5EF4-FFF2-40B4-BE49-F238E27FC236}">
                <a16:creationId xmlns:a16="http://schemas.microsoft.com/office/drawing/2014/main" id="{6FAA06BD-E4EC-9FF5-1343-0577B4CA218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68822" y="3911360"/>
            <a:ext cx="3287273" cy="2116667"/>
          </a:xfrm>
          <a:prstGeom prst="rect">
            <a:avLst/>
          </a:prstGeom>
        </p:spPr>
      </p:pic>
      <p:pic>
        <p:nvPicPr>
          <p:cNvPr id="22" name="Picture 21" descr="Chart, line chart&#10;&#10;Description automatically generated">
            <a:extLst>
              <a:ext uri="{FF2B5EF4-FFF2-40B4-BE49-F238E27FC236}">
                <a16:creationId xmlns:a16="http://schemas.microsoft.com/office/drawing/2014/main" id="{47C1C844-E928-8F20-05C4-1C41522B9EF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52638" y="4110229"/>
            <a:ext cx="4104993" cy="1950720"/>
          </a:xfrm>
          <a:prstGeom prst="rect">
            <a:avLst/>
          </a:prstGeom>
        </p:spPr>
      </p:pic>
      <p:pic>
        <p:nvPicPr>
          <p:cNvPr id="25" name="Picture 24" descr="Text&#10;&#10;Description automatically generated">
            <a:extLst>
              <a:ext uri="{FF2B5EF4-FFF2-40B4-BE49-F238E27FC236}">
                <a16:creationId xmlns:a16="http://schemas.microsoft.com/office/drawing/2014/main" id="{0155557B-62F9-8369-1A4E-1BD6320F98D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7404" y="3141511"/>
            <a:ext cx="1303867" cy="62653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AD5DD97-60A0-7CC0-913E-8342A17047F5}"/>
              </a:ext>
            </a:extLst>
          </p:cNvPr>
          <p:cNvSpPr/>
          <p:nvPr/>
        </p:nvSpPr>
        <p:spPr bwMode="auto">
          <a:xfrm>
            <a:off x="5412146" y="3716299"/>
            <a:ext cx="868702" cy="49427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3142044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C173943-46E2-D8DB-736D-1329E27E447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6003"/>
          <a:stretch>
            <a:fillRect/>
          </a:stretch>
        </p:blipFill>
        <p:spPr>
          <a:xfrm>
            <a:off x="209550" y="372533"/>
            <a:ext cx="11772900" cy="572109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FCE94D8-8D0B-EAE8-1487-4574411C6A90}"/>
              </a:ext>
            </a:extLst>
          </p:cNvPr>
          <p:cNvSpPr/>
          <p:nvPr/>
        </p:nvSpPr>
        <p:spPr bwMode="auto">
          <a:xfrm>
            <a:off x="10890250" y="0"/>
            <a:ext cx="1132840" cy="99217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9F900E5-FA93-CF77-3E1D-E47C55F7861C}"/>
              </a:ext>
            </a:extLst>
          </p:cNvPr>
          <p:cNvSpPr/>
          <p:nvPr/>
        </p:nvSpPr>
        <p:spPr bwMode="auto">
          <a:xfrm>
            <a:off x="133350" y="75247"/>
            <a:ext cx="11559540" cy="661048"/>
          </a:xfrm>
          <a:prstGeom prst="rect">
            <a:avLst/>
          </a:prstGeom>
          <a:solidFill>
            <a:srgbClr val="00206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Evolving Specificity of ROS1 Inhibitors over Time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EED9D33-A5BD-7BA1-DF1F-B1CA45CED0C3}"/>
              </a:ext>
            </a:extLst>
          </p:cNvPr>
          <p:cNvSpPr/>
          <p:nvPr/>
        </p:nvSpPr>
        <p:spPr bwMode="auto">
          <a:xfrm>
            <a:off x="6714490" y="1092212"/>
            <a:ext cx="2001520" cy="1198880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C2EFC2F-B7BC-4A78-D203-0329785F4DAE}"/>
              </a:ext>
            </a:extLst>
          </p:cNvPr>
          <p:cNvSpPr/>
          <p:nvPr/>
        </p:nvSpPr>
        <p:spPr bwMode="auto">
          <a:xfrm>
            <a:off x="6599920" y="2822338"/>
            <a:ext cx="4513850" cy="1429966"/>
          </a:xfrm>
          <a:prstGeom prst="rect">
            <a:avLst/>
          </a:prstGeom>
          <a:solidFill>
            <a:srgbClr val="002060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Increasing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Systemic activity including CNS coverage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Capacity to work after prior TKI exposure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Coverage of Resistance Mutations</a:t>
            </a:r>
          </a:p>
        </p:txBody>
      </p:sp>
      <p:sp>
        <p:nvSpPr>
          <p:cNvPr id="8" name="Isosceles Triangle 7">
            <a:extLst>
              <a:ext uri="{FF2B5EF4-FFF2-40B4-BE49-F238E27FC236}">
                <a16:creationId xmlns:a16="http://schemas.microsoft.com/office/drawing/2014/main" id="{86420540-78A3-A764-4A47-F231AE293FAE}"/>
              </a:ext>
            </a:extLst>
          </p:cNvPr>
          <p:cNvSpPr/>
          <p:nvPr/>
        </p:nvSpPr>
        <p:spPr bwMode="auto">
          <a:xfrm rot="5400000">
            <a:off x="10651465" y="3045149"/>
            <a:ext cx="1884731" cy="1010919"/>
          </a:xfrm>
          <a:prstGeom prst="triangle">
            <a:avLst>
              <a:gd name="adj" fmla="val 52218"/>
            </a:avLst>
          </a:prstGeom>
          <a:solidFill>
            <a:srgbClr val="002060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3933313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79EC394-4346-CE8E-10E2-C1AAE9E019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3452" t="-1360" r="6728" b="1360"/>
          <a:stretch>
            <a:fillRect/>
          </a:stretch>
        </p:blipFill>
        <p:spPr>
          <a:xfrm>
            <a:off x="398834" y="404813"/>
            <a:ext cx="10943617" cy="561216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499F631-30CC-FAD0-39B2-BD93ED08FB3D}"/>
              </a:ext>
            </a:extLst>
          </p:cNvPr>
          <p:cNvSpPr/>
          <p:nvPr/>
        </p:nvSpPr>
        <p:spPr bwMode="auto">
          <a:xfrm>
            <a:off x="10806747" y="404813"/>
            <a:ext cx="1132840" cy="99217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7353EF9-10B3-E7AC-FA82-7DC0D1CFA464}"/>
              </a:ext>
            </a:extLst>
          </p:cNvPr>
          <p:cNvSpPr/>
          <p:nvPr/>
        </p:nvSpPr>
        <p:spPr bwMode="auto">
          <a:xfrm>
            <a:off x="316230" y="359778"/>
            <a:ext cx="11559540" cy="661048"/>
          </a:xfrm>
          <a:prstGeom prst="rect">
            <a:avLst/>
          </a:prstGeom>
          <a:solidFill>
            <a:srgbClr val="00206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Activity of TKIs in TKI-Naïve ROS1 (+)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mNSCLC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9169467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7704BA7-CA50-6734-CEF1-A49FC6C3CD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381" r="3295" b="2189"/>
          <a:stretch>
            <a:fillRect/>
          </a:stretch>
        </p:blipFill>
        <p:spPr>
          <a:xfrm>
            <a:off x="535022" y="430656"/>
            <a:ext cx="10963072" cy="558632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D883C7-0FA6-58F3-D46F-502FFB388E54}"/>
              </a:ext>
            </a:extLst>
          </p:cNvPr>
          <p:cNvSpPr/>
          <p:nvPr/>
        </p:nvSpPr>
        <p:spPr bwMode="auto">
          <a:xfrm>
            <a:off x="311150" y="431476"/>
            <a:ext cx="11559540" cy="661048"/>
          </a:xfrm>
          <a:prstGeom prst="rect">
            <a:avLst/>
          </a:prstGeom>
          <a:solidFill>
            <a:srgbClr val="00206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Differential Safety Profiles of ROS1 TKIs</a:t>
            </a:r>
          </a:p>
        </p:txBody>
      </p:sp>
    </p:spTree>
    <p:extLst>
      <p:ext uri="{BB962C8B-B14F-4D97-AF65-F5344CB8AC3E}">
        <p14:creationId xmlns:p14="http://schemas.microsoft.com/office/powerpoint/2010/main" val="2786262225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228188-F951-5AEE-9FA7-69CFBC7C52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266A796-B97A-48AF-072E-B6D96507E4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9587" y="911123"/>
            <a:ext cx="9975652" cy="479283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AD2151B-E662-907D-2555-6E9F246802AC}"/>
              </a:ext>
            </a:extLst>
          </p:cNvPr>
          <p:cNvSpPr/>
          <p:nvPr/>
        </p:nvSpPr>
        <p:spPr bwMode="auto">
          <a:xfrm>
            <a:off x="3011380" y="233988"/>
            <a:ext cx="6169239" cy="449041"/>
          </a:xfrm>
          <a:prstGeom prst="rect">
            <a:avLst/>
          </a:prstGeom>
          <a:solidFill>
            <a:srgbClr val="00206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Repotrectinib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– TRIDENT-1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0C3CEBE-269B-5ACB-FECF-F874B18ED4F2}"/>
              </a:ext>
            </a:extLst>
          </p:cNvPr>
          <p:cNvSpPr txBox="1"/>
          <p:nvPr/>
        </p:nvSpPr>
        <p:spPr bwMode="auto">
          <a:xfrm>
            <a:off x="2760224" y="6456177"/>
            <a:ext cx="609437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00" b="0" i="0" u="none" strike="noStrike" kern="1200" cap="none" spc="0" normalizeH="0" baseline="0" noProof="0" dirty="0">
                <a:ln>
                  <a:noFill/>
                </a:ln>
                <a:solidFill>
                  <a:srgbClr val="00224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WCLC ’25:  MA02.03 – Repotrectinib in Patients With ROS1 Fusion-Positive (ROS1+) NSCLC: Long-Term Follow-Up From the Phase 1/2 TRIDENT-1 Trial. Cho BC, et al</a:t>
            </a:r>
            <a:r>
              <a:rPr kumimoji="0" lang="nl-NL" sz="1000" b="0" i="1" u="none" strike="noStrike" kern="1200" cap="none" spc="0" normalizeH="0" baseline="0" noProof="0" dirty="0">
                <a:ln>
                  <a:noFill/>
                </a:ln>
                <a:solidFill>
                  <a:srgbClr val="00224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224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670340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EB3ED9-85D3-3313-0614-CDB9B7A72C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09C27F7-62D7-CEDB-9340-A6BA93690008}"/>
              </a:ext>
            </a:extLst>
          </p:cNvPr>
          <p:cNvSpPr/>
          <p:nvPr/>
        </p:nvSpPr>
        <p:spPr bwMode="auto">
          <a:xfrm>
            <a:off x="3011380" y="233988"/>
            <a:ext cx="6169239" cy="449041"/>
          </a:xfrm>
          <a:prstGeom prst="rect">
            <a:avLst/>
          </a:prstGeom>
          <a:solidFill>
            <a:srgbClr val="00206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Repotrectinib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– TRIDENT-1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7929C9F-18DF-D57B-8283-FCBBB1457E51}"/>
              </a:ext>
            </a:extLst>
          </p:cNvPr>
          <p:cNvSpPr txBox="1"/>
          <p:nvPr/>
        </p:nvSpPr>
        <p:spPr bwMode="auto">
          <a:xfrm>
            <a:off x="2760224" y="6456177"/>
            <a:ext cx="609437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00" b="0" i="0" u="none" strike="noStrike" kern="1200" cap="none" spc="0" normalizeH="0" baseline="0" noProof="0" dirty="0">
                <a:ln>
                  <a:noFill/>
                </a:ln>
                <a:solidFill>
                  <a:srgbClr val="00224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WCLC ’25:  MA02.03 – Repotrectinib in Patients With ROS1 Fusion-Positive (ROS1+) NSCLC: Long-Term Follow-Up From the Phase 1/2 TRIDENT-1 Trial. Cho BC, et al</a:t>
            </a:r>
            <a:r>
              <a:rPr kumimoji="0" lang="nl-NL" sz="1000" b="0" i="1" u="none" strike="noStrike" kern="1200" cap="none" spc="0" normalizeH="0" baseline="0" noProof="0" dirty="0">
                <a:ln>
                  <a:noFill/>
                </a:ln>
                <a:solidFill>
                  <a:srgbClr val="00224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224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26243C5-7D8F-2A6F-1EA1-A1B22F7F8B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05831" y="929113"/>
            <a:ext cx="6580338" cy="4999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895718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0844819-45C3-2DF4-D941-046897E86C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6542" b="82993"/>
          <a:stretch/>
        </p:blipFill>
        <p:spPr>
          <a:xfrm>
            <a:off x="241511" y="1068700"/>
            <a:ext cx="5262646" cy="371467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B4CDC4F-026F-AD12-2A45-FC1D3903A16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-2866" b="88802"/>
          <a:stretch/>
        </p:blipFill>
        <p:spPr>
          <a:xfrm>
            <a:off x="6096000" y="879187"/>
            <a:ext cx="5640385" cy="48658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C1EC704-A322-D674-5E9F-5478F1669ADC}"/>
              </a:ext>
            </a:extLst>
          </p:cNvPr>
          <p:cNvSpPr txBox="1"/>
          <p:nvPr/>
        </p:nvSpPr>
        <p:spPr>
          <a:xfrm>
            <a:off x="684353" y="3849518"/>
            <a:ext cx="11052032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 panose="02000000000000000000" pitchFamily="2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Toxicity Profile: 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With 5 months of additional follow-up,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1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no new safety signals were identified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•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Rates of neurologic TEAEs were low and limited to Grade 1 or 2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Dysgeusia: 15.2% Grade 1; 4.1% Grade 2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Dizziness: 15.2% Grade 1; 2.3% Grade 2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•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2.3%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of patients discontinued treatment due to treatment-related AEs.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No patients in TRUST-II discontinued treatment due to increased ALT or AST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 panose="02000000000000000000" pitchFamily="2" charset="0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AF0FB82-2F9C-5034-5ECD-867E5269A9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9984" y="1546700"/>
            <a:ext cx="4807197" cy="199801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B598B5B-F273-CC4A-F23C-FD3094B34A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90323" y="1546700"/>
            <a:ext cx="4616389" cy="233495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03A5D0A-57C1-0D31-0B2F-EC7D04F26098}"/>
              </a:ext>
            </a:extLst>
          </p:cNvPr>
          <p:cNvSpPr/>
          <p:nvPr/>
        </p:nvSpPr>
        <p:spPr bwMode="auto">
          <a:xfrm>
            <a:off x="963037" y="234281"/>
            <a:ext cx="10223771" cy="661048"/>
          </a:xfrm>
          <a:prstGeom prst="rect">
            <a:avLst/>
          </a:prstGeom>
          <a:solidFill>
            <a:srgbClr val="00206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Taletrectinib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402186C-F76C-DC39-875B-C9364FC4D76E}"/>
              </a:ext>
            </a:extLst>
          </p:cNvPr>
          <p:cNvSpPr txBox="1"/>
          <p:nvPr/>
        </p:nvSpPr>
        <p:spPr bwMode="auto">
          <a:xfrm>
            <a:off x="486383" y="6456057"/>
            <a:ext cx="9105089" cy="25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224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WCLC ’25: MA02.02 -Updated Efficacy and Safety of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00224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Taletrectinib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224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in Patients With ROS1+ Non-Small Cell Lung Cancer: The Global TRUST-II Study </a:t>
            </a:r>
          </a:p>
        </p:txBody>
      </p:sp>
    </p:spTree>
    <p:extLst>
      <p:ext uri="{BB962C8B-B14F-4D97-AF65-F5344CB8AC3E}">
        <p14:creationId xmlns:p14="http://schemas.microsoft.com/office/powerpoint/2010/main" val="3047739299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ADCC8C-C3CD-9463-67CE-315C265F7F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6EB4E05-AF9D-E849-BBD2-88B1BD5B4C3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273"/>
          <a:stretch>
            <a:fillRect/>
          </a:stretch>
        </p:blipFill>
        <p:spPr>
          <a:xfrm>
            <a:off x="1673086" y="909789"/>
            <a:ext cx="8587409" cy="503842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393A66C-30F2-82A2-6E15-5D46DACAB0C4}"/>
              </a:ext>
            </a:extLst>
          </p:cNvPr>
          <p:cNvSpPr/>
          <p:nvPr/>
        </p:nvSpPr>
        <p:spPr bwMode="auto">
          <a:xfrm>
            <a:off x="3186641" y="123535"/>
            <a:ext cx="5818718" cy="661048"/>
          </a:xfrm>
          <a:prstGeom prst="rect">
            <a:avLst/>
          </a:prstGeom>
          <a:solidFill>
            <a:srgbClr val="00206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Zidesamtinib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6E70C3A-5EA2-7570-89F2-42312E046C72}"/>
              </a:ext>
            </a:extLst>
          </p:cNvPr>
          <p:cNvSpPr txBox="1"/>
          <p:nvPr/>
        </p:nvSpPr>
        <p:spPr bwMode="auto">
          <a:xfrm>
            <a:off x="3475207" y="6549799"/>
            <a:ext cx="6094378" cy="184666"/>
          </a:xfrm>
          <a:prstGeom prst="rect">
            <a:avLst/>
          </a:prstGeom>
          <a:solidFill>
            <a:srgbClr val="002060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PL02.15 – Pivotal ARROS-1 Efficacy and Safety Data: </a:t>
            </a:r>
            <a:r>
              <a:rPr kumimoji="0" lang="en-US" sz="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Zidesamtinib</a:t>
            </a: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in TKI Pre-treated Patients with Advanced/Metastatic ROS1+ NSCLC. Drilon AE, et al</a:t>
            </a:r>
          </a:p>
        </p:txBody>
      </p:sp>
    </p:spTree>
    <p:extLst>
      <p:ext uri="{BB962C8B-B14F-4D97-AF65-F5344CB8AC3E}">
        <p14:creationId xmlns:p14="http://schemas.microsoft.com/office/powerpoint/2010/main" val="4071446844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7114816-D7DC-6C69-7AED-F751531F4B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237" y="858032"/>
            <a:ext cx="5767424" cy="342929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D2ECD0E-9873-2B80-C606-AB41039858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1235" y="2572681"/>
            <a:ext cx="6096528" cy="342929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654055C-1D0F-8F52-F962-C2DE8C5063F8}"/>
              </a:ext>
            </a:extLst>
          </p:cNvPr>
          <p:cNvSpPr/>
          <p:nvPr/>
        </p:nvSpPr>
        <p:spPr bwMode="auto">
          <a:xfrm>
            <a:off x="2360438" y="84624"/>
            <a:ext cx="5818718" cy="661048"/>
          </a:xfrm>
          <a:prstGeom prst="rect">
            <a:avLst/>
          </a:prstGeom>
          <a:solidFill>
            <a:srgbClr val="00206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Zidesamtinib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4DACD6F-BB1A-8D85-29C1-B8AB0DE1CB0B}"/>
              </a:ext>
            </a:extLst>
          </p:cNvPr>
          <p:cNvSpPr/>
          <p:nvPr/>
        </p:nvSpPr>
        <p:spPr bwMode="auto">
          <a:xfrm>
            <a:off x="282103" y="2533424"/>
            <a:ext cx="982494" cy="233463"/>
          </a:xfrm>
          <a:prstGeom prst="rect">
            <a:avLst/>
          </a:prstGeom>
          <a:solidFill>
            <a:srgbClr val="00206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18 m PFS %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115F3F5-3E5D-05CB-F36E-3CC87C79F492}"/>
              </a:ext>
            </a:extLst>
          </p:cNvPr>
          <p:cNvSpPr/>
          <p:nvPr/>
        </p:nvSpPr>
        <p:spPr bwMode="auto">
          <a:xfrm>
            <a:off x="1728282" y="2533424"/>
            <a:ext cx="363165" cy="233463"/>
          </a:xfrm>
          <a:prstGeom prst="rect">
            <a:avLst/>
          </a:prstGeom>
          <a:solidFill>
            <a:srgbClr val="00206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40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637CEB3-A53F-2149-0A93-D8AF600AEB01}"/>
              </a:ext>
            </a:extLst>
          </p:cNvPr>
          <p:cNvSpPr/>
          <p:nvPr/>
        </p:nvSpPr>
        <p:spPr bwMode="auto">
          <a:xfrm>
            <a:off x="2977949" y="2533769"/>
            <a:ext cx="363165" cy="233463"/>
          </a:xfrm>
          <a:prstGeom prst="rect">
            <a:avLst/>
          </a:prstGeom>
          <a:solidFill>
            <a:srgbClr val="00206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68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53A257A-4132-5BAB-A276-80D6390DAB7C}"/>
              </a:ext>
            </a:extLst>
          </p:cNvPr>
          <p:cNvSpPr txBox="1"/>
          <p:nvPr/>
        </p:nvSpPr>
        <p:spPr bwMode="auto">
          <a:xfrm>
            <a:off x="3475207" y="6549799"/>
            <a:ext cx="6094378" cy="184666"/>
          </a:xfrm>
          <a:prstGeom prst="rect">
            <a:avLst/>
          </a:prstGeom>
          <a:solidFill>
            <a:srgbClr val="002060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PL02.15 – Pivotal ARROS-1 Efficacy and Safety Data: </a:t>
            </a:r>
            <a:r>
              <a:rPr kumimoji="0" lang="en-US" sz="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Zidesamtinib</a:t>
            </a: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in TKI Pre-treated Patients with Advanced/Metastatic ROS1+ NSCLC. Drilon AE, et al</a:t>
            </a:r>
          </a:p>
        </p:txBody>
      </p:sp>
    </p:spTree>
    <p:extLst>
      <p:ext uri="{BB962C8B-B14F-4D97-AF65-F5344CB8AC3E}">
        <p14:creationId xmlns:p14="http://schemas.microsoft.com/office/powerpoint/2010/main" val="9639980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10A356-5590-A046-3D8B-E937B8DBBA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Treatment Framework in SM</a:t>
            </a: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3AA64E0A-F55E-8A0A-1982-5FAB95B597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44814" y="1188720"/>
            <a:ext cx="8737053" cy="510738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FE41DDE-000E-C3EE-2AC0-298EEB5B25D0}"/>
              </a:ext>
            </a:extLst>
          </p:cNvPr>
          <p:cNvSpPr txBox="1"/>
          <p:nvPr/>
        </p:nvSpPr>
        <p:spPr>
          <a:xfrm>
            <a:off x="0" y="6596390"/>
            <a:ext cx="616305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333F7F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Ustun C, et al. 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333F7F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Blood Adv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333F7F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 2025; 9(9):2048-2062. 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333F7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1517068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937988-D00B-616F-22A1-CD1CBC12DC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D1EB70B-7E23-746F-C043-6E65EFCDF4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5369" y="784583"/>
            <a:ext cx="10059241" cy="51638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A818CAF-83D2-2843-A336-9569470800DB}"/>
              </a:ext>
            </a:extLst>
          </p:cNvPr>
          <p:cNvSpPr/>
          <p:nvPr/>
        </p:nvSpPr>
        <p:spPr bwMode="auto">
          <a:xfrm>
            <a:off x="3613037" y="39756"/>
            <a:ext cx="5818718" cy="661048"/>
          </a:xfrm>
          <a:prstGeom prst="rect">
            <a:avLst/>
          </a:prstGeom>
          <a:solidFill>
            <a:srgbClr val="00206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Zidesamtinib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BE4DB8C-C432-5E05-6E6C-0AF35BEAFC69}"/>
              </a:ext>
            </a:extLst>
          </p:cNvPr>
          <p:cNvSpPr txBox="1"/>
          <p:nvPr/>
        </p:nvSpPr>
        <p:spPr bwMode="auto">
          <a:xfrm>
            <a:off x="3475207" y="6549799"/>
            <a:ext cx="6094378" cy="184666"/>
          </a:xfrm>
          <a:prstGeom prst="rect">
            <a:avLst/>
          </a:prstGeom>
          <a:solidFill>
            <a:srgbClr val="002060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PL02.15 – Pivotal ARROS-1 Efficacy and Safety Data: </a:t>
            </a:r>
            <a:r>
              <a:rPr kumimoji="0" lang="en-US" sz="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Zidesamtinib</a:t>
            </a: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in TKI Pre-treated Patients with Advanced/Metastatic ROS1+ NSCLC. Drilon AE, et al</a:t>
            </a:r>
          </a:p>
        </p:txBody>
      </p:sp>
    </p:spTree>
    <p:extLst>
      <p:ext uri="{BB962C8B-B14F-4D97-AF65-F5344CB8AC3E}">
        <p14:creationId xmlns:p14="http://schemas.microsoft.com/office/powerpoint/2010/main" val="3135547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3B15C3B-F9B2-AA9A-C717-5A3F8F2E58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640" y="111761"/>
            <a:ext cx="10942320" cy="583183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EA9D834-FF55-9D5E-8E9F-D6EFA31DA7F4}"/>
              </a:ext>
            </a:extLst>
          </p:cNvPr>
          <p:cNvSpPr/>
          <p:nvPr/>
        </p:nvSpPr>
        <p:spPr bwMode="auto">
          <a:xfrm>
            <a:off x="316230" y="253352"/>
            <a:ext cx="11559540" cy="661048"/>
          </a:xfrm>
          <a:prstGeom prst="rect">
            <a:avLst/>
          </a:prstGeom>
          <a:solidFill>
            <a:srgbClr val="00206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Selecting Tx for ROS1 TKI Pre-treated Pts</a:t>
            </a:r>
          </a:p>
        </p:txBody>
      </p:sp>
    </p:spTree>
    <p:extLst>
      <p:ext uri="{BB962C8B-B14F-4D97-AF65-F5344CB8AC3E}">
        <p14:creationId xmlns:p14="http://schemas.microsoft.com/office/powerpoint/2010/main" val="1201682312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491C28B-B5CE-0C18-796A-D09BF6B1CC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767"/>
          <a:stretch>
            <a:fillRect/>
          </a:stretch>
        </p:blipFill>
        <p:spPr>
          <a:xfrm>
            <a:off x="575804" y="420661"/>
            <a:ext cx="11040392" cy="539311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50F027E-3796-0E14-BF84-291EA5106741}"/>
              </a:ext>
            </a:extLst>
          </p:cNvPr>
          <p:cNvSpPr/>
          <p:nvPr/>
        </p:nvSpPr>
        <p:spPr bwMode="auto">
          <a:xfrm>
            <a:off x="316230" y="253352"/>
            <a:ext cx="11559540" cy="1158888"/>
          </a:xfrm>
          <a:prstGeom prst="rect">
            <a:avLst/>
          </a:prstGeom>
          <a:solidFill>
            <a:srgbClr val="00206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Acquired ROS1 Mutation Coverage Correlates with Activity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TKI Pre-treated Pts</a:t>
            </a:r>
          </a:p>
        </p:txBody>
      </p:sp>
    </p:spTree>
    <p:extLst>
      <p:ext uri="{BB962C8B-B14F-4D97-AF65-F5344CB8AC3E}">
        <p14:creationId xmlns:p14="http://schemas.microsoft.com/office/powerpoint/2010/main" val="1578470276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11060B-06F7-891B-74B2-D6271A6223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02689A6-8FD4-47DB-8E71-D1BEF948D4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767"/>
          <a:stretch>
            <a:fillRect/>
          </a:stretch>
        </p:blipFill>
        <p:spPr>
          <a:xfrm>
            <a:off x="518160" y="419100"/>
            <a:ext cx="11357610" cy="5626100"/>
          </a:xfrm>
          <a:prstGeom prst="rect">
            <a:avLst/>
          </a:prstGeom>
          <a:solidFill>
            <a:srgbClr val="002060"/>
          </a:solidFill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B81CBFA-454C-B67E-8C04-A0926BAA0EE5}"/>
              </a:ext>
            </a:extLst>
          </p:cNvPr>
          <p:cNvSpPr/>
          <p:nvPr/>
        </p:nvSpPr>
        <p:spPr bwMode="auto">
          <a:xfrm>
            <a:off x="4312356" y="1320800"/>
            <a:ext cx="7563414" cy="422204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D583E3A-00B1-7A3B-407D-13A5A5B0B371}"/>
              </a:ext>
            </a:extLst>
          </p:cNvPr>
          <p:cNvSpPr/>
          <p:nvPr/>
        </p:nvSpPr>
        <p:spPr bwMode="auto">
          <a:xfrm>
            <a:off x="316230" y="253352"/>
            <a:ext cx="11559540" cy="803288"/>
          </a:xfrm>
          <a:prstGeom prst="rect">
            <a:avLst/>
          </a:prstGeom>
          <a:solidFill>
            <a:srgbClr val="00206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Activity of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Zidesamtinib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in ROS1 TKI-Exposed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mNSCLC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E5F919-8DA9-E6F5-9CC1-7DAF93A056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34932" y="1550584"/>
            <a:ext cx="7010259" cy="3756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050596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A694576-7969-C080-66BC-00BD365036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753" t="2625" r="1550" b="5907"/>
          <a:stretch>
            <a:fillRect/>
          </a:stretch>
        </p:blipFill>
        <p:spPr>
          <a:xfrm>
            <a:off x="316230" y="721360"/>
            <a:ext cx="11559540" cy="537464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2EFA600-C53D-63C0-28F1-614BF4055714}"/>
              </a:ext>
            </a:extLst>
          </p:cNvPr>
          <p:cNvSpPr/>
          <p:nvPr/>
        </p:nvSpPr>
        <p:spPr bwMode="auto">
          <a:xfrm>
            <a:off x="316230" y="553396"/>
            <a:ext cx="11559540" cy="1163644"/>
          </a:xfrm>
          <a:prstGeom prst="rect">
            <a:avLst/>
          </a:prstGeom>
          <a:solidFill>
            <a:srgbClr val="00206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Strategies for Off-Target or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Polclonal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Resistance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ROS1 TKI-Exposed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mNSCLC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6243203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172B684-515A-FE0C-9FA0-2116321863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986" y="467519"/>
            <a:ext cx="10972030" cy="492443"/>
          </a:xfrm>
          <a:solidFill>
            <a:srgbClr val="002060"/>
          </a:solidFill>
        </p:spPr>
        <p:txBody>
          <a:bodyPr/>
          <a:lstStyle/>
          <a:p>
            <a:pPr algn="ctr"/>
            <a:r>
              <a:rPr lang="en-US" sz="3200" b="1" dirty="0">
                <a:solidFill>
                  <a:srgbClr val="FFFF00"/>
                </a:solidFill>
              </a:rPr>
              <a:t>ROS1 Inhibition:  Conclusions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96FADDA-0A70-2C78-A166-FAC8183D2D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986" y="1304202"/>
            <a:ext cx="10972030" cy="4639445"/>
          </a:xfrm>
          <a:solidFill>
            <a:srgbClr val="002060"/>
          </a:solidFill>
        </p:spPr>
        <p:txBody>
          <a:bodyPr/>
          <a:lstStyle/>
          <a:p>
            <a:pPr>
              <a:buClr>
                <a:srgbClr val="66FF33"/>
              </a:buClr>
              <a:buSzPct val="1300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ROS1 fusions: ~ 2% of all </a:t>
            </a:r>
            <a:r>
              <a:rPr lang="en-US" sz="2400" dirty="0" err="1">
                <a:solidFill>
                  <a:schemeClr val="bg1"/>
                </a:solidFill>
              </a:rPr>
              <a:t>NonSq</a:t>
            </a:r>
            <a:r>
              <a:rPr lang="en-US" sz="2400" dirty="0">
                <a:solidFill>
                  <a:schemeClr val="bg1"/>
                </a:solidFill>
              </a:rPr>
              <a:t> NSCLC</a:t>
            </a:r>
          </a:p>
          <a:p>
            <a:pPr lvl="1">
              <a:buClr>
                <a:srgbClr val="66FF33"/>
              </a:buClr>
              <a:buSzPct val="130000"/>
            </a:pPr>
            <a:r>
              <a:rPr lang="en-US" sz="2000" dirty="0">
                <a:solidFill>
                  <a:schemeClr val="bg1"/>
                </a:solidFill>
              </a:rPr>
              <a:t>Younger pts; minimal or no smoking </a:t>
            </a:r>
            <a:r>
              <a:rPr lang="en-US" sz="2000" dirty="0" err="1">
                <a:solidFill>
                  <a:schemeClr val="bg1"/>
                </a:solidFill>
              </a:rPr>
              <a:t>hx</a:t>
            </a:r>
            <a:r>
              <a:rPr lang="en-US" sz="2000" dirty="0">
                <a:solidFill>
                  <a:schemeClr val="bg1"/>
                </a:solidFill>
              </a:rPr>
              <a:t>; aggressive clinical course</a:t>
            </a:r>
          </a:p>
          <a:p>
            <a:pPr lvl="1">
              <a:buClr>
                <a:srgbClr val="66FF33"/>
              </a:buClr>
              <a:buSzPct val="130000"/>
            </a:pPr>
            <a:r>
              <a:rPr lang="en-US" sz="2000" dirty="0">
                <a:solidFill>
                  <a:schemeClr val="bg1"/>
                </a:solidFill>
              </a:rPr>
              <a:t>High propensity for CNS invasion</a:t>
            </a:r>
          </a:p>
          <a:p>
            <a:pPr>
              <a:buClr>
                <a:srgbClr val="66FF33"/>
              </a:buClr>
              <a:buSzPct val="1300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TKIs: standard of care</a:t>
            </a:r>
          </a:p>
          <a:p>
            <a:pPr lvl="1">
              <a:buClr>
                <a:srgbClr val="66FF33"/>
              </a:buClr>
              <a:buSzPct val="130000"/>
            </a:pPr>
            <a:r>
              <a:rPr lang="en-US" sz="2000" dirty="0">
                <a:solidFill>
                  <a:schemeClr val="bg1"/>
                </a:solidFill>
              </a:rPr>
              <a:t>LTS: previously &lt; 12-18 </a:t>
            </a:r>
            <a:r>
              <a:rPr lang="en-US" sz="2000" dirty="0" err="1">
                <a:solidFill>
                  <a:schemeClr val="bg1"/>
                </a:solidFill>
              </a:rPr>
              <a:t>mos</a:t>
            </a:r>
            <a:r>
              <a:rPr lang="en-US" sz="2000" dirty="0">
                <a:solidFill>
                  <a:schemeClr val="bg1"/>
                </a:solidFill>
              </a:rPr>
              <a:t>, now &gt; 4-5+ yrs</a:t>
            </a:r>
          </a:p>
          <a:p>
            <a:pPr lvl="1">
              <a:buClr>
                <a:srgbClr val="66FF33"/>
              </a:buClr>
              <a:buSzPct val="130000"/>
            </a:pPr>
            <a:r>
              <a:rPr lang="en-US" sz="2000" dirty="0">
                <a:solidFill>
                  <a:schemeClr val="bg1"/>
                </a:solidFill>
              </a:rPr>
              <a:t>Crizotinib and </a:t>
            </a:r>
            <a:r>
              <a:rPr lang="en-US" sz="2000" dirty="0" err="1">
                <a:solidFill>
                  <a:schemeClr val="bg1"/>
                </a:solidFill>
              </a:rPr>
              <a:t>Entrectinib</a:t>
            </a:r>
            <a:r>
              <a:rPr lang="en-US" sz="2000" dirty="0">
                <a:solidFill>
                  <a:schemeClr val="bg1"/>
                </a:solidFill>
              </a:rPr>
              <a:t>: “historic interest”</a:t>
            </a:r>
          </a:p>
          <a:p>
            <a:pPr lvl="1">
              <a:buClr>
                <a:srgbClr val="66FF33"/>
              </a:buClr>
              <a:buSzPct val="130000"/>
            </a:pPr>
            <a:r>
              <a:rPr lang="en-US" sz="2000" dirty="0">
                <a:solidFill>
                  <a:schemeClr val="bg1"/>
                </a:solidFill>
              </a:rPr>
              <a:t>US: </a:t>
            </a:r>
            <a:r>
              <a:rPr lang="en-US" sz="2000" dirty="0" err="1">
                <a:solidFill>
                  <a:schemeClr val="bg1"/>
                </a:solidFill>
              </a:rPr>
              <a:t>Taletrectinib</a:t>
            </a:r>
            <a:r>
              <a:rPr lang="en-US" sz="2000" dirty="0">
                <a:solidFill>
                  <a:schemeClr val="bg1"/>
                </a:solidFill>
              </a:rPr>
              <a:t> &gt; </a:t>
            </a:r>
            <a:r>
              <a:rPr lang="en-US" sz="2000" dirty="0" err="1">
                <a:solidFill>
                  <a:schemeClr val="bg1"/>
                </a:solidFill>
              </a:rPr>
              <a:t>Repotrectinib</a:t>
            </a:r>
            <a:r>
              <a:rPr lang="en-US" sz="2000" dirty="0">
                <a:solidFill>
                  <a:schemeClr val="bg1"/>
                </a:solidFill>
              </a:rPr>
              <a:t>: Both have RR% ~ 80-90% in Tx-naïve pts, CNS penetrance, </a:t>
            </a:r>
            <a:r>
              <a:rPr lang="en-US" sz="2000" dirty="0" err="1">
                <a:solidFill>
                  <a:schemeClr val="bg1"/>
                </a:solidFill>
              </a:rPr>
              <a:t>mPFS</a:t>
            </a:r>
            <a:r>
              <a:rPr lang="en-US" sz="2000" dirty="0">
                <a:solidFill>
                  <a:schemeClr val="bg1"/>
                </a:solidFill>
              </a:rPr>
              <a:t> 3-4 yrs</a:t>
            </a:r>
          </a:p>
          <a:p>
            <a:pPr lvl="1">
              <a:buClr>
                <a:srgbClr val="66FF33"/>
              </a:buClr>
              <a:buSzPct val="130000"/>
            </a:pPr>
            <a:r>
              <a:rPr lang="en-US" sz="2000" dirty="0" err="1">
                <a:solidFill>
                  <a:schemeClr val="bg1"/>
                </a:solidFill>
              </a:rPr>
              <a:t>Zidesamtinib</a:t>
            </a:r>
            <a:r>
              <a:rPr lang="en-US" sz="2000" dirty="0">
                <a:solidFill>
                  <a:schemeClr val="bg1"/>
                </a:solidFill>
              </a:rPr>
              <a:t>:  “may” be superior</a:t>
            </a:r>
          </a:p>
          <a:p>
            <a:pPr>
              <a:buClr>
                <a:srgbClr val="66FF33"/>
              </a:buClr>
              <a:buSzPct val="1300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Salvage Tx: depends on initial choice of TKI and subsequent NGS testing</a:t>
            </a:r>
          </a:p>
          <a:p>
            <a:pPr lvl="1">
              <a:buClr>
                <a:srgbClr val="66FF33"/>
              </a:buClr>
              <a:buSzPct val="130000"/>
            </a:pPr>
            <a:r>
              <a:rPr lang="en-US" sz="2000" dirty="0">
                <a:solidFill>
                  <a:schemeClr val="bg1"/>
                </a:solidFill>
              </a:rPr>
              <a:t>Final common pathway: Pem/Carbo +/- Bev</a:t>
            </a:r>
          </a:p>
          <a:p>
            <a:pPr lvl="1">
              <a:buClr>
                <a:srgbClr val="66FF33"/>
              </a:buClr>
              <a:buSzPct val="130000"/>
            </a:pPr>
            <a:r>
              <a:rPr lang="en-US" sz="2000" dirty="0">
                <a:solidFill>
                  <a:schemeClr val="bg1"/>
                </a:solidFill>
              </a:rPr>
              <a:t>CPIs: marginal, if any activity</a:t>
            </a:r>
          </a:p>
        </p:txBody>
      </p:sp>
    </p:spTree>
    <p:extLst>
      <p:ext uri="{BB962C8B-B14F-4D97-AF65-F5344CB8AC3E}">
        <p14:creationId xmlns:p14="http://schemas.microsoft.com/office/powerpoint/2010/main" val="995529528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E828C9-7A93-C411-E637-829A1FD4CE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109AB8-F522-AB1E-D1B7-90C2FB07441E}"/>
              </a:ext>
            </a:extLst>
          </p:cNvPr>
          <p:cNvSpPr txBox="1">
            <a:spLocks/>
          </p:cNvSpPr>
          <p:nvPr/>
        </p:nvSpPr>
        <p:spPr>
          <a:xfrm>
            <a:off x="2438400" y="2856706"/>
            <a:ext cx="7315200" cy="1143000"/>
          </a:xfrm>
          <a:prstGeom prst="rect">
            <a:avLst/>
          </a:prstGeom>
          <a:solidFill>
            <a:srgbClr val="367BB9"/>
          </a:solidFill>
          <a:ln w="25400">
            <a:solidFill>
              <a:schemeClr val="tx1"/>
            </a:solidFill>
          </a:ln>
          <a:effectLst>
            <a:glow rad="152400">
              <a:schemeClr val="tx1">
                <a:alpha val="10000"/>
              </a:schemeClr>
            </a:glow>
          </a:effectLst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002656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ctr" defTabSz="914400" rtl="0" eaLnBrk="0" fontAlgn="auto" latinLnBrk="0" hangingPunct="0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-1" charset="0"/>
                <a:ea typeface="ＭＳ Ｐゴシック" pitchFamily="-1" charset="-128"/>
                <a:cs typeface="Arial" charset="0"/>
              </a:rPr>
              <a:t>QUESTIONS?</a:t>
            </a:r>
            <a:endParaRPr kumimoji="0" lang="en-US" sz="40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-1" charset="0"/>
              <a:ea typeface="ＭＳ Ｐゴシック" pitchFamily="-1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4489091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F49FD1-E14D-4BB3-2E05-BF617FA4BD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A78F83-9D7B-9BA9-1040-E99D05FE8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987" y="83127"/>
            <a:ext cx="11262167" cy="1061462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2800" dirty="0"/>
              <a:t>Module 16: Acute Myeloid Leukemia (AML)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E1CB528-1E87-8E33-2AEF-452AC0AB23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987" y="1144587"/>
            <a:ext cx="11262167" cy="5257800"/>
          </a:xfrm>
        </p:spPr>
        <p:txBody>
          <a:bodyPr lIns="365760" tIns="274320" rIns="365760">
            <a:noAutofit/>
          </a:bodyPr>
          <a:lstStyle/>
          <a:p>
            <a:pPr>
              <a:lnSpc>
                <a:spcPct val="100000"/>
              </a:lnSpc>
              <a:spcBef>
                <a:spcPts val="3000"/>
              </a:spcBef>
            </a:pPr>
            <a:r>
              <a:rPr lang="en-US" sz="3000" dirty="0"/>
              <a:t>Current Management Approaches for FLT3- and IDH-Mutated AML — </a:t>
            </a:r>
            <a:r>
              <a:rPr lang="en-US" sz="3000" b="0" dirty="0"/>
              <a:t>Dr DiNardo</a:t>
            </a:r>
          </a:p>
          <a:p>
            <a:pPr>
              <a:lnSpc>
                <a:spcPct val="100000"/>
              </a:lnSpc>
              <a:spcBef>
                <a:spcPts val="3000"/>
              </a:spcBef>
            </a:pPr>
            <a:r>
              <a:rPr lang="en-US" sz="3000" dirty="0"/>
              <a:t>Current and Future Role of Menin Inhibitors for Patients with AML — </a:t>
            </a:r>
            <a:r>
              <a:rPr lang="en-US" sz="3000" b="0" dirty="0"/>
              <a:t>Dr Erba</a:t>
            </a:r>
          </a:p>
        </p:txBody>
      </p:sp>
    </p:spTree>
    <p:extLst>
      <p:ext uri="{BB962C8B-B14F-4D97-AF65-F5344CB8AC3E}">
        <p14:creationId xmlns:p14="http://schemas.microsoft.com/office/powerpoint/2010/main" val="795816387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884636-8F12-480B-09DA-F31E4C17C3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646EEF-DC0D-4102-D613-DC86CA9B12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144588"/>
          </a:xfrm>
        </p:spPr>
        <p:txBody>
          <a:bodyPr>
            <a:normAutofit/>
          </a:bodyPr>
          <a:lstStyle/>
          <a:p>
            <a:r>
              <a:rPr lang="en-US" sz="3000" dirty="0"/>
              <a:t>Faculty</a:t>
            </a:r>
          </a:p>
        </p:txBody>
      </p:sp>
      <p:sp>
        <p:nvSpPr>
          <p:cNvPr id="3" name="Text Box 7">
            <a:extLst>
              <a:ext uri="{FF2B5EF4-FFF2-40B4-BE49-F238E27FC236}">
                <a16:creationId xmlns:a16="http://schemas.microsoft.com/office/drawing/2014/main" id="{788977BB-4AED-7B4A-201E-B8DC22EE3C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24486" y="1653363"/>
            <a:ext cx="3840480" cy="15318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0" tIns="0" rIns="0" bIns="0">
            <a:prstTxWarp prst="textNoShape">
              <a:avLst/>
            </a:prstTxWarp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Courtney D DiNardo, MD, MSCE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The University of Texas 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MD Anderson Cancer Center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Houston, Texas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A310A17-2FE3-152C-3C64-D9B0542DA0B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002847" y="4083960"/>
            <a:ext cx="1261872" cy="1261872"/>
          </a:xfrm>
          <a:prstGeom prst="rect">
            <a:avLst/>
          </a:prstGeom>
        </p:spPr>
      </p:pic>
      <p:sp>
        <p:nvSpPr>
          <p:cNvPr id="6" name="Text Box 7">
            <a:extLst>
              <a:ext uri="{FF2B5EF4-FFF2-40B4-BE49-F238E27FC236}">
                <a16:creationId xmlns:a16="http://schemas.microsoft.com/office/drawing/2014/main" id="{F76FD34F-BE2F-2DDF-B352-E0D91F0DA0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24486" y="4083960"/>
            <a:ext cx="3840480" cy="15318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0" tIns="0" rIns="0" bIns="0">
            <a:prstTxWarp prst="textNoShape">
              <a:avLst/>
            </a:prstTxWarp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Harry Paul Erba, MD, PhD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Duke University School of Medicine 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Durham, North Carolina</a:t>
            </a:r>
          </a:p>
        </p:txBody>
      </p:sp>
      <p:sp>
        <p:nvSpPr>
          <p:cNvPr id="10" name="Text Box 9">
            <a:extLst>
              <a:ext uri="{FF2B5EF4-FFF2-40B4-BE49-F238E27FC236}">
                <a16:creationId xmlns:a16="http://schemas.microsoft.com/office/drawing/2014/main" id="{05FAFC8C-380B-C149-E4D5-1FD3F59A85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6372" y="4083960"/>
            <a:ext cx="3840480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0" tIns="0" rIns="0" bIns="0">
            <a:prstTxWarp prst="textNoShape">
              <a:avLst/>
            </a:prstTxWarp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itchFamily="-72" charset="0"/>
                <a:ea typeface="MS PGothic" charset="0"/>
                <a:cs typeface="+mn-cs"/>
              </a:rPr>
              <a:t>Co-Moderator</a:t>
            </a:r>
            <a:b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-72" charset="0"/>
                <a:ea typeface="MS PGothic" charset="0"/>
                <a:cs typeface="+mn-cs"/>
              </a:rPr>
            </a:b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-72" charset="0"/>
                <a:ea typeface="MS PGothic" charset="0"/>
                <a:cs typeface="+mn-cs"/>
              </a:rPr>
              <a:t>Gustavo Adolf Fonseca, MD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-72" charset="0"/>
              <a:ea typeface="MS PGothic" charset="0"/>
              <a:cs typeface="+mn-cs"/>
            </a:endParaRP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-72" charset="0"/>
                <a:ea typeface="MS PGothic" charset="0"/>
                <a:cs typeface="+mn-cs"/>
              </a:rPr>
              <a:t>Florida Cancer Specialists &amp; 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-72" charset="0"/>
                <a:ea typeface="MS PGothic" charset="0"/>
                <a:cs typeface="+mn-cs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-72" charset="0"/>
                <a:ea typeface="MS PGothic" charset="0"/>
                <a:cs typeface="+mn-cs"/>
              </a:rPr>
              <a:t>Research Institute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-72" charset="0"/>
                <a:ea typeface="MS PGothic" charset="0"/>
                <a:cs typeface="+mn-cs"/>
              </a:rPr>
              <a:t>Lecanto, Florida 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-72" charset="0"/>
              <a:ea typeface="MS PGothic" charset="0"/>
              <a:cs typeface="+mn-cs"/>
            </a:endParaRP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-72" charset="0"/>
              <a:ea typeface="MS PGothic" charset="0"/>
              <a:cs typeface="+mn-cs"/>
            </a:endParaRPr>
          </a:p>
        </p:txBody>
      </p:sp>
      <p:sp>
        <p:nvSpPr>
          <p:cNvPr id="9" name="Text Box 7">
            <a:extLst>
              <a:ext uri="{FF2B5EF4-FFF2-40B4-BE49-F238E27FC236}">
                <a16:creationId xmlns:a16="http://schemas.microsoft.com/office/drawing/2014/main" id="{D5EE9D39-3E15-B607-667F-8CD9129D4E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6372" y="1653363"/>
            <a:ext cx="3840480" cy="15318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0" tIns="0" rIns="0" bIns="0">
            <a:prstTxWarp prst="textNoShape">
              <a:avLst/>
            </a:prstTxWarp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itchFamily="-72" charset="0"/>
                <a:ea typeface="MS PGothic" charset="0"/>
                <a:cs typeface="+mn-cs"/>
              </a:rPr>
              <a:t>Moderator</a:t>
            </a:r>
            <a:br>
              <a: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-72" charset="0"/>
                <a:ea typeface="MS PGothic" charset="0"/>
                <a:cs typeface="+mn-cs"/>
              </a:rPr>
            </a:br>
            <a:r>
              <a: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-72" charset="0"/>
                <a:ea typeface="MS PGothic" charset="0"/>
                <a:cs typeface="+mn-cs"/>
              </a:rPr>
              <a:t>Neil Love, MD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-72" charset="0"/>
                <a:ea typeface="MS PGothic" charset="0"/>
                <a:cs typeface="+mn-cs"/>
              </a:rPr>
              <a:t>Research To Practice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-72" charset="0"/>
                <a:ea typeface="MS PGothic" charset="0"/>
                <a:cs typeface="+mn-cs"/>
              </a:rPr>
              <a:t>Miami, Florida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FF99B93-085D-9BE5-CB8E-3680A21DED8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224733" y="4083960"/>
            <a:ext cx="1261872" cy="12618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C5266C2-143D-7D77-EAD9-69DE3CDCBA3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24733" y="1653363"/>
            <a:ext cx="1261872" cy="126187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4F8897F-C346-A760-666D-E6D1F826B04D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1002847" y="1653363"/>
            <a:ext cx="1261872" cy="126187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98536867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CEBAA0-11E6-EE08-3ED9-596F464D2E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5C9C543-244E-5148-31DC-114E9FD3761E}"/>
              </a:ext>
            </a:extLst>
          </p:cNvPr>
          <p:cNvSpPr/>
          <p:nvPr/>
        </p:nvSpPr>
        <p:spPr bwMode="auto">
          <a:xfrm>
            <a:off x="684426" y="1365969"/>
            <a:ext cx="10731324" cy="1154236"/>
          </a:xfrm>
          <a:prstGeom prst="rect">
            <a:avLst/>
          </a:prstGeom>
          <a:solidFill>
            <a:srgbClr val="0432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MS PGothic" charset="0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754537-6BDC-17EA-9B45-28AE94D3D6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987" y="83127"/>
            <a:ext cx="11262167" cy="1061462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2800" dirty="0"/>
              <a:t>Module 16: Acute Myeloid Leukemia (AML)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05E9577-FA11-5F50-0FB4-9B2D43A66E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987" y="1144587"/>
            <a:ext cx="11262167" cy="5257800"/>
          </a:xfrm>
        </p:spPr>
        <p:txBody>
          <a:bodyPr lIns="365760" tIns="274320" rIns="365760">
            <a:noAutofit/>
          </a:bodyPr>
          <a:lstStyle/>
          <a:p>
            <a:pPr>
              <a:lnSpc>
                <a:spcPct val="100000"/>
              </a:lnSpc>
              <a:spcBef>
                <a:spcPts val="3000"/>
              </a:spcBef>
            </a:pPr>
            <a:r>
              <a:rPr lang="en-US" sz="3000" dirty="0">
                <a:solidFill>
                  <a:schemeClr val="bg1"/>
                </a:solidFill>
              </a:rPr>
              <a:t>Current Management Approaches for FLT3- and IDH-Mutated AML — </a:t>
            </a:r>
            <a:r>
              <a:rPr lang="en-US" sz="3000" b="0" dirty="0">
                <a:solidFill>
                  <a:schemeClr val="bg1"/>
                </a:solidFill>
              </a:rPr>
              <a:t>Dr DiNardo</a:t>
            </a:r>
          </a:p>
          <a:p>
            <a:pPr>
              <a:lnSpc>
                <a:spcPct val="100000"/>
              </a:lnSpc>
              <a:spcBef>
                <a:spcPts val="3000"/>
              </a:spcBef>
            </a:pPr>
            <a:r>
              <a:rPr lang="en-US" sz="3000" dirty="0"/>
              <a:t>Current and Future Role of Menin Inhibitors for Patients with AML — </a:t>
            </a:r>
            <a:r>
              <a:rPr lang="en-US" sz="3000" b="0" dirty="0"/>
              <a:t>Dr Erba</a:t>
            </a:r>
          </a:p>
        </p:txBody>
      </p:sp>
    </p:spTree>
    <p:extLst>
      <p:ext uri="{BB962C8B-B14F-4D97-AF65-F5344CB8AC3E}">
        <p14:creationId xmlns:p14="http://schemas.microsoft.com/office/powerpoint/2010/main" val="40316829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86C865-7CEC-AACB-9625-034975A2DB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Avapritinib in Advanced SM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91E5BD-8C0C-F9A2-F83B-81D5F0A660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Phase 1 (EXPLORER trial): dose escalation and expansion (n = 86)</a:t>
            </a:r>
          </a:p>
          <a:p>
            <a:pPr lvl="1"/>
            <a:r>
              <a:rPr lang="en-US" dirty="0"/>
              <a:t>Avapritinib 200mg daily as optimal dose </a:t>
            </a:r>
          </a:p>
          <a:p>
            <a:pPr lvl="1"/>
            <a:r>
              <a:rPr lang="en-US" dirty="0"/>
              <a:t>Substantial activity demonstrated</a:t>
            </a:r>
          </a:p>
          <a:p>
            <a:pPr lvl="1"/>
            <a:endParaRPr lang="en-US" dirty="0"/>
          </a:p>
          <a:p>
            <a:r>
              <a:rPr lang="en-US" dirty="0"/>
              <a:t>Phase 2 (PATHFINDER): single-arm, phase 2 study in patients with AdvSM</a:t>
            </a:r>
          </a:p>
          <a:p>
            <a:pPr lvl="1"/>
            <a:r>
              <a:rPr lang="en-US" dirty="0"/>
              <a:t>AdvSM patients (n = 107; 83 were response evaluable) with or without prior therapy; </a:t>
            </a:r>
            <a:r>
              <a:rPr lang="en-US" dirty="0" err="1"/>
              <a:t>plts</a:t>
            </a:r>
            <a:r>
              <a:rPr lang="en-US" dirty="0"/>
              <a:t> &gt; 50 </a:t>
            </a:r>
          </a:p>
          <a:p>
            <a:pPr lvl="1"/>
            <a:r>
              <a:rPr lang="en-US" dirty="0"/>
              <a:t>Primary Endpoint: Overall response rate</a:t>
            </a:r>
          </a:p>
          <a:p>
            <a:pPr lvl="1"/>
            <a:r>
              <a:rPr lang="en-US" dirty="0"/>
              <a:t>Led to approval of avapritinib in AdvSM in 2021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1964DAC-716C-F186-4859-5230B3B24B3D}"/>
              </a:ext>
            </a:extLst>
          </p:cNvPr>
          <p:cNvSpPr txBox="1"/>
          <p:nvPr/>
        </p:nvSpPr>
        <p:spPr>
          <a:xfrm>
            <a:off x="0" y="6596390"/>
            <a:ext cx="733697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333F7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DeAngelo DJ, et al. 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333F7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Nat Med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333F7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2021;27(12):2183-2191.  Gotlib J, et al. 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333F7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Nat Med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333F7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2021;27(12):2192-2199</a:t>
            </a:r>
          </a:p>
        </p:txBody>
      </p:sp>
    </p:spTree>
    <p:extLst>
      <p:ext uri="{BB962C8B-B14F-4D97-AF65-F5344CB8AC3E}">
        <p14:creationId xmlns:p14="http://schemas.microsoft.com/office/powerpoint/2010/main" val="1731735982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DEF24E-78E8-6963-8AB6-8C731C40F0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EF2301-A108-C002-2668-479E8EB6C2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144588"/>
          </a:xfrm>
        </p:spPr>
        <p:txBody>
          <a:bodyPr>
            <a:normAutofit/>
          </a:bodyPr>
          <a:lstStyle/>
          <a:p>
            <a:r>
              <a:rPr lang="en-US" sz="3000" dirty="0"/>
              <a:t>Module 16: Targeted Treatment of AML</a:t>
            </a:r>
            <a:endParaRPr lang="en-US" sz="3000" dirty="0">
              <a:solidFill>
                <a:srgbClr val="0070C0"/>
              </a:solidFill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4D93FED-C8D0-0D19-1DC3-735B3A2368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987" y="1144587"/>
            <a:ext cx="11262167" cy="5257800"/>
          </a:xfrm>
        </p:spPr>
        <p:txBody>
          <a:bodyPr>
            <a:noAutofit/>
          </a:bodyPr>
          <a:lstStyle/>
          <a:p>
            <a:pPr>
              <a:lnSpc>
                <a:spcPts val="3800"/>
              </a:lnSpc>
              <a:spcBef>
                <a:spcPts val="2000"/>
              </a:spcBef>
              <a:spcAft>
                <a:spcPts val="2000"/>
              </a:spcAft>
            </a:pPr>
            <a:endParaRPr lang="en-US" sz="2800" noProof="0" dirty="0"/>
          </a:p>
          <a:p>
            <a:pPr>
              <a:lnSpc>
                <a:spcPts val="3800"/>
              </a:lnSpc>
              <a:spcBef>
                <a:spcPts val="2000"/>
              </a:spcBef>
              <a:spcAft>
                <a:spcPts val="2000"/>
              </a:spcAft>
            </a:pPr>
            <a:r>
              <a:rPr lang="en-US" sz="3600" noProof="0" dirty="0">
                <a:latin typeface="Calibri" panose="020F0502020204030204" pitchFamily="34" charset="0"/>
                <a:cs typeface="Calibri" panose="020F0502020204030204" pitchFamily="34" charset="0"/>
              </a:rPr>
              <a:t>We would like to do a “best paper or presentation of the year” activity. </a:t>
            </a:r>
            <a:r>
              <a:rPr lang="en-US" sz="3600" noProof="0">
                <a:latin typeface="Calibri" panose="020F0502020204030204" pitchFamily="34" charset="0"/>
                <a:cs typeface="Calibri" panose="020F0502020204030204" pitchFamily="34" charset="0"/>
              </a:rPr>
              <a:t>Please suggest one “paper of the year” and 2 other worthy papers based on the value in treatment of current and future patients.</a:t>
            </a:r>
            <a:endParaRPr lang="en-US" sz="3600" b="0" noProof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8530830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E8CEEB-5113-B212-1A87-B2DDA3A9E2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F1ECE4A-3593-896F-4DDC-925DFA599092}"/>
              </a:ext>
            </a:extLst>
          </p:cNvPr>
          <p:cNvSpPr txBox="1"/>
          <p:nvPr/>
        </p:nvSpPr>
        <p:spPr>
          <a:xfrm>
            <a:off x="119336" y="6493771"/>
            <a:ext cx="2958182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rPr>
              <a:t>Fathi AT et al. ASH 2025;Abstract 6.</a:t>
            </a:r>
          </a:p>
        </p:txBody>
      </p:sp>
      <p:pic>
        <p:nvPicPr>
          <p:cNvPr id="7" name="Picture 6" descr="A close-up of a medical information&#10;&#10;Description automatically generated">
            <a:extLst>
              <a:ext uri="{FF2B5EF4-FFF2-40B4-BE49-F238E27FC236}">
                <a16:creationId xmlns:a16="http://schemas.microsoft.com/office/drawing/2014/main" id="{5E2D74E4-7E0F-FAB9-B38C-B583D56FF0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464" y="1114550"/>
            <a:ext cx="10091644" cy="4546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326626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C24139-CDAF-A61E-E434-BBEF06CDFE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C7B5D-FD4E-57A4-3A55-6E14C24BD2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6516" y="116632"/>
            <a:ext cx="10358967" cy="1143000"/>
          </a:xfrm>
        </p:spPr>
        <p:txBody>
          <a:bodyPr/>
          <a:lstStyle/>
          <a:p>
            <a:r>
              <a:rPr lang="en-US" sz="3200" dirty="0"/>
              <a:t>PARADIGM: Conclusions</a:t>
            </a:r>
          </a:p>
        </p:txBody>
      </p:sp>
      <p:pic>
        <p:nvPicPr>
          <p:cNvPr id="4" name="Picture 3" descr="A white text on a white background&#10;&#10;Description automatically generated">
            <a:extLst>
              <a:ext uri="{FF2B5EF4-FFF2-40B4-BE49-F238E27FC236}">
                <a16:creationId xmlns:a16="http://schemas.microsoft.com/office/drawing/2014/main" id="{F4A46183-3FBC-57C1-F223-0390299EAE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4885" y="1122392"/>
            <a:ext cx="9379627" cy="475488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B18649B-DE16-06E1-B033-26092D714957}"/>
              </a:ext>
            </a:extLst>
          </p:cNvPr>
          <p:cNvSpPr txBox="1"/>
          <p:nvPr/>
        </p:nvSpPr>
        <p:spPr>
          <a:xfrm>
            <a:off x="119336" y="6493771"/>
            <a:ext cx="2958182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rPr>
              <a:t>Fathi AT et al. ASH 2025;Abstract 6.</a:t>
            </a:r>
          </a:p>
        </p:txBody>
      </p:sp>
    </p:spTree>
    <p:extLst>
      <p:ext uri="{BB962C8B-B14F-4D97-AF65-F5344CB8AC3E}">
        <p14:creationId xmlns:p14="http://schemas.microsoft.com/office/powerpoint/2010/main" val="2196307097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6F5A5072-7B47-4D32-B52A-4EBBF590B8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715DAF0-AE1B-46C9-8A6B-DB2AA05AB9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2" y="-22693"/>
            <a:ext cx="12191999" cy="4374129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rgbClr val="000000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016219D-510E-4184-9090-6D5578A87B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908719" y="-3931841"/>
            <a:ext cx="4374557" cy="12192000"/>
          </a:xfrm>
          <a:prstGeom prst="rect">
            <a:avLst/>
          </a:prstGeom>
          <a:gradFill>
            <a:gsLst>
              <a:gs pos="40000">
                <a:schemeClr val="accent1">
                  <a:alpha val="0"/>
                </a:schemeClr>
              </a:gs>
              <a:gs pos="100000">
                <a:schemeClr val="accent1">
                  <a:lumMod val="75000"/>
                  <a:alpha val="52000"/>
                </a:scheme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FF4A713-7B75-4B21-90D7-5AB19547C7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136696" y="-3703868"/>
            <a:ext cx="4374128" cy="11736479"/>
          </a:xfrm>
          <a:prstGeom prst="rect">
            <a:avLst/>
          </a:prstGeom>
          <a:gradFill>
            <a:gsLst>
              <a:gs pos="17000">
                <a:schemeClr val="accent1">
                  <a:alpha val="0"/>
                </a:schemeClr>
              </a:gs>
              <a:gs pos="100000">
                <a:srgbClr val="000000">
                  <a:alpha val="37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C631C0B-6DA6-4E57-8231-CE32B3434A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5" y="-22690"/>
            <a:ext cx="8542485" cy="4374126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  <a:alpha val="0"/>
                </a:schemeClr>
              </a:gs>
              <a:gs pos="100000">
                <a:srgbClr val="000000">
                  <a:alpha val="25000"/>
                </a:srgb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C29501E6-A978-4A61-9689-9085AF97A5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2508972">
            <a:off x="5945431" y="-1032053"/>
            <a:ext cx="4990147" cy="4439131"/>
          </a:xfrm>
          <a:custGeom>
            <a:avLst/>
            <a:gdLst>
              <a:gd name="connsiteX0" fmla="*/ 4990147 w 4990147"/>
              <a:gd name="connsiteY0" fmla="*/ 2229378 h 4439131"/>
              <a:gd name="connsiteX1" fmla="*/ 917384 w 4990147"/>
              <a:gd name="connsiteY1" fmla="*/ 4439131 h 4439131"/>
              <a:gd name="connsiteX2" fmla="*/ 910814 w 4990147"/>
              <a:gd name="connsiteY2" fmla="*/ 4434219 h 4439131"/>
              <a:gd name="connsiteX3" fmla="*/ 0 w 4990147"/>
              <a:gd name="connsiteY3" fmla="*/ 2502877 h 4439131"/>
              <a:gd name="connsiteX4" fmla="*/ 2502877 w 4990147"/>
              <a:gd name="connsiteY4" fmla="*/ 0 h 4439131"/>
              <a:gd name="connsiteX5" fmla="*/ 4954904 w 4990147"/>
              <a:gd name="connsiteY5" fmla="*/ 1998460 h 4439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90147" h="4439131">
                <a:moveTo>
                  <a:pt x="4990147" y="2229378"/>
                </a:moveTo>
                <a:lnTo>
                  <a:pt x="917384" y="4439131"/>
                </a:lnTo>
                <a:lnTo>
                  <a:pt x="910814" y="4434219"/>
                </a:lnTo>
                <a:cubicBezTo>
                  <a:pt x="354557" y="3975154"/>
                  <a:pt x="0" y="3280421"/>
                  <a:pt x="0" y="2502877"/>
                </a:cubicBezTo>
                <a:cubicBezTo>
                  <a:pt x="0" y="1120576"/>
                  <a:pt x="1120576" y="0"/>
                  <a:pt x="2502877" y="0"/>
                </a:cubicBezTo>
                <a:cubicBezTo>
                  <a:pt x="3712390" y="0"/>
                  <a:pt x="4721520" y="857941"/>
                  <a:pt x="4954904" y="1998460"/>
                </a:cubicBezTo>
                <a:close/>
              </a:path>
            </a:pathLst>
          </a:custGeom>
          <a:gradFill>
            <a:gsLst>
              <a:gs pos="0">
                <a:schemeClr val="accent1">
                  <a:alpha val="22000"/>
                </a:schemeClr>
              </a:gs>
              <a:gs pos="87000">
                <a:schemeClr val="accent1">
                  <a:lumMod val="60000"/>
                  <a:lumOff val="40000"/>
                  <a:alpha val="2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22265" y="952929"/>
            <a:ext cx="9095013" cy="2954799"/>
          </a:xfrm>
        </p:spPr>
        <p:txBody>
          <a:bodyPr anchor="b">
            <a:normAutofit/>
          </a:bodyPr>
          <a:lstStyle/>
          <a:p>
            <a:pPr algn="l"/>
            <a:r>
              <a:rPr lang="en-US" sz="4800" b="1" dirty="0">
                <a:solidFill>
                  <a:srgbClr val="FFFFFF"/>
                </a:solidFill>
              </a:rPr>
              <a:t>Current Management Approaches for FLT3 and IDH Mutant AML</a:t>
            </a:r>
            <a:br>
              <a:rPr lang="en-US" sz="4800" b="1" dirty="0">
                <a:solidFill>
                  <a:srgbClr val="FFFFFF"/>
                </a:solidFill>
              </a:rPr>
            </a:br>
            <a:endParaRPr lang="en-US" sz="4800" b="1" i="1" dirty="0">
              <a:solidFill>
                <a:srgbClr val="FFFFFF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50682" y="4870824"/>
            <a:ext cx="10005951" cy="1458258"/>
          </a:xfrm>
        </p:spPr>
        <p:txBody>
          <a:bodyPr anchor="ctr">
            <a:normAutofit/>
          </a:bodyPr>
          <a:lstStyle/>
          <a:p>
            <a:pPr algn="l"/>
            <a:r>
              <a:rPr lang="en-US" b="1" dirty="0"/>
              <a:t>Courtney DiNardo, MD MSCE</a:t>
            </a:r>
          </a:p>
          <a:p>
            <a:pPr algn="l"/>
            <a:r>
              <a:rPr lang="en-US" dirty="0"/>
              <a:t>Department of Leukemia</a:t>
            </a:r>
          </a:p>
          <a:p>
            <a:pPr algn="l"/>
            <a:r>
              <a:rPr lang="en-US" dirty="0"/>
              <a:t>MD Anderson Cancer Center </a:t>
            </a:r>
          </a:p>
        </p:txBody>
      </p:sp>
    </p:spTree>
    <p:extLst>
      <p:ext uri="{BB962C8B-B14F-4D97-AF65-F5344CB8AC3E}">
        <p14:creationId xmlns:p14="http://schemas.microsoft.com/office/powerpoint/2010/main" val="1469082345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64F3CC-20C7-3D87-F938-0340D440CE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Disclosures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42329209-5EEE-C7E1-FD8C-98A1CC87AF36}"/>
              </a:ext>
            </a:extLst>
          </p:cNvPr>
          <p:cNvGraphicFramePr>
            <a:graphicFrameLocks noGrp="1"/>
          </p:cNvGraphicFramePr>
          <p:nvPr/>
        </p:nvGraphicFramePr>
        <p:xfrm>
          <a:off x="1720272" y="1958338"/>
          <a:ext cx="8493991" cy="33410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68601">
                  <a:extLst>
                    <a:ext uri="{9D8B030D-6E8A-4147-A177-3AD203B41FA5}">
                      <a16:colId xmlns:a16="http://schemas.microsoft.com/office/drawing/2014/main" val="327397096"/>
                    </a:ext>
                  </a:extLst>
                </a:gridCol>
                <a:gridCol w="5725390">
                  <a:extLst>
                    <a:ext uri="{9D8B030D-6E8A-4147-A177-3AD203B41FA5}">
                      <a16:colId xmlns:a16="http://schemas.microsoft.com/office/drawing/2014/main" val="3239555582"/>
                    </a:ext>
                  </a:extLst>
                </a:gridCol>
              </a:tblGrid>
              <a:tr h="556838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Advisory Committees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Astellas, Bristol Myers Squibb, Kura Oncology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37989421"/>
                  </a:ext>
                </a:extLst>
              </a:tr>
              <a:tr h="1392094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Consulting Agreements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AbbVie Inc, AstraZeneca Pharmaceuticals LP, Bristol Myers Squibb, Genmab US Inc, Molecular Partners, Rigel Pharmaceuticals Inc, Servier Pharmaceuticals LLC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6088547"/>
                  </a:ext>
                </a:extLst>
              </a:tr>
              <a:tr h="1392094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Contracted Research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AbbVie Inc, Astex Pharmaceuticals, Auron Therapeutics, Remix Therapeutics, Rigel Pharmaceuticals Inc, Servier Pharmaceuticals LLC, </a:t>
                      </a:r>
                      <a:r>
                        <a:rPr lang="en-US" b="0" dirty="0" err="1">
                          <a:solidFill>
                            <a:schemeClr val="tx1"/>
                          </a:solidFill>
                        </a:rPr>
                        <a:t>SillaJen</a:t>
                      </a:r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en-US" b="0" dirty="0" err="1">
                          <a:solidFill>
                            <a:schemeClr val="tx1"/>
                          </a:solidFill>
                        </a:rPr>
                        <a:t>SystImmune</a:t>
                      </a:r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 Inc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155239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44894013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9511990" y="6611617"/>
            <a:ext cx="2680011" cy="192408"/>
          </a:xfrm>
        </p:spPr>
        <p:txBody>
          <a:bodyPr>
            <a:normAutofit fontScale="92500" lnSpcReduction="10000"/>
          </a:bodyPr>
          <a:lstStyle/>
          <a:p>
            <a:pPr>
              <a:spcBef>
                <a:spcPct val="0"/>
              </a:spcBef>
            </a:pPr>
            <a:r>
              <a:rPr lang="en-US" altLang="en-US" sz="9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Litzow MR et al, Blood 2015</a:t>
            </a:r>
          </a:p>
        </p:txBody>
      </p:sp>
      <p:sp>
        <p:nvSpPr>
          <p:cNvPr id="78851" name="Title 3"/>
          <p:cNvSpPr>
            <a:spLocks noGrp="1"/>
          </p:cNvSpPr>
          <p:nvPr>
            <p:ph type="title" idx="4294967295"/>
          </p:nvPr>
        </p:nvSpPr>
        <p:spPr>
          <a:xfrm>
            <a:off x="926593" y="53975"/>
            <a:ext cx="11265408" cy="1143000"/>
          </a:xfrm>
        </p:spPr>
        <p:txBody>
          <a:bodyPr>
            <a:normAutofit/>
          </a:bodyPr>
          <a:lstStyle/>
          <a:p>
            <a:r>
              <a:rPr lang="en-US" altLang="en-US" sz="4000" b="1" dirty="0">
                <a:solidFill>
                  <a:schemeClr val="tx1"/>
                </a:solidFill>
                <a:latin typeface="+mn-lt"/>
                <a:cs typeface="Arial" pitchFamily="34" charset="0"/>
              </a:rPr>
              <a:t>Characteristics of FLT3 Mutations in AML</a:t>
            </a:r>
          </a:p>
        </p:txBody>
      </p:sp>
      <p:sp>
        <p:nvSpPr>
          <p:cNvPr id="6" name="Content Placeholder 7"/>
          <p:cNvSpPr txBox="1">
            <a:spLocks/>
          </p:cNvSpPr>
          <p:nvPr/>
        </p:nvSpPr>
        <p:spPr>
          <a:xfrm>
            <a:off x="397565" y="1604504"/>
            <a:ext cx="4876585" cy="4935267"/>
          </a:xfrm>
          <a:prstGeom prst="rect">
            <a:avLst/>
          </a:prstGeom>
        </p:spPr>
        <p:txBody>
          <a:bodyPr lIns="82526" tIns="41265" rIns="82526" bIns="41265">
            <a:normAutofit lnSpcReduction="10000"/>
          </a:bodyPr>
          <a:lstStyle>
            <a:lvl1pPr marL="373063" indent="-373063" algn="l" defTabSz="498475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600" kern="1200">
                <a:solidFill>
                  <a:srgbClr val="595959"/>
                </a:solidFill>
                <a:latin typeface="Arial"/>
                <a:ea typeface="MS PGothic" pitchFamily="34" charset="-128"/>
                <a:cs typeface="Arial"/>
              </a:defRPr>
            </a:lvl1pPr>
            <a:lvl2pPr marL="812800" indent="-309563" algn="l" defTabSz="498475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200" kern="1200">
                <a:solidFill>
                  <a:srgbClr val="595959"/>
                </a:solidFill>
                <a:latin typeface="Arial"/>
                <a:ea typeface="MS PGothic" pitchFamily="34" charset="-128"/>
                <a:cs typeface="Arial"/>
              </a:defRPr>
            </a:lvl2pPr>
            <a:lvl3pPr marL="1254125" indent="-246063" algn="l" defTabSz="498475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kern="1200">
                <a:solidFill>
                  <a:srgbClr val="595959"/>
                </a:solidFill>
                <a:latin typeface="Arial"/>
                <a:ea typeface="MS PGothic" pitchFamily="34" charset="-128"/>
                <a:cs typeface="Arial"/>
              </a:defRPr>
            </a:lvl3pPr>
            <a:lvl4pPr marL="1757363" indent="-246063" algn="l" defTabSz="498475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900" kern="1200">
                <a:solidFill>
                  <a:srgbClr val="595959"/>
                </a:solidFill>
                <a:latin typeface="Arial"/>
                <a:ea typeface="MS PGothic" pitchFamily="34" charset="-128"/>
                <a:cs typeface="Arial"/>
              </a:defRPr>
            </a:lvl4pPr>
            <a:lvl5pPr marL="2262188" indent="-246063" algn="l" defTabSz="498475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900" kern="1200">
                <a:solidFill>
                  <a:srgbClr val="595959"/>
                </a:solidFill>
                <a:latin typeface="Arial"/>
                <a:ea typeface="MS PGothic" pitchFamily="34" charset="-128"/>
                <a:cs typeface="Arial"/>
              </a:defRPr>
            </a:lvl5pPr>
            <a:lvl6pPr marL="2767893" indent="-251626" algn="l" defTabSz="5032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1146" indent="-251626" algn="l" defTabSz="5032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4400" indent="-251626" algn="l" defTabSz="5032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77653" indent="-251626" algn="l" defTabSz="503254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73063" marR="0" lvl="0" indent="-373063" algn="l" defTabSz="498475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itchFamily="34" charset="-128"/>
                <a:cs typeface="Arial" panose="020B0604020202020204" pitchFamily="34" charset="0"/>
              </a:rPr>
              <a:t>FLT3-ITD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itchFamily="34" charset="-128"/>
                <a:cs typeface="Arial" panose="020B0604020202020204" pitchFamily="34" charset="0"/>
              </a:rPr>
              <a:t> in ~25% and      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itchFamily="34" charset="-128"/>
                <a:cs typeface="Arial" panose="020B0604020202020204" pitchFamily="34" charset="0"/>
              </a:rPr>
              <a:t>FLT3-TKD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itchFamily="34" charset="-128"/>
                <a:cs typeface="Arial" panose="020B0604020202020204" pitchFamily="34" charset="0"/>
              </a:rPr>
              <a:t> in ~10% AML</a:t>
            </a:r>
          </a:p>
          <a:p>
            <a:pPr marL="373063" marR="0" lvl="0" indent="-373063" algn="l" defTabSz="498475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itchFamily="34" charset="-128"/>
                <a:cs typeface="Arial" panose="020B0604020202020204" pitchFamily="34" charset="0"/>
              </a:rPr>
              <a:t>More frequent in younger pts, 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itchFamily="34" charset="-128"/>
                <a:cs typeface="Arial" panose="020B0604020202020204" pitchFamily="34" charset="0"/>
              </a:rPr>
              <a:t>de novo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itchFamily="34" charset="-128"/>
                <a:cs typeface="Arial" panose="020B0604020202020204" pitchFamily="34" charset="0"/>
              </a:rPr>
              <a:t>AML and diploid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itchFamily="34" charset="-128"/>
                <a:cs typeface="Arial" panose="020B0604020202020204" pitchFamily="34" charset="0"/>
              </a:rPr>
              <a:t>cytogenetics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pitchFamily="34" charset="-128"/>
              <a:cs typeface="Arial" panose="020B0604020202020204" pitchFamily="34" charset="0"/>
            </a:endParaRPr>
          </a:p>
          <a:p>
            <a:pPr marL="373063" marR="0" lvl="0" indent="-373063" algn="l" defTabSz="498475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pitchFamily="34" charset="-128"/>
              <a:cs typeface="Arial" panose="020B0604020202020204" pitchFamily="34" charset="0"/>
            </a:endParaRPr>
          </a:p>
          <a:p>
            <a:pPr marL="373063" marR="0" lvl="0" indent="-373063" algn="l" defTabSz="498475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itchFamily="34" charset="-128"/>
                <a:cs typeface="Arial" panose="020B0604020202020204" pitchFamily="34" charset="0"/>
              </a:rPr>
              <a:t>Leads to constitutive activation of FLT-3 receptor</a:t>
            </a:r>
          </a:p>
          <a:p>
            <a:pPr marL="373063" marR="0" lvl="0" indent="-373063" algn="l" defTabSz="498475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pitchFamily="34" charset="-128"/>
              <a:cs typeface="Arial" panose="020B0604020202020204" pitchFamily="34" charset="0"/>
            </a:endParaRPr>
          </a:p>
          <a:p>
            <a:pPr marL="373063" marR="0" lvl="0" indent="-373063" algn="l" defTabSz="498475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800" b="1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MS PGothic" pitchFamily="34" charset="-128"/>
                <a:cs typeface="Arial" panose="020B0604020202020204" pitchFamily="34" charset="0"/>
              </a:rPr>
              <a:t>FLT3-ITD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MS PGothic" pitchFamily="34" charset="-128"/>
                <a:cs typeface="Arial" panose="020B0604020202020204" pitchFamily="34" charset="0"/>
              </a:rPr>
              <a:t> independent predictor of poor prognosis; often associated with more proliferative disease</a:t>
            </a:r>
          </a:p>
          <a:p>
            <a:pPr marL="373063" marR="0" lvl="0" indent="-373063" algn="l" defTabSz="498475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pitchFamily="34" charset="-128"/>
              <a:cs typeface="Arial"/>
            </a:endParaRPr>
          </a:p>
          <a:p>
            <a:pPr marL="373063" marR="0" lvl="0" indent="-373063" algn="l" defTabSz="498475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pitchFamily="34" charset="-128"/>
              <a:cs typeface="Arial"/>
            </a:endParaRPr>
          </a:p>
          <a:p>
            <a:pPr marL="373063" marR="0" lvl="0" indent="-373063" algn="l" defTabSz="498475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pitchFamily="34" charset="-128"/>
              <a:cs typeface="Arial"/>
            </a:endParaRPr>
          </a:p>
          <a:p>
            <a:pPr marL="373063" marR="0" lvl="0" indent="-373063" algn="l" defTabSz="498475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pitchFamily="34" charset="-128"/>
              <a:cs typeface="Arial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672320" y="6263327"/>
            <a:ext cx="276480" cy="276509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82526" tIns="41265" rIns="82526" bIns="41265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787200" y="5779327"/>
            <a:ext cx="3525120" cy="760444"/>
          </a:xfrm>
          <a:prstGeom prst="rect">
            <a:avLst/>
          </a:prstGeom>
          <a:noFill/>
        </p:spPr>
        <p:txBody>
          <a:bodyPr lIns="82526" tIns="41265" rIns="82526" bIns="41265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Activated proliferation and pro-survival pathways</a:t>
            </a:r>
          </a:p>
        </p:txBody>
      </p:sp>
      <p:sp>
        <p:nvSpPr>
          <p:cNvPr id="4" name="Down Arrow 3"/>
          <p:cNvSpPr/>
          <p:nvPr/>
        </p:nvSpPr>
        <p:spPr>
          <a:xfrm>
            <a:off x="8204160" y="5402667"/>
            <a:ext cx="311040" cy="345636"/>
          </a:xfrm>
          <a:prstGeom prst="downArrow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2526" tIns="41265" rIns="82526" bIns="41265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5688419" y="1352194"/>
            <a:ext cx="5653561" cy="4271706"/>
            <a:chOff x="1600200" y="1676400"/>
            <a:chExt cx="5730240" cy="3938016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0200" y="1676400"/>
              <a:ext cx="5730240" cy="3938016"/>
            </a:xfrm>
            <a:prstGeom prst="rect">
              <a:avLst/>
            </a:prstGeom>
          </p:spPr>
        </p:pic>
        <p:grpSp>
          <p:nvGrpSpPr>
            <p:cNvPr id="11" name="Group 10"/>
            <p:cNvGrpSpPr/>
            <p:nvPr/>
          </p:nvGrpSpPr>
          <p:grpSpPr>
            <a:xfrm>
              <a:off x="1600200" y="1880127"/>
              <a:ext cx="5644280" cy="3394506"/>
              <a:chOff x="1600200" y="1880127"/>
              <a:chExt cx="5644280" cy="3394506"/>
            </a:xfrm>
          </p:grpSpPr>
          <p:sp>
            <p:nvSpPr>
              <p:cNvPr id="12" name="TextBox 11"/>
              <p:cNvSpPr txBox="1"/>
              <p:nvPr/>
            </p:nvSpPr>
            <p:spPr>
              <a:xfrm>
                <a:off x="1600200" y="1909000"/>
                <a:ext cx="2133597" cy="4793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ts val="14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ＭＳ Ｐゴシック" charset="0"/>
                    <a:cs typeface="+mn-cs"/>
                  </a:rPr>
                  <a:t>Immunoglobulin-like loops</a:t>
                </a: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2209800" y="2898351"/>
                <a:ext cx="1371600" cy="2887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ts val="14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ＭＳ Ｐゴシック" charset="0"/>
                    <a:cs typeface="+mn-cs"/>
                  </a:rPr>
                  <a:t>Extracellular</a:t>
                </a: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5103906" y="2586960"/>
                <a:ext cx="1752600" cy="4793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ts val="14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ＭＳ Ｐゴシック" charset="0"/>
                    <a:cs typeface="+mn-cs"/>
                  </a:rPr>
                  <a:t>Transmembrane domain</a:t>
                </a: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5105399" y="3660498"/>
                <a:ext cx="2139081" cy="4793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ts val="14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ＭＳ Ｐゴシック" charset="0"/>
                    <a:cs typeface="+mn-cs"/>
                  </a:rPr>
                  <a:t>Juxtamembrane domain</a:t>
                </a: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5105399" y="4084706"/>
                <a:ext cx="1752600" cy="2887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ts val="14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ＭＳ Ｐゴシック" charset="0"/>
                    <a:cs typeface="+mn-cs"/>
                  </a:rPr>
                  <a:t>Kinase 1 domain</a:t>
                </a: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5105399" y="4604932"/>
                <a:ext cx="1752600" cy="2887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ts val="14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ＭＳ Ｐゴシック" charset="0"/>
                    <a:cs typeface="+mn-cs"/>
                  </a:rPr>
                  <a:t>Kinase 2 domain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5105399" y="4985932"/>
                <a:ext cx="1752600" cy="2887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ts val="14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ＭＳ Ｐゴシック" charset="0"/>
                    <a:cs typeface="+mn-cs"/>
                  </a:rPr>
                  <a:t>C-terminus</a:t>
                </a:r>
              </a:p>
            </p:txBody>
          </p:sp>
          <p:grpSp>
            <p:nvGrpSpPr>
              <p:cNvPr id="19" name="Group 18"/>
              <p:cNvGrpSpPr/>
              <p:nvPr/>
            </p:nvGrpSpPr>
            <p:grpSpPr>
              <a:xfrm>
                <a:off x="3581400" y="1880127"/>
                <a:ext cx="609600" cy="387111"/>
                <a:chOff x="3581400" y="1025257"/>
                <a:chExt cx="609600" cy="387111"/>
              </a:xfrm>
            </p:grpSpPr>
            <p:cxnSp>
              <p:nvCxnSpPr>
                <p:cNvPr id="29" name="Straight Connector 28"/>
                <p:cNvCxnSpPr/>
                <p:nvPr/>
              </p:nvCxnSpPr>
              <p:spPr bwMode="auto">
                <a:xfrm>
                  <a:off x="3581400" y="1202531"/>
                  <a:ext cx="381000" cy="0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30" name="Straight Connector 29"/>
                <p:cNvCxnSpPr/>
                <p:nvPr/>
              </p:nvCxnSpPr>
              <p:spPr bwMode="auto">
                <a:xfrm flipH="1">
                  <a:off x="3962400" y="1025257"/>
                  <a:ext cx="228600" cy="177274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31" name="Straight Connector 30"/>
                <p:cNvCxnSpPr/>
                <p:nvPr/>
              </p:nvCxnSpPr>
              <p:spPr bwMode="auto">
                <a:xfrm flipH="1" flipV="1">
                  <a:off x="3962400" y="1202531"/>
                  <a:ext cx="228600" cy="209837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cxnSp>
            <p:nvCxnSpPr>
              <p:cNvPr id="20" name="Straight Connector 19"/>
              <p:cNvCxnSpPr/>
              <p:nvPr/>
            </p:nvCxnSpPr>
            <p:spPr bwMode="auto">
              <a:xfrm flipH="1">
                <a:off x="4572000" y="2725282"/>
                <a:ext cx="609600" cy="551319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1" name="Straight Connector 20"/>
              <p:cNvCxnSpPr/>
              <p:nvPr/>
            </p:nvCxnSpPr>
            <p:spPr bwMode="auto">
              <a:xfrm flipH="1" flipV="1">
                <a:off x="4572000" y="3742080"/>
                <a:ext cx="609600" cy="49594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2" name="Straight Connector 21"/>
              <p:cNvCxnSpPr/>
              <p:nvPr/>
            </p:nvCxnSpPr>
            <p:spPr bwMode="auto">
              <a:xfrm flipH="1" flipV="1">
                <a:off x="4572000" y="4134823"/>
                <a:ext cx="609600" cy="49594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3" name="Straight Connector 22"/>
              <p:cNvCxnSpPr/>
              <p:nvPr/>
            </p:nvCxnSpPr>
            <p:spPr bwMode="auto">
              <a:xfrm flipH="1" flipV="1">
                <a:off x="4572000" y="4693342"/>
                <a:ext cx="609600" cy="49594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4" name="Straight Connector 23"/>
              <p:cNvCxnSpPr/>
              <p:nvPr/>
            </p:nvCxnSpPr>
            <p:spPr bwMode="auto">
              <a:xfrm flipH="1" flipV="1">
                <a:off x="4572000" y="5050508"/>
                <a:ext cx="609600" cy="49594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5" name="Straight Connector 24"/>
              <p:cNvCxnSpPr>
                <a:endCxn id="28" idx="3"/>
              </p:cNvCxnSpPr>
              <p:nvPr/>
            </p:nvCxnSpPr>
            <p:spPr bwMode="auto">
              <a:xfrm flipH="1">
                <a:off x="3962400" y="3839049"/>
                <a:ext cx="371611" cy="345623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6" name="Straight Connector 25"/>
              <p:cNvCxnSpPr>
                <a:endCxn id="27" idx="3"/>
              </p:cNvCxnSpPr>
              <p:nvPr/>
            </p:nvCxnSpPr>
            <p:spPr bwMode="auto">
              <a:xfrm flipH="1">
                <a:off x="3962400" y="4693341"/>
                <a:ext cx="397169" cy="260702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27" name="Text Box 8"/>
              <p:cNvSpPr txBox="1">
                <a:spLocks noChangeArrowheads="1"/>
              </p:cNvSpPr>
              <p:nvPr/>
            </p:nvSpPr>
            <p:spPr bwMode="auto">
              <a:xfrm>
                <a:off x="2057400" y="4774285"/>
                <a:ext cx="1905000" cy="359515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ＭＳ Ｐゴシック"/>
                    <a:cs typeface="+mn-cs"/>
                  </a:rPr>
                  <a:t>TK domain</a:t>
                </a: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ＭＳ Ｐゴシック"/>
                  <a:cs typeface="+mn-cs"/>
                </a:endParaRPr>
              </a:p>
            </p:txBody>
          </p:sp>
          <p:sp>
            <p:nvSpPr>
              <p:cNvPr id="28" name="Text Box 8"/>
              <p:cNvSpPr txBox="1">
                <a:spLocks noChangeArrowheads="1"/>
              </p:cNvSpPr>
              <p:nvPr/>
            </p:nvSpPr>
            <p:spPr bwMode="auto">
              <a:xfrm>
                <a:off x="2057400" y="3839051"/>
                <a:ext cx="1905000" cy="691240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square" lIns="0" tIns="36000" rIns="0" bIns="3600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ＭＳ Ｐゴシック"/>
                    <a:cs typeface="+mn-cs"/>
                  </a:rPr>
                  <a:t>ITD</a:t>
                </a: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ＭＳ Ｐゴシック"/>
                  <a:cs typeface="+mn-cs"/>
                </a:endParaRP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ＭＳ Ｐゴシック"/>
                    <a:cs typeface="+mn-cs"/>
                  </a:rPr>
                  <a:t>Up to 30% </a:t>
                </a:r>
                <a:b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ＭＳ Ｐゴシック"/>
                    <a:cs typeface="+mn-cs"/>
                  </a:rPr>
                </a:b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ＭＳ Ｐゴシック"/>
                    <a:cs typeface="+mn-cs"/>
                  </a:rPr>
                  <a:t>of patients 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97606121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76E5D9-430B-90D8-3671-4601D3C52E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016" y="206403"/>
            <a:ext cx="10752667" cy="828675"/>
          </a:xfrm>
        </p:spPr>
        <p:txBody>
          <a:bodyPr>
            <a:normAutofit/>
          </a:bodyPr>
          <a:lstStyle/>
          <a:p>
            <a:pPr algn="ctr"/>
            <a:r>
              <a:rPr lang="en-US" sz="3467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Approved Regimens for Newly Dx FLT3-Mutated AML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464B87A-8D92-961D-9105-F25AB5F855D2}"/>
              </a:ext>
            </a:extLst>
          </p:cNvPr>
          <p:cNvSpPr txBox="1"/>
          <p:nvPr/>
        </p:nvSpPr>
        <p:spPr>
          <a:xfrm>
            <a:off x="136686" y="6346954"/>
            <a:ext cx="442315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Arial" panose="020B0604020202020204" pitchFamily="34" charset="0"/>
              </a:rPr>
              <a:t>Stone RM, et al. 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Arial" panose="020B0604020202020204" pitchFamily="34" charset="0"/>
              </a:rPr>
              <a:t>N </a:t>
            </a:r>
            <a:r>
              <a:rPr kumimoji="0" lang="en-US" sz="10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Arial" panose="020B0604020202020204" pitchFamily="34" charset="0"/>
              </a:rPr>
              <a:t>Engl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Arial" panose="020B0604020202020204" pitchFamily="34" charset="0"/>
              </a:rPr>
              <a:t> J Med.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Arial" panose="020B0604020202020204" pitchFamily="34" charset="0"/>
              </a:rPr>
              <a:t>2017 Aug 3;377(5):454-464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Arial" panose="020B0604020202020204" pitchFamily="34" charset="0"/>
              </a:rPr>
              <a:t>Erba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Arial" panose="020B0604020202020204" pitchFamily="34" charset="0"/>
              </a:rPr>
              <a:t> HP, et al. 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Arial" panose="020B0604020202020204" pitchFamily="34" charset="0"/>
              </a:rPr>
              <a:t>Lancet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Arial" panose="020B0604020202020204" pitchFamily="34" charset="0"/>
              </a:rPr>
              <a:t>. 2023 May 13;401(10388):1571-1583</a:t>
            </a:r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5E09BC07-7BA7-C232-8A3B-1CB1A7E7D611}"/>
              </a:ext>
            </a:extLst>
          </p:cNvPr>
          <p:cNvSpPr txBox="1">
            <a:spLocks/>
          </p:cNvSpPr>
          <p:nvPr/>
        </p:nvSpPr>
        <p:spPr>
          <a:xfrm>
            <a:off x="373133" y="5445652"/>
            <a:ext cx="5722867" cy="114169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ＭＳ Ｐゴシック"/>
                <a:cs typeface="+mn-cs"/>
              </a:rPr>
              <a:t>FLT3-ITD and FLT3-TKD mutations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/>
                <a:cs typeface="+mn-cs"/>
              </a:rPr>
              <a:t>, age &lt; 60 yrs</a:t>
            </a:r>
          </a:p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/>
                <a:cs typeface="+mn-cs"/>
              </a:rPr>
              <a:t>60-day mortality: not reported</a:t>
            </a:r>
          </a:p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90C3ACB-3889-0037-941B-53A74EFDB99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637" y="2268237"/>
            <a:ext cx="4995935" cy="303829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E6AE9A1-38ED-CE45-97D6-17B91FBED8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83971" y="2404895"/>
            <a:ext cx="5491919" cy="2901639"/>
          </a:xfrm>
          <a:prstGeom prst="rect">
            <a:avLst/>
          </a:prstGeom>
        </p:spPr>
      </p:pic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FEEE8F63-140E-494E-9AFD-52A3C09961FB}"/>
              </a:ext>
            </a:extLst>
          </p:cNvPr>
          <p:cNvSpPr txBox="1">
            <a:spLocks/>
          </p:cNvSpPr>
          <p:nvPr/>
        </p:nvSpPr>
        <p:spPr>
          <a:xfrm>
            <a:off x="6183971" y="5485056"/>
            <a:ext cx="6079316" cy="119129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ＭＳ Ｐゴシック"/>
                <a:cs typeface="+mn-cs"/>
              </a:rPr>
              <a:t>FLT3-ITD only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/>
                <a:cs typeface="+mn-cs"/>
              </a:rPr>
              <a:t>, and age &lt; 75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/>
                <a:cs typeface="+mn-cs"/>
              </a:rPr>
              <a:t>yrs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/>
              <a:cs typeface="+mn-cs"/>
            </a:endParaRPr>
          </a:p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/>
                <a:cs typeface="+mn-cs"/>
              </a:rPr>
              <a:t>60-day mortality: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/>
                <a:cs typeface="+mn-cs"/>
              </a:rPr>
              <a:t>quizartinib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/>
                <a:cs typeface="+mn-cs"/>
              </a:rPr>
              <a:t> 7.5%, placebo 4.9% (mostly infections)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FFD114F-B250-3D8A-AC36-13D081EEF1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96023" y="1125919"/>
            <a:ext cx="2167409" cy="107275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86BD926-A9F7-2FA8-0219-F710A8A34B3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06529" y="1248259"/>
            <a:ext cx="3316792" cy="107275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BA99587-7652-7DAF-BDCD-ADA345938BA3}"/>
              </a:ext>
            </a:extLst>
          </p:cNvPr>
          <p:cNvSpPr txBox="1"/>
          <p:nvPr/>
        </p:nvSpPr>
        <p:spPr>
          <a:xfrm>
            <a:off x="3079728" y="3005538"/>
            <a:ext cx="8418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/>
                <a:cs typeface="+mn-cs"/>
              </a:rPr>
              <a:t>HR: 0.78 </a:t>
            </a:r>
          </a:p>
        </p:txBody>
      </p:sp>
    </p:spTree>
    <p:extLst>
      <p:ext uri="{BB962C8B-B14F-4D97-AF65-F5344CB8AC3E}">
        <p14:creationId xmlns:p14="http://schemas.microsoft.com/office/powerpoint/2010/main" val="469782064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a colorful swirl&#10;&#10;Description automatically generated">
            <a:extLst>
              <a:ext uri="{FF2B5EF4-FFF2-40B4-BE49-F238E27FC236}">
                <a16:creationId xmlns:a16="http://schemas.microsoft.com/office/drawing/2014/main" id="{EF626627-CF29-FAD9-F823-7620396E319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50AB553-2A96-4A92-96F2-93548E096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">
                <a:schemeClr val="bg2">
                  <a:alpha val="68000"/>
                </a:schemeClr>
              </a:gs>
              <a:gs pos="85000">
                <a:schemeClr val="bg2">
                  <a:alpha val="97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97877" y="365125"/>
            <a:ext cx="10755923" cy="107505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b="1" dirty="0">
                <a:latin typeface="+mn-lt"/>
              </a:rPr>
              <a:t>Quick Review of FLT3 Inhibitors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4294967295"/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810038314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CD77F2-7CEC-1AA4-D02D-74B0A98429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162" y="181159"/>
            <a:ext cx="11227676" cy="734734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Important Differences of FLT3 inhibitors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0CDCD87-21EE-608C-6E6F-8D2EFA40EC64}"/>
              </a:ext>
            </a:extLst>
          </p:cNvPr>
          <p:cNvSpPr txBox="1"/>
          <p:nvPr/>
        </p:nvSpPr>
        <p:spPr>
          <a:xfrm>
            <a:off x="10116160" y="1312936"/>
            <a:ext cx="1986098" cy="1661959"/>
          </a:xfrm>
          <a:prstGeom prst="rect">
            <a:avLst/>
          </a:prstGeom>
          <a:noFill/>
        </p:spPr>
        <p:txBody>
          <a:bodyPr wrap="square" lIns="121885" tIns="60943" rIns="121885" bIns="60943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en-US" sz="2000" b="1" i="0" u="none" strike="noStrike" kern="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nd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GEN: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More potent and selective: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FLT3, KIT, CSF1R, PDGFRA/B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07C54222-A4D3-9F0A-DEF5-D7ED449D06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05585" y="3614814"/>
            <a:ext cx="2863067" cy="2049696"/>
          </a:xfrm>
          <a:prstGeom prst="rect">
            <a:avLst/>
          </a:prstGeom>
        </p:spPr>
      </p:pic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DC3C62BD-AF41-9EFE-5041-7CA2BBA4EB4A}"/>
              </a:ext>
            </a:extLst>
          </p:cNvPr>
          <p:cNvCxnSpPr>
            <a:cxnSpLocks/>
          </p:cNvCxnSpPr>
          <p:nvPr/>
        </p:nvCxnSpPr>
        <p:spPr>
          <a:xfrm>
            <a:off x="11109209" y="3080777"/>
            <a:ext cx="0" cy="348223"/>
          </a:xfrm>
          <a:prstGeom prst="straightConnector1">
            <a:avLst/>
          </a:prstGeom>
          <a:noFill/>
          <a:ln w="69850" cap="flat" cmpd="sng" algn="ctr">
            <a:solidFill>
              <a:srgbClr val="000000"/>
            </a:solidFill>
            <a:prstDash val="solid"/>
            <a:tailEnd type="triangle"/>
          </a:ln>
          <a:effectLst/>
        </p:spPr>
      </p:cxnSp>
      <p:graphicFrame>
        <p:nvGraphicFramePr>
          <p:cNvPr id="6" name="Espace réservé du contenu 3">
            <a:extLst>
              <a:ext uri="{FF2B5EF4-FFF2-40B4-BE49-F238E27FC236}">
                <a16:creationId xmlns:a16="http://schemas.microsoft.com/office/drawing/2014/main" id="{D137A02F-C6EC-4FCF-5CCB-18F144BD415D}"/>
              </a:ext>
            </a:extLst>
          </p:cNvPr>
          <p:cNvGraphicFramePr>
            <a:graphicFrameLocks/>
          </p:cNvGraphicFramePr>
          <p:nvPr/>
        </p:nvGraphicFramePr>
        <p:xfrm>
          <a:off x="323348" y="1174323"/>
          <a:ext cx="8178101" cy="396971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346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971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731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7316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28889">
                <a:tc>
                  <a:txBody>
                    <a:bodyPr/>
                    <a:lstStyle/>
                    <a:p>
                      <a:endParaRPr lang="en-US" sz="2000" noProof="0" dirty="0">
                        <a:solidFill>
                          <a:schemeClr val="bg1"/>
                        </a:solidFill>
                        <a:latin typeface="+mj-lt"/>
                        <a:cs typeface="Candara"/>
                      </a:endParaRPr>
                    </a:p>
                  </a:txBody>
                  <a:tcPr marL="68580" marR="68580" marT="34290" marB="3429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noProof="0" dirty="0">
                        <a:solidFill>
                          <a:schemeClr val="bg1"/>
                        </a:solidFill>
                        <a:latin typeface="+mj-lt"/>
                        <a:cs typeface="Candara"/>
                      </a:endParaRPr>
                    </a:p>
                  </a:txBody>
                  <a:tcPr marL="68580" marR="68580" marT="34290" marB="3429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noProof="0" dirty="0">
                          <a:solidFill>
                            <a:schemeClr val="bg1"/>
                          </a:solidFill>
                          <a:latin typeface="+mn-lt"/>
                        </a:rPr>
                        <a:t>First</a:t>
                      </a:r>
                      <a:r>
                        <a:rPr lang="en-US" sz="2000" b="1" baseline="0" noProof="0" dirty="0">
                          <a:solidFill>
                            <a:schemeClr val="bg1"/>
                          </a:solidFill>
                          <a:latin typeface="+mn-lt"/>
                        </a:rPr>
                        <a:t> generation</a:t>
                      </a:r>
                      <a:endParaRPr lang="en-US" sz="2000" b="1" noProof="0" dirty="0">
                        <a:solidFill>
                          <a:schemeClr val="bg1"/>
                        </a:solidFill>
                        <a:latin typeface="+mn-lt"/>
                        <a:cs typeface="Candara"/>
                      </a:endParaRPr>
                    </a:p>
                  </a:txBody>
                  <a:tcPr marL="68580" marR="68580" marT="34290" marB="34290" anchor="b"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noProof="0" dirty="0">
                          <a:solidFill>
                            <a:schemeClr val="bg1"/>
                          </a:solidFill>
                          <a:latin typeface="+mn-lt"/>
                        </a:rPr>
                        <a:t>Second generation</a:t>
                      </a:r>
                      <a:endParaRPr lang="en-US" sz="2000" b="1" noProof="0" dirty="0">
                        <a:solidFill>
                          <a:schemeClr val="bg1"/>
                        </a:solidFill>
                        <a:latin typeface="+mn-lt"/>
                        <a:cs typeface="Candara"/>
                      </a:endParaRPr>
                    </a:p>
                  </a:txBody>
                  <a:tcPr marL="68580" marR="68580" marT="34290" marB="34290" anchor="b"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6805">
                <a:tc>
                  <a:txBody>
                    <a:bodyPr/>
                    <a:lstStyle/>
                    <a:p>
                      <a:endParaRPr lang="en-US" sz="2000" noProof="0" dirty="0">
                        <a:solidFill>
                          <a:schemeClr val="bg1"/>
                        </a:solidFill>
                        <a:latin typeface="+mj-lt"/>
                        <a:cs typeface="Candara"/>
                      </a:endParaRPr>
                    </a:p>
                  </a:txBody>
                  <a:tcPr marL="68580" marR="68580" marT="34290" marB="3429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noProof="0" dirty="0">
                        <a:solidFill>
                          <a:schemeClr val="bg1"/>
                        </a:solidFill>
                        <a:latin typeface="+mj-lt"/>
                        <a:cs typeface="Candara"/>
                      </a:endParaRPr>
                    </a:p>
                  </a:txBody>
                  <a:tcPr marL="68580" marR="68580" marT="34290" marB="3429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noProof="0" dirty="0">
                          <a:solidFill>
                            <a:schemeClr val="bg1"/>
                          </a:solidFill>
                          <a:latin typeface="+mj-lt"/>
                        </a:rPr>
                        <a:t>Lack specificity for FLT3</a:t>
                      </a:r>
                      <a:endParaRPr lang="en-US" sz="2000" noProof="0" dirty="0">
                        <a:solidFill>
                          <a:schemeClr val="bg1"/>
                        </a:solidFill>
                        <a:latin typeface="+mj-lt"/>
                        <a:cs typeface="Candara"/>
                      </a:endParaRPr>
                    </a:p>
                  </a:txBody>
                  <a:tcPr marL="68580" marR="68580" marT="34290" marB="34290" anchor="b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noProof="0" dirty="0">
                          <a:solidFill>
                            <a:schemeClr val="bg1"/>
                          </a:solidFill>
                          <a:latin typeface="+mj-lt"/>
                        </a:rPr>
                        <a:t>More specific and potent</a:t>
                      </a:r>
                      <a:endParaRPr lang="en-US" sz="2000" noProof="0" dirty="0">
                        <a:solidFill>
                          <a:schemeClr val="bg1"/>
                        </a:solidFill>
                        <a:latin typeface="+mj-lt"/>
                        <a:cs typeface="Candara"/>
                      </a:endParaRPr>
                    </a:p>
                  </a:txBody>
                  <a:tcPr marL="68580" marR="68580" marT="34290" marB="34290" anchor="b"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09508">
                <a:tc>
                  <a:txBody>
                    <a:bodyPr/>
                    <a:lstStyle/>
                    <a:p>
                      <a:r>
                        <a:rPr lang="en-US" sz="2000" b="1" noProof="0" dirty="0">
                          <a:solidFill>
                            <a:srgbClr val="0070C0"/>
                          </a:solidFill>
                          <a:latin typeface="+mj-lt"/>
                        </a:rPr>
                        <a:t>Type I</a:t>
                      </a:r>
                      <a:endParaRPr lang="en-US" sz="2000" b="1" noProof="0" dirty="0">
                        <a:solidFill>
                          <a:srgbClr val="0070C0"/>
                        </a:solidFill>
                        <a:latin typeface="+mj-lt"/>
                        <a:cs typeface="Candara"/>
                      </a:endParaRPr>
                    </a:p>
                  </a:txBody>
                  <a:tcPr marL="68580" marR="68580" marT="34290" marB="34290" anchor="ctr">
                    <a:solidFill>
                      <a:srgbClr val="F4E8E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 noProof="0" dirty="0">
                          <a:latin typeface="+mj-lt"/>
                        </a:rPr>
                        <a:t>Pure ATP-competitive*</a:t>
                      </a:r>
                    </a:p>
                    <a:p>
                      <a:endParaRPr lang="en-US" sz="2000" b="1" noProof="0" dirty="0">
                        <a:latin typeface="+mj-lt"/>
                      </a:endParaRPr>
                    </a:p>
                    <a:p>
                      <a:r>
                        <a:rPr lang="en-US" sz="2000" b="1" noProof="0" dirty="0">
                          <a:solidFill>
                            <a:srgbClr val="0070C0"/>
                          </a:solidFill>
                          <a:latin typeface="+mj-lt"/>
                        </a:rPr>
                        <a:t>Active</a:t>
                      </a:r>
                      <a:r>
                        <a:rPr lang="en-US" sz="2000" b="1" baseline="0" noProof="0" dirty="0">
                          <a:solidFill>
                            <a:srgbClr val="0070C0"/>
                          </a:solidFill>
                          <a:latin typeface="+mj-lt"/>
                        </a:rPr>
                        <a:t> on </a:t>
                      </a:r>
                      <a:r>
                        <a:rPr lang="en-US" sz="2000" b="1" u="sng" baseline="0" noProof="0" dirty="0">
                          <a:solidFill>
                            <a:srgbClr val="0070C0"/>
                          </a:solidFill>
                          <a:latin typeface="+mj-lt"/>
                        </a:rPr>
                        <a:t>ITD+ and TKD+</a:t>
                      </a:r>
                    </a:p>
                  </a:txBody>
                  <a:tcPr marL="68580" marR="68580" marT="34290" marB="34290" anchor="ctr">
                    <a:solidFill>
                      <a:srgbClr val="F4E8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noProof="0" dirty="0">
                          <a:latin typeface="+mj-lt"/>
                        </a:rPr>
                        <a:t>Sunitinib</a:t>
                      </a:r>
                    </a:p>
                    <a:p>
                      <a:pPr algn="ctr"/>
                      <a:r>
                        <a:rPr lang="en-US" sz="2000" b="1" noProof="0" dirty="0">
                          <a:latin typeface="+mj-lt"/>
                        </a:rPr>
                        <a:t>Lestaurtinib</a:t>
                      </a:r>
                    </a:p>
                    <a:p>
                      <a:pPr algn="ctr"/>
                      <a:r>
                        <a:rPr lang="en-US" sz="2000" b="1" noProof="0" dirty="0">
                          <a:solidFill>
                            <a:srgbClr val="0070C0"/>
                          </a:solidFill>
                          <a:latin typeface="+mj-lt"/>
                        </a:rPr>
                        <a:t>Midostaurin</a:t>
                      </a:r>
                      <a:endParaRPr lang="en-US" sz="2000" b="1" noProof="0" dirty="0">
                        <a:solidFill>
                          <a:srgbClr val="0070C0"/>
                        </a:solidFill>
                        <a:latin typeface="+mj-lt"/>
                        <a:cs typeface="Candara"/>
                      </a:endParaRPr>
                    </a:p>
                  </a:txBody>
                  <a:tcPr marL="68580" marR="68580" marT="34290" marB="34290" anchor="ctr">
                    <a:solidFill>
                      <a:srgbClr val="F4E8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noProof="0" dirty="0">
                          <a:solidFill>
                            <a:srgbClr val="0070C0"/>
                          </a:solidFill>
                          <a:latin typeface="+mj-lt"/>
                        </a:rPr>
                        <a:t>Gilteritinib</a:t>
                      </a:r>
                    </a:p>
                    <a:p>
                      <a:pPr algn="ctr"/>
                      <a:r>
                        <a:rPr lang="en-US" sz="2000" b="1" noProof="0" dirty="0">
                          <a:latin typeface="+mj-lt"/>
                        </a:rPr>
                        <a:t>Crenolanib</a:t>
                      </a:r>
                      <a:endParaRPr lang="en-US" sz="2000" b="1" noProof="0" dirty="0">
                        <a:solidFill>
                          <a:srgbClr val="008000"/>
                        </a:solidFill>
                        <a:latin typeface="+mj-lt"/>
                        <a:cs typeface="Candara"/>
                      </a:endParaRPr>
                    </a:p>
                  </a:txBody>
                  <a:tcPr marL="68580" marR="68580" marT="34290" marB="34290" anchor="ctr">
                    <a:solidFill>
                      <a:srgbClr val="F4E8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53138">
                <a:tc>
                  <a:txBody>
                    <a:bodyPr/>
                    <a:lstStyle/>
                    <a:p>
                      <a:r>
                        <a:rPr lang="en-US" sz="2000" b="1" noProof="0" dirty="0">
                          <a:solidFill>
                            <a:srgbClr val="00B050"/>
                          </a:solidFill>
                          <a:latin typeface="+mj-lt"/>
                        </a:rPr>
                        <a:t>Type II</a:t>
                      </a:r>
                      <a:endParaRPr lang="en-US" sz="2000" b="1" noProof="0" dirty="0">
                        <a:solidFill>
                          <a:srgbClr val="00B050"/>
                        </a:solidFill>
                        <a:latin typeface="+mj-lt"/>
                        <a:cs typeface="Candara"/>
                      </a:endParaRPr>
                    </a:p>
                  </a:txBody>
                  <a:tcPr marL="68580" marR="68580" marT="34290" marB="34290" anchor="ctr"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 noProof="0" dirty="0">
                          <a:latin typeface="+mj-lt"/>
                        </a:rPr>
                        <a:t>Maintain the inactive conformation</a:t>
                      </a:r>
                      <a:r>
                        <a:rPr lang="en-US" sz="2000" b="0" baseline="30000" noProof="0" dirty="0">
                          <a:latin typeface="+mj-lt"/>
                        </a:rPr>
                        <a:t>†</a:t>
                      </a:r>
                    </a:p>
                    <a:p>
                      <a:endParaRPr lang="en-US" sz="2000" b="1" noProof="0" dirty="0">
                        <a:latin typeface="+mj-lt"/>
                      </a:endParaRPr>
                    </a:p>
                    <a:p>
                      <a:r>
                        <a:rPr lang="en-US" sz="2000" b="1" noProof="0" dirty="0">
                          <a:solidFill>
                            <a:srgbClr val="00B050"/>
                          </a:solidFill>
                          <a:latin typeface="+mj-lt"/>
                        </a:rPr>
                        <a:t>Active on ITD+ only</a:t>
                      </a:r>
                    </a:p>
                  </a:txBody>
                  <a:tcPr marL="68580" marR="68580" marT="34290" marB="34290" anchor="ctr"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noProof="0" dirty="0">
                          <a:solidFill>
                            <a:srgbClr val="00B050"/>
                          </a:solidFill>
                          <a:latin typeface="+mj-lt"/>
                        </a:rPr>
                        <a:t>Sorafenib</a:t>
                      </a:r>
                    </a:p>
                    <a:p>
                      <a:pPr algn="ctr"/>
                      <a:r>
                        <a:rPr lang="en-US" sz="2000" b="1" noProof="0" dirty="0">
                          <a:latin typeface="+mj-lt"/>
                        </a:rPr>
                        <a:t>Tandutinib</a:t>
                      </a:r>
                      <a:endParaRPr lang="en-US" sz="2000" b="1" noProof="0" dirty="0">
                        <a:latin typeface="+mj-lt"/>
                        <a:cs typeface="Candara"/>
                      </a:endParaRPr>
                    </a:p>
                  </a:txBody>
                  <a:tcPr marL="68580" marR="68580" marT="34290" marB="34290" anchor="ctr"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noProof="0" dirty="0">
                          <a:solidFill>
                            <a:srgbClr val="00B050"/>
                          </a:solidFill>
                          <a:latin typeface="+mj-lt"/>
                        </a:rPr>
                        <a:t>Quizartinib</a:t>
                      </a:r>
                    </a:p>
                    <a:p>
                      <a:pPr algn="ctr"/>
                      <a:r>
                        <a:rPr lang="en-US" sz="2000" b="1" noProof="0" dirty="0">
                          <a:latin typeface="+mj-lt"/>
                        </a:rPr>
                        <a:t>Ponatinib</a:t>
                      </a:r>
                    </a:p>
                    <a:p>
                      <a:pPr algn="ctr"/>
                      <a:r>
                        <a:rPr lang="en-US" sz="2000" b="1" noProof="0" dirty="0">
                          <a:latin typeface="+mj-lt"/>
                        </a:rPr>
                        <a:t>Pacritinib</a:t>
                      </a:r>
                    </a:p>
                    <a:p>
                      <a:pPr algn="ctr"/>
                      <a:r>
                        <a:rPr lang="en-US" sz="2000" b="1" noProof="0" dirty="0">
                          <a:latin typeface="+mj-lt"/>
                        </a:rPr>
                        <a:t>Ibrutinib</a:t>
                      </a:r>
                      <a:endParaRPr lang="en-US" sz="2000" b="1" i="1" noProof="0" dirty="0">
                        <a:solidFill>
                          <a:srgbClr val="000000"/>
                        </a:solidFill>
                        <a:latin typeface="+mj-lt"/>
                        <a:cs typeface="Candara"/>
                      </a:endParaRPr>
                    </a:p>
                  </a:txBody>
                  <a:tcPr marL="68580" marR="68580" marT="34290" marB="34290" anchor="ctr"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8C804056-F73C-39DA-4E40-B4B265697A35}"/>
              </a:ext>
            </a:extLst>
          </p:cNvPr>
          <p:cNvSpPr txBox="1">
            <a:spLocks/>
          </p:cNvSpPr>
          <p:nvPr/>
        </p:nvSpPr>
        <p:spPr>
          <a:xfrm>
            <a:off x="7267846" y="6423875"/>
            <a:ext cx="4741056" cy="361957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8E1400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0100" indent="-3429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8E1400"/>
              </a:buClr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2728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8E1400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ndara"/>
              </a:rPr>
              <a:t>Larrosa-Garcia M, et al. </a:t>
            </a:r>
            <a:r>
              <a:rPr kumimoji="0" lang="en-US" sz="11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ndara"/>
              </a:rPr>
              <a:t>Mol Cancer Ther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ndara"/>
              </a:rPr>
              <a:t>. 2017;16:991-1001</a:t>
            </a:r>
          </a:p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Smith CC, et al. Nature. 2012 Apr 15;485(7397):260-3</a:t>
            </a:r>
          </a:p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Whartenby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K, et al. PNAS. 2005 Nov 15;102(46):16741-6</a:t>
            </a:r>
          </a:p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Levis M, Perl AE. Blood Adv. 2020 Mar 24;4(6):1178-1191</a:t>
            </a:r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368B28F1-951D-9572-1083-2861C906D531}"/>
              </a:ext>
            </a:extLst>
          </p:cNvPr>
          <p:cNvSpPr txBox="1">
            <a:spLocks/>
          </p:cNvSpPr>
          <p:nvPr/>
        </p:nvSpPr>
        <p:spPr>
          <a:xfrm>
            <a:off x="323348" y="5599809"/>
            <a:ext cx="7992749" cy="824066"/>
          </a:xfrm>
          <a:prstGeom prst="rect">
            <a:avLst/>
          </a:prstGeom>
        </p:spPr>
        <p:txBody>
          <a:bodyPr/>
          <a:lstStyle>
            <a:lvl1pPr marL="457189" indent="-457189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37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990575" indent="-380990" algn="l" defTabSz="609585" rtl="0" eaLnBrk="1" latinLnBrk="0" hangingPunct="1">
              <a:spcBef>
                <a:spcPct val="20000"/>
              </a:spcBef>
              <a:buFont typeface="Arial"/>
              <a:buChar char="–"/>
              <a:defRPr sz="32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523962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933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2133547" indent="-304792" algn="l" defTabSz="609585" rtl="0" eaLnBrk="1" latinLnBrk="0" hangingPunct="1">
              <a:spcBef>
                <a:spcPct val="20000"/>
              </a:spcBef>
              <a:buFont typeface="Arial"/>
              <a:buChar char="–"/>
              <a:defRPr sz="2667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743131" indent="-304792" algn="l" defTabSz="609585" rtl="0" eaLnBrk="1" latinLnBrk="0" hangingPunct="1">
              <a:spcBef>
                <a:spcPct val="20000"/>
              </a:spcBef>
              <a:buFont typeface="Arial"/>
              <a:buChar char="»"/>
              <a:defRPr sz="2667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Candara"/>
              </a:rPr>
              <a:t>*Bind to the ATP-binding site when the receptor is in the active conformation.</a:t>
            </a: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Candara"/>
              </a:rPr>
              <a:t>†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Candara"/>
              </a:rPr>
              <a:t>Interact with a hydrophobic region immediately adjacent to the ATP binding site that is only accessible when the receptor is in the inactive conformation; prevent receptor activation. As most TKD (D835) mutations favor the active conformation, Type II inhibitors are usually ineffective on TKD-positive cells. 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67C3F38-69C6-78F1-BE40-1B22A517FFCD}"/>
              </a:ext>
            </a:extLst>
          </p:cNvPr>
          <p:cNvSpPr txBox="1"/>
          <p:nvPr/>
        </p:nvSpPr>
        <p:spPr>
          <a:xfrm>
            <a:off x="323348" y="5140351"/>
            <a:ext cx="76652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*blue and green compounds are clinically used in the US for FLT3-mutated AML </a:t>
            </a:r>
          </a:p>
        </p:txBody>
      </p:sp>
    </p:spTree>
    <p:extLst>
      <p:ext uri="{BB962C8B-B14F-4D97-AF65-F5344CB8AC3E}">
        <p14:creationId xmlns:p14="http://schemas.microsoft.com/office/powerpoint/2010/main" val="1111129784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5F62E5-70B5-4E85-871A-D1146F0BF6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QuANTUM-First Phase 3 Trial: </a:t>
            </a:r>
            <a:r>
              <a:rPr lang="en-US" b="1" dirty="0" err="1"/>
              <a:t>Quizartinib</a:t>
            </a:r>
            <a:r>
              <a:rPr lang="en-US" b="1" dirty="0"/>
              <a:t> Plus Standard Induction Chemotherapy Followed by Single-Agent </a:t>
            </a:r>
            <a:r>
              <a:rPr lang="en-US" b="1" dirty="0" err="1"/>
              <a:t>Quizartinib</a:t>
            </a:r>
            <a:r>
              <a:rPr lang="en-US" b="1" dirty="0"/>
              <a:t> – </a:t>
            </a:r>
            <a:endParaRPr lang="en-US" b="1" i="1" dirty="0">
              <a:solidFill>
                <a:schemeClr val="accent4"/>
              </a:solidFill>
            </a:endParaRP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C593EA65-3DB8-4524-BDEF-18B5F90EEDEA}"/>
              </a:ext>
            </a:extLst>
          </p:cNvPr>
          <p:cNvCxnSpPr>
            <a:cxnSpLocks/>
          </p:cNvCxnSpPr>
          <p:nvPr/>
        </p:nvCxnSpPr>
        <p:spPr>
          <a:xfrm>
            <a:off x="9315612" y="2431561"/>
            <a:ext cx="440302" cy="0"/>
          </a:xfrm>
          <a:prstGeom prst="straightConnector1">
            <a:avLst/>
          </a:prstGeom>
          <a:noFill/>
          <a:ln w="38100" cap="flat" cmpd="sng" algn="ctr">
            <a:solidFill>
              <a:srgbClr val="023F88"/>
            </a:solidFill>
            <a:prstDash val="solid"/>
            <a:tailEnd type="triangle"/>
          </a:ln>
          <a:effectLst/>
        </p:spPr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4B5E47BA-73E3-4974-B627-7AFA116DAC94}"/>
              </a:ext>
            </a:extLst>
          </p:cNvPr>
          <p:cNvCxnSpPr>
            <a:cxnSpLocks/>
          </p:cNvCxnSpPr>
          <p:nvPr/>
        </p:nvCxnSpPr>
        <p:spPr>
          <a:xfrm>
            <a:off x="9313012" y="4942606"/>
            <a:ext cx="440302" cy="0"/>
          </a:xfrm>
          <a:prstGeom prst="straightConnector1">
            <a:avLst/>
          </a:prstGeom>
          <a:noFill/>
          <a:ln w="38100" cap="flat" cmpd="sng" algn="ctr">
            <a:solidFill>
              <a:srgbClr val="023F88"/>
            </a:solidFill>
            <a:prstDash val="solid"/>
            <a:tailEnd type="triangle"/>
          </a:ln>
          <a:effectLst/>
        </p:spPr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71D7F7EF-0C67-4D1F-B12C-6566DB7EC021}"/>
              </a:ext>
            </a:extLst>
          </p:cNvPr>
          <p:cNvCxnSpPr>
            <a:cxnSpLocks/>
          </p:cNvCxnSpPr>
          <p:nvPr/>
        </p:nvCxnSpPr>
        <p:spPr>
          <a:xfrm>
            <a:off x="6555806" y="4942606"/>
            <a:ext cx="496433" cy="0"/>
          </a:xfrm>
          <a:prstGeom prst="straightConnector1">
            <a:avLst/>
          </a:prstGeom>
          <a:noFill/>
          <a:ln w="38100" cap="flat" cmpd="sng" algn="ctr">
            <a:solidFill>
              <a:srgbClr val="023F88"/>
            </a:solidFill>
            <a:prstDash val="solid"/>
            <a:tailEnd type="triangle"/>
          </a:ln>
          <a:effectLst/>
        </p:spPr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083C645F-5F69-48FA-8E2C-17FAE6C5DFFE}"/>
              </a:ext>
            </a:extLst>
          </p:cNvPr>
          <p:cNvCxnSpPr>
            <a:cxnSpLocks/>
          </p:cNvCxnSpPr>
          <p:nvPr/>
        </p:nvCxnSpPr>
        <p:spPr>
          <a:xfrm>
            <a:off x="6513107" y="2431561"/>
            <a:ext cx="539132" cy="0"/>
          </a:xfrm>
          <a:prstGeom prst="straightConnector1">
            <a:avLst/>
          </a:prstGeom>
          <a:noFill/>
          <a:ln w="38100" cap="flat" cmpd="sng" algn="ctr">
            <a:solidFill>
              <a:srgbClr val="023F88"/>
            </a:solidFill>
            <a:prstDash val="solid"/>
            <a:tailEnd type="triangle"/>
          </a:ln>
          <a:effectLst/>
        </p:spPr>
      </p:cxnSp>
      <p:sp>
        <p:nvSpPr>
          <p:cNvPr id="38" name="Rectangle 37">
            <a:extLst>
              <a:ext uri="{FF2B5EF4-FFF2-40B4-BE49-F238E27FC236}">
                <a16:creationId xmlns:a16="http://schemas.microsoft.com/office/drawing/2014/main" id="{935F3921-908A-498C-98C1-6A01469439F9}"/>
              </a:ext>
            </a:extLst>
          </p:cNvPr>
          <p:cNvSpPr/>
          <p:nvPr/>
        </p:nvSpPr>
        <p:spPr>
          <a:xfrm>
            <a:off x="9679490" y="1021364"/>
            <a:ext cx="1892478" cy="4258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7619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67" b="1" i="0" u="none" strike="noStrike" kern="0" cap="none" spc="0" normalizeH="0" baseline="0" noProof="0" dirty="0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Continuation</a:t>
            </a:r>
            <a:endParaRPr kumimoji="0" lang="en-US" sz="917" b="1" i="0" u="none" strike="noStrike" kern="0" cap="none" spc="0" normalizeH="0" baseline="0" noProof="0" dirty="0">
              <a:ln>
                <a:noFill/>
              </a:ln>
              <a:solidFill>
                <a:srgbClr val="4D4F53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ctr" defTabSz="7619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(Up to 36 cycles)</a:t>
            </a: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5E225E23-E625-462D-B08B-8C8DCFCF20F0}"/>
              </a:ext>
            </a:extLst>
          </p:cNvPr>
          <p:cNvCxnSpPr>
            <a:cxnSpLocks/>
            <a:endCxn id="43" idx="1"/>
          </p:cNvCxnSpPr>
          <p:nvPr/>
        </p:nvCxnSpPr>
        <p:spPr>
          <a:xfrm flipV="1">
            <a:off x="3880184" y="3687081"/>
            <a:ext cx="472803" cy="2913"/>
          </a:xfrm>
          <a:prstGeom prst="straightConnector1">
            <a:avLst/>
          </a:prstGeom>
          <a:noFill/>
          <a:ln w="38100" cap="flat" cmpd="sng" algn="ctr">
            <a:solidFill>
              <a:srgbClr val="023F88"/>
            </a:solidFill>
            <a:prstDash val="solid"/>
            <a:headEnd type="none" w="med" len="med"/>
            <a:tailEnd type="none" w="med" len="med"/>
          </a:ln>
          <a:effectLst/>
        </p:spPr>
      </p:cxnSp>
      <p:sp>
        <p:nvSpPr>
          <p:cNvPr id="43" name="Left Bracket 42">
            <a:extLst>
              <a:ext uri="{FF2B5EF4-FFF2-40B4-BE49-F238E27FC236}">
                <a16:creationId xmlns:a16="http://schemas.microsoft.com/office/drawing/2014/main" id="{AB5077DB-C573-440B-9C5A-5608EEF7EDFD}"/>
              </a:ext>
            </a:extLst>
          </p:cNvPr>
          <p:cNvSpPr/>
          <p:nvPr/>
        </p:nvSpPr>
        <p:spPr>
          <a:xfrm>
            <a:off x="4352987" y="2431561"/>
            <a:ext cx="156476" cy="2511039"/>
          </a:xfrm>
          <a:prstGeom prst="leftBracket">
            <a:avLst>
              <a:gd name="adj" fmla="val 0"/>
            </a:avLst>
          </a:prstGeom>
          <a:noFill/>
          <a:ln w="38100" cap="flat" cmpd="sng" algn="ctr">
            <a:solidFill>
              <a:srgbClr val="023F88"/>
            </a:solidFill>
            <a:prstDash val="solid"/>
            <a:headEnd type="triangle"/>
            <a:tailEnd type="triangle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7619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833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31FE2FE9-3420-460C-87E4-258FBD9DA564}"/>
              </a:ext>
            </a:extLst>
          </p:cNvPr>
          <p:cNvSpPr/>
          <p:nvPr/>
        </p:nvSpPr>
        <p:spPr>
          <a:xfrm>
            <a:off x="4519844" y="1418457"/>
            <a:ext cx="2103338" cy="4549013"/>
          </a:xfrm>
          <a:prstGeom prst="roundRect">
            <a:avLst/>
          </a:prstGeom>
          <a:solidFill>
            <a:srgbClr val="FFFFFF">
              <a:lumMod val="95000"/>
            </a:srgbClr>
          </a:solidFill>
          <a:ln w="25400" cap="flat" cmpd="sng" algn="ctr">
            <a:solidFill>
              <a:srgbClr val="023F88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7619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6D3F4F1B-3EBB-48DE-AB44-53736250D5A0}"/>
              </a:ext>
            </a:extLst>
          </p:cNvPr>
          <p:cNvSpPr txBox="1"/>
          <p:nvPr/>
        </p:nvSpPr>
        <p:spPr>
          <a:xfrm>
            <a:off x="4922423" y="1051296"/>
            <a:ext cx="1380558" cy="410370"/>
          </a:xfrm>
          <a:prstGeom prst="rect">
            <a:avLst/>
          </a:prstGeom>
        </p:spPr>
        <p:txBody>
          <a:bodyPr vert="horz" wrap="none" lIns="0" tIns="0" rIns="0" bIns="0" rtlCol="0" anchor="t" anchorCtr="0">
            <a:normAutofit/>
          </a:bodyPr>
          <a:lstStyle/>
          <a:p>
            <a:pPr marL="0" marR="0" lvl="0" indent="0" algn="ctr" defTabSz="7619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67" b="1" i="0" u="none" strike="noStrike" kern="0" cap="none" spc="0" normalizeH="0" baseline="0" noProof="0" dirty="0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Induction </a:t>
            </a:r>
          </a:p>
          <a:p>
            <a:pPr marL="0" marR="0" lvl="0" indent="0" algn="ctr" defTabSz="7619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(Up to 2 cycles)</a:t>
            </a:r>
          </a:p>
        </p:txBody>
      </p:sp>
      <p:sp>
        <p:nvSpPr>
          <p:cNvPr id="46" name="Rounded Rectangle 20">
            <a:extLst>
              <a:ext uri="{FF2B5EF4-FFF2-40B4-BE49-F238E27FC236}">
                <a16:creationId xmlns:a16="http://schemas.microsoft.com/office/drawing/2014/main" id="{0DB73C85-5A70-4137-BBCF-F9983A2E92F6}"/>
              </a:ext>
            </a:extLst>
          </p:cNvPr>
          <p:cNvSpPr/>
          <p:nvPr/>
        </p:nvSpPr>
        <p:spPr>
          <a:xfrm>
            <a:off x="4739165" y="1557535"/>
            <a:ext cx="1721470" cy="1748054"/>
          </a:xfrm>
          <a:prstGeom prst="roundRect">
            <a:avLst>
              <a:gd name="adj" fmla="val 5419"/>
            </a:avLst>
          </a:prstGeom>
          <a:solidFill>
            <a:srgbClr val="023F88"/>
          </a:solidFill>
          <a:ln w="19050" cap="flat" cmpd="sng" algn="ctr">
            <a:noFill/>
            <a:prstDash val="solid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7619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67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Cytarabine </a:t>
            </a:r>
            <a:br>
              <a:rPr kumimoji="0" lang="en-US" sz="1167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</a:br>
            <a:r>
              <a:rPr kumimoji="0" lang="en-US" sz="1167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days 1</a:t>
            </a:r>
            <a:r>
              <a:rPr kumimoji="0" lang="en-US" sz="1167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</a:t>
            </a:r>
            <a:r>
              <a:rPr kumimoji="0" lang="en-US" sz="1167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7</a:t>
            </a:r>
            <a:br>
              <a:rPr kumimoji="0" lang="en-US" sz="1167" b="0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</a:br>
            <a:r>
              <a:rPr kumimoji="0" lang="en-US" sz="1167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+</a:t>
            </a:r>
          </a:p>
          <a:p>
            <a:pPr marL="0" marR="0" lvl="0" indent="0" algn="ctr" defTabSz="7619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67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Daunorubicin or</a:t>
            </a:r>
            <a:br>
              <a:rPr kumimoji="0" lang="en-US" sz="1167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</a:br>
            <a:r>
              <a:rPr kumimoji="0" lang="en-US" sz="1167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idarubicin</a:t>
            </a:r>
            <a:br>
              <a:rPr kumimoji="0" lang="en-US" sz="1167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</a:br>
            <a:r>
              <a:rPr kumimoji="0" lang="en-US" sz="1167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days 1</a:t>
            </a:r>
            <a:r>
              <a:rPr kumimoji="0" lang="en-US" sz="1167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</a:t>
            </a:r>
            <a:r>
              <a:rPr kumimoji="0" lang="en-US" sz="1167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3</a:t>
            </a:r>
            <a:br>
              <a:rPr kumimoji="0" lang="en-US" sz="1167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</a:br>
            <a:r>
              <a:rPr kumimoji="0" lang="en-US" sz="1167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+ </a:t>
            </a:r>
          </a:p>
          <a:p>
            <a:pPr marL="0" marR="0" lvl="0" indent="0" algn="ctr" defTabSz="7619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5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67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Quizartinib (40 mg)</a:t>
            </a:r>
            <a:br>
              <a:rPr kumimoji="0" lang="en-US" sz="1167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</a:br>
            <a:r>
              <a:rPr kumimoji="0" lang="en-US" sz="1167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days 8</a:t>
            </a:r>
            <a:r>
              <a:rPr kumimoji="0" lang="en-US" sz="1167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</a:t>
            </a:r>
            <a:r>
              <a:rPr kumimoji="0" lang="en-US" sz="1167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21</a:t>
            </a:r>
          </a:p>
        </p:txBody>
      </p:sp>
      <p:sp>
        <p:nvSpPr>
          <p:cNvPr id="47" name="Rounded Rectangle 20">
            <a:extLst>
              <a:ext uri="{FF2B5EF4-FFF2-40B4-BE49-F238E27FC236}">
                <a16:creationId xmlns:a16="http://schemas.microsoft.com/office/drawing/2014/main" id="{B0474D07-AD8D-46D0-861C-9A68B4B4E9E5}"/>
              </a:ext>
            </a:extLst>
          </p:cNvPr>
          <p:cNvSpPr/>
          <p:nvPr/>
        </p:nvSpPr>
        <p:spPr>
          <a:xfrm>
            <a:off x="4727887" y="4066405"/>
            <a:ext cx="1725543" cy="1752402"/>
          </a:xfrm>
          <a:prstGeom prst="roundRect">
            <a:avLst>
              <a:gd name="adj" fmla="val 5419"/>
            </a:avLst>
          </a:prstGeom>
          <a:solidFill>
            <a:srgbClr val="00A756"/>
          </a:solidFill>
          <a:ln w="19050" cap="flat" cmpd="sng" algn="ctr">
            <a:noFill/>
            <a:prstDash val="solid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7619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67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Cytarabine</a:t>
            </a:r>
            <a:br>
              <a:rPr kumimoji="0" lang="en-US" sz="1167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</a:br>
            <a:r>
              <a:rPr kumimoji="0" lang="en-US" sz="1167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days 1</a:t>
            </a:r>
            <a:r>
              <a:rPr kumimoji="0" lang="en-US" sz="1167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</a:t>
            </a:r>
            <a:r>
              <a:rPr kumimoji="0" lang="en-US" sz="1167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7</a:t>
            </a:r>
            <a:br>
              <a:rPr kumimoji="0" lang="en-US" sz="1167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</a:br>
            <a:r>
              <a:rPr kumimoji="0" lang="en-US" sz="1167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+</a:t>
            </a:r>
          </a:p>
          <a:p>
            <a:pPr marL="0" marR="0" lvl="0" indent="0" algn="ctr" defTabSz="7619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67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Daunorubicin or</a:t>
            </a:r>
            <a:br>
              <a:rPr kumimoji="0" lang="en-US" sz="1167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</a:br>
            <a:r>
              <a:rPr kumimoji="0" lang="en-US" sz="1167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idarubicin </a:t>
            </a:r>
            <a:br>
              <a:rPr kumimoji="0" lang="en-US" sz="1167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</a:br>
            <a:r>
              <a:rPr kumimoji="0" lang="en-US" sz="1167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days 1</a:t>
            </a:r>
            <a:r>
              <a:rPr kumimoji="0" lang="en-US" sz="1167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</a:t>
            </a:r>
            <a:r>
              <a:rPr kumimoji="0" lang="en-US" sz="1167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3</a:t>
            </a:r>
            <a:br>
              <a:rPr kumimoji="0" lang="en-US" sz="1167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</a:br>
            <a:r>
              <a:rPr kumimoji="0" lang="en-US" sz="1167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+ </a:t>
            </a:r>
          </a:p>
          <a:p>
            <a:pPr marL="0" marR="0" lvl="0" indent="0" algn="ctr" defTabSz="7619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5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67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Placebo</a:t>
            </a:r>
            <a:br>
              <a:rPr kumimoji="0" lang="en-US" sz="1167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</a:br>
            <a:r>
              <a:rPr kumimoji="0" lang="en-US" sz="1167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days 8</a:t>
            </a:r>
            <a:r>
              <a:rPr kumimoji="0" lang="en-US" sz="1167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</a:t>
            </a:r>
            <a:r>
              <a:rPr kumimoji="0" lang="en-US" sz="1167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21</a:t>
            </a: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B62F9526-2B17-496F-9A8F-7BEF0F7DE38C}"/>
              </a:ext>
            </a:extLst>
          </p:cNvPr>
          <p:cNvSpPr/>
          <p:nvPr/>
        </p:nvSpPr>
        <p:spPr>
          <a:xfrm>
            <a:off x="7073479" y="1430357"/>
            <a:ext cx="2290607" cy="4537113"/>
          </a:xfrm>
          <a:prstGeom prst="roundRect">
            <a:avLst/>
          </a:prstGeom>
          <a:solidFill>
            <a:srgbClr val="FFFFFF">
              <a:lumMod val="95000"/>
            </a:srgbClr>
          </a:solidFill>
          <a:ln w="25400" cap="flat" cmpd="sng" algn="ctr">
            <a:solidFill>
              <a:srgbClr val="023F88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7619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0D29B5BE-CFBF-445D-A788-E07BE26BE90E}"/>
              </a:ext>
            </a:extLst>
          </p:cNvPr>
          <p:cNvSpPr/>
          <p:nvPr/>
        </p:nvSpPr>
        <p:spPr>
          <a:xfrm>
            <a:off x="7246929" y="1021367"/>
            <a:ext cx="1994688" cy="4258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7619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67" b="1" i="0" u="none" strike="noStrike" kern="0" cap="none" spc="0" normalizeH="0" baseline="0" noProof="0" dirty="0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Consolidation</a:t>
            </a:r>
          </a:p>
          <a:p>
            <a:pPr marL="0" marR="0" lvl="0" indent="0" algn="ctr" defTabSz="7619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(Up to 4 cycles)</a:t>
            </a: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35DCB05A-79DE-4797-BC1B-7CE61795281F}"/>
              </a:ext>
            </a:extLst>
          </p:cNvPr>
          <p:cNvSpPr/>
          <p:nvPr/>
        </p:nvSpPr>
        <p:spPr>
          <a:xfrm>
            <a:off x="9763695" y="1462400"/>
            <a:ext cx="1750011" cy="4505070"/>
          </a:xfrm>
          <a:prstGeom prst="roundRect">
            <a:avLst/>
          </a:prstGeom>
          <a:solidFill>
            <a:srgbClr val="FFFFFF">
              <a:lumMod val="95000"/>
            </a:srgbClr>
          </a:solidFill>
          <a:ln w="25400" cap="flat" cmpd="sng" algn="ctr">
            <a:solidFill>
              <a:srgbClr val="023F88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7619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1" name="Rounded Rectangle 20">
            <a:extLst>
              <a:ext uri="{FF2B5EF4-FFF2-40B4-BE49-F238E27FC236}">
                <a16:creationId xmlns:a16="http://schemas.microsoft.com/office/drawing/2014/main" id="{C793465A-805A-490C-A26B-E2F46F9F8CAC}"/>
              </a:ext>
            </a:extLst>
          </p:cNvPr>
          <p:cNvSpPr/>
          <p:nvPr/>
        </p:nvSpPr>
        <p:spPr>
          <a:xfrm>
            <a:off x="10011911" y="1557534"/>
            <a:ext cx="1213999" cy="1748053"/>
          </a:xfrm>
          <a:prstGeom prst="roundRect">
            <a:avLst>
              <a:gd name="adj" fmla="val 5419"/>
            </a:avLst>
          </a:prstGeom>
          <a:solidFill>
            <a:srgbClr val="023F88"/>
          </a:solidFill>
          <a:ln w="19050" cap="flat" cmpd="sng" algn="ctr">
            <a:noFill/>
            <a:prstDash val="solid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7619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67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Quizartinib (60 mg)</a:t>
            </a:r>
            <a:br>
              <a:rPr kumimoji="0" lang="en-US" sz="1167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</a:br>
            <a:r>
              <a:rPr kumimoji="0" lang="en-US" sz="116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once</a:t>
            </a:r>
            <a:r>
              <a:rPr kumimoji="0" lang="en-US" sz="1167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167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daily</a:t>
            </a:r>
          </a:p>
        </p:txBody>
      </p:sp>
      <p:sp>
        <p:nvSpPr>
          <p:cNvPr id="52" name="Rounded Rectangle 20">
            <a:extLst>
              <a:ext uri="{FF2B5EF4-FFF2-40B4-BE49-F238E27FC236}">
                <a16:creationId xmlns:a16="http://schemas.microsoft.com/office/drawing/2014/main" id="{BA95A0C4-E8F9-4028-81F6-F99BF4BA65A3}"/>
              </a:ext>
            </a:extLst>
          </p:cNvPr>
          <p:cNvSpPr/>
          <p:nvPr/>
        </p:nvSpPr>
        <p:spPr>
          <a:xfrm>
            <a:off x="9997877" y="4070754"/>
            <a:ext cx="1242064" cy="1748053"/>
          </a:xfrm>
          <a:prstGeom prst="roundRect">
            <a:avLst>
              <a:gd name="adj" fmla="val 5419"/>
            </a:avLst>
          </a:prstGeom>
          <a:solidFill>
            <a:srgbClr val="00A756"/>
          </a:solidFill>
          <a:ln w="19050" cap="flat" cmpd="sng" algn="ctr">
            <a:noFill/>
            <a:prstDash val="solid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7619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67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Placebo </a:t>
            </a:r>
          </a:p>
          <a:p>
            <a:pPr marL="0" marR="0" lvl="0" indent="0" algn="ctr" defTabSz="7619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67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once daily</a:t>
            </a:r>
          </a:p>
        </p:txBody>
      </p:sp>
      <p:sp>
        <p:nvSpPr>
          <p:cNvPr id="53" name="Rounded Rectangle 20">
            <a:extLst>
              <a:ext uri="{FF2B5EF4-FFF2-40B4-BE49-F238E27FC236}">
                <a16:creationId xmlns:a16="http://schemas.microsoft.com/office/drawing/2014/main" id="{3BB69F3C-7557-4CD6-99CC-89AA19B19323}"/>
              </a:ext>
            </a:extLst>
          </p:cNvPr>
          <p:cNvSpPr/>
          <p:nvPr/>
        </p:nvSpPr>
        <p:spPr>
          <a:xfrm>
            <a:off x="7292958" y="1557534"/>
            <a:ext cx="1860242" cy="1748053"/>
          </a:xfrm>
          <a:prstGeom prst="roundRect">
            <a:avLst>
              <a:gd name="adj" fmla="val 5522"/>
            </a:avLst>
          </a:prstGeom>
          <a:solidFill>
            <a:srgbClr val="023F88"/>
          </a:solidFill>
          <a:ln w="19050" cap="flat" cmpd="sng" algn="ctr">
            <a:noFill/>
            <a:prstDash val="solid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7619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67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HiDAC</a:t>
            </a:r>
          </a:p>
          <a:p>
            <a:pPr marL="0" marR="0" lvl="0" indent="0" algn="ctr" defTabSz="7619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67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+ </a:t>
            </a:r>
          </a:p>
          <a:p>
            <a:pPr marL="0" marR="0" lvl="0" indent="0" algn="ctr" defTabSz="7619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67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Quizartinib (40 mg)</a:t>
            </a:r>
          </a:p>
          <a:p>
            <a:pPr marL="0" marR="0" lvl="0" indent="0" algn="ctr" defTabSz="7619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67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7619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67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and/or allo-HCT </a:t>
            </a:r>
            <a:br>
              <a:rPr kumimoji="0" lang="en-US" sz="1167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</a:br>
            <a:endParaRPr kumimoji="0" lang="en-US" sz="1167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54" name="Rounded Rectangle 20">
            <a:extLst>
              <a:ext uri="{FF2B5EF4-FFF2-40B4-BE49-F238E27FC236}">
                <a16:creationId xmlns:a16="http://schemas.microsoft.com/office/drawing/2014/main" id="{36C08768-DE1F-49B8-844C-2136959A57A4}"/>
              </a:ext>
            </a:extLst>
          </p:cNvPr>
          <p:cNvSpPr/>
          <p:nvPr/>
        </p:nvSpPr>
        <p:spPr>
          <a:xfrm>
            <a:off x="7316052" y="4066406"/>
            <a:ext cx="1854673" cy="1752401"/>
          </a:xfrm>
          <a:prstGeom prst="roundRect">
            <a:avLst>
              <a:gd name="adj" fmla="val 5419"/>
            </a:avLst>
          </a:prstGeom>
          <a:solidFill>
            <a:srgbClr val="00A756"/>
          </a:solidFill>
          <a:ln w="19050" cap="flat" cmpd="sng" algn="ctr">
            <a:noFill/>
            <a:prstDash val="solid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7619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67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HiDAC</a:t>
            </a:r>
          </a:p>
          <a:p>
            <a:pPr marL="0" marR="0" lvl="0" indent="0" algn="ctr" defTabSz="7619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67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+ </a:t>
            </a:r>
          </a:p>
          <a:p>
            <a:pPr marL="0" marR="0" lvl="0" indent="0" algn="ctr" defTabSz="7619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67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Placebo</a:t>
            </a:r>
          </a:p>
          <a:p>
            <a:pPr marL="0" marR="0" lvl="0" indent="0" algn="ctr" defTabSz="7619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67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7619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67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and/or allo-HCT</a:t>
            </a:r>
            <a:endParaRPr kumimoji="0" lang="en-US" sz="1167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30" name="Footer Placeholder 3">
            <a:extLst>
              <a:ext uri="{FF2B5EF4-FFF2-40B4-BE49-F238E27FC236}">
                <a16:creationId xmlns:a16="http://schemas.microsoft.com/office/drawing/2014/main" id="{3C29A99E-DD7E-4496-B398-976FF792D9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6953" y="6388806"/>
            <a:ext cx="11315015" cy="365125"/>
          </a:xfrm>
        </p:spPr>
        <p:txBody>
          <a:bodyPr/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33" b="0" i="0" u="none" strike="noStrike" kern="1200" cap="none" spc="0" normalizeH="0" baseline="0" noProof="0" dirty="0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AML, acute myeloid leukemia; CR, complete remission; CRc, composite complete remission; </a:t>
            </a:r>
          </a:p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33" b="0" i="0" u="none" strike="noStrike" kern="1200" cap="none" spc="0" normalizeH="0" baseline="0" noProof="0" dirty="0" err="1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DoCR</a:t>
            </a:r>
            <a:r>
              <a:rPr kumimoji="0" lang="en-US" sz="833" b="0" i="0" u="none" strike="noStrike" kern="1200" cap="none" spc="0" normalizeH="0" baseline="0" noProof="0" dirty="0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duration of complete remission; EFS, event-free survival; HiDAC, high-dose cytarabine, OS, overall survival; RFS, relapse-free survival; 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09918737-2444-145E-26E5-993041B85184}"/>
              </a:ext>
            </a:extLst>
          </p:cNvPr>
          <p:cNvSpPr txBox="1"/>
          <p:nvPr/>
        </p:nvSpPr>
        <p:spPr>
          <a:xfrm>
            <a:off x="4735092" y="3531815"/>
            <a:ext cx="1725543" cy="356428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pPr marL="0" marR="0" lvl="0" indent="0" algn="ctr" defTabSz="7619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67" b="1" i="0" u="none" strike="noStrike" kern="0" cap="none" spc="0" normalizeH="0" baseline="0" noProof="0" dirty="0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Randomization (1:1)</a:t>
            </a:r>
          </a:p>
          <a:p>
            <a:pPr marL="0" marR="0" lvl="0" indent="0" algn="ctr" defTabSz="7619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67" b="1" i="0" u="none" strike="noStrike" kern="0" cap="none" spc="0" normalizeH="0" baseline="0" noProof="0" dirty="0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day 7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14D083A-F8CE-467F-A767-816DACCFD54A}"/>
              </a:ext>
            </a:extLst>
          </p:cNvPr>
          <p:cNvSpPr txBox="1"/>
          <p:nvPr/>
        </p:nvSpPr>
        <p:spPr>
          <a:xfrm>
            <a:off x="7316051" y="5999924"/>
            <a:ext cx="1854673" cy="356428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pPr marL="0" marR="0" lvl="0" indent="0" algn="ctr" defTabSz="7619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67" b="1" i="0" u="none" strike="noStrike" kern="0" cap="none" spc="0" normalizeH="0" baseline="0" noProof="0" dirty="0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Allo-HCT per </a:t>
            </a:r>
          </a:p>
          <a:p>
            <a:pPr marL="0" marR="0" lvl="0" indent="0" algn="ctr" defTabSz="7619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67" b="1" i="0" u="none" strike="noStrike" kern="0" cap="none" spc="0" normalizeH="0" baseline="0" noProof="0" dirty="0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institutional policies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25DA1643-89F6-947E-BAE3-D07CFA2B6CDB}"/>
              </a:ext>
            </a:extLst>
          </p:cNvPr>
          <p:cNvSpPr txBox="1"/>
          <p:nvPr/>
        </p:nvSpPr>
        <p:spPr bwMode="auto">
          <a:xfrm>
            <a:off x="90928" y="1021364"/>
            <a:ext cx="4139483" cy="76925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76200" rIns="0" bIns="76200" numCol="1" rtlCol="0" anchor="b" anchorCtr="0" compatLnSpc="1">
            <a:prstTxWarp prst="textNoShape">
              <a:avLst/>
            </a:prstTxWarp>
            <a:spAutoFit/>
          </a:bodyPr>
          <a:lstStyle/>
          <a:p>
            <a:pPr marL="0" marR="0" lvl="0" indent="48946" algn="l" defTabSz="76197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00B0F0"/>
              </a:buClr>
              <a:buSzTx/>
              <a:buFontTx/>
              <a:buNone/>
              <a:tabLst/>
              <a:defRPr/>
            </a:pPr>
            <a:r>
              <a:rPr kumimoji="0" lang="en-US" sz="1333" b="1" i="0" u="none" strike="noStrike" kern="1200" cap="none" spc="0" normalizeH="0" baseline="0" noProof="0" dirty="0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Enrollment dates: </a:t>
            </a:r>
            <a:r>
              <a:rPr kumimoji="0" lang="en-US" sz="1333" b="0" i="0" u="none" strike="noStrike" kern="1200" cap="none" spc="0" normalizeH="0" baseline="0" noProof="0" dirty="0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September </a:t>
            </a:r>
            <a:r>
              <a:rPr kumimoji="0" lang="en-US" sz="1333" b="0" i="0" u="none" strike="noStrike" kern="1200" cap="none" spc="0" normalizeH="0" baseline="0" noProof="0" dirty="0">
                <a:ln>
                  <a:noFill/>
                </a:ln>
                <a:solidFill>
                  <a:srgbClr val="4D4F53"/>
                </a:solidFill>
                <a:effectLst/>
                <a:highlight>
                  <a:srgbClr val="FFFF00"/>
                </a:highlight>
                <a:uLnTx/>
                <a:uFillTx/>
                <a:latin typeface="Arial"/>
                <a:ea typeface="+mn-ea"/>
                <a:cs typeface="Arial" charset="0"/>
              </a:rPr>
              <a:t>2016</a:t>
            </a:r>
            <a:r>
              <a:rPr kumimoji="0" lang="en-US" sz="1333" b="0" i="0" u="none" strike="noStrike" kern="1200" cap="none" spc="0" normalizeH="0" baseline="0" noProof="0" dirty="0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to August 2019</a:t>
            </a:r>
          </a:p>
          <a:p>
            <a:pPr marL="0" marR="0" lvl="0" indent="48946" algn="l" defTabSz="76197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00B0F0"/>
              </a:buClr>
              <a:buSzTx/>
              <a:buFontTx/>
              <a:buNone/>
              <a:tabLst/>
              <a:defRPr/>
            </a:pPr>
            <a:r>
              <a:rPr kumimoji="0" lang="en-US" sz="1333" b="1" i="1" u="none" strike="noStrike" kern="1200" cap="none" spc="0" normalizeH="0" baseline="0" noProof="0" dirty="0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*trial designed and started before </a:t>
            </a:r>
            <a:r>
              <a:rPr kumimoji="0" lang="en-US" sz="1333" b="1" i="1" u="none" strike="noStrike" kern="1200" cap="none" spc="0" normalizeH="0" baseline="0" noProof="0" dirty="0" err="1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midostaurin</a:t>
            </a:r>
            <a:r>
              <a:rPr kumimoji="0" lang="en-US" sz="1333" b="1" i="1" u="none" strike="noStrike" kern="1200" cap="none" spc="0" normalizeH="0" baseline="0" noProof="0" dirty="0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approval, so randomization is to placebo</a:t>
            </a:r>
            <a:endParaRPr kumimoji="0" lang="en-US" sz="1333" b="0" i="1" u="none" strike="noStrike" kern="1200" cap="none" spc="0" normalizeH="0" baseline="0" noProof="0" dirty="0">
              <a:ln>
                <a:noFill/>
              </a:ln>
              <a:solidFill>
                <a:srgbClr val="4D4F53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32" name="Rounded Rectangle 20">
            <a:extLst>
              <a:ext uri="{FF2B5EF4-FFF2-40B4-BE49-F238E27FC236}">
                <a16:creationId xmlns:a16="http://schemas.microsoft.com/office/drawing/2014/main" id="{0141D129-2C57-A506-677E-AF5F39D349AA}"/>
              </a:ext>
            </a:extLst>
          </p:cNvPr>
          <p:cNvSpPr/>
          <p:nvPr/>
        </p:nvSpPr>
        <p:spPr>
          <a:xfrm>
            <a:off x="441158" y="2614273"/>
            <a:ext cx="3439025" cy="1647221"/>
          </a:xfrm>
          <a:prstGeom prst="roundRect">
            <a:avLst>
              <a:gd name="adj" fmla="val 5325"/>
            </a:avLst>
          </a:prstGeom>
          <a:solidFill>
            <a:srgbClr val="F2F2F2"/>
          </a:solidFill>
          <a:ln w="19050" cap="flat" cmpd="sng" algn="ctr">
            <a:solidFill>
              <a:srgbClr val="023F88"/>
            </a:solidFill>
            <a:prstDash val="solid"/>
          </a:ln>
          <a:effectLst/>
        </p:spPr>
        <p:txBody>
          <a:bodyPr rtlCol="0" anchor="ctr"/>
          <a:lstStyle/>
          <a:p>
            <a:pPr marL="142869" marR="0" lvl="0" indent="-142869" algn="l" defTabSz="761970" rtl="0" eaLnBrk="1" fontAlgn="auto" latinLnBrk="0" hangingPunct="1">
              <a:lnSpc>
                <a:spcPct val="92000"/>
              </a:lnSpc>
              <a:spcBef>
                <a:spcPts val="0"/>
              </a:spcBef>
              <a:spcAft>
                <a:spcPts val="250"/>
              </a:spcAft>
              <a:buClr>
                <a:srgbClr val="00B5EE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333" b="0" i="0" u="none" strike="noStrike" kern="0" cap="none" spc="0" normalizeH="0" baseline="0" noProof="0" dirty="0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Newly diagnosed </a:t>
            </a:r>
            <a:r>
              <a:rPr kumimoji="0" lang="en-US" sz="1333" b="1" i="1" u="none" strike="noStrike" kern="0" cap="none" spc="0" normalizeH="0" baseline="0" noProof="0" dirty="0">
                <a:ln>
                  <a:noFill/>
                </a:ln>
                <a:solidFill>
                  <a:srgbClr val="4D4F53"/>
                </a:solidFill>
                <a:effectLst/>
                <a:highlight>
                  <a:srgbClr val="FFFF00"/>
                </a:highlight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FLT3</a:t>
            </a:r>
            <a:r>
              <a:rPr kumimoji="0" lang="en-US" sz="1333" b="1" i="0" u="none" strike="noStrike" kern="0" cap="none" spc="0" normalizeH="0" baseline="0" noProof="0" dirty="0">
                <a:ln>
                  <a:noFill/>
                </a:ln>
                <a:solidFill>
                  <a:srgbClr val="4D4F53"/>
                </a:solidFill>
                <a:effectLst/>
                <a:highlight>
                  <a:srgbClr val="FFFF00"/>
                </a:highlight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-ITD+ </a:t>
            </a:r>
            <a:r>
              <a:rPr kumimoji="0" lang="en-US" sz="1333" b="0" i="0" u="none" strike="noStrike" kern="0" cap="none" spc="0" normalizeH="0" baseline="0" noProof="0" dirty="0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AML</a:t>
            </a:r>
          </a:p>
          <a:p>
            <a:pPr marL="142869" marR="0" lvl="0" indent="-142869" algn="l" defTabSz="761970" rtl="0" eaLnBrk="1" fontAlgn="auto" latinLnBrk="0" hangingPunct="1">
              <a:lnSpc>
                <a:spcPct val="92000"/>
              </a:lnSpc>
              <a:spcBef>
                <a:spcPts val="0"/>
              </a:spcBef>
              <a:spcAft>
                <a:spcPts val="250"/>
              </a:spcAft>
              <a:buClr>
                <a:srgbClr val="00B5EE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333" b="0" i="0" u="none" strike="noStrike" kern="0" cap="none" spc="0" normalizeH="0" baseline="0" noProof="0" dirty="0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18-</a:t>
            </a:r>
            <a:r>
              <a:rPr kumimoji="0" lang="en-US" sz="1333" b="0" i="0" u="none" strike="noStrike" kern="0" cap="none" spc="0" normalizeH="0" baseline="0" noProof="0" dirty="0">
                <a:ln>
                  <a:noFill/>
                </a:ln>
                <a:solidFill>
                  <a:srgbClr val="4D4F53"/>
                </a:solidFill>
                <a:effectLst/>
                <a:highlight>
                  <a:srgbClr val="FFFF00"/>
                </a:highlight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75</a:t>
            </a:r>
            <a:r>
              <a:rPr kumimoji="0" lang="en-US" sz="1333" b="0" i="0" u="none" strike="noStrike" kern="0" cap="none" spc="0" normalizeH="0" baseline="0" noProof="0" dirty="0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years of age</a:t>
            </a:r>
          </a:p>
          <a:p>
            <a:pPr marL="142869" marR="0" lvl="0" indent="-142869" algn="l" defTabSz="761970" rtl="0" eaLnBrk="1" fontAlgn="auto" latinLnBrk="0" hangingPunct="1">
              <a:lnSpc>
                <a:spcPct val="92000"/>
              </a:lnSpc>
              <a:spcBef>
                <a:spcPts val="0"/>
              </a:spcBef>
              <a:spcAft>
                <a:spcPts val="250"/>
              </a:spcAft>
              <a:buClr>
                <a:srgbClr val="00B5EE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333" b="0" i="0" u="none" strike="noStrike" kern="0" cap="none" spc="0" normalizeH="0" baseline="0" noProof="0" dirty="0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≥3% </a:t>
            </a:r>
            <a:r>
              <a:rPr kumimoji="0" lang="en-US" sz="1333" b="0" i="1" u="none" strike="noStrike" kern="0" cap="none" spc="0" normalizeH="0" baseline="0" noProof="0" dirty="0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FLT3</a:t>
            </a:r>
            <a:r>
              <a:rPr kumimoji="0" lang="en-US" sz="1333" b="0" i="0" u="none" strike="noStrike" kern="0" cap="none" spc="0" normalizeH="0" baseline="0" noProof="0" dirty="0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-ITD allelic frequency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5C1E679-0C12-876A-4F24-64B239C69029}"/>
              </a:ext>
            </a:extLst>
          </p:cNvPr>
          <p:cNvSpPr txBox="1"/>
          <p:nvPr/>
        </p:nvSpPr>
        <p:spPr bwMode="auto">
          <a:xfrm>
            <a:off x="409194" y="4513653"/>
            <a:ext cx="3795245" cy="89742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38100" rIns="0" bIns="381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48946" algn="l" defTabSz="76197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00B0F0"/>
              </a:buClr>
              <a:buSzTx/>
              <a:buFontTx/>
              <a:buNone/>
              <a:tabLst/>
              <a:defRPr/>
            </a:pPr>
            <a:r>
              <a:rPr kumimoji="0" lang="en-US" sz="1333" b="1" i="0" u="sng" strike="noStrike" kern="1200" cap="none" spc="0" normalizeH="0" baseline="0" noProof="0" dirty="0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Selected endpoints</a:t>
            </a:r>
          </a:p>
          <a:p>
            <a:pPr marL="144774" marR="0" lvl="0" indent="-144774" algn="l" defTabSz="76197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00B0F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333" b="1" i="0" u="none" strike="noStrike" kern="1200" cap="none" spc="0" normalizeH="0" baseline="0" noProof="0" dirty="0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Primary endpoint</a:t>
            </a:r>
            <a:r>
              <a:rPr kumimoji="0" lang="en-US" sz="1333" b="0" i="0" u="none" strike="noStrike" kern="1200" cap="none" spc="0" normalizeH="0" baseline="0" noProof="0" dirty="0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: OS</a:t>
            </a:r>
          </a:p>
          <a:p>
            <a:pPr marL="144774" marR="0" lvl="0" indent="-144774" algn="l" defTabSz="76197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00B0F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333" b="1" i="0" u="none" strike="noStrike" kern="1200" cap="none" spc="0" normalizeH="0" baseline="0" noProof="0" dirty="0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Secondary endpoints</a:t>
            </a:r>
            <a:r>
              <a:rPr kumimoji="0" lang="en-US" sz="1333" b="0" i="0" u="none" strike="noStrike" kern="1200" cap="none" spc="0" normalizeH="0" baseline="0" noProof="0" dirty="0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: EFS, CR/CRc, Safety</a:t>
            </a:r>
          </a:p>
          <a:p>
            <a:pPr marL="144774" marR="0" lvl="0" indent="-144774" algn="l" defTabSz="76197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00B0F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333" b="1" i="0" u="none" strike="noStrike" kern="1200" cap="none" spc="0" normalizeH="0" baseline="0" noProof="0" dirty="0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Exploratory endpoints</a:t>
            </a:r>
            <a:r>
              <a:rPr kumimoji="0" lang="en-US" sz="1333" b="0" i="0" u="none" strike="noStrike" kern="1200" cap="none" spc="0" normalizeH="0" baseline="0" noProof="0" dirty="0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: RFS, DoCR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011911" y="6515361"/>
            <a:ext cx="20919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Erba HP et al, Lancet 2023</a:t>
            </a:r>
          </a:p>
        </p:txBody>
      </p:sp>
    </p:spTree>
    <p:extLst>
      <p:ext uri="{BB962C8B-B14F-4D97-AF65-F5344CB8AC3E}">
        <p14:creationId xmlns:p14="http://schemas.microsoft.com/office/powerpoint/2010/main" val="13463361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794783-4AC7-77E8-E920-28FD29BF10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Avapritinib Demonstrates Efficacy in Advanced SM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1C1060E-4B71-9C09-1B3E-8955A492A9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71730" y="1337293"/>
            <a:ext cx="8583223" cy="328658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E8FD08C-A770-1306-0700-CD11FABCA6D9}"/>
              </a:ext>
            </a:extLst>
          </p:cNvPr>
          <p:cNvSpPr txBox="1"/>
          <p:nvPr/>
        </p:nvSpPr>
        <p:spPr>
          <a:xfrm>
            <a:off x="1771730" y="4732970"/>
            <a:ext cx="683045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3F7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Responses deepened over time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3F7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 to response: 2.3 months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3F7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 to CR/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333F7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CRh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3F7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9.3 months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3F7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Median duration of response: 58 months (not reached in treatment-naïve patients)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3F7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Improvements in bone density observed with long-term follow up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96A4CDB-E6E1-70EE-A2F5-E06C9EC48361}"/>
              </a:ext>
            </a:extLst>
          </p:cNvPr>
          <p:cNvSpPr txBox="1"/>
          <p:nvPr/>
        </p:nvSpPr>
        <p:spPr>
          <a:xfrm>
            <a:off x="0" y="6596390"/>
            <a:ext cx="882451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333F7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Gotlib J, et al. 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333F7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Nat Med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333F7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2021;27(12):2192-2199.  Gotlib J, et al. 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333F7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Blood Adv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333F7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2026; 2025017519. Reiter A, et al. 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333F7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Blood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333F7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2025; 145 (Supplement 1): 1022 </a:t>
            </a:r>
          </a:p>
        </p:txBody>
      </p:sp>
    </p:spTree>
    <p:extLst>
      <p:ext uri="{BB962C8B-B14F-4D97-AF65-F5344CB8AC3E}">
        <p14:creationId xmlns:p14="http://schemas.microsoft.com/office/powerpoint/2010/main" val="2464127853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38E7BB-1439-3589-ADA4-AE179D9644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dirty="0"/>
              <a:t>Primary Endpoint: Overall Survival</a:t>
            </a:r>
            <a:endParaRPr lang="en-US" i="1" dirty="0"/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3C37A5FC-942A-1C51-847D-B688C4EEF729}"/>
              </a:ext>
            </a:extLst>
          </p:cNvPr>
          <p:cNvSpPr txBox="1"/>
          <p:nvPr/>
        </p:nvSpPr>
        <p:spPr>
          <a:xfrm rot="16200000">
            <a:off x="-347256" y="3157815"/>
            <a:ext cx="4358722" cy="348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7" b="1" i="0" u="none" strike="noStrike" kern="1200" cap="none" spc="0" normalizeH="0" baseline="0" noProof="0" dirty="0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Overall survival probability</a:t>
            </a: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A6BE133F-323B-2687-ABE3-0102BED17F1D}"/>
              </a:ext>
            </a:extLst>
          </p:cNvPr>
          <p:cNvSpPr txBox="1"/>
          <p:nvPr/>
        </p:nvSpPr>
        <p:spPr>
          <a:xfrm>
            <a:off x="1969250" y="1131277"/>
            <a:ext cx="3699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1.0</a:t>
            </a: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C3F7457E-8466-C369-1549-16691FA856E3}"/>
              </a:ext>
            </a:extLst>
          </p:cNvPr>
          <p:cNvSpPr txBox="1"/>
          <p:nvPr/>
        </p:nvSpPr>
        <p:spPr>
          <a:xfrm>
            <a:off x="1969250" y="1966586"/>
            <a:ext cx="3699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0.8</a:t>
            </a: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3A118FDA-AA11-D438-BC2E-3391F9204F66}"/>
              </a:ext>
            </a:extLst>
          </p:cNvPr>
          <p:cNvSpPr txBox="1"/>
          <p:nvPr/>
        </p:nvSpPr>
        <p:spPr>
          <a:xfrm>
            <a:off x="1969250" y="2801896"/>
            <a:ext cx="3699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0.6</a:t>
            </a: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88ACC60A-0791-70B4-8BC4-56D48D0F0364}"/>
              </a:ext>
            </a:extLst>
          </p:cNvPr>
          <p:cNvSpPr txBox="1"/>
          <p:nvPr/>
        </p:nvSpPr>
        <p:spPr>
          <a:xfrm>
            <a:off x="1969250" y="3637204"/>
            <a:ext cx="3699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0.4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04A77682-71AD-1DA8-717E-D5C2EE92DF0C}"/>
              </a:ext>
            </a:extLst>
          </p:cNvPr>
          <p:cNvSpPr txBox="1"/>
          <p:nvPr/>
        </p:nvSpPr>
        <p:spPr>
          <a:xfrm>
            <a:off x="1969250" y="4472513"/>
            <a:ext cx="3699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0.2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6E366226-18D5-11EA-6476-59D0DF566EB0}"/>
              </a:ext>
            </a:extLst>
          </p:cNvPr>
          <p:cNvSpPr txBox="1"/>
          <p:nvPr/>
        </p:nvSpPr>
        <p:spPr>
          <a:xfrm>
            <a:off x="1969250" y="5307819"/>
            <a:ext cx="3699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0.0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0FD3E6DE-0B51-E1A7-5AEF-0AB3972F8F88}"/>
              </a:ext>
            </a:extLst>
          </p:cNvPr>
          <p:cNvSpPr txBox="1"/>
          <p:nvPr/>
        </p:nvSpPr>
        <p:spPr>
          <a:xfrm>
            <a:off x="2314767" y="5538467"/>
            <a:ext cx="23099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E766714C-4C4F-73BA-F960-DB743AE46F30}"/>
              </a:ext>
            </a:extLst>
          </p:cNvPr>
          <p:cNvSpPr txBox="1"/>
          <p:nvPr/>
        </p:nvSpPr>
        <p:spPr>
          <a:xfrm>
            <a:off x="2739110" y="5538467"/>
            <a:ext cx="23099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8B326800-0564-0051-8C20-E4799B4C88C7}"/>
              </a:ext>
            </a:extLst>
          </p:cNvPr>
          <p:cNvSpPr txBox="1"/>
          <p:nvPr/>
        </p:nvSpPr>
        <p:spPr>
          <a:xfrm>
            <a:off x="3170078" y="5538467"/>
            <a:ext cx="23099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6A4E6EB5-1285-072A-F24C-AF76E092429A}"/>
              </a:ext>
            </a:extLst>
          </p:cNvPr>
          <p:cNvSpPr txBox="1"/>
          <p:nvPr/>
        </p:nvSpPr>
        <p:spPr>
          <a:xfrm>
            <a:off x="3587795" y="5538467"/>
            <a:ext cx="23099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06EC85C5-DECB-7DBF-A190-AA2737C5D74F}"/>
              </a:ext>
            </a:extLst>
          </p:cNvPr>
          <p:cNvSpPr txBox="1"/>
          <p:nvPr/>
        </p:nvSpPr>
        <p:spPr>
          <a:xfrm>
            <a:off x="3950199" y="5538467"/>
            <a:ext cx="36101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4CBCFEB8-F8D4-0F4A-0025-F9D4E4DE3E21}"/>
              </a:ext>
            </a:extLst>
          </p:cNvPr>
          <p:cNvSpPr txBox="1"/>
          <p:nvPr/>
        </p:nvSpPr>
        <p:spPr>
          <a:xfrm>
            <a:off x="4372539" y="5538467"/>
            <a:ext cx="36101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3F0AD19F-39D0-D3C9-E15A-7EF9991E4480}"/>
              </a:ext>
            </a:extLst>
          </p:cNvPr>
          <p:cNvSpPr txBox="1"/>
          <p:nvPr/>
        </p:nvSpPr>
        <p:spPr>
          <a:xfrm>
            <a:off x="4796727" y="5538467"/>
            <a:ext cx="36101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18</a:t>
            </a: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7531DF19-5F25-75C1-4052-2F8BF43E514D}"/>
              </a:ext>
            </a:extLst>
          </p:cNvPr>
          <p:cNvSpPr txBox="1"/>
          <p:nvPr/>
        </p:nvSpPr>
        <p:spPr>
          <a:xfrm>
            <a:off x="5227227" y="5538467"/>
            <a:ext cx="36101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21</a:t>
            </a: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164EFFCE-B05D-71BC-5C2A-6941236118AD}"/>
              </a:ext>
            </a:extLst>
          </p:cNvPr>
          <p:cNvSpPr txBox="1"/>
          <p:nvPr/>
        </p:nvSpPr>
        <p:spPr>
          <a:xfrm>
            <a:off x="5655353" y="5538467"/>
            <a:ext cx="36101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24</a:t>
            </a: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91FA1E43-0E30-863B-90D7-337632C44500}"/>
              </a:ext>
            </a:extLst>
          </p:cNvPr>
          <p:cNvSpPr txBox="1"/>
          <p:nvPr/>
        </p:nvSpPr>
        <p:spPr>
          <a:xfrm>
            <a:off x="6079227" y="5538467"/>
            <a:ext cx="36101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27</a:t>
            </a: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C5E1EECE-D701-C5EA-FCD6-BDF9BC9FB3FA}"/>
              </a:ext>
            </a:extLst>
          </p:cNvPr>
          <p:cNvSpPr txBox="1"/>
          <p:nvPr/>
        </p:nvSpPr>
        <p:spPr>
          <a:xfrm>
            <a:off x="6500317" y="5538467"/>
            <a:ext cx="36101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30</a:t>
            </a: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60EEBD36-A7C3-CBD9-DF78-85445A45FAB8}"/>
              </a:ext>
            </a:extLst>
          </p:cNvPr>
          <p:cNvSpPr txBox="1"/>
          <p:nvPr/>
        </p:nvSpPr>
        <p:spPr>
          <a:xfrm>
            <a:off x="6931071" y="5538467"/>
            <a:ext cx="36101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33</a:t>
            </a: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E3AD1909-7CE8-E7E9-5F06-4AC1C7D97CFD}"/>
              </a:ext>
            </a:extLst>
          </p:cNvPr>
          <p:cNvSpPr txBox="1"/>
          <p:nvPr/>
        </p:nvSpPr>
        <p:spPr>
          <a:xfrm>
            <a:off x="7358259" y="5538467"/>
            <a:ext cx="36101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36</a:t>
            </a:r>
          </a:p>
        </p:txBody>
      </p:sp>
      <p:sp>
        <p:nvSpPr>
          <p:cNvPr id="143" name="TextBox 142">
            <a:extLst>
              <a:ext uri="{FF2B5EF4-FFF2-40B4-BE49-F238E27FC236}">
                <a16:creationId xmlns:a16="http://schemas.microsoft.com/office/drawing/2014/main" id="{F3738019-8BCD-F23E-EA94-FD69BFBF245E}"/>
              </a:ext>
            </a:extLst>
          </p:cNvPr>
          <p:cNvSpPr txBox="1"/>
          <p:nvPr/>
        </p:nvSpPr>
        <p:spPr>
          <a:xfrm>
            <a:off x="7782550" y="5538467"/>
            <a:ext cx="36101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39</a:t>
            </a:r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id="{F48A267F-95DB-46D8-19D4-1B7068BB544B}"/>
              </a:ext>
            </a:extLst>
          </p:cNvPr>
          <p:cNvSpPr txBox="1"/>
          <p:nvPr/>
        </p:nvSpPr>
        <p:spPr>
          <a:xfrm>
            <a:off x="8207890" y="5538467"/>
            <a:ext cx="36101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42</a:t>
            </a:r>
          </a:p>
        </p:txBody>
      </p:sp>
      <p:sp>
        <p:nvSpPr>
          <p:cNvPr id="145" name="TextBox 144">
            <a:extLst>
              <a:ext uri="{FF2B5EF4-FFF2-40B4-BE49-F238E27FC236}">
                <a16:creationId xmlns:a16="http://schemas.microsoft.com/office/drawing/2014/main" id="{E04A47DD-1710-2854-DB4A-AC18509B7D62}"/>
              </a:ext>
            </a:extLst>
          </p:cNvPr>
          <p:cNvSpPr txBox="1"/>
          <p:nvPr/>
        </p:nvSpPr>
        <p:spPr>
          <a:xfrm>
            <a:off x="8626286" y="5538467"/>
            <a:ext cx="36101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45</a:t>
            </a:r>
          </a:p>
        </p:txBody>
      </p:sp>
      <p:sp>
        <p:nvSpPr>
          <p:cNvPr id="146" name="TextBox 145">
            <a:extLst>
              <a:ext uri="{FF2B5EF4-FFF2-40B4-BE49-F238E27FC236}">
                <a16:creationId xmlns:a16="http://schemas.microsoft.com/office/drawing/2014/main" id="{C5FD7797-4089-D2BF-A525-07A40AB1C5BB}"/>
              </a:ext>
            </a:extLst>
          </p:cNvPr>
          <p:cNvSpPr txBox="1"/>
          <p:nvPr/>
        </p:nvSpPr>
        <p:spPr>
          <a:xfrm>
            <a:off x="9061155" y="5538467"/>
            <a:ext cx="36101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48</a:t>
            </a:r>
          </a:p>
        </p:txBody>
      </p:sp>
      <p:sp>
        <p:nvSpPr>
          <p:cNvPr id="147" name="TextBox 146">
            <a:extLst>
              <a:ext uri="{FF2B5EF4-FFF2-40B4-BE49-F238E27FC236}">
                <a16:creationId xmlns:a16="http://schemas.microsoft.com/office/drawing/2014/main" id="{EE8F63B7-AF7F-3F78-B89D-1CC238C3174D}"/>
              </a:ext>
            </a:extLst>
          </p:cNvPr>
          <p:cNvSpPr txBox="1"/>
          <p:nvPr/>
        </p:nvSpPr>
        <p:spPr>
          <a:xfrm>
            <a:off x="9485854" y="5538467"/>
            <a:ext cx="36101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51</a:t>
            </a:r>
          </a:p>
        </p:txBody>
      </p:sp>
      <p:sp>
        <p:nvSpPr>
          <p:cNvPr id="148" name="TextBox 147">
            <a:extLst>
              <a:ext uri="{FF2B5EF4-FFF2-40B4-BE49-F238E27FC236}">
                <a16:creationId xmlns:a16="http://schemas.microsoft.com/office/drawing/2014/main" id="{6BDAFDCE-03A8-FDE5-60BE-1B1A32086233}"/>
              </a:ext>
            </a:extLst>
          </p:cNvPr>
          <p:cNvSpPr txBox="1"/>
          <p:nvPr/>
        </p:nvSpPr>
        <p:spPr>
          <a:xfrm>
            <a:off x="9910830" y="5538467"/>
            <a:ext cx="36101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54</a:t>
            </a:r>
          </a:p>
        </p:txBody>
      </p:sp>
      <p:sp>
        <p:nvSpPr>
          <p:cNvPr id="149" name="TextBox 148">
            <a:extLst>
              <a:ext uri="{FF2B5EF4-FFF2-40B4-BE49-F238E27FC236}">
                <a16:creationId xmlns:a16="http://schemas.microsoft.com/office/drawing/2014/main" id="{2877F8A0-272F-BE6A-84F7-6C3B44BDB8D0}"/>
              </a:ext>
            </a:extLst>
          </p:cNvPr>
          <p:cNvSpPr txBox="1"/>
          <p:nvPr/>
        </p:nvSpPr>
        <p:spPr>
          <a:xfrm>
            <a:off x="10331367" y="5538467"/>
            <a:ext cx="36101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57</a:t>
            </a:r>
          </a:p>
        </p:txBody>
      </p:sp>
      <p:sp>
        <p:nvSpPr>
          <p:cNvPr id="154" name="TextBox 153">
            <a:extLst>
              <a:ext uri="{FF2B5EF4-FFF2-40B4-BE49-F238E27FC236}">
                <a16:creationId xmlns:a16="http://schemas.microsoft.com/office/drawing/2014/main" id="{5BDC289B-987F-5390-3707-3C211F7A50D3}"/>
              </a:ext>
            </a:extLst>
          </p:cNvPr>
          <p:cNvSpPr txBox="1"/>
          <p:nvPr/>
        </p:nvSpPr>
        <p:spPr>
          <a:xfrm>
            <a:off x="6065089" y="5733821"/>
            <a:ext cx="123447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Time, months</a:t>
            </a:r>
          </a:p>
        </p:txBody>
      </p:sp>
      <p:sp>
        <p:nvSpPr>
          <p:cNvPr id="155" name="TextBox 154">
            <a:extLst>
              <a:ext uri="{FF2B5EF4-FFF2-40B4-BE49-F238E27FC236}">
                <a16:creationId xmlns:a16="http://schemas.microsoft.com/office/drawing/2014/main" id="{F3A99ABC-BA78-A340-9CBE-2385C1C30EFF}"/>
              </a:ext>
            </a:extLst>
          </p:cNvPr>
          <p:cNvSpPr txBox="1"/>
          <p:nvPr/>
        </p:nvSpPr>
        <p:spPr>
          <a:xfrm>
            <a:off x="1153123" y="5845866"/>
            <a:ext cx="126356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No. at risk</a:t>
            </a:r>
          </a:p>
        </p:txBody>
      </p:sp>
      <p:sp>
        <p:nvSpPr>
          <p:cNvPr id="156" name="TextBox 155">
            <a:extLst>
              <a:ext uri="{FF2B5EF4-FFF2-40B4-BE49-F238E27FC236}">
                <a16:creationId xmlns:a16="http://schemas.microsoft.com/office/drawing/2014/main" id="{0FB3AD27-2B2B-13C4-9FBB-3ADAFD1C0FE8}"/>
              </a:ext>
            </a:extLst>
          </p:cNvPr>
          <p:cNvSpPr txBox="1"/>
          <p:nvPr/>
        </p:nvSpPr>
        <p:spPr>
          <a:xfrm>
            <a:off x="1153123" y="6036013"/>
            <a:ext cx="98266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23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Quizartinib</a:t>
            </a:r>
          </a:p>
        </p:txBody>
      </p:sp>
      <p:sp>
        <p:nvSpPr>
          <p:cNvPr id="157" name="TextBox 156">
            <a:extLst>
              <a:ext uri="{FF2B5EF4-FFF2-40B4-BE49-F238E27FC236}">
                <a16:creationId xmlns:a16="http://schemas.microsoft.com/office/drawing/2014/main" id="{54CA4D2D-7F79-0250-CBCD-14CB1E7E817C}"/>
              </a:ext>
            </a:extLst>
          </p:cNvPr>
          <p:cNvSpPr txBox="1"/>
          <p:nvPr/>
        </p:nvSpPr>
        <p:spPr>
          <a:xfrm>
            <a:off x="1153648" y="6227028"/>
            <a:ext cx="8999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A85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Placebo</a:t>
            </a:r>
          </a:p>
        </p:txBody>
      </p:sp>
      <p:sp>
        <p:nvSpPr>
          <p:cNvPr id="158" name="TextBox 157">
            <a:extLst>
              <a:ext uri="{FF2B5EF4-FFF2-40B4-BE49-F238E27FC236}">
                <a16:creationId xmlns:a16="http://schemas.microsoft.com/office/drawing/2014/main" id="{F644D3D8-BA1B-C10D-C6B2-498B8E871F18}"/>
              </a:ext>
            </a:extLst>
          </p:cNvPr>
          <p:cNvSpPr txBox="1"/>
          <p:nvPr/>
        </p:nvSpPr>
        <p:spPr>
          <a:xfrm>
            <a:off x="2215002" y="6244044"/>
            <a:ext cx="41132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A85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271</a:t>
            </a:r>
          </a:p>
        </p:txBody>
      </p:sp>
      <p:sp>
        <p:nvSpPr>
          <p:cNvPr id="159" name="TextBox 158">
            <a:extLst>
              <a:ext uri="{FF2B5EF4-FFF2-40B4-BE49-F238E27FC236}">
                <a16:creationId xmlns:a16="http://schemas.microsoft.com/office/drawing/2014/main" id="{3523E13A-1230-2FA3-3218-153E63FCE147}"/>
              </a:ext>
            </a:extLst>
          </p:cNvPr>
          <p:cNvSpPr txBox="1"/>
          <p:nvPr/>
        </p:nvSpPr>
        <p:spPr>
          <a:xfrm>
            <a:off x="2652420" y="6244044"/>
            <a:ext cx="41132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A85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249</a:t>
            </a:r>
          </a:p>
        </p:txBody>
      </p:sp>
      <p:sp>
        <p:nvSpPr>
          <p:cNvPr id="160" name="TextBox 159">
            <a:extLst>
              <a:ext uri="{FF2B5EF4-FFF2-40B4-BE49-F238E27FC236}">
                <a16:creationId xmlns:a16="http://schemas.microsoft.com/office/drawing/2014/main" id="{EDA595A4-1542-092F-8C9F-358B0C0DF830}"/>
              </a:ext>
            </a:extLst>
          </p:cNvPr>
          <p:cNvSpPr txBox="1"/>
          <p:nvPr/>
        </p:nvSpPr>
        <p:spPr>
          <a:xfrm>
            <a:off x="3082689" y="6244044"/>
            <a:ext cx="41132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A85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211</a:t>
            </a:r>
          </a:p>
        </p:txBody>
      </p:sp>
      <p:sp>
        <p:nvSpPr>
          <p:cNvPr id="161" name="TextBox 160">
            <a:extLst>
              <a:ext uri="{FF2B5EF4-FFF2-40B4-BE49-F238E27FC236}">
                <a16:creationId xmlns:a16="http://schemas.microsoft.com/office/drawing/2014/main" id="{D4CE2430-C336-F006-A08A-834ACAC9C7A4}"/>
              </a:ext>
            </a:extLst>
          </p:cNvPr>
          <p:cNvSpPr txBox="1"/>
          <p:nvPr/>
        </p:nvSpPr>
        <p:spPr>
          <a:xfrm>
            <a:off x="3505807" y="6244044"/>
            <a:ext cx="41132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A85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175</a:t>
            </a:r>
          </a:p>
        </p:txBody>
      </p:sp>
      <p:sp>
        <p:nvSpPr>
          <p:cNvPr id="162" name="TextBox 161">
            <a:extLst>
              <a:ext uri="{FF2B5EF4-FFF2-40B4-BE49-F238E27FC236}">
                <a16:creationId xmlns:a16="http://schemas.microsoft.com/office/drawing/2014/main" id="{FF0C7523-937F-7B5A-03EA-4CE9366F6725}"/>
              </a:ext>
            </a:extLst>
          </p:cNvPr>
          <p:cNvSpPr txBox="1"/>
          <p:nvPr/>
        </p:nvSpPr>
        <p:spPr>
          <a:xfrm>
            <a:off x="3925350" y="6244044"/>
            <a:ext cx="41132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A85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151</a:t>
            </a:r>
          </a:p>
        </p:txBody>
      </p:sp>
      <p:sp>
        <p:nvSpPr>
          <p:cNvPr id="163" name="TextBox 162">
            <a:extLst>
              <a:ext uri="{FF2B5EF4-FFF2-40B4-BE49-F238E27FC236}">
                <a16:creationId xmlns:a16="http://schemas.microsoft.com/office/drawing/2014/main" id="{27667C05-21AB-1421-255E-D42A9A391272}"/>
              </a:ext>
            </a:extLst>
          </p:cNvPr>
          <p:cNvSpPr txBox="1"/>
          <p:nvPr/>
        </p:nvSpPr>
        <p:spPr>
          <a:xfrm>
            <a:off x="4359194" y="6244044"/>
            <a:ext cx="41132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A85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131</a:t>
            </a:r>
          </a:p>
        </p:txBody>
      </p:sp>
      <p:sp>
        <p:nvSpPr>
          <p:cNvPr id="164" name="TextBox 163">
            <a:extLst>
              <a:ext uri="{FF2B5EF4-FFF2-40B4-BE49-F238E27FC236}">
                <a16:creationId xmlns:a16="http://schemas.microsoft.com/office/drawing/2014/main" id="{E585B902-C7BB-E63A-731F-B29EF42AF643}"/>
              </a:ext>
            </a:extLst>
          </p:cNvPr>
          <p:cNvSpPr txBox="1"/>
          <p:nvPr/>
        </p:nvSpPr>
        <p:spPr>
          <a:xfrm>
            <a:off x="4785887" y="6244044"/>
            <a:ext cx="41132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A85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126</a:t>
            </a:r>
          </a:p>
        </p:txBody>
      </p:sp>
      <p:sp>
        <p:nvSpPr>
          <p:cNvPr id="165" name="TextBox 164">
            <a:extLst>
              <a:ext uri="{FF2B5EF4-FFF2-40B4-BE49-F238E27FC236}">
                <a16:creationId xmlns:a16="http://schemas.microsoft.com/office/drawing/2014/main" id="{66749516-4955-52DE-DBDA-A7D73E4040B7}"/>
              </a:ext>
            </a:extLst>
          </p:cNvPr>
          <p:cNvSpPr txBox="1"/>
          <p:nvPr/>
        </p:nvSpPr>
        <p:spPr>
          <a:xfrm>
            <a:off x="5209005" y="6244044"/>
            <a:ext cx="41132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A85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121</a:t>
            </a:r>
          </a:p>
        </p:txBody>
      </p:sp>
      <p:sp>
        <p:nvSpPr>
          <p:cNvPr id="166" name="TextBox 165">
            <a:extLst>
              <a:ext uri="{FF2B5EF4-FFF2-40B4-BE49-F238E27FC236}">
                <a16:creationId xmlns:a16="http://schemas.microsoft.com/office/drawing/2014/main" id="{27950344-E85D-77F8-CC9E-21EF442F9DD9}"/>
              </a:ext>
            </a:extLst>
          </p:cNvPr>
          <p:cNvSpPr txBox="1"/>
          <p:nvPr/>
        </p:nvSpPr>
        <p:spPr>
          <a:xfrm>
            <a:off x="5639274" y="6244044"/>
            <a:ext cx="41132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A85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117</a:t>
            </a:r>
          </a:p>
        </p:txBody>
      </p:sp>
      <p:sp>
        <p:nvSpPr>
          <p:cNvPr id="167" name="TextBox 166">
            <a:extLst>
              <a:ext uri="{FF2B5EF4-FFF2-40B4-BE49-F238E27FC236}">
                <a16:creationId xmlns:a16="http://schemas.microsoft.com/office/drawing/2014/main" id="{A28259D7-261B-C2F1-89AA-5C0CF6CFBE21}"/>
              </a:ext>
            </a:extLst>
          </p:cNvPr>
          <p:cNvSpPr txBox="1"/>
          <p:nvPr/>
        </p:nvSpPr>
        <p:spPr>
          <a:xfrm>
            <a:off x="6062392" y="6244044"/>
            <a:ext cx="41132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A85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103</a:t>
            </a:r>
          </a:p>
        </p:txBody>
      </p:sp>
      <p:sp>
        <p:nvSpPr>
          <p:cNvPr id="168" name="TextBox 167">
            <a:extLst>
              <a:ext uri="{FF2B5EF4-FFF2-40B4-BE49-F238E27FC236}">
                <a16:creationId xmlns:a16="http://schemas.microsoft.com/office/drawing/2014/main" id="{A794070B-5B2F-4FBE-BF80-DA9BD9672A1E}"/>
              </a:ext>
            </a:extLst>
          </p:cNvPr>
          <p:cNvSpPr txBox="1"/>
          <p:nvPr/>
        </p:nvSpPr>
        <p:spPr>
          <a:xfrm>
            <a:off x="6503386" y="6244044"/>
            <a:ext cx="41132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A85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97</a:t>
            </a:r>
          </a:p>
        </p:txBody>
      </p:sp>
      <p:sp>
        <p:nvSpPr>
          <p:cNvPr id="169" name="TextBox 168">
            <a:extLst>
              <a:ext uri="{FF2B5EF4-FFF2-40B4-BE49-F238E27FC236}">
                <a16:creationId xmlns:a16="http://schemas.microsoft.com/office/drawing/2014/main" id="{3E43E1A1-B086-75EF-3AF0-9283FA97E87B}"/>
              </a:ext>
            </a:extLst>
          </p:cNvPr>
          <p:cNvSpPr txBox="1"/>
          <p:nvPr/>
        </p:nvSpPr>
        <p:spPr>
          <a:xfrm>
            <a:off x="6915779" y="6244044"/>
            <a:ext cx="41132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A85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81</a:t>
            </a:r>
          </a:p>
        </p:txBody>
      </p:sp>
      <p:sp>
        <p:nvSpPr>
          <p:cNvPr id="170" name="TextBox 169">
            <a:extLst>
              <a:ext uri="{FF2B5EF4-FFF2-40B4-BE49-F238E27FC236}">
                <a16:creationId xmlns:a16="http://schemas.microsoft.com/office/drawing/2014/main" id="{626CCB9B-C412-8258-8A79-03CBFACC55CA}"/>
              </a:ext>
            </a:extLst>
          </p:cNvPr>
          <p:cNvSpPr txBox="1"/>
          <p:nvPr/>
        </p:nvSpPr>
        <p:spPr>
          <a:xfrm>
            <a:off x="7349622" y="6244044"/>
            <a:ext cx="41132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A85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70</a:t>
            </a:r>
          </a:p>
        </p:txBody>
      </p:sp>
      <p:sp>
        <p:nvSpPr>
          <p:cNvPr id="171" name="TextBox 170">
            <a:extLst>
              <a:ext uri="{FF2B5EF4-FFF2-40B4-BE49-F238E27FC236}">
                <a16:creationId xmlns:a16="http://schemas.microsoft.com/office/drawing/2014/main" id="{21240029-868D-892C-8867-32417B0D6343}"/>
              </a:ext>
            </a:extLst>
          </p:cNvPr>
          <p:cNvSpPr txBox="1"/>
          <p:nvPr/>
        </p:nvSpPr>
        <p:spPr>
          <a:xfrm>
            <a:off x="7779891" y="6244044"/>
            <a:ext cx="41132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A85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56</a:t>
            </a:r>
          </a:p>
        </p:txBody>
      </p:sp>
      <p:sp>
        <p:nvSpPr>
          <p:cNvPr id="172" name="TextBox 171">
            <a:extLst>
              <a:ext uri="{FF2B5EF4-FFF2-40B4-BE49-F238E27FC236}">
                <a16:creationId xmlns:a16="http://schemas.microsoft.com/office/drawing/2014/main" id="{C6A2CF41-BAF3-C03D-C187-4E515B41D4EB}"/>
              </a:ext>
            </a:extLst>
          </p:cNvPr>
          <p:cNvSpPr txBox="1"/>
          <p:nvPr/>
        </p:nvSpPr>
        <p:spPr>
          <a:xfrm>
            <a:off x="8195859" y="6244044"/>
            <a:ext cx="41132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A85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39</a:t>
            </a:r>
          </a:p>
        </p:txBody>
      </p:sp>
      <p:sp>
        <p:nvSpPr>
          <p:cNvPr id="173" name="TextBox 172">
            <a:extLst>
              <a:ext uri="{FF2B5EF4-FFF2-40B4-BE49-F238E27FC236}">
                <a16:creationId xmlns:a16="http://schemas.microsoft.com/office/drawing/2014/main" id="{69FB93A1-6CE6-58CB-AC66-F445C8DCA21E}"/>
              </a:ext>
            </a:extLst>
          </p:cNvPr>
          <p:cNvSpPr txBox="1"/>
          <p:nvPr/>
        </p:nvSpPr>
        <p:spPr>
          <a:xfrm>
            <a:off x="8601101" y="6244044"/>
            <a:ext cx="41132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A85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31</a:t>
            </a:r>
          </a:p>
        </p:txBody>
      </p:sp>
      <p:sp>
        <p:nvSpPr>
          <p:cNvPr id="174" name="TextBox 173">
            <a:extLst>
              <a:ext uri="{FF2B5EF4-FFF2-40B4-BE49-F238E27FC236}">
                <a16:creationId xmlns:a16="http://schemas.microsoft.com/office/drawing/2014/main" id="{E41681DC-88B0-E3A8-BF59-9913E9D2EDB7}"/>
              </a:ext>
            </a:extLst>
          </p:cNvPr>
          <p:cNvSpPr txBox="1"/>
          <p:nvPr/>
        </p:nvSpPr>
        <p:spPr>
          <a:xfrm>
            <a:off x="9038520" y="6244044"/>
            <a:ext cx="41132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A85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17</a:t>
            </a:r>
          </a:p>
        </p:txBody>
      </p:sp>
      <p:sp>
        <p:nvSpPr>
          <p:cNvPr id="175" name="TextBox 174">
            <a:extLst>
              <a:ext uri="{FF2B5EF4-FFF2-40B4-BE49-F238E27FC236}">
                <a16:creationId xmlns:a16="http://schemas.microsoft.com/office/drawing/2014/main" id="{A8B2F611-E4A5-71C0-599C-7E8D6FEEB510}"/>
              </a:ext>
            </a:extLst>
          </p:cNvPr>
          <p:cNvSpPr txBox="1"/>
          <p:nvPr/>
        </p:nvSpPr>
        <p:spPr>
          <a:xfrm>
            <a:off x="9461638" y="6244044"/>
            <a:ext cx="41132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A85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76" name="TextBox 175">
            <a:extLst>
              <a:ext uri="{FF2B5EF4-FFF2-40B4-BE49-F238E27FC236}">
                <a16:creationId xmlns:a16="http://schemas.microsoft.com/office/drawing/2014/main" id="{16B642CD-EB80-23B2-87A6-94099FAF3DBC}"/>
              </a:ext>
            </a:extLst>
          </p:cNvPr>
          <p:cNvSpPr txBox="1"/>
          <p:nvPr/>
        </p:nvSpPr>
        <p:spPr>
          <a:xfrm>
            <a:off x="9891906" y="6244044"/>
            <a:ext cx="41132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A85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77" name="TextBox 176">
            <a:extLst>
              <a:ext uri="{FF2B5EF4-FFF2-40B4-BE49-F238E27FC236}">
                <a16:creationId xmlns:a16="http://schemas.microsoft.com/office/drawing/2014/main" id="{97F5DA84-1CA3-5A07-3B64-F7FF0F4EE1B8}"/>
              </a:ext>
            </a:extLst>
          </p:cNvPr>
          <p:cNvSpPr txBox="1"/>
          <p:nvPr/>
        </p:nvSpPr>
        <p:spPr>
          <a:xfrm>
            <a:off x="10315025" y="6244044"/>
            <a:ext cx="41132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A85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78" name="TextBox 177">
            <a:extLst>
              <a:ext uri="{FF2B5EF4-FFF2-40B4-BE49-F238E27FC236}">
                <a16:creationId xmlns:a16="http://schemas.microsoft.com/office/drawing/2014/main" id="{177BD2B2-3237-4476-32C3-BCBC74C43FD8}"/>
              </a:ext>
            </a:extLst>
          </p:cNvPr>
          <p:cNvSpPr txBox="1"/>
          <p:nvPr/>
        </p:nvSpPr>
        <p:spPr>
          <a:xfrm>
            <a:off x="10745299" y="6244044"/>
            <a:ext cx="41132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A85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79" name="TextBox 178">
            <a:extLst>
              <a:ext uri="{FF2B5EF4-FFF2-40B4-BE49-F238E27FC236}">
                <a16:creationId xmlns:a16="http://schemas.microsoft.com/office/drawing/2014/main" id="{A222088E-DA96-1250-7166-6C65589D8062}"/>
              </a:ext>
            </a:extLst>
          </p:cNvPr>
          <p:cNvSpPr txBox="1"/>
          <p:nvPr/>
        </p:nvSpPr>
        <p:spPr>
          <a:xfrm>
            <a:off x="2216779" y="6024214"/>
            <a:ext cx="41132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23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268</a:t>
            </a:r>
          </a:p>
        </p:txBody>
      </p:sp>
      <p:sp>
        <p:nvSpPr>
          <p:cNvPr id="180" name="TextBox 179">
            <a:extLst>
              <a:ext uri="{FF2B5EF4-FFF2-40B4-BE49-F238E27FC236}">
                <a16:creationId xmlns:a16="http://schemas.microsoft.com/office/drawing/2014/main" id="{62F9DB4A-44D7-5C8C-67A7-215382A8B8ED}"/>
              </a:ext>
            </a:extLst>
          </p:cNvPr>
          <p:cNvSpPr txBox="1"/>
          <p:nvPr/>
        </p:nvSpPr>
        <p:spPr>
          <a:xfrm>
            <a:off x="2654198" y="6024214"/>
            <a:ext cx="41132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23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233</a:t>
            </a:r>
          </a:p>
        </p:txBody>
      </p:sp>
      <p:sp>
        <p:nvSpPr>
          <p:cNvPr id="181" name="TextBox 180">
            <a:extLst>
              <a:ext uri="{FF2B5EF4-FFF2-40B4-BE49-F238E27FC236}">
                <a16:creationId xmlns:a16="http://schemas.microsoft.com/office/drawing/2014/main" id="{45B4B793-CF37-93D9-A41C-DBD68DA4B088}"/>
              </a:ext>
            </a:extLst>
          </p:cNvPr>
          <p:cNvSpPr txBox="1"/>
          <p:nvPr/>
        </p:nvSpPr>
        <p:spPr>
          <a:xfrm>
            <a:off x="3084466" y="6024214"/>
            <a:ext cx="41132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23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216</a:t>
            </a:r>
          </a:p>
        </p:txBody>
      </p:sp>
      <p:sp>
        <p:nvSpPr>
          <p:cNvPr id="182" name="TextBox 181">
            <a:extLst>
              <a:ext uri="{FF2B5EF4-FFF2-40B4-BE49-F238E27FC236}">
                <a16:creationId xmlns:a16="http://schemas.microsoft.com/office/drawing/2014/main" id="{89EC544E-9A3E-45A3-BF9C-10ED0FE0710F}"/>
              </a:ext>
            </a:extLst>
          </p:cNvPr>
          <p:cNvSpPr txBox="1"/>
          <p:nvPr/>
        </p:nvSpPr>
        <p:spPr>
          <a:xfrm>
            <a:off x="3507585" y="6024214"/>
            <a:ext cx="41132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23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195</a:t>
            </a:r>
          </a:p>
        </p:txBody>
      </p:sp>
      <p:sp>
        <p:nvSpPr>
          <p:cNvPr id="183" name="TextBox 182">
            <a:extLst>
              <a:ext uri="{FF2B5EF4-FFF2-40B4-BE49-F238E27FC236}">
                <a16:creationId xmlns:a16="http://schemas.microsoft.com/office/drawing/2014/main" id="{0734CDF6-7A1D-9014-C480-D8C40BFAA529}"/>
              </a:ext>
            </a:extLst>
          </p:cNvPr>
          <p:cNvSpPr txBox="1"/>
          <p:nvPr/>
        </p:nvSpPr>
        <p:spPr>
          <a:xfrm>
            <a:off x="3927128" y="6024214"/>
            <a:ext cx="41132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23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176</a:t>
            </a:r>
          </a:p>
        </p:txBody>
      </p:sp>
      <p:sp>
        <p:nvSpPr>
          <p:cNvPr id="184" name="TextBox 183">
            <a:extLst>
              <a:ext uri="{FF2B5EF4-FFF2-40B4-BE49-F238E27FC236}">
                <a16:creationId xmlns:a16="http://schemas.microsoft.com/office/drawing/2014/main" id="{391944F9-6945-4F6F-B592-99E7FC8138D3}"/>
              </a:ext>
            </a:extLst>
          </p:cNvPr>
          <p:cNvSpPr txBox="1"/>
          <p:nvPr/>
        </p:nvSpPr>
        <p:spPr>
          <a:xfrm>
            <a:off x="4360971" y="6024214"/>
            <a:ext cx="41132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23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162</a:t>
            </a:r>
          </a:p>
        </p:txBody>
      </p:sp>
      <p:sp>
        <p:nvSpPr>
          <p:cNvPr id="185" name="TextBox 184">
            <a:extLst>
              <a:ext uri="{FF2B5EF4-FFF2-40B4-BE49-F238E27FC236}">
                <a16:creationId xmlns:a16="http://schemas.microsoft.com/office/drawing/2014/main" id="{B0CF8727-EA26-CE02-EF4A-62282EBF437F}"/>
              </a:ext>
            </a:extLst>
          </p:cNvPr>
          <p:cNvSpPr txBox="1"/>
          <p:nvPr/>
        </p:nvSpPr>
        <p:spPr>
          <a:xfrm>
            <a:off x="4787665" y="6024214"/>
            <a:ext cx="41132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23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153</a:t>
            </a:r>
          </a:p>
        </p:txBody>
      </p:sp>
      <p:sp>
        <p:nvSpPr>
          <p:cNvPr id="186" name="TextBox 185">
            <a:extLst>
              <a:ext uri="{FF2B5EF4-FFF2-40B4-BE49-F238E27FC236}">
                <a16:creationId xmlns:a16="http://schemas.microsoft.com/office/drawing/2014/main" id="{AA4A2A7A-A83F-3FFD-AF11-CCD83AD6A8ED}"/>
              </a:ext>
            </a:extLst>
          </p:cNvPr>
          <p:cNvSpPr txBox="1"/>
          <p:nvPr/>
        </p:nvSpPr>
        <p:spPr>
          <a:xfrm>
            <a:off x="5210783" y="6024214"/>
            <a:ext cx="41132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23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145</a:t>
            </a:r>
          </a:p>
        </p:txBody>
      </p:sp>
      <p:sp>
        <p:nvSpPr>
          <p:cNvPr id="187" name="TextBox 186">
            <a:extLst>
              <a:ext uri="{FF2B5EF4-FFF2-40B4-BE49-F238E27FC236}">
                <a16:creationId xmlns:a16="http://schemas.microsoft.com/office/drawing/2014/main" id="{50A9DB57-3798-59FD-2885-121EF5933210}"/>
              </a:ext>
            </a:extLst>
          </p:cNvPr>
          <p:cNvSpPr txBox="1"/>
          <p:nvPr/>
        </p:nvSpPr>
        <p:spPr>
          <a:xfrm>
            <a:off x="5641051" y="6024214"/>
            <a:ext cx="41132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23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139</a:t>
            </a:r>
          </a:p>
        </p:txBody>
      </p:sp>
      <p:sp>
        <p:nvSpPr>
          <p:cNvPr id="188" name="TextBox 187">
            <a:extLst>
              <a:ext uri="{FF2B5EF4-FFF2-40B4-BE49-F238E27FC236}">
                <a16:creationId xmlns:a16="http://schemas.microsoft.com/office/drawing/2014/main" id="{20BE0B42-BB8D-D2AE-0586-26567B520D7C}"/>
              </a:ext>
            </a:extLst>
          </p:cNvPr>
          <p:cNvSpPr txBox="1"/>
          <p:nvPr/>
        </p:nvSpPr>
        <p:spPr>
          <a:xfrm>
            <a:off x="6064169" y="6024214"/>
            <a:ext cx="41132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23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126</a:t>
            </a:r>
          </a:p>
        </p:txBody>
      </p:sp>
      <p:sp>
        <p:nvSpPr>
          <p:cNvPr id="189" name="TextBox 188">
            <a:extLst>
              <a:ext uri="{FF2B5EF4-FFF2-40B4-BE49-F238E27FC236}">
                <a16:creationId xmlns:a16="http://schemas.microsoft.com/office/drawing/2014/main" id="{F6FE8263-7247-6810-DD6D-AE50813746A1}"/>
              </a:ext>
            </a:extLst>
          </p:cNvPr>
          <p:cNvSpPr txBox="1"/>
          <p:nvPr/>
        </p:nvSpPr>
        <p:spPr>
          <a:xfrm>
            <a:off x="6505163" y="6024214"/>
            <a:ext cx="41132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23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110</a:t>
            </a:r>
          </a:p>
        </p:txBody>
      </p:sp>
      <p:sp>
        <p:nvSpPr>
          <p:cNvPr id="190" name="TextBox 189">
            <a:extLst>
              <a:ext uri="{FF2B5EF4-FFF2-40B4-BE49-F238E27FC236}">
                <a16:creationId xmlns:a16="http://schemas.microsoft.com/office/drawing/2014/main" id="{B894A146-EC0D-4AF8-D84C-B5BB20400633}"/>
              </a:ext>
            </a:extLst>
          </p:cNvPr>
          <p:cNvSpPr txBox="1"/>
          <p:nvPr/>
        </p:nvSpPr>
        <p:spPr>
          <a:xfrm>
            <a:off x="6917556" y="6024214"/>
            <a:ext cx="41132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23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96</a:t>
            </a:r>
          </a:p>
        </p:txBody>
      </p:sp>
      <p:sp>
        <p:nvSpPr>
          <p:cNvPr id="191" name="TextBox 190">
            <a:extLst>
              <a:ext uri="{FF2B5EF4-FFF2-40B4-BE49-F238E27FC236}">
                <a16:creationId xmlns:a16="http://schemas.microsoft.com/office/drawing/2014/main" id="{4F8A6CED-F1D2-F8E2-2C22-0AB72F6663F0}"/>
              </a:ext>
            </a:extLst>
          </p:cNvPr>
          <p:cNvSpPr txBox="1"/>
          <p:nvPr/>
        </p:nvSpPr>
        <p:spPr>
          <a:xfrm>
            <a:off x="7351400" y="6024214"/>
            <a:ext cx="41132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23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83</a:t>
            </a:r>
          </a:p>
        </p:txBody>
      </p:sp>
      <p:sp>
        <p:nvSpPr>
          <p:cNvPr id="192" name="TextBox 191">
            <a:extLst>
              <a:ext uri="{FF2B5EF4-FFF2-40B4-BE49-F238E27FC236}">
                <a16:creationId xmlns:a16="http://schemas.microsoft.com/office/drawing/2014/main" id="{6E5327E7-A88E-1910-DFAC-37B4D4DC1084}"/>
              </a:ext>
            </a:extLst>
          </p:cNvPr>
          <p:cNvSpPr txBox="1"/>
          <p:nvPr/>
        </p:nvSpPr>
        <p:spPr>
          <a:xfrm>
            <a:off x="7781668" y="6024214"/>
            <a:ext cx="41132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23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68</a:t>
            </a:r>
          </a:p>
        </p:txBody>
      </p:sp>
      <p:sp>
        <p:nvSpPr>
          <p:cNvPr id="193" name="TextBox 192">
            <a:extLst>
              <a:ext uri="{FF2B5EF4-FFF2-40B4-BE49-F238E27FC236}">
                <a16:creationId xmlns:a16="http://schemas.microsoft.com/office/drawing/2014/main" id="{33163F5B-2183-C253-7F67-1772377F7506}"/>
              </a:ext>
            </a:extLst>
          </p:cNvPr>
          <p:cNvSpPr txBox="1"/>
          <p:nvPr/>
        </p:nvSpPr>
        <p:spPr>
          <a:xfrm>
            <a:off x="8197636" y="6024214"/>
            <a:ext cx="41132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23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53</a:t>
            </a:r>
          </a:p>
        </p:txBody>
      </p:sp>
      <p:sp>
        <p:nvSpPr>
          <p:cNvPr id="194" name="TextBox 193">
            <a:extLst>
              <a:ext uri="{FF2B5EF4-FFF2-40B4-BE49-F238E27FC236}">
                <a16:creationId xmlns:a16="http://schemas.microsoft.com/office/drawing/2014/main" id="{9E2EF360-E4DA-FE3A-A385-50E41C34B8AB}"/>
              </a:ext>
            </a:extLst>
          </p:cNvPr>
          <p:cNvSpPr txBox="1"/>
          <p:nvPr/>
        </p:nvSpPr>
        <p:spPr>
          <a:xfrm>
            <a:off x="8602879" y="6024214"/>
            <a:ext cx="41132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23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36</a:t>
            </a:r>
          </a:p>
        </p:txBody>
      </p:sp>
      <p:sp>
        <p:nvSpPr>
          <p:cNvPr id="195" name="TextBox 194">
            <a:extLst>
              <a:ext uri="{FF2B5EF4-FFF2-40B4-BE49-F238E27FC236}">
                <a16:creationId xmlns:a16="http://schemas.microsoft.com/office/drawing/2014/main" id="{0FB76A6B-2C86-B70A-8A2E-235FC28FF68D}"/>
              </a:ext>
            </a:extLst>
          </p:cNvPr>
          <p:cNvSpPr txBox="1"/>
          <p:nvPr/>
        </p:nvSpPr>
        <p:spPr>
          <a:xfrm>
            <a:off x="9040297" y="6024214"/>
            <a:ext cx="41132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23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24</a:t>
            </a:r>
          </a:p>
        </p:txBody>
      </p:sp>
      <p:sp>
        <p:nvSpPr>
          <p:cNvPr id="196" name="TextBox 195">
            <a:extLst>
              <a:ext uri="{FF2B5EF4-FFF2-40B4-BE49-F238E27FC236}">
                <a16:creationId xmlns:a16="http://schemas.microsoft.com/office/drawing/2014/main" id="{442377B7-4D57-02BB-639E-FAF6FDF628F5}"/>
              </a:ext>
            </a:extLst>
          </p:cNvPr>
          <p:cNvSpPr txBox="1"/>
          <p:nvPr/>
        </p:nvSpPr>
        <p:spPr>
          <a:xfrm>
            <a:off x="9463416" y="6024214"/>
            <a:ext cx="41132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23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97" name="TextBox 196">
            <a:extLst>
              <a:ext uri="{FF2B5EF4-FFF2-40B4-BE49-F238E27FC236}">
                <a16:creationId xmlns:a16="http://schemas.microsoft.com/office/drawing/2014/main" id="{91E6DC6F-F734-E2FC-8175-9CAE8FFC6EA7}"/>
              </a:ext>
            </a:extLst>
          </p:cNvPr>
          <p:cNvSpPr txBox="1"/>
          <p:nvPr/>
        </p:nvSpPr>
        <p:spPr>
          <a:xfrm>
            <a:off x="9893684" y="6024214"/>
            <a:ext cx="41132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23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98" name="TextBox 197">
            <a:extLst>
              <a:ext uri="{FF2B5EF4-FFF2-40B4-BE49-F238E27FC236}">
                <a16:creationId xmlns:a16="http://schemas.microsoft.com/office/drawing/2014/main" id="{A0D4E69C-358E-1B29-2967-233CE4714F52}"/>
              </a:ext>
            </a:extLst>
          </p:cNvPr>
          <p:cNvSpPr txBox="1"/>
          <p:nvPr/>
        </p:nvSpPr>
        <p:spPr>
          <a:xfrm>
            <a:off x="10316802" y="6024214"/>
            <a:ext cx="41132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23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99" name="TextBox 198">
            <a:extLst>
              <a:ext uri="{FF2B5EF4-FFF2-40B4-BE49-F238E27FC236}">
                <a16:creationId xmlns:a16="http://schemas.microsoft.com/office/drawing/2014/main" id="{C957E656-E739-E5ED-2536-A3A1DC9C0B40}"/>
              </a:ext>
            </a:extLst>
          </p:cNvPr>
          <p:cNvSpPr txBox="1"/>
          <p:nvPr/>
        </p:nvSpPr>
        <p:spPr>
          <a:xfrm>
            <a:off x="10747077" y="6024214"/>
            <a:ext cx="41132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23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cxnSp>
        <p:nvCxnSpPr>
          <p:cNvPr id="200" name="Straight Connector 199">
            <a:extLst>
              <a:ext uri="{FF2B5EF4-FFF2-40B4-BE49-F238E27FC236}">
                <a16:creationId xmlns:a16="http://schemas.microsoft.com/office/drawing/2014/main" id="{64C112D8-FE3C-EE7A-8891-B279A38B2A28}"/>
              </a:ext>
            </a:extLst>
          </p:cNvPr>
          <p:cNvCxnSpPr>
            <a:cxnSpLocks/>
          </p:cNvCxnSpPr>
          <p:nvPr/>
        </p:nvCxnSpPr>
        <p:spPr>
          <a:xfrm flipH="1">
            <a:off x="2295593" y="1237734"/>
            <a:ext cx="87209" cy="0"/>
          </a:xfrm>
          <a:prstGeom prst="line">
            <a:avLst/>
          </a:prstGeom>
          <a:ln>
            <a:solidFill>
              <a:srgbClr val="221E1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1" name="Straight Connector 200">
            <a:extLst>
              <a:ext uri="{FF2B5EF4-FFF2-40B4-BE49-F238E27FC236}">
                <a16:creationId xmlns:a16="http://schemas.microsoft.com/office/drawing/2014/main" id="{60ADC008-0325-DE92-185F-B34A3EADC00D}"/>
              </a:ext>
            </a:extLst>
          </p:cNvPr>
          <p:cNvCxnSpPr>
            <a:cxnSpLocks/>
          </p:cNvCxnSpPr>
          <p:nvPr/>
        </p:nvCxnSpPr>
        <p:spPr>
          <a:xfrm flipH="1">
            <a:off x="2295593" y="2075000"/>
            <a:ext cx="87209" cy="0"/>
          </a:xfrm>
          <a:prstGeom prst="line">
            <a:avLst/>
          </a:prstGeom>
          <a:ln>
            <a:solidFill>
              <a:srgbClr val="221E1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2" name="Straight Connector 201">
            <a:extLst>
              <a:ext uri="{FF2B5EF4-FFF2-40B4-BE49-F238E27FC236}">
                <a16:creationId xmlns:a16="http://schemas.microsoft.com/office/drawing/2014/main" id="{96BA3E46-8009-F278-76EC-A6FA14A65BC0}"/>
              </a:ext>
            </a:extLst>
          </p:cNvPr>
          <p:cNvCxnSpPr>
            <a:cxnSpLocks/>
          </p:cNvCxnSpPr>
          <p:nvPr/>
        </p:nvCxnSpPr>
        <p:spPr>
          <a:xfrm flipH="1">
            <a:off x="2295593" y="2912267"/>
            <a:ext cx="87209" cy="0"/>
          </a:xfrm>
          <a:prstGeom prst="line">
            <a:avLst/>
          </a:prstGeom>
          <a:ln>
            <a:solidFill>
              <a:srgbClr val="221E1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3" name="Straight Connector 202">
            <a:extLst>
              <a:ext uri="{FF2B5EF4-FFF2-40B4-BE49-F238E27FC236}">
                <a16:creationId xmlns:a16="http://schemas.microsoft.com/office/drawing/2014/main" id="{AE63B7F8-81D8-7E11-9A84-1680D9B8F2D3}"/>
              </a:ext>
            </a:extLst>
          </p:cNvPr>
          <p:cNvCxnSpPr>
            <a:cxnSpLocks/>
          </p:cNvCxnSpPr>
          <p:nvPr/>
        </p:nvCxnSpPr>
        <p:spPr>
          <a:xfrm flipH="1">
            <a:off x="2295593" y="3749533"/>
            <a:ext cx="87209" cy="0"/>
          </a:xfrm>
          <a:prstGeom prst="line">
            <a:avLst/>
          </a:prstGeom>
          <a:ln>
            <a:solidFill>
              <a:srgbClr val="221E1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4" name="Straight Connector 203">
            <a:extLst>
              <a:ext uri="{FF2B5EF4-FFF2-40B4-BE49-F238E27FC236}">
                <a16:creationId xmlns:a16="http://schemas.microsoft.com/office/drawing/2014/main" id="{28D448DC-B990-FD97-971A-D8EE4071021F}"/>
              </a:ext>
            </a:extLst>
          </p:cNvPr>
          <p:cNvCxnSpPr>
            <a:cxnSpLocks/>
          </p:cNvCxnSpPr>
          <p:nvPr/>
        </p:nvCxnSpPr>
        <p:spPr>
          <a:xfrm flipH="1">
            <a:off x="2295593" y="4586800"/>
            <a:ext cx="87209" cy="0"/>
          </a:xfrm>
          <a:prstGeom prst="line">
            <a:avLst/>
          </a:prstGeom>
          <a:ln>
            <a:solidFill>
              <a:srgbClr val="221E1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" name="Straight Connector 204">
            <a:extLst>
              <a:ext uri="{FF2B5EF4-FFF2-40B4-BE49-F238E27FC236}">
                <a16:creationId xmlns:a16="http://schemas.microsoft.com/office/drawing/2014/main" id="{09CA3495-EC26-2DE8-7E3B-BC37ABF2176D}"/>
              </a:ext>
            </a:extLst>
          </p:cNvPr>
          <p:cNvCxnSpPr>
            <a:cxnSpLocks/>
          </p:cNvCxnSpPr>
          <p:nvPr/>
        </p:nvCxnSpPr>
        <p:spPr>
          <a:xfrm flipH="1">
            <a:off x="2295593" y="5424064"/>
            <a:ext cx="87209" cy="0"/>
          </a:xfrm>
          <a:prstGeom prst="line">
            <a:avLst/>
          </a:prstGeom>
          <a:ln>
            <a:solidFill>
              <a:srgbClr val="221E1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" name="Straight Connector 205">
            <a:extLst>
              <a:ext uri="{FF2B5EF4-FFF2-40B4-BE49-F238E27FC236}">
                <a16:creationId xmlns:a16="http://schemas.microsoft.com/office/drawing/2014/main" id="{35A3420C-4E6D-0449-8571-AE86BED5227A}"/>
              </a:ext>
            </a:extLst>
          </p:cNvPr>
          <p:cNvCxnSpPr>
            <a:cxnSpLocks/>
          </p:cNvCxnSpPr>
          <p:nvPr/>
        </p:nvCxnSpPr>
        <p:spPr>
          <a:xfrm flipV="1">
            <a:off x="2426355" y="5521641"/>
            <a:ext cx="0" cy="60043"/>
          </a:xfrm>
          <a:prstGeom prst="line">
            <a:avLst/>
          </a:prstGeom>
          <a:ln>
            <a:solidFill>
              <a:srgbClr val="221E1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7" name="Straight Connector 206">
            <a:extLst>
              <a:ext uri="{FF2B5EF4-FFF2-40B4-BE49-F238E27FC236}">
                <a16:creationId xmlns:a16="http://schemas.microsoft.com/office/drawing/2014/main" id="{74DAF4DE-A99F-B00F-DBE6-E8AEF2BD19A0}"/>
              </a:ext>
            </a:extLst>
          </p:cNvPr>
          <p:cNvCxnSpPr>
            <a:cxnSpLocks/>
          </p:cNvCxnSpPr>
          <p:nvPr/>
        </p:nvCxnSpPr>
        <p:spPr>
          <a:xfrm flipV="1">
            <a:off x="2851838" y="5521641"/>
            <a:ext cx="0" cy="60043"/>
          </a:xfrm>
          <a:prstGeom prst="line">
            <a:avLst/>
          </a:prstGeom>
          <a:ln>
            <a:solidFill>
              <a:srgbClr val="221E1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8" name="Straight Connector 207">
            <a:extLst>
              <a:ext uri="{FF2B5EF4-FFF2-40B4-BE49-F238E27FC236}">
                <a16:creationId xmlns:a16="http://schemas.microsoft.com/office/drawing/2014/main" id="{CB92F9C8-9F67-D56C-7690-6169C55CDF63}"/>
              </a:ext>
            </a:extLst>
          </p:cNvPr>
          <p:cNvCxnSpPr>
            <a:cxnSpLocks/>
          </p:cNvCxnSpPr>
          <p:nvPr/>
        </p:nvCxnSpPr>
        <p:spPr>
          <a:xfrm flipV="1">
            <a:off x="3277320" y="5521641"/>
            <a:ext cx="0" cy="60043"/>
          </a:xfrm>
          <a:prstGeom prst="line">
            <a:avLst/>
          </a:prstGeom>
          <a:ln>
            <a:solidFill>
              <a:srgbClr val="221E1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9" name="Straight Connector 208">
            <a:extLst>
              <a:ext uri="{FF2B5EF4-FFF2-40B4-BE49-F238E27FC236}">
                <a16:creationId xmlns:a16="http://schemas.microsoft.com/office/drawing/2014/main" id="{54CE8C41-E013-C0A7-241D-20FE2C4B7E94}"/>
              </a:ext>
            </a:extLst>
          </p:cNvPr>
          <p:cNvCxnSpPr>
            <a:cxnSpLocks/>
          </p:cNvCxnSpPr>
          <p:nvPr/>
        </p:nvCxnSpPr>
        <p:spPr>
          <a:xfrm flipV="1">
            <a:off x="3702802" y="5521641"/>
            <a:ext cx="0" cy="60043"/>
          </a:xfrm>
          <a:prstGeom prst="line">
            <a:avLst/>
          </a:prstGeom>
          <a:ln>
            <a:solidFill>
              <a:srgbClr val="221E1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0" name="Straight Connector 209">
            <a:extLst>
              <a:ext uri="{FF2B5EF4-FFF2-40B4-BE49-F238E27FC236}">
                <a16:creationId xmlns:a16="http://schemas.microsoft.com/office/drawing/2014/main" id="{4EC9E049-A8DB-A378-84E9-DEC6690F8293}"/>
              </a:ext>
            </a:extLst>
          </p:cNvPr>
          <p:cNvCxnSpPr>
            <a:cxnSpLocks/>
          </p:cNvCxnSpPr>
          <p:nvPr/>
        </p:nvCxnSpPr>
        <p:spPr>
          <a:xfrm flipV="1">
            <a:off x="4128285" y="5521641"/>
            <a:ext cx="0" cy="60043"/>
          </a:xfrm>
          <a:prstGeom prst="line">
            <a:avLst/>
          </a:prstGeom>
          <a:ln>
            <a:solidFill>
              <a:srgbClr val="221E1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1" name="Straight Connector 210">
            <a:extLst>
              <a:ext uri="{FF2B5EF4-FFF2-40B4-BE49-F238E27FC236}">
                <a16:creationId xmlns:a16="http://schemas.microsoft.com/office/drawing/2014/main" id="{69E6AD73-0F4F-DFA0-0B89-5152620E38AB}"/>
              </a:ext>
            </a:extLst>
          </p:cNvPr>
          <p:cNvCxnSpPr>
            <a:cxnSpLocks/>
          </p:cNvCxnSpPr>
          <p:nvPr/>
        </p:nvCxnSpPr>
        <p:spPr>
          <a:xfrm flipV="1">
            <a:off x="4553767" y="5521641"/>
            <a:ext cx="0" cy="60043"/>
          </a:xfrm>
          <a:prstGeom prst="line">
            <a:avLst/>
          </a:prstGeom>
          <a:ln>
            <a:solidFill>
              <a:srgbClr val="221E1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2" name="Straight Connector 211">
            <a:extLst>
              <a:ext uri="{FF2B5EF4-FFF2-40B4-BE49-F238E27FC236}">
                <a16:creationId xmlns:a16="http://schemas.microsoft.com/office/drawing/2014/main" id="{3759E677-3841-4EB5-8C85-CE13AAAA7920}"/>
              </a:ext>
            </a:extLst>
          </p:cNvPr>
          <p:cNvCxnSpPr>
            <a:cxnSpLocks/>
          </p:cNvCxnSpPr>
          <p:nvPr/>
        </p:nvCxnSpPr>
        <p:spPr>
          <a:xfrm flipV="1">
            <a:off x="4979249" y="5521641"/>
            <a:ext cx="0" cy="60043"/>
          </a:xfrm>
          <a:prstGeom prst="line">
            <a:avLst/>
          </a:prstGeom>
          <a:ln>
            <a:solidFill>
              <a:srgbClr val="221E1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3" name="Straight Connector 212">
            <a:extLst>
              <a:ext uri="{FF2B5EF4-FFF2-40B4-BE49-F238E27FC236}">
                <a16:creationId xmlns:a16="http://schemas.microsoft.com/office/drawing/2014/main" id="{72B91291-2971-A878-04AA-8CF948B34FE0}"/>
              </a:ext>
            </a:extLst>
          </p:cNvPr>
          <p:cNvCxnSpPr>
            <a:cxnSpLocks/>
          </p:cNvCxnSpPr>
          <p:nvPr/>
        </p:nvCxnSpPr>
        <p:spPr>
          <a:xfrm flipV="1">
            <a:off x="5404731" y="5521641"/>
            <a:ext cx="0" cy="60043"/>
          </a:xfrm>
          <a:prstGeom prst="line">
            <a:avLst/>
          </a:prstGeom>
          <a:ln>
            <a:solidFill>
              <a:srgbClr val="221E1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4" name="Straight Connector 213">
            <a:extLst>
              <a:ext uri="{FF2B5EF4-FFF2-40B4-BE49-F238E27FC236}">
                <a16:creationId xmlns:a16="http://schemas.microsoft.com/office/drawing/2014/main" id="{A62A56EE-5520-9B9F-1EF3-B5509D9FF92C}"/>
              </a:ext>
            </a:extLst>
          </p:cNvPr>
          <p:cNvCxnSpPr>
            <a:cxnSpLocks/>
          </p:cNvCxnSpPr>
          <p:nvPr/>
        </p:nvCxnSpPr>
        <p:spPr>
          <a:xfrm flipV="1">
            <a:off x="5830214" y="5521641"/>
            <a:ext cx="0" cy="60043"/>
          </a:xfrm>
          <a:prstGeom prst="line">
            <a:avLst/>
          </a:prstGeom>
          <a:ln>
            <a:solidFill>
              <a:srgbClr val="221E1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5" name="Straight Connector 214">
            <a:extLst>
              <a:ext uri="{FF2B5EF4-FFF2-40B4-BE49-F238E27FC236}">
                <a16:creationId xmlns:a16="http://schemas.microsoft.com/office/drawing/2014/main" id="{514EB24E-3DEC-03EE-027C-3EC759795C01}"/>
              </a:ext>
            </a:extLst>
          </p:cNvPr>
          <p:cNvCxnSpPr>
            <a:cxnSpLocks/>
          </p:cNvCxnSpPr>
          <p:nvPr/>
        </p:nvCxnSpPr>
        <p:spPr>
          <a:xfrm flipV="1">
            <a:off x="6255696" y="5521641"/>
            <a:ext cx="0" cy="60043"/>
          </a:xfrm>
          <a:prstGeom prst="line">
            <a:avLst/>
          </a:prstGeom>
          <a:ln>
            <a:solidFill>
              <a:srgbClr val="221E1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6" name="Straight Connector 215">
            <a:extLst>
              <a:ext uri="{FF2B5EF4-FFF2-40B4-BE49-F238E27FC236}">
                <a16:creationId xmlns:a16="http://schemas.microsoft.com/office/drawing/2014/main" id="{12E6CB89-6839-680F-175B-B11120F95F72}"/>
              </a:ext>
            </a:extLst>
          </p:cNvPr>
          <p:cNvCxnSpPr>
            <a:cxnSpLocks/>
          </p:cNvCxnSpPr>
          <p:nvPr/>
        </p:nvCxnSpPr>
        <p:spPr>
          <a:xfrm flipV="1">
            <a:off x="6681178" y="5521641"/>
            <a:ext cx="0" cy="60043"/>
          </a:xfrm>
          <a:prstGeom prst="line">
            <a:avLst/>
          </a:prstGeom>
          <a:ln>
            <a:solidFill>
              <a:srgbClr val="221E1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7" name="Straight Connector 216">
            <a:extLst>
              <a:ext uri="{FF2B5EF4-FFF2-40B4-BE49-F238E27FC236}">
                <a16:creationId xmlns:a16="http://schemas.microsoft.com/office/drawing/2014/main" id="{3F0BCFBC-D7F2-0EF8-4201-9D34CEFF40A9}"/>
              </a:ext>
            </a:extLst>
          </p:cNvPr>
          <p:cNvCxnSpPr>
            <a:cxnSpLocks/>
          </p:cNvCxnSpPr>
          <p:nvPr/>
        </p:nvCxnSpPr>
        <p:spPr>
          <a:xfrm flipV="1">
            <a:off x="7106661" y="5521641"/>
            <a:ext cx="0" cy="60043"/>
          </a:xfrm>
          <a:prstGeom prst="line">
            <a:avLst/>
          </a:prstGeom>
          <a:ln>
            <a:solidFill>
              <a:srgbClr val="221E1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8" name="Straight Connector 217">
            <a:extLst>
              <a:ext uri="{FF2B5EF4-FFF2-40B4-BE49-F238E27FC236}">
                <a16:creationId xmlns:a16="http://schemas.microsoft.com/office/drawing/2014/main" id="{866B3976-CC55-B53F-B35A-7C6BB85F57D6}"/>
              </a:ext>
            </a:extLst>
          </p:cNvPr>
          <p:cNvCxnSpPr>
            <a:cxnSpLocks/>
          </p:cNvCxnSpPr>
          <p:nvPr/>
        </p:nvCxnSpPr>
        <p:spPr>
          <a:xfrm flipV="1">
            <a:off x="7532143" y="5521641"/>
            <a:ext cx="0" cy="60043"/>
          </a:xfrm>
          <a:prstGeom prst="line">
            <a:avLst/>
          </a:prstGeom>
          <a:ln>
            <a:solidFill>
              <a:srgbClr val="221E1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9" name="Straight Connector 218">
            <a:extLst>
              <a:ext uri="{FF2B5EF4-FFF2-40B4-BE49-F238E27FC236}">
                <a16:creationId xmlns:a16="http://schemas.microsoft.com/office/drawing/2014/main" id="{A4866E28-8EAD-A67B-83C4-5DF1BFBD540A}"/>
              </a:ext>
            </a:extLst>
          </p:cNvPr>
          <p:cNvCxnSpPr>
            <a:cxnSpLocks/>
          </p:cNvCxnSpPr>
          <p:nvPr/>
        </p:nvCxnSpPr>
        <p:spPr>
          <a:xfrm flipV="1">
            <a:off x="7957625" y="5521641"/>
            <a:ext cx="0" cy="60043"/>
          </a:xfrm>
          <a:prstGeom prst="line">
            <a:avLst/>
          </a:prstGeom>
          <a:ln>
            <a:solidFill>
              <a:srgbClr val="221E1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0" name="Straight Connector 219">
            <a:extLst>
              <a:ext uri="{FF2B5EF4-FFF2-40B4-BE49-F238E27FC236}">
                <a16:creationId xmlns:a16="http://schemas.microsoft.com/office/drawing/2014/main" id="{1F2FCB2E-7F53-8DFA-64C0-B5ED2A578371}"/>
              </a:ext>
            </a:extLst>
          </p:cNvPr>
          <p:cNvCxnSpPr>
            <a:cxnSpLocks/>
          </p:cNvCxnSpPr>
          <p:nvPr/>
        </p:nvCxnSpPr>
        <p:spPr>
          <a:xfrm flipV="1">
            <a:off x="8383107" y="5521641"/>
            <a:ext cx="0" cy="60043"/>
          </a:xfrm>
          <a:prstGeom prst="line">
            <a:avLst/>
          </a:prstGeom>
          <a:ln>
            <a:solidFill>
              <a:srgbClr val="221E1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1" name="Straight Connector 220">
            <a:extLst>
              <a:ext uri="{FF2B5EF4-FFF2-40B4-BE49-F238E27FC236}">
                <a16:creationId xmlns:a16="http://schemas.microsoft.com/office/drawing/2014/main" id="{2277C5D5-764B-4501-DBC5-3210C76002D8}"/>
              </a:ext>
            </a:extLst>
          </p:cNvPr>
          <p:cNvCxnSpPr>
            <a:cxnSpLocks/>
          </p:cNvCxnSpPr>
          <p:nvPr/>
        </p:nvCxnSpPr>
        <p:spPr>
          <a:xfrm flipV="1">
            <a:off x="8808590" y="5521641"/>
            <a:ext cx="0" cy="60043"/>
          </a:xfrm>
          <a:prstGeom prst="line">
            <a:avLst/>
          </a:prstGeom>
          <a:ln>
            <a:solidFill>
              <a:srgbClr val="221E1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2" name="Straight Connector 221">
            <a:extLst>
              <a:ext uri="{FF2B5EF4-FFF2-40B4-BE49-F238E27FC236}">
                <a16:creationId xmlns:a16="http://schemas.microsoft.com/office/drawing/2014/main" id="{45499B2C-1439-8E33-3A44-826E6677D791}"/>
              </a:ext>
            </a:extLst>
          </p:cNvPr>
          <p:cNvCxnSpPr>
            <a:cxnSpLocks/>
          </p:cNvCxnSpPr>
          <p:nvPr/>
        </p:nvCxnSpPr>
        <p:spPr>
          <a:xfrm flipV="1">
            <a:off x="9234072" y="5521641"/>
            <a:ext cx="0" cy="60043"/>
          </a:xfrm>
          <a:prstGeom prst="line">
            <a:avLst/>
          </a:prstGeom>
          <a:ln>
            <a:solidFill>
              <a:srgbClr val="221E1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3" name="Straight Connector 222">
            <a:extLst>
              <a:ext uri="{FF2B5EF4-FFF2-40B4-BE49-F238E27FC236}">
                <a16:creationId xmlns:a16="http://schemas.microsoft.com/office/drawing/2014/main" id="{5A17575F-C21A-1E7E-24FC-E5AC7DB451FF}"/>
              </a:ext>
            </a:extLst>
          </p:cNvPr>
          <p:cNvCxnSpPr>
            <a:cxnSpLocks/>
          </p:cNvCxnSpPr>
          <p:nvPr/>
        </p:nvCxnSpPr>
        <p:spPr>
          <a:xfrm flipV="1">
            <a:off x="9659554" y="5521641"/>
            <a:ext cx="0" cy="60043"/>
          </a:xfrm>
          <a:prstGeom prst="line">
            <a:avLst/>
          </a:prstGeom>
          <a:ln>
            <a:solidFill>
              <a:srgbClr val="221E1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4" name="Straight Connector 223">
            <a:extLst>
              <a:ext uri="{FF2B5EF4-FFF2-40B4-BE49-F238E27FC236}">
                <a16:creationId xmlns:a16="http://schemas.microsoft.com/office/drawing/2014/main" id="{C16627CF-05BB-22BD-F17C-4DAD5976AA3A}"/>
              </a:ext>
            </a:extLst>
          </p:cNvPr>
          <p:cNvCxnSpPr>
            <a:cxnSpLocks/>
          </p:cNvCxnSpPr>
          <p:nvPr/>
        </p:nvCxnSpPr>
        <p:spPr>
          <a:xfrm flipV="1">
            <a:off x="10085036" y="5521641"/>
            <a:ext cx="0" cy="60043"/>
          </a:xfrm>
          <a:prstGeom prst="line">
            <a:avLst/>
          </a:prstGeom>
          <a:ln>
            <a:solidFill>
              <a:srgbClr val="221E1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5" name="Straight Connector 224">
            <a:extLst>
              <a:ext uri="{FF2B5EF4-FFF2-40B4-BE49-F238E27FC236}">
                <a16:creationId xmlns:a16="http://schemas.microsoft.com/office/drawing/2014/main" id="{A4D5B013-79D2-D14B-E215-29DEAEB68BDB}"/>
              </a:ext>
            </a:extLst>
          </p:cNvPr>
          <p:cNvCxnSpPr>
            <a:cxnSpLocks/>
          </p:cNvCxnSpPr>
          <p:nvPr/>
        </p:nvCxnSpPr>
        <p:spPr>
          <a:xfrm flipV="1">
            <a:off x="10510522" y="5521641"/>
            <a:ext cx="0" cy="60043"/>
          </a:xfrm>
          <a:prstGeom prst="line">
            <a:avLst/>
          </a:prstGeom>
          <a:ln>
            <a:solidFill>
              <a:srgbClr val="221E1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798D92D0-36EE-5874-C611-C6AADD1C0674}"/>
              </a:ext>
            </a:extLst>
          </p:cNvPr>
          <p:cNvGrpSpPr/>
          <p:nvPr/>
        </p:nvGrpSpPr>
        <p:grpSpPr>
          <a:xfrm>
            <a:off x="2386186" y="1180241"/>
            <a:ext cx="8047037" cy="2755955"/>
            <a:chOff x="2386185" y="1184050"/>
            <a:chExt cx="8047037" cy="2755955"/>
          </a:xfrm>
        </p:grpSpPr>
        <p:sp>
          <p:nvSpPr>
            <p:cNvPr id="363" name="object 42">
              <a:extLst>
                <a:ext uri="{FF2B5EF4-FFF2-40B4-BE49-F238E27FC236}">
                  <a16:creationId xmlns:a16="http://schemas.microsoft.com/office/drawing/2014/main" id="{A9E78AD9-66F9-3A16-D3A0-305E8C1E5D06}"/>
                </a:ext>
              </a:extLst>
            </p:cNvPr>
            <p:cNvSpPr/>
            <p:nvPr/>
          </p:nvSpPr>
          <p:spPr>
            <a:xfrm>
              <a:off x="2444859" y="1184050"/>
              <a:ext cx="0" cy="117505"/>
            </a:xfrm>
            <a:custGeom>
              <a:avLst/>
              <a:gdLst/>
              <a:ahLst/>
              <a:cxnLst/>
              <a:rect l="l" t="t" r="r" b="b"/>
              <a:pathLst>
                <a:path h="72390">
                  <a:moveTo>
                    <a:pt x="0" y="0"/>
                  </a:moveTo>
                  <a:lnTo>
                    <a:pt x="0" y="72288"/>
                  </a:lnTo>
                </a:path>
              </a:pathLst>
            </a:custGeom>
            <a:ln w="13208">
              <a:solidFill>
                <a:srgbClr val="00A857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4" name="object 43">
              <a:extLst>
                <a:ext uri="{FF2B5EF4-FFF2-40B4-BE49-F238E27FC236}">
                  <a16:creationId xmlns:a16="http://schemas.microsoft.com/office/drawing/2014/main" id="{5FBB99C7-95F4-EEDC-D011-E2569AB9B9F5}"/>
                </a:ext>
              </a:extLst>
            </p:cNvPr>
            <p:cNvSpPr/>
            <p:nvPr/>
          </p:nvSpPr>
          <p:spPr>
            <a:xfrm>
              <a:off x="2386185" y="1242716"/>
              <a:ext cx="117505" cy="0"/>
            </a:xfrm>
            <a:custGeom>
              <a:avLst/>
              <a:gdLst/>
              <a:ahLst/>
              <a:cxnLst/>
              <a:rect l="l" t="t" r="r" b="b"/>
              <a:pathLst>
                <a:path w="72390">
                  <a:moveTo>
                    <a:pt x="72288" y="0"/>
                  </a:moveTo>
                  <a:lnTo>
                    <a:pt x="0" y="0"/>
                  </a:lnTo>
                </a:path>
              </a:pathLst>
            </a:custGeom>
            <a:ln w="13208">
              <a:solidFill>
                <a:srgbClr val="00A857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5" name="object 44">
              <a:extLst>
                <a:ext uri="{FF2B5EF4-FFF2-40B4-BE49-F238E27FC236}">
                  <a16:creationId xmlns:a16="http://schemas.microsoft.com/office/drawing/2014/main" id="{5FFF32BA-B64F-F77A-25E3-18520FCEF93B}"/>
                </a:ext>
              </a:extLst>
            </p:cNvPr>
            <p:cNvSpPr/>
            <p:nvPr/>
          </p:nvSpPr>
          <p:spPr>
            <a:xfrm>
              <a:off x="2561181" y="1321611"/>
              <a:ext cx="0" cy="117505"/>
            </a:xfrm>
            <a:custGeom>
              <a:avLst/>
              <a:gdLst/>
              <a:ahLst/>
              <a:cxnLst/>
              <a:rect l="l" t="t" r="r" b="b"/>
              <a:pathLst>
                <a:path h="72390">
                  <a:moveTo>
                    <a:pt x="0" y="0"/>
                  </a:moveTo>
                  <a:lnTo>
                    <a:pt x="0" y="72288"/>
                  </a:lnTo>
                </a:path>
              </a:pathLst>
            </a:custGeom>
            <a:ln w="13208">
              <a:solidFill>
                <a:srgbClr val="00A857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6" name="object 45">
              <a:extLst>
                <a:ext uri="{FF2B5EF4-FFF2-40B4-BE49-F238E27FC236}">
                  <a16:creationId xmlns:a16="http://schemas.microsoft.com/office/drawing/2014/main" id="{50DFC05D-9F2B-8DB4-E49C-F59ED8E6296F}"/>
                </a:ext>
              </a:extLst>
            </p:cNvPr>
            <p:cNvSpPr/>
            <p:nvPr/>
          </p:nvSpPr>
          <p:spPr>
            <a:xfrm>
              <a:off x="2502506" y="1380279"/>
              <a:ext cx="117505" cy="0"/>
            </a:xfrm>
            <a:custGeom>
              <a:avLst/>
              <a:gdLst/>
              <a:ahLst/>
              <a:cxnLst/>
              <a:rect l="l" t="t" r="r" b="b"/>
              <a:pathLst>
                <a:path w="72390">
                  <a:moveTo>
                    <a:pt x="72288" y="0"/>
                  </a:moveTo>
                  <a:lnTo>
                    <a:pt x="0" y="0"/>
                  </a:lnTo>
                </a:path>
              </a:pathLst>
            </a:custGeom>
            <a:ln w="13208">
              <a:solidFill>
                <a:srgbClr val="00A857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7" name="object 46">
              <a:extLst>
                <a:ext uri="{FF2B5EF4-FFF2-40B4-BE49-F238E27FC236}">
                  <a16:creationId xmlns:a16="http://schemas.microsoft.com/office/drawing/2014/main" id="{E4E48B5F-34CE-10C0-F11C-8188363F31B0}"/>
                </a:ext>
              </a:extLst>
            </p:cNvPr>
            <p:cNvSpPr/>
            <p:nvPr/>
          </p:nvSpPr>
          <p:spPr>
            <a:xfrm>
              <a:off x="2700764" y="1385335"/>
              <a:ext cx="0" cy="117505"/>
            </a:xfrm>
            <a:custGeom>
              <a:avLst/>
              <a:gdLst/>
              <a:ahLst/>
              <a:cxnLst/>
              <a:rect l="l" t="t" r="r" b="b"/>
              <a:pathLst>
                <a:path h="72390">
                  <a:moveTo>
                    <a:pt x="0" y="0"/>
                  </a:moveTo>
                  <a:lnTo>
                    <a:pt x="0" y="72288"/>
                  </a:lnTo>
                </a:path>
              </a:pathLst>
            </a:custGeom>
            <a:ln w="13208">
              <a:solidFill>
                <a:srgbClr val="00A857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8" name="object 47">
              <a:extLst>
                <a:ext uri="{FF2B5EF4-FFF2-40B4-BE49-F238E27FC236}">
                  <a16:creationId xmlns:a16="http://schemas.microsoft.com/office/drawing/2014/main" id="{47B36A05-16F7-D05E-EB00-F9761E94D2F5}"/>
                </a:ext>
              </a:extLst>
            </p:cNvPr>
            <p:cNvSpPr/>
            <p:nvPr/>
          </p:nvSpPr>
          <p:spPr>
            <a:xfrm>
              <a:off x="2642091" y="1444001"/>
              <a:ext cx="117505" cy="0"/>
            </a:xfrm>
            <a:custGeom>
              <a:avLst/>
              <a:gdLst/>
              <a:ahLst/>
              <a:cxnLst/>
              <a:rect l="l" t="t" r="r" b="b"/>
              <a:pathLst>
                <a:path w="72390">
                  <a:moveTo>
                    <a:pt x="72288" y="0"/>
                  </a:moveTo>
                  <a:lnTo>
                    <a:pt x="0" y="0"/>
                  </a:lnTo>
                </a:path>
              </a:pathLst>
            </a:custGeom>
            <a:ln w="13208">
              <a:solidFill>
                <a:srgbClr val="00A857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7" name="object 56">
              <a:extLst>
                <a:ext uri="{FF2B5EF4-FFF2-40B4-BE49-F238E27FC236}">
                  <a16:creationId xmlns:a16="http://schemas.microsoft.com/office/drawing/2014/main" id="{03688104-A129-7315-5120-2714CDC9E847}"/>
                </a:ext>
              </a:extLst>
            </p:cNvPr>
            <p:cNvSpPr/>
            <p:nvPr/>
          </p:nvSpPr>
          <p:spPr>
            <a:xfrm>
              <a:off x="3158965" y="1881972"/>
              <a:ext cx="0" cy="117505"/>
            </a:xfrm>
            <a:custGeom>
              <a:avLst/>
              <a:gdLst/>
              <a:ahLst/>
              <a:cxnLst/>
              <a:rect l="l" t="t" r="r" b="b"/>
              <a:pathLst>
                <a:path h="72390">
                  <a:moveTo>
                    <a:pt x="0" y="0"/>
                  </a:moveTo>
                  <a:lnTo>
                    <a:pt x="0" y="72288"/>
                  </a:lnTo>
                </a:path>
              </a:pathLst>
            </a:custGeom>
            <a:ln w="13208">
              <a:solidFill>
                <a:srgbClr val="00A857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8" name="object 57">
              <a:extLst>
                <a:ext uri="{FF2B5EF4-FFF2-40B4-BE49-F238E27FC236}">
                  <a16:creationId xmlns:a16="http://schemas.microsoft.com/office/drawing/2014/main" id="{D1BEC890-255F-680B-11BC-D6757C904301}"/>
                </a:ext>
              </a:extLst>
            </p:cNvPr>
            <p:cNvSpPr/>
            <p:nvPr/>
          </p:nvSpPr>
          <p:spPr>
            <a:xfrm>
              <a:off x="3100293" y="1940637"/>
              <a:ext cx="117505" cy="0"/>
            </a:xfrm>
            <a:custGeom>
              <a:avLst/>
              <a:gdLst/>
              <a:ahLst/>
              <a:cxnLst/>
              <a:rect l="l" t="t" r="r" b="b"/>
              <a:pathLst>
                <a:path w="72390">
                  <a:moveTo>
                    <a:pt x="72288" y="0"/>
                  </a:moveTo>
                  <a:lnTo>
                    <a:pt x="0" y="0"/>
                  </a:lnTo>
                </a:path>
              </a:pathLst>
            </a:custGeom>
            <a:ln w="13208">
              <a:solidFill>
                <a:srgbClr val="00A857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9" name="object 58">
              <a:extLst>
                <a:ext uri="{FF2B5EF4-FFF2-40B4-BE49-F238E27FC236}">
                  <a16:creationId xmlns:a16="http://schemas.microsoft.com/office/drawing/2014/main" id="{074A301E-4296-8E75-0EF1-D3B60047A099}"/>
                </a:ext>
              </a:extLst>
            </p:cNvPr>
            <p:cNvSpPr/>
            <p:nvPr/>
          </p:nvSpPr>
          <p:spPr>
            <a:xfrm>
              <a:off x="4039965" y="2921775"/>
              <a:ext cx="0" cy="117505"/>
            </a:xfrm>
            <a:custGeom>
              <a:avLst/>
              <a:gdLst/>
              <a:ahLst/>
              <a:cxnLst/>
              <a:rect l="l" t="t" r="r" b="b"/>
              <a:pathLst>
                <a:path h="72390">
                  <a:moveTo>
                    <a:pt x="0" y="0"/>
                  </a:moveTo>
                  <a:lnTo>
                    <a:pt x="0" y="72288"/>
                  </a:lnTo>
                </a:path>
              </a:pathLst>
            </a:custGeom>
            <a:ln w="13208">
              <a:solidFill>
                <a:srgbClr val="00A857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0" name="object 59">
              <a:extLst>
                <a:ext uri="{FF2B5EF4-FFF2-40B4-BE49-F238E27FC236}">
                  <a16:creationId xmlns:a16="http://schemas.microsoft.com/office/drawing/2014/main" id="{61B9778D-B6A2-7991-5A13-A10D837B57C9}"/>
                </a:ext>
              </a:extLst>
            </p:cNvPr>
            <p:cNvSpPr/>
            <p:nvPr/>
          </p:nvSpPr>
          <p:spPr>
            <a:xfrm>
              <a:off x="3981291" y="2980441"/>
              <a:ext cx="117505" cy="0"/>
            </a:xfrm>
            <a:custGeom>
              <a:avLst/>
              <a:gdLst/>
              <a:ahLst/>
              <a:cxnLst/>
              <a:rect l="l" t="t" r="r" b="b"/>
              <a:pathLst>
                <a:path w="72389">
                  <a:moveTo>
                    <a:pt x="72288" y="0"/>
                  </a:moveTo>
                  <a:lnTo>
                    <a:pt x="0" y="0"/>
                  </a:lnTo>
                </a:path>
              </a:pathLst>
            </a:custGeom>
            <a:ln w="13208">
              <a:solidFill>
                <a:srgbClr val="00A857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1" name="object 60">
              <a:extLst>
                <a:ext uri="{FF2B5EF4-FFF2-40B4-BE49-F238E27FC236}">
                  <a16:creationId xmlns:a16="http://schemas.microsoft.com/office/drawing/2014/main" id="{BB25DB2D-B6A5-402B-3033-898449DE657E}"/>
                </a:ext>
              </a:extLst>
            </p:cNvPr>
            <p:cNvSpPr/>
            <p:nvPr/>
          </p:nvSpPr>
          <p:spPr>
            <a:xfrm>
              <a:off x="4103689" y="2956166"/>
              <a:ext cx="0" cy="117505"/>
            </a:xfrm>
            <a:custGeom>
              <a:avLst/>
              <a:gdLst/>
              <a:ahLst/>
              <a:cxnLst/>
              <a:rect l="l" t="t" r="r" b="b"/>
              <a:pathLst>
                <a:path h="72390">
                  <a:moveTo>
                    <a:pt x="0" y="0"/>
                  </a:moveTo>
                  <a:lnTo>
                    <a:pt x="0" y="72288"/>
                  </a:lnTo>
                </a:path>
              </a:pathLst>
            </a:custGeom>
            <a:ln w="13208">
              <a:solidFill>
                <a:srgbClr val="00A857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2" name="object 61">
              <a:extLst>
                <a:ext uri="{FF2B5EF4-FFF2-40B4-BE49-F238E27FC236}">
                  <a16:creationId xmlns:a16="http://schemas.microsoft.com/office/drawing/2014/main" id="{A73206D7-D360-3EE7-0116-E9879E27B14F}"/>
                </a:ext>
              </a:extLst>
            </p:cNvPr>
            <p:cNvSpPr/>
            <p:nvPr/>
          </p:nvSpPr>
          <p:spPr>
            <a:xfrm>
              <a:off x="4045015" y="3014830"/>
              <a:ext cx="117505" cy="0"/>
            </a:xfrm>
            <a:custGeom>
              <a:avLst/>
              <a:gdLst/>
              <a:ahLst/>
              <a:cxnLst/>
              <a:rect l="l" t="t" r="r" b="b"/>
              <a:pathLst>
                <a:path w="72389">
                  <a:moveTo>
                    <a:pt x="72288" y="0"/>
                  </a:moveTo>
                  <a:lnTo>
                    <a:pt x="0" y="0"/>
                  </a:lnTo>
                </a:path>
              </a:pathLst>
            </a:custGeom>
            <a:ln w="13208">
              <a:solidFill>
                <a:srgbClr val="00A857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3" name="object 62">
              <a:extLst>
                <a:ext uri="{FF2B5EF4-FFF2-40B4-BE49-F238E27FC236}">
                  <a16:creationId xmlns:a16="http://schemas.microsoft.com/office/drawing/2014/main" id="{3852B12A-0B5B-EC47-E515-DAFE0A5434CC}"/>
                </a:ext>
              </a:extLst>
            </p:cNvPr>
            <p:cNvSpPr/>
            <p:nvPr/>
          </p:nvSpPr>
          <p:spPr>
            <a:xfrm>
              <a:off x="5906148" y="3497307"/>
              <a:ext cx="0" cy="117505"/>
            </a:xfrm>
            <a:custGeom>
              <a:avLst/>
              <a:gdLst/>
              <a:ahLst/>
              <a:cxnLst/>
              <a:rect l="l" t="t" r="r" b="b"/>
              <a:pathLst>
                <a:path h="72389">
                  <a:moveTo>
                    <a:pt x="0" y="0"/>
                  </a:moveTo>
                  <a:lnTo>
                    <a:pt x="0" y="72288"/>
                  </a:lnTo>
                </a:path>
              </a:pathLst>
            </a:custGeom>
            <a:ln w="13208">
              <a:solidFill>
                <a:srgbClr val="00A857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4" name="object 63">
              <a:extLst>
                <a:ext uri="{FF2B5EF4-FFF2-40B4-BE49-F238E27FC236}">
                  <a16:creationId xmlns:a16="http://schemas.microsoft.com/office/drawing/2014/main" id="{BF78657D-D0E4-84D6-7E4D-1B59FBF61DA3}"/>
                </a:ext>
              </a:extLst>
            </p:cNvPr>
            <p:cNvSpPr/>
            <p:nvPr/>
          </p:nvSpPr>
          <p:spPr>
            <a:xfrm>
              <a:off x="5847474" y="3555974"/>
              <a:ext cx="117505" cy="0"/>
            </a:xfrm>
            <a:custGeom>
              <a:avLst/>
              <a:gdLst/>
              <a:ahLst/>
              <a:cxnLst/>
              <a:rect l="l" t="t" r="r" b="b"/>
              <a:pathLst>
                <a:path w="72389">
                  <a:moveTo>
                    <a:pt x="72288" y="0"/>
                  </a:moveTo>
                  <a:lnTo>
                    <a:pt x="0" y="0"/>
                  </a:lnTo>
                </a:path>
              </a:pathLst>
            </a:custGeom>
            <a:ln w="13208">
              <a:solidFill>
                <a:srgbClr val="00A857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5" name="object 64">
              <a:extLst>
                <a:ext uri="{FF2B5EF4-FFF2-40B4-BE49-F238E27FC236}">
                  <a16:creationId xmlns:a16="http://schemas.microsoft.com/office/drawing/2014/main" id="{E6753C72-5145-6F98-C15C-CFE77B6D6113}"/>
                </a:ext>
              </a:extLst>
            </p:cNvPr>
            <p:cNvSpPr/>
            <p:nvPr/>
          </p:nvSpPr>
          <p:spPr>
            <a:xfrm>
              <a:off x="5945595" y="3497307"/>
              <a:ext cx="0" cy="117505"/>
            </a:xfrm>
            <a:custGeom>
              <a:avLst/>
              <a:gdLst/>
              <a:ahLst/>
              <a:cxnLst/>
              <a:rect l="l" t="t" r="r" b="b"/>
              <a:pathLst>
                <a:path h="72389">
                  <a:moveTo>
                    <a:pt x="0" y="0"/>
                  </a:moveTo>
                  <a:lnTo>
                    <a:pt x="0" y="72288"/>
                  </a:lnTo>
                </a:path>
              </a:pathLst>
            </a:custGeom>
            <a:ln w="13208">
              <a:solidFill>
                <a:srgbClr val="00A857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6" name="object 65">
              <a:extLst>
                <a:ext uri="{FF2B5EF4-FFF2-40B4-BE49-F238E27FC236}">
                  <a16:creationId xmlns:a16="http://schemas.microsoft.com/office/drawing/2014/main" id="{500C5D91-C813-0EAE-833F-99FD6DD9D31F}"/>
                </a:ext>
              </a:extLst>
            </p:cNvPr>
            <p:cNvSpPr/>
            <p:nvPr/>
          </p:nvSpPr>
          <p:spPr>
            <a:xfrm>
              <a:off x="5886923" y="3555974"/>
              <a:ext cx="117505" cy="0"/>
            </a:xfrm>
            <a:custGeom>
              <a:avLst/>
              <a:gdLst/>
              <a:ahLst/>
              <a:cxnLst/>
              <a:rect l="l" t="t" r="r" b="b"/>
              <a:pathLst>
                <a:path w="72389">
                  <a:moveTo>
                    <a:pt x="72288" y="0"/>
                  </a:moveTo>
                  <a:lnTo>
                    <a:pt x="0" y="0"/>
                  </a:lnTo>
                </a:path>
              </a:pathLst>
            </a:custGeom>
            <a:ln w="13208">
              <a:solidFill>
                <a:srgbClr val="00A857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7" name="object 66">
              <a:extLst>
                <a:ext uri="{FF2B5EF4-FFF2-40B4-BE49-F238E27FC236}">
                  <a16:creationId xmlns:a16="http://schemas.microsoft.com/office/drawing/2014/main" id="{911F5428-22DD-8AEB-24E9-0D751B2E76F5}"/>
                </a:ext>
              </a:extLst>
            </p:cNvPr>
            <p:cNvSpPr/>
            <p:nvPr/>
          </p:nvSpPr>
          <p:spPr>
            <a:xfrm>
              <a:off x="5991114" y="3497307"/>
              <a:ext cx="0" cy="117505"/>
            </a:xfrm>
            <a:custGeom>
              <a:avLst/>
              <a:gdLst/>
              <a:ahLst/>
              <a:cxnLst/>
              <a:rect l="l" t="t" r="r" b="b"/>
              <a:pathLst>
                <a:path h="72389">
                  <a:moveTo>
                    <a:pt x="0" y="0"/>
                  </a:moveTo>
                  <a:lnTo>
                    <a:pt x="0" y="72288"/>
                  </a:lnTo>
                </a:path>
              </a:pathLst>
            </a:custGeom>
            <a:ln w="13208">
              <a:solidFill>
                <a:srgbClr val="00A857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8" name="object 67">
              <a:extLst>
                <a:ext uri="{FF2B5EF4-FFF2-40B4-BE49-F238E27FC236}">
                  <a16:creationId xmlns:a16="http://schemas.microsoft.com/office/drawing/2014/main" id="{82DAE012-29FC-E308-73EA-3EBB57387945}"/>
                </a:ext>
              </a:extLst>
            </p:cNvPr>
            <p:cNvSpPr/>
            <p:nvPr/>
          </p:nvSpPr>
          <p:spPr>
            <a:xfrm>
              <a:off x="5932439" y="3555974"/>
              <a:ext cx="117505" cy="0"/>
            </a:xfrm>
            <a:custGeom>
              <a:avLst/>
              <a:gdLst/>
              <a:ahLst/>
              <a:cxnLst/>
              <a:rect l="l" t="t" r="r" b="b"/>
              <a:pathLst>
                <a:path w="72389">
                  <a:moveTo>
                    <a:pt x="72288" y="0"/>
                  </a:moveTo>
                  <a:lnTo>
                    <a:pt x="0" y="0"/>
                  </a:lnTo>
                </a:path>
              </a:pathLst>
            </a:custGeom>
            <a:ln w="13208">
              <a:solidFill>
                <a:srgbClr val="00A857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9" name="object 68">
              <a:extLst>
                <a:ext uri="{FF2B5EF4-FFF2-40B4-BE49-F238E27FC236}">
                  <a16:creationId xmlns:a16="http://schemas.microsoft.com/office/drawing/2014/main" id="{081F2583-2718-6874-4FD3-C6E94035267F}"/>
                </a:ext>
              </a:extLst>
            </p:cNvPr>
            <p:cNvSpPr/>
            <p:nvPr/>
          </p:nvSpPr>
          <p:spPr>
            <a:xfrm>
              <a:off x="6066975" y="3497307"/>
              <a:ext cx="0" cy="117505"/>
            </a:xfrm>
            <a:custGeom>
              <a:avLst/>
              <a:gdLst/>
              <a:ahLst/>
              <a:cxnLst/>
              <a:rect l="l" t="t" r="r" b="b"/>
              <a:pathLst>
                <a:path h="72389">
                  <a:moveTo>
                    <a:pt x="0" y="0"/>
                  </a:moveTo>
                  <a:lnTo>
                    <a:pt x="0" y="72288"/>
                  </a:lnTo>
                </a:path>
              </a:pathLst>
            </a:custGeom>
            <a:ln w="13208">
              <a:solidFill>
                <a:srgbClr val="00A857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0" name="object 69">
              <a:extLst>
                <a:ext uri="{FF2B5EF4-FFF2-40B4-BE49-F238E27FC236}">
                  <a16:creationId xmlns:a16="http://schemas.microsoft.com/office/drawing/2014/main" id="{3CD61D6D-CDFB-9AF5-7AD7-BC9CE0703A88}"/>
                </a:ext>
              </a:extLst>
            </p:cNvPr>
            <p:cNvSpPr/>
            <p:nvPr/>
          </p:nvSpPr>
          <p:spPr>
            <a:xfrm>
              <a:off x="6008300" y="3555974"/>
              <a:ext cx="117505" cy="0"/>
            </a:xfrm>
            <a:custGeom>
              <a:avLst/>
              <a:gdLst/>
              <a:ahLst/>
              <a:cxnLst/>
              <a:rect l="l" t="t" r="r" b="b"/>
              <a:pathLst>
                <a:path w="72389">
                  <a:moveTo>
                    <a:pt x="72288" y="0"/>
                  </a:moveTo>
                  <a:lnTo>
                    <a:pt x="0" y="0"/>
                  </a:lnTo>
                </a:path>
              </a:pathLst>
            </a:custGeom>
            <a:ln w="13208">
              <a:solidFill>
                <a:srgbClr val="00A857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1" name="object 70">
              <a:extLst>
                <a:ext uri="{FF2B5EF4-FFF2-40B4-BE49-F238E27FC236}">
                  <a16:creationId xmlns:a16="http://schemas.microsoft.com/office/drawing/2014/main" id="{5BCA7011-1D5C-CED5-6739-E46C11A42956}"/>
                </a:ext>
              </a:extLst>
            </p:cNvPr>
            <p:cNvSpPr/>
            <p:nvPr/>
          </p:nvSpPr>
          <p:spPr>
            <a:xfrm>
              <a:off x="6079113" y="3497307"/>
              <a:ext cx="0" cy="117505"/>
            </a:xfrm>
            <a:custGeom>
              <a:avLst/>
              <a:gdLst/>
              <a:ahLst/>
              <a:cxnLst/>
              <a:rect l="l" t="t" r="r" b="b"/>
              <a:pathLst>
                <a:path h="72389">
                  <a:moveTo>
                    <a:pt x="0" y="0"/>
                  </a:moveTo>
                  <a:lnTo>
                    <a:pt x="0" y="72288"/>
                  </a:lnTo>
                </a:path>
              </a:pathLst>
            </a:custGeom>
            <a:ln w="13208">
              <a:solidFill>
                <a:srgbClr val="00A857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2" name="object 71">
              <a:extLst>
                <a:ext uri="{FF2B5EF4-FFF2-40B4-BE49-F238E27FC236}">
                  <a16:creationId xmlns:a16="http://schemas.microsoft.com/office/drawing/2014/main" id="{DEEBD21E-4BB6-181D-098E-D777A116E814}"/>
                </a:ext>
              </a:extLst>
            </p:cNvPr>
            <p:cNvSpPr/>
            <p:nvPr/>
          </p:nvSpPr>
          <p:spPr>
            <a:xfrm>
              <a:off x="6020439" y="3555974"/>
              <a:ext cx="117505" cy="0"/>
            </a:xfrm>
            <a:custGeom>
              <a:avLst/>
              <a:gdLst/>
              <a:ahLst/>
              <a:cxnLst/>
              <a:rect l="l" t="t" r="r" b="b"/>
              <a:pathLst>
                <a:path w="72389">
                  <a:moveTo>
                    <a:pt x="72288" y="0"/>
                  </a:moveTo>
                  <a:lnTo>
                    <a:pt x="0" y="0"/>
                  </a:lnTo>
                </a:path>
              </a:pathLst>
            </a:custGeom>
            <a:ln w="13208">
              <a:solidFill>
                <a:srgbClr val="00A857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3" name="object 72">
              <a:extLst>
                <a:ext uri="{FF2B5EF4-FFF2-40B4-BE49-F238E27FC236}">
                  <a16:creationId xmlns:a16="http://schemas.microsoft.com/office/drawing/2014/main" id="{54131890-3D4A-53BC-F53D-DF190F0BB0B7}"/>
                </a:ext>
              </a:extLst>
            </p:cNvPr>
            <p:cNvSpPr/>
            <p:nvPr/>
          </p:nvSpPr>
          <p:spPr>
            <a:xfrm>
              <a:off x="6091250" y="3497307"/>
              <a:ext cx="0" cy="117505"/>
            </a:xfrm>
            <a:custGeom>
              <a:avLst/>
              <a:gdLst/>
              <a:ahLst/>
              <a:cxnLst/>
              <a:rect l="l" t="t" r="r" b="b"/>
              <a:pathLst>
                <a:path h="72389">
                  <a:moveTo>
                    <a:pt x="0" y="0"/>
                  </a:moveTo>
                  <a:lnTo>
                    <a:pt x="0" y="72288"/>
                  </a:lnTo>
                </a:path>
              </a:pathLst>
            </a:custGeom>
            <a:ln w="13208">
              <a:solidFill>
                <a:srgbClr val="00A857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4" name="object 73">
              <a:extLst>
                <a:ext uri="{FF2B5EF4-FFF2-40B4-BE49-F238E27FC236}">
                  <a16:creationId xmlns:a16="http://schemas.microsoft.com/office/drawing/2014/main" id="{B57BE001-1F06-1AB8-9582-CEE789F5F4C9}"/>
                </a:ext>
              </a:extLst>
            </p:cNvPr>
            <p:cNvSpPr/>
            <p:nvPr/>
          </p:nvSpPr>
          <p:spPr>
            <a:xfrm>
              <a:off x="6032577" y="3555974"/>
              <a:ext cx="117505" cy="0"/>
            </a:xfrm>
            <a:custGeom>
              <a:avLst/>
              <a:gdLst/>
              <a:ahLst/>
              <a:cxnLst/>
              <a:rect l="l" t="t" r="r" b="b"/>
              <a:pathLst>
                <a:path w="72389">
                  <a:moveTo>
                    <a:pt x="72288" y="0"/>
                  </a:moveTo>
                  <a:lnTo>
                    <a:pt x="0" y="0"/>
                  </a:lnTo>
                </a:path>
              </a:pathLst>
            </a:custGeom>
            <a:ln w="13208">
              <a:solidFill>
                <a:srgbClr val="00A857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5" name="object 74">
              <a:extLst>
                <a:ext uri="{FF2B5EF4-FFF2-40B4-BE49-F238E27FC236}">
                  <a16:creationId xmlns:a16="http://schemas.microsoft.com/office/drawing/2014/main" id="{D8C84E88-AB91-161B-E98B-1B24F2DD8EF2}"/>
                </a:ext>
              </a:extLst>
            </p:cNvPr>
            <p:cNvSpPr/>
            <p:nvPr/>
          </p:nvSpPr>
          <p:spPr>
            <a:xfrm>
              <a:off x="6171157" y="3533720"/>
              <a:ext cx="0" cy="117505"/>
            </a:xfrm>
            <a:custGeom>
              <a:avLst/>
              <a:gdLst/>
              <a:ahLst/>
              <a:cxnLst/>
              <a:rect l="l" t="t" r="r" b="b"/>
              <a:pathLst>
                <a:path h="72389">
                  <a:moveTo>
                    <a:pt x="0" y="0"/>
                  </a:moveTo>
                  <a:lnTo>
                    <a:pt x="0" y="72288"/>
                  </a:lnTo>
                </a:path>
              </a:pathLst>
            </a:custGeom>
            <a:ln w="13208">
              <a:solidFill>
                <a:srgbClr val="00A857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6" name="object 75">
              <a:extLst>
                <a:ext uri="{FF2B5EF4-FFF2-40B4-BE49-F238E27FC236}">
                  <a16:creationId xmlns:a16="http://schemas.microsoft.com/office/drawing/2014/main" id="{4A8F57AA-01DC-0C0D-D7BC-B3B72F479D91}"/>
                </a:ext>
              </a:extLst>
            </p:cNvPr>
            <p:cNvSpPr/>
            <p:nvPr/>
          </p:nvSpPr>
          <p:spPr>
            <a:xfrm>
              <a:off x="6112483" y="3592386"/>
              <a:ext cx="117505" cy="0"/>
            </a:xfrm>
            <a:custGeom>
              <a:avLst/>
              <a:gdLst/>
              <a:ahLst/>
              <a:cxnLst/>
              <a:rect l="l" t="t" r="r" b="b"/>
              <a:pathLst>
                <a:path w="72389">
                  <a:moveTo>
                    <a:pt x="72288" y="0"/>
                  </a:moveTo>
                  <a:lnTo>
                    <a:pt x="0" y="0"/>
                  </a:lnTo>
                </a:path>
              </a:pathLst>
            </a:custGeom>
            <a:ln w="13208">
              <a:solidFill>
                <a:srgbClr val="00A857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7" name="object 76">
              <a:extLst>
                <a:ext uri="{FF2B5EF4-FFF2-40B4-BE49-F238E27FC236}">
                  <a16:creationId xmlns:a16="http://schemas.microsoft.com/office/drawing/2014/main" id="{41A31200-700F-58EC-1D90-9ABB81A69F2D}"/>
                </a:ext>
              </a:extLst>
            </p:cNvPr>
            <p:cNvSpPr/>
            <p:nvPr/>
          </p:nvSpPr>
          <p:spPr>
            <a:xfrm>
              <a:off x="6192397" y="3533720"/>
              <a:ext cx="0" cy="117505"/>
            </a:xfrm>
            <a:custGeom>
              <a:avLst/>
              <a:gdLst/>
              <a:ahLst/>
              <a:cxnLst/>
              <a:rect l="l" t="t" r="r" b="b"/>
              <a:pathLst>
                <a:path h="72389">
                  <a:moveTo>
                    <a:pt x="0" y="0"/>
                  </a:moveTo>
                  <a:lnTo>
                    <a:pt x="0" y="72288"/>
                  </a:lnTo>
                </a:path>
              </a:pathLst>
            </a:custGeom>
            <a:ln w="13208">
              <a:solidFill>
                <a:srgbClr val="00A857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8" name="object 77">
              <a:extLst>
                <a:ext uri="{FF2B5EF4-FFF2-40B4-BE49-F238E27FC236}">
                  <a16:creationId xmlns:a16="http://schemas.microsoft.com/office/drawing/2014/main" id="{34E9F97A-37F0-715D-64B3-37532ABF9734}"/>
                </a:ext>
              </a:extLst>
            </p:cNvPr>
            <p:cNvSpPr/>
            <p:nvPr/>
          </p:nvSpPr>
          <p:spPr>
            <a:xfrm>
              <a:off x="6133723" y="3592386"/>
              <a:ext cx="117505" cy="0"/>
            </a:xfrm>
            <a:custGeom>
              <a:avLst/>
              <a:gdLst/>
              <a:ahLst/>
              <a:cxnLst/>
              <a:rect l="l" t="t" r="r" b="b"/>
              <a:pathLst>
                <a:path w="72389">
                  <a:moveTo>
                    <a:pt x="72288" y="0"/>
                  </a:moveTo>
                  <a:lnTo>
                    <a:pt x="0" y="0"/>
                  </a:lnTo>
                </a:path>
              </a:pathLst>
            </a:custGeom>
            <a:ln w="13208">
              <a:solidFill>
                <a:srgbClr val="00A857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9" name="object 78">
              <a:extLst>
                <a:ext uri="{FF2B5EF4-FFF2-40B4-BE49-F238E27FC236}">
                  <a16:creationId xmlns:a16="http://schemas.microsoft.com/office/drawing/2014/main" id="{18F6C53F-4CCE-41B4-49B3-E34BA769395C}"/>
                </a:ext>
              </a:extLst>
            </p:cNvPr>
            <p:cNvSpPr/>
            <p:nvPr/>
          </p:nvSpPr>
          <p:spPr>
            <a:xfrm>
              <a:off x="6291524" y="3548892"/>
              <a:ext cx="0" cy="117505"/>
            </a:xfrm>
            <a:custGeom>
              <a:avLst/>
              <a:gdLst/>
              <a:ahLst/>
              <a:cxnLst/>
              <a:rect l="l" t="t" r="r" b="b"/>
              <a:pathLst>
                <a:path h="72389">
                  <a:moveTo>
                    <a:pt x="0" y="0"/>
                  </a:moveTo>
                  <a:lnTo>
                    <a:pt x="0" y="72288"/>
                  </a:lnTo>
                </a:path>
              </a:pathLst>
            </a:custGeom>
            <a:ln w="13208">
              <a:solidFill>
                <a:srgbClr val="00A857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0" name="object 79">
              <a:extLst>
                <a:ext uri="{FF2B5EF4-FFF2-40B4-BE49-F238E27FC236}">
                  <a16:creationId xmlns:a16="http://schemas.microsoft.com/office/drawing/2014/main" id="{1014F258-F6A2-AE03-D959-9930FAE9A59E}"/>
                </a:ext>
              </a:extLst>
            </p:cNvPr>
            <p:cNvSpPr/>
            <p:nvPr/>
          </p:nvSpPr>
          <p:spPr>
            <a:xfrm>
              <a:off x="6232849" y="3607559"/>
              <a:ext cx="117505" cy="0"/>
            </a:xfrm>
            <a:custGeom>
              <a:avLst/>
              <a:gdLst/>
              <a:ahLst/>
              <a:cxnLst/>
              <a:rect l="l" t="t" r="r" b="b"/>
              <a:pathLst>
                <a:path w="72389">
                  <a:moveTo>
                    <a:pt x="72288" y="0"/>
                  </a:moveTo>
                  <a:lnTo>
                    <a:pt x="0" y="0"/>
                  </a:lnTo>
                </a:path>
              </a:pathLst>
            </a:custGeom>
            <a:ln w="13208">
              <a:solidFill>
                <a:srgbClr val="00A857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1" name="object 80">
              <a:extLst>
                <a:ext uri="{FF2B5EF4-FFF2-40B4-BE49-F238E27FC236}">
                  <a16:creationId xmlns:a16="http://schemas.microsoft.com/office/drawing/2014/main" id="{E1648CCA-652F-48D5-5397-A46E45F9612C}"/>
                </a:ext>
              </a:extLst>
            </p:cNvPr>
            <p:cNvSpPr/>
            <p:nvPr/>
          </p:nvSpPr>
          <p:spPr>
            <a:xfrm>
              <a:off x="6324900" y="3548892"/>
              <a:ext cx="0" cy="117505"/>
            </a:xfrm>
            <a:custGeom>
              <a:avLst/>
              <a:gdLst/>
              <a:ahLst/>
              <a:cxnLst/>
              <a:rect l="l" t="t" r="r" b="b"/>
              <a:pathLst>
                <a:path h="72389">
                  <a:moveTo>
                    <a:pt x="0" y="0"/>
                  </a:moveTo>
                  <a:lnTo>
                    <a:pt x="0" y="72288"/>
                  </a:lnTo>
                </a:path>
              </a:pathLst>
            </a:custGeom>
            <a:ln w="13208">
              <a:solidFill>
                <a:srgbClr val="00A857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2" name="object 81">
              <a:extLst>
                <a:ext uri="{FF2B5EF4-FFF2-40B4-BE49-F238E27FC236}">
                  <a16:creationId xmlns:a16="http://schemas.microsoft.com/office/drawing/2014/main" id="{A382FC30-EC83-8116-F6FC-7DDA7224A937}"/>
                </a:ext>
              </a:extLst>
            </p:cNvPr>
            <p:cNvSpPr/>
            <p:nvPr/>
          </p:nvSpPr>
          <p:spPr>
            <a:xfrm>
              <a:off x="6266228" y="3607559"/>
              <a:ext cx="117505" cy="0"/>
            </a:xfrm>
            <a:custGeom>
              <a:avLst/>
              <a:gdLst/>
              <a:ahLst/>
              <a:cxnLst/>
              <a:rect l="l" t="t" r="r" b="b"/>
              <a:pathLst>
                <a:path w="72389">
                  <a:moveTo>
                    <a:pt x="72288" y="0"/>
                  </a:moveTo>
                  <a:lnTo>
                    <a:pt x="0" y="0"/>
                  </a:lnTo>
                </a:path>
              </a:pathLst>
            </a:custGeom>
            <a:ln w="13208">
              <a:solidFill>
                <a:srgbClr val="00A857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3" name="object 82">
              <a:extLst>
                <a:ext uri="{FF2B5EF4-FFF2-40B4-BE49-F238E27FC236}">
                  <a16:creationId xmlns:a16="http://schemas.microsoft.com/office/drawing/2014/main" id="{46A20795-BA57-F3D8-170C-F060C74CB039}"/>
                </a:ext>
              </a:extLst>
            </p:cNvPr>
            <p:cNvSpPr/>
            <p:nvPr/>
          </p:nvSpPr>
          <p:spPr>
            <a:xfrm>
              <a:off x="6367385" y="3548892"/>
              <a:ext cx="0" cy="117505"/>
            </a:xfrm>
            <a:custGeom>
              <a:avLst/>
              <a:gdLst/>
              <a:ahLst/>
              <a:cxnLst/>
              <a:rect l="l" t="t" r="r" b="b"/>
              <a:pathLst>
                <a:path h="72389">
                  <a:moveTo>
                    <a:pt x="0" y="0"/>
                  </a:moveTo>
                  <a:lnTo>
                    <a:pt x="0" y="72288"/>
                  </a:lnTo>
                </a:path>
              </a:pathLst>
            </a:custGeom>
            <a:ln w="13208">
              <a:solidFill>
                <a:srgbClr val="00A857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4" name="object 83">
              <a:extLst>
                <a:ext uri="{FF2B5EF4-FFF2-40B4-BE49-F238E27FC236}">
                  <a16:creationId xmlns:a16="http://schemas.microsoft.com/office/drawing/2014/main" id="{0574DFF9-801D-35F0-570C-C52E86958C80}"/>
                </a:ext>
              </a:extLst>
            </p:cNvPr>
            <p:cNvSpPr/>
            <p:nvPr/>
          </p:nvSpPr>
          <p:spPr>
            <a:xfrm>
              <a:off x="6308710" y="3607559"/>
              <a:ext cx="117505" cy="0"/>
            </a:xfrm>
            <a:custGeom>
              <a:avLst/>
              <a:gdLst/>
              <a:ahLst/>
              <a:cxnLst/>
              <a:rect l="l" t="t" r="r" b="b"/>
              <a:pathLst>
                <a:path w="72389">
                  <a:moveTo>
                    <a:pt x="72288" y="0"/>
                  </a:moveTo>
                  <a:lnTo>
                    <a:pt x="0" y="0"/>
                  </a:lnTo>
                </a:path>
              </a:pathLst>
            </a:custGeom>
            <a:ln w="13208">
              <a:solidFill>
                <a:srgbClr val="00A857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5" name="object 84">
              <a:extLst>
                <a:ext uri="{FF2B5EF4-FFF2-40B4-BE49-F238E27FC236}">
                  <a16:creationId xmlns:a16="http://schemas.microsoft.com/office/drawing/2014/main" id="{D701B5F5-8BA0-224D-35CD-E72DCD3BC206}"/>
                </a:ext>
              </a:extLst>
            </p:cNvPr>
            <p:cNvSpPr/>
            <p:nvPr/>
          </p:nvSpPr>
          <p:spPr>
            <a:xfrm>
              <a:off x="6461452" y="3585307"/>
              <a:ext cx="0" cy="117505"/>
            </a:xfrm>
            <a:custGeom>
              <a:avLst/>
              <a:gdLst/>
              <a:ahLst/>
              <a:cxnLst/>
              <a:rect l="l" t="t" r="r" b="b"/>
              <a:pathLst>
                <a:path h="72389">
                  <a:moveTo>
                    <a:pt x="0" y="0"/>
                  </a:moveTo>
                  <a:lnTo>
                    <a:pt x="0" y="72288"/>
                  </a:lnTo>
                </a:path>
              </a:pathLst>
            </a:custGeom>
            <a:ln w="13208">
              <a:solidFill>
                <a:srgbClr val="00A857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6" name="object 85">
              <a:extLst>
                <a:ext uri="{FF2B5EF4-FFF2-40B4-BE49-F238E27FC236}">
                  <a16:creationId xmlns:a16="http://schemas.microsoft.com/office/drawing/2014/main" id="{FE02CDAE-2A3F-AEB6-320E-F6AA98034935}"/>
                </a:ext>
              </a:extLst>
            </p:cNvPr>
            <p:cNvSpPr/>
            <p:nvPr/>
          </p:nvSpPr>
          <p:spPr>
            <a:xfrm>
              <a:off x="6402777" y="3643972"/>
              <a:ext cx="117505" cy="0"/>
            </a:xfrm>
            <a:custGeom>
              <a:avLst/>
              <a:gdLst/>
              <a:ahLst/>
              <a:cxnLst/>
              <a:rect l="l" t="t" r="r" b="b"/>
              <a:pathLst>
                <a:path w="72389">
                  <a:moveTo>
                    <a:pt x="72288" y="0"/>
                  </a:moveTo>
                  <a:lnTo>
                    <a:pt x="0" y="0"/>
                  </a:lnTo>
                </a:path>
              </a:pathLst>
            </a:custGeom>
            <a:ln w="13208">
              <a:solidFill>
                <a:srgbClr val="00A857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7" name="object 86">
              <a:extLst>
                <a:ext uri="{FF2B5EF4-FFF2-40B4-BE49-F238E27FC236}">
                  <a16:creationId xmlns:a16="http://schemas.microsoft.com/office/drawing/2014/main" id="{DB96CB5E-7B39-5D3C-B1AB-FEE2913A8FAA}"/>
                </a:ext>
              </a:extLst>
            </p:cNvPr>
            <p:cNvSpPr/>
            <p:nvPr/>
          </p:nvSpPr>
          <p:spPr>
            <a:xfrm>
              <a:off x="6605082" y="3585307"/>
              <a:ext cx="0" cy="117505"/>
            </a:xfrm>
            <a:custGeom>
              <a:avLst/>
              <a:gdLst/>
              <a:ahLst/>
              <a:cxnLst/>
              <a:rect l="l" t="t" r="r" b="b"/>
              <a:pathLst>
                <a:path h="72389">
                  <a:moveTo>
                    <a:pt x="0" y="0"/>
                  </a:moveTo>
                  <a:lnTo>
                    <a:pt x="0" y="72288"/>
                  </a:lnTo>
                </a:path>
              </a:pathLst>
            </a:custGeom>
            <a:ln w="13208">
              <a:solidFill>
                <a:srgbClr val="00A857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8" name="object 87">
              <a:extLst>
                <a:ext uri="{FF2B5EF4-FFF2-40B4-BE49-F238E27FC236}">
                  <a16:creationId xmlns:a16="http://schemas.microsoft.com/office/drawing/2014/main" id="{D0E50D6D-B5DF-FDA3-E8B6-B0B530CF5011}"/>
                </a:ext>
              </a:extLst>
            </p:cNvPr>
            <p:cNvSpPr/>
            <p:nvPr/>
          </p:nvSpPr>
          <p:spPr>
            <a:xfrm>
              <a:off x="6546407" y="3643972"/>
              <a:ext cx="117505" cy="0"/>
            </a:xfrm>
            <a:custGeom>
              <a:avLst/>
              <a:gdLst/>
              <a:ahLst/>
              <a:cxnLst/>
              <a:rect l="l" t="t" r="r" b="b"/>
              <a:pathLst>
                <a:path w="72389">
                  <a:moveTo>
                    <a:pt x="72288" y="0"/>
                  </a:moveTo>
                  <a:lnTo>
                    <a:pt x="0" y="0"/>
                  </a:lnTo>
                </a:path>
              </a:pathLst>
            </a:custGeom>
            <a:ln w="13208">
              <a:solidFill>
                <a:srgbClr val="00A857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9" name="object 88">
              <a:extLst>
                <a:ext uri="{FF2B5EF4-FFF2-40B4-BE49-F238E27FC236}">
                  <a16:creationId xmlns:a16="http://schemas.microsoft.com/office/drawing/2014/main" id="{74E101B6-56BC-05DA-96AC-DDA1019AA3DA}"/>
                </a:ext>
              </a:extLst>
            </p:cNvPr>
            <p:cNvSpPr/>
            <p:nvPr/>
          </p:nvSpPr>
          <p:spPr>
            <a:xfrm>
              <a:off x="6618231" y="3585307"/>
              <a:ext cx="0" cy="117505"/>
            </a:xfrm>
            <a:custGeom>
              <a:avLst/>
              <a:gdLst/>
              <a:ahLst/>
              <a:cxnLst/>
              <a:rect l="l" t="t" r="r" b="b"/>
              <a:pathLst>
                <a:path h="72389">
                  <a:moveTo>
                    <a:pt x="0" y="0"/>
                  </a:moveTo>
                  <a:lnTo>
                    <a:pt x="0" y="72288"/>
                  </a:lnTo>
                </a:path>
              </a:pathLst>
            </a:custGeom>
            <a:ln w="13208">
              <a:solidFill>
                <a:srgbClr val="00A857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0" name="object 89">
              <a:extLst>
                <a:ext uri="{FF2B5EF4-FFF2-40B4-BE49-F238E27FC236}">
                  <a16:creationId xmlns:a16="http://schemas.microsoft.com/office/drawing/2014/main" id="{20EA90FF-E21B-62EA-A9EF-C13EFFE341E3}"/>
                </a:ext>
              </a:extLst>
            </p:cNvPr>
            <p:cNvSpPr/>
            <p:nvPr/>
          </p:nvSpPr>
          <p:spPr>
            <a:xfrm>
              <a:off x="6559557" y="3643972"/>
              <a:ext cx="117505" cy="0"/>
            </a:xfrm>
            <a:custGeom>
              <a:avLst/>
              <a:gdLst/>
              <a:ahLst/>
              <a:cxnLst/>
              <a:rect l="l" t="t" r="r" b="b"/>
              <a:pathLst>
                <a:path w="72389">
                  <a:moveTo>
                    <a:pt x="72288" y="0"/>
                  </a:moveTo>
                  <a:lnTo>
                    <a:pt x="0" y="0"/>
                  </a:lnTo>
                </a:path>
              </a:pathLst>
            </a:custGeom>
            <a:ln w="13208">
              <a:solidFill>
                <a:srgbClr val="00A857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1" name="object 90">
              <a:extLst>
                <a:ext uri="{FF2B5EF4-FFF2-40B4-BE49-F238E27FC236}">
                  <a16:creationId xmlns:a16="http://schemas.microsoft.com/office/drawing/2014/main" id="{1C224D58-3545-6666-4BF8-CA576A61B9E6}"/>
                </a:ext>
              </a:extLst>
            </p:cNvPr>
            <p:cNvSpPr/>
            <p:nvPr/>
          </p:nvSpPr>
          <p:spPr>
            <a:xfrm>
              <a:off x="6652621" y="3585307"/>
              <a:ext cx="0" cy="117505"/>
            </a:xfrm>
            <a:custGeom>
              <a:avLst/>
              <a:gdLst/>
              <a:ahLst/>
              <a:cxnLst/>
              <a:rect l="l" t="t" r="r" b="b"/>
              <a:pathLst>
                <a:path h="72389">
                  <a:moveTo>
                    <a:pt x="0" y="0"/>
                  </a:moveTo>
                  <a:lnTo>
                    <a:pt x="0" y="72288"/>
                  </a:lnTo>
                </a:path>
              </a:pathLst>
            </a:custGeom>
            <a:ln w="13208">
              <a:solidFill>
                <a:srgbClr val="00A857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2" name="object 91">
              <a:extLst>
                <a:ext uri="{FF2B5EF4-FFF2-40B4-BE49-F238E27FC236}">
                  <a16:creationId xmlns:a16="http://schemas.microsoft.com/office/drawing/2014/main" id="{29713F77-07EF-6D6D-1F2B-A90985B66E68}"/>
                </a:ext>
              </a:extLst>
            </p:cNvPr>
            <p:cNvSpPr/>
            <p:nvPr/>
          </p:nvSpPr>
          <p:spPr>
            <a:xfrm>
              <a:off x="6593947" y="3643972"/>
              <a:ext cx="117505" cy="0"/>
            </a:xfrm>
            <a:custGeom>
              <a:avLst/>
              <a:gdLst/>
              <a:ahLst/>
              <a:cxnLst/>
              <a:rect l="l" t="t" r="r" b="b"/>
              <a:pathLst>
                <a:path w="72389">
                  <a:moveTo>
                    <a:pt x="72288" y="0"/>
                  </a:moveTo>
                  <a:lnTo>
                    <a:pt x="0" y="0"/>
                  </a:lnTo>
                </a:path>
              </a:pathLst>
            </a:custGeom>
            <a:ln w="13208">
              <a:solidFill>
                <a:srgbClr val="00A857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3" name="object 92">
              <a:extLst>
                <a:ext uri="{FF2B5EF4-FFF2-40B4-BE49-F238E27FC236}">
                  <a16:creationId xmlns:a16="http://schemas.microsoft.com/office/drawing/2014/main" id="{FAAE915D-13A3-D435-FC6C-7D8E40E3F5B9}"/>
                </a:ext>
              </a:extLst>
            </p:cNvPr>
            <p:cNvSpPr/>
            <p:nvPr/>
          </p:nvSpPr>
          <p:spPr>
            <a:xfrm>
              <a:off x="6689034" y="3585307"/>
              <a:ext cx="0" cy="117505"/>
            </a:xfrm>
            <a:custGeom>
              <a:avLst/>
              <a:gdLst/>
              <a:ahLst/>
              <a:cxnLst/>
              <a:rect l="l" t="t" r="r" b="b"/>
              <a:pathLst>
                <a:path h="72389">
                  <a:moveTo>
                    <a:pt x="0" y="0"/>
                  </a:moveTo>
                  <a:lnTo>
                    <a:pt x="0" y="72288"/>
                  </a:lnTo>
                </a:path>
              </a:pathLst>
            </a:custGeom>
            <a:ln w="13208">
              <a:solidFill>
                <a:srgbClr val="00A857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4" name="object 93">
              <a:extLst>
                <a:ext uri="{FF2B5EF4-FFF2-40B4-BE49-F238E27FC236}">
                  <a16:creationId xmlns:a16="http://schemas.microsoft.com/office/drawing/2014/main" id="{58837582-FAF3-2C6E-622B-5ABF12205B49}"/>
                </a:ext>
              </a:extLst>
            </p:cNvPr>
            <p:cNvSpPr/>
            <p:nvPr/>
          </p:nvSpPr>
          <p:spPr>
            <a:xfrm>
              <a:off x="6630362" y="3643972"/>
              <a:ext cx="117505" cy="0"/>
            </a:xfrm>
            <a:custGeom>
              <a:avLst/>
              <a:gdLst/>
              <a:ahLst/>
              <a:cxnLst/>
              <a:rect l="l" t="t" r="r" b="b"/>
              <a:pathLst>
                <a:path w="72389">
                  <a:moveTo>
                    <a:pt x="72288" y="0"/>
                  </a:moveTo>
                  <a:lnTo>
                    <a:pt x="0" y="0"/>
                  </a:lnTo>
                </a:path>
              </a:pathLst>
            </a:custGeom>
            <a:ln w="13208">
              <a:solidFill>
                <a:srgbClr val="00A857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5" name="object 94">
              <a:extLst>
                <a:ext uri="{FF2B5EF4-FFF2-40B4-BE49-F238E27FC236}">
                  <a16:creationId xmlns:a16="http://schemas.microsoft.com/office/drawing/2014/main" id="{7062F7A9-F446-C507-D6EF-12AA47AAADFE}"/>
                </a:ext>
              </a:extLst>
            </p:cNvPr>
            <p:cNvSpPr/>
            <p:nvPr/>
          </p:nvSpPr>
          <p:spPr>
            <a:xfrm>
              <a:off x="6702182" y="3585307"/>
              <a:ext cx="0" cy="117505"/>
            </a:xfrm>
            <a:custGeom>
              <a:avLst/>
              <a:gdLst/>
              <a:ahLst/>
              <a:cxnLst/>
              <a:rect l="l" t="t" r="r" b="b"/>
              <a:pathLst>
                <a:path h="72389">
                  <a:moveTo>
                    <a:pt x="0" y="0"/>
                  </a:moveTo>
                  <a:lnTo>
                    <a:pt x="0" y="72288"/>
                  </a:lnTo>
                </a:path>
              </a:pathLst>
            </a:custGeom>
            <a:ln w="13208">
              <a:solidFill>
                <a:srgbClr val="00A857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6" name="object 95">
              <a:extLst>
                <a:ext uri="{FF2B5EF4-FFF2-40B4-BE49-F238E27FC236}">
                  <a16:creationId xmlns:a16="http://schemas.microsoft.com/office/drawing/2014/main" id="{A23BD6F2-9DD6-4248-4E0C-9E719DD14BDC}"/>
                </a:ext>
              </a:extLst>
            </p:cNvPr>
            <p:cNvSpPr/>
            <p:nvPr/>
          </p:nvSpPr>
          <p:spPr>
            <a:xfrm>
              <a:off x="6643511" y="3643972"/>
              <a:ext cx="117505" cy="0"/>
            </a:xfrm>
            <a:custGeom>
              <a:avLst/>
              <a:gdLst/>
              <a:ahLst/>
              <a:cxnLst/>
              <a:rect l="l" t="t" r="r" b="b"/>
              <a:pathLst>
                <a:path w="72389">
                  <a:moveTo>
                    <a:pt x="72288" y="0"/>
                  </a:moveTo>
                  <a:lnTo>
                    <a:pt x="0" y="0"/>
                  </a:lnTo>
                </a:path>
              </a:pathLst>
            </a:custGeom>
            <a:ln w="13208">
              <a:solidFill>
                <a:srgbClr val="00A857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7" name="object 96">
              <a:extLst>
                <a:ext uri="{FF2B5EF4-FFF2-40B4-BE49-F238E27FC236}">
                  <a16:creationId xmlns:a16="http://schemas.microsoft.com/office/drawing/2014/main" id="{3142B643-29A7-801B-1903-8C995BDF4A81}"/>
                </a:ext>
              </a:extLst>
            </p:cNvPr>
            <p:cNvSpPr/>
            <p:nvPr/>
          </p:nvSpPr>
          <p:spPr>
            <a:xfrm>
              <a:off x="6719380" y="3629813"/>
              <a:ext cx="0" cy="117505"/>
            </a:xfrm>
            <a:custGeom>
              <a:avLst/>
              <a:gdLst/>
              <a:ahLst/>
              <a:cxnLst/>
              <a:rect l="l" t="t" r="r" b="b"/>
              <a:pathLst>
                <a:path h="72389">
                  <a:moveTo>
                    <a:pt x="0" y="0"/>
                  </a:moveTo>
                  <a:lnTo>
                    <a:pt x="0" y="72288"/>
                  </a:lnTo>
                </a:path>
              </a:pathLst>
            </a:custGeom>
            <a:ln w="13208">
              <a:solidFill>
                <a:srgbClr val="00A857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8" name="object 97">
              <a:extLst>
                <a:ext uri="{FF2B5EF4-FFF2-40B4-BE49-F238E27FC236}">
                  <a16:creationId xmlns:a16="http://schemas.microsoft.com/office/drawing/2014/main" id="{12822E56-5C59-C23D-00FB-D1EDCADCA2A9}"/>
                </a:ext>
              </a:extLst>
            </p:cNvPr>
            <p:cNvSpPr/>
            <p:nvPr/>
          </p:nvSpPr>
          <p:spPr>
            <a:xfrm>
              <a:off x="6660706" y="3688477"/>
              <a:ext cx="117505" cy="0"/>
            </a:xfrm>
            <a:custGeom>
              <a:avLst/>
              <a:gdLst/>
              <a:ahLst/>
              <a:cxnLst/>
              <a:rect l="l" t="t" r="r" b="b"/>
              <a:pathLst>
                <a:path w="72389">
                  <a:moveTo>
                    <a:pt x="72288" y="0"/>
                  </a:moveTo>
                  <a:lnTo>
                    <a:pt x="0" y="0"/>
                  </a:lnTo>
                </a:path>
              </a:pathLst>
            </a:custGeom>
            <a:ln w="13208">
              <a:solidFill>
                <a:srgbClr val="00A857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9" name="object 98">
              <a:extLst>
                <a:ext uri="{FF2B5EF4-FFF2-40B4-BE49-F238E27FC236}">
                  <a16:creationId xmlns:a16="http://schemas.microsoft.com/office/drawing/2014/main" id="{88BDA07A-FA46-AA3F-1B57-B01D76531F40}"/>
                </a:ext>
              </a:extLst>
            </p:cNvPr>
            <p:cNvSpPr/>
            <p:nvPr/>
          </p:nvSpPr>
          <p:spPr>
            <a:xfrm>
              <a:off x="6782090" y="3629813"/>
              <a:ext cx="0" cy="117505"/>
            </a:xfrm>
            <a:custGeom>
              <a:avLst/>
              <a:gdLst/>
              <a:ahLst/>
              <a:cxnLst/>
              <a:rect l="l" t="t" r="r" b="b"/>
              <a:pathLst>
                <a:path h="72389">
                  <a:moveTo>
                    <a:pt x="0" y="0"/>
                  </a:moveTo>
                  <a:lnTo>
                    <a:pt x="0" y="72288"/>
                  </a:lnTo>
                </a:path>
              </a:pathLst>
            </a:custGeom>
            <a:ln w="13208">
              <a:solidFill>
                <a:srgbClr val="00A857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0" name="object 99">
              <a:extLst>
                <a:ext uri="{FF2B5EF4-FFF2-40B4-BE49-F238E27FC236}">
                  <a16:creationId xmlns:a16="http://schemas.microsoft.com/office/drawing/2014/main" id="{526C690D-064C-B8EB-F809-BF405AD92F59}"/>
                </a:ext>
              </a:extLst>
            </p:cNvPr>
            <p:cNvSpPr/>
            <p:nvPr/>
          </p:nvSpPr>
          <p:spPr>
            <a:xfrm>
              <a:off x="6723417" y="3688477"/>
              <a:ext cx="117505" cy="0"/>
            </a:xfrm>
            <a:custGeom>
              <a:avLst/>
              <a:gdLst/>
              <a:ahLst/>
              <a:cxnLst/>
              <a:rect l="l" t="t" r="r" b="b"/>
              <a:pathLst>
                <a:path w="72389">
                  <a:moveTo>
                    <a:pt x="72288" y="0"/>
                  </a:moveTo>
                  <a:lnTo>
                    <a:pt x="0" y="0"/>
                  </a:lnTo>
                </a:path>
              </a:pathLst>
            </a:custGeom>
            <a:ln w="13208">
              <a:solidFill>
                <a:srgbClr val="00A857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1" name="object 100">
              <a:extLst>
                <a:ext uri="{FF2B5EF4-FFF2-40B4-BE49-F238E27FC236}">
                  <a16:creationId xmlns:a16="http://schemas.microsoft.com/office/drawing/2014/main" id="{F9CF0EFE-BFE9-DBEB-CC8F-3D4044D8ED16}"/>
                </a:ext>
              </a:extLst>
            </p:cNvPr>
            <p:cNvSpPr/>
            <p:nvPr/>
          </p:nvSpPr>
          <p:spPr>
            <a:xfrm>
              <a:off x="6891331" y="3629813"/>
              <a:ext cx="0" cy="117505"/>
            </a:xfrm>
            <a:custGeom>
              <a:avLst/>
              <a:gdLst/>
              <a:ahLst/>
              <a:cxnLst/>
              <a:rect l="l" t="t" r="r" b="b"/>
              <a:pathLst>
                <a:path h="72389">
                  <a:moveTo>
                    <a:pt x="0" y="0"/>
                  </a:moveTo>
                  <a:lnTo>
                    <a:pt x="0" y="72288"/>
                  </a:lnTo>
                </a:path>
              </a:pathLst>
            </a:custGeom>
            <a:ln w="13208">
              <a:solidFill>
                <a:srgbClr val="00A857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2" name="object 101">
              <a:extLst>
                <a:ext uri="{FF2B5EF4-FFF2-40B4-BE49-F238E27FC236}">
                  <a16:creationId xmlns:a16="http://schemas.microsoft.com/office/drawing/2014/main" id="{62F05FE4-3557-9423-E953-2C89C7CCF28D}"/>
                </a:ext>
              </a:extLst>
            </p:cNvPr>
            <p:cNvSpPr/>
            <p:nvPr/>
          </p:nvSpPr>
          <p:spPr>
            <a:xfrm>
              <a:off x="6832657" y="3688477"/>
              <a:ext cx="117505" cy="0"/>
            </a:xfrm>
            <a:custGeom>
              <a:avLst/>
              <a:gdLst/>
              <a:ahLst/>
              <a:cxnLst/>
              <a:rect l="l" t="t" r="r" b="b"/>
              <a:pathLst>
                <a:path w="72389">
                  <a:moveTo>
                    <a:pt x="72288" y="0"/>
                  </a:moveTo>
                  <a:lnTo>
                    <a:pt x="0" y="0"/>
                  </a:lnTo>
                </a:path>
              </a:pathLst>
            </a:custGeom>
            <a:ln w="13208">
              <a:solidFill>
                <a:srgbClr val="00A857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3" name="object 102">
              <a:extLst>
                <a:ext uri="{FF2B5EF4-FFF2-40B4-BE49-F238E27FC236}">
                  <a16:creationId xmlns:a16="http://schemas.microsoft.com/office/drawing/2014/main" id="{0D8C19AD-18AC-92B2-D437-8103ABEE2FF4}"/>
                </a:ext>
              </a:extLst>
            </p:cNvPr>
            <p:cNvSpPr/>
            <p:nvPr/>
          </p:nvSpPr>
          <p:spPr>
            <a:xfrm>
              <a:off x="6970226" y="3629813"/>
              <a:ext cx="0" cy="117505"/>
            </a:xfrm>
            <a:custGeom>
              <a:avLst/>
              <a:gdLst/>
              <a:ahLst/>
              <a:cxnLst/>
              <a:rect l="l" t="t" r="r" b="b"/>
              <a:pathLst>
                <a:path h="72389">
                  <a:moveTo>
                    <a:pt x="0" y="0"/>
                  </a:moveTo>
                  <a:lnTo>
                    <a:pt x="0" y="72288"/>
                  </a:lnTo>
                </a:path>
              </a:pathLst>
            </a:custGeom>
            <a:ln w="13208">
              <a:solidFill>
                <a:srgbClr val="00A857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4" name="object 103">
              <a:extLst>
                <a:ext uri="{FF2B5EF4-FFF2-40B4-BE49-F238E27FC236}">
                  <a16:creationId xmlns:a16="http://schemas.microsoft.com/office/drawing/2014/main" id="{98D92D0D-B2C8-03E5-B39F-301F4F89F6A1}"/>
                </a:ext>
              </a:extLst>
            </p:cNvPr>
            <p:cNvSpPr/>
            <p:nvPr/>
          </p:nvSpPr>
          <p:spPr>
            <a:xfrm>
              <a:off x="6911553" y="3688477"/>
              <a:ext cx="117505" cy="0"/>
            </a:xfrm>
            <a:custGeom>
              <a:avLst/>
              <a:gdLst/>
              <a:ahLst/>
              <a:cxnLst/>
              <a:rect l="l" t="t" r="r" b="b"/>
              <a:pathLst>
                <a:path w="72389">
                  <a:moveTo>
                    <a:pt x="72288" y="0"/>
                  </a:moveTo>
                  <a:lnTo>
                    <a:pt x="0" y="0"/>
                  </a:lnTo>
                </a:path>
              </a:pathLst>
            </a:custGeom>
            <a:ln w="13208">
              <a:solidFill>
                <a:srgbClr val="00A857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5" name="object 104">
              <a:extLst>
                <a:ext uri="{FF2B5EF4-FFF2-40B4-BE49-F238E27FC236}">
                  <a16:creationId xmlns:a16="http://schemas.microsoft.com/office/drawing/2014/main" id="{23FE77DE-49F3-BD3D-7ED2-7DD2CF8E1FF5}"/>
                </a:ext>
              </a:extLst>
            </p:cNvPr>
            <p:cNvSpPr/>
            <p:nvPr/>
          </p:nvSpPr>
          <p:spPr>
            <a:xfrm>
              <a:off x="7070363" y="3629813"/>
              <a:ext cx="0" cy="117505"/>
            </a:xfrm>
            <a:custGeom>
              <a:avLst/>
              <a:gdLst/>
              <a:ahLst/>
              <a:cxnLst/>
              <a:rect l="l" t="t" r="r" b="b"/>
              <a:pathLst>
                <a:path h="72389">
                  <a:moveTo>
                    <a:pt x="0" y="0"/>
                  </a:moveTo>
                  <a:lnTo>
                    <a:pt x="0" y="72288"/>
                  </a:lnTo>
                </a:path>
              </a:pathLst>
            </a:custGeom>
            <a:ln w="13208">
              <a:solidFill>
                <a:srgbClr val="00A857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6" name="object 105">
              <a:extLst>
                <a:ext uri="{FF2B5EF4-FFF2-40B4-BE49-F238E27FC236}">
                  <a16:creationId xmlns:a16="http://schemas.microsoft.com/office/drawing/2014/main" id="{287581EF-E2F8-94A8-035D-54E12877A21C}"/>
                </a:ext>
              </a:extLst>
            </p:cNvPr>
            <p:cNvSpPr/>
            <p:nvPr/>
          </p:nvSpPr>
          <p:spPr>
            <a:xfrm>
              <a:off x="7011691" y="3688477"/>
              <a:ext cx="117505" cy="0"/>
            </a:xfrm>
            <a:custGeom>
              <a:avLst/>
              <a:gdLst/>
              <a:ahLst/>
              <a:cxnLst/>
              <a:rect l="l" t="t" r="r" b="b"/>
              <a:pathLst>
                <a:path w="72389">
                  <a:moveTo>
                    <a:pt x="72288" y="0"/>
                  </a:moveTo>
                  <a:lnTo>
                    <a:pt x="0" y="0"/>
                  </a:lnTo>
                </a:path>
              </a:pathLst>
            </a:custGeom>
            <a:ln w="13208">
              <a:solidFill>
                <a:srgbClr val="00A857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7" name="object 106">
              <a:extLst>
                <a:ext uri="{FF2B5EF4-FFF2-40B4-BE49-F238E27FC236}">
                  <a16:creationId xmlns:a16="http://schemas.microsoft.com/office/drawing/2014/main" id="{E0470A47-218A-A3FF-9773-16AA76173E14}"/>
                </a:ext>
              </a:extLst>
            </p:cNvPr>
            <p:cNvSpPr/>
            <p:nvPr/>
          </p:nvSpPr>
          <p:spPr>
            <a:xfrm>
              <a:off x="7080478" y="3629813"/>
              <a:ext cx="0" cy="117505"/>
            </a:xfrm>
            <a:custGeom>
              <a:avLst/>
              <a:gdLst/>
              <a:ahLst/>
              <a:cxnLst/>
              <a:rect l="l" t="t" r="r" b="b"/>
              <a:pathLst>
                <a:path h="72389">
                  <a:moveTo>
                    <a:pt x="0" y="0"/>
                  </a:moveTo>
                  <a:lnTo>
                    <a:pt x="0" y="72288"/>
                  </a:lnTo>
                </a:path>
              </a:pathLst>
            </a:custGeom>
            <a:ln w="13208">
              <a:solidFill>
                <a:srgbClr val="00A857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8" name="object 107">
              <a:extLst>
                <a:ext uri="{FF2B5EF4-FFF2-40B4-BE49-F238E27FC236}">
                  <a16:creationId xmlns:a16="http://schemas.microsoft.com/office/drawing/2014/main" id="{D350A124-0F9E-52C8-E5D8-31C1AAB9D275}"/>
                </a:ext>
              </a:extLst>
            </p:cNvPr>
            <p:cNvSpPr/>
            <p:nvPr/>
          </p:nvSpPr>
          <p:spPr>
            <a:xfrm>
              <a:off x="7021803" y="3688477"/>
              <a:ext cx="117505" cy="0"/>
            </a:xfrm>
            <a:custGeom>
              <a:avLst/>
              <a:gdLst/>
              <a:ahLst/>
              <a:cxnLst/>
              <a:rect l="l" t="t" r="r" b="b"/>
              <a:pathLst>
                <a:path w="72389">
                  <a:moveTo>
                    <a:pt x="72288" y="0"/>
                  </a:moveTo>
                  <a:lnTo>
                    <a:pt x="0" y="0"/>
                  </a:lnTo>
                </a:path>
              </a:pathLst>
            </a:custGeom>
            <a:ln w="13208">
              <a:solidFill>
                <a:srgbClr val="00A857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9" name="object 108">
              <a:extLst>
                <a:ext uri="{FF2B5EF4-FFF2-40B4-BE49-F238E27FC236}">
                  <a16:creationId xmlns:a16="http://schemas.microsoft.com/office/drawing/2014/main" id="{0353AE9A-B1D6-DEDA-A4A5-6E3E0518369D}"/>
                </a:ext>
              </a:extLst>
            </p:cNvPr>
            <p:cNvSpPr/>
            <p:nvPr/>
          </p:nvSpPr>
          <p:spPr>
            <a:xfrm>
              <a:off x="7182636" y="3629813"/>
              <a:ext cx="0" cy="117505"/>
            </a:xfrm>
            <a:custGeom>
              <a:avLst/>
              <a:gdLst/>
              <a:ahLst/>
              <a:cxnLst/>
              <a:rect l="l" t="t" r="r" b="b"/>
              <a:pathLst>
                <a:path h="72389">
                  <a:moveTo>
                    <a:pt x="0" y="0"/>
                  </a:moveTo>
                  <a:lnTo>
                    <a:pt x="0" y="72288"/>
                  </a:lnTo>
                </a:path>
              </a:pathLst>
            </a:custGeom>
            <a:ln w="13208">
              <a:solidFill>
                <a:srgbClr val="00A857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0" name="object 109">
              <a:extLst>
                <a:ext uri="{FF2B5EF4-FFF2-40B4-BE49-F238E27FC236}">
                  <a16:creationId xmlns:a16="http://schemas.microsoft.com/office/drawing/2014/main" id="{B6E5225A-293F-1D22-A80E-B8308F7D0ECB}"/>
                </a:ext>
              </a:extLst>
            </p:cNvPr>
            <p:cNvSpPr/>
            <p:nvPr/>
          </p:nvSpPr>
          <p:spPr>
            <a:xfrm>
              <a:off x="7123962" y="3688477"/>
              <a:ext cx="117505" cy="0"/>
            </a:xfrm>
            <a:custGeom>
              <a:avLst/>
              <a:gdLst/>
              <a:ahLst/>
              <a:cxnLst/>
              <a:rect l="l" t="t" r="r" b="b"/>
              <a:pathLst>
                <a:path w="72389">
                  <a:moveTo>
                    <a:pt x="72288" y="0"/>
                  </a:moveTo>
                  <a:lnTo>
                    <a:pt x="0" y="0"/>
                  </a:lnTo>
                </a:path>
              </a:pathLst>
            </a:custGeom>
            <a:ln w="13208">
              <a:solidFill>
                <a:srgbClr val="00A857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1" name="object 110">
              <a:extLst>
                <a:ext uri="{FF2B5EF4-FFF2-40B4-BE49-F238E27FC236}">
                  <a16:creationId xmlns:a16="http://schemas.microsoft.com/office/drawing/2014/main" id="{5112D8CF-FC52-4BD4-5017-FA434305CBD5}"/>
                </a:ext>
              </a:extLst>
            </p:cNvPr>
            <p:cNvSpPr/>
            <p:nvPr/>
          </p:nvSpPr>
          <p:spPr>
            <a:xfrm>
              <a:off x="7220063" y="3629813"/>
              <a:ext cx="0" cy="117505"/>
            </a:xfrm>
            <a:custGeom>
              <a:avLst/>
              <a:gdLst/>
              <a:ahLst/>
              <a:cxnLst/>
              <a:rect l="l" t="t" r="r" b="b"/>
              <a:pathLst>
                <a:path h="72389">
                  <a:moveTo>
                    <a:pt x="0" y="0"/>
                  </a:moveTo>
                  <a:lnTo>
                    <a:pt x="0" y="72288"/>
                  </a:lnTo>
                </a:path>
              </a:pathLst>
            </a:custGeom>
            <a:ln w="13208">
              <a:solidFill>
                <a:srgbClr val="00A857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2" name="object 111">
              <a:extLst>
                <a:ext uri="{FF2B5EF4-FFF2-40B4-BE49-F238E27FC236}">
                  <a16:creationId xmlns:a16="http://schemas.microsoft.com/office/drawing/2014/main" id="{793A88FD-1C8E-1D9D-FF0B-4056CAA71CEE}"/>
                </a:ext>
              </a:extLst>
            </p:cNvPr>
            <p:cNvSpPr/>
            <p:nvPr/>
          </p:nvSpPr>
          <p:spPr>
            <a:xfrm>
              <a:off x="7161388" y="3688477"/>
              <a:ext cx="117505" cy="0"/>
            </a:xfrm>
            <a:custGeom>
              <a:avLst/>
              <a:gdLst/>
              <a:ahLst/>
              <a:cxnLst/>
              <a:rect l="l" t="t" r="r" b="b"/>
              <a:pathLst>
                <a:path w="72389">
                  <a:moveTo>
                    <a:pt x="72288" y="0"/>
                  </a:moveTo>
                  <a:lnTo>
                    <a:pt x="0" y="0"/>
                  </a:lnTo>
                </a:path>
              </a:pathLst>
            </a:custGeom>
            <a:ln w="13208">
              <a:solidFill>
                <a:srgbClr val="00A857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3" name="object 112">
              <a:extLst>
                <a:ext uri="{FF2B5EF4-FFF2-40B4-BE49-F238E27FC236}">
                  <a16:creationId xmlns:a16="http://schemas.microsoft.com/office/drawing/2014/main" id="{8F456774-1629-99F4-79CB-072B6A735780}"/>
                </a:ext>
              </a:extLst>
            </p:cNvPr>
            <p:cNvSpPr/>
            <p:nvPr/>
          </p:nvSpPr>
          <p:spPr>
            <a:xfrm>
              <a:off x="7232201" y="3629813"/>
              <a:ext cx="0" cy="117505"/>
            </a:xfrm>
            <a:custGeom>
              <a:avLst/>
              <a:gdLst/>
              <a:ahLst/>
              <a:cxnLst/>
              <a:rect l="l" t="t" r="r" b="b"/>
              <a:pathLst>
                <a:path h="72389">
                  <a:moveTo>
                    <a:pt x="0" y="0"/>
                  </a:moveTo>
                  <a:lnTo>
                    <a:pt x="0" y="72288"/>
                  </a:lnTo>
                </a:path>
              </a:pathLst>
            </a:custGeom>
            <a:ln w="13208">
              <a:solidFill>
                <a:srgbClr val="00A857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4" name="object 113">
              <a:extLst>
                <a:ext uri="{FF2B5EF4-FFF2-40B4-BE49-F238E27FC236}">
                  <a16:creationId xmlns:a16="http://schemas.microsoft.com/office/drawing/2014/main" id="{DD39FADC-A077-CE64-EC8C-63470F8B985C}"/>
                </a:ext>
              </a:extLst>
            </p:cNvPr>
            <p:cNvSpPr/>
            <p:nvPr/>
          </p:nvSpPr>
          <p:spPr>
            <a:xfrm>
              <a:off x="7173527" y="3688477"/>
              <a:ext cx="117505" cy="0"/>
            </a:xfrm>
            <a:custGeom>
              <a:avLst/>
              <a:gdLst/>
              <a:ahLst/>
              <a:cxnLst/>
              <a:rect l="l" t="t" r="r" b="b"/>
              <a:pathLst>
                <a:path w="72389">
                  <a:moveTo>
                    <a:pt x="72288" y="0"/>
                  </a:moveTo>
                  <a:lnTo>
                    <a:pt x="0" y="0"/>
                  </a:lnTo>
                </a:path>
              </a:pathLst>
            </a:custGeom>
            <a:ln w="13208">
              <a:solidFill>
                <a:srgbClr val="00A857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5" name="object 114">
              <a:extLst>
                <a:ext uri="{FF2B5EF4-FFF2-40B4-BE49-F238E27FC236}">
                  <a16:creationId xmlns:a16="http://schemas.microsoft.com/office/drawing/2014/main" id="{50F7D393-4A03-852E-0577-D99A1B69E26F}"/>
                </a:ext>
              </a:extLst>
            </p:cNvPr>
            <p:cNvSpPr/>
            <p:nvPr/>
          </p:nvSpPr>
          <p:spPr>
            <a:xfrm>
              <a:off x="7309073" y="3629813"/>
              <a:ext cx="0" cy="117505"/>
            </a:xfrm>
            <a:custGeom>
              <a:avLst/>
              <a:gdLst/>
              <a:ahLst/>
              <a:cxnLst/>
              <a:rect l="l" t="t" r="r" b="b"/>
              <a:pathLst>
                <a:path h="72389">
                  <a:moveTo>
                    <a:pt x="0" y="0"/>
                  </a:moveTo>
                  <a:lnTo>
                    <a:pt x="0" y="72288"/>
                  </a:lnTo>
                </a:path>
              </a:pathLst>
            </a:custGeom>
            <a:ln w="13208">
              <a:solidFill>
                <a:srgbClr val="00A857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6" name="object 115">
              <a:extLst>
                <a:ext uri="{FF2B5EF4-FFF2-40B4-BE49-F238E27FC236}">
                  <a16:creationId xmlns:a16="http://schemas.microsoft.com/office/drawing/2014/main" id="{300721A4-DA0F-E61D-ADF7-9050FFF4A64D}"/>
                </a:ext>
              </a:extLst>
            </p:cNvPr>
            <p:cNvSpPr/>
            <p:nvPr/>
          </p:nvSpPr>
          <p:spPr>
            <a:xfrm>
              <a:off x="7250399" y="3688477"/>
              <a:ext cx="117505" cy="0"/>
            </a:xfrm>
            <a:custGeom>
              <a:avLst/>
              <a:gdLst/>
              <a:ahLst/>
              <a:cxnLst/>
              <a:rect l="l" t="t" r="r" b="b"/>
              <a:pathLst>
                <a:path w="72389">
                  <a:moveTo>
                    <a:pt x="72288" y="0"/>
                  </a:moveTo>
                  <a:lnTo>
                    <a:pt x="0" y="0"/>
                  </a:lnTo>
                </a:path>
              </a:pathLst>
            </a:custGeom>
            <a:ln w="13208">
              <a:solidFill>
                <a:srgbClr val="00A857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7" name="object 116">
              <a:extLst>
                <a:ext uri="{FF2B5EF4-FFF2-40B4-BE49-F238E27FC236}">
                  <a16:creationId xmlns:a16="http://schemas.microsoft.com/office/drawing/2014/main" id="{84F96480-5C35-1719-98A9-B584686F64B1}"/>
                </a:ext>
              </a:extLst>
            </p:cNvPr>
            <p:cNvSpPr/>
            <p:nvPr/>
          </p:nvSpPr>
          <p:spPr>
            <a:xfrm>
              <a:off x="7341440" y="3629813"/>
              <a:ext cx="0" cy="117505"/>
            </a:xfrm>
            <a:custGeom>
              <a:avLst/>
              <a:gdLst/>
              <a:ahLst/>
              <a:cxnLst/>
              <a:rect l="l" t="t" r="r" b="b"/>
              <a:pathLst>
                <a:path h="72389">
                  <a:moveTo>
                    <a:pt x="0" y="0"/>
                  </a:moveTo>
                  <a:lnTo>
                    <a:pt x="0" y="72288"/>
                  </a:lnTo>
                </a:path>
              </a:pathLst>
            </a:custGeom>
            <a:ln w="13208">
              <a:solidFill>
                <a:srgbClr val="00A857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8" name="object 117">
              <a:extLst>
                <a:ext uri="{FF2B5EF4-FFF2-40B4-BE49-F238E27FC236}">
                  <a16:creationId xmlns:a16="http://schemas.microsoft.com/office/drawing/2014/main" id="{8DD2E4E7-2BD9-FE45-15EE-22B74013774A}"/>
                </a:ext>
              </a:extLst>
            </p:cNvPr>
            <p:cNvSpPr/>
            <p:nvPr/>
          </p:nvSpPr>
          <p:spPr>
            <a:xfrm>
              <a:off x="7282768" y="3688477"/>
              <a:ext cx="117505" cy="0"/>
            </a:xfrm>
            <a:custGeom>
              <a:avLst/>
              <a:gdLst/>
              <a:ahLst/>
              <a:cxnLst/>
              <a:rect l="l" t="t" r="r" b="b"/>
              <a:pathLst>
                <a:path w="72389">
                  <a:moveTo>
                    <a:pt x="72288" y="0"/>
                  </a:moveTo>
                  <a:lnTo>
                    <a:pt x="0" y="0"/>
                  </a:lnTo>
                </a:path>
              </a:pathLst>
            </a:custGeom>
            <a:ln w="13208">
              <a:solidFill>
                <a:srgbClr val="00A857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9" name="object 118">
              <a:extLst>
                <a:ext uri="{FF2B5EF4-FFF2-40B4-BE49-F238E27FC236}">
                  <a16:creationId xmlns:a16="http://schemas.microsoft.com/office/drawing/2014/main" id="{8FD7344B-BF9A-5B20-253A-196A78400A4B}"/>
                </a:ext>
              </a:extLst>
            </p:cNvPr>
            <p:cNvSpPr/>
            <p:nvPr/>
          </p:nvSpPr>
          <p:spPr>
            <a:xfrm>
              <a:off x="7300980" y="3629813"/>
              <a:ext cx="0" cy="117505"/>
            </a:xfrm>
            <a:custGeom>
              <a:avLst/>
              <a:gdLst/>
              <a:ahLst/>
              <a:cxnLst/>
              <a:rect l="l" t="t" r="r" b="b"/>
              <a:pathLst>
                <a:path h="72389">
                  <a:moveTo>
                    <a:pt x="0" y="0"/>
                  </a:moveTo>
                  <a:lnTo>
                    <a:pt x="0" y="72288"/>
                  </a:lnTo>
                </a:path>
              </a:pathLst>
            </a:custGeom>
            <a:ln w="13208">
              <a:solidFill>
                <a:srgbClr val="00A857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0" name="object 119">
              <a:extLst>
                <a:ext uri="{FF2B5EF4-FFF2-40B4-BE49-F238E27FC236}">
                  <a16:creationId xmlns:a16="http://schemas.microsoft.com/office/drawing/2014/main" id="{10A8475B-E674-5FD4-98E7-D25EA2A64FE1}"/>
                </a:ext>
              </a:extLst>
            </p:cNvPr>
            <p:cNvSpPr/>
            <p:nvPr/>
          </p:nvSpPr>
          <p:spPr>
            <a:xfrm>
              <a:off x="7242306" y="3688477"/>
              <a:ext cx="117505" cy="0"/>
            </a:xfrm>
            <a:custGeom>
              <a:avLst/>
              <a:gdLst/>
              <a:ahLst/>
              <a:cxnLst/>
              <a:rect l="l" t="t" r="r" b="b"/>
              <a:pathLst>
                <a:path w="72389">
                  <a:moveTo>
                    <a:pt x="72288" y="0"/>
                  </a:moveTo>
                  <a:lnTo>
                    <a:pt x="0" y="0"/>
                  </a:lnTo>
                </a:path>
              </a:pathLst>
            </a:custGeom>
            <a:ln w="13208">
              <a:solidFill>
                <a:srgbClr val="00A857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1" name="object 120">
              <a:extLst>
                <a:ext uri="{FF2B5EF4-FFF2-40B4-BE49-F238E27FC236}">
                  <a16:creationId xmlns:a16="http://schemas.microsoft.com/office/drawing/2014/main" id="{E6DBA6CA-9D54-1665-F35D-F394AB8D42A3}"/>
                </a:ext>
              </a:extLst>
            </p:cNvPr>
            <p:cNvSpPr/>
            <p:nvPr/>
          </p:nvSpPr>
          <p:spPr>
            <a:xfrm>
              <a:off x="7387968" y="3629813"/>
              <a:ext cx="0" cy="117505"/>
            </a:xfrm>
            <a:custGeom>
              <a:avLst/>
              <a:gdLst/>
              <a:ahLst/>
              <a:cxnLst/>
              <a:rect l="l" t="t" r="r" b="b"/>
              <a:pathLst>
                <a:path h="72389">
                  <a:moveTo>
                    <a:pt x="0" y="0"/>
                  </a:moveTo>
                  <a:lnTo>
                    <a:pt x="0" y="72288"/>
                  </a:lnTo>
                </a:path>
              </a:pathLst>
            </a:custGeom>
            <a:ln w="13208">
              <a:solidFill>
                <a:srgbClr val="00A857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2" name="object 121">
              <a:extLst>
                <a:ext uri="{FF2B5EF4-FFF2-40B4-BE49-F238E27FC236}">
                  <a16:creationId xmlns:a16="http://schemas.microsoft.com/office/drawing/2014/main" id="{E08E68AF-4942-77DC-58B3-DD4BB389EAD0}"/>
                </a:ext>
              </a:extLst>
            </p:cNvPr>
            <p:cNvSpPr/>
            <p:nvPr/>
          </p:nvSpPr>
          <p:spPr>
            <a:xfrm>
              <a:off x="7329295" y="3688477"/>
              <a:ext cx="117505" cy="0"/>
            </a:xfrm>
            <a:custGeom>
              <a:avLst/>
              <a:gdLst/>
              <a:ahLst/>
              <a:cxnLst/>
              <a:rect l="l" t="t" r="r" b="b"/>
              <a:pathLst>
                <a:path w="72389">
                  <a:moveTo>
                    <a:pt x="72288" y="0"/>
                  </a:moveTo>
                  <a:lnTo>
                    <a:pt x="0" y="0"/>
                  </a:lnTo>
                </a:path>
              </a:pathLst>
            </a:custGeom>
            <a:ln w="13208">
              <a:solidFill>
                <a:srgbClr val="00A857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3" name="object 122">
              <a:extLst>
                <a:ext uri="{FF2B5EF4-FFF2-40B4-BE49-F238E27FC236}">
                  <a16:creationId xmlns:a16="http://schemas.microsoft.com/office/drawing/2014/main" id="{BD2D8F86-331F-9C5B-D82E-9872DCEA5DDF}"/>
                </a:ext>
              </a:extLst>
            </p:cNvPr>
            <p:cNvSpPr/>
            <p:nvPr/>
          </p:nvSpPr>
          <p:spPr>
            <a:xfrm>
              <a:off x="7543737" y="3648017"/>
              <a:ext cx="0" cy="117505"/>
            </a:xfrm>
            <a:custGeom>
              <a:avLst/>
              <a:gdLst/>
              <a:ahLst/>
              <a:cxnLst/>
              <a:rect l="l" t="t" r="r" b="b"/>
              <a:pathLst>
                <a:path h="72389">
                  <a:moveTo>
                    <a:pt x="0" y="0"/>
                  </a:moveTo>
                  <a:lnTo>
                    <a:pt x="0" y="72288"/>
                  </a:lnTo>
                </a:path>
              </a:pathLst>
            </a:custGeom>
            <a:ln w="13208">
              <a:solidFill>
                <a:srgbClr val="00A857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4" name="object 123">
              <a:extLst>
                <a:ext uri="{FF2B5EF4-FFF2-40B4-BE49-F238E27FC236}">
                  <a16:creationId xmlns:a16="http://schemas.microsoft.com/office/drawing/2014/main" id="{3EC51B8D-ED02-2658-3299-C0F055FC5237}"/>
                </a:ext>
              </a:extLst>
            </p:cNvPr>
            <p:cNvSpPr/>
            <p:nvPr/>
          </p:nvSpPr>
          <p:spPr>
            <a:xfrm>
              <a:off x="7485062" y="3706683"/>
              <a:ext cx="117505" cy="0"/>
            </a:xfrm>
            <a:custGeom>
              <a:avLst/>
              <a:gdLst/>
              <a:ahLst/>
              <a:cxnLst/>
              <a:rect l="l" t="t" r="r" b="b"/>
              <a:pathLst>
                <a:path w="72389">
                  <a:moveTo>
                    <a:pt x="72288" y="0"/>
                  </a:moveTo>
                  <a:lnTo>
                    <a:pt x="0" y="0"/>
                  </a:lnTo>
                </a:path>
              </a:pathLst>
            </a:custGeom>
            <a:ln w="13208">
              <a:solidFill>
                <a:srgbClr val="00A857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5" name="object 124">
              <a:extLst>
                <a:ext uri="{FF2B5EF4-FFF2-40B4-BE49-F238E27FC236}">
                  <a16:creationId xmlns:a16="http://schemas.microsoft.com/office/drawing/2014/main" id="{B3BD3100-D6EC-A7A4-1D32-DF90CB575C1B}"/>
                </a:ext>
              </a:extLst>
            </p:cNvPr>
            <p:cNvSpPr/>
            <p:nvPr/>
          </p:nvSpPr>
          <p:spPr>
            <a:xfrm>
              <a:off x="7556885" y="3648017"/>
              <a:ext cx="0" cy="117505"/>
            </a:xfrm>
            <a:custGeom>
              <a:avLst/>
              <a:gdLst/>
              <a:ahLst/>
              <a:cxnLst/>
              <a:rect l="l" t="t" r="r" b="b"/>
              <a:pathLst>
                <a:path h="72389">
                  <a:moveTo>
                    <a:pt x="0" y="0"/>
                  </a:moveTo>
                  <a:lnTo>
                    <a:pt x="0" y="72288"/>
                  </a:lnTo>
                </a:path>
              </a:pathLst>
            </a:custGeom>
            <a:ln w="13208">
              <a:solidFill>
                <a:srgbClr val="00A857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6" name="object 125">
              <a:extLst>
                <a:ext uri="{FF2B5EF4-FFF2-40B4-BE49-F238E27FC236}">
                  <a16:creationId xmlns:a16="http://schemas.microsoft.com/office/drawing/2014/main" id="{7EA4D2F6-844E-7FA2-31F2-E39B27C4B12F}"/>
                </a:ext>
              </a:extLst>
            </p:cNvPr>
            <p:cNvSpPr/>
            <p:nvPr/>
          </p:nvSpPr>
          <p:spPr>
            <a:xfrm>
              <a:off x="7498212" y="3706683"/>
              <a:ext cx="117505" cy="0"/>
            </a:xfrm>
            <a:custGeom>
              <a:avLst/>
              <a:gdLst/>
              <a:ahLst/>
              <a:cxnLst/>
              <a:rect l="l" t="t" r="r" b="b"/>
              <a:pathLst>
                <a:path w="72389">
                  <a:moveTo>
                    <a:pt x="72288" y="0"/>
                  </a:moveTo>
                  <a:lnTo>
                    <a:pt x="0" y="0"/>
                  </a:lnTo>
                </a:path>
              </a:pathLst>
            </a:custGeom>
            <a:ln w="13208">
              <a:solidFill>
                <a:srgbClr val="00A857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7" name="object 126">
              <a:extLst>
                <a:ext uri="{FF2B5EF4-FFF2-40B4-BE49-F238E27FC236}">
                  <a16:creationId xmlns:a16="http://schemas.microsoft.com/office/drawing/2014/main" id="{E49AA9D6-F933-B3E7-5059-FA60DFA253F8}"/>
                </a:ext>
              </a:extLst>
            </p:cNvPr>
            <p:cNvSpPr/>
            <p:nvPr/>
          </p:nvSpPr>
          <p:spPr>
            <a:xfrm>
              <a:off x="7567001" y="3648017"/>
              <a:ext cx="0" cy="117505"/>
            </a:xfrm>
            <a:custGeom>
              <a:avLst/>
              <a:gdLst/>
              <a:ahLst/>
              <a:cxnLst/>
              <a:rect l="l" t="t" r="r" b="b"/>
              <a:pathLst>
                <a:path h="72389">
                  <a:moveTo>
                    <a:pt x="0" y="0"/>
                  </a:moveTo>
                  <a:lnTo>
                    <a:pt x="0" y="72288"/>
                  </a:lnTo>
                </a:path>
              </a:pathLst>
            </a:custGeom>
            <a:ln w="13208">
              <a:solidFill>
                <a:srgbClr val="00A857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8" name="object 127">
              <a:extLst>
                <a:ext uri="{FF2B5EF4-FFF2-40B4-BE49-F238E27FC236}">
                  <a16:creationId xmlns:a16="http://schemas.microsoft.com/office/drawing/2014/main" id="{C4EEF56C-6BB1-196F-33E9-06B4ECC0E2A6}"/>
                </a:ext>
              </a:extLst>
            </p:cNvPr>
            <p:cNvSpPr/>
            <p:nvPr/>
          </p:nvSpPr>
          <p:spPr>
            <a:xfrm>
              <a:off x="7508326" y="3706683"/>
              <a:ext cx="117505" cy="0"/>
            </a:xfrm>
            <a:custGeom>
              <a:avLst/>
              <a:gdLst/>
              <a:ahLst/>
              <a:cxnLst/>
              <a:rect l="l" t="t" r="r" b="b"/>
              <a:pathLst>
                <a:path w="72389">
                  <a:moveTo>
                    <a:pt x="72288" y="0"/>
                  </a:moveTo>
                  <a:lnTo>
                    <a:pt x="0" y="0"/>
                  </a:lnTo>
                </a:path>
              </a:pathLst>
            </a:custGeom>
            <a:ln w="13208">
              <a:solidFill>
                <a:srgbClr val="00A857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9" name="object 128">
              <a:extLst>
                <a:ext uri="{FF2B5EF4-FFF2-40B4-BE49-F238E27FC236}">
                  <a16:creationId xmlns:a16="http://schemas.microsoft.com/office/drawing/2014/main" id="{26227F07-5B44-A630-05E3-C58EEEB44C1A}"/>
                </a:ext>
              </a:extLst>
            </p:cNvPr>
            <p:cNvSpPr/>
            <p:nvPr/>
          </p:nvSpPr>
          <p:spPr>
            <a:xfrm>
              <a:off x="7634770" y="3648017"/>
              <a:ext cx="0" cy="117505"/>
            </a:xfrm>
            <a:custGeom>
              <a:avLst/>
              <a:gdLst/>
              <a:ahLst/>
              <a:cxnLst/>
              <a:rect l="l" t="t" r="r" b="b"/>
              <a:pathLst>
                <a:path h="72389">
                  <a:moveTo>
                    <a:pt x="0" y="0"/>
                  </a:moveTo>
                  <a:lnTo>
                    <a:pt x="0" y="72288"/>
                  </a:lnTo>
                </a:path>
              </a:pathLst>
            </a:custGeom>
            <a:ln w="13208">
              <a:solidFill>
                <a:srgbClr val="00A857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0" name="object 129">
              <a:extLst>
                <a:ext uri="{FF2B5EF4-FFF2-40B4-BE49-F238E27FC236}">
                  <a16:creationId xmlns:a16="http://schemas.microsoft.com/office/drawing/2014/main" id="{72ED6767-71D1-2A84-ECF2-E6510DF02C2B}"/>
                </a:ext>
              </a:extLst>
            </p:cNvPr>
            <p:cNvSpPr/>
            <p:nvPr/>
          </p:nvSpPr>
          <p:spPr>
            <a:xfrm>
              <a:off x="7576096" y="3706683"/>
              <a:ext cx="117505" cy="0"/>
            </a:xfrm>
            <a:custGeom>
              <a:avLst/>
              <a:gdLst/>
              <a:ahLst/>
              <a:cxnLst/>
              <a:rect l="l" t="t" r="r" b="b"/>
              <a:pathLst>
                <a:path w="72389">
                  <a:moveTo>
                    <a:pt x="72288" y="0"/>
                  </a:moveTo>
                  <a:lnTo>
                    <a:pt x="0" y="0"/>
                  </a:lnTo>
                </a:path>
              </a:pathLst>
            </a:custGeom>
            <a:ln w="13208">
              <a:solidFill>
                <a:srgbClr val="00A857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1" name="object 130">
              <a:extLst>
                <a:ext uri="{FF2B5EF4-FFF2-40B4-BE49-F238E27FC236}">
                  <a16:creationId xmlns:a16="http://schemas.microsoft.com/office/drawing/2014/main" id="{F97D208D-C240-D4B8-8382-AAE6088155F7}"/>
                </a:ext>
              </a:extLst>
            </p:cNvPr>
            <p:cNvSpPr/>
            <p:nvPr/>
          </p:nvSpPr>
          <p:spPr>
            <a:xfrm>
              <a:off x="7647920" y="3648017"/>
              <a:ext cx="0" cy="117505"/>
            </a:xfrm>
            <a:custGeom>
              <a:avLst/>
              <a:gdLst/>
              <a:ahLst/>
              <a:cxnLst/>
              <a:rect l="l" t="t" r="r" b="b"/>
              <a:pathLst>
                <a:path h="72389">
                  <a:moveTo>
                    <a:pt x="0" y="0"/>
                  </a:moveTo>
                  <a:lnTo>
                    <a:pt x="0" y="72288"/>
                  </a:lnTo>
                </a:path>
              </a:pathLst>
            </a:custGeom>
            <a:ln w="13208">
              <a:solidFill>
                <a:srgbClr val="00A857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2" name="object 131">
              <a:extLst>
                <a:ext uri="{FF2B5EF4-FFF2-40B4-BE49-F238E27FC236}">
                  <a16:creationId xmlns:a16="http://schemas.microsoft.com/office/drawing/2014/main" id="{6FEBE991-8360-1B79-6075-0214841D4724}"/>
                </a:ext>
              </a:extLst>
            </p:cNvPr>
            <p:cNvSpPr/>
            <p:nvPr/>
          </p:nvSpPr>
          <p:spPr>
            <a:xfrm>
              <a:off x="7589245" y="3706683"/>
              <a:ext cx="117505" cy="0"/>
            </a:xfrm>
            <a:custGeom>
              <a:avLst/>
              <a:gdLst/>
              <a:ahLst/>
              <a:cxnLst/>
              <a:rect l="l" t="t" r="r" b="b"/>
              <a:pathLst>
                <a:path w="72389">
                  <a:moveTo>
                    <a:pt x="72288" y="0"/>
                  </a:moveTo>
                  <a:lnTo>
                    <a:pt x="0" y="0"/>
                  </a:lnTo>
                </a:path>
              </a:pathLst>
            </a:custGeom>
            <a:ln w="13208">
              <a:solidFill>
                <a:srgbClr val="00A857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3" name="object 132">
              <a:extLst>
                <a:ext uri="{FF2B5EF4-FFF2-40B4-BE49-F238E27FC236}">
                  <a16:creationId xmlns:a16="http://schemas.microsoft.com/office/drawing/2014/main" id="{BCF03D00-1E6E-1810-8E15-1D930DB0947F}"/>
                </a:ext>
              </a:extLst>
            </p:cNvPr>
            <p:cNvSpPr/>
            <p:nvPr/>
          </p:nvSpPr>
          <p:spPr>
            <a:xfrm>
              <a:off x="7654998" y="3648017"/>
              <a:ext cx="0" cy="117505"/>
            </a:xfrm>
            <a:custGeom>
              <a:avLst/>
              <a:gdLst/>
              <a:ahLst/>
              <a:cxnLst/>
              <a:rect l="l" t="t" r="r" b="b"/>
              <a:pathLst>
                <a:path h="72389">
                  <a:moveTo>
                    <a:pt x="0" y="0"/>
                  </a:moveTo>
                  <a:lnTo>
                    <a:pt x="0" y="72288"/>
                  </a:lnTo>
                </a:path>
              </a:pathLst>
            </a:custGeom>
            <a:ln w="13208">
              <a:solidFill>
                <a:srgbClr val="00A857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4" name="object 133">
              <a:extLst>
                <a:ext uri="{FF2B5EF4-FFF2-40B4-BE49-F238E27FC236}">
                  <a16:creationId xmlns:a16="http://schemas.microsoft.com/office/drawing/2014/main" id="{02C7794F-3C69-F8FE-F86A-9E0F6006C369}"/>
                </a:ext>
              </a:extLst>
            </p:cNvPr>
            <p:cNvSpPr/>
            <p:nvPr/>
          </p:nvSpPr>
          <p:spPr>
            <a:xfrm>
              <a:off x="7596324" y="3706683"/>
              <a:ext cx="117505" cy="0"/>
            </a:xfrm>
            <a:custGeom>
              <a:avLst/>
              <a:gdLst/>
              <a:ahLst/>
              <a:cxnLst/>
              <a:rect l="l" t="t" r="r" b="b"/>
              <a:pathLst>
                <a:path w="72389">
                  <a:moveTo>
                    <a:pt x="72288" y="0"/>
                  </a:moveTo>
                  <a:lnTo>
                    <a:pt x="0" y="0"/>
                  </a:lnTo>
                </a:path>
              </a:pathLst>
            </a:custGeom>
            <a:ln w="13208">
              <a:solidFill>
                <a:srgbClr val="00A857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5" name="object 134">
              <a:extLst>
                <a:ext uri="{FF2B5EF4-FFF2-40B4-BE49-F238E27FC236}">
                  <a16:creationId xmlns:a16="http://schemas.microsoft.com/office/drawing/2014/main" id="{155476D4-B565-2469-3AB1-10964CE53853}"/>
                </a:ext>
              </a:extLst>
            </p:cNvPr>
            <p:cNvSpPr/>
            <p:nvPr/>
          </p:nvSpPr>
          <p:spPr>
            <a:xfrm>
              <a:off x="7667137" y="3648017"/>
              <a:ext cx="0" cy="117505"/>
            </a:xfrm>
            <a:custGeom>
              <a:avLst/>
              <a:gdLst/>
              <a:ahLst/>
              <a:cxnLst/>
              <a:rect l="l" t="t" r="r" b="b"/>
              <a:pathLst>
                <a:path h="72389">
                  <a:moveTo>
                    <a:pt x="0" y="0"/>
                  </a:moveTo>
                  <a:lnTo>
                    <a:pt x="0" y="72288"/>
                  </a:lnTo>
                </a:path>
              </a:pathLst>
            </a:custGeom>
            <a:ln w="13208">
              <a:solidFill>
                <a:srgbClr val="00A857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6" name="object 135">
              <a:extLst>
                <a:ext uri="{FF2B5EF4-FFF2-40B4-BE49-F238E27FC236}">
                  <a16:creationId xmlns:a16="http://schemas.microsoft.com/office/drawing/2014/main" id="{AA1A7ACE-2675-B7B5-85D5-35B0BCA6FE81}"/>
                </a:ext>
              </a:extLst>
            </p:cNvPr>
            <p:cNvSpPr/>
            <p:nvPr/>
          </p:nvSpPr>
          <p:spPr>
            <a:xfrm>
              <a:off x="7608462" y="3706683"/>
              <a:ext cx="117505" cy="0"/>
            </a:xfrm>
            <a:custGeom>
              <a:avLst/>
              <a:gdLst/>
              <a:ahLst/>
              <a:cxnLst/>
              <a:rect l="l" t="t" r="r" b="b"/>
              <a:pathLst>
                <a:path w="72389">
                  <a:moveTo>
                    <a:pt x="72288" y="0"/>
                  </a:moveTo>
                  <a:lnTo>
                    <a:pt x="0" y="0"/>
                  </a:lnTo>
                </a:path>
              </a:pathLst>
            </a:custGeom>
            <a:ln w="13208">
              <a:solidFill>
                <a:srgbClr val="00A857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7" name="object 136">
              <a:extLst>
                <a:ext uri="{FF2B5EF4-FFF2-40B4-BE49-F238E27FC236}">
                  <a16:creationId xmlns:a16="http://schemas.microsoft.com/office/drawing/2014/main" id="{CA61BEC9-1665-F3E6-BE7E-38BFE7393A93}"/>
                </a:ext>
              </a:extLst>
            </p:cNvPr>
            <p:cNvSpPr/>
            <p:nvPr/>
          </p:nvSpPr>
          <p:spPr>
            <a:xfrm>
              <a:off x="7837066" y="3648017"/>
              <a:ext cx="0" cy="117505"/>
            </a:xfrm>
            <a:custGeom>
              <a:avLst/>
              <a:gdLst/>
              <a:ahLst/>
              <a:cxnLst/>
              <a:rect l="l" t="t" r="r" b="b"/>
              <a:pathLst>
                <a:path h="72389">
                  <a:moveTo>
                    <a:pt x="0" y="0"/>
                  </a:moveTo>
                  <a:lnTo>
                    <a:pt x="0" y="72288"/>
                  </a:lnTo>
                </a:path>
              </a:pathLst>
            </a:custGeom>
            <a:ln w="13208">
              <a:solidFill>
                <a:srgbClr val="00A857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8" name="object 137">
              <a:extLst>
                <a:ext uri="{FF2B5EF4-FFF2-40B4-BE49-F238E27FC236}">
                  <a16:creationId xmlns:a16="http://schemas.microsoft.com/office/drawing/2014/main" id="{94AA3F6C-A36B-46E0-349E-336E265D3F56}"/>
                </a:ext>
              </a:extLst>
            </p:cNvPr>
            <p:cNvSpPr/>
            <p:nvPr/>
          </p:nvSpPr>
          <p:spPr>
            <a:xfrm>
              <a:off x="7778394" y="3706683"/>
              <a:ext cx="117505" cy="0"/>
            </a:xfrm>
            <a:custGeom>
              <a:avLst/>
              <a:gdLst/>
              <a:ahLst/>
              <a:cxnLst/>
              <a:rect l="l" t="t" r="r" b="b"/>
              <a:pathLst>
                <a:path w="72389">
                  <a:moveTo>
                    <a:pt x="72288" y="0"/>
                  </a:moveTo>
                  <a:lnTo>
                    <a:pt x="0" y="0"/>
                  </a:lnTo>
                </a:path>
              </a:pathLst>
            </a:custGeom>
            <a:ln w="13208">
              <a:solidFill>
                <a:srgbClr val="00A857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9" name="object 138">
              <a:extLst>
                <a:ext uri="{FF2B5EF4-FFF2-40B4-BE49-F238E27FC236}">
                  <a16:creationId xmlns:a16="http://schemas.microsoft.com/office/drawing/2014/main" id="{D6BF4968-602F-9A80-BB6B-36CFF3BE2217}"/>
                </a:ext>
              </a:extLst>
            </p:cNvPr>
            <p:cNvSpPr/>
            <p:nvPr/>
          </p:nvSpPr>
          <p:spPr>
            <a:xfrm>
              <a:off x="7873478" y="3648017"/>
              <a:ext cx="0" cy="117505"/>
            </a:xfrm>
            <a:custGeom>
              <a:avLst/>
              <a:gdLst/>
              <a:ahLst/>
              <a:cxnLst/>
              <a:rect l="l" t="t" r="r" b="b"/>
              <a:pathLst>
                <a:path h="72389">
                  <a:moveTo>
                    <a:pt x="0" y="0"/>
                  </a:moveTo>
                  <a:lnTo>
                    <a:pt x="0" y="72288"/>
                  </a:lnTo>
                </a:path>
              </a:pathLst>
            </a:custGeom>
            <a:ln w="13208">
              <a:solidFill>
                <a:srgbClr val="00A857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0" name="object 139">
              <a:extLst>
                <a:ext uri="{FF2B5EF4-FFF2-40B4-BE49-F238E27FC236}">
                  <a16:creationId xmlns:a16="http://schemas.microsoft.com/office/drawing/2014/main" id="{158F553E-579D-F09C-32AD-D0927DE24F11}"/>
                </a:ext>
              </a:extLst>
            </p:cNvPr>
            <p:cNvSpPr/>
            <p:nvPr/>
          </p:nvSpPr>
          <p:spPr>
            <a:xfrm>
              <a:off x="7814806" y="3706683"/>
              <a:ext cx="117505" cy="0"/>
            </a:xfrm>
            <a:custGeom>
              <a:avLst/>
              <a:gdLst/>
              <a:ahLst/>
              <a:cxnLst/>
              <a:rect l="l" t="t" r="r" b="b"/>
              <a:pathLst>
                <a:path w="72389">
                  <a:moveTo>
                    <a:pt x="72288" y="0"/>
                  </a:moveTo>
                  <a:lnTo>
                    <a:pt x="0" y="0"/>
                  </a:lnTo>
                </a:path>
              </a:pathLst>
            </a:custGeom>
            <a:ln w="13208">
              <a:solidFill>
                <a:srgbClr val="00A857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1" name="object 140">
              <a:extLst>
                <a:ext uri="{FF2B5EF4-FFF2-40B4-BE49-F238E27FC236}">
                  <a16:creationId xmlns:a16="http://schemas.microsoft.com/office/drawing/2014/main" id="{1F1BF779-A265-1ABA-BAA0-2639DDBBF0CD}"/>
                </a:ext>
              </a:extLst>
            </p:cNvPr>
            <p:cNvSpPr/>
            <p:nvPr/>
          </p:nvSpPr>
          <p:spPr>
            <a:xfrm>
              <a:off x="7923042" y="3648017"/>
              <a:ext cx="0" cy="117505"/>
            </a:xfrm>
            <a:custGeom>
              <a:avLst/>
              <a:gdLst/>
              <a:ahLst/>
              <a:cxnLst/>
              <a:rect l="l" t="t" r="r" b="b"/>
              <a:pathLst>
                <a:path h="72389">
                  <a:moveTo>
                    <a:pt x="0" y="0"/>
                  </a:moveTo>
                  <a:lnTo>
                    <a:pt x="0" y="72288"/>
                  </a:lnTo>
                </a:path>
              </a:pathLst>
            </a:custGeom>
            <a:ln w="13208">
              <a:solidFill>
                <a:srgbClr val="00A857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2" name="object 141">
              <a:extLst>
                <a:ext uri="{FF2B5EF4-FFF2-40B4-BE49-F238E27FC236}">
                  <a16:creationId xmlns:a16="http://schemas.microsoft.com/office/drawing/2014/main" id="{DAE268C3-A57F-F431-F4D7-BA8353AA3984}"/>
                </a:ext>
              </a:extLst>
            </p:cNvPr>
            <p:cNvSpPr/>
            <p:nvPr/>
          </p:nvSpPr>
          <p:spPr>
            <a:xfrm>
              <a:off x="7864367" y="3706683"/>
              <a:ext cx="117505" cy="0"/>
            </a:xfrm>
            <a:custGeom>
              <a:avLst/>
              <a:gdLst/>
              <a:ahLst/>
              <a:cxnLst/>
              <a:rect l="l" t="t" r="r" b="b"/>
              <a:pathLst>
                <a:path w="72389">
                  <a:moveTo>
                    <a:pt x="72288" y="0"/>
                  </a:moveTo>
                  <a:lnTo>
                    <a:pt x="0" y="0"/>
                  </a:lnTo>
                </a:path>
              </a:pathLst>
            </a:custGeom>
            <a:ln w="13208">
              <a:solidFill>
                <a:srgbClr val="00A857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3" name="object 142">
              <a:extLst>
                <a:ext uri="{FF2B5EF4-FFF2-40B4-BE49-F238E27FC236}">
                  <a16:creationId xmlns:a16="http://schemas.microsoft.com/office/drawing/2014/main" id="{77D9856D-4E0A-A451-D492-BAA333FE7079}"/>
                </a:ext>
              </a:extLst>
            </p:cNvPr>
            <p:cNvSpPr/>
            <p:nvPr/>
          </p:nvSpPr>
          <p:spPr>
            <a:xfrm>
              <a:off x="7995869" y="3648017"/>
              <a:ext cx="0" cy="117505"/>
            </a:xfrm>
            <a:custGeom>
              <a:avLst/>
              <a:gdLst/>
              <a:ahLst/>
              <a:cxnLst/>
              <a:rect l="l" t="t" r="r" b="b"/>
              <a:pathLst>
                <a:path h="72389">
                  <a:moveTo>
                    <a:pt x="0" y="0"/>
                  </a:moveTo>
                  <a:lnTo>
                    <a:pt x="0" y="72288"/>
                  </a:lnTo>
                </a:path>
              </a:pathLst>
            </a:custGeom>
            <a:ln w="13208">
              <a:solidFill>
                <a:srgbClr val="00A857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4" name="object 143">
              <a:extLst>
                <a:ext uri="{FF2B5EF4-FFF2-40B4-BE49-F238E27FC236}">
                  <a16:creationId xmlns:a16="http://schemas.microsoft.com/office/drawing/2014/main" id="{F1A1DF16-D114-BB3B-28BE-AB2A1556EDA8}"/>
                </a:ext>
              </a:extLst>
            </p:cNvPr>
            <p:cNvSpPr/>
            <p:nvPr/>
          </p:nvSpPr>
          <p:spPr>
            <a:xfrm>
              <a:off x="7937196" y="3706683"/>
              <a:ext cx="117505" cy="0"/>
            </a:xfrm>
            <a:custGeom>
              <a:avLst/>
              <a:gdLst/>
              <a:ahLst/>
              <a:cxnLst/>
              <a:rect l="l" t="t" r="r" b="b"/>
              <a:pathLst>
                <a:path w="72389">
                  <a:moveTo>
                    <a:pt x="72288" y="0"/>
                  </a:moveTo>
                  <a:lnTo>
                    <a:pt x="0" y="0"/>
                  </a:lnTo>
                </a:path>
              </a:pathLst>
            </a:custGeom>
            <a:ln w="13208">
              <a:solidFill>
                <a:srgbClr val="00A857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5" name="object 144">
              <a:extLst>
                <a:ext uri="{FF2B5EF4-FFF2-40B4-BE49-F238E27FC236}">
                  <a16:creationId xmlns:a16="http://schemas.microsoft.com/office/drawing/2014/main" id="{310A23FE-4E5D-0F8B-063A-329430D549BE}"/>
                </a:ext>
              </a:extLst>
            </p:cNvPr>
            <p:cNvSpPr/>
            <p:nvPr/>
          </p:nvSpPr>
          <p:spPr>
            <a:xfrm>
              <a:off x="8037340" y="3648017"/>
              <a:ext cx="0" cy="117505"/>
            </a:xfrm>
            <a:custGeom>
              <a:avLst/>
              <a:gdLst/>
              <a:ahLst/>
              <a:cxnLst/>
              <a:rect l="l" t="t" r="r" b="b"/>
              <a:pathLst>
                <a:path h="72389">
                  <a:moveTo>
                    <a:pt x="0" y="0"/>
                  </a:moveTo>
                  <a:lnTo>
                    <a:pt x="0" y="72288"/>
                  </a:lnTo>
                </a:path>
              </a:pathLst>
            </a:custGeom>
            <a:ln w="13208">
              <a:solidFill>
                <a:srgbClr val="00A857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6" name="object 145">
              <a:extLst>
                <a:ext uri="{FF2B5EF4-FFF2-40B4-BE49-F238E27FC236}">
                  <a16:creationId xmlns:a16="http://schemas.microsoft.com/office/drawing/2014/main" id="{3C6CE390-0225-8362-53D1-09A1EBC0A4DE}"/>
                </a:ext>
              </a:extLst>
            </p:cNvPr>
            <p:cNvSpPr/>
            <p:nvPr/>
          </p:nvSpPr>
          <p:spPr>
            <a:xfrm>
              <a:off x="7978666" y="3706683"/>
              <a:ext cx="117505" cy="0"/>
            </a:xfrm>
            <a:custGeom>
              <a:avLst/>
              <a:gdLst/>
              <a:ahLst/>
              <a:cxnLst/>
              <a:rect l="l" t="t" r="r" b="b"/>
              <a:pathLst>
                <a:path w="72389">
                  <a:moveTo>
                    <a:pt x="72288" y="0"/>
                  </a:moveTo>
                  <a:lnTo>
                    <a:pt x="0" y="0"/>
                  </a:lnTo>
                </a:path>
              </a:pathLst>
            </a:custGeom>
            <a:ln w="13208">
              <a:solidFill>
                <a:srgbClr val="00A857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7" name="object 146">
              <a:extLst>
                <a:ext uri="{FF2B5EF4-FFF2-40B4-BE49-F238E27FC236}">
                  <a16:creationId xmlns:a16="http://schemas.microsoft.com/office/drawing/2014/main" id="{330C1443-0528-3B71-C25B-8E5753EF823D}"/>
                </a:ext>
              </a:extLst>
            </p:cNvPr>
            <p:cNvSpPr/>
            <p:nvPr/>
          </p:nvSpPr>
          <p:spPr>
            <a:xfrm>
              <a:off x="8050488" y="3648017"/>
              <a:ext cx="0" cy="117505"/>
            </a:xfrm>
            <a:custGeom>
              <a:avLst/>
              <a:gdLst/>
              <a:ahLst/>
              <a:cxnLst/>
              <a:rect l="l" t="t" r="r" b="b"/>
              <a:pathLst>
                <a:path h="72389">
                  <a:moveTo>
                    <a:pt x="0" y="0"/>
                  </a:moveTo>
                  <a:lnTo>
                    <a:pt x="0" y="72288"/>
                  </a:lnTo>
                </a:path>
              </a:pathLst>
            </a:custGeom>
            <a:ln w="13208">
              <a:solidFill>
                <a:srgbClr val="00A857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8" name="object 147">
              <a:extLst>
                <a:ext uri="{FF2B5EF4-FFF2-40B4-BE49-F238E27FC236}">
                  <a16:creationId xmlns:a16="http://schemas.microsoft.com/office/drawing/2014/main" id="{534542E7-691F-9ABE-4690-6B69B7382AD7}"/>
                </a:ext>
              </a:extLst>
            </p:cNvPr>
            <p:cNvSpPr/>
            <p:nvPr/>
          </p:nvSpPr>
          <p:spPr>
            <a:xfrm>
              <a:off x="7991814" y="3706683"/>
              <a:ext cx="117505" cy="0"/>
            </a:xfrm>
            <a:custGeom>
              <a:avLst/>
              <a:gdLst/>
              <a:ahLst/>
              <a:cxnLst/>
              <a:rect l="l" t="t" r="r" b="b"/>
              <a:pathLst>
                <a:path w="72389">
                  <a:moveTo>
                    <a:pt x="72288" y="0"/>
                  </a:moveTo>
                  <a:lnTo>
                    <a:pt x="0" y="0"/>
                  </a:lnTo>
                </a:path>
              </a:pathLst>
            </a:custGeom>
            <a:ln w="13208">
              <a:solidFill>
                <a:srgbClr val="00A857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9" name="object 148">
              <a:extLst>
                <a:ext uri="{FF2B5EF4-FFF2-40B4-BE49-F238E27FC236}">
                  <a16:creationId xmlns:a16="http://schemas.microsoft.com/office/drawing/2014/main" id="{2FB630B0-EB24-DE30-88FC-32CC98F12DA8}"/>
                </a:ext>
              </a:extLst>
            </p:cNvPr>
            <p:cNvSpPr/>
            <p:nvPr/>
          </p:nvSpPr>
          <p:spPr>
            <a:xfrm>
              <a:off x="8086902" y="3648017"/>
              <a:ext cx="0" cy="117505"/>
            </a:xfrm>
            <a:custGeom>
              <a:avLst/>
              <a:gdLst/>
              <a:ahLst/>
              <a:cxnLst/>
              <a:rect l="l" t="t" r="r" b="b"/>
              <a:pathLst>
                <a:path h="72389">
                  <a:moveTo>
                    <a:pt x="0" y="0"/>
                  </a:moveTo>
                  <a:lnTo>
                    <a:pt x="0" y="72288"/>
                  </a:lnTo>
                </a:path>
              </a:pathLst>
            </a:custGeom>
            <a:ln w="13208">
              <a:solidFill>
                <a:srgbClr val="00A857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0" name="object 149">
              <a:extLst>
                <a:ext uri="{FF2B5EF4-FFF2-40B4-BE49-F238E27FC236}">
                  <a16:creationId xmlns:a16="http://schemas.microsoft.com/office/drawing/2014/main" id="{4034036F-E0AD-F51E-18F4-64563F9B71C5}"/>
                </a:ext>
              </a:extLst>
            </p:cNvPr>
            <p:cNvSpPr/>
            <p:nvPr/>
          </p:nvSpPr>
          <p:spPr>
            <a:xfrm>
              <a:off x="8028228" y="3706683"/>
              <a:ext cx="117505" cy="0"/>
            </a:xfrm>
            <a:custGeom>
              <a:avLst/>
              <a:gdLst/>
              <a:ahLst/>
              <a:cxnLst/>
              <a:rect l="l" t="t" r="r" b="b"/>
              <a:pathLst>
                <a:path w="72389">
                  <a:moveTo>
                    <a:pt x="72288" y="0"/>
                  </a:moveTo>
                  <a:lnTo>
                    <a:pt x="0" y="0"/>
                  </a:lnTo>
                </a:path>
              </a:pathLst>
            </a:custGeom>
            <a:ln w="13208">
              <a:solidFill>
                <a:srgbClr val="00A857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1" name="object 150">
              <a:extLst>
                <a:ext uri="{FF2B5EF4-FFF2-40B4-BE49-F238E27FC236}">
                  <a16:creationId xmlns:a16="http://schemas.microsoft.com/office/drawing/2014/main" id="{8DFD13B7-FE0B-98D1-25AA-483A7B4F78CF}"/>
                </a:ext>
              </a:extLst>
            </p:cNvPr>
            <p:cNvSpPr/>
            <p:nvPr/>
          </p:nvSpPr>
          <p:spPr>
            <a:xfrm>
              <a:off x="8114212" y="3648017"/>
              <a:ext cx="0" cy="117505"/>
            </a:xfrm>
            <a:custGeom>
              <a:avLst/>
              <a:gdLst/>
              <a:ahLst/>
              <a:cxnLst/>
              <a:rect l="l" t="t" r="r" b="b"/>
              <a:pathLst>
                <a:path h="72389">
                  <a:moveTo>
                    <a:pt x="0" y="0"/>
                  </a:moveTo>
                  <a:lnTo>
                    <a:pt x="0" y="72288"/>
                  </a:lnTo>
                </a:path>
              </a:pathLst>
            </a:custGeom>
            <a:ln w="13208">
              <a:solidFill>
                <a:srgbClr val="00A857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2" name="object 151">
              <a:extLst>
                <a:ext uri="{FF2B5EF4-FFF2-40B4-BE49-F238E27FC236}">
                  <a16:creationId xmlns:a16="http://schemas.microsoft.com/office/drawing/2014/main" id="{4A9A7B00-4BF5-1B68-86E9-326C7F34D093}"/>
                </a:ext>
              </a:extLst>
            </p:cNvPr>
            <p:cNvSpPr/>
            <p:nvPr/>
          </p:nvSpPr>
          <p:spPr>
            <a:xfrm>
              <a:off x="8055538" y="3706683"/>
              <a:ext cx="117505" cy="0"/>
            </a:xfrm>
            <a:custGeom>
              <a:avLst/>
              <a:gdLst/>
              <a:ahLst/>
              <a:cxnLst/>
              <a:rect l="l" t="t" r="r" b="b"/>
              <a:pathLst>
                <a:path w="72389">
                  <a:moveTo>
                    <a:pt x="72288" y="0"/>
                  </a:moveTo>
                  <a:lnTo>
                    <a:pt x="0" y="0"/>
                  </a:lnTo>
                </a:path>
              </a:pathLst>
            </a:custGeom>
            <a:ln w="13208">
              <a:solidFill>
                <a:srgbClr val="00A857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3" name="object 152">
              <a:extLst>
                <a:ext uri="{FF2B5EF4-FFF2-40B4-BE49-F238E27FC236}">
                  <a16:creationId xmlns:a16="http://schemas.microsoft.com/office/drawing/2014/main" id="{1A1063F4-CD8F-4046-9B87-214E7C8681A2}"/>
                </a:ext>
              </a:extLst>
            </p:cNvPr>
            <p:cNvSpPr/>
            <p:nvPr/>
          </p:nvSpPr>
          <p:spPr>
            <a:xfrm>
              <a:off x="8166809" y="3648017"/>
              <a:ext cx="0" cy="117505"/>
            </a:xfrm>
            <a:custGeom>
              <a:avLst/>
              <a:gdLst/>
              <a:ahLst/>
              <a:cxnLst/>
              <a:rect l="l" t="t" r="r" b="b"/>
              <a:pathLst>
                <a:path h="72389">
                  <a:moveTo>
                    <a:pt x="0" y="0"/>
                  </a:moveTo>
                  <a:lnTo>
                    <a:pt x="0" y="72288"/>
                  </a:lnTo>
                </a:path>
              </a:pathLst>
            </a:custGeom>
            <a:ln w="13208">
              <a:solidFill>
                <a:srgbClr val="00A857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4" name="object 153">
              <a:extLst>
                <a:ext uri="{FF2B5EF4-FFF2-40B4-BE49-F238E27FC236}">
                  <a16:creationId xmlns:a16="http://schemas.microsoft.com/office/drawing/2014/main" id="{DF2F87AD-D514-2F1D-8625-52CA883AE545}"/>
                </a:ext>
              </a:extLst>
            </p:cNvPr>
            <p:cNvSpPr/>
            <p:nvPr/>
          </p:nvSpPr>
          <p:spPr>
            <a:xfrm>
              <a:off x="8108135" y="3706683"/>
              <a:ext cx="117505" cy="0"/>
            </a:xfrm>
            <a:custGeom>
              <a:avLst/>
              <a:gdLst/>
              <a:ahLst/>
              <a:cxnLst/>
              <a:rect l="l" t="t" r="r" b="b"/>
              <a:pathLst>
                <a:path w="72389">
                  <a:moveTo>
                    <a:pt x="72288" y="0"/>
                  </a:moveTo>
                  <a:lnTo>
                    <a:pt x="0" y="0"/>
                  </a:lnTo>
                </a:path>
              </a:pathLst>
            </a:custGeom>
            <a:ln w="13208">
              <a:solidFill>
                <a:srgbClr val="00A857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5" name="object 154">
              <a:extLst>
                <a:ext uri="{FF2B5EF4-FFF2-40B4-BE49-F238E27FC236}">
                  <a16:creationId xmlns:a16="http://schemas.microsoft.com/office/drawing/2014/main" id="{0E7491EB-4C11-F440-1B52-33A28566BB08}"/>
                </a:ext>
              </a:extLst>
            </p:cNvPr>
            <p:cNvSpPr/>
            <p:nvPr/>
          </p:nvSpPr>
          <p:spPr>
            <a:xfrm>
              <a:off x="8194117" y="3648017"/>
              <a:ext cx="0" cy="117505"/>
            </a:xfrm>
            <a:custGeom>
              <a:avLst/>
              <a:gdLst/>
              <a:ahLst/>
              <a:cxnLst/>
              <a:rect l="l" t="t" r="r" b="b"/>
              <a:pathLst>
                <a:path h="72389">
                  <a:moveTo>
                    <a:pt x="0" y="0"/>
                  </a:moveTo>
                  <a:lnTo>
                    <a:pt x="0" y="72288"/>
                  </a:lnTo>
                </a:path>
              </a:pathLst>
            </a:custGeom>
            <a:ln w="13208">
              <a:solidFill>
                <a:srgbClr val="00A857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6" name="object 155">
              <a:extLst>
                <a:ext uri="{FF2B5EF4-FFF2-40B4-BE49-F238E27FC236}">
                  <a16:creationId xmlns:a16="http://schemas.microsoft.com/office/drawing/2014/main" id="{2CDD6BB4-DFB0-7618-70E3-2F8A9F31608A}"/>
                </a:ext>
              </a:extLst>
            </p:cNvPr>
            <p:cNvSpPr/>
            <p:nvPr/>
          </p:nvSpPr>
          <p:spPr>
            <a:xfrm>
              <a:off x="8135444" y="3706683"/>
              <a:ext cx="117505" cy="0"/>
            </a:xfrm>
            <a:custGeom>
              <a:avLst/>
              <a:gdLst/>
              <a:ahLst/>
              <a:cxnLst/>
              <a:rect l="l" t="t" r="r" b="b"/>
              <a:pathLst>
                <a:path w="72389">
                  <a:moveTo>
                    <a:pt x="72288" y="0"/>
                  </a:moveTo>
                  <a:lnTo>
                    <a:pt x="0" y="0"/>
                  </a:lnTo>
                </a:path>
              </a:pathLst>
            </a:custGeom>
            <a:ln w="13208">
              <a:solidFill>
                <a:srgbClr val="00A857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7" name="object 156">
              <a:extLst>
                <a:ext uri="{FF2B5EF4-FFF2-40B4-BE49-F238E27FC236}">
                  <a16:creationId xmlns:a16="http://schemas.microsoft.com/office/drawing/2014/main" id="{CA6CA9E6-EF9E-9D45-71DA-B49DA6ADB9D3}"/>
                </a:ext>
              </a:extLst>
            </p:cNvPr>
            <p:cNvSpPr/>
            <p:nvPr/>
          </p:nvSpPr>
          <p:spPr>
            <a:xfrm>
              <a:off x="8230532" y="3691513"/>
              <a:ext cx="0" cy="117505"/>
            </a:xfrm>
            <a:custGeom>
              <a:avLst/>
              <a:gdLst/>
              <a:ahLst/>
              <a:cxnLst/>
              <a:rect l="l" t="t" r="r" b="b"/>
              <a:pathLst>
                <a:path h="72389">
                  <a:moveTo>
                    <a:pt x="0" y="0"/>
                  </a:moveTo>
                  <a:lnTo>
                    <a:pt x="0" y="72288"/>
                  </a:lnTo>
                </a:path>
              </a:pathLst>
            </a:custGeom>
            <a:ln w="13208">
              <a:solidFill>
                <a:srgbClr val="00A857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8" name="object 157">
              <a:extLst>
                <a:ext uri="{FF2B5EF4-FFF2-40B4-BE49-F238E27FC236}">
                  <a16:creationId xmlns:a16="http://schemas.microsoft.com/office/drawing/2014/main" id="{B3706CF7-01B1-7C08-E054-E9AA31EC6C56}"/>
                </a:ext>
              </a:extLst>
            </p:cNvPr>
            <p:cNvSpPr/>
            <p:nvPr/>
          </p:nvSpPr>
          <p:spPr>
            <a:xfrm>
              <a:off x="8171858" y="3750177"/>
              <a:ext cx="117505" cy="0"/>
            </a:xfrm>
            <a:custGeom>
              <a:avLst/>
              <a:gdLst/>
              <a:ahLst/>
              <a:cxnLst/>
              <a:rect l="l" t="t" r="r" b="b"/>
              <a:pathLst>
                <a:path w="72389">
                  <a:moveTo>
                    <a:pt x="72288" y="0"/>
                  </a:moveTo>
                  <a:lnTo>
                    <a:pt x="0" y="0"/>
                  </a:lnTo>
                </a:path>
              </a:pathLst>
            </a:custGeom>
            <a:ln w="13208">
              <a:solidFill>
                <a:srgbClr val="00A857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9" name="object 158">
              <a:extLst>
                <a:ext uri="{FF2B5EF4-FFF2-40B4-BE49-F238E27FC236}">
                  <a16:creationId xmlns:a16="http://schemas.microsoft.com/office/drawing/2014/main" id="{FC7474D5-B1C5-0D86-C6A4-865791F07DB4}"/>
                </a:ext>
              </a:extLst>
            </p:cNvPr>
            <p:cNvSpPr/>
            <p:nvPr/>
          </p:nvSpPr>
          <p:spPr>
            <a:xfrm>
              <a:off x="8289198" y="3691513"/>
              <a:ext cx="0" cy="117505"/>
            </a:xfrm>
            <a:custGeom>
              <a:avLst/>
              <a:gdLst/>
              <a:ahLst/>
              <a:cxnLst/>
              <a:rect l="l" t="t" r="r" b="b"/>
              <a:pathLst>
                <a:path h="72389">
                  <a:moveTo>
                    <a:pt x="0" y="0"/>
                  </a:moveTo>
                  <a:lnTo>
                    <a:pt x="0" y="72288"/>
                  </a:lnTo>
                </a:path>
              </a:pathLst>
            </a:custGeom>
            <a:ln w="13208">
              <a:solidFill>
                <a:srgbClr val="00A857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0" name="object 159">
              <a:extLst>
                <a:ext uri="{FF2B5EF4-FFF2-40B4-BE49-F238E27FC236}">
                  <a16:creationId xmlns:a16="http://schemas.microsoft.com/office/drawing/2014/main" id="{281CFE49-85DF-C8B6-9208-23D155F38A33}"/>
                </a:ext>
              </a:extLst>
            </p:cNvPr>
            <p:cNvSpPr/>
            <p:nvPr/>
          </p:nvSpPr>
          <p:spPr>
            <a:xfrm>
              <a:off x="8230524" y="3750177"/>
              <a:ext cx="117505" cy="0"/>
            </a:xfrm>
            <a:custGeom>
              <a:avLst/>
              <a:gdLst/>
              <a:ahLst/>
              <a:cxnLst/>
              <a:rect l="l" t="t" r="r" b="b"/>
              <a:pathLst>
                <a:path w="72389">
                  <a:moveTo>
                    <a:pt x="72288" y="0"/>
                  </a:moveTo>
                  <a:lnTo>
                    <a:pt x="0" y="0"/>
                  </a:lnTo>
                </a:path>
              </a:pathLst>
            </a:custGeom>
            <a:ln w="13208">
              <a:solidFill>
                <a:srgbClr val="00A857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1" name="object 160">
              <a:extLst>
                <a:ext uri="{FF2B5EF4-FFF2-40B4-BE49-F238E27FC236}">
                  <a16:creationId xmlns:a16="http://schemas.microsoft.com/office/drawing/2014/main" id="{912F7797-C42C-0902-F149-A5DBE91321F0}"/>
                </a:ext>
              </a:extLst>
            </p:cNvPr>
            <p:cNvSpPr/>
            <p:nvPr/>
          </p:nvSpPr>
          <p:spPr>
            <a:xfrm>
              <a:off x="8316509" y="3691513"/>
              <a:ext cx="0" cy="117505"/>
            </a:xfrm>
            <a:custGeom>
              <a:avLst/>
              <a:gdLst/>
              <a:ahLst/>
              <a:cxnLst/>
              <a:rect l="l" t="t" r="r" b="b"/>
              <a:pathLst>
                <a:path h="72389">
                  <a:moveTo>
                    <a:pt x="0" y="0"/>
                  </a:moveTo>
                  <a:lnTo>
                    <a:pt x="0" y="72288"/>
                  </a:lnTo>
                </a:path>
              </a:pathLst>
            </a:custGeom>
            <a:ln w="13208">
              <a:solidFill>
                <a:srgbClr val="00A857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2" name="object 161">
              <a:extLst>
                <a:ext uri="{FF2B5EF4-FFF2-40B4-BE49-F238E27FC236}">
                  <a16:creationId xmlns:a16="http://schemas.microsoft.com/office/drawing/2014/main" id="{78CC475B-CDE8-A746-190E-42606892292F}"/>
                </a:ext>
              </a:extLst>
            </p:cNvPr>
            <p:cNvSpPr/>
            <p:nvPr/>
          </p:nvSpPr>
          <p:spPr>
            <a:xfrm>
              <a:off x="8257835" y="3750177"/>
              <a:ext cx="117505" cy="0"/>
            </a:xfrm>
            <a:custGeom>
              <a:avLst/>
              <a:gdLst/>
              <a:ahLst/>
              <a:cxnLst/>
              <a:rect l="l" t="t" r="r" b="b"/>
              <a:pathLst>
                <a:path w="72389">
                  <a:moveTo>
                    <a:pt x="72288" y="0"/>
                  </a:moveTo>
                  <a:lnTo>
                    <a:pt x="0" y="0"/>
                  </a:lnTo>
                </a:path>
              </a:pathLst>
            </a:custGeom>
            <a:ln w="13208">
              <a:solidFill>
                <a:srgbClr val="00A857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3" name="object 162">
              <a:extLst>
                <a:ext uri="{FF2B5EF4-FFF2-40B4-BE49-F238E27FC236}">
                  <a16:creationId xmlns:a16="http://schemas.microsoft.com/office/drawing/2014/main" id="{6CF8C7FC-700B-C52B-2AF6-27FA7C341204}"/>
                </a:ext>
              </a:extLst>
            </p:cNvPr>
            <p:cNvSpPr/>
            <p:nvPr/>
          </p:nvSpPr>
          <p:spPr>
            <a:xfrm>
              <a:off x="8355955" y="3691513"/>
              <a:ext cx="0" cy="117505"/>
            </a:xfrm>
            <a:custGeom>
              <a:avLst/>
              <a:gdLst/>
              <a:ahLst/>
              <a:cxnLst/>
              <a:rect l="l" t="t" r="r" b="b"/>
              <a:pathLst>
                <a:path h="72389">
                  <a:moveTo>
                    <a:pt x="0" y="0"/>
                  </a:moveTo>
                  <a:lnTo>
                    <a:pt x="0" y="72288"/>
                  </a:lnTo>
                </a:path>
              </a:pathLst>
            </a:custGeom>
            <a:ln w="13208">
              <a:solidFill>
                <a:srgbClr val="00A857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4" name="object 163">
              <a:extLst>
                <a:ext uri="{FF2B5EF4-FFF2-40B4-BE49-F238E27FC236}">
                  <a16:creationId xmlns:a16="http://schemas.microsoft.com/office/drawing/2014/main" id="{8EE4B139-9001-BDC8-744C-85F5ACB7BD01}"/>
                </a:ext>
              </a:extLst>
            </p:cNvPr>
            <p:cNvSpPr/>
            <p:nvPr/>
          </p:nvSpPr>
          <p:spPr>
            <a:xfrm>
              <a:off x="8297282" y="3750177"/>
              <a:ext cx="117505" cy="0"/>
            </a:xfrm>
            <a:custGeom>
              <a:avLst/>
              <a:gdLst/>
              <a:ahLst/>
              <a:cxnLst/>
              <a:rect l="l" t="t" r="r" b="b"/>
              <a:pathLst>
                <a:path w="72389">
                  <a:moveTo>
                    <a:pt x="72288" y="0"/>
                  </a:moveTo>
                  <a:lnTo>
                    <a:pt x="0" y="0"/>
                  </a:lnTo>
                </a:path>
              </a:pathLst>
            </a:custGeom>
            <a:ln w="13208">
              <a:solidFill>
                <a:srgbClr val="00A857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5" name="object 164">
              <a:extLst>
                <a:ext uri="{FF2B5EF4-FFF2-40B4-BE49-F238E27FC236}">
                  <a16:creationId xmlns:a16="http://schemas.microsoft.com/office/drawing/2014/main" id="{F01E4EA2-B005-4B8A-C60B-730C53D8700C}"/>
                </a:ext>
              </a:extLst>
            </p:cNvPr>
            <p:cNvSpPr/>
            <p:nvPr/>
          </p:nvSpPr>
          <p:spPr>
            <a:xfrm>
              <a:off x="8366071" y="3691513"/>
              <a:ext cx="0" cy="117505"/>
            </a:xfrm>
            <a:custGeom>
              <a:avLst/>
              <a:gdLst/>
              <a:ahLst/>
              <a:cxnLst/>
              <a:rect l="l" t="t" r="r" b="b"/>
              <a:pathLst>
                <a:path h="72389">
                  <a:moveTo>
                    <a:pt x="0" y="0"/>
                  </a:moveTo>
                  <a:lnTo>
                    <a:pt x="0" y="72288"/>
                  </a:lnTo>
                </a:path>
              </a:pathLst>
            </a:custGeom>
            <a:ln w="13208">
              <a:solidFill>
                <a:srgbClr val="00A857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6" name="object 165">
              <a:extLst>
                <a:ext uri="{FF2B5EF4-FFF2-40B4-BE49-F238E27FC236}">
                  <a16:creationId xmlns:a16="http://schemas.microsoft.com/office/drawing/2014/main" id="{0027884D-C83D-F175-3FFA-4A1E520087B0}"/>
                </a:ext>
              </a:extLst>
            </p:cNvPr>
            <p:cNvSpPr/>
            <p:nvPr/>
          </p:nvSpPr>
          <p:spPr>
            <a:xfrm>
              <a:off x="8307396" y="3750177"/>
              <a:ext cx="117505" cy="0"/>
            </a:xfrm>
            <a:custGeom>
              <a:avLst/>
              <a:gdLst/>
              <a:ahLst/>
              <a:cxnLst/>
              <a:rect l="l" t="t" r="r" b="b"/>
              <a:pathLst>
                <a:path w="72389">
                  <a:moveTo>
                    <a:pt x="72288" y="0"/>
                  </a:moveTo>
                  <a:lnTo>
                    <a:pt x="0" y="0"/>
                  </a:lnTo>
                </a:path>
              </a:pathLst>
            </a:custGeom>
            <a:ln w="13208">
              <a:solidFill>
                <a:srgbClr val="00A857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7" name="object 166">
              <a:extLst>
                <a:ext uri="{FF2B5EF4-FFF2-40B4-BE49-F238E27FC236}">
                  <a16:creationId xmlns:a16="http://schemas.microsoft.com/office/drawing/2014/main" id="{0F6F8DD2-A4B0-3DCA-5F21-86E9927FABE2}"/>
                </a:ext>
              </a:extLst>
            </p:cNvPr>
            <p:cNvSpPr/>
            <p:nvPr/>
          </p:nvSpPr>
          <p:spPr>
            <a:xfrm>
              <a:off x="8423725" y="3691513"/>
              <a:ext cx="0" cy="117505"/>
            </a:xfrm>
            <a:custGeom>
              <a:avLst/>
              <a:gdLst/>
              <a:ahLst/>
              <a:cxnLst/>
              <a:rect l="l" t="t" r="r" b="b"/>
              <a:pathLst>
                <a:path h="72389">
                  <a:moveTo>
                    <a:pt x="0" y="0"/>
                  </a:moveTo>
                  <a:lnTo>
                    <a:pt x="0" y="72288"/>
                  </a:lnTo>
                </a:path>
              </a:pathLst>
            </a:custGeom>
            <a:ln w="13208">
              <a:solidFill>
                <a:srgbClr val="00A857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8" name="object 167">
              <a:extLst>
                <a:ext uri="{FF2B5EF4-FFF2-40B4-BE49-F238E27FC236}">
                  <a16:creationId xmlns:a16="http://schemas.microsoft.com/office/drawing/2014/main" id="{3327B160-9064-6BE3-70B7-F397E861D299}"/>
                </a:ext>
              </a:extLst>
            </p:cNvPr>
            <p:cNvSpPr/>
            <p:nvPr/>
          </p:nvSpPr>
          <p:spPr>
            <a:xfrm>
              <a:off x="8365051" y="3750177"/>
              <a:ext cx="117505" cy="0"/>
            </a:xfrm>
            <a:custGeom>
              <a:avLst/>
              <a:gdLst/>
              <a:ahLst/>
              <a:cxnLst/>
              <a:rect l="l" t="t" r="r" b="b"/>
              <a:pathLst>
                <a:path w="72389">
                  <a:moveTo>
                    <a:pt x="72288" y="0"/>
                  </a:moveTo>
                  <a:lnTo>
                    <a:pt x="0" y="0"/>
                  </a:lnTo>
                </a:path>
              </a:pathLst>
            </a:custGeom>
            <a:ln w="13208">
              <a:solidFill>
                <a:srgbClr val="00A857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9" name="object 168">
              <a:extLst>
                <a:ext uri="{FF2B5EF4-FFF2-40B4-BE49-F238E27FC236}">
                  <a16:creationId xmlns:a16="http://schemas.microsoft.com/office/drawing/2014/main" id="{009B6B2B-0A9C-DA50-4E4A-9E42149B80D1}"/>
                </a:ext>
              </a:extLst>
            </p:cNvPr>
            <p:cNvSpPr/>
            <p:nvPr/>
          </p:nvSpPr>
          <p:spPr>
            <a:xfrm>
              <a:off x="8507678" y="3730959"/>
              <a:ext cx="0" cy="117505"/>
            </a:xfrm>
            <a:custGeom>
              <a:avLst/>
              <a:gdLst/>
              <a:ahLst/>
              <a:cxnLst/>
              <a:rect l="l" t="t" r="r" b="b"/>
              <a:pathLst>
                <a:path h="72389">
                  <a:moveTo>
                    <a:pt x="0" y="0"/>
                  </a:moveTo>
                  <a:lnTo>
                    <a:pt x="0" y="72288"/>
                  </a:lnTo>
                </a:path>
              </a:pathLst>
            </a:custGeom>
            <a:ln w="13208">
              <a:solidFill>
                <a:srgbClr val="00A857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0" name="object 169">
              <a:extLst>
                <a:ext uri="{FF2B5EF4-FFF2-40B4-BE49-F238E27FC236}">
                  <a16:creationId xmlns:a16="http://schemas.microsoft.com/office/drawing/2014/main" id="{084134AE-A8CF-D649-B88C-4C389470A089}"/>
                </a:ext>
              </a:extLst>
            </p:cNvPr>
            <p:cNvSpPr/>
            <p:nvPr/>
          </p:nvSpPr>
          <p:spPr>
            <a:xfrm>
              <a:off x="8449004" y="3789625"/>
              <a:ext cx="117505" cy="0"/>
            </a:xfrm>
            <a:custGeom>
              <a:avLst/>
              <a:gdLst/>
              <a:ahLst/>
              <a:cxnLst/>
              <a:rect l="l" t="t" r="r" b="b"/>
              <a:pathLst>
                <a:path w="72389">
                  <a:moveTo>
                    <a:pt x="72288" y="0"/>
                  </a:moveTo>
                  <a:lnTo>
                    <a:pt x="0" y="0"/>
                  </a:lnTo>
                </a:path>
              </a:pathLst>
            </a:custGeom>
            <a:ln w="13208">
              <a:solidFill>
                <a:srgbClr val="00A857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1" name="object 170">
              <a:extLst>
                <a:ext uri="{FF2B5EF4-FFF2-40B4-BE49-F238E27FC236}">
                  <a16:creationId xmlns:a16="http://schemas.microsoft.com/office/drawing/2014/main" id="{48431749-820A-C310-610B-53B9918BAAFD}"/>
                </a:ext>
              </a:extLst>
            </p:cNvPr>
            <p:cNvSpPr/>
            <p:nvPr/>
          </p:nvSpPr>
          <p:spPr>
            <a:xfrm>
              <a:off x="8674571" y="3730959"/>
              <a:ext cx="0" cy="117505"/>
            </a:xfrm>
            <a:custGeom>
              <a:avLst/>
              <a:gdLst/>
              <a:ahLst/>
              <a:cxnLst/>
              <a:rect l="l" t="t" r="r" b="b"/>
              <a:pathLst>
                <a:path h="72389">
                  <a:moveTo>
                    <a:pt x="0" y="0"/>
                  </a:moveTo>
                  <a:lnTo>
                    <a:pt x="0" y="72288"/>
                  </a:lnTo>
                </a:path>
              </a:pathLst>
            </a:custGeom>
            <a:ln w="13208">
              <a:solidFill>
                <a:srgbClr val="00A857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2" name="object 171">
              <a:extLst>
                <a:ext uri="{FF2B5EF4-FFF2-40B4-BE49-F238E27FC236}">
                  <a16:creationId xmlns:a16="http://schemas.microsoft.com/office/drawing/2014/main" id="{67B53A79-354D-F0DE-F655-02E52A9CBA52}"/>
                </a:ext>
              </a:extLst>
            </p:cNvPr>
            <p:cNvSpPr/>
            <p:nvPr/>
          </p:nvSpPr>
          <p:spPr>
            <a:xfrm>
              <a:off x="8615900" y="3789625"/>
              <a:ext cx="117505" cy="0"/>
            </a:xfrm>
            <a:custGeom>
              <a:avLst/>
              <a:gdLst/>
              <a:ahLst/>
              <a:cxnLst/>
              <a:rect l="l" t="t" r="r" b="b"/>
              <a:pathLst>
                <a:path w="72389">
                  <a:moveTo>
                    <a:pt x="72288" y="0"/>
                  </a:moveTo>
                  <a:lnTo>
                    <a:pt x="0" y="0"/>
                  </a:lnTo>
                </a:path>
              </a:pathLst>
            </a:custGeom>
            <a:ln w="13208">
              <a:solidFill>
                <a:srgbClr val="00A857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3" name="object 172">
              <a:extLst>
                <a:ext uri="{FF2B5EF4-FFF2-40B4-BE49-F238E27FC236}">
                  <a16:creationId xmlns:a16="http://schemas.microsoft.com/office/drawing/2014/main" id="{F13E51F1-5901-0B33-B3E5-679C8AAC3FA6}"/>
                </a:ext>
              </a:extLst>
            </p:cNvPr>
            <p:cNvSpPr/>
            <p:nvPr/>
          </p:nvSpPr>
          <p:spPr>
            <a:xfrm>
              <a:off x="8709973" y="3730959"/>
              <a:ext cx="0" cy="117505"/>
            </a:xfrm>
            <a:custGeom>
              <a:avLst/>
              <a:gdLst/>
              <a:ahLst/>
              <a:cxnLst/>
              <a:rect l="l" t="t" r="r" b="b"/>
              <a:pathLst>
                <a:path h="72389">
                  <a:moveTo>
                    <a:pt x="0" y="0"/>
                  </a:moveTo>
                  <a:lnTo>
                    <a:pt x="0" y="72288"/>
                  </a:lnTo>
                </a:path>
              </a:pathLst>
            </a:custGeom>
            <a:ln w="13208">
              <a:solidFill>
                <a:srgbClr val="00A857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4" name="object 173">
              <a:extLst>
                <a:ext uri="{FF2B5EF4-FFF2-40B4-BE49-F238E27FC236}">
                  <a16:creationId xmlns:a16="http://schemas.microsoft.com/office/drawing/2014/main" id="{FA902DEB-F54F-E525-F5D5-0258F8A821B2}"/>
                </a:ext>
              </a:extLst>
            </p:cNvPr>
            <p:cNvSpPr/>
            <p:nvPr/>
          </p:nvSpPr>
          <p:spPr>
            <a:xfrm>
              <a:off x="8651299" y="3789625"/>
              <a:ext cx="117505" cy="0"/>
            </a:xfrm>
            <a:custGeom>
              <a:avLst/>
              <a:gdLst/>
              <a:ahLst/>
              <a:cxnLst/>
              <a:rect l="l" t="t" r="r" b="b"/>
              <a:pathLst>
                <a:path w="72389">
                  <a:moveTo>
                    <a:pt x="72288" y="0"/>
                  </a:moveTo>
                  <a:lnTo>
                    <a:pt x="0" y="0"/>
                  </a:lnTo>
                </a:path>
              </a:pathLst>
            </a:custGeom>
            <a:ln w="13208">
              <a:solidFill>
                <a:srgbClr val="00A857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5" name="object 174">
              <a:extLst>
                <a:ext uri="{FF2B5EF4-FFF2-40B4-BE49-F238E27FC236}">
                  <a16:creationId xmlns:a16="http://schemas.microsoft.com/office/drawing/2014/main" id="{1C55AE15-F94C-C6BE-5F1F-C03B3C760CC2}"/>
                </a:ext>
              </a:extLst>
            </p:cNvPr>
            <p:cNvSpPr/>
            <p:nvPr/>
          </p:nvSpPr>
          <p:spPr>
            <a:xfrm>
              <a:off x="8744364" y="3730959"/>
              <a:ext cx="0" cy="117505"/>
            </a:xfrm>
            <a:custGeom>
              <a:avLst/>
              <a:gdLst/>
              <a:ahLst/>
              <a:cxnLst/>
              <a:rect l="l" t="t" r="r" b="b"/>
              <a:pathLst>
                <a:path h="72389">
                  <a:moveTo>
                    <a:pt x="0" y="0"/>
                  </a:moveTo>
                  <a:lnTo>
                    <a:pt x="0" y="72288"/>
                  </a:lnTo>
                </a:path>
              </a:pathLst>
            </a:custGeom>
            <a:ln w="13208">
              <a:solidFill>
                <a:srgbClr val="00A857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6" name="object 175">
              <a:extLst>
                <a:ext uri="{FF2B5EF4-FFF2-40B4-BE49-F238E27FC236}">
                  <a16:creationId xmlns:a16="http://schemas.microsoft.com/office/drawing/2014/main" id="{14F5449D-E7EF-2C56-E1D1-85C6BAD2E3F4}"/>
                </a:ext>
              </a:extLst>
            </p:cNvPr>
            <p:cNvSpPr/>
            <p:nvPr/>
          </p:nvSpPr>
          <p:spPr>
            <a:xfrm>
              <a:off x="8685691" y="3789625"/>
              <a:ext cx="117505" cy="0"/>
            </a:xfrm>
            <a:custGeom>
              <a:avLst/>
              <a:gdLst/>
              <a:ahLst/>
              <a:cxnLst/>
              <a:rect l="l" t="t" r="r" b="b"/>
              <a:pathLst>
                <a:path w="72389">
                  <a:moveTo>
                    <a:pt x="72288" y="0"/>
                  </a:moveTo>
                  <a:lnTo>
                    <a:pt x="0" y="0"/>
                  </a:lnTo>
                </a:path>
              </a:pathLst>
            </a:custGeom>
            <a:ln w="13208">
              <a:solidFill>
                <a:srgbClr val="00A857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7" name="object 176">
              <a:extLst>
                <a:ext uri="{FF2B5EF4-FFF2-40B4-BE49-F238E27FC236}">
                  <a16:creationId xmlns:a16="http://schemas.microsoft.com/office/drawing/2014/main" id="{225D1DD7-F2CD-7976-61CC-8F2C034B801A}"/>
                </a:ext>
              </a:extLst>
            </p:cNvPr>
            <p:cNvSpPr/>
            <p:nvPr/>
          </p:nvSpPr>
          <p:spPr>
            <a:xfrm>
              <a:off x="8785836" y="3730959"/>
              <a:ext cx="0" cy="117505"/>
            </a:xfrm>
            <a:custGeom>
              <a:avLst/>
              <a:gdLst/>
              <a:ahLst/>
              <a:cxnLst/>
              <a:rect l="l" t="t" r="r" b="b"/>
              <a:pathLst>
                <a:path h="72389">
                  <a:moveTo>
                    <a:pt x="0" y="0"/>
                  </a:moveTo>
                  <a:lnTo>
                    <a:pt x="0" y="72288"/>
                  </a:lnTo>
                </a:path>
              </a:pathLst>
            </a:custGeom>
            <a:ln w="13208">
              <a:solidFill>
                <a:srgbClr val="00A857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8" name="object 177">
              <a:extLst>
                <a:ext uri="{FF2B5EF4-FFF2-40B4-BE49-F238E27FC236}">
                  <a16:creationId xmlns:a16="http://schemas.microsoft.com/office/drawing/2014/main" id="{27AAA673-5BC6-DDFB-7BE5-189ADA2BF8FD}"/>
                </a:ext>
              </a:extLst>
            </p:cNvPr>
            <p:cNvSpPr/>
            <p:nvPr/>
          </p:nvSpPr>
          <p:spPr>
            <a:xfrm>
              <a:off x="8727161" y="3789625"/>
              <a:ext cx="117505" cy="0"/>
            </a:xfrm>
            <a:custGeom>
              <a:avLst/>
              <a:gdLst/>
              <a:ahLst/>
              <a:cxnLst/>
              <a:rect l="l" t="t" r="r" b="b"/>
              <a:pathLst>
                <a:path w="72389">
                  <a:moveTo>
                    <a:pt x="72288" y="0"/>
                  </a:moveTo>
                  <a:lnTo>
                    <a:pt x="0" y="0"/>
                  </a:lnTo>
                </a:path>
              </a:pathLst>
            </a:custGeom>
            <a:ln w="13208">
              <a:solidFill>
                <a:srgbClr val="00A857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9" name="object 178">
              <a:extLst>
                <a:ext uri="{FF2B5EF4-FFF2-40B4-BE49-F238E27FC236}">
                  <a16:creationId xmlns:a16="http://schemas.microsoft.com/office/drawing/2014/main" id="{1E055882-6CDE-2690-A22A-124355007DB9}"/>
                </a:ext>
              </a:extLst>
            </p:cNvPr>
            <p:cNvSpPr/>
            <p:nvPr/>
          </p:nvSpPr>
          <p:spPr>
            <a:xfrm>
              <a:off x="8857650" y="3730959"/>
              <a:ext cx="0" cy="117505"/>
            </a:xfrm>
            <a:custGeom>
              <a:avLst/>
              <a:gdLst/>
              <a:ahLst/>
              <a:cxnLst/>
              <a:rect l="l" t="t" r="r" b="b"/>
              <a:pathLst>
                <a:path h="72389">
                  <a:moveTo>
                    <a:pt x="0" y="0"/>
                  </a:moveTo>
                  <a:lnTo>
                    <a:pt x="0" y="72288"/>
                  </a:lnTo>
                </a:path>
              </a:pathLst>
            </a:custGeom>
            <a:ln w="13208">
              <a:solidFill>
                <a:srgbClr val="00A857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0" name="object 179">
              <a:extLst>
                <a:ext uri="{FF2B5EF4-FFF2-40B4-BE49-F238E27FC236}">
                  <a16:creationId xmlns:a16="http://schemas.microsoft.com/office/drawing/2014/main" id="{222A21FD-9E1A-B594-19A6-EB61A63BBE45}"/>
                </a:ext>
              </a:extLst>
            </p:cNvPr>
            <p:cNvSpPr/>
            <p:nvPr/>
          </p:nvSpPr>
          <p:spPr>
            <a:xfrm>
              <a:off x="8798975" y="3789625"/>
              <a:ext cx="117505" cy="0"/>
            </a:xfrm>
            <a:custGeom>
              <a:avLst/>
              <a:gdLst/>
              <a:ahLst/>
              <a:cxnLst/>
              <a:rect l="l" t="t" r="r" b="b"/>
              <a:pathLst>
                <a:path w="72389">
                  <a:moveTo>
                    <a:pt x="72288" y="0"/>
                  </a:moveTo>
                  <a:lnTo>
                    <a:pt x="0" y="0"/>
                  </a:lnTo>
                </a:path>
              </a:pathLst>
            </a:custGeom>
            <a:ln w="13208">
              <a:solidFill>
                <a:srgbClr val="00A857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1" name="object 180">
              <a:extLst>
                <a:ext uri="{FF2B5EF4-FFF2-40B4-BE49-F238E27FC236}">
                  <a16:creationId xmlns:a16="http://schemas.microsoft.com/office/drawing/2014/main" id="{ED7627C1-09FB-30D3-6930-DF60F1A77286}"/>
                </a:ext>
              </a:extLst>
            </p:cNvPr>
            <p:cNvSpPr/>
            <p:nvPr/>
          </p:nvSpPr>
          <p:spPr>
            <a:xfrm>
              <a:off x="8867764" y="3730959"/>
              <a:ext cx="0" cy="117505"/>
            </a:xfrm>
            <a:custGeom>
              <a:avLst/>
              <a:gdLst/>
              <a:ahLst/>
              <a:cxnLst/>
              <a:rect l="l" t="t" r="r" b="b"/>
              <a:pathLst>
                <a:path h="72389">
                  <a:moveTo>
                    <a:pt x="0" y="0"/>
                  </a:moveTo>
                  <a:lnTo>
                    <a:pt x="0" y="72288"/>
                  </a:lnTo>
                </a:path>
              </a:pathLst>
            </a:custGeom>
            <a:ln w="13208">
              <a:solidFill>
                <a:srgbClr val="00A857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2" name="object 181">
              <a:extLst>
                <a:ext uri="{FF2B5EF4-FFF2-40B4-BE49-F238E27FC236}">
                  <a16:creationId xmlns:a16="http://schemas.microsoft.com/office/drawing/2014/main" id="{7936A719-9734-D3F6-DD84-B329175B31E1}"/>
                </a:ext>
              </a:extLst>
            </p:cNvPr>
            <p:cNvSpPr/>
            <p:nvPr/>
          </p:nvSpPr>
          <p:spPr>
            <a:xfrm>
              <a:off x="8809091" y="3789625"/>
              <a:ext cx="117505" cy="0"/>
            </a:xfrm>
            <a:custGeom>
              <a:avLst/>
              <a:gdLst/>
              <a:ahLst/>
              <a:cxnLst/>
              <a:rect l="l" t="t" r="r" b="b"/>
              <a:pathLst>
                <a:path w="72389">
                  <a:moveTo>
                    <a:pt x="72288" y="0"/>
                  </a:moveTo>
                  <a:lnTo>
                    <a:pt x="0" y="0"/>
                  </a:lnTo>
                </a:path>
              </a:pathLst>
            </a:custGeom>
            <a:ln w="13208">
              <a:solidFill>
                <a:srgbClr val="00A857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3" name="object 182">
              <a:extLst>
                <a:ext uri="{FF2B5EF4-FFF2-40B4-BE49-F238E27FC236}">
                  <a16:creationId xmlns:a16="http://schemas.microsoft.com/office/drawing/2014/main" id="{98763CB7-CA19-5AB4-CA85-00E98D6620B9}"/>
                </a:ext>
              </a:extLst>
            </p:cNvPr>
            <p:cNvSpPr/>
            <p:nvPr/>
          </p:nvSpPr>
          <p:spPr>
            <a:xfrm>
              <a:off x="8876869" y="3730959"/>
              <a:ext cx="0" cy="117505"/>
            </a:xfrm>
            <a:custGeom>
              <a:avLst/>
              <a:gdLst/>
              <a:ahLst/>
              <a:cxnLst/>
              <a:rect l="l" t="t" r="r" b="b"/>
              <a:pathLst>
                <a:path h="72389">
                  <a:moveTo>
                    <a:pt x="0" y="0"/>
                  </a:moveTo>
                  <a:lnTo>
                    <a:pt x="0" y="72288"/>
                  </a:lnTo>
                </a:path>
              </a:pathLst>
            </a:custGeom>
            <a:ln w="13208">
              <a:solidFill>
                <a:srgbClr val="00A857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4" name="object 183">
              <a:extLst>
                <a:ext uri="{FF2B5EF4-FFF2-40B4-BE49-F238E27FC236}">
                  <a16:creationId xmlns:a16="http://schemas.microsoft.com/office/drawing/2014/main" id="{0065E80F-6E95-7F6F-8DE1-C9656599E2A5}"/>
                </a:ext>
              </a:extLst>
            </p:cNvPr>
            <p:cNvSpPr/>
            <p:nvPr/>
          </p:nvSpPr>
          <p:spPr>
            <a:xfrm>
              <a:off x="8818194" y="3789625"/>
              <a:ext cx="117505" cy="0"/>
            </a:xfrm>
            <a:custGeom>
              <a:avLst/>
              <a:gdLst/>
              <a:ahLst/>
              <a:cxnLst/>
              <a:rect l="l" t="t" r="r" b="b"/>
              <a:pathLst>
                <a:path w="72389">
                  <a:moveTo>
                    <a:pt x="72288" y="0"/>
                  </a:moveTo>
                  <a:lnTo>
                    <a:pt x="0" y="0"/>
                  </a:lnTo>
                </a:path>
              </a:pathLst>
            </a:custGeom>
            <a:ln w="13208">
              <a:solidFill>
                <a:srgbClr val="00A857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5" name="object 184">
              <a:extLst>
                <a:ext uri="{FF2B5EF4-FFF2-40B4-BE49-F238E27FC236}">
                  <a16:creationId xmlns:a16="http://schemas.microsoft.com/office/drawing/2014/main" id="{EA85F12A-6699-A401-05C2-7289E73F518B}"/>
                </a:ext>
              </a:extLst>
            </p:cNvPr>
            <p:cNvSpPr/>
            <p:nvPr/>
          </p:nvSpPr>
          <p:spPr>
            <a:xfrm>
              <a:off x="8951717" y="3730959"/>
              <a:ext cx="0" cy="117505"/>
            </a:xfrm>
            <a:custGeom>
              <a:avLst/>
              <a:gdLst/>
              <a:ahLst/>
              <a:cxnLst/>
              <a:rect l="l" t="t" r="r" b="b"/>
              <a:pathLst>
                <a:path h="72389">
                  <a:moveTo>
                    <a:pt x="0" y="0"/>
                  </a:moveTo>
                  <a:lnTo>
                    <a:pt x="0" y="72288"/>
                  </a:lnTo>
                </a:path>
              </a:pathLst>
            </a:custGeom>
            <a:ln w="13208">
              <a:solidFill>
                <a:srgbClr val="00A857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6" name="object 185">
              <a:extLst>
                <a:ext uri="{FF2B5EF4-FFF2-40B4-BE49-F238E27FC236}">
                  <a16:creationId xmlns:a16="http://schemas.microsoft.com/office/drawing/2014/main" id="{AC7B38CA-164B-FDAD-E71D-17E59081D70E}"/>
                </a:ext>
              </a:extLst>
            </p:cNvPr>
            <p:cNvSpPr/>
            <p:nvPr/>
          </p:nvSpPr>
          <p:spPr>
            <a:xfrm>
              <a:off x="8893046" y="3789625"/>
              <a:ext cx="117505" cy="0"/>
            </a:xfrm>
            <a:custGeom>
              <a:avLst/>
              <a:gdLst/>
              <a:ahLst/>
              <a:cxnLst/>
              <a:rect l="l" t="t" r="r" b="b"/>
              <a:pathLst>
                <a:path w="72389">
                  <a:moveTo>
                    <a:pt x="72288" y="0"/>
                  </a:moveTo>
                  <a:lnTo>
                    <a:pt x="0" y="0"/>
                  </a:lnTo>
                </a:path>
              </a:pathLst>
            </a:custGeom>
            <a:ln w="13208">
              <a:solidFill>
                <a:srgbClr val="00A857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7" name="object 186">
              <a:extLst>
                <a:ext uri="{FF2B5EF4-FFF2-40B4-BE49-F238E27FC236}">
                  <a16:creationId xmlns:a16="http://schemas.microsoft.com/office/drawing/2014/main" id="{D878CE4F-7593-A9FE-1A6A-9868C1B90DDC}"/>
                </a:ext>
              </a:extLst>
            </p:cNvPr>
            <p:cNvSpPr/>
            <p:nvPr/>
          </p:nvSpPr>
          <p:spPr>
            <a:xfrm>
              <a:off x="8965371" y="3730959"/>
              <a:ext cx="0" cy="117505"/>
            </a:xfrm>
            <a:custGeom>
              <a:avLst/>
              <a:gdLst/>
              <a:ahLst/>
              <a:cxnLst/>
              <a:rect l="l" t="t" r="r" b="b"/>
              <a:pathLst>
                <a:path h="72389">
                  <a:moveTo>
                    <a:pt x="0" y="0"/>
                  </a:moveTo>
                  <a:lnTo>
                    <a:pt x="0" y="72288"/>
                  </a:lnTo>
                </a:path>
              </a:pathLst>
            </a:custGeom>
            <a:ln w="13208">
              <a:solidFill>
                <a:srgbClr val="00A857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8" name="object 187">
              <a:extLst>
                <a:ext uri="{FF2B5EF4-FFF2-40B4-BE49-F238E27FC236}">
                  <a16:creationId xmlns:a16="http://schemas.microsoft.com/office/drawing/2014/main" id="{791615CC-C3A1-AD15-0AE8-7EF14A6E2CC3}"/>
                </a:ext>
              </a:extLst>
            </p:cNvPr>
            <p:cNvSpPr/>
            <p:nvPr/>
          </p:nvSpPr>
          <p:spPr>
            <a:xfrm>
              <a:off x="8906699" y="3789625"/>
              <a:ext cx="117505" cy="0"/>
            </a:xfrm>
            <a:custGeom>
              <a:avLst/>
              <a:gdLst/>
              <a:ahLst/>
              <a:cxnLst/>
              <a:rect l="l" t="t" r="r" b="b"/>
              <a:pathLst>
                <a:path w="72389">
                  <a:moveTo>
                    <a:pt x="72288" y="0"/>
                  </a:moveTo>
                  <a:lnTo>
                    <a:pt x="0" y="0"/>
                  </a:lnTo>
                </a:path>
              </a:pathLst>
            </a:custGeom>
            <a:ln w="13208">
              <a:solidFill>
                <a:srgbClr val="00A857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9" name="object 188">
              <a:extLst>
                <a:ext uri="{FF2B5EF4-FFF2-40B4-BE49-F238E27FC236}">
                  <a16:creationId xmlns:a16="http://schemas.microsoft.com/office/drawing/2014/main" id="{32F29A3B-4CA9-3121-9695-8C86B11F600E}"/>
                </a:ext>
              </a:extLst>
            </p:cNvPr>
            <p:cNvSpPr/>
            <p:nvPr/>
          </p:nvSpPr>
          <p:spPr>
            <a:xfrm>
              <a:off x="9003303" y="3730959"/>
              <a:ext cx="0" cy="117505"/>
            </a:xfrm>
            <a:custGeom>
              <a:avLst/>
              <a:gdLst/>
              <a:ahLst/>
              <a:cxnLst/>
              <a:rect l="l" t="t" r="r" b="b"/>
              <a:pathLst>
                <a:path h="72389">
                  <a:moveTo>
                    <a:pt x="0" y="0"/>
                  </a:moveTo>
                  <a:lnTo>
                    <a:pt x="0" y="72288"/>
                  </a:lnTo>
                </a:path>
              </a:pathLst>
            </a:custGeom>
            <a:ln w="13208">
              <a:solidFill>
                <a:srgbClr val="00A857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0" name="object 189">
              <a:extLst>
                <a:ext uri="{FF2B5EF4-FFF2-40B4-BE49-F238E27FC236}">
                  <a16:creationId xmlns:a16="http://schemas.microsoft.com/office/drawing/2014/main" id="{CB49D1AA-F3FE-9A04-8800-B35AEE68EAD3}"/>
                </a:ext>
              </a:extLst>
            </p:cNvPr>
            <p:cNvSpPr/>
            <p:nvPr/>
          </p:nvSpPr>
          <p:spPr>
            <a:xfrm>
              <a:off x="8944630" y="3789625"/>
              <a:ext cx="117505" cy="0"/>
            </a:xfrm>
            <a:custGeom>
              <a:avLst/>
              <a:gdLst/>
              <a:ahLst/>
              <a:cxnLst/>
              <a:rect l="l" t="t" r="r" b="b"/>
              <a:pathLst>
                <a:path w="72389">
                  <a:moveTo>
                    <a:pt x="72288" y="0"/>
                  </a:moveTo>
                  <a:lnTo>
                    <a:pt x="0" y="0"/>
                  </a:lnTo>
                </a:path>
              </a:pathLst>
            </a:custGeom>
            <a:ln w="13208">
              <a:solidFill>
                <a:srgbClr val="00A857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1" name="object 190">
              <a:extLst>
                <a:ext uri="{FF2B5EF4-FFF2-40B4-BE49-F238E27FC236}">
                  <a16:creationId xmlns:a16="http://schemas.microsoft.com/office/drawing/2014/main" id="{8744E0C7-777F-8DF3-8723-B12A202FDDFD}"/>
                </a:ext>
              </a:extLst>
            </p:cNvPr>
            <p:cNvSpPr/>
            <p:nvPr/>
          </p:nvSpPr>
          <p:spPr>
            <a:xfrm>
              <a:off x="9035671" y="3730959"/>
              <a:ext cx="0" cy="117505"/>
            </a:xfrm>
            <a:custGeom>
              <a:avLst/>
              <a:gdLst/>
              <a:ahLst/>
              <a:cxnLst/>
              <a:rect l="l" t="t" r="r" b="b"/>
              <a:pathLst>
                <a:path h="72389">
                  <a:moveTo>
                    <a:pt x="0" y="0"/>
                  </a:moveTo>
                  <a:lnTo>
                    <a:pt x="0" y="72288"/>
                  </a:lnTo>
                </a:path>
              </a:pathLst>
            </a:custGeom>
            <a:ln w="13208">
              <a:solidFill>
                <a:srgbClr val="00A857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2" name="object 191">
              <a:extLst>
                <a:ext uri="{FF2B5EF4-FFF2-40B4-BE49-F238E27FC236}">
                  <a16:creationId xmlns:a16="http://schemas.microsoft.com/office/drawing/2014/main" id="{74B0BB83-FCBA-9771-2280-E7C152DCE32B}"/>
                </a:ext>
              </a:extLst>
            </p:cNvPr>
            <p:cNvSpPr/>
            <p:nvPr/>
          </p:nvSpPr>
          <p:spPr>
            <a:xfrm>
              <a:off x="8976997" y="3789625"/>
              <a:ext cx="117505" cy="0"/>
            </a:xfrm>
            <a:custGeom>
              <a:avLst/>
              <a:gdLst/>
              <a:ahLst/>
              <a:cxnLst/>
              <a:rect l="l" t="t" r="r" b="b"/>
              <a:pathLst>
                <a:path w="72389">
                  <a:moveTo>
                    <a:pt x="72288" y="0"/>
                  </a:moveTo>
                  <a:lnTo>
                    <a:pt x="0" y="0"/>
                  </a:lnTo>
                </a:path>
              </a:pathLst>
            </a:custGeom>
            <a:ln w="13208">
              <a:solidFill>
                <a:srgbClr val="00A857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3" name="object 192">
              <a:extLst>
                <a:ext uri="{FF2B5EF4-FFF2-40B4-BE49-F238E27FC236}">
                  <a16:creationId xmlns:a16="http://schemas.microsoft.com/office/drawing/2014/main" id="{893AA3C2-6615-08F5-27CA-3C59057834F5}"/>
                </a:ext>
              </a:extLst>
            </p:cNvPr>
            <p:cNvSpPr/>
            <p:nvPr/>
          </p:nvSpPr>
          <p:spPr>
            <a:xfrm>
              <a:off x="9077143" y="3730959"/>
              <a:ext cx="0" cy="117505"/>
            </a:xfrm>
            <a:custGeom>
              <a:avLst/>
              <a:gdLst/>
              <a:ahLst/>
              <a:cxnLst/>
              <a:rect l="l" t="t" r="r" b="b"/>
              <a:pathLst>
                <a:path h="72389">
                  <a:moveTo>
                    <a:pt x="0" y="0"/>
                  </a:moveTo>
                  <a:lnTo>
                    <a:pt x="0" y="72288"/>
                  </a:lnTo>
                </a:path>
              </a:pathLst>
            </a:custGeom>
            <a:ln w="13208">
              <a:solidFill>
                <a:srgbClr val="00A857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4" name="object 193">
              <a:extLst>
                <a:ext uri="{FF2B5EF4-FFF2-40B4-BE49-F238E27FC236}">
                  <a16:creationId xmlns:a16="http://schemas.microsoft.com/office/drawing/2014/main" id="{8EB3A571-4830-4D7D-9BB3-C9AF33006395}"/>
                </a:ext>
              </a:extLst>
            </p:cNvPr>
            <p:cNvSpPr/>
            <p:nvPr/>
          </p:nvSpPr>
          <p:spPr>
            <a:xfrm>
              <a:off x="9018468" y="3789625"/>
              <a:ext cx="117505" cy="0"/>
            </a:xfrm>
            <a:custGeom>
              <a:avLst/>
              <a:gdLst/>
              <a:ahLst/>
              <a:cxnLst/>
              <a:rect l="l" t="t" r="r" b="b"/>
              <a:pathLst>
                <a:path w="72389">
                  <a:moveTo>
                    <a:pt x="72288" y="0"/>
                  </a:moveTo>
                  <a:lnTo>
                    <a:pt x="0" y="0"/>
                  </a:lnTo>
                </a:path>
              </a:pathLst>
            </a:custGeom>
            <a:ln w="13208">
              <a:solidFill>
                <a:srgbClr val="00A857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5" name="object 194">
              <a:extLst>
                <a:ext uri="{FF2B5EF4-FFF2-40B4-BE49-F238E27FC236}">
                  <a16:creationId xmlns:a16="http://schemas.microsoft.com/office/drawing/2014/main" id="{4EBA93B7-540A-086E-511A-95CB6DD8CFAF}"/>
                </a:ext>
              </a:extLst>
            </p:cNvPr>
            <p:cNvSpPr/>
            <p:nvPr/>
          </p:nvSpPr>
          <p:spPr>
            <a:xfrm>
              <a:off x="9089784" y="3730959"/>
              <a:ext cx="0" cy="117505"/>
            </a:xfrm>
            <a:custGeom>
              <a:avLst/>
              <a:gdLst/>
              <a:ahLst/>
              <a:cxnLst/>
              <a:rect l="l" t="t" r="r" b="b"/>
              <a:pathLst>
                <a:path h="72389">
                  <a:moveTo>
                    <a:pt x="0" y="0"/>
                  </a:moveTo>
                  <a:lnTo>
                    <a:pt x="0" y="72288"/>
                  </a:lnTo>
                </a:path>
              </a:pathLst>
            </a:custGeom>
            <a:ln w="13208">
              <a:solidFill>
                <a:srgbClr val="00A857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6" name="object 195">
              <a:extLst>
                <a:ext uri="{FF2B5EF4-FFF2-40B4-BE49-F238E27FC236}">
                  <a16:creationId xmlns:a16="http://schemas.microsoft.com/office/drawing/2014/main" id="{B484FC50-0BFB-D394-C187-130E79357651}"/>
                </a:ext>
              </a:extLst>
            </p:cNvPr>
            <p:cNvSpPr/>
            <p:nvPr/>
          </p:nvSpPr>
          <p:spPr>
            <a:xfrm>
              <a:off x="9031111" y="3789625"/>
              <a:ext cx="117505" cy="0"/>
            </a:xfrm>
            <a:custGeom>
              <a:avLst/>
              <a:gdLst/>
              <a:ahLst/>
              <a:cxnLst/>
              <a:rect l="l" t="t" r="r" b="b"/>
              <a:pathLst>
                <a:path w="72389">
                  <a:moveTo>
                    <a:pt x="72288" y="0"/>
                  </a:moveTo>
                  <a:lnTo>
                    <a:pt x="0" y="0"/>
                  </a:lnTo>
                </a:path>
              </a:pathLst>
            </a:custGeom>
            <a:ln w="13208">
              <a:solidFill>
                <a:srgbClr val="00A857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7" name="object 196">
              <a:extLst>
                <a:ext uri="{FF2B5EF4-FFF2-40B4-BE49-F238E27FC236}">
                  <a16:creationId xmlns:a16="http://schemas.microsoft.com/office/drawing/2014/main" id="{F5F0A789-8BED-A0DB-5896-2397401A674D}"/>
                </a:ext>
              </a:extLst>
            </p:cNvPr>
            <p:cNvSpPr/>
            <p:nvPr/>
          </p:nvSpPr>
          <p:spPr>
            <a:xfrm>
              <a:off x="9100910" y="3730959"/>
              <a:ext cx="0" cy="117505"/>
            </a:xfrm>
            <a:custGeom>
              <a:avLst/>
              <a:gdLst/>
              <a:ahLst/>
              <a:cxnLst/>
              <a:rect l="l" t="t" r="r" b="b"/>
              <a:pathLst>
                <a:path h="72389">
                  <a:moveTo>
                    <a:pt x="0" y="0"/>
                  </a:moveTo>
                  <a:lnTo>
                    <a:pt x="0" y="72288"/>
                  </a:lnTo>
                </a:path>
              </a:pathLst>
            </a:custGeom>
            <a:ln w="13208">
              <a:solidFill>
                <a:srgbClr val="00A857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8" name="object 197">
              <a:extLst>
                <a:ext uri="{FF2B5EF4-FFF2-40B4-BE49-F238E27FC236}">
                  <a16:creationId xmlns:a16="http://schemas.microsoft.com/office/drawing/2014/main" id="{961C8A92-1154-171F-0BBD-EC333ABB37EE}"/>
                </a:ext>
              </a:extLst>
            </p:cNvPr>
            <p:cNvSpPr/>
            <p:nvPr/>
          </p:nvSpPr>
          <p:spPr>
            <a:xfrm>
              <a:off x="9042237" y="3789625"/>
              <a:ext cx="117505" cy="0"/>
            </a:xfrm>
            <a:custGeom>
              <a:avLst/>
              <a:gdLst/>
              <a:ahLst/>
              <a:cxnLst/>
              <a:rect l="l" t="t" r="r" b="b"/>
              <a:pathLst>
                <a:path w="72389">
                  <a:moveTo>
                    <a:pt x="72288" y="0"/>
                  </a:moveTo>
                  <a:lnTo>
                    <a:pt x="0" y="0"/>
                  </a:lnTo>
                </a:path>
              </a:pathLst>
            </a:custGeom>
            <a:ln w="13208">
              <a:solidFill>
                <a:srgbClr val="00A857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9" name="object 198">
              <a:extLst>
                <a:ext uri="{FF2B5EF4-FFF2-40B4-BE49-F238E27FC236}">
                  <a16:creationId xmlns:a16="http://schemas.microsoft.com/office/drawing/2014/main" id="{89E99392-3591-D215-787A-DEC3BCBACD0A}"/>
                </a:ext>
              </a:extLst>
            </p:cNvPr>
            <p:cNvSpPr/>
            <p:nvPr/>
          </p:nvSpPr>
          <p:spPr>
            <a:xfrm>
              <a:off x="9131256" y="3730959"/>
              <a:ext cx="0" cy="117505"/>
            </a:xfrm>
            <a:custGeom>
              <a:avLst/>
              <a:gdLst/>
              <a:ahLst/>
              <a:cxnLst/>
              <a:rect l="l" t="t" r="r" b="b"/>
              <a:pathLst>
                <a:path h="72389">
                  <a:moveTo>
                    <a:pt x="0" y="0"/>
                  </a:moveTo>
                  <a:lnTo>
                    <a:pt x="0" y="72288"/>
                  </a:lnTo>
                </a:path>
              </a:pathLst>
            </a:custGeom>
            <a:ln w="13208">
              <a:solidFill>
                <a:srgbClr val="00A857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0" name="object 199">
              <a:extLst>
                <a:ext uri="{FF2B5EF4-FFF2-40B4-BE49-F238E27FC236}">
                  <a16:creationId xmlns:a16="http://schemas.microsoft.com/office/drawing/2014/main" id="{6BDAFE20-F6FA-7946-DDF0-7F159DB47F57}"/>
                </a:ext>
              </a:extLst>
            </p:cNvPr>
            <p:cNvSpPr/>
            <p:nvPr/>
          </p:nvSpPr>
          <p:spPr>
            <a:xfrm>
              <a:off x="9072581" y="3789625"/>
              <a:ext cx="117505" cy="0"/>
            </a:xfrm>
            <a:custGeom>
              <a:avLst/>
              <a:gdLst/>
              <a:ahLst/>
              <a:cxnLst/>
              <a:rect l="l" t="t" r="r" b="b"/>
              <a:pathLst>
                <a:path w="72389">
                  <a:moveTo>
                    <a:pt x="72288" y="0"/>
                  </a:moveTo>
                  <a:lnTo>
                    <a:pt x="0" y="0"/>
                  </a:lnTo>
                </a:path>
              </a:pathLst>
            </a:custGeom>
            <a:ln w="13208">
              <a:solidFill>
                <a:srgbClr val="00A857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1" name="object 200">
              <a:extLst>
                <a:ext uri="{FF2B5EF4-FFF2-40B4-BE49-F238E27FC236}">
                  <a16:creationId xmlns:a16="http://schemas.microsoft.com/office/drawing/2014/main" id="{AFEB5FF2-200E-C7BE-0EF6-2DD1F02E6EB8}"/>
                </a:ext>
              </a:extLst>
            </p:cNvPr>
            <p:cNvSpPr/>
            <p:nvPr/>
          </p:nvSpPr>
          <p:spPr>
            <a:xfrm>
              <a:off x="9153002" y="3730959"/>
              <a:ext cx="0" cy="117505"/>
            </a:xfrm>
            <a:custGeom>
              <a:avLst/>
              <a:gdLst/>
              <a:ahLst/>
              <a:cxnLst/>
              <a:rect l="l" t="t" r="r" b="b"/>
              <a:pathLst>
                <a:path h="72389">
                  <a:moveTo>
                    <a:pt x="0" y="0"/>
                  </a:moveTo>
                  <a:lnTo>
                    <a:pt x="0" y="72288"/>
                  </a:lnTo>
                </a:path>
              </a:pathLst>
            </a:custGeom>
            <a:ln w="13208">
              <a:solidFill>
                <a:srgbClr val="00A857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2" name="object 201">
              <a:extLst>
                <a:ext uri="{FF2B5EF4-FFF2-40B4-BE49-F238E27FC236}">
                  <a16:creationId xmlns:a16="http://schemas.microsoft.com/office/drawing/2014/main" id="{421AB693-428E-E2D3-E5A1-3FAF34F39FE5}"/>
                </a:ext>
              </a:extLst>
            </p:cNvPr>
            <p:cNvSpPr/>
            <p:nvPr/>
          </p:nvSpPr>
          <p:spPr>
            <a:xfrm>
              <a:off x="9094328" y="3789625"/>
              <a:ext cx="117505" cy="0"/>
            </a:xfrm>
            <a:custGeom>
              <a:avLst/>
              <a:gdLst/>
              <a:ahLst/>
              <a:cxnLst/>
              <a:rect l="l" t="t" r="r" b="b"/>
              <a:pathLst>
                <a:path w="72389">
                  <a:moveTo>
                    <a:pt x="72288" y="0"/>
                  </a:moveTo>
                  <a:lnTo>
                    <a:pt x="0" y="0"/>
                  </a:lnTo>
                </a:path>
              </a:pathLst>
            </a:custGeom>
            <a:ln w="13208">
              <a:solidFill>
                <a:srgbClr val="00A857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3" name="object 202">
              <a:extLst>
                <a:ext uri="{FF2B5EF4-FFF2-40B4-BE49-F238E27FC236}">
                  <a16:creationId xmlns:a16="http://schemas.microsoft.com/office/drawing/2014/main" id="{FB44B5AD-8456-9F85-6E6F-FB1EFEBB3BE4}"/>
                </a:ext>
              </a:extLst>
            </p:cNvPr>
            <p:cNvSpPr/>
            <p:nvPr/>
          </p:nvSpPr>
          <p:spPr>
            <a:xfrm>
              <a:off x="9175761" y="3730959"/>
              <a:ext cx="0" cy="117505"/>
            </a:xfrm>
            <a:custGeom>
              <a:avLst/>
              <a:gdLst/>
              <a:ahLst/>
              <a:cxnLst/>
              <a:rect l="l" t="t" r="r" b="b"/>
              <a:pathLst>
                <a:path h="72389">
                  <a:moveTo>
                    <a:pt x="0" y="0"/>
                  </a:moveTo>
                  <a:lnTo>
                    <a:pt x="0" y="72288"/>
                  </a:lnTo>
                </a:path>
              </a:pathLst>
            </a:custGeom>
            <a:ln w="13208">
              <a:solidFill>
                <a:srgbClr val="00A857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4" name="object 203">
              <a:extLst>
                <a:ext uri="{FF2B5EF4-FFF2-40B4-BE49-F238E27FC236}">
                  <a16:creationId xmlns:a16="http://schemas.microsoft.com/office/drawing/2014/main" id="{189621E1-7B8D-DF7E-3083-21FEDF6B61FF}"/>
                </a:ext>
              </a:extLst>
            </p:cNvPr>
            <p:cNvSpPr/>
            <p:nvPr/>
          </p:nvSpPr>
          <p:spPr>
            <a:xfrm>
              <a:off x="9117087" y="3789625"/>
              <a:ext cx="117505" cy="0"/>
            </a:xfrm>
            <a:custGeom>
              <a:avLst/>
              <a:gdLst/>
              <a:ahLst/>
              <a:cxnLst/>
              <a:rect l="l" t="t" r="r" b="b"/>
              <a:pathLst>
                <a:path w="72389">
                  <a:moveTo>
                    <a:pt x="72288" y="0"/>
                  </a:moveTo>
                  <a:lnTo>
                    <a:pt x="0" y="0"/>
                  </a:lnTo>
                </a:path>
              </a:pathLst>
            </a:custGeom>
            <a:ln w="13208">
              <a:solidFill>
                <a:srgbClr val="00A857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5" name="object 204">
              <a:extLst>
                <a:ext uri="{FF2B5EF4-FFF2-40B4-BE49-F238E27FC236}">
                  <a16:creationId xmlns:a16="http://schemas.microsoft.com/office/drawing/2014/main" id="{2C01CEE4-476A-51B6-0440-FEEFB7579A73}"/>
                </a:ext>
              </a:extLst>
            </p:cNvPr>
            <p:cNvSpPr/>
            <p:nvPr/>
          </p:nvSpPr>
          <p:spPr>
            <a:xfrm>
              <a:off x="9325460" y="3822500"/>
              <a:ext cx="0" cy="117505"/>
            </a:xfrm>
            <a:custGeom>
              <a:avLst/>
              <a:gdLst/>
              <a:ahLst/>
              <a:cxnLst/>
              <a:rect l="l" t="t" r="r" b="b"/>
              <a:pathLst>
                <a:path h="72389">
                  <a:moveTo>
                    <a:pt x="0" y="0"/>
                  </a:moveTo>
                  <a:lnTo>
                    <a:pt x="0" y="72288"/>
                  </a:lnTo>
                </a:path>
              </a:pathLst>
            </a:custGeom>
            <a:ln w="13208">
              <a:solidFill>
                <a:srgbClr val="00A857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6" name="object 205">
              <a:extLst>
                <a:ext uri="{FF2B5EF4-FFF2-40B4-BE49-F238E27FC236}">
                  <a16:creationId xmlns:a16="http://schemas.microsoft.com/office/drawing/2014/main" id="{C25BAED5-4C02-5802-E679-2D2A27A61CE4}"/>
                </a:ext>
              </a:extLst>
            </p:cNvPr>
            <p:cNvSpPr/>
            <p:nvPr/>
          </p:nvSpPr>
          <p:spPr>
            <a:xfrm>
              <a:off x="9266786" y="3881164"/>
              <a:ext cx="117505" cy="0"/>
            </a:xfrm>
            <a:custGeom>
              <a:avLst/>
              <a:gdLst/>
              <a:ahLst/>
              <a:cxnLst/>
              <a:rect l="l" t="t" r="r" b="b"/>
              <a:pathLst>
                <a:path w="72389">
                  <a:moveTo>
                    <a:pt x="72288" y="0"/>
                  </a:moveTo>
                  <a:lnTo>
                    <a:pt x="0" y="0"/>
                  </a:lnTo>
                </a:path>
              </a:pathLst>
            </a:custGeom>
            <a:ln w="13208">
              <a:solidFill>
                <a:srgbClr val="00A857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7" name="object 206">
              <a:extLst>
                <a:ext uri="{FF2B5EF4-FFF2-40B4-BE49-F238E27FC236}">
                  <a16:creationId xmlns:a16="http://schemas.microsoft.com/office/drawing/2014/main" id="{0685F5B0-148A-C4BB-BD7D-8521D55C9CD8}"/>
                </a:ext>
              </a:extLst>
            </p:cNvPr>
            <p:cNvSpPr/>
            <p:nvPr/>
          </p:nvSpPr>
          <p:spPr>
            <a:xfrm>
              <a:off x="9336081" y="3822500"/>
              <a:ext cx="0" cy="117505"/>
            </a:xfrm>
            <a:custGeom>
              <a:avLst/>
              <a:gdLst/>
              <a:ahLst/>
              <a:cxnLst/>
              <a:rect l="l" t="t" r="r" b="b"/>
              <a:pathLst>
                <a:path h="72389">
                  <a:moveTo>
                    <a:pt x="0" y="0"/>
                  </a:moveTo>
                  <a:lnTo>
                    <a:pt x="0" y="72288"/>
                  </a:lnTo>
                </a:path>
              </a:pathLst>
            </a:custGeom>
            <a:ln w="13208">
              <a:solidFill>
                <a:srgbClr val="00A857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8" name="object 207">
              <a:extLst>
                <a:ext uri="{FF2B5EF4-FFF2-40B4-BE49-F238E27FC236}">
                  <a16:creationId xmlns:a16="http://schemas.microsoft.com/office/drawing/2014/main" id="{4250DECD-9B58-25DE-FE83-265226972B4E}"/>
                </a:ext>
              </a:extLst>
            </p:cNvPr>
            <p:cNvSpPr/>
            <p:nvPr/>
          </p:nvSpPr>
          <p:spPr>
            <a:xfrm>
              <a:off x="9277407" y="3881164"/>
              <a:ext cx="117505" cy="0"/>
            </a:xfrm>
            <a:custGeom>
              <a:avLst/>
              <a:gdLst/>
              <a:ahLst/>
              <a:cxnLst/>
              <a:rect l="l" t="t" r="r" b="b"/>
              <a:pathLst>
                <a:path w="72389">
                  <a:moveTo>
                    <a:pt x="72288" y="0"/>
                  </a:moveTo>
                  <a:lnTo>
                    <a:pt x="0" y="0"/>
                  </a:lnTo>
                </a:path>
              </a:pathLst>
            </a:custGeom>
            <a:ln w="13208">
              <a:solidFill>
                <a:srgbClr val="00A857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9" name="object 208">
              <a:extLst>
                <a:ext uri="{FF2B5EF4-FFF2-40B4-BE49-F238E27FC236}">
                  <a16:creationId xmlns:a16="http://schemas.microsoft.com/office/drawing/2014/main" id="{87D4A05A-DD66-D2C5-CD2E-10FA06A91B6D}"/>
                </a:ext>
              </a:extLst>
            </p:cNvPr>
            <p:cNvSpPr/>
            <p:nvPr/>
          </p:nvSpPr>
          <p:spPr>
            <a:xfrm>
              <a:off x="9414976" y="3822500"/>
              <a:ext cx="0" cy="117505"/>
            </a:xfrm>
            <a:custGeom>
              <a:avLst/>
              <a:gdLst/>
              <a:ahLst/>
              <a:cxnLst/>
              <a:rect l="l" t="t" r="r" b="b"/>
              <a:pathLst>
                <a:path h="72389">
                  <a:moveTo>
                    <a:pt x="0" y="0"/>
                  </a:moveTo>
                  <a:lnTo>
                    <a:pt x="0" y="72288"/>
                  </a:lnTo>
                </a:path>
              </a:pathLst>
            </a:custGeom>
            <a:ln w="13208">
              <a:solidFill>
                <a:srgbClr val="00A857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0" name="object 209">
              <a:extLst>
                <a:ext uri="{FF2B5EF4-FFF2-40B4-BE49-F238E27FC236}">
                  <a16:creationId xmlns:a16="http://schemas.microsoft.com/office/drawing/2014/main" id="{0AC75572-EDA7-71D7-2E40-D4E5786177A8}"/>
                </a:ext>
              </a:extLst>
            </p:cNvPr>
            <p:cNvSpPr/>
            <p:nvPr/>
          </p:nvSpPr>
          <p:spPr>
            <a:xfrm>
              <a:off x="9356302" y="3881164"/>
              <a:ext cx="117505" cy="0"/>
            </a:xfrm>
            <a:custGeom>
              <a:avLst/>
              <a:gdLst/>
              <a:ahLst/>
              <a:cxnLst/>
              <a:rect l="l" t="t" r="r" b="b"/>
              <a:pathLst>
                <a:path w="72389">
                  <a:moveTo>
                    <a:pt x="72288" y="0"/>
                  </a:moveTo>
                  <a:lnTo>
                    <a:pt x="0" y="0"/>
                  </a:lnTo>
                </a:path>
              </a:pathLst>
            </a:custGeom>
            <a:ln w="13208">
              <a:solidFill>
                <a:srgbClr val="00A857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1" name="object 210">
              <a:extLst>
                <a:ext uri="{FF2B5EF4-FFF2-40B4-BE49-F238E27FC236}">
                  <a16:creationId xmlns:a16="http://schemas.microsoft.com/office/drawing/2014/main" id="{2AD47432-0C5D-998F-10D3-80138453F65E}"/>
                </a:ext>
              </a:extLst>
            </p:cNvPr>
            <p:cNvSpPr/>
            <p:nvPr/>
          </p:nvSpPr>
          <p:spPr>
            <a:xfrm>
              <a:off x="9430148" y="3822500"/>
              <a:ext cx="0" cy="117505"/>
            </a:xfrm>
            <a:custGeom>
              <a:avLst/>
              <a:gdLst/>
              <a:ahLst/>
              <a:cxnLst/>
              <a:rect l="l" t="t" r="r" b="b"/>
              <a:pathLst>
                <a:path h="72389">
                  <a:moveTo>
                    <a:pt x="0" y="0"/>
                  </a:moveTo>
                  <a:lnTo>
                    <a:pt x="0" y="72288"/>
                  </a:lnTo>
                </a:path>
              </a:pathLst>
            </a:custGeom>
            <a:ln w="13208">
              <a:solidFill>
                <a:srgbClr val="00A857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2" name="object 211">
              <a:extLst>
                <a:ext uri="{FF2B5EF4-FFF2-40B4-BE49-F238E27FC236}">
                  <a16:creationId xmlns:a16="http://schemas.microsoft.com/office/drawing/2014/main" id="{6153A22E-5C87-CEB6-7A7F-AC655D9197E6}"/>
                </a:ext>
              </a:extLst>
            </p:cNvPr>
            <p:cNvSpPr/>
            <p:nvPr/>
          </p:nvSpPr>
          <p:spPr>
            <a:xfrm>
              <a:off x="9371474" y="3881164"/>
              <a:ext cx="117505" cy="0"/>
            </a:xfrm>
            <a:custGeom>
              <a:avLst/>
              <a:gdLst/>
              <a:ahLst/>
              <a:cxnLst/>
              <a:rect l="l" t="t" r="r" b="b"/>
              <a:pathLst>
                <a:path w="72389">
                  <a:moveTo>
                    <a:pt x="72288" y="0"/>
                  </a:moveTo>
                  <a:lnTo>
                    <a:pt x="0" y="0"/>
                  </a:lnTo>
                </a:path>
              </a:pathLst>
            </a:custGeom>
            <a:ln w="13208">
              <a:solidFill>
                <a:srgbClr val="00A857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3" name="object 212">
              <a:extLst>
                <a:ext uri="{FF2B5EF4-FFF2-40B4-BE49-F238E27FC236}">
                  <a16:creationId xmlns:a16="http://schemas.microsoft.com/office/drawing/2014/main" id="{6259CCE2-9581-66A8-331F-182A781025A9}"/>
                </a:ext>
              </a:extLst>
            </p:cNvPr>
            <p:cNvSpPr/>
            <p:nvPr/>
          </p:nvSpPr>
          <p:spPr>
            <a:xfrm>
              <a:off x="9493872" y="3822500"/>
              <a:ext cx="0" cy="117505"/>
            </a:xfrm>
            <a:custGeom>
              <a:avLst/>
              <a:gdLst/>
              <a:ahLst/>
              <a:cxnLst/>
              <a:rect l="l" t="t" r="r" b="b"/>
              <a:pathLst>
                <a:path h="72389">
                  <a:moveTo>
                    <a:pt x="0" y="0"/>
                  </a:moveTo>
                  <a:lnTo>
                    <a:pt x="0" y="72288"/>
                  </a:lnTo>
                </a:path>
              </a:pathLst>
            </a:custGeom>
            <a:ln w="13208">
              <a:solidFill>
                <a:srgbClr val="00A857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4" name="object 213">
              <a:extLst>
                <a:ext uri="{FF2B5EF4-FFF2-40B4-BE49-F238E27FC236}">
                  <a16:creationId xmlns:a16="http://schemas.microsoft.com/office/drawing/2014/main" id="{C0DC71F2-11D6-BE89-7F5D-6CAF59F0DE9C}"/>
                </a:ext>
              </a:extLst>
            </p:cNvPr>
            <p:cNvSpPr/>
            <p:nvPr/>
          </p:nvSpPr>
          <p:spPr>
            <a:xfrm>
              <a:off x="9435200" y="3881164"/>
              <a:ext cx="117505" cy="0"/>
            </a:xfrm>
            <a:custGeom>
              <a:avLst/>
              <a:gdLst/>
              <a:ahLst/>
              <a:cxnLst/>
              <a:rect l="l" t="t" r="r" b="b"/>
              <a:pathLst>
                <a:path w="72389">
                  <a:moveTo>
                    <a:pt x="72288" y="0"/>
                  </a:moveTo>
                  <a:lnTo>
                    <a:pt x="0" y="0"/>
                  </a:lnTo>
                </a:path>
              </a:pathLst>
            </a:custGeom>
            <a:ln w="13208">
              <a:solidFill>
                <a:srgbClr val="00A857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5" name="object 214">
              <a:extLst>
                <a:ext uri="{FF2B5EF4-FFF2-40B4-BE49-F238E27FC236}">
                  <a16:creationId xmlns:a16="http://schemas.microsoft.com/office/drawing/2014/main" id="{86FB0267-1631-2A4A-EB79-D2FD6F4B4F2F}"/>
                </a:ext>
              </a:extLst>
            </p:cNvPr>
            <p:cNvSpPr/>
            <p:nvPr/>
          </p:nvSpPr>
          <p:spPr>
            <a:xfrm>
              <a:off x="9526239" y="3822500"/>
              <a:ext cx="0" cy="117505"/>
            </a:xfrm>
            <a:custGeom>
              <a:avLst/>
              <a:gdLst/>
              <a:ahLst/>
              <a:cxnLst/>
              <a:rect l="l" t="t" r="r" b="b"/>
              <a:pathLst>
                <a:path h="72389">
                  <a:moveTo>
                    <a:pt x="0" y="0"/>
                  </a:moveTo>
                  <a:lnTo>
                    <a:pt x="0" y="72288"/>
                  </a:lnTo>
                </a:path>
              </a:pathLst>
            </a:custGeom>
            <a:ln w="13208">
              <a:solidFill>
                <a:srgbClr val="00A857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6" name="object 215">
              <a:extLst>
                <a:ext uri="{FF2B5EF4-FFF2-40B4-BE49-F238E27FC236}">
                  <a16:creationId xmlns:a16="http://schemas.microsoft.com/office/drawing/2014/main" id="{55CF3DC3-7588-6715-9D59-9B129ED90386}"/>
                </a:ext>
              </a:extLst>
            </p:cNvPr>
            <p:cNvSpPr/>
            <p:nvPr/>
          </p:nvSpPr>
          <p:spPr>
            <a:xfrm>
              <a:off x="9467566" y="3881164"/>
              <a:ext cx="117505" cy="0"/>
            </a:xfrm>
            <a:custGeom>
              <a:avLst/>
              <a:gdLst/>
              <a:ahLst/>
              <a:cxnLst/>
              <a:rect l="l" t="t" r="r" b="b"/>
              <a:pathLst>
                <a:path w="72389">
                  <a:moveTo>
                    <a:pt x="72288" y="0"/>
                  </a:moveTo>
                  <a:lnTo>
                    <a:pt x="0" y="0"/>
                  </a:lnTo>
                </a:path>
              </a:pathLst>
            </a:custGeom>
            <a:ln w="13208">
              <a:solidFill>
                <a:srgbClr val="00A857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7" name="object 216">
              <a:extLst>
                <a:ext uri="{FF2B5EF4-FFF2-40B4-BE49-F238E27FC236}">
                  <a16:creationId xmlns:a16="http://schemas.microsoft.com/office/drawing/2014/main" id="{C7380732-BEA6-EBD2-1922-D19A043E5E88}"/>
                </a:ext>
              </a:extLst>
            </p:cNvPr>
            <p:cNvSpPr/>
            <p:nvPr/>
          </p:nvSpPr>
          <p:spPr>
            <a:xfrm>
              <a:off x="9649133" y="3822500"/>
              <a:ext cx="0" cy="117505"/>
            </a:xfrm>
            <a:custGeom>
              <a:avLst/>
              <a:gdLst/>
              <a:ahLst/>
              <a:cxnLst/>
              <a:rect l="l" t="t" r="r" b="b"/>
              <a:pathLst>
                <a:path h="72389">
                  <a:moveTo>
                    <a:pt x="0" y="0"/>
                  </a:moveTo>
                  <a:lnTo>
                    <a:pt x="0" y="72288"/>
                  </a:lnTo>
                </a:path>
              </a:pathLst>
            </a:custGeom>
            <a:ln w="13208">
              <a:solidFill>
                <a:srgbClr val="00A857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8" name="object 217">
              <a:extLst>
                <a:ext uri="{FF2B5EF4-FFF2-40B4-BE49-F238E27FC236}">
                  <a16:creationId xmlns:a16="http://schemas.microsoft.com/office/drawing/2014/main" id="{99821E37-10F0-E1EA-5C00-50902B1A4C2D}"/>
                </a:ext>
              </a:extLst>
            </p:cNvPr>
            <p:cNvSpPr/>
            <p:nvPr/>
          </p:nvSpPr>
          <p:spPr>
            <a:xfrm>
              <a:off x="9590458" y="3881164"/>
              <a:ext cx="117505" cy="0"/>
            </a:xfrm>
            <a:custGeom>
              <a:avLst/>
              <a:gdLst/>
              <a:ahLst/>
              <a:cxnLst/>
              <a:rect l="l" t="t" r="r" b="b"/>
              <a:pathLst>
                <a:path w="72389">
                  <a:moveTo>
                    <a:pt x="72288" y="0"/>
                  </a:moveTo>
                  <a:lnTo>
                    <a:pt x="0" y="0"/>
                  </a:lnTo>
                </a:path>
              </a:pathLst>
            </a:custGeom>
            <a:ln w="13208">
              <a:solidFill>
                <a:srgbClr val="00A857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9" name="object 218">
              <a:extLst>
                <a:ext uri="{FF2B5EF4-FFF2-40B4-BE49-F238E27FC236}">
                  <a16:creationId xmlns:a16="http://schemas.microsoft.com/office/drawing/2014/main" id="{F6E63782-2A43-0810-E5A1-3D008FEEEFA6}"/>
                </a:ext>
              </a:extLst>
            </p:cNvPr>
            <p:cNvSpPr/>
            <p:nvPr/>
          </p:nvSpPr>
          <p:spPr>
            <a:xfrm>
              <a:off x="9675430" y="3822500"/>
              <a:ext cx="0" cy="117505"/>
            </a:xfrm>
            <a:custGeom>
              <a:avLst/>
              <a:gdLst/>
              <a:ahLst/>
              <a:cxnLst/>
              <a:rect l="l" t="t" r="r" b="b"/>
              <a:pathLst>
                <a:path h="72389">
                  <a:moveTo>
                    <a:pt x="0" y="0"/>
                  </a:moveTo>
                  <a:lnTo>
                    <a:pt x="0" y="72288"/>
                  </a:lnTo>
                </a:path>
              </a:pathLst>
            </a:custGeom>
            <a:ln w="13208">
              <a:solidFill>
                <a:srgbClr val="00A857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0" name="object 219">
              <a:extLst>
                <a:ext uri="{FF2B5EF4-FFF2-40B4-BE49-F238E27FC236}">
                  <a16:creationId xmlns:a16="http://schemas.microsoft.com/office/drawing/2014/main" id="{C543237E-3E7D-38B3-200E-5B20695E96D3}"/>
                </a:ext>
              </a:extLst>
            </p:cNvPr>
            <p:cNvSpPr/>
            <p:nvPr/>
          </p:nvSpPr>
          <p:spPr>
            <a:xfrm>
              <a:off x="9616759" y="3881164"/>
              <a:ext cx="117505" cy="0"/>
            </a:xfrm>
            <a:custGeom>
              <a:avLst/>
              <a:gdLst/>
              <a:ahLst/>
              <a:cxnLst/>
              <a:rect l="l" t="t" r="r" b="b"/>
              <a:pathLst>
                <a:path w="72389">
                  <a:moveTo>
                    <a:pt x="72288" y="0"/>
                  </a:moveTo>
                  <a:lnTo>
                    <a:pt x="0" y="0"/>
                  </a:lnTo>
                </a:path>
              </a:pathLst>
            </a:custGeom>
            <a:ln w="13208">
              <a:solidFill>
                <a:srgbClr val="00A857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1" name="object 220">
              <a:extLst>
                <a:ext uri="{FF2B5EF4-FFF2-40B4-BE49-F238E27FC236}">
                  <a16:creationId xmlns:a16="http://schemas.microsoft.com/office/drawing/2014/main" id="{3BB570C8-A390-77A5-6B25-372ABB9CB887}"/>
                </a:ext>
              </a:extLst>
            </p:cNvPr>
            <p:cNvSpPr/>
            <p:nvPr/>
          </p:nvSpPr>
          <p:spPr>
            <a:xfrm>
              <a:off x="9794787" y="3822500"/>
              <a:ext cx="0" cy="117505"/>
            </a:xfrm>
            <a:custGeom>
              <a:avLst/>
              <a:gdLst/>
              <a:ahLst/>
              <a:cxnLst/>
              <a:rect l="l" t="t" r="r" b="b"/>
              <a:pathLst>
                <a:path h="72389">
                  <a:moveTo>
                    <a:pt x="0" y="0"/>
                  </a:moveTo>
                  <a:lnTo>
                    <a:pt x="0" y="72288"/>
                  </a:lnTo>
                </a:path>
              </a:pathLst>
            </a:custGeom>
            <a:ln w="13208">
              <a:solidFill>
                <a:srgbClr val="00A857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2" name="object 221">
              <a:extLst>
                <a:ext uri="{FF2B5EF4-FFF2-40B4-BE49-F238E27FC236}">
                  <a16:creationId xmlns:a16="http://schemas.microsoft.com/office/drawing/2014/main" id="{6D99BDE0-E404-DD34-F2C9-1E7C340C2F3F}"/>
                </a:ext>
              </a:extLst>
            </p:cNvPr>
            <p:cNvSpPr/>
            <p:nvPr/>
          </p:nvSpPr>
          <p:spPr>
            <a:xfrm>
              <a:off x="9736113" y="3881164"/>
              <a:ext cx="117505" cy="0"/>
            </a:xfrm>
            <a:custGeom>
              <a:avLst/>
              <a:gdLst/>
              <a:ahLst/>
              <a:cxnLst/>
              <a:rect l="l" t="t" r="r" b="b"/>
              <a:pathLst>
                <a:path w="72389">
                  <a:moveTo>
                    <a:pt x="72288" y="0"/>
                  </a:moveTo>
                  <a:lnTo>
                    <a:pt x="0" y="0"/>
                  </a:lnTo>
                </a:path>
              </a:pathLst>
            </a:custGeom>
            <a:ln w="13208">
              <a:solidFill>
                <a:srgbClr val="00A857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3" name="object 402">
              <a:extLst>
                <a:ext uri="{FF2B5EF4-FFF2-40B4-BE49-F238E27FC236}">
                  <a16:creationId xmlns:a16="http://schemas.microsoft.com/office/drawing/2014/main" id="{28AE8DE4-833A-7102-3944-BBB66337EF4E}"/>
                </a:ext>
              </a:extLst>
            </p:cNvPr>
            <p:cNvSpPr/>
            <p:nvPr/>
          </p:nvSpPr>
          <p:spPr>
            <a:xfrm>
              <a:off x="10022372" y="3822500"/>
              <a:ext cx="0" cy="117505"/>
            </a:xfrm>
            <a:custGeom>
              <a:avLst/>
              <a:gdLst/>
              <a:ahLst/>
              <a:cxnLst/>
              <a:rect l="l" t="t" r="r" b="b"/>
              <a:pathLst>
                <a:path h="72389">
                  <a:moveTo>
                    <a:pt x="0" y="0"/>
                  </a:moveTo>
                  <a:lnTo>
                    <a:pt x="0" y="72288"/>
                  </a:lnTo>
                </a:path>
              </a:pathLst>
            </a:custGeom>
            <a:ln w="13208">
              <a:solidFill>
                <a:srgbClr val="00A857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4" name="object 403">
              <a:extLst>
                <a:ext uri="{FF2B5EF4-FFF2-40B4-BE49-F238E27FC236}">
                  <a16:creationId xmlns:a16="http://schemas.microsoft.com/office/drawing/2014/main" id="{94788D0D-6E71-AEB3-C113-9BEFA455B4D0}"/>
                </a:ext>
              </a:extLst>
            </p:cNvPr>
            <p:cNvSpPr/>
            <p:nvPr/>
          </p:nvSpPr>
          <p:spPr>
            <a:xfrm>
              <a:off x="9963697" y="3881164"/>
              <a:ext cx="117505" cy="0"/>
            </a:xfrm>
            <a:custGeom>
              <a:avLst/>
              <a:gdLst/>
              <a:ahLst/>
              <a:cxnLst/>
              <a:rect l="l" t="t" r="r" b="b"/>
              <a:pathLst>
                <a:path w="72389">
                  <a:moveTo>
                    <a:pt x="72288" y="0"/>
                  </a:moveTo>
                  <a:lnTo>
                    <a:pt x="0" y="0"/>
                  </a:lnTo>
                </a:path>
              </a:pathLst>
            </a:custGeom>
            <a:ln w="13208">
              <a:solidFill>
                <a:srgbClr val="00A857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5" name="object 404">
              <a:extLst>
                <a:ext uri="{FF2B5EF4-FFF2-40B4-BE49-F238E27FC236}">
                  <a16:creationId xmlns:a16="http://schemas.microsoft.com/office/drawing/2014/main" id="{CEE1B808-A2D3-5718-7AFD-04FEC2CD08B4}"/>
                </a:ext>
              </a:extLst>
            </p:cNvPr>
            <p:cNvSpPr/>
            <p:nvPr/>
          </p:nvSpPr>
          <p:spPr>
            <a:xfrm>
              <a:off x="10111381" y="3822500"/>
              <a:ext cx="0" cy="117505"/>
            </a:xfrm>
            <a:custGeom>
              <a:avLst/>
              <a:gdLst/>
              <a:ahLst/>
              <a:cxnLst/>
              <a:rect l="l" t="t" r="r" b="b"/>
              <a:pathLst>
                <a:path h="72389">
                  <a:moveTo>
                    <a:pt x="0" y="0"/>
                  </a:moveTo>
                  <a:lnTo>
                    <a:pt x="0" y="72288"/>
                  </a:lnTo>
                </a:path>
              </a:pathLst>
            </a:custGeom>
            <a:ln w="13208">
              <a:solidFill>
                <a:srgbClr val="00A857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6" name="object 405">
              <a:extLst>
                <a:ext uri="{FF2B5EF4-FFF2-40B4-BE49-F238E27FC236}">
                  <a16:creationId xmlns:a16="http://schemas.microsoft.com/office/drawing/2014/main" id="{5468480A-B101-1EB8-AE70-658E84654770}"/>
                </a:ext>
              </a:extLst>
            </p:cNvPr>
            <p:cNvSpPr/>
            <p:nvPr/>
          </p:nvSpPr>
          <p:spPr>
            <a:xfrm>
              <a:off x="10052708" y="3881164"/>
              <a:ext cx="117505" cy="0"/>
            </a:xfrm>
            <a:custGeom>
              <a:avLst/>
              <a:gdLst/>
              <a:ahLst/>
              <a:cxnLst/>
              <a:rect l="l" t="t" r="r" b="b"/>
              <a:pathLst>
                <a:path w="72389">
                  <a:moveTo>
                    <a:pt x="72288" y="0"/>
                  </a:moveTo>
                  <a:lnTo>
                    <a:pt x="0" y="0"/>
                  </a:lnTo>
                </a:path>
              </a:pathLst>
            </a:custGeom>
            <a:ln w="13208">
              <a:solidFill>
                <a:srgbClr val="00A857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7" name="object 406">
              <a:extLst>
                <a:ext uri="{FF2B5EF4-FFF2-40B4-BE49-F238E27FC236}">
                  <a16:creationId xmlns:a16="http://schemas.microsoft.com/office/drawing/2014/main" id="{8184A24D-D0AD-D829-AC29-E06DF0FA6EEC}"/>
                </a:ext>
              </a:extLst>
            </p:cNvPr>
            <p:cNvSpPr/>
            <p:nvPr/>
          </p:nvSpPr>
          <p:spPr>
            <a:xfrm>
              <a:off x="10318229" y="3822500"/>
              <a:ext cx="0" cy="117505"/>
            </a:xfrm>
            <a:custGeom>
              <a:avLst/>
              <a:gdLst/>
              <a:ahLst/>
              <a:cxnLst/>
              <a:rect l="l" t="t" r="r" b="b"/>
              <a:pathLst>
                <a:path h="72389">
                  <a:moveTo>
                    <a:pt x="0" y="0"/>
                  </a:moveTo>
                  <a:lnTo>
                    <a:pt x="0" y="72288"/>
                  </a:lnTo>
                </a:path>
              </a:pathLst>
            </a:custGeom>
            <a:ln w="13208">
              <a:solidFill>
                <a:srgbClr val="00A857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8" name="object 407">
              <a:extLst>
                <a:ext uri="{FF2B5EF4-FFF2-40B4-BE49-F238E27FC236}">
                  <a16:creationId xmlns:a16="http://schemas.microsoft.com/office/drawing/2014/main" id="{1D080D5A-0936-5D77-1D8D-F4FC15A209C0}"/>
                </a:ext>
              </a:extLst>
            </p:cNvPr>
            <p:cNvSpPr/>
            <p:nvPr/>
          </p:nvSpPr>
          <p:spPr>
            <a:xfrm>
              <a:off x="10259554" y="3881164"/>
              <a:ext cx="117505" cy="0"/>
            </a:xfrm>
            <a:custGeom>
              <a:avLst/>
              <a:gdLst/>
              <a:ahLst/>
              <a:cxnLst/>
              <a:rect l="l" t="t" r="r" b="b"/>
              <a:pathLst>
                <a:path w="72389">
                  <a:moveTo>
                    <a:pt x="72288" y="0"/>
                  </a:moveTo>
                  <a:lnTo>
                    <a:pt x="0" y="0"/>
                  </a:lnTo>
                </a:path>
              </a:pathLst>
            </a:custGeom>
            <a:ln w="13208">
              <a:solidFill>
                <a:srgbClr val="00A857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9" name="object 408">
              <a:extLst>
                <a:ext uri="{FF2B5EF4-FFF2-40B4-BE49-F238E27FC236}">
                  <a16:creationId xmlns:a16="http://schemas.microsoft.com/office/drawing/2014/main" id="{B986FF1E-56E7-5E72-C9F4-FDD9EEC883C4}"/>
                </a:ext>
              </a:extLst>
            </p:cNvPr>
            <p:cNvSpPr/>
            <p:nvPr/>
          </p:nvSpPr>
          <p:spPr>
            <a:xfrm>
              <a:off x="10357169" y="3822500"/>
              <a:ext cx="0" cy="117505"/>
            </a:xfrm>
            <a:custGeom>
              <a:avLst/>
              <a:gdLst/>
              <a:ahLst/>
              <a:cxnLst/>
              <a:rect l="l" t="t" r="r" b="b"/>
              <a:pathLst>
                <a:path h="72389">
                  <a:moveTo>
                    <a:pt x="0" y="0"/>
                  </a:moveTo>
                  <a:lnTo>
                    <a:pt x="0" y="72288"/>
                  </a:lnTo>
                </a:path>
              </a:pathLst>
            </a:custGeom>
            <a:ln w="13208">
              <a:solidFill>
                <a:srgbClr val="00A857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30" name="object 409">
              <a:extLst>
                <a:ext uri="{FF2B5EF4-FFF2-40B4-BE49-F238E27FC236}">
                  <a16:creationId xmlns:a16="http://schemas.microsoft.com/office/drawing/2014/main" id="{909C97F4-F6A0-3047-6424-8D3D027FC792}"/>
                </a:ext>
              </a:extLst>
            </p:cNvPr>
            <p:cNvSpPr/>
            <p:nvPr/>
          </p:nvSpPr>
          <p:spPr>
            <a:xfrm>
              <a:off x="10298497" y="3881164"/>
              <a:ext cx="117505" cy="0"/>
            </a:xfrm>
            <a:custGeom>
              <a:avLst/>
              <a:gdLst/>
              <a:ahLst/>
              <a:cxnLst/>
              <a:rect l="l" t="t" r="r" b="b"/>
              <a:pathLst>
                <a:path w="72389">
                  <a:moveTo>
                    <a:pt x="72288" y="0"/>
                  </a:moveTo>
                  <a:lnTo>
                    <a:pt x="0" y="0"/>
                  </a:lnTo>
                </a:path>
              </a:pathLst>
            </a:custGeom>
            <a:ln w="13208">
              <a:solidFill>
                <a:srgbClr val="00A857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31" name="object 410">
              <a:extLst>
                <a:ext uri="{FF2B5EF4-FFF2-40B4-BE49-F238E27FC236}">
                  <a16:creationId xmlns:a16="http://schemas.microsoft.com/office/drawing/2014/main" id="{AAB8A2EA-F9DC-D42E-BF0A-14AF5FEEEE40}"/>
                </a:ext>
              </a:extLst>
            </p:cNvPr>
            <p:cNvSpPr/>
            <p:nvPr/>
          </p:nvSpPr>
          <p:spPr>
            <a:xfrm>
              <a:off x="10182690" y="3822500"/>
              <a:ext cx="0" cy="117505"/>
            </a:xfrm>
            <a:custGeom>
              <a:avLst/>
              <a:gdLst/>
              <a:ahLst/>
              <a:cxnLst/>
              <a:rect l="l" t="t" r="r" b="b"/>
              <a:pathLst>
                <a:path h="72389">
                  <a:moveTo>
                    <a:pt x="0" y="0"/>
                  </a:moveTo>
                  <a:lnTo>
                    <a:pt x="0" y="72288"/>
                  </a:lnTo>
                </a:path>
              </a:pathLst>
            </a:custGeom>
            <a:ln w="13208">
              <a:solidFill>
                <a:srgbClr val="00A857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32" name="object 411">
              <a:extLst>
                <a:ext uri="{FF2B5EF4-FFF2-40B4-BE49-F238E27FC236}">
                  <a16:creationId xmlns:a16="http://schemas.microsoft.com/office/drawing/2014/main" id="{D30F5B52-7F0D-702E-C3DF-C6CD9F5C9BA2}"/>
                </a:ext>
              </a:extLst>
            </p:cNvPr>
            <p:cNvSpPr/>
            <p:nvPr/>
          </p:nvSpPr>
          <p:spPr>
            <a:xfrm>
              <a:off x="10124016" y="3881164"/>
              <a:ext cx="117505" cy="0"/>
            </a:xfrm>
            <a:custGeom>
              <a:avLst/>
              <a:gdLst/>
              <a:ahLst/>
              <a:cxnLst/>
              <a:rect l="l" t="t" r="r" b="b"/>
              <a:pathLst>
                <a:path w="72389">
                  <a:moveTo>
                    <a:pt x="72288" y="0"/>
                  </a:moveTo>
                  <a:lnTo>
                    <a:pt x="0" y="0"/>
                  </a:lnTo>
                </a:path>
              </a:pathLst>
            </a:custGeom>
            <a:ln w="13208">
              <a:solidFill>
                <a:srgbClr val="00A857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45" name="object 424">
              <a:extLst>
                <a:ext uri="{FF2B5EF4-FFF2-40B4-BE49-F238E27FC236}">
                  <a16:creationId xmlns:a16="http://schemas.microsoft.com/office/drawing/2014/main" id="{1B9EA7BD-FD86-47BE-50C2-C93462F2C469}"/>
                </a:ext>
              </a:extLst>
            </p:cNvPr>
            <p:cNvSpPr/>
            <p:nvPr/>
          </p:nvSpPr>
          <p:spPr>
            <a:xfrm>
              <a:off x="2438790" y="1237660"/>
              <a:ext cx="7994432" cy="2644883"/>
            </a:xfrm>
            <a:custGeom>
              <a:avLst/>
              <a:gdLst/>
              <a:ahLst/>
              <a:cxnLst/>
              <a:rect l="l" t="t" r="r" b="b"/>
              <a:pathLst>
                <a:path w="4925060" h="1629410">
                  <a:moveTo>
                    <a:pt x="0" y="0"/>
                  </a:moveTo>
                  <a:lnTo>
                    <a:pt x="28346" y="0"/>
                  </a:lnTo>
                  <a:lnTo>
                    <a:pt x="28346" y="41744"/>
                  </a:lnTo>
                  <a:lnTo>
                    <a:pt x="35826" y="41744"/>
                  </a:lnTo>
                  <a:lnTo>
                    <a:pt x="35826" y="51409"/>
                  </a:lnTo>
                  <a:lnTo>
                    <a:pt x="43002" y="51409"/>
                  </a:lnTo>
                  <a:lnTo>
                    <a:pt x="43002" y="61061"/>
                  </a:lnTo>
                  <a:lnTo>
                    <a:pt x="64490" y="61061"/>
                  </a:lnTo>
                  <a:lnTo>
                    <a:pt x="64490" y="78828"/>
                  </a:lnTo>
                  <a:lnTo>
                    <a:pt x="82257" y="78828"/>
                  </a:lnTo>
                  <a:lnTo>
                    <a:pt x="82257" y="90982"/>
                  </a:lnTo>
                  <a:lnTo>
                    <a:pt x="98145" y="90982"/>
                  </a:lnTo>
                  <a:lnTo>
                    <a:pt x="98145" y="97523"/>
                  </a:lnTo>
                  <a:lnTo>
                    <a:pt x="105003" y="97523"/>
                  </a:lnTo>
                  <a:lnTo>
                    <a:pt x="105003" y="102196"/>
                  </a:lnTo>
                  <a:lnTo>
                    <a:pt x="111544" y="102196"/>
                  </a:lnTo>
                  <a:lnTo>
                    <a:pt x="111544" y="108737"/>
                  </a:lnTo>
                  <a:lnTo>
                    <a:pt x="117767" y="108737"/>
                  </a:lnTo>
                  <a:lnTo>
                    <a:pt x="117767" y="116217"/>
                  </a:lnTo>
                  <a:lnTo>
                    <a:pt x="122440" y="116217"/>
                  </a:lnTo>
                  <a:lnTo>
                    <a:pt x="122440" y="122440"/>
                  </a:lnTo>
                  <a:lnTo>
                    <a:pt x="127114" y="122440"/>
                  </a:lnTo>
                  <a:lnTo>
                    <a:pt x="127114" y="126492"/>
                  </a:lnTo>
                  <a:lnTo>
                    <a:pt x="173850" y="126492"/>
                  </a:lnTo>
                  <a:lnTo>
                    <a:pt x="173850" y="153911"/>
                  </a:lnTo>
                  <a:lnTo>
                    <a:pt x="194106" y="153911"/>
                  </a:lnTo>
                  <a:lnTo>
                    <a:pt x="194106" y="162953"/>
                  </a:lnTo>
                  <a:lnTo>
                    <a:pt x="199402" y="162953"/>
                  </a:lnTo>
                  <a:lnTo>
                    <a:pt x="225259" y="162953"/>
                  </a:lnTo>
                  <a:lnTo>
                    <a:pt x="225259" y="178219"/>
                  </a:lnTo>
                  <a:lnTo>
                    <a:pt x="238353" y="178219"/>
                  </a:lnTo>
                  <a:lnTo>
                    <a:pt x="238353" y="185077"/>
                  </a:lnTo>
                  <a:lnTo>
                    <a:pt x="256425" y="185077"/>
                  </a:lnTo>
                  <a:lnTo>
                    <a:pt x="256425" y="190055"/>
                  </a:lnTo>
                  <a:lnTo>
                    <a:pt x="261721" y="190055"/>
                  </a:lnTo>
                  <a:lnTo>
                    <a:pt x="261721" y="196596"/>
                  </a:lnTo>
                  <a:lnTo>
                    <a:pt x="267322" y="196596"/>
                  </a:lnTo>
                  <a:lnTo>
                    <a:pt x="267322" y="218719"/>
                  </a:lnTo>
                  <a:lnTo>
                    <a:pt x="276364" y="218719"/>
                  </a:lnTo>
                  <a:lnTo>
                    <a:pt x="276364" y="226199"/>
                  </a:lnTo>
                  <a:lnTo>
                    <a:pt x="280720" y="226199"/>
                  </a:lnTo>
                  <a:lnTo>
                    <a:pt x="280720" y="238036"/>
                  </a:lnTo>
                  <a:lnTo>
                    <a:pt x="285089" y="238036"/>
                  </a:lnTo>
                  <a:lnTo>
                    <a:pt x="285089" y="248627"/>
                  </a:lnTo>
                  <a:lnTo>
                    <a:pt x="289128" y="248627"/>
                  </a:lnTo>
                  <a:lnTo>
                    <a:pt x="289128" y="257047"/>
                  </a:lnTo>
                  <a:lnTo>
                    <a:pt x="293801" y="257047"/>
                  </a:lnTo>
                  <a:lnTo>
                    <a:pt x="293801" y="264833"/>
                  </a:lnTo>
                  <a:lnTo>
                    <a:pt x="298170" y="264833"/>
                  </a:lnTo>
                  <a:lnTo>
                    <a:pt x="298170" y="270751"/>
                  </a:lnTo>
                  <a:lnTo>
                    <a:pt x="309384" y="270751"/>
                  </a:lnTo>
                  <a:lnTo>
                    <a:pt x="309384" y="280720"/>
                  </a:lnTo>
                  <a:lnTo>
                    <a:pt x="330885" y="280720"/>
                  </a:lnTo>
                  <a:lnTo>
                    <a:pt x="330885" y="300037"/>
                  </a:lnTo>
                  <a:lnTo>
                    <a:pt x="337426" y="300037"/>
                  </a:lnTo>
                  <a:lnTo>
                    <a:pt x="337426" y="307517"/>
                  </a:lnTo>
                  <a:lnTo>
                    <a:pt x="344906" y="307517"/>
                  </a:lnTo>
                  <a:lnTo>
                    <a:pt x="344906" y="311569"/>
                  </a:lnTo>
                  <a:lnTo>
                    <a:pt x="352691" y="311569"/>
                  </a:lnTo>
                  <a:lnTo>
                    <a:pt x="352691" y="318731"/>
                  </a:lnTo>
                  <a:lnTo>
                    <a:pt x="355498" y="318731"/>
                  </a:lnTo>
                  <a:lnTo>
                    <a:pt x="355498" y="325894"/>
                  </a:lnTo>
                  <a:lnTo>
                    <a:pt x="360172" y="325894"/>
                  </a:lnTo>
                  <a:lnTo>
                    <a:pt x="360172" y="346773"/>
                  </a:lnTo>
                  <a:lnTo>
                    <a:pt x="369201" y="346773"/>
                  </a:lnTo>
                  <a:lnTo>
                    <a:pt x="369201" y="353631"/>
                  </a:lnTo>
                  <a:lnTo>
                    <a:pt x="398500" y="353631"/>
                  </a:lnTo>
                  <a:lnTo>
                    <a:pt x="398500" y="367334"/>
                  </a:lnTo>
                  <a:lnTo>
                    <a:pt x="423418" y="367334"/>
                  </a:lnTo>
                  <a:lnTo>
                    <a:pt x="423418" y="415010"/>
                  </a:lnTo>
                  <a:lnTo>
                    <a:pt x="434632" y="415010"/>
                  </a:lnTo>
                  <a:lnTo>
                    <a:pt x="434632" y="424662"/>
                  </a:lnTo>
                  <a:lnTo>
                    <a:pt x="441185" y="424662"/>
                  </a:lnTo>
                  <a:lnTo>
                    <a:pt x="441185" y="437438"/>
                  </a:lnTo>
                  <a:lnTo>
                    <a:pt x="456133" y="437438"/>
                  </a:lnTo>
                  <a:lnTo>
                    <a:pt x="456133" y="447408"/>
                  </a:lnTo>
                  <a:lnTo>
                    <a:pt x="467347" y="447408"/>
                  </a:lnTo>
                  <a:lnTo>
                    <a:pt x="467347" y="468287"/>
                  </a:lnTo>
                  <a:lnTo>
                    <a:pt x="470154" y="468287"/>
                  </a:lnTo>
                  <a:lnTo>
                    <a:pt x="470154" y="482930"/>
                  </a:lnTo>
                  <a:lnTo>
                    <a:pt x="476694" y="482930"/>
                  </a:lnTo>
                  <a:lnTo>
                    <a:pt x="476694" y="490715"/>
                  </a:lnTo>
                  <a:lnTo>
                    <a:pt x="484492" y="490715"/>
                  </a:lnTo>
                  <a:lnTo>
                    <a:pt x="484492" y="497878"/>
                  </a:lnTo>
                  <a:lnTo>
                    <a:pt x="488530" y="497878"/>
                  </a:lnTo>
                  <a:lnTo>
                    <a:pt x="488530" y="511594"/>
                  </a:lnTo>
                  <a:lnTo>
                    <a:pt x="512216" y="511594"/>
                  </a:lnTo>
                  <a:lnTo>
                    <a:pt x="512216" y="540258"/>
                  </a:lnTo>
                  <a:lnTo>
                    <a:pt x="525297" y="540258"/>
                  </a:lnTo>
                  <a:lnTo>
                    <a:pt x="525297" y="558952"/>
                  </a:lnTo>
                  <a:lnTo>
                    <a:pt x="543991" y="558952"/>
                  </a:lnTo>
                  <a:lnTo>
                    <a:pt x="543991" y="585749"/>
                  </a:lnTo>
                  <a:lnTo>
                    <a:pt x="550545" y="585749"/>
                  </a:lnTo>
                  <a:lnTo>
                    <a:pt x="550545" y="592912"/>
                  </a:lnTo>
                  <a:lnTo>
                    <a:pt x="558952" y="592912"/>
                  </a:lnTo>
                  <a:lnTo>
                    <a:pt x="558952" y="600392"/>
                  </a:lnTo>
                  <a:lnTo>
                    <a:pt x="563003" y="600392"/>
                  </a:lnTo>
                  <a:lnTo>
                    <a:pt x="563003" y="607872"/>
                  </a:lnTo>
                  <a:lnTo>
                    <a:pt x="570484" y="607872"/>
                  </a:lnTo>
                  <a:lnTo>
                    <a:pt x="570484" y="618769"/>
                  </a:lnTo>
                  <a:lnTo>
                    <a:pt x="575157" y="618769"/>
                  </a:lnTo>
                  <a:lnTo>
                    <a:pt x="575157" y="627189"/>
                  </a:lnTo>
                  <a:lnTo>
                    <a:pt x="586054" y="627189"/>
                  </a:lnTo>
                  <a:lnTo>
                    <a:pt x="586054" y="634974"/>
                  </a:lnTo>
                  <a:lnTo>
                    <a:pt x="591972" y="634974"/>
                  </a:lnTo>
                  <a:lnTo>
                    <a:pt x="591972" y="643382"/>
                  </a:lnTo>
                  <a:lnTo>
                    <a:pt x="600075" y="643382"/>
                  </a:lnTo>
                  <a:lnTo>
                    <a:pt x="600075" y="653351"/>
                  </a:lnTo>
                  <a:lnTo>
                    <a:pt x="614413" y="653351"/>
                  </a:lnTo>
                  <a:lnTo>
                    <a:pt x="614413" y="675170"/>
                  </a:lnTo>
                  <a:lnTo>
                    <a:pt x="621576" y="675170"/>
                  </a:lnTo>
                  <a:lnTo>
                    <a:pt x="621576" y="701967"/>
                  </a:lnTo>
                  <a:lnTo>
                    <a:pt x="626249" y="701967"/>
                  </a:lnTo>
                  <a:lnTo>
                    <a:pt x="626249" y="724700"/>
                  </a:lnTo>
                  <a:lnTo>
                    <a:pt x="641210" y="724700"/>
                  </a:lnTo>
                  <a:lnTo>
                    <a:pt x="641210" y="750570"/>
                  </a:lnTo>
                  <a:lnTo>
                    <a:pt x="646506" y="750570"/>
                  </a:lnTo>
                  <a:lnTo>
                    <a:pt x="646506" y="764273"/>
                  </a:lnTo>
                  <a:lnTo>
                    <a:pt x="651484" y="764273"/>
                  </a:lnTo>
                  <a:lnTo>
                    <a:pt x="651484" y="772998"/>
                  </a:lnTo>
                  <a:lnTo>
                    <a:pt x="662393" y="772998"/>
                  </a:lnTo>
                  <a:lnTo>
                    <a:pt x="662393" y="785456"/>
                  </a:lnTo>
                  <a:lnTo>
                    <a:pt x="669874" y="785456"/>
                  </a:lnTo>
                  <a:lnTo>
                    <a:pt x="669874" y="793254"/>
                  </a:lnTo>
                  <a:lnTo>
                    <a:pt x="676414" y="793254"/>
                  </a:lnTo>
                  <a:lnTo>
                    <a:pt x="676414" y="802284"/>
                  </a:lnTo>
                  <a:lnTo>
                    <a:pt x="681088" y="802284"/>
                  </a:lnTo>
                  <a:lnTo>
                    <a:pt x="681088" y="808824"/>
                  </a:lnTo>
                  <a:lnTo>
                    <a:pt x="684822" y="808824"/>
                  </a:lnTo>
                  <a:lnTo>
                    <a:pt x="684822" y="817244"/>
                  </a:lnTo>
                  <a:lnTo>
                    <a:pt x="689495" y="817244"/>
                  </a:lnTo>
                  <a:lnTo>
                    <a:pt x="689495" y="828763"/>
                  </a:lnTo>
                  <a:lnTo>
                    <a:pt x="698538" y="828763"/>
                  </a:lnTo>
                  <a:lnTo>
                    <a:pt x="698538" y="839990"/>
                  </a:lnTo>
                  <a:lnTo>
                    <a:pt x="706323" y="839990"/>
                  </a:lnTo>
                  <a:lnTo>
                    <a:pt x="706323" y="861796"/>
                  </a:lnTo>
                  <a:lnTo>
                    <a:pt x="733742" y="861796"/>
                  </a:lnTo>
                  <a:lnTo>
                    <a:pt x="733742" y="868337"/>
                  </a:lnTo>
                  <a:lnTo>
                    <a:pt x="753681" y="868337"/>
                  </a:lnTo>
                  <a:lnTo>
                    <a:pt x="753681" y="875195"/>
                  </a:lnTo>
                  <a:lnTo>
                    <a:pt x="759294" y="875195"/>
                  </a:lnTo>
                  <a:lnTo>
                    <a:pt x="759294" y="881113"/>
                  </a:lnTo>
                  <a:lnTo>
                    <a:pt x="772680" y="881113"/>
                  </a:lnTo>
                  <a:lnTo>
                    <a:pt x="772680" y="890143"/>
                  </a:lnTo>
                  <a:lnTo>
                    <a:pt x="787323" y="890143"/>
                  </a:lnTo>
                  <a:lnTo>
                    <a:pt x="787323" y="899807"/>
                  </a:lnTo>
                  <a:lnTo>
                    <a:pt x="795743" y="899807"/>
                  </a:lnTo>
                  <a:lnTo>
                    <a:pt x="795743" y="913511"/>
                  </a:lnTo>
                  <a:lnTo>
                    <a:pt x="806018" y="913511"/>
                  </a:lnTo>
                  <a:lnTo>
                    <a:pt x="806018" y="928776"/>
                  </a:lnTo>
                  <a:lnTo>
                    <a:pt x="810069" y="928776"/>
                  </a:lnTo>
                  <a:lnTo>
                    <a:pt x="810069" y="947788"/>
                  </a:lnTo>
                  <a:lnTo>
                    <a:pt x="829081" y="947788"/>
                  </a:lnTo>
                  <a:lnTo>
                    <a:pt x="829081" y="956513"/>
                  </a:lnTo>
                  <a:lnTo>
                    <a:pt x="835939" y="956513"/>
                  </a:lnTo>
                  <a:lnTo>
                    <a:pt x="835939" y="964920"/>
                  </a:lnTo>
                  <a:lnTo>
                    <a:pt x="840613" y="964920"/>
                  </a:lnTo>
                  <a:lnTo>
                    <a:pt x="840613" y="992962"/>
                  </a:lnTo>
                  <a:lnTo>
                    <a:pt x="864285" y="992962"/>
                  </a:lnTo>
                  <a:lnTo>
                    <a:pt x="864285" y="1016330"/>
                  </a:lnTo>
                  <a:lnTo>
                    <a:pt x="880795" y="1016330"/>
                  </a:lnTo>
                  <a:lnTo>
                    <a:pt x="880795" y="1035964"/>
                  </a:lnTo>
                  <a:lnTo>
                    <a:pt x="892949" y="1035964"/>
                  </a:lnTo>
                  <a:lnTo>
                    <a:pt x="892949" y="1044689"/>
                  </a:lnTo>
                  <a:lnTo>
                    <a:pt x="962113" y="1044689"/>
                  </a:lnTo>
                  <a:lnTo>
                    <a:pt x="962113" y="1050912"/>
                  </a:lnTo>
                  <a:lnTo>
                    <a:pt x="969911" y="1050912"/>
                  </a:lnTo>
                  <a:lnTo>
                    <a:pt x="969911" y="1060259"/>
                  </a:lnTo>
                  <a:lnTo>
                    <a:pt x="980808" y="1060259"/>
                  </a:lnTo>
                  <a:lnTo>
                    <a:pt x="980808" y="1093914"/>
                  </a:lnTo>
                  <a:lnTo>
                    <a:pt x="1117282" y="1093914"/>
                  </a:lnTo>
                  <a:lnTo>
                    <a:pt x="1117282" y="1100772"/>
                  </a:lnTo>
                  <a:lnTo>
                    <a:pt x="1124140" y="1100772"/>
                  </a:lnTo>
                  <a:lnTo>
                    <a:pt x="1124140" y="1107935"/>
                  </a:lnTo>
                  <a:lnTo>
                    <a:pt x="1129436" y="1107935"/>
                  </a:lnTo>
                  <a:lnTo>
                    <a:pt x="1129436" y="1114793"/>
                  </a:lnTo>
                  <a:lnTo>
                    <a:pt x="1135354" y="1114793"/>
                  </a:lnTo>
                  <a:lnTo>
                    <a:pt x="1135354" y="1123200"/>
                  </a:lnTo>
                  <a:lnTo>
                    <a:pt x="1141577" y="1123200"/>
                  </a:lnTo>
                  <a:lnTo>
                    <a:pt x="1141577" y="1131608"/>
                  </a:lnTo>
                  <a:lnTo>
                    <a:pt x="1147191" y="1131608"/>
                  </a:lnTo>
                  <a:lnTo>
                    <a:pt x="1147191" y="1140650"/>
                  </a:lnTo>
                  <a:lnTo>
                    <a:pt x="1152804" y="1140650"/>
                  </a:lnTo>
                  <a:lnTo>
                    <a:pt x="1152804" y="1152169"/>
                  </a:lnTo>
                  <a:lnTo>
                    <a:pt x="1165885" y="1152169"/>
                  </a:lnTo>
                  <a:lnTo>
                    <a:pt x="1165885" y="1162151"/>
                  </a:lnTo>
                  <a:lnTo>
                    <a:pt x="1179283" y="1162151"/>
                  </a:lnTo>
                  <a:lnTo>
                    <a:pt x="1179283" y="1179283"/>
                  </a:lnTo>
                  <a:lnTo>
                    <a:pt x="1186764" y="1179283"/>
                  </a:lnTo>
                  <a:lnTo>
                    <a:pt x="1186764" y="1183640"/>
                  </a:lnTo>
                  <a:lnTo>
                    <a:pt x="1197038" y="1183640"/>
                  </a:lnTo>
                  <a:lnTo>
                    <a:pt x="1197038" y="1190180"/>
                  </a:lnTo>
                  <a:lnTo>
                    <a:pt x="1231620" y="1190180"/>
                  </a:lnTo>
                  <a:lnTo>
                    <a:pt x="1231620" y="1209192"/>
                  </a:lnTo>
                  <a:lnTo>
                    <a:pt x="1238173" y="1209192"/>
                  </a:lnTo>
                  <a:lnTo>
                    <a:pt x="1238173" y="1224457"/>
                  </a:lnTo>
                  <a:lnTo>
                    <a:pt x="1242529" y="1224457"/>
                  </a:lnTo>
                  <a:lnTo>
                    <a:pt x="1242529" y="1232560"/>
                  </a:lnTo>
                  <a:lnTo>
                    <a:pt x="1251254" y="1232560"/>
                  </a:lnTo>
                  <a:lnTo>
                    <a:pt x="1251254" y="1241590"/>
                  </a:lnTo>
                  <a:lnTo>
                    <a:pt x="1277429" y="1241590"/>
                  </a:lnTo>
                  <a:lnTo>
                    <a:pt x="1277429" y="1257795"/>
                  </a:lnTo>
                  <a:lnTo>
                    <a:pt x="1283030" y="1257795"/>
                  </a:lnTo>
                  <a:lnTo>
                    <a:pt x="1283030" y="1268082"/>
                  </a:lnTo>
                  <a:lnTo>
                    <a:pt x="1289265" y="1268082"/>
                  </a:lnTo>
                  <a:lnTo>
                    <a:pt x="1289265" y="1288326"/>
                  </a:lnTo>
                  <a:lnTo>
                    <a:pt x="1313561" y="1288326"/>
                  </a:lnTo>
                  <a:lnTo>
                    <a:pt x="1313561" y="1299235"/>
                  </a:lnTo>
                  <a:lnTo>
                    <a:pt x="1372768" y="1299235"/>
                  </a:lnTo>
                  <a:lnTo>
                    <a:pt x="1372768" y="1309522"/>
                  </a:lnTo>
                  <a:lnTo>
                    <a:pt x="1378369" y="1309522"/>
                  </a:lnTo>
                  <a:lnTo>
                    <a:pt x="1378369" y="1311389"/>
                  </a:lnTo>
                  <a:lnTo>
                    <a:pt x="1395514" y="1311389"/>
                  </a:lnTo>
                  <a:lnTo>
                    <a:pt x="1395514" y="1322285"/>
                  </a:lnTo>
                  <a:lnTo>
                    <a:pt x="1497076" y="1322285"/>
                  </a:lnTo>
                  <a:lnTo>
                    <a:pt x="1497076" y="1331010"/>
                  </a:lnTo>
                  <a:lnTo>
                    <a:pt x="1504556" y="1331010"/>
                  </a:lnTo>
                  <a:lnTo>
                    <a:pt x="1504556" y="1338186"/>
                  </a:lnTo>
                  <a:lnTo>
                    <a:pt x="1513903" y="1338186"/>
                  </a:lnTo>
                  <a:lnTo>
                    <a:pt x="1513903" y="1343164"/>
                  </a:lnTo>
                  <a:lnTo>
                    <a:pt x="1609864" y="1343164"/>
                  </a:lnTo>
                  <a:lnTo>
                    <a:pt x="1609864" y="1348778"/>
                  </a:lnTo>
                  <a:lnTo>
                    <a:pt x="1670621" y="1348778"/>
                  </a:lnTo>
                  <a:lnTo>
                    <a:pt x="1670621" y="1360614"/>
                  </a:lnTo>
                  <a:lnTo>
                    <a:pt x="1717357" y="1360614"/>
                  </a:lnTo>
                  <a:lnTo>
                    <a:pt x="1717357" y="1370584"/>
                  </a:lnTo>
                  <a:lnTo>
                    <a:pt x="1752257" y="1370584"/>
                  </a:lnTo>
                  <a:lnTo>
                    <a:pt x="1752257" y="1378686"/>
                  </a:lnTo>
                  <a:lnTo>
                    <a:pt x="1785277" y="1378686"/>
                  </a:lnTo>
                  <a:lnTo>
                    <a:pt x="1785277" y="1388960"/>
                  </a:lnTo>
                  <a:lnTo>
                    <a:pt x="1910524" y="1388960"/>
                  </a:lnTo>
                  <a:lnTo>
                    <a:pt x="1910524" y="1400810"/>
                  </a:lnTo>
                  <a:lnTo>
                    <a:pt x="1951037" y="1400810"/>
                  </a:lnTo>
                  <a:lnTo>
                    <a:pt x="1951037" y="1410462"/>
                  </a:lnTo>
                  <a:lnTo>
                    <a:pt x="2003374" y="1410462"/>
                  </a:lnTo>
                  <a:lnTo>
                    <a:pt x="2003374" y="1416075"/>
                  </a:lnTo>
                  <a:lnTo>
                    <a:pt x="2065997" y="1416075"/>
                  </a:lnTo>
                  <a:lnTo>
                    <a:pt x="2065997" y="1429473"/>
                  </a:lnTo>
                  <a:lnTo>
                    <a:pt x="2284717" y="1429473"/>
                  </a:lnTo>
                  <a:lnTo>
                    <a:pt x="2284717" y="1448473"/>
                  </a:lnTo>
                  <a:lnTo>
                    <a:pt x="2343607" y="1448473"/>
                  </a:lnTo>
                  <a:lnTo>
                    <a:pt x="2343607" y="1460944"/>
                  </a:lnTo>
                  <a:lnTo>
                    <a:pt x="2431465" y="1460944"/>
                  </a:lnTo>
                  <a:lnTo>
                    <a:pt x="2431465" y="1483372"/>
                  </a:lnTo>
                  <a:lnTo>
                    <a:pt x="2632430" y="1483372"/>
                  </a:lnTo>
                  <a:lnTo>
                    <a:pt x="2632430" y="1510284"/>
                  </a:lnTo>
                  <a:lnTo>
                    <a:pt x="3089783" y="1510284"/>
                  </a:lnTo>
                  <a:lnTo>
                    <a:pt x="3089783" y="1521752"/>
                  </a:lnTo>
                  <a:lnTo>
                    <a:pt x="3554069" y="1521752"/>
                  </a:lnTo>
                  <a:lnTo>
                    <a:pt x="3554069" y="1549361"/>
                  </a:lnTo>
                  <a:lnTo>
                    <a:pt x="3716362" y="1549361"/>
                  </a:lnTo>
                  <a:lnTo>
                    <a:pt x="3716362" y="1572895"/>
                  </a:lnTo>
                  <a:lnTo>
                    <a:pt x="4184777" y="1572895"/>
                  </a:lnTo>
                  <a:lnTo>
                    <a:pt x="4184777" y="1628825"/>
                  </a:lnTo>
                  <a:lnTo>
                    <a:pt x="4924564" y="1628825"/>
                  </a:lnTo>
                </a:path>
              </a:pathLst>
            </a:custGeom>
            <a:ln w="57150">
              <a:solidFill>
                <a:srgbClr val="00A857"/>
              </a:solidFill>
              <a:miter lim="800000"/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080B78EA-E0D6-5ACB-9B28-1F0D465FE573}"/>
              </a:ext>
            </a:extLst>
          </p:cNvPr>
          <p:cNvGrpSpPr/>
          <p:nvPr/>
        </p:nvGrpSpPr>
        <p:grpSpPr>
          <a:xfrm>
            <a:off x="2443747" y="1235739"/>
            <a:ext cx="8250741" cy="2317209"/>
            <a:chOff x="2443746" y="1239548"/>
            <a:chExt cx="8250741" cy="2317209"/>
          </a:xfrm>
        </p:grpSpPr>
        <p:sp>
          <p:nvSpPr>
            <p:cNvPr id="369" name="object 48">
              <a:extLst>
                <a:ext uri="{FF2B5EF4-FFF2-40B4-BE49-F238E27FC236}">
                  <a16:creationId xmlns:a16="http://schemas.microsoft.com/office/drawing/2014/main" id="{FAE4F524-95AB-CB6D-D1BA-AE3140041741}"/>
                </a:ext>
              </a:extLst>
            </p:cNvPr>
            <p:cNvSpPr/>
            <p:nvPr/>
          </p:nvSpPr>
          <p:spPr>
            <a:xfrm>
              <a:off x="2861591" y="1668046"/>
              <a:ext cx="0" cy="117505"/>
            </a:xfrm>
            <a:custGeom>
              <a:avLst/>
              <a:gdLst/>
              <a:ahLst/>
              <a:cxnLst/>
              <a:rect l="l" t="t" r="r" b="b"/>
              <a:pathLst>
                <a:path h="72390">
                  <a:moveTo>
                    <a:pt x="0" y="0"/>
                  </a:moveTo>
                  <a:lnTo>
                    <a:pt x="0" y="72288"/>
                  </a:lnTo>
                </a:path>
              </a:pathLst>
            </a:custGeom>
            <a:ln w="13208">
              <a:solidFill>
                <a:srgbClr val="023F88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0" name="object 49">
              <a:extLst>
                <a:ext uri="{FF2B5EF4-FFF2-40B4-BE49-F238E27FC236}">
                  <a16:creationId xmlns:a16="http://schemas.microsoft.com/office/drawing/2014/main" id="{45010F28-C9B7-9B4B-0DC3-EFD5B4D56DD9}"/>
                </a:ext>
              </a:extLst>
            </p:cNvPr>
            <p:cNvSpPr/>
            <p:nvPr/>
          </p:nvSpPr>
          <p:spPr>
            <a:xfrm>
              <a:off x="2802916" y="1726709"/>
              <a:ext cx="117505" cy="0"/>
            </a:xfrm>
            <a:custGeom>
              <a:avLst/>
              <a:gdLst/>
              <a:ahLst/>
              <a:cxnLst/>
              <a:rect l="l" t="t" r="r" b="b"/>
              <a:pathLst>
                <a:path w="72390">
                  <a:moveTo>
                    <a:pt x="72288" y="0"/>
                  </a:moveTo>
                  <a:lnTo>
                    <a:pt x="0" y="0"/>
                  </a:lnTo>
                </a:path>
              </a:pathLst>
            </a:custGeom>
            <a:ln w="13208">
              <a:solidFill>
                <a:srgbClr val="023F88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1" name="object 50">
              <a:extLst>
                <a:ext uri="{FF2B5EF4-FFF2-40B4-BE49-F238E27FC236}">
                  <a16:creationId xmlns:a16="http://schemas.microsoft.com/office/drawing/2014/main" id="{5A42209A-5786-C955-615C-603FF3F88E38}"/>
                </a:ext>
              </a:extLst>
            </p:cNvPr>
            <p:cNvSpPr/>
            <p:nvPr/>
          </p:nvSpPr>
          <p:spPr>
            <a:xfrm>
              <a:off x="2754372" y="1608368"/>
              <a:ext cx="0" cy="117505"/>
            </a:xfrm>
            <a:custGeom>
              <a:avLst/>
              <a:gdLst/>
              <a:ahLst/>
              <a:cxnLst/>
              <a:rect l="l" t="t" r="r" b="b"/>
              <a:pathLst>
                <a:path h="72390">
                  <a:moveTo>
                    <a:pt x="0" y="0"/>
                  </a:moveTo>
                  <a:lnTo>
                    <a:pt x="0" y="72288"/>
                  </a:lnTo>
                </a:path>
              </a:pathLst>
            </a:custGeom>
            <a:ln w="13208">
              <a:solidFill>
                <a:srgbClr val="023F88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2" name="object 51">
              <a:extLst>
                <a:ext uri="{FF2B5EF4-FFF2-40B4-BE49-F238E27FC236}">
                  <a16:creationId xmlns:a16="http://schemas.microsoft.com/office/drawing/2014/main" id="{BB4B5148-F52A-6376-10F1-DC866E5E236A}"/>
                </a:ext>
              </a:extLst>
            </p:cNvPr>
            <p:cNvSpPr/>
            <p:nvPr/>
          </p:nvSpPr>
          <p:spPr>
            <a:xfrm>
              <a:off x="2695700" y="1667033"/>
              <a:ext cx="117505" cy="0"/>
            </a:xfrm>
            <a:custGeom>
              <a:avLst/>
              <a:gdLst/>
              <a:ahLst/>
              <a:cxnLst/>
              <a:rect l="l" t="t" r="r" b="b"/>
              <a:pathLst>
                <a:path w="72390">
                  <a:moveTo>
                    <a:pt x="72288" y="0"/>
                  </a:moveTo>
                  <a:lnTo>
                    <a:pt x="0" y="0"/>
                  </a:lnTo>
                </a:path>
              </a:pathLst>
            </a:custGeom>
            <a:ln w="13208">
              <a:solidFill>
                <a:srgbClr val="023F88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3" name="object 52">
              <a:extLst>
                <a:ext uri="{FF2B5EF4-FFF2-40B4-BE49-F238E27FC236}">
                  <a16:creationId xmlns:a16="http://schemas.microsoft.com/office/drawing/2014/main" id="{D9375BB0-3501-ED6A-DABE-801413F4ACC7}"/>
                </a:ext>
              </a:extLst>
            </p:cNvPr>
            <p:cNvSpPr/>
            <p:nvPr/>
          </p:nvSpPr>
          <p:spPr>
            <a:xfrm>
              <a:off x="2599110" y="1464230"/>
              <a:ext cx="0" cy="117505"/>
            </a:xfrm>
            <a:custGeom>
              <a:avLst/>
              <a:gdLst/>
              <a:ahLst/>
              <a:cxnLst/>
              <a:rect l="l" t="t" r="r" b="b"/>
              <a:pathLst>
                <a:path h="72390">
                  <a:moveTo>
                    <a:pt x="0" y="0"/>
                  </a:moveTo>
                  <a:lnTo>
                    <a:pt x="0" y="72288"/>
                  </a:lnTo>
                </a:path>
              </a:pathLst>
            </a:custGeom>
            <a:ln w="13208">
              <a:solidFill>
                <a:srgbClr val="023F88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4" name="object 53">
              <a:extLst>
                <a:ext uri="{FF2B5EF4-FFF2-40B4-BE49-F238E27FC236}">
                  <a16:creationId xmlns:a16="http://schemas.microsoft.com/office/drawing/2014/main" id="{4AD4B1AC-015E-13BD-B009-2B255A699F85}"/>
                </a:ext>
              </a:extLst>
            </p:cNvPr>
            <p:cNvSpPr/>
            <p:nvPr/>
          </p:nvSpPr>
          <p:spPr>
            <a:xfrm>
              <a:off x="2540438" y="1522896"/>
              <a:ext cx="117505" cy="0"/>
            </a:xfrm>
            <a:custGeom>
              <a:avLst/>
              <a:gdLst/>
              <a:ahLst/>
              <a:cxnLst/>
              <a:rect l="l" t="t" r="r" b="b"/>
              <a:pathLst>
                <a:path w="72390">
                  <a:moveTo>
                    <a:pt x="72288" y="0"/>
                  </a:moveTo>
                  <a:lnTo>
                    <a:pt x="0" y="0"/>
                  </a:lnTo>
                </a:path>
              </a:pathLst>
            </a:custGeom>
            <a:ln w="13208">
              <a:solidFill>
                <a:srgbClr val="023F88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5" name="object 54">
              <a:extLst>
                <a:ext uri="{FF2B5EF4-FFF2-40B4-BE49-F238E27FC236}">
                  <a16:creationId xmlns:a16="http://schemas.microsoft.com/office/drawing/2014/main" id="{FF019AEA-A0C8-A98E-91E9-879C72A36289}"/>
                </a:ext>
              </a:extLst>
            </p:cNvPr>
            <p:cNvSpPr/>
            <p:nvPr/>
          </p:nvSpPr>
          <p:spPr>
            <a:xfrm>
              <a:off x="2557134" y="1415173"/>
              <a:ext cx="0" cy="117505"/>
            </a:xfrm>
            <a:custGeom>
              <a:avLst/>
              <a:gdLst/>
              <a:ahLst/>
              <a:cxnLst/>
              <a:rect l="l" t="t" r="r" b="b"/>
              <a:pathLst>
                <a:path h="72390">
                  <a:moveTo>
                    <a:pt x="0" y="0"/>
                  </a:moveTo>
                  <a:lnTo>
                    <a:pt x="0" y="72288"/>
                  </a:lnTo>
                </a:path>
              </a:pathLst>
            </a:custGeom>
            <a:ln w="13208">
              <a:solidFill>
                <a:srgbClr val="023F88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6" name="object 55">
              <a:extLst>
                <a:ext uri="{FF2B5EF4-FFF2-40B4-BE49-F238E27FC236}">
                  <a16:creationId xmlns:a16="http://schemas.microsoft.com/office/drawing/2014/main" id="{065A7556-C107-80DC-5BE8-0A5CDA213818}"/>
                </a:ext>
              </a:extLst>
            </p:cNvPr>
            <p:cNvSpPr/>
            <p:nvPr/>
          </p:nvSpPr>
          <p:spPr>
            <a:xfrm>
              <a:off x="2498460" y="1473839"/>
              <a:ext cx="117505" cy="0"/>
            </a:xfrm>
            <a:custGeom>
              <a:avLst/>
              <a:gdLst/>
              <a:ahLst/>
              <a:cxnLst/>
              <a:rect l="l" t="t" r="r" b="b"/>
              <a:pathLst>
                <a:path w="72390">
                  <a:moveTo>
                    <a:pt x="72288" y="0"/>
                  </a:moveTo>
                  <a:lnTo>
                    <a:pt x="0" y="0"/>
                  </a:lnTo>
                </a:path>
              </a:pathLst>
            </a:custGeom>
            <a:ln w="13208">
              <a:solidFill>
                <a:srgbClr val="023F88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3" name="object 222">
              <a:extLst>
                <a:ext uri="{FF2B5EF4-FFF2-40B4-BE49-F238E27FC236}">
                  <a16:creationId xmlns:a16="http://schemas.microsoft.com/office/drawing/2014/main" id="{11881BE2-0AD9-0E79-4ECD-37A83C1E86F9}"/>
                </a:ext>
              </a:extLst>
            </p:cNvPr>
            <p:cNvSpPr/>
            <p:nvPr/>
          </p:nvSpPr>
          <p:spPr>
            <a:xfrm>
              <a:off x="5747899" y="3066822"/>
              <a:ext cx="0" cy="117505"/>
            </a:xfrm>
            <a:custGeom>
              <a:avLst/>
              <a:gdLst/>
              <a:ahLst/>
              <a:cxnLst/>
              <a:rect l="l" t="t" r="r" b="b"/>
              <a:pathLst>
                <a:path h="72390">
                  <a:moveTo>
                    <a:pt x="0" y="0"/>
                  </a:moveTo>
                  <a:lnTo>
                    <a:pt x="0" y="72288"/>
                  </a:lnTo>
                </a:path>
              </a:pathLst>
            </a:custGeom>
            <a:ln w="13208">
              <a:solidFill>
                <a:srgbClr val="023F88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4" name="object 223">
              <a:extLst>
                <a:ext uri="{FF2B5EF4-FFF2-40B4-BE49-F238E27FC236}">
                  <a16:creationId xmlns:a16="http://schemas.microsoft.com/office/drawing/2014/main" id="{FC2937C6-17FE-E4D5-A520-03DBF566118C}"/>
                </a:ext>
              </a:extLst>
            </p:cNvPr>
            <p:cNvSpPr/>
            <p:nvPr/>
          </p:nvSpPr>
          <p:spPr>
            <a:xfrm>
              <a:off x="5689226" y="3125486"/>
              <a:ext cx="117505" cy="0"/>
            </a:xfrm>
            <a:custGeom>
              <a:avLst/>
              <a:gdLst/>
              <a:ahLst/>
              <a:cxnLst/>
              <a:rect l="l" t="t" r="r" b="b"/>
              <a:pathLst>
                <a:path w="72389">
                  <a:moveTo>
                    <a:pt x="72288" y="0"/>
                  </a:moveTo>
                  <a:lnTo>
                    <a:pt x="0" y="0"/>
                  </a:lnTo>
                </a:path>
              </a:pathLst>
            </a:custGeom>
            <a:ln w="13208">
              <a:solidFill>
                <a:srgbClr val="023F88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5" name="object 224">
              <a:extLst>
                <a:ext uri="{FF2B5EF4-FFF2-40B4-BE49-F238E27FC236}">
                  <a16:creationId xmlns:a16="http://schemas.microsoft.com/office/drawing/2014/main" id="{F11243B3-9BFD-68C9-7AA6-34032F833B37}"/>
                </a:ext>
              </a:extLst>
            </p:cNvPr>
            <p:cNvSpPr/>
            <p:nvPr/>
          </p:nvSpPr>
          <p:spPr>
            <a:xfrm>
              <a:off x="5836910" y="3089070"/>
              <a:ext cx="0" cy="117505"/>
            </a:xfrm>
            <a:custGeom>
              <a:avLst/>
              <a:gdLst/>
              <a:ahLst/>
              <a:cxnLst/>
              <a:rect l="l" t="t" r="r" b="b"/>
              <a:pathLst>
                <a:path h="72390">
                  <a:moveTo>
                    <a:pt x="0" y="0"/>
                  </a:moveTo>
                  <a:lnTo>
                    <a:pt x="0" y="72288"/>
                  </a:lnTo>
                </a:path>
              </a:pathLst>
            </a:custGeom>
            <a:ln w="13208">
              <a:solidFill>
                <a:srgbClr val="023F88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6" name="object 225">
              <a:extLst>
                <a:ext uri="{FF2B5EF4-FFF2-40B4-BE49-F238E27FC236}">
                  <a16:creationId xmlns:a16="http://schemas.microsoft.com/office/drawing/2014/main" id="{DED98B24-B3C7-1B3C-15F4-F1DF93706BAB}"/>
                </a:ext>
              </a:extLst>
            </p:cNvPr>
            <p:cNvSpPr/>
            <p:nvPr/>
          </p:nvSpPr>
          <p:spPr>
            <a:xfrm>
              <a:off x="5778237" y="3147734"/>
              <a:ext cx="117505" cy="0"/>
            </a:xfrm>
            <a:custGeom>
              <a:avLst/>
              <a:gdLst/>
              <a:ahLst/>
              <a:cxnLst/>
              <a:rect l="l" t="t" r="r" b="b"/>
              <a:pathLst>
                <a:path w="72389">
                  <a:moveTo>
                    <a:pt x="72288" y="0"/>
                  </a:moveTo>
                  <a:lnTo>
                    <a:pt x="0" y="0"/>
                  </a:lnTo>
                </a:path>
              </a:pathLst>
            </a:custGeom>
            <a:ln w="13208">
              <a:solidFill>
                <a:srgbClr val="023F88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7" name="object 226">
              <a:extLst>
                <a:ext uri="{FF2B5EF4-FFF2-40B4-BE49-F238E27FC236}">
                  <a16:creationId xmlns:a16="http://schemas.microsoft.com/office/drawing/2014/main" id="{1D3E5658-8DE5-401B-A4FD-1C97BE45F38D}"/>
                </a:ext>
              </a:extLst>
            </p:cNvPr>
            <p:cNvSpPr/>
            <p:nvPr/>
          </p:nvSpPr>
          <p:spPr>
            <a:xfrm>
              <a:off x="5879394" y="3097160"/>
              <a:ext cx="0" cy="117505"/>
            </a:xfrm>
            <a:custGeom>
              <a:avLst/>
              <a:gdLst/>
              <a:ahLst/>
              <a:cxnLst/>
              <a:rect l="l" t="t" r="r" b="b"/>
              <a:pathLst>
                <a:path h="72390">
                  <a:moveTo>
                    <a:pt x="0" y="0"/>
                  </a:moveTo>
                  <a:lnTo>
                    <a:pt x="0" y="72288"/>
                  </a:lnTo>
                </a:path>
              </a:pathLst>
            </a:custGeom>
            <a:ln w="13208">
              <a:solidFill>
                <a:srgbClr val="023F88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8" name="object 227">
              <a:extLst>
                <a:ext uri="{FF2B5EF4-FFF2-40B4-BE49-F238E27FC236}">
                  <a16:creationId xmlns:a16="http://schemas.microsoft.com/office/drawing/2014/main" id="{62C13BEF-EA67-77C9-7A1C-1FFA2A578600}"/>
                </a:ext>
              </a:extLst>
            </p:cNvPr>
            <p:cNvSpPr/>
            <p:nvPr/>
          </p:nvSpPr>
          <p:spPr>
            <a:xfrm>
              <a:off x="5820720" y="3155826"/>
              <a:ext cx="117505" cy="0"/>
            </a:xfrm>
            <a:custGeom>
              <a:avLst/>
              <a:gdLst/>
              <a:ahLst/>
              <a:cxnLst/>
              <a:rect l="l" t="t" r="r" b="b"/>
              <a:pathLst>
                <a:path w="72389">
                  <a:moveTo>
                    <a:pt x="72288" y="0"/>
                  </a:moveTo>
                  <a:lnTo>
                    <a:pt x="0" y="0"/>
                  </a:lnTo>
                </a:path>
              </a:pathLst>
            </a:custGeom>
            <a:ln w="13208">
              <a:solidFill>
                <a:srgbClr val="023F88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9" name="object 228">
              <a:extLst>
                <a:ext uri="{FF2B5EF4-FFF2-40B4-BE49-F238E27FC236}">
                  <a16:creationId xmlns:a16="http://schemas.microsoft.com/office/drawing/2014/main" id="{E535239C-86A1-782B-A781-DDE832E679AB}"/>
                </a:ext>
              </a:extLst>
            </p:cNvPr>
            <p:cNvSpPr/>
            <p:nvPr/>
          </p:nvSpPr>
          <p:spPr>
            <a:xfrm>
              <a:off x="5905692" y="3097160"/>
              <a:ext cx="0" cy="117505"/>
            </a:xfrm>
            <a:custGeom>
              <a:avLst/>
              <a:gdLst/>
              <a:ahLst/>
              <a:cxnLst/>
              <a:rect l="l" t="t" r="r" b="b"/>
              <a:pathLst>
                <a:path h="72390">
                  <a:moveTo>
                    <a:pt x="0" y="0"/>
                  </a:moveTo>
                  <a:lnTo>
                    <a:pt x="0" y="72288"/>
                  </a:lnTo>
                </a:path>
              </a:pathLst>
            </a:custGeom>
            <a:ln w="13208">
              <a:solidFill>
                <a:srgbClr val="023F88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0" name="object 229">
              <a:extLst>
                <a:ext uri="{FF2B5EF4-FFF2-40B4-BE49-F238E27FC236}">
                  <a16:creationId xmlns:a16="http://schemas.microsoft.com/office/drawing/2014/main" id="{A1C98346-51F1-74FD-4E50-12F284DD2602}"/>
                </a:ext>
              </a:extLst>
            </p:cNvPr>
            <p:cNvSpPr/>
            <p:nvPr/>
          </p:nvSpPr>
          <p:spPr>
            <a:xfrm>
              <a:off x="5847018" y="3155826"/>
              <a:ext cx="117505" cy="0"/>
            </a:xfrm>
            <a:custGeom>
              <a:avLst/>
              <a:gdLst/>
              <a:ahLst/>
              <a:cxnLst/>
              <a:rect l="l" t="t" r="r" b="b"/>
              <a:pathLst>
                <a:path w="72389">
                  <a:moveTo>
                    <a:pt x="72288" y="0"/>
                  </a:moveTo>
                  <a:lnTo>
                    <a:pt x="0" y="0"/>
                  </a:lnTo>
                </a:path>
              </a:pathLst>
            </a:custGeom>
            <a:ln w="13208">
              <a:solidFill>
                <a:srgbClr val="023F88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1" name="object 230">
              <a:extLst>
                <a:ext uri="{FF2B5EF4-FFF2-40B4-BE49-F238E27FC236}">
                  <a16:creationId xmlns:a16="http://schemas.microsoft.com/office/drawing/2014/main" id="{706F8736-3220-72DD-3868-D0F5757FE057}"/>
                </a:ext>
              </a:extLst>
            </p:cNvPr>
            <p:cNvSpPr/>
            <p:nvPr/>
          </p:nvSpPr>
          <p:spPr>
            <a:xfrm>
              <a:off x="6031116" y="3097160"/>
              <a:ext cx="0" cy="117505"/>
            </a:xfrm>
            <a:custGeom>
              <a:avLst/>
              <a:gdLst/>
              <a:ahLst/>
              <a:cxnLst/>
              <a:rect l="l" t="t" r="r" b="b"/>
              <a:pathLst>
                <a:path h="72390">
                  <a:moveTo>
                    <a:pt x="0" y="0"/>
                  </a:moveTo>
                  <a:lnTo>
                    <a:pt x="0" y="72288"/>
                  </a:lnTo>
                </a:path>
              </a:pathLst>
            </a:custGeom>
            <a:ln w="13208">
              <a:solidFill>
                <a:srgbClr val="023F88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2" name="object 231">
              <a:extLst>
                <a:ext uri="{FF2B5EF4-FFF2-40B4-BE49-F238E27FC236}">
                  <a16:creationId xmlns:a16="http://schemas.microsoft.com/office/drawing/2014/main" id="{2D15EE04-FDCB-07A1-1DCB-1C966F5F9733}"/>
                </a:ext>
              </a:extLst>
            </p:cNvPr>
            <p:cNvSpPr/>
            <p:nvPr/>
          </p:nvSpPr>
          <p:spPr>
            <a:xfrm>
              <a:off x="5972443" y="3155826"/>
              <a:ext cx="117505" cy="0"/>
            </a:xfrm>
            <a:custGeom>
              <a:avLst/>
              <a:gdLst/>
              <a:ahLst/>
              <a:cxnLst/>
              <a:rect l="l" t="t" r="r" b="b"/>
              <a:pathLst>
                <a:path w="72389">
                  <a:moveTo>
                    <a:pt x="72288" y="0"/>
                  </a:moveTo>
                  <a:lnTo>
                    <a:pt x="0" y="0"/>
                  </a:lnTo>
                </a:path>
              </a:pathLst>
            </a:custGeom>
            <a:ln w="13208">
              <a:solidFill>
                <a:srgbClr val="023F88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3" name="object 232">
              <a:extLst>
                <a:ext uri="{FF2B5EF4-FFF2-40B4-BE49-F238E27FC236}">
                  <a16:creationId xmlns:a16="http://schemas.microsoft.com/office/drawing/2014/main" id="{6B3710AD-4285-8EEC-6700-ADB69546C41A}"/>
                </a:ext>
              </a:extLst>
            </p:cNvPr>
            <p:cNvSpPr/>
            <p:nvPr/>
          </p:nvSpPr>
          <p:spPr>
            <a:xfrm>
              <a:off x="6077647" y="3121432"/>
              <a:ext cx="0" cy="117505"/>
            </a:xfrm>
            <a:custGeom>
              <a:avLst/>
              <a:gdLst/>
              <a:ahLst/>
              <a:cxnLst/>
              <a:rect l="l" t="t" r="r" b="b"/>
              <a:pathLst>
                <a:path h="72389">
                  <a:moveTo>
                    <a:pt x="0" y="0"/>
                  </a:moveTo>
                  <a:lnTo>
                    <a:pt x="0" y="72288"/>
                  </a:lnTo>
                </a:path>
              </a:pathLst>
            </a:custGeom>
            <a:ln w="13208">
              <a:solidFill>
                <a:srgbClr val="023F88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4" name="object 233">
              <a:extLst>
                <a:ext uri="{FF2B5EF4-FFF2-40B4-BE49-F238E27FC236}">
                  <a16:creationId xmlns:a16="http://schemas.microsoft.com/office/drawing/2014/main" id="{CA706680-2643-EBF4-D01D-1EA613957CBE}"/>
                </a:ext>
              </a:extLst>
            </p:cNvPr>
            <p:cNvSpPr/>
            <p:nvPr/>
          </p:nvSpPr>
          <p:spPr>
            <a:xfrm>
              <a:off x="6018973" y="3180098"/>
              <a:ext cx="117505" cy="0"/>
            </a:xfrm>
            <a:custGeom>
              <a:avLst/>
              <a:gdLst/>
              <a:ahLst/>
              <a:cxnLst/>
              <a:rect l="l" t="t" r="r" b="b"/>
              <a:pathLst>
                <a:path w="72389">
                  <a:moveTo>
                    <a:pt x="72288" y="0"/>
                  </a:moveTo>
                  <a:lnTo>
                    <a:pt x="0" y="0"/>
                  </a:lnTo>
                </a:path>
              </a:pathLst>
            </a:custGeom>
            <a:ln w="13208">
              <a:solidFill>
                <a:srgbClr val="023F88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5" name="object 234">
              <a:extLst>
                <a:ext uri="{FF2B5EF4-FFF2-40B4-BE49-F238E27FC236}">
                  <a16:creationId xmlns:a16="http://schemas.microsoft.com/office/drawing/2014/main" id="{FDED759D-055D-61D4-32FA-172D2902B978}"/>
                </a:ext>
              </a:extLst>
            </p:cNvPr>
            <p:cNvSpPr/>
            <p:nvPr/>
          </p:nvSpPr>
          <p:spPr>
            <a:xfrm>
              <a:off x="6168680" y="3137612"/>
              <a:ext cx="0" cy="117505"/>
            </a:xfrm>
            <a:custGeom>
              <a:avLst/>
              <a:gdLst/>
              <a:ahLst/>
              <a:cxnLst/>
              <a:rect l="l" t="t" r="r" b="b"/>
              <a:pathLst>
                <a:path h="72389">
                  <a:moveTo>
                    <a:pt x="0" y="0"/>
                  </a:moveTo>
                  <a:lnTo>
                    <a:pt x="0" y="72288"/>
                  </a:lnTo>
                </a:path>
              </a:pathLst>
            </a:custGeom>
            <a:ln w="13208">
              <a:solidFill>
                <a:srgbClr val="023F88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6" name="object 235">
              <a:extLst>
                <a:ext uri="{FF2B5EF4-FFF2-40B4-BE49-F238E27FC236}">
                  <a16:creationId xmlns:a16="http://schemas.microsoft.com/office/drawing/2014/main" id="{FD765EEC-7F27-D7AE-13F7-5568CDFE4834}"/>
                </a:ext>
              </a:extLst>
            </p:cNvPr>
            <p:cNvSpPr/>
            <p:nvPr/>
          </p:nvSpPr>
          <p:spPr>
            <a:xfrm>
              <a:off x="6110006" y="3196278"/>
              <a:ext cx="117505" cy="0"/>
            </a:xfrm>
            <a:custGeom>
              <a:avLst/>
              <a:gdLst/>
              <a:ahLst/>
              <a:cxnLst/>
              <a:rect l="l" t="t" r="r" b="b"/>
              <a:pathLst>
                <a:path w="72389">
                  <a:moveTo>
                    <a:pt x="72288" y="0"/>
                  </a:moveTo>
                  <a:lnTo>
                    <a:pt x="0" y="0"/>
                  </a:lnTo>
                </a:path>
              </a:pathLst>
            </a:custGeom>
            <a:ln w="13208">
              <a:solidFill>
                <a:srgbClr val="023F88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7" name="object 236">
              <a:extLst>
                <a:ext uri="{FF2B5EF4-FFF2-40B4-BE49-F238E27FC236}">
                  <a16:creationId xmlns:a16="http://schemas.microsoft.com/office/drawing/2014/main" id="{B516C7A5-6D47-F57D-CCBF-2FD257A7B9C4}"/>
                </a:ext>
              </a:extLst>
            </p:cNvPr>
            <p:cNvSpPr/>
            <p:nvPr/>
          </p:nvSpPr>
          <p:spPr>
            <a:xfrm>
              <a:off x="6194978" y="3153795"/>
              <a:ext cx="0" cy="117505"/>
            </a:xfrm>
            <a:custGeom>
              <a:avLst/>
              <a:gdLst/>
              <a:ahLst/>
              <a:cxnLst/>
              <a:rect l="l" t="t" r="r" b="b"/>
              <a:pathLst>
                <a:path h="72389">
                  <a:moveTo>
                    <a:pt x="0" y="0"/>
                  </a:moveTo>
                  <a:lnTo>
                    <a:pt x="0" y="72288"/>
                  </a:lnTo>
                </a:path>
              </a:pathLst>
            </a:custGeom>
            <a:ln w="13208">
              <a:solidFill>
                <a:srgbClr val="023F88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8" name="object 237">
              <a:extLst>
                <a:ext uri="{FF2B5EF4-FFF2-40B4-BE49-F238E27FC236}">
                  <a16:creationId xmlns:a16="http://schemas.microsoft.com/office/drawing/2014/main" id="{6B0B75F8-5B1B-7428-02DC-A3B1A9E2F66F}"/>
                </a:ext>
              </a:extLst>
            </p:cNvPr>
            <p:cNvSpPr/>
            <p:nvPr/>
          </p:nvSpPr>
          <p:spPr>
            <a:xfrm>
              <a:off x="6136305" y="3212462"/>
              <a:ext cx="117505" cy="0"/>
            </a:xfrm>
            <a:custGeom>
              <a:avLst/>
              <a:gdLst/>
              <a:ahLst/>
              <a:cxnLst/>
              <a:rect l="l" t="t" r="r" b="b"/>
              <a:pathLst>
                <a:path w="72389">
                  <a:moveTo>
                    <a:pt x="72288" y="0"/>
                  </a:moveTo>
                  <a:lnTo>
                    <a:pt x="0" y="0"/>
                  </a:lnTo>
                </a:path>
              </a:pathLst>
            </a:custGeom>
            <a:ln w="13208">
              <a:solidFill>
                <a:srgbClr val="023F88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9" name="object 238">
              <a:extLst>
                <a:ext uri="{FF2B5EF4-FFF2-40B4-BE49-F238E27FC236}">
                  <a16:creationId xmlns:a16="http://schemas.microsoft.com/office/drawing/2014/main" id="{B643D534-2645-C6E6-E7AE-EEB590F73357}"/>
                </a:ext>
              </a:extLst>
            </p:cNvPr>
            <p:cNvSpPr/>
            <p:nvPr/>
          </p:nvSpPr>
          <p:spPr>
            <a:xfrm>
              <a:off x="6308267" y="3183122"/>
              <a:ext cx="0" cy="117505"/>
            </a:xfrm>
            <a:custGeom>
              <a:avLst/>
              <a:gdLst/>
              <a:ahLst/>
              <a:cxnLst/>
              <a:rect l="l" t="t" r="r" b="b"/>
              <a:pathLst>
                <a:path h="72389">
                  <a:moveTo>
                    <a:pt x="0" y="0"/>
                  </a:moveTo>
                  <a:lnTo>
                    <a:pt x="0" y="72288"/>
                  </a:lnTo>
                </a:path>
              </a:pathLst>
            </a:custGeom>
            <a:ln w="13208">
              <a:solidFill>
                <a:srgbClr val="023F88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0" name="object 239">
              <a:extLst>
                <a:ext uri="{FF2B5EF4-FFF2-40B4-BE49-F238E27FC236}">
                  <a16:creationId xmlns:a16="http://schemas.microsoft.com/office/drawing/2014/main" id="{EE298839-275B-83C9-6820-C1F7DF53C458}"/>
                </a:ext>
              </a:extLst>
            </p:cNvPr>
            <p:cNvSpPr/>
            <p:nvPr/>
          </p:nvSpPr>
          <p:spPr>
            <a:xfrm>
              <a:off x="6249593" y="3241788"/>
              <a:ext cx="117505" cy="0"/>
            </a:xfrm>
            <a:custGeom>
              <a:avLst/>
              <a:gdLst/>
              <a:ahLst/>
              <a:cxnLst/>
              <a:rect l="l" t="t" r="r" b="b"/>
              <a:pathLst>
                <a:path w="72389">
                  <a:moveTo>
                    <a:pt x="72288" y="0"/>
                  </a:moveTo>
                  <a:lnTo>
                    <a:pt x="0" y="0"/>
                  </a:lnTo>
                </a:path>
              </a:pathLst>
            </a:custGeom>
            <a:ln w="13208">
              <a:solidFill>
                <a:srgbClr val="023F88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1" name="object 240">
              <a:extLst>
                <a:ext uri="{FF2B5EF4-FFF2-40B4-BE49-F238E27FC236}">
                  <a16:creationId xmlns:a16="http://schemas.microsoft.com/office/drawing/2014/main" id="{6D078AFE-8338-47BB-E57D-3DC7D7ECCE34}"/>
                </a:ext>
              </a:extLst>
            </p:cNvPr>
            <p:cNvSpPr/>
            <p:nvPr/>
          </p:nvSpPr>
          <p:spPr>
            <a:xfrm>
              <a:off x="6366932" y="3183122"/>
              <a:ext cx="0" cy="117505"/>
            </a:xfrm>
            <a:custGeom>
              <a:avLst/>
              <a:gdLst/>
              <a:ahLst/>
              <a:cxnLst/>
              <a:rect l="l" t="t" r="r" b="b"/>
              <a:pathLst>
                <a:path h="72389">
                  <a:moveTo>
                    <a:pt x="0" y="0"/>
                  </a:moveTo>
                  <a:lnTo>
                    <a:pt x="0" y="72288"/>
                  </a:lnTo>
                </a:path>
              </a:pathLst>
            </a:custGeom>
            <a:ln w="13208">
              <a:solidFill>
                <a:srgbClr val="023F88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2" name="object 241">
              <a:extLst>
                <a:ext uri="{FF2B5EF4-FFF2-40B4-BE49-F238E27FC236}">
                  <a16:creationId xmlns:a16="http://schemas.microsoft.com/office/drawing/2014/main" id="{0F5E57B1-F473-7F65-CDE6-596C68BB8757}"/>
                </a:ext>
              </a:extLst>
            </p:cNvPr>
            <p:cNvSpPr/>
            <p:nvPr/>
          </p:nvSpPr>
          <p:spPr>
            <a:xfrm>
              <a:off x="6308259" y="3241788"/>
              <a:ext cx="117505" cy="0"/>
            </a:xfrm>
            <a:custGeom>
              <a:avLst/>
              <a:gdLst/>
              <a:ahLst/>
              <a:cxnLst/>
              <a:rect l="l" t="t" r="r" b="b"/>
              <a:pathLst>
                <a:path w="72389">
                  <a:moveTo>
                    <a:pt x="72288" y="0"/>
                  </a:moveTo>
                  <a:lnTo>
                    <a:pt x="0" y="0"/>
                  </a:lnTo>
                </a:path>
              </a:pathLst>
            </a:custGeom>
            <a:ln w="13208">
              <a:solidFill>
                <a:srgbClr val="023F88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3" name="object 242">
              <a:extLst>
                <a:ext uri="{FF2B5EF4-FFF2-40B4-BE49-F238E27FC236}">
                  <a16:creationId xmlns:a16="http://schemas.microsoft.com/office/drawing/2014/main" id="{3A44F93D-D9A4-0F73-06B1-E5CBB9C0E77B}"/>
                </a:ext>
              </a:extLst>
            </p:cNvPr>
            <p:cNvSpPr/>
            <p:nvPr/>
          </p:nvSpPr>
          <p:spPr>
            <a:xfrm>
              <a:off x="6422564" y="3183122"/>
              <a:ext cx="0" cy="117505"/>
            </a:xfrm>
            <a:custGeom>
              <a:avLst/>
              <a:gdLst/>
              <a:ahLst/>
              <a:cxnLst/>
              <a:rect l="l" t="t" r="r" b="b"/>
              <a:pathLst>
                <a:path h="72389">
                  <a:moveTo>
                    <a:pt x="0" y="0"/>
                  </a:moveTo>
                  <a:lnTo>
                    <a:pt x="0" y="72288"/>
                  </a:lnTo>
                </a:path>
              </a:pathLst>
            </a:custGeom>
            <a:ln w="13208">
              <a:solidFill>
                <a:srgbClr val="023F88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4" name="object 243">
              <a:extLst>
                <a:ext uri="{FF2B5EF4-FFF2-40B4-BE49-F238E27FC236}">
                  <a16:creationId xmlns:a16="http://schemas.microsoft.com/office/drawing/2014/main" id="{C37DF54A-3321-30FA-1484-744AAD5CFB4B}"/>
                </a:ext>
              </a:extLst>
            </p:cNvPr>
            <p:cNvSpPr/>
            <p:nvPr/>
          </p:nvSpPr>
          <p:spPr>
            <a:xfrm>
              <a:off x="6363890" y="3241788"/>
              <a:ext cx="117505" cy="0"/>
            </a:xfrm>
            <a:custGeom>
              <a:avLst/>
              <a:gdLst/>
              <a:ahLst/>
              <a:cxnLst/>
              <a:rect l="l" t="t" r="r" b="b"/>
              <a:pathLst>
                <a:path w="72389">
                  <a:moveTo>
                    <a:pt x="72288" y="0"/>
                  </a:moveTo>
                  <a:lnTo>
                    <a:pt x="0" y="0"/>
                  </a:lnTo>
                </a:path>
              </a:pathLst>
            </a:custGeom>
            <a:ln w="13208">
              <a:solidFill>
                <a:srgbClr val="023F88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5" name="object 244">
              <a:extLst>
                <a:ext uri="{FF2B5EF4-FFF2-40B4-BE49-F238E27FC236}">
                  <a16:creationId xmlns:a16="http://schemas.microsoft.com/office/drawing/2014/main" id="{9B98FE24-C3F4-1EE3-FD16-B343832B1134}"/>
                </a:ext>
              </a:extLst>
            </p:cNvPr>
            <p:cNvSpPr/>
            <p:nvPr/>
          </p:nvSpPr>
          <p:spPr>
            <a:xfrm>
              <a:off x="6433690" y="3183122"/>
              <a:ext cx="0" cy="117505"/>
            </a:xfrm>
            <a:custGeom>
              <a:avLst/>
              <a:gdLst/>
              <a:ahLst/>
              <a:cxnLst/>
              <a:rect l="l" t="t" r="r" b="b"/>
              <a:pathLst>
                <a:path h="72389">
                  <a:moveTo>
                    <a:pt x="0" y="0"/>
                  </a:moveTo>
                  <a:lnTo>
                    <a:pt x="0" y="72288"/>
                  </a:lnTo>
                </a:path>
              </a:pathLst>
            </a:custGeom>
            <a:ln w="13208">
              <a:solidFill>
                <a:srgbClr val="023F88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6" name="object 245">
              <a:extLst>
                <a:ext uri="{FF2B5EF4-FFF2-40B4-BE49-F238E27FC236}">
                  <a16:creationId xmlns:a16="http://schemas.microsoft.com/office/drawing/2014/main" id="{A8A97F58-6DF0-835E-DF9D-DF9242E1519C}"/>
                </a:ext>
              </a:extLst>
            </p:cNvPr>
            <p:cNvSpPr/>
            <p:nvPr/>
          </p:nvSpPr>
          <p:spPr>
            <a:xfrm>
              <a:off x="6375015" y="3241788"/>
              <a:ext cx="117505" cy="0"/>
            </a:xfrm>
            <a:custGeom>
              <a:avLst/>
              <a:gdLst/>
              <a:ahLst/>
              <a:cxnLst/>
              <a:rect l="l" t="t" r="r" b="b"/>
              <a:pathLst>
                <a:path w="72389">
                  <a:moveTo>
                    <a:pt x="72288" y="0"/>
                  </a:moveTo>
                  <a:lnTo>
                    <a:pt x="0" y="0"/>
                  </a:lnTo>
                </a:path>
              </a:pathLst>
            </a:custGeom>
            <a:ln w="13208">
              <a:solidFill>
                <a:srgbClr val="023F88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7" name="object 246">
              <a:extLst>
                <a:ext uri="{FF2B5EF4-FFF2-40B4-BE49-F238E27FC236}">
                  <a16:creationId xmlns:a16="http://schemas.microsoft.com/office/drawing/2014/main" id="{2D1138B5-160B-B884-A3A2-E5FD45A095AE}"/>
                </a:ext>
              </a:extLst>
            </p:cNvPr>
            <p:cNvSpPr/>
            <p:nvPr/>
          </p:nvSpPr>
          <p:spPr>
            <a:xfrm>
              <a:off x="6474150" y="3183122"/>
              <a:ext cx="0" cy="117505"/>
            </a:xfrm>
            <a:custGeom>
              <a:avLst/>
              <a:gdLst/>
              <a:ahLst/>
              <a:cxnLst/>
              <a:rect l="l" t="t" r="r" b="b"/>
              <a:pathLst>
                <a:path h="72389">
                  <a:moveTo>
                    <a:pt x="0" y="0"/>
                  </a:moveTo>
                  <a:lnTo>
                    <a:pt x="0" y="72288"/>
                  </a:lnTo>
                </a:path>
              </a:pathLst>
            </a:custGeom>
            <a:ln w="13208">
              <a:solidFill>
                <a:srgbClr val="023F88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8" name="object 247">
              <a:extLst>
                <a:ext uri="{FF2B5EF4-FFF2-40B4-BE49-F238E27FC236}">
                  <a16:creationId xmlns:a16="http://schemas.microsoft.com/office/drawing/2014/main" id="{C797B2C6-825D-7FD8-67E7-0B490F1CCD49}"/>
                </a:ext>
              </a:extLst>
            </p:cNvPr>
            <p:cNvSpPr/>
            <p:nvPr/>
          </p:nvSpPr>
          <p:spPr>
            <a:xfrm>
              <a:off x="6415476" y="3241788"/>
              <a:ext cx="117505" cy="0"/>
            </a:xfrm>
            <a:custGeom>
              <a:avLst/>
              <a:gdLst/>
              <a:ahLst/>
              <a:cxnLst/>
              <a:rect l="l" t="t" r="r" b="b"/>
              <a:pathLst>
                <a:path w="72389">
                  <a:moveTo>
                    <a:pt x="72288" y="0"/>
                  </a:moveTo>
                  <a:lnTo>
                    <a:pt x="0" y="0"/>
                  </a:lnTo>
                </a:path>
              </a:pathLst>
            </a:custGeom>
            <a:ln w="13208">
              <a:solidFill>
                <a:srgbClr val="023F88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9" name="object 248">
              <a:extLst>
                <a:ext uri="{FF2B5EF4-FFF2-40B4-BE49-F238E27FC236}">
                  <a16:creationId xmlns:a16="http://schemas.microsoft.com/office/drawing/2014/main" id="{5561113F-FCC3-6C01-A454-AF7C15CD9FEE}"/>
                </a:ext>
              </a:extLst>
            </p:cNvPr>
            <p:cNvSpPr/>
            <p:nvPr/>
          </p:nvSpPr>
          <p:spPr>
            <a:xfrm>
              <a:off x="6511575" y="3199304"/>
              <a:ext cx="0" cy="117505"/>
            </a:xfrm>
            <a:custGeom>
              <a:avLst/>
              <a:gdLst/>
              <a:ahLst/>
              <a:cxnLst/>
              <a:rect l="l" t="t" r="r" b="b"/>
              <a:pathLst>
                <a:path h="72389">
                  <a:moveTo>
                    <a:pt x="0" y="0"/>
                  </a:moveTo>
                  <a:lnTo>
                    <a:pt x="0" y="72288"/>
                  </a:lnTo>
                </a:path>
              </a:pathLst>
            </a:custGeom>
            <a:ln w="13208">
              <a:solidFill>
                <a:srgbClr val="023F88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0" name="object 249">
              <a:extLst>
                <a:ext uri="{FF2B5EF4-FFF2-40B4-BE49-F238E27FC236}">
                  <a16:creationId xmlns:a16="http://schemas.microsoft.com/office/drawing/2014/main" id="{562AAD99-0A7B-E474-4CFD-BE2376740F7C}"/>
                </a:ext>
              </a:extLst>
            </p:cNvPr>
            <p:cNvSpPr/>
            <p:nvPr/>
          </p:nvSpPr>
          <p:spPr>
            <a:xfrm>
              <a:off x="6452900" y="3257970"/>
              <a:ext cx="117505" cy="0"/>
            </a:xfrm>
            <a:custGeom>
              <a:avLst/>
              <a:gdLst/>
              <a:ahLst/>
              <a:cxnLst/>
              <a:rect l="l" t="t" r="r" b="b"/>
              <a:pathLst>
                <a:path w="72389">
                  <a:moveTo>
                    <a:pt x="72288" y="0"/>
                  </a:moveTo>
                  <a:lnTo>
                    <a:pt x="0" y="0"/>
                  </a:lnTo>
                </a:path>
              </a:pathLst>
            </a:custGeom>
            <a:ln w="13208">
              <a:solidFill>
                <a:srgbClr val="023F88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1" name="object 250">
              <a:extLst>
                <a:ext uri="{FF2B5EF4-FFF2-40B4-BE49-F238E27FC236}">
                  <a16:creationId xmlns:a16="http://schemas.microsoft.com/office/drawing/2014/main" id="{D2812246-746C-BE6E-579D-2908375E819E}"/>
                </a:ext>
              </a:extLst>
            </p:cNvPr>
            <p:cNvSpPr/>
            <p:nvPr/>
          </p:nvSpPr>
          <p:spPr>
            <a:xfrm>
              <a:off x="6531803" y="3198292"/>
              <a:ext cx="0" cy="117505"/>
            </a:xfrm>
            <a:custGeom>
              <a:avLst/>
              <a:gdLst/>
              <a:ahLst/>
              <a:cxnLst/>
              <a:rect l="l" t="t" r="r" b="b"/>
              <a:pathLst>
                <a:path h="72389">
                  <a:moveTo>
                    <a:pt x="0" y="0"/>
                  </a:moveTo>
                  <a:lnTo>
                    <a:pt x="0" y="72288"/>
                  </a:lnTo>
                </a:path>
              </a:pathLst>
            </a:custGeom>
            <a:ln w="13208">
              <a:solidFill>
                <a:srgbClr val="023F88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2" name="object 251">
              <a:extLst>
                <a:ext uri="{FF2B5EF4-FFF2-40B4-BE49-F238E27FC236}">
                  <a16:creationId xmlns:a16="http://schemas.microsoft.com/office/drawing/2014/main" id="{676724BF-3C58-8E64-1AEE-7E2ACF99C413}"/>
                </a:ext>
              </a:extLst>
            </p:cNvPr>
            <p:cNvSpPr/>
            <p:nvPr/>
          </p:nvSpPr>
          <p:spPr>
            <a:xfrm>
              <a:off x="6473132" y="3256959"/>
              <a:ext cx="117505" cy="0"/>
            </a:xfrm>
            <a:custGeom>
              <a:avLst/>
              <a:gdLst/>
              <a:ahLst/>
              <a:cxnLst/>
              <a:rect l="l" t="t" r="r" b="b"/>
              <a:pathLst>
                <a:path w="72389">
                  <a:moveTo>
                    <a:pt x="72288" y="0"/>
                  </a:moveTo>
                  <a:lnTo>
                    <a:pt x="0" y="0"/>
                  </a:lnTo>
                </a:path>
              </a:pathLst>
            </a:custGeom>
            <a:ln w="13208">
              <a:solidFill>
                <a:srgbClr val="023F88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3" name="object 252">
              <a:extLst>
                <a:ext uri="{FF2B5EF4-FFF2-40B4-BE49-F238E27FC236}">
                  <a16:creationId xmlns:a16="http://schemas.microsoft.com/office/drawing/2014/main" id="{182B51B1-7526-40BC-8066-325AD3375A7B}"/>
                </a:ext>
              </a:extLst>
            </p:cNvPr>
            <p:cNvSpPr/>
            <p:nvPr/>
          </p:nvSpPr>
          <p:spPr>
            <a:xfrm>
              <a:off x="6542932" y="3226613"/>
              <a:ext cx="0" cy="117505"/>
            </a:xfrm>
            <a:custGeom>
              <a:avLst/>
              <a:gdLst/>
              <a:ahLst/>
              <a:cxnLst/>
              <a:rect l="l" t="t" r="r" b="b"/>
              <a:pathLst>
                <a:path h="72389">
                  <a:moveTo>
                    <a:pt x="0" y="0"/>
                  </a:moveTo>
                  <a:lnTo>
                    <a:pt x="0" y="72288"/>
                  </a:lnTo>
                </a:path>
              </a:pathLst>
            </a:custGeom>
            <a:ln w="13208">
              <a:solidFill>
                <a:srgbClr val="023F88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4" name="object 253">
              <a:extLst>
                <a:ext uri="{FF2B5EF4-FFF2-40B4-BE49-F238E27FC236}">
                  <a16:creationId xmlns:a16="http://schemas.microsoft.com/office/drawing/2014/main" id="{DA485C9F-0594-B8A5-4B73-169253908A91}"/>
                </a:ext>
              </a:extLst>
            </p:cNvPr>
            <p:cNvSpPr/>
            <p:nvPr/>
          </p:nvSpPr>
          <p:spPr>
            <a:xfrm>
              <a:off x="6484258" y="3285279"/>
              <a:ext cx="117505" cy="0"/>
            </a:xfrm>
            <a:custGeom>
              <a:avLst/>
              <a:gdLst/>
              <a:ahLst/>
              <a:cxnLst/>
              <a:rect l="l" t="t" r="r" b="b"/>
              <a:pathLst>
                <a:path w="72389">
                  <a:moveTo>
                    <a:pt x="72288" y="0"/>
                  </a:moveTo>
                  <a:lnTo>
                    <a:pt x="0" y="0"/>
                  </a:lnTo>
                </a:path>
              </a:pathLst>
            </a:custGeom>
            <a:ln w="13208">
              <a:solidFill>
                <a:srgbClr val="023F88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5" name="object 254">
              <a:extLst>
                <a:ext uri="{FF2B5EF4-FFF2-40B4-BE49-F238E27FC236}">
                  <a16:creationId xmlns:a16="http://schemas.microsoft.com/office/drawing/2014/main" id="{A9B3A89E-5EEE-14F0-1F5C-F8A6928FFF12}"/>
                </a:ext>
              </a:extLst>
            </p:cNvPr>
            <p:cNvSpPr/>
            <p:nvPr/>
          </p:nvSpPr>
          <p:spPr>
            <a:xfrm>
              <a:off x="6653184" y="3239757"/>
              <a:ext cx="0" cy="117505"/>
            </a:xfrm>
            <a:custGeom>
              <a:avLst/>
              <a:gdLst/>
              <a:ahLst/>
              <a:cxnLst/>
              <a:rect l="l" t="t" r="r" b="b"/>
              <a:pathLst>
                <a:path h="72389">
                  <a:moveTo>
                    <a:pt x="0" y="0"/>
                  </a:moveTo>
                  <a:lnTo>
                    <a:pt x="0" y="72288"/>
                  </a:lnTo>
                </a:path>
              </a:pathLst>
            </a:custGeom>
            <a:ln w="13208">
              <a:solidFill>
                <a:srgbClr val="023F88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6" name="object 255">
              <a:extLst>
                <a:ext uri="{FF2B5EF4-FFF2-40B4-BE49-F238E27FC236}">
                  <a16:creationId xmlns:a16="http://schemas.microsoft.com/office/drawing/2014/main" id="{3BA4F03D-5CC1-11EF-D100-80559142D084}"/>
                </a:ext>
              </a:extLst>
            </p:cNvPr>
            <p:cNvSpPr/>
            <p:nvPr/>
          </p:nvSpPr>
          <p:spPr>
            <a:xfrm>
              <a:off x="6594510" y="3298422"/>
              <a:ext cx="117505" cy="0"/>
            </a:xfrm>
            <a:custGeom>
              <a:avLst/>
              <a:gdLst/>
              <a:ahLst/>
              <a:cxnLst/>
              <a:rect l="l" t="t" r="r" b="b"/>
              <a:pathLst>
                <a:path w="72389">
                  <a:moveTo>
                    <a:pt x="72288" y="0"/>
                  </a:moveTo>
                  <a:lnTo>
                    <a:pt x="0" y="0"/>
                  </a:lnTo>
                </a:path>
              </a:pathLst>
            </a:custGeom>
            <a:ln w="13208">
              <a:solidFill>
                <a:srgbClr val="023F88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7" name="object 256">
              <a:extLst>
                <a:ext uri="{FF2B5EF4-FFF2-40B4-BE49-F238E27FC236}">
                  <a16:creationId xmlns:a16="http://schemas.microsoft.com/office/drawing/2014/main" id="{6612497D-DCD9-EFC6-1410-A5A2B424187D}"/>
                </a:ext>
              </a:extLst>
            </p:cNvPr>
            <p:cNvSpPr/>
            <p:nvPr/>
          </p:nvSpPr>
          <p:spPr>
            <a:xfrm>
              <a:off x="6720955" y="3259984"/>
              <a:ext cx="0" cy="117505"/>
            </a:xfrm>
            <a:custGeom>
              <a:avLst/>
              <a:gdLst/>
              <a:ahLst/>
              <a:cxnLst/>
              <a:rect l="l" t="t" r="r" b="b"/>
              <a:pathLst>
                <a:path h="72389">
                  <a:moveTo>
                    <a:pt x="0" y="0"/>
                  </a:moveTo>
                  <a:lnTo>
                    <a:pt x="0" y="72288"/>
                  </a:lnTo>
                </a:path>
              </a:pathLst>
            </a:custGeom>
            <a:ln w="13208">
              <a:solidFill>
                <a:srgbClr val="023F88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8" name="object 257">
              <a:extLst>
                <a:ext uri="{FF2B5EF4-FFF2-40B4-BE49-F238E27FC236}">
                  <a16:creationId xmlns:a16="http://schemas.microsoft.com/office/drawing/2014/main" id="{B7A3DDE7-5777-0AE3-066A-44843759E918}"/>
                </a:ext>
              </a:extLst>
            </p:cNvPr>
            <p:cNvSpPr/>
            <p:nvPr/>
          </p:nvSpPr>
          <p:spPr>
            <a:xfrm>
              <a:off x="6662281" y="3318651"/>
              <a:ext cx="117505" cy="0"/>
            </a:xfrm>
            <a:custGeom>
              <a:avLst/>
              <a:gdLst/>
              <a:ahLst/>
              <a:cxnLst/>
              <a:rect l="l" t="t" r="r" b="b"/>
              <a:pathLst>
                <a:path w="72389">
                  <a:moveTo>
                    <a:pt x="72288" y="0"/>
                  </a:moveTo>
                  <a:lnTo>
                    <a:pt x="0" y="0"/>
                  </a:lnTo>
                </a:path>
              </a:pathLst>
            </a:custGeom>
            <a:ln w="13208">
              <a:solidFill>
                <a:srgbClr val="023F88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9" name="object 258">
              <a:extLst>
                <a:ext uri="{FF2B5EF4-FFF2-40B4-BE49-F238E27FC236}">
                  <a16:creationId xmlns:a16="http://schemas.microsoft.com/office/drawing/2014/main" id="{660BD368-E977-31D2-62E6-F1539D3DF8A1}"/>
                </a:ext>
              </a:extLst>
            </p:cNvPr>
            <p:cNvSpPr/>
            <p:nvPr/>
          </p:nvSpPr>
          <p:spPr>
            <a:xfrm>
              <a:off x="6741185" y="3259984"/>
              <a:ext cx="0" cy="117505"/>
            </a:xfrm>
            <a:custGeom>
              <a:avLst/>
              <a:gdLst/>
              <a:ahLst/>
              <a:cxnLst/>
              <a:rect l="l" t="t" r="r" b="b"/>
              <a:pathLst>
                <a:path h="72389">
                  <a:moveTo>
                    <a:pt x="0" y="0"/>
                  </a:moveTo>
                  <a:lnTo>
                    <a:pt x="0" y="72288"/>
                  </a:lnTo>
                </a:path>
              </a:pathLst>
            </a:custGeom>
            <a:ln w="13208">
              <a:solidFill>
                <a:srgbClr val="023F88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0" name="object 259">
              <a:extLst>
                <a:ext uri="{FF2B5EF4-FFF2-40B4-BE49-F238E27FC236}">
                  <a16:creationId xmlns:a16="http://schemas.microsoft.com/office/drawing/2014/main" id="{4987155E-4D94-88F8-BABC-1780182726B2}"/>
                </a:ext>
              </a:extLst>
            </p:cNvPr>
            <p:cNvSpPr/>
            <p:nvPr/>
          </p:nvSpPr>
          <p:spPr>
            <a:xfrm>
              <a:off x="6682511" y="3318651"/>
              <a:ext cx="117505" cy="0"/>
            </a:xfrm>
            <a:custGeom>
              <a:avLst/>
              <a:gdLst/>
              <a:ahLst/>
              <a:cxnLst/>
              <a:rect l="l" t="t" r="r" b="b"/>
              <a:pathLst>
                <a:path w="72389">
                  <a:moveTo>
                    <a:pt x="72288" y="0"/>
                  </a:moveTo>
                  <a:lnTo>
                    <a:pt x="0" y="0"/>
                  </a:lnTo>
                </a:path>
              </a:pathLst>
            </a:custGeom>
            <a:ln w="13208">
              <a:solidFill>
                <a:srgbClr val="023F88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1" name="object 260">
              <a:extLst>
                <a:ext uri="{FF2B5EF4-FFF2-40B4-BE49-F238E27FC236}">
                  <a16:creationId xmlns:a16="http://schemas.microsoft.com/office/drawing/2014/main" id="{552E7497-FBDC-FB8E-C18E-BE82672E4E20}"/>
                </a:ext>
              </a:extLst>
            </p:cNvPr>
            <p:cNvSpPr/>
            <p:nvPr/>
          </p:nvSpPr>
          <p:spPr>
            <a:xfrm>
              <a:off x="6753322" y="3259984"/>
              <a:ext cx="0" cy="117505"/>
            </a:xfrm>
            <a:custGeom>
              <a:avLst/>
              <a:gdLst/>
              <a:ahLst/>
              <a:cxnLst/>
              <a:rect l="l" t="t" r="r" b="b"/>
              <a:pathLst>
                <a:path h="72389">
                  <a:moveTo>
                    <a:pt x="0" y="0"/>
                  </a:moveTo>
                  <a:lnTo>
                    <a:pt x="0" y="72288"/>
                  </a:lnTo>
                </a:path>
              </a:pathLst>
            </a:custGeom>
            <a:ln w="13208">
              <a:solidFill>
                <a:srgbClr val="023F88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2" name="object 261">
              <a:extLst>
                <a:ext uri="{FF2B5EF4-FFF2-40B4-BE49-F238E27FC236}">
                  <a16:creationId xmlns:a16="http://schemas.microsoft.com/office/drawing/2014/main" id="{E5052C7B-0860-9D26-C963-FF391F61799B}"/>
                </a:ext>
              </a:extLst>
            </p:cNvPr>
            <p:cNvSpPr/>
            <p:nvPr/>
          </p:nvSpPr>
          <p:spPr>
            <a:xfrm>
              <a:off x="6694657" y="3318651"/>
              <a:ext cx="117505" cy="0"/>
            </a:xfrm>
            <a:custGeom>
              <a:avLst/>
              <a:gdLst/>
              <a:ahLst/>
              <a:cxnLst/>
              <a:rect l="l" t="t" r="r" b="b"/>
              <a:pathLst>
                <a:path w="72389">
                  <a:moveTo>
                    <a:pt x="0" y="0"/>
                  </a:moveTo>
                  <a:lnTo>
                    <a:pt x="72288" y="0"/>
                  </a:lnTo>
                </a:path>
              </a:pathLst>
            </a:custGeom>
            <a:ln w="13208">
              <a:solidFill>
                <a:srgbClr val="023F88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3" name="object 262">
              <a:extLst>
                <a:ext uri="{FF2B5EF4-FFF2-40B4-BE49-F238E27FC236}">
                  <a16:creationId xmlns:a16="http://schemas.microsoft.com/office/drawing/2014/main" id="{07E7A184-1BF3-AB91-FD4E-F33E53361C80}"/>
                </a:ext>
              </a:extLst>
            </p:cNvPr>
            <p:cNvSpPr/>
            <p:nvPr/>
          </p:nvSpPr>
          <p:spPr>
            <a:xfrm>
              <a:off x="6820080" y="3259984"/>
              <a:ext cx="0" cy="117505"/>
            </a:xfrm>
            <a:custGeom>
              <a:avLst/>
              <a:gdLst/>
              <a:ahLst/>
              <a:cxnLst/>
              <a:rect l="l" t="t" r="r" b="b"/>
              <a:pathLst>
                <a:path h="72389">
                  <a:moveTo>
                    <a:pt x="0" y="0"/>
                  </a:moveTo>
                  <a:lnTo>
                    <a:pt x="0" y="72288"/>
                  </a:lnTo>
                </a:path>
              </a:pathLst>
            </a:custGeom>
            <a:ln w="13208">
              <a:solidFill>
                <a:srgbClr val="023F88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4" name="object 263">
              <a:extLst>
                <a:ext uri="{FF2B5EF4-FFF2-40B4-BE49-F238E27FC236}">
                  <a16:creationId xmlns:a16="http://schemas.microsoft.com/office/drawing/2014/main" id="{104BA3BA-3627-5758-371F-F25D8C287BBD}"/>
                </a:ext>
              </a:extLst>
            </p:cNvPr>
            <p:cNvSpPr/>
            <p:nvPr/>
          </p:nvSpPr>
          <p:spPr>
            <a:xfrm>
              <a:off x="6761406" y="3318651"/>
              <a:ext cx="117505" cy="0"/>
            </a:xfrm>
            <a:custGeom>
              <a:avLst/>
              <a:gdLst/>
              <a:ahLst/>
              <a:cxnLst/>
              <a:rect l="l" t="t" r="r" b="b"/>
              <a:pathLst>
                <a:path w="72389">
                  <a:moveTo>
                    <a:pt x="72288" y="0"/>
                  </a:moveTo>
                  <a:lnTo>
                    <a:pt x="0" y="0"/>
                  </a:lnTo>
                </a:path>
              </a:pathLst>
            </a:custGeom>
            <a:ln w="13208">
              <a:solidFill>
                <a:srgbClr val="023F88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5" name="object 264">
              <a:extLst>
                <a:ext uri="{FF2B5EF4-FFF2-40B4-BE49-F238E27FC236}">
                  <a16:creationId xmlns:a16="http://schemas.microsoft.com/office/drawing/2014/main" id="{01EE8421-DC67-7FB9-7849-353E9B651FC0}"/>
                </a:ext>
              </a:extLst>
            </p:cNvPr>
            <p:cNvSpPr/>
            <p:nvPr/>
          </p:nvSpPr>
          <p:spPr>
            <a:xfrm>
              <a:off x="6838284" y="3259984"/>
              <a:ext cx="0" cy="117505"/>
            </a:xfrm>
            <a:custGeom>
              <a:avLst/>
              <a:gdLst/>
              <a:ahLst/>
              <a:cxnLst/>
              <a:rect l="l" t="t" r="r" b="b"/>
              <a:pathLst>
                <a:path h="72389">
                  <a:moveTo>
                    <a:pt x="0" y="0"/>
                  </a:moveTo>
                  <a:lnTo>
                    <a:pt x="0" y="72288"/>
                  </a:lnTo>
                </a:path>
              </a:pathLst>
            </a:custGeom>
            <a:ln w="13208">
              <a:solidFill>
                <a:srgbClr val="023F88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6" name="object 265">
              <a:extLst>
                <a:ext uri="{FF2B5EF4-FFF2-40B4-BE49-F238E27FC236}">
                  <a16:creationId xmlns:a16="http://schemas.microsoft.com/office/drawing/2014/main" id="{CC6CF2EE-2D9C-ECEA-F851-3327FFA402DE}"/>
                </a:ext>
              </a:extLst>
            </p:cNvPr>
            <p:cNvSpPr/>
            <p:nvPr/>
          </p:nvSpPr>
          <p:spPr>
            <a:xfrm>
              <a:off x="6779613" y="3318651"/>
              <a:ext cx="117505" cy="0"/>
            </a:xfrm>
            <a:custGeom>
              <a:avLst/>
              <a:gdLst/>
              <a:ahLst/>
              <a:cxnLst/>
              <a:rect l="l" t="t" r="r" b="b"/>
              <a:pathLst>
                <a:path w="72389">
                  <a:moveTo>
                    <a:pt x="72288" y="0"/>
                  </a:moveTo>
                  <a:lnTo>
                    <a:pt x="0" y="0"/>
                  </a:lnTo>
                </a:path>
              </a:pathLst>
            </a:custGeom>
            <a:ln w="13208">
              <a:solidFill>
                <a:srgbClr val="023F88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7" name="object 266">
              <a:extLst>
                <a:ext uri="{FF2B5EF4-FFF2-40B4-BE49-F238E27FC236}">
                  <a16:creationId xmlns:a16="http://schemas.microsoft.com/office/drawing/2014/main" id="{8D290E49-A580-0572-4F6D-3C89C2EFFB10}"/>
                </a:ext>
              </a:extLst>
            </p:cNvPr>
            <p:cNvSpPr/>
            <p:nvPr/>
          </p:nvSpPr>
          <p:spPr>
            <a:xfrm>
              <a:off x="6963708" y="3279195"/>
              <a:ext cx="0" cy="117505"/>
            </a:xfrm>
            <a:custGeom>
              <a:avLst/>
              <a:gdLst/>
              <a:ahLst/>
              <a:cxnLst/>
              <a:rect l="l" t="t" r="r" b="b"/>
              <a:pathLst>
                <a:path h="72389">
                  <a:moveTo>
                    <a:pt x="0" y="0"/>
                  </a:moveTo>
                  <a:lnTo>
                    <a:pt x="0" y="72288"/>
                  </a:lnTo>
                </a:path>
              </a:pathLst>
            </a:custGeom>
            <a:ln w="13208">
              <a:solidFill>
                <a:srgbClr val="023F88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8" name="object 267">
              <a:extLst>
                <a:ext uri="{FF2B5EF4-FFF2-40B4-BE49-F238E27FC236}">
                  <a16:creationId xmlns:a16="http://schemas.microsoft.com/office/drawing/2014/main" id="{BDC27CBE-E450-56BB-88B6-87CB0E8B8B08}"/>
                </a:ext>
              </a:extLst>
            </p:cNvPr>
            <p:cNvSpPr/>
            <p:nvPr/>
          </p:nvSpPr>
          <p:spPr>
            <a:xfrm>
              <a:off x="6905037" y="3337863"/>
              <a:ext cx="117505" cy="0"/>
            </a:xfrm>
            <a:custGeom>
              <a:avLst/>
              <a:gdLst/>
              <a:ahLst/>
              <a:cxnLst/>
              <a:rect l="l" t="t" r="r" b="b"/>
              <a:pathLst>
                <a:path w="72389">
                  <a:moveTo>
                    <a:pt x="72288" y="0"/>
                  </a:moveTo>
                  <a:lnTo>
                    <a:pt x="0" y="0"/>
                  </a:lnTo>
                </a:path>
              </a:pathLst>
            </a:custGeom>
            <a:ln w="13208">
              <a:solidFill>
                <a:srgbClr val="023F88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9" name="object 268">
              <a:extLst>
                <a:ext uri="{FF2B5EF4-FFF2-40B4-BE49-F238E27FC236}">
                  <a16:creationId xmlns:a16="http://schemas.microsoft.com/office/drawing/2014/main" id="{D17659A7-6C10-16A0-EC79-09113486166A}"/>
                </a:ext>
              </a:extLst>
            </p:cNvPr>
            <p:cNvSpPr/>
            <p:nvPr/>
          </p:nvSpPr>
          <p:spPr>
            <a:xfrm>
              <a:off x="6996079" y="3279195"/>
              <a:ext cx="0" cy="117505"/>
            </a:xfrm>
            <a:custGeom>
              <a:avLst/>
              <a:gdLst/>
              <a:ahLst/>
              <a:cxnLst/>
              <a:rect l="l" t="t" r="r" b="b"/>
              <a:pathLst>
                <a:path h="72389">
                  <a:moveTo>
                    <a:pt x="0" y="0"/>
                  </a:moveTo>
                  <a:lnTo>
                    <a:pt x="0" y="72288"/>
                  </a:lnTo>
                </a:path>
              </a:pathLst>
            </a:custGeom>
            <a:ln w="13208">
              <a:solidFill>
                <a:srgbClr val="023F88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0" name="object 269">
              <a:extLst>
                <a:ext uri="{FF2B5EF4-FFF2-40B4-BE49-F238E27FC236}">
                  <a16:creationId xmlns:a16="http://schemas.microsoft.com/office/drawing/2014/main" id="{A7C6F33C-3186-22EE-BE8F-CE54998F7795}"/>
                </a:ext>
              </a:extLst>
            </p:cNvPr>
            <p:cNvSpPr/>
            <p:nvPr/>
          </p:nvSpPr>
          <p:spPr>
            <a:xfrm>
              <a:off x="6937404" y="3337863"/>
              <a:ext cx="117505" cy="0"/>
            </a:xfrm>
            <a:custGeom>
              <a:avLst/>
              <a:gdLst/>
              <a:ahLst/>
              <a:cxnLst/>
              <a:rect l="l" t="t" r="r" b="b"/>
              <a:pathLst>
                <a:path w="72389">
                  <a:moveTo>
                    <a:pt x="72288" y="0"/>
                  </a:moveTo>
                  <a:lnTo>
                    <a:pt x="0" y="0"/>
                  </a:lnTo>
                </a:path>
              </a:pathLst>
            </a:custGeom>
            <a:ln w="13208">
              <a:solidFill>
                <a:srgbClr val="023F88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1" name="object 270">
              <a:extLst>
                <a:ext uri="{FF2B5EF4-FFF2-40B4-BE49-F238E27FC236}">
                  <a16:creationId xmlns:a16="http://schemas.microsoft.com/office/drawing/2014/main" id="{D0AA223C-6C3C-74FD-7C7F-1E8982FE2BC2}"/>
                </a:ext>
              </a:extLst>
            </p:cNvPr>
            <p:cNvSpPr/>
            <p:nvPr/>
          </p:nvSpPr>
          <p:spPr>
            <a:xfrm>
              <a:off x="7009227" y="3279195"/>
              <a:ext cx="0" cy="117505"/>
            </a:xfrm>
            <a:custGeom>
              <a:avLst/>
              <a:gdLst/>
              <a:ahLst/>
              <a:cxnLst/>
              <a:rect l="l" t="t" r="r" b="b"/>
              <a:pathLst>
                <a:path h="72389">
                  <a:moveTo>
                    <a:pt x="0" y="0"/>
                  </a:moveTo>
                  <a:lnTo>
                    <a:pt x="0" y="72288"/>
                  </a:lnTo>
                </a:path>
              </a:pathLst>
            </a:custGeom>
            <a:ln w="13208">
              <a:solidFill>
                <a:srgbClr val="023F88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2" name="object 271">
              <a:extLst>
                <a:ext uri="{FF2B5EF4-FFF2-40B4-BE49-F238E27FC236}">
                  <a16:creationId xmlns:a16="http://schemas.microsoft.com/office/drawing/2014/main" id="{01AE1A5D-63C6-4D29-D386-27D5456529D1}"/>
                </a:ext>
              </a:extLst>
            </p:cNvPr>
            <p:cNvSpPr/>
            <p:nvPr/>
          </p:nvSpPr>
          <p:spPr>
            <a:xfrm>
              <a:off x="6950552" y="3337863"/>
              <a:ext cx="117505" cy="0"/>
            </a:xfrm>
            <a:custGeom>
              <a:avLst/>
              <a:gdLst/>
              <a:ahLst/>
              <a:cxnLst/>
              <a:rect l="l" t="t" r="r" b="b"/>
              <a:pathLst>
                <a:path w="72389">
                  <a:moveTo>
                    <a:pt x="72288" y="0"/>
                  </a:moveTo>
                  <a:lnTo>
                    <a:pt x="0" y="0"/>
                  </a:lnTo>
                </a:path>
              </a:pathLst>
            </a:custGeom>
            <a:ln w="13208">
              <a:solidFill>
                <a:srgbClr val="023F88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3" name="object 272">
              <a:extLst>
                <a:ext uri="{FF2B5EF4-FFF2-40B4-BE49-F238E27FC236}">
                  <a16:creationId xmlns:a16="http://schemas.microsoft.com/office/drawing/2014/main" id="{07B25B3B-F385-5A8D-57E1-AD09F727E4B3}"/>
                </a:ext>
              </a:extLst>
            </p:cNvPr>
            <p:cNvSpPr/>
            <p:nvPr/>
          </p:nvSpPr>
          <p:spPr>
            <a:xfrm>
              <a:off x="7118467" y="3279195"/>
              <a:ext cx="0" cy="117505"/>
            </a:xfrm>
            <a:custGeom>
              <a:avLst/>
              <a:gdLst/>
              <a:ahLst/>
              <a:cxnLst/>
              <a:rect l="l" t="t" r="r" b="b"/>
              <a:pathLst>
                <a:path h="72389">
                  <a:moveTo>
                    <a:pt x="0" y="0"/>
                  </a:moveTo>
                  <a:lnTo>
                    <a:pt x="0" y="72288"/>
                  </a:lnTo>
                </a:path>
              </a:pathLst>
            </a:custGeom>
            <a:ln w="13208">
              <a:solidFill>
                <a:srgbClr val="023F88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4" name="object 273">
              <a:extLst>
                <a:ext uri="{FF2B5EF4-FFF2-40B4-BE49-F238E27FC236}">
                  <a16:creationId xmlns:a16="http://schemas.microsoft.com/office/drawing/2014/main" id="{9C39B1F8-FF3B-EFB1-3DEA-CDE0BD3EF1B1}"/>
                </a:ext>
              </a:extLst>
            </p:cNvPr>
            <p:cNvSpPr/>
            <p:nvPr/>
          </p:nvSpPr>
          <p:spPr>
            <a:xfrm>
              <a:off x="7059793" y="3337863"/>
              <a:ext cx="117505" cy="0"/>
            </a:xfrm>
            <a:custGeom>
              <a:avLst/>
              <a:gdLst/>
              <a:ahLst/>
              <a:cxnLst/>
              <a:rect l="l" t="t" r="r" b="b"/>
              <a:pathLst>
                <a:path w="72389">
                  <a:moveTo>
                    <a:pt x="72288" y="0"/>
                  </a:moveTo>
                  <a:lnTo>
                    <a:pt x="0" y="0"/>
                  </a:lnTo>
                </a:path>
              </a:pathLst>
            </a:custGeom>
            <a:ln w="13208">
              <a:solidFill>
                <a:srgbClr val="023F88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5" name="object 274">
              <a:extLst>
                <a:ext uri="{FF2B5EF4-FFF2-40B4-BE49-F238E27FC236}">
                  <a16:creationId xmlns:a16="http://schemas.microsoft.com/office/drawing/2014/main" id="{BD1524F7-CF2D-0C1F-9B59-0F18A814741C}"/>
                </a:ext>
              </a:extLst>
            </p:cNvPr>
            <p:cNvSpPr/>
            <p:nvPr/>
          </p:nvSpPr>
          <p:spPr>
            <a:xfrm>
              <a:off x="7132627" y="3279195"/>
              <a:ext cx="0" cy="117505"/>
            </a:xfrm>
            <a:custGeom>
              <a:avLst/>
              <a:gdLst/>
              <a:ahLst/>
              <a:cxnLst/>
              <a:rect l="l" t="t" r="r" b="b"/>
              <a:pathLst>
                <a:path h="72389">
                  <a:moveTo>
                    <a:pt x="0" y="0"/>
                  </a:moveTo>
                  <a:lnTo>
                    <a:pt x="0" y="72288"/>
                  </a:lnTo>
                </a:path>
              </a:pathLst>
            </a:custGeom>
            <a:ln w="13208">
              <a:solidFill>
                <a:srgbClr val="023F88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6" name="object 275">
              <a:extLst>
                <a:ext uri="{FF2B5EF4-FFF2-40B4-BE49-F238E27FC236}">
                  <a16:creationId xmlns:a16="http://schemas.microsoft.com/office/drawing/2014/main" id="{32712140-268E-109A-73A5-3044CE4455C5}"/>
                </a:ext>
              </a:extLst>
            </p:cNvPr>
            <p:cNvSpPr/>
            <p:nvPr/>
          </p:nvSpPr>
          <p:spPr>
            <a:xfrm>
              <a:off x="7073956" y="3337863"/>
              <a:ext cx="117505" cy="0"/>
            </a:xfrm>
            <a:custGeom>
              <a:avLst/>
              <a:gdLst/>
              <a:ahLst/>
              <a:cxnLst/>
              <a:rect l="l" t="t" r="r" b="b"/>
              <a:pathLst>
                <a:path w="72389">
                  <a:moveTo>
                    <a:pt x="72288" y="0"/>
                  </a:moveTo>
                  <a:lnTo>
                    <a:pt x="0" y="0"/>
                  </a:lnTo>
                </a:path>
              </a:pathLst>
            </a:custGeom>
            <a:ln w="13208">
              <a:solidFill>
                <a:srgbClr val="023F88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7" name="object 276">
              <a:extLst>
                <a:ext uri="{FF2B5EF4-FFF2-40B4-BE49-F238E27FC236}">
                  <a16:creationId xmlns:a16="http://schemas.microsoft.com/office/drawing/2014/main" id="{1AB833C7-E3D7-1305-3ADD-A526EF424A7D}"/>
                </a:ext>
              </a:extLst>
            </p:cNvPr>
            <p:cNvSpPr/>
            <p:nvPr/>
          </p:nvSpPr>
          <p:spPr>
            <a:xfrm>
              <a:off x="7150836" y="3279195"/>
              <a:ext cx="0" cy="117505"/>
            </a:xfrm>
            <a:custGeom>
              <a:avLst/>
              <a:gdLst/>
              <a:ahLst/>
              <a:cxnLst/>
              <a:rect l="l" t="t" r="r" b="b"/>
              <a:pathLst>
                <a:path h="72389">
                  <a:moveTo>
                    <a:pt x="0" y="0"/>
                  </a:moveTo>
                  <a:lnTo>
                    <a:pt x="0" y="72288"/>
                  </a:lnTo>
                </a:path>
              </a:pathLst>
            </a:custGeom>
            <a:ln w="13208">
              <a:solidFill>
                <a:srgbClr val="023F88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8" name="object 277">
              <a:extLst>
                <a:ext uri="{FF2B5EF4-FFF2-40B4-BE49-F238E27FC236}">
                  <a16:creationId xmlns:a16="http://schemas.microsoft.com/office/drawing/2014/main" id="{42740A74-2B6B-8501-B015-3D7FA261E8F5}"/>
                </a:ext>
              </a:extLst>
            </p:cNvPr>
            <p:cNvSpPr/>
            <p:nvPr/>
          </p:nvSpPr>
          <p:spPr>
            <a:xfrm>
              <a:off x="7092160" y="3337863"/>
              <a:ext cx="117505" cy="0"/>
            </a:xfrm>
            <a:custGeom>
              <a:avLst/>
              <a:gdLst/>
              <a:ahLst/>
              <a:cxnLst/>
              <a:rect l="l" t="t" r="r" b="b"/>
              <a:pathLst>
                <a:path w="72389">
                  <a:moveTo>
                    <a:pt x="72288" y="0"/>
                  </a:moveTo>
                  <a:lnTo>
                    <a:pt x="0" y="0"/>
                  </a:lnTo>
                </a:path>
              </a:pathLst>
            </a:custGeom>
            <a:ln w="13208">
              <a:solidFill>
                <a:srgbClr val="023F88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9" name="object 278">
              <a:extLst>
                <a:ext uri="{FF2B5EF4-FFF2-40B4-BE49-F238E27FC236}">
                  <a16:creationId xmlns:a16="http://schemas.microsoft.com/office/drawing/2014/main" id="{BC981601-030C-2824-FA3B-F03BB2181857}"/>
                </a:ext>
              </a:extLst>
            </p:cNvPr>
            <p:cNvSpPr/>
            <p:nvPr/>
          </p:nvSpPr>
          <p:spPr>
            <a:xfrm>
              <a:off x="7275249" y="3279195"/>
              <a:ext cx="0" cy="117505"/>
            </a:xfrm>
            <a:custGeom>
              <a:avLst/>
              <a:gdLst/>
              <a:ahLst/>
              <a:cxnLst/>
              <a:rect l="l" t="t" r="r" b="b"/>
              <a:pathLst>
                <a:path h="72389">
                  <a:moveTo>
                    <a:pt x="0" y="0"/>
                  </a:moveTo>
                  <a:lnTo>
                    <a:pt x="0" y="72288"/>
                  </a:lnTo>
                </a:path>
              </a:pathLst>
            </a:custGeom>
            <a:ln w="13208">
              <a:solidFill>
                <a:srgbClr val="023F88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0" name="object 279">
              <a:extLst>
                <a:ext uri="{FF2B5EF4-FFF2-40B4-BE49-F238E27FC236}">
                  <a16:creationId xmlns:a16="http://schemas.microsoft.com/office/drawing/2014/main" id="{AF573AC6-4C03-B338-CB22-1D3E127EDD1E}"/>
                </a:ext>
              </a:extLst>
            </p:cNvPr>
            <p:cNvSpPr/>
            <p:nvPr/>
          </p:nvSpPr>
          <p:spPr>
            <a:xfrm>
              <a:off x="7216574" y="3337863"/>
              <a:ext cx="117505" cy="0"/>
            </a:xfrm>
            <a:custGeom>
              <a:avLst/>
              <a:gdLst/>
              <a:ahLst/>
              <a:cxnLst/>
              <a:rect l="l" t="t" r="r" b="b"/>
              <a:pathLst>
                <a:path w="72389">
                  <a:moveTo>
                    <a:pt x="72288" y="0"/>
                  </a:moveTo>
                  <a:lnTo>
                    <a:pt x="0" y="0"/>
                  </a:lnTo>
                </a:path>
              </a:pathLst>
            </a:custGeom>
            <a:ln w="13208">
              <a:solidFill>
                <a:srgbClr val="023F88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1" name="object 280">
              <a:extLst>
                <a:ext uri="{FF2B5EF4-FFF2-40B4-BE49-F238E27FC236}">
                  <a16:creationId xmlns:a16="http://schemas.microsoft.com/office/drawing/2014/main" id="{D918FACE-C9A3-C411-2B85-76BA59F9A852}"/>
                </a:ext>
              </a:extLst>
            </p:cNvPr>
            <p:cNvSpPr/>
            <p:nvPr/>
          </p:nvSpPr>
          <p:spPr>
            <a:xfrm>
              <a:off x="7305592" y="3279195"/>
              <a:ext cx="0" cy="117505"/>
            </a:xfrm>
            <a:custGeom>
              <a:avLst/>
              <a:gdLst/>
              <a:ahLst/>
              <a:cxnLst/>
              <a:rect l="l" t="t" r="r" b="b"/>
              <a:pathLst>
                <a:path h="72389">
                  <a:moveTo>
                    <a:pt x="0" y="0"/>
                  </a:moveTo>
                  <a:lnTo>
                    <a:pt x="0" y="72288"/>
                  </a:lnTo>
                </a:path>
              </a:pathLst>
            </a:custGeom>
            <a:ln w="13208">
              <a:solidFill>
                <a:srgbClr val="023F88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2" name="object 281">
              <a:extLst>
                <a:ext uri="{FF2B5EF4-FFF2-40B4-BE49-F238E27FC236}">
                  <a16:creationId xmlns:a16="http://schemas.microsoft.com/office/drawing/2014/main" id="{CEC9BCEB-036D-11F5-4DBC-44BBB313158E}"/>
                </a:ext>
              </a:extLst>
            </p:cNvPr>
            <p:cNvSpPr/>
            <p:nvPr/>
          </p:nvSpPr>
          <p:spPr>
            <a:xfrm>
              <a:off x="7246919" y="3337863"/>
              <a:ext cx="117505" cy="0"/>
            </a:xfrm>
            <a:custGeom>
              <a:avLst/>
              <a:gdLst/>
              <a:ahLst/>
              <a:cxnLst/>
              <a:rect l="l" t="t" r="r" b="b"/>
              <a:pathLst>
                <a:path w="72389">
                  <a:moveTo>
                    <a:pt x="72288" y="0"/>
                  </a:moveTo>
                  <a:lnTo>
                    <a:pt x="0" y="0"/>
                  </a:lnTo>
                </a:path>
              </a:pathLst>
            </a:custGeom>
            <a:ln w="13208">
              <a:solidFill>
                <a:srgbClr val="023F88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3" name="object 282">
              <a:extLst>
                <a:ext uri="{FF2B5EF4-FFF2-40B4-BE49-F238E27FC236}">
                  <a16:creationId xmlns:a16="http://schemas.microsoft.com/office/drawing/2014/main" id="{23496AA9-1091-635B-E367-2300D602FAF5}"/>
                </a:ext>
              </a:extLst>
            </p:cNvPr>
            <p:cNvSpPr/>
            <p:nvPr/>
          </p:nvSpPr>
          <p:spPr>
            <a:xfrm>
              <a:off x="7362235" y="3279195"/>
              <a:ext cx="0" cy="117505"/>
            </a:xfrm>
            <a:custGeom>
              <a:avLst/>
              <a:gdLst/>
              <a:ahLst/>
              <a:cxnLst/>
              <a:rect l="l" t="t" r="r" b="b"/>
              <a:pathLst>
                <a:path h="72389">
                  <a:moveTo>
                    <a:pt x="0" y="0"/>
                  </a:moveTo>
                  <a:lnTo>
                    <a:pt x="0" y="72288"/>
                  </a:lnTo>
                </a:path>
              </a:pathLst>
            </a:custGeom>
            <a:ln w="13208">
              <a:solidFill>
                <a:srgbClr val="023F88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4" name="object 283">
              <a:extLst>
                <a:ext uri="{FF2B5EF4-FFF2-40B4-BE49-F238E27FC236}">
                  <a16:creationId xmlns:a16="http://schemas.microsoft.com/office/drawing/2014/main" id="{2191C316-FCFC-F71D-6332-41E66D40524C}"/>
                </a:ext>
              </a:extLst>
            </p:cNvPr>
            <p:cNvSpPr/>
            <p:nvPr/>
          </p:nvSpPr>
          <p:spPr>
            <a:xfrm>
              <a:off x="7303561" y="3337863"/>
              <a:ext cx="117505" cy="0"/>
            </a:xfrm>
            <a:custGeom>
              <a:avLst/>
              <a:gdLst/>
              <a:ahLst/>
              <a:cxnLst/>
              <a:rect l="l" t="t" r="r" b="b"/>
              <a:pathLst>
                <a:path w="72389">
                  <a:moveTo>
                    <a:pt x="72288" y="0"/>
                  </a:moveTo>
                  <a:lnTo>
                    <a:pt x="0" y="0"/>
                  </a:lnTo>
                </a:path>
              </a:pathLst>
            </a:custGeom>
            <a:ln w="13208">
              <a:solidFill>
                <a:srgbClr val="023F88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5" name="object 284">
              <a:extLst>
                <a:ext uri="{FF2B5EF4-FFF2-40B4-BE49-F238E27FC236}">
                  <a16:creationId xmlns:a16="http://schemas.microsoft.com/office/drawing/2014/main" id="{20F2ED78-15E6-8C79-A5E6-14B57A248806}"/>
                </a:ext>
              </a:extLst>
            </p:cNvPr>
            <p:cNvSpPr/>
            <p:nvPr/>
          </p:nvSpPr>
          <p:spPr>
            <a:xfrm>
              <a:off x="7434684" y="3279195"/>
              <a:ext cx="0" cy="117505"/>
            </a:xfrm>
            <a:custGeom>
              <a:avLst/>
              <a:gdLst/>
              <a:ahLst/>
              <a:cxnLst/>
              <a:rect l="l" t="t" r="r" b="b"/>
              <a:pathLst>
                <a:path h="72389">
                  <a:moveTo>
                    <a:pt x="0" y="0"/>
                  </a:moveTo>
                  <a:lnTo>
                    <a:pt x="0" y="72288"/>
                  </a:lnTo>
                </a:path>
              </a:pathLst>
            </a:custGeom>
            <a:ln w="13208">
              <a:solidFill>
                <a:srgbClr val="023F88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6" name="object 285">
              <a:extLst>
                <a:ext uri="{FF2B5EF4-FFF2-40B4-BE49-F238E27FC236}">
                  <a16:creationId xmlns:a16="http://schemas.microsoft.com/office/drawing/2014/main" id="{CAE77392-37C0-1216-325D-50DE06D91B95}"/>
                </a:ext>
              </a:extLst>
            </p:cNvPr>
            <p:cNvSpPr/>
            <p:nvPr/>
          </p:nvSpPr>
          <p:spPr>
            <a:xfrm>
              <a:off x="7376010" y="3337863"/>
              <a:ext cx="117505" cy="0"/>
            </a:xfrm>
            <a:custGeom>
              <a:avLst/>
              <a:gdLst/>
              <a:ahLst/>
              <a:cxnLst/>
              <a:rect l="l" t="t" r="r" b="b"/>
              <a:pathLst>
                <a:path w="72389">
                  <a:moveTo>
                    <a:pt x="72288" y="0"/>
                  </a:moveTo>
                  <a:lnTo>
                    <a:pt x="0" y="0"/>
                  </a:lnTo>
                </a:path>
              </a:pathLst>
            </a:custGeom>
            <a:ln w="13208">
              <a:solidFill>
                <a:srgbClr val="023F88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7" name="object 286">
              <a:extLst>
                <a:ext uri="{FF2B5EF4-FFF2-40B4-BE49-F238E27FC236}">
                  <a16:creationId xmlns:a16="http://schemas.microsoft.com/office/drawing/2014/main" id="{D5292E05-D968-A269-896F-910695C7E098}"/>
                </a:ext>
              </a:extLst>
            </p:cNvPr>
            <p:cNvSpPr/>
            <p:nvPr/>
          </p:nvSpPr>
          <p:spPr>
            <a:xfrm>
              <a:off x="7451752" y="3279195"/>
              <a:ext cx="0" cy="117505"/>
            </a:xfrm>
            <a:custGeom>
              <a:avLst/>
              <a:gdLst/>
              <a:ahLst/>
              <a:cxnLst/>
              <a:rect l="l" t="t" r="r" b="b"/>
              <a:pathLst>
                <a:path h="72389">
                  <a:moveTo>
                    <a:pt x="0" y="0"/>
                  </a:moveTo>
                  <a:lnTo>
                    <a:pt x="0" y="72288"/>
                  </a:lnTo>
                </a:path>
              </a:pathLst>
            </a:custGeom>
            <a:ln w="13208">
              <a:solidFill>
                <a:srgbClr val="023F88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8" name="object 287">
              <a:extLst>
                <a:ext uri="{FF2B5EF4-FFF2-40B4-BE49-F238E27FC236}">
                  <a16:creationId xmlns:a16="http://schemas.microsoft.com/office/drawing/2014/main" id="{3ABD816B-3A06-37B5-B822-7ACEDDACFAFC}"/>
                </a:ext>
              </a:extLst>
            </p:cNvPr>
            <p:cNvSpPr/>
            <p:nvPr/>
          </p:nvSpPr>
          <p:spPr>
            <a:xfrm>
              <a:off x="7393080" y="3337863"/>
              <a:ext cx="117505" cy="0"/>
            </a:xfrm>
            <a:custGeom>
              <a:avLst/>
              <a:gdLst/>
              <a:ahLst/>
              <a:cxnLst/>
              <a:rect l="l" t="t" r="r" b="b"/>
              <a:pathLst>
                <a:path w="72389">
                  <a:moveTo>
                    <a:pt x="72288" y="0"/>
                  </a:moveTo>
                  <a:lnTo>
                    <a:pt x="0" y="0"/>
                  </a:lnTo>
                </a:path>
              </a:pathLst>
            </a:custGeom>
            <a:ln w="13208">
              <a:solidFill>
                <a:srgbClr val="023F88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9" name="object 288">
              <a:extLst>
                <a:ext uri="{FF2B5EF4-FFF2-40B4-BE49-F238E27FC236}">
                  <a16:creationId xmlns:a16="http://schemas.microsoft.com/office/drawing/2014/main" id="{1B096DF7-F716-C0A6-6580-9D7A44AD3E03}"/>
                </a:ext>
              </a:extLst>
            </p:cNvPr>
            <p:cNvSpPr/>
            <p:nvPr/>
          </p:nvSpPr>
          <p:spPr>
            <a:xfrm>
              <a:off x="7469199" y="3279195"/>
              <a:ext cx="0" cy="117505"/>
            </a:xfrm>
            <a:custGeom>
              <a:avLst/>
              <a:gdLst/>
              <a:ahLst/>
              <a:cxnLst/>
              <a:rect l="l" t="t" r="r" b="b"/>
              <a:pathLst>
                <a:path h="72389">
                  <a:moveTo>
                    <a:pt x="0" y="0"/>
                  </a:moveTo>
                  <a:lnTo>
                    <a:pt x="0" y="72288"/>
                  </a:lnTo>
                </a:path>
              </a:pathLst>
            </a:custGeom>
            <a:ln w="13208">
              <a:solidFill>
                <a:srgbClr val="023F88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0" name="object 289">
              <a:extLst>
                <a:ext uri="{FF2B5EF4-FFF2-40B4-BE49-F238E27FC236}">
                  <a16:creationId xmlns:a16="http://schemas.microsoft.com/office/drawing/2014/main" id="{44D1E864-FEF3-7E7A-702C-126FC89BF232}"/>
                </a:ext>
              </a:extLst>
            </p:cNvPr>
            <p:cNvSpPr/>
            <p:nvPr/>
          </p:nvSpPr>
          <p:spPr>
            <a:xfrm>
              <a:off x="7410526" y="3337863"/>
              <a:ext cx="117505" cy="0"/>
            </a:xfrm>
            <a:custGeom>
              <a:avLst/>
              <a:gdLst/>
              <a:ahLst/>
              <a:cxnLst/>
              <a:rect l="l" t="t" r="r" b="b"/>
              <a:pathLst>
                <a:path w="72389">
                  <a:moveTo>
                    <a:pt x="72288" y="0"/>
                  </a:moveTo>
                  <a:lnTo>
                    <a:pt x="0" y="0"/>
                  </a:lnTo>
                </a:path>
              </a:pathLst>
            </a:custGeom>
            <a:ln w="13208">
              <a:solidFill>
                <a:srgbClr val="023F88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1" name="object 290">
              <a:extLst>
                <a:ext uri="{FF2B5EF4-FFF2-40B4-BE49-F238E27FC236}">
                  <a16:creationId xmlns:a16="http://schemas.microsoft.com/office/drawing/2014/main" id="{92E0D271-A3FC-F70A-E0EB-3E40C9A91421}"/>
                </a:ext>
              </a:extLst>
            </p:cNvPr>
            <p:cNvSpPr/>
            <p:nvPr/>
          </p:nvSpPr>
          <p:spPr>
            <a:xfrm>
              <a:off x="7504476" y="3279195"/>
              <a:ext cx="0" cy="117505"/>
            </a:xfrm>
            <a:custGeom>
              <a:avLst/>
              <a:gdLst/>
              <a:ahLst/>
              <a:cxnLst/>
              <a:rect l="l" t="t" r="r" b="b"/>
              <a:pathLst>
                <a:path h="72389">
                  <a:moveTo>
                    <a:pt x="0" y="0"/>
                  </a:moveTo>
                  <a:lnTo>
                    <a:pt x="0" y="72288"/>
                  </a:lnTo>
                </a:path>
              </a:pathLst>
            </a:custGeom>
            <a:ln w="13208">
              <a:solidFill>
                <a:srgbClr val="023F88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2" name="object 291">
              <a:extLst>
                <a:ext uri="{FF2B5EF4-FFF2-40B4-BE49-F238E27FC236}">
                  <a16:creationId xmlns:a16="http://schemas.microsoft.com/office/drawing/2014/main" id="{F30F5031-00AE-193B-0BDC-CA7B30E35477}"/>
                </a:ext>
              </a:extLst>
            </p:cNvPr>
            <p:cNvSpPr/>
            <p:nvPr/>
          </p:nvSpPr>
          <p:spPr>
            <a:xfrm>
              <a:off x="7445802" y="3337863"/>
              <a:ext cx="117505" cy="0"/>
            </a:xfrm>
            <a:custGeom>
              <a:avLst/>
              <a:gdLst/>
              <a:ahLst/>
              <a:cxnLst/>
              <a:rect l="l" t="t" r="r" b="b"/>
              <a:pathLst>
                <a:path w="72389">
                  <a:moveTo>
                    <a:pt x="72288" y="0"/>
                  </a:moveTo>
                  <a:lnTo>
                    <a:pt x="0" y="0"/>
                  </a:lnTo>
                </a:path>
              </a:pathLst>
            </a:custGeom>
            <a:ln w="13208">
              <a:solidFill>
                <a:srgbClr val="023F88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3" name="object 292">
              <a:extLst>
                <a:ext uri="{FF2B5EF4-FFF2-40B4-BE49-F238E27FC236}">
                  <a16:creationId xmlns:a16="http://schemas.microsoft.com/office/drawing/2014/main" id="{777451A1-7E7E-3A69-A25B-D4F37995F918}"/>
                </a:ext>
              </a:extLst>
            </p:cNvPr>
            <p:cNvSpPr/>
            <p:nvPr/>
          </p:nvSpPr>
          <p:spPr>
            <a:xfrm>
              <a:off x="7538234" y="3279195"/>
              <a:ext cx="0" cy="117505"/>
            </a:xfrm>
            <a:custGeom>
              <a:avLst/>
              <a:gdLst/>
              <a:ahLst/>
              <a:cxnLst/>
              <a:rect l="l" t="t" r="r" b="b"/>
              <a:pathLst>
                <a:path h="72389">
                  <a:moveTo>
                    <a:pt x="0" y="0"/>
                  </a:moveTo>
                  <a:lnTo>
                    <a:pt x="0" y="72288"/>
                  </a:lnTo>
                </a:path>
              </a:pathLst>
            </a:custGeom>
            <a:ln w="13208">
              <a:solidFill>
                <a:srgbClr val="023F88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4" name="object 293">
              <a:extLst>
                <a:ext uri="{FF2B5EF4-FFF2-40B4-BE49-F238E27FC236}">
                  <a16:creationId xmlns:a16="http://schemas.microsoft.com/office/drawing/2014/main" id="{F1F0B3BE-E197-13E3-FFF9-9CBAED034DE4}"/>
                </a:ext>
              </a:extLst>
            </p:cNvPr>
            <p:cNvSpPr/>
            <p:nvPr/>
          </p:nvSpPr>
          <p:spPr>
            <a:xfrm>
              <a:off x="7479560" y="3337863"/>
              <a:ext cx="117505" cy="0"/>
            </a:xfrm>
            <a:custGeom>
              <a:avLst/>
              <a:gdLst/>
              <a:ahLst/>
              <a:cxnLst/>
              <a:rect l="l" t="t" r="r" b="b"/>
              <a:pathLst>
                <a:path w="72389">
                  <a:moveTo>
                    <a:pt x="72288" y="0"/>
                  </a:moveTo>
                  <a:lnTo>
                    <a:pt x="0" y="0"/>
                  </a:lnTo>
                </a:path>
              </a:pathLst>
            </a:custGeom>
            <a:ln w="13208">
              <a:solidFill>
                <a:srgbClr val="023F88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5" name="object 294">
              <a:extLst>
                <a:ext uri="{FF2B5EF4-FFF2-40B4-BE49-F238E27FC236}">
                  <a16:creationId xmlns:a16="http://schemas.microsoft.com/office/drawing/2014/main" id="{F43E32BF-5EB5-19AF-3EA2-32C3937F07AA}"/>
                </a:ext>
              </a:extLst>
            </p:cNvPr>
            <p:cNvSpPr/>
            <p:nvPr/>
          </p:nvSpPr>
          <p:spPr>
            <a:xfrm>
              <a:off x="7587335" y="3298422"/>
              <a:ext cx="0" cy="117505"/>
            </a:xfrm>
            <a:custGeom>
              <a:avLst/>
              <a:gdLst/>
              <a:ahLst/>
              <a:cxnLst/>
              <a:rect l="l" t="t" r="r" b="b"/>
              <a:pathLst>
                <a:path h="72389">
                  <a:moveTo>
                    <a:pt x="0" y="0"/>
                  </a:moveTo>
                  <a:lnTo>
                    <a:pt x="0" y="72288"/>
                  </a:lnTo>
                </a:path>
              </a:pathLst>
            </a:custGeom>
            <a:ln w="13208">
              <a:solidFill>
                <a:srgbClr val="023F88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6" name="object 295">
              <a:extLst>
                <a:ext uri="{FF2B5EF4-FFF2-40B4-BE49-F238E27FC236}">
                  <a16:creationId xmlns:a16="http://schemas.microsoft.com/office/drawing/2014/main" id="{ADB45071-52E5-7C02-8982-48C6941EE26B}"/>
                </a:ext>
              </a:extLst>
            </p:cNvPr>
            <p:cNvSpPr/>
            <p:nvPr/>
          </p:nvSpPr>
          <p:spPr>
            <a:xfrm>
              <a:off x="7513696" y="3337863"/>
              <a:ext cx="117505" cy="0"/>
            </a:xfrm>
            <a:custGeom>
              <a:avLst/>
              <a:gdLst/>
              <a:ahLst/>
              <a:cxnLst/>
              <a:rect l="l" t="t" r="r" b="b"/>
              <a:pathLst>
                <a:path w="72389">
                  <a:moveTo>
                    <a:pt x="72288" y="0"/>
                  </a:moveTo>
                  <a:lnTo>
                    <a:pt x="0" y="0"/>
                  </a:lnTo>
                </a:path>
              </a:pathLst>
            </a:custGeom>
            <a:ln w="13208">
              <a:solidFill>
                <a:srgbClr val="023F88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7" name="object 296">
              <a:extLst>
                <a:ext uri="{FF2B5EF4-FFF2-40B4-BE49-F238E27FC236}">
                  <a16:creationId xmlns:a16="http://schemas.microsoft.com/office/drawing/2014/main" id="{3E4E0694-9330-4E4C-B060-7748A0CA940E}"/>
                </a:ext>
              </a:extLst>
            </p:cNvPr>
            <p:cNvSpPr/>
            <p:nvPr/>
          </p:nvSpPr>
          <p:spPr>
            <a:xfrm>
              <a:off x="7601957" y="3279195"/>
              <a:ext cx="0" cy="117505"/>
            </a:xfrm>
            <a:custGeom>
              <a:avLst/>
              <a:gdLst/>
              <a:ahLst/>
              <a:cxnLst/>
              <a:rect l="l" t="t" r="r" b="b"/>
              <a:pathLst>
                <a:path h="72389">
                  <a:moveTo>
                    <a:pt x="0" y="0"/>
                  </a:moveTo>
                  <a:lnTo>
                    <a:pt x="0" y="72288"/>
                  </a:lnTo>
                </a:path>
              </a:pathLst>
            </a:custGeom>
            <a:ln w="13208">
              <a:solidFill>
                <a:srgbClr val="023F88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8" name="object 297">
              <a:extLst>
                <a:ext uri="{FF2B5EF4-FFF2-40B4-BE49-F238E27FC236}">
                  <a16:creationId xmlns:a16="http://schemas.microsoft.com/office/drawing/2014/main" id="{406022D2-2BAE-9155-290C-D4F76A2F5A7C}"/>
                </a:ext>
              </a:extLst>
            </p:cNvPr>
            <p:cNvSpPr/>
            <p:nvPr/>
          </p:nvSpPr>
          <p:spPr>
            <a:xfrm>
              <a:off x="7543282" y="3337863"/>
              <a:ext cx="117505" cy="0"/>
            </a:xfrm>
            <a:custGeom>
              <a:avLst/>
              <a:gdLst/>
              <a:ahLst/>
              <a:cxnLst/>
              <a:rect l="l" t="t" r="r" b="b"/>
              <a:pathLst>
                <a:path w="72389">
                  <a:moveTo>
                    <a:pt x="72288" y="0"/>
                  </a:moveTo>
                  <a:lnTo>
                    <a:pt x="0" y="0"/>
                  </a:lnTo>
                </a:path>
              </a:pathLst>
            </a:custGeom>
            <a:ln w="13208">
              <a:solidFill>
                <a:srgbClr val="023F88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9" name="object 298">
              <a:extLst>
                <a:ext uri="{FF2B5EF4-FFF2-40B4-BE49-F238E27FC236}">
                  <a16:creationId xmlns:a16="http://schemas.microsoft.com/office/drawing/2014/main" id="{8390AE00-392C-369C-9CFE-5F4518EB8CC6}"/>
                </a:ext>
              </a:extLst>
            </p:cNvPr>
            <p:cNvSpPr/>
            <p:nvPr/>
          </p:nvSpPr>
          <p:spPr>
            <a:xfrm>
              <a:off x="7665301" y="3279195"/>
              <a:ext cx="0" cy="117505"/>
            </a:xfrm>
            <a:custGeom>
              <a:avLst/>
              <a:gdLst/>
              <a:ahLst/>
              <a:cxnLst/>
              <a:rect l="l" t="t" r="r" b="b"/>
              <a:pathLst>
                <a:path h="72389">
                  <a:moveTo>
                    <a:pt x="0" y="0"/>
                  </a:moveTo>
                  <a:lnTo>
                    <a:pt x="0" y="72288"/>
                  </a:lnTo>
                </a:path>
              </a:pathLst>
            </a:custGeom>
            <a:ln w="13208">
              <a:solidFill>
                <a:srgbClr val="023F88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0" name="object 299">
              <a:extLst>
                <a:ext uri="{FF2B5EF4-FFF2-40B4-BE49-F238E27FC236}">
                  <a16:creationId xmlns:a16="http://schemas.microsoft.com/office/drawing/2014/main" id="{3BC2D688-E6A7-0FA4-9A18-3B11189762C1}"/>
                </a:ext>
              </a:extLst>
            </p:cNvPr>
            <p:cNvSpPr/>
            <p:nvPr/>
          </p:nvSpPr>
          <p:spPr>
            <a:xfrm>
              <a:off x="7606627" y="3337863"/>
              <a:ext cx="117505" cy="0"/>
            </a:xfrm>
            <a:custGeom>
              <a:avLst/>
              <a:gdLst/>
              <a:ahLst/>
              <a:cxnLst/>
              <a:rect l="l" t="t" r="r" b="b"/>
              <a:pathLst>
                <a:path w="72389">
                  <a:moveTo>
                    <a:pt x="72288" y="0"/>
                  </a:moveTo>
                  <a:lnTo>
                    <a:pt x="0" y="0"/>
                  </a:lnTo>
                </a:path>
              </a:pathLst>
            </a:custGeom>
            <a:ln w="13208">
              <a:solidFill>
                <a:srgbClr val="023F88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1" name="object 300">
              <a:extLst>
                <a:ext uri="{FF2B5EF4-FFF2-40B4-BE49-F238E27FC236}">
                  <a16:creationId xmlns:a16="http://schemas.microsoft.com/office/drawing/2014/main" id="{65FD2F09-A7AB-411C-3CB9-E8CD76CFFB47}"/>
                </a:ext>
              </a:extLst>
            </p:cNvPr>
            <p:cNvSpPr/>
            <p:nvPr/>
          </p:nvSpPr>
          <p:spPr>
            <a:xfrm>
              <a:off x="7695266" y="3279195"/>
              <a:ext cx="0" cy="117505"/>
            </a:xfrm>
            <a:custGeom>
              <a:avLst/>
              <a:gdLst/>
              <a:ahLst/>
              <a:cxnLst/>
              <a:rect l="l" t="t" r="r" b="b"/>
              <a:pathLst>
                <a:path h="72389">
                  <a:moveTo>
                    <a:pt x="0" y="0"/>
                  </a:moveTo>
                  <a:lnTo>
                    <a:pt x="0" y="72288"/>
                  </a:lnTo>
                </a:path>
              </a:pathLst>
            </a:custGeom>
            <a:ln w="13208">
              <a:solidFill>
                <a:srgbClr val="023F88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2" name="object 301">
              <a:extLst>
                <a:ext uri="{FF2B5EF4-FFF2-40B4-BE49-F238E27FC236}">
                  <a16:creationId xmlns:a16="http://schemas.microsoft.com/office/drawing/2014/main" id="{94689427-C6C2-5F40-9F94-F244EF86107F}"/>
                </a:ext>
              </a:extLst>
            </p:cNvPr>
            <p:cNvSpPr/>
            <p:nvPr/>
          </p:nvSpPr>
          <p:spPr>
            <a:xfrm>
              <a:off x="7636591" y="3337863"/>
              <a:ext cx="117505" cy="0"/>
            </a:xfrm>
            <a:custGeom>
              <a:avLst/>
              <a:gdLst/>
              <a:ahLst/>
              <a:cxnLst/>
              <a:rect l="l" t="t" r="r" b="b"/>
              <a:pathLst>
                <a:path w="72389">
                  <a:moveTo>
                    <a:pt x="72288" y="0"/>
                  </a:moveTo>
                  <a:lnTo>
                    <a:pt x="0" y="0"/>
                  </a:lnTo>
                </a:path>
              </a:pathLst>
            </a:custGeom>
            <a:ln w="13208">
              <a:solidFill>
                <a:srgbClr val="023F88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3" name="object 302">
              <a:extLst>
                <a:ext uri="{FF2B5EF4-FFF2-40B4-BE49-F238E27FC236}">
                  <a16:creationId xmlns:a16="http://schemas.microsoft.com/office/drawing/2014/main" id="{CCD48112-0268-3B37-8C42-2DBA7030A8DE}"/>
                </a:ext>
              </a:extLst>
            </p:cNvPr>
            <p:cNvSpPr/>
            <p:nvPr/>
          </p:nvSpPr>
          <p:spPr>
            <a:xfrm>
              <a:off x="7719162" y="3279195"/>
              <a:ext cx="0" cy="117505"/>
            </a:xfrm>
            <a:custGeom>
              <a:avLst/>
              <a:gdLst/>
              <a:ahLst/>
              <a:cxnLst/>
              <a:rect l="l" t="t" r="r" b="b"/>
              <a:pathLst>
                <a:path h="72389">
                  <a:moveTo>
                    <a:pt x="0" y="0"/>
                  </a:moveTo>
                  <a:lnTo>
                    <a:pt x="0" y="72288"/>
                  </a:lnTo>
                </a:path>
              </a:pathLst>
            </a:custGeom>
            <a:ln w="13208">
              <a:solidFill>
                <a:srgbClr val="023F88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4" name="object 303">
              <a:extLst>
                <a:ext uri="{FF2B5EF4-FFF2-40B4-BE49-F238E27FC236}">
                  <a16:creationId xmlns:a16="http://schemas.microsoft.com/office/drawing/2014/main" id="{28AE7DF0-D18D-1E71-EB60-52B6A232E36A}"/>
                </a:ext>
              </a:extLst>
            </p:cNvPr>
            <p:cNvSpPr/>
            <p:nvPr/>
          </p:nvSpPr>
          <p:spPr>
            <a:xfrm>
              <a:off x="7660488" y="3337863"/>
              <a:ext cx="117505" cy="0"/>
            </a:xfrm>
            <a:custGeom>
              <a:avLst/>
              <a:gdLst/>
              <a:ahLst/>
              <a:cxnLst/>
              <a:rect l="l" t="t" r="r" b="b"/>
              <a:pathLst>
                <a:path w="72389">
                  <a:moveTo>
                    <a:pt x="72288" y="0"/>
                  </a:moveTo>
                  <a:lnTo>
                    <a:pt x="0" y="0"/>
                  </a:lnTo>
                </a:path>
              </a:pathLst>
            </a:custGeom>
            <a:ln w="13208">
              <a:solidFill>
                <a:srgbClr val="023F88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5" name="object 304">
              <a:extLst>
                <a:ext uri="{FF2B5EF4-FFF2-40B4-BE49-F238E27FC236}">
                  <a16:creationId xmlns:a16="http://schemas.microsoft.com/office/drawing/2014/main" id="{2B881DFA-94D5-9D2A-2612-5C56BA7FCA79}"/>
                </a:ext>
              </a:extLst>
            </p:cNvPr>
            <p:cNvSpPr/>
            <p:nvPr/>
          </p:nvSpPr>
          <p:spPr>
            <a:xfrm>
              <a:off x="7730541" y="3279195"/>
              <a:ext cx="0" cy="117505"/>
            </a:xfrm>
            <a:custGeom>
              <a:avLst/>
              <a:gdLst/>
              <a:ahLst/>
              <a:cxnLst/>
              <a:rect l="l" t="t" r="r" b="b"/>
              <a:pathLst>
                <a:path h="72389">
                  <a:moveTo>
                    <a:pt x="0" y="0"/>
                  </a:moveTo>
                  <a:lnTo>
                    <a:pt x="0" y="72288"/>
                  </a:lnTo>
                </a:path>
              </a:pathLst>
            </a:custGeom>
            <a:ln w="13208">
              <a:solidFill>
                <a:srgbClr val="023F88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6" name="object 305">
              <a:extLst>
                <a:ext uri="{FF2B5EF4-FFF2-40B4-BE49-F238E27FC236}">
                  <a16:creationId xmlns:a16="http://schemas.microsoft.com/office/drawing/2014/main" id="{16131427-28C1-8A99-9A46-5901F7B2AD84}"/>
                </a:ext>
              </a:extLst>
            </p:cNvPr>
            <p:cNvSpPr/>
            <p:nvPr/>
          </p:nvSpPr>
          <p:spPr>
            <a:xfrm>
              <a:off x="7671867" y="3337863"/>
              <a:ext cx="117505" cy="0"/>
            </a:xfrm>
            <a:custGeom>
              <a:avLst/>
              <a:gdLst/>
              <a:ahLst/>
              <a:cxnLst/>
              <a:rect l="l" t="t" r="r" b="b"/>
              <a:pathLst>
                <a:path w="72389">
                  <a:moveTo>
                    <a:pt x="72288" y="0"/>
                  </a:moveTo>
                  <a:lnTo>
                    <a:pt x="0" y="0"/>
                  </a:lnTo>
                </a:path>
              </a:pathLst>
            </a:custGeom>
            <a:ln w="13208">
              <a:solidFill>
                <a:srgbClr val="023F88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7" name="object 306">
              <a:extLst>
                <a:ext uri="{FF2B5EF4-FFF2-40B4-BE49-F238E27FC236}">
                  <a16:creationId xmlns:a16="http://schemas.microsoft.com/office/drawing/2014/main" id="{6DE87CDD-E404-3888-B33B-49EC900F180E}"/>
                </a:ext>
              </a:extLst>
            </p:cNvPr>
            <p:cNvSpPr/>
            <p:nvPr/>
          </p:nvSpPr>
          <p:spPr>
            <a:xfrm>
              <a:off x="7755576" y="3279195"/>
              <a:ext cx="0" cy="117505"/>
            </a:xfrm>
            <a:custGeom>
              <a:avLst/>
              <a:gdLst/>
              <a:ahLst/>
              <a:cxnLst/>
              <a:rect l="l" t="t" r="r" b="b"/>
              <a:pathLst>
                <a:path h="72389">
                  <a:moveTo>
                    <a:pt x="0" y="0"/>
                  </a:moveTo>
                  <a:lnTo>
                    <a:pt x="0" y="72288"/>
                  </a:lnTo>
                </a:path>
              </a:pathLst>
            </a:custGeom>
            <a:ln w="13208">
              <a:solidFill>
                <a:srgbClr val="023F88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8" name="object 307">
              <a:extLst>
                <a:ext uri="{FF2B5EF4-FFF2-40B4-BE49-F238E27FC236}">
                  <a16:creationId xmlns:a16="http://schemas.microsoft.com/office/drawing/2014/main" id="{355BCA20-A098-26BE-BDDB-3FBE6147B416}"/>
                </a:ext>
              </a:extLst>
            </p:cNvPr>
            <p:cNvSpPr/>
            <p:nvPr/>
          </p:nvSpPr>
          <p:spPr>
            <a:xfrm>
              <a:off x="7696902" y="3337863"/>
              <a:ext cx="117505" cy="0"/>
            </a:xfrm>
            <a:custGeom>
              <a:avLst/>
              <a:gdLst/>
              <a:ahLst/>
              <a:cxnLst/>
              <a:rect l="l" t="t" r="r" b="b"/>
              <a:pathLst>
                <a:path w="72389">
                  <a:moveTo>
                    <a:pt x="72288" y="0"/>
                  </a:moveTo>
                  <a:lnTo>
                    <a:pt x="0" y="0"/>
                  </a:lnTo>
                </a:path>
              </a:pathLst>
            </a:custGeom>
            <a:ln w="13208">
              <a:solidFill>
                <a:srgbClr val="023F88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9" name="object 308">
              <a:extLst>
                <a:ext uri="{FF2B5EF4-FFF2-40B4-BE49-F238E27FC236}">
                  <a16:creationId xmlns:a16="http://schemas.microsoft.com/office/drawing/2014/main" id="{8CCCDD9E-5A75-249D-FCF1-7434572A2CF5}"/>
                </a:ext>
              </a:extLst>
            </p:cNvPr>
            <p:cNvSpPr/>
            <p:nvPr/>
          </p:nvSpPr>
          <p:spPr>
            <a:xfrm>
              <a:off x="7816643" y="3279195"/>
              <a:ext cx="0" cy="117505"/>
            </a:xfrm>
            <a:custGeom>
              <a:avLst/>
              <a:gdLst/>
              <a:ahLst/>
              <a:cxnLst/>
              <a:rect l="l" t="t" r="r" b="b"/>
              <a:pathLst>
                <a:path h="72389">
                  <a:moveTo>
                    <a:pt x="0" y="0"/>
                  </a:moveTo>
                  <a:lnTo>
                    <a:pt x="0" y="72288"/>
                  </a:lnTo>
                </a:path>
              </a:pathLst>
            </a:custGeom>
            <a:ln w="13208">
              <a:solidFill>
                <a:srgbClr val="023F88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0" name="object 309">
              <a:extLst>
                <a:ext uri="{FF2B5EF4-FFF2-40B4-BE49-F238E27FC236}">
                  <a16:creationId xmlns:a16="http://schemas.microsoft.com/office/drawing/2014/main" id="{0B0C45A9-6E68-CB04-8867-E8853B5A5AA2}"/>
                </a:ext>
              </a:extLst>
            </p:cNvPr>
            <p:cNvSpPr/>
            <p:nvPr/>
          </p:nvSpPr>
          <p:spPr>
            <a:xfrm>
              <a:off x="7757970" y="3337863"/>
              <a:ext cx="117505" cy="0"/>
            </a:xfrm>
            <a:custGeom>
              <a:avLst/>
              <a:gdLst/>
              <a:ahLst/>
              <a:cxnLst/>
              <a:rect l="l" t="t" r="r" b="b"/>
              <a:pathLst>
                <a:path w="72389">
                  <a:moveTo>
                    <a:pt x="72288" y="0"/>
                  </a:moveTo>
                  <a:lnTo>
                    <a:pt x="0" y="0"/>
                  </a:lnTo>
                </a:path>
              </a:pathLst>
            </a:custGeom>
            <a:ln w="13208">
              <a:solidFill>
                <a:srgbClr val="023F88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1" name="object 310">
              <a:extLst>
                <a:ext uri="{FF2B5EF4-FFF2-40B4-BE49-F238E27FC236}">
                  <a16:creationId xmlns:a16="http://schemas.microsoft.com/office/drawing/2014/main" id="{4208BE89-0DAC-26B3-99F5-036B94EEAD1B}"/>
                </a:ext>
              </a:extLst>
            </p:cNvPr>
            <p:cNvSpPr/>
            <p:nvPr/>
          </p:nvSpPr>
          <p:spPr>
            <a:xfrm>
              <a:off x="7876196" y="3279195"/>
              <a:ext cx="0" cy="117505"/>
            </a:xfrm>
            <a:custGeom>
              <a:avLst/>
              <a:gdLst/>
              <a:ahLst/>
              <a:cxnLst/>
              <a:rect l="l" t="t" r="r" b="b"/>
              <a:pathLst>
                <a:path h="72389">
                  <a:moveTo>
                    <a:pt x="0" y="0"/>
                  </a:moveTo>
                  <a:lnTo>
                    <a:pt x="0" y="72288"/>
                  </a:lnTo>
                </a:path>
              </a:pathLst>
            </a:custGeom>
            <a:ln w="13208">
              <a:solidFill>
                <a:srgbClr val="023F88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2" name="object 311">
              <a:extLst>
                <a:ext uri="{FF2B5EF4-FFF2-40B4-BE49-F238E27FC236}">
                  <a16:creationId xmlns:a16="http://schemas.microsoft.com/office/drawing/2014/main" id="{D09CDDF9-DECF-2C36-2675-025BD4BD0512}"/>
                </a:ext>
              </a:extLst>
            </p:cNvPr>
            <p:cNvSpPr/>
            <p:nvPr/>
          </p:nvSpPr>
          <p:spPr>
            <a:xfrm>
              <a:off x="7817523" y="3337863"/>
              <a:ext cx="117505" cy="0"/>
            </a:xfrm>
            <a:custGeom>
              <a:avLst/>
              <a:gdLst/>
              <a:ahLst/>
              <a:cxnLst/>
              <a:rect l="l" t="t" r="r" b="b"/>
              <a:pathLst>
                <a:path w="72389">
                  <a:moveTo>
                    <a:pt x="72288" y="0"/>
                  </a:moveTo>
                  <a:lnTo>
                    <a:pt x="0" y="0"/>
                  </a:lnTo>
                </a:path>
              </a:pathLst>
            </a:custGeom>
            <a:ln w="13208">
              <a:solidFill>
                <a:srgbClr val="023F88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3" name="object 312">
              <a:extLst>
                <a:ext uri="{FF2B5EF4-FFF2-40B4-BE49-F238E27FC236}">
                  <a16:creationId xmlns:a16="http://schemas.microsoft.com/office/drawing/2014/main" id="{BA6AF701-D40B-27B7-2B6A-D9983AE77C63}"/>
                </a:ext>
              </a:extLst>
            </p:cNvPr>
            <p:cNvSpPr/>
            <p:nvPr/>
          </p:nvSpPr>
          <p:spPr>
            <a:xfrm>
              <a:off x="7900091" y="3279195"/>
              <a:ext cx="0" cy="117505"/>
            </a:xfrm>
            <a:custGeom>
              <a:avLst/>
              <a:gdLst/>
              <a:ahLst/>
              <a:cxnLst/>
              <a:rect l="l" t="t" r="r" b="b"/>
              <a:pathLst>
                <a:path h="72389">
                  <a:moveTo>
                    <a:pt x="0" y="0"/>
                  </a:moveTo>
                  <a:lnTo>
                    <a:pt x="0" y="72288"/>
                  </a:lnTo>
                </a:path>
              </a:pathLst>
            </a:custGeom>
            <a:ln w="13208">
              <a:solidFill>
                <a:srgbClr val="023F88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4" name="object 313">
              <a:extLst>
                <a:ext uri="{FF2B5EF4-FFF2-40B4-BE49-F238E27FC236}">
                  <a16:creationId xmlns:a16="http://schemas.microsoft.com/office/drawing/2014/main" id="{21C48085-1812-E10F-AFB9-42D43C51282A}"/>
                </a:ext>
              </a:extLst>
            </p:cNvPr>
            <p:cNvSpPr/>
            <p:nvPr/>
          </p:nvSpPr>
          <p:spPr>
            <a:xfrm>
              <a:off x="7841417" y="3337863"/>
              <a:ext cx="117505" cy="0"/>
            </a:xfrm>
            <a:custGeom>
              <a:avLst/>
              <a:gdLst/>
              <a:ahLst/>
              <a:cxnLst/>
              <a:rect l="l" t="t" r="r" b="b"/>
              <a:pathLst>
                <a:path w="72389">
                  <a:moveTo>
                    <a:pt x="72288" y="0"/>
                  </a:moveTo>
                  <a:lnTo>
                    <a:pt x="0" y="0"/>
                  </a:lnTo>
                </a:path>
              </a:pathLst>
            </a:custGeom>
            <a:ln w="13208">
              <a:solidFill>
                <a:srgbClr val="023F88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5" name="object 314">
              <a:extLst>
                <a:ext uri="{FF2B5EF4-FFF2-40B4-BE49-F238E27FC236}">
                  <a16:creationId xmlns:a16="http://schemas.microsoft.com/office/drawing/2014/main" id="{90656D7F-0FC8-B4C1-B5CD-58AE52DF253C}"/>
                </a:ext>
              </a:extLst>
            </p:cNvPr>
            <p:cNvSpPr/>
            <p:nvPr/>
          </p:nvSpPr>
          <p:spPr>
            <a:xfrm>
              <a:off x="7928539" y="3279195"/>
              <a:ext cx="0" cy="117505"/>
            </a:xfrm>
            <a:custGeom>
              <a:avLst/>
              <a:gdLst/>
              <a:ahLst/>
              <a:cxnLst/>
              <a:rect l="l" t="t" r="r" b="b"/>
              <a:pathLst>
                <a:path h="72389">
                  <a:moveTo>
                    <a:pt x="0" y="0"/>
                  </a:moveTo>
                  <a:lnTo>
                    <a:pt x="0" y="72288"/>
                  </a:lnTo>
                </a:path>
              </a:pathLst>
            </a:custGeom>
            <a:ln w="13208">
              <a:solidFill>
                <a:srgbClr val="023F88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6" name="object 315">
              <a:extLst>
                <a:ext uri="{FF2B5EF4-FFF2-40B4-BE49-F238E27FC236}">
                  <a16:creationId xmlns:a16="http://schemas.microsoft.com/office/drawing/2014/main" id="{B99F7C6A-5FAB-1394-3DF8-90E0569EC17F}"/>
                </a:ext>
              </a:extLst>
            </p:cNvPr>
            <p:cNvSpPr/>
            <p:nvPr/>
          </p:nvSpPr>
          <p:spPr>
            <a:xfrm>
              <a:off x="7869865" y="3337863"/>
              <a:ext cx="117505" cy="0"/>
            </a:xfrm>
            <a:custGeom>
              <a:avLst/>
              <a:gdLst/>
              <a:ahLst/>
              <a:cxnLst/>
              <a:rect l="l" t="t" r="r" b="b"/>
              <a:pathLst>
                <a:path w="72389">
                  <a:moveTo>
                    <a:pt x="72288" y="0"/>
                  </a:moveTo>
                  <a:lnTo>
                    <a:pt x="0" y="0"/>
                  </a:lnTo>
                </a:path>
              </a:pathLst>
            </a:custGeom>
            <a:ln w="13208">
              <a:solidFill>
                <a:srgbClr val="023F88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7" name="object 316">
              <a:extLst>
                <a:ext uri="{FF2B5EF4-FFF2-40B4-BE49-F238E27FC236}">
                  <a16:creationId xmlns:a16="http://schemas.microsoft.com/office/drawing/2014/main" id="{5153071D-25C4-D5CF-3E83-1BED1BD9C1EE}"/>
                </a:ext>
              </a:extLst>
            </p:cNvPr>
            <p:cNvSpPr/>
            <p:nvPr/>
          </p:nvSpPr>
          <p:spPr>
            <a:xfrm>
              <a:off x="7997571" y="3279195"/>
              <a:ext cx="0" cy="117505"/>
            </a:xfrm>
            <a:custGeom>
              <a:avLst/>
              <a:gdLst/>
              <a:ahLst/>
              <a:cxnLst/>
              <a:rect l="l" t="t" r="r" b="b"/>
              <a:pathLst>
                <a:path h="72389">
                  <a:moveTo>
                    <a:pt x="0" y="0"/>
                  </a:moveTo>
                  <a:lnTo>
                    <a:pt x="0" y="72288"/>
                  </a:lnTo>
                </a:path>
              </a:pathLst>
            </a:custGeom>
            <a:ln w="13208">
              <a:solidFill>
                <a:srgbClr val="023F88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8" name="object 317">
              <a:extLst>
                <a:ext uri="{FF2B5EF4-FFF2-40B4-BE49-F238E27FC236}">
                  <a16:creationId xmlns:a16="http://schemas.microsoft.com/office/drawing/2014/main" id="{6AAE9A14-0B73-8FD3-DD4D-E3840483FC61}"/>
                </a:ext>
              </a:extLst>
            </p:cNvPr>
            <p:cNvSpPr/>
            <p:nvPr/>
          </p:nvSpPr>
          <p:spPr>
            <a:xfrm>
              <a:off x="7938900" y="3337863"/>
              <a:ext cx="117505" cy="0"/>
            </a:xfrm>
            <a:custGeom>
              <a:avLst/>
              <a:gdLst/>
              <a:ahLst/>
              <a:cxnLst/>
              <a:rect l="l" t="t" r="r" b="b"/>
              <a:pathLst>
                <a:path w="72389">
                  <a:moveTo>
                    <a:pt x="72288" y="0"/>
                  </a:moveTo>
                  <a:lnTo>
                    <a:pt x="0" y="0"/>
                  </a:lnTo>
                </a:path>
              </a:pathLst>
            </a:custGeom>
            <a:ln w="13208">
              <a:solidFill>
                <a:srgbClr val="023F88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9" name="object 318">
              <a:extLst>
                <a:ext uri="{FF2B5EF4-FFF2-40B4-BE49-F238E27FC236}">
                  <a16:creationId xmlns:a16="http://schemas.microsoft.com/office/drawing/2014/main" id="{4280F265-3261-C8F9-2A75-9E1E288C450A}"/>
                </a:ext>
              </a:extLst>
            </p:cNvPr>
            <p:cNvSpPr/>
            <p:nvPr/>
          </p:nvSpPr>
          <p:spPr>
            <a:xfrm>
              <a:off x="8031713" y="3310298"/>
              <a:ext cx="0" cy="117505"/>
            </a:xfrm>
            <a:custGeom>
              <a:avLst/>
              <a:gdLst/>
              <a:ahLst/>
              <a:cxnLst/>
              <a:rect l="l" t="t" r="r" b="b"/>
              <a:pathLst>
                <a:path h="72389">
                  <a:moveTo>
                    <a:pt x="0" y="0"/>
                  </a:moveTo>
                  <a:lnTo>
                    <a:pt x="0" y="72288"/>
                  </a:lnTo>
                </a:path>
              </a:pathLst>
            </a:custGeom>
            <a:ln w="13208">
              <a:solidFill>
                <a:srgbClr val="023F88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0" name="object 319">
              <a:extLst>
                <a:ext uri="{FF2B5EF4-FFF2-40B4-BE49-F238E27FC236}">
                  <a16:creationId xmlns:a16="http://schemas.microsoft.com/office/drawing/2014/main" id="{1913799E-2003-DBA0-4539-70575CDFD467}"/>
                </a:ext>
              </a:extLst>
            </p:cNvPr>
            <p:cNvSpPr/>
            <p:nvPr/>
          </p:nvSpPr>
          <p:spPr>
            <a:xfrm>
              <a:off x="7973038" y="3368964"/>
              <a:ext cx="117505" cy="0"/>
            </a:xfrm>
            <a:custGeom>
              <a:avLst/>
              <a:gdLst/>
              <a:ahLst/>
              <a:cxnLst/>
              <a:rect l="l" t="t" r="r" b="b"/>
              <a:pathLst>
                <a:path w="72389">
                  <a:moveTo>
                    <a:pt x="72288" y="0"/>
                  </a:moveTo>
                  <a:lnTo>
                    <a:pt x="0" y="0"/>
                  </a:lnTo>
                </a:path>
              </a:pathLst>
            </a:custGeom>
            <a:ln w="13208">
              <a:solidFill>
                <a:srgbClr val="023F88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1" name="object 320">
              <a:extLst>
                <a:ext uri="{FF2B5EF4-FFF2-40B4-BE49-F238E27FC236}">
                  <a16:creationId xmlns:a16="http://schemas.microsoft.com/office/drawing/2014/main" id="{A111B3F2-C137-53FD-52BF-E4D1D3E8E447}"/>
                </a:ext>
              </a:extLst>
            </p:cNvPr>
            <p:cNvSpPr/>
            <p:nvPr/>
          </p:nvSpPr>
          <p:spPr>
            <a:xfrm>
              <a:off x="8055988" y="3310298"/>
              <a:ext cx="0" cy="117505"/>
            </a:xfrm>
            <a:custGeom>
              <a:avLst/>
              <a:gdLst/>
              <a:ahLst/>
              <a:cxnLst/>
              <a:rect l="l" t="t" r="r" b="b"/>
              <a:pathLst>
                <a:path h="72389">
                  <a:moveTo>
                    <a:pt x="0" y="0"/>
                  </a:moveTo>
                  <a:lnTo>
                    <a:pt x="0" y="72288"/>
                  </a:lnTo>
                </a:path>
              </a:pathLst>
            </a:custGeom>
            <a:ln w="13208">
              <a:solidFill>
                <a:srgbClr val="023F88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2" name="object 321">
              <a:extLst>
                <a:ext uri="{FF2B5EF4-FFF2-40B4-BE49-F238E27FC236}">
                  <a16:creationId xmlns:a16="http://schemas.microsoft.com/office/drawing/2014/main" id="{12592C92-F9E0-D2BD-6337-CCA766157DD9}"/>
                </a:ext>
              </a:extLst>
            </p:cNvPr>
            <p:cNvSpPr/>
            <p:nvPr/>
          </p:nvSpPr>
          <p:spPr>
            <a:xfrm>
              <a:off x="7997315" y="3368964"/>
              <a:ext cx="117505" cy="0"/>
            </a:xfrm>
            <a:custGeom>
              <a:avLst/>
              <a:gdLst/>
              <a:ahLst/>
              <a:cxnLst/>
              <a:rect l="l" t="t" r="r" b="b"/>
              <a:pathLst>
                <a:path w="72389">
                  <a:moveTo>
                    <a:pt x="72288" y="0"/>
                  </a:moveTo>
                  <a:lnTo>
                    <a:pt x="0" y="0"/>
                  </a:lnTo>
                </a:path>
              </a:pathLst>
            </a:custGeom>
            <a:ln w="13208">
              <a:solidFill>
                <a:srgbClr val="023F88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3" name="object 322">
              <a:extLst>
                <a:ext uri="{FF2B5EF4-FFF2-40B4-BE49-F238E27FC236}">
                  <a16:creationId xmlns:a16="http://schemas.microsoft.com/office/drawing/2014/main" id="{F23418EC-5108-B59C-BE87-6D025E45AC7B}"/>
                </a:ext>
              </a:extLst>
            </p:cNvPr>
            <p:cNvSpPr/>
            <p:nvPr/>
          </p:nvSpPr>
          <p:spPr>
            <a:xfrm>
              <a:off x="8216436" y="3344049"/>
              <a:ext cx="0" cy="117505"/>
            </a:xfrm>
            <a:custGeom>
              <a:avLst/>
              <a:gdLst/>
              <a:ahLst/>
              <a:cxnLst/>
              <a:rect l="l" t="t" r="r" b="b"/>
              <a:pathLst>
                <a:path h="72389">
                  <a:moveTo>
                    <a:pt x="0" y="0"/>
                  </a:moveTo>
                  <a:lnTo>
                    <a:pt x="0" y="72288"/>
                  </a:lnTo>
                </a:path>
              </a:pathLst>
            </a:custGeom>
            <a:ln w="13208">
              <a:solidFill>
                <a:srgbClr val="023F88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4" name="object 323">
              <a:extLst>
                <a:ext uri="{FF2B5EF4-FFF2-40B4-BE49-F238E27FC236}">
                  <a16:creationId xmlns:a16="http://schemas.microsoft.com/office/drawing/2014/main" id="{41267119-EBB2-9DB6-E489-8A480A08CAED}"/>
                </a:ext>
              </a:extLst>
            </p:cNvPr>
            <p:cNvSpPr/>
            <p:nvPr/>
          </p:nvSpPr>
          <p:spPr>
            <a:xfrm>
              <a:off x="8157762" y="3402715"/>
              <a:ext cx="117505" cy="0"/>
            </a:xfrm>
            <a:custGeom>
              <a:avLst/>
              <a:gdLst/>
              <a:ahLst/>
              <a:cxnLst/>
              <a:rect l="l" t="t" r="r" b="b"/>
              <a:pathLst>
                <a:path w="72389">
                  <a:moveTo>
                    <a:pt x="72288" y="0"/>
                  </a:moveTo>
                  <a:lnTo>
                    <a:pt x="0" y="0"/>
                  </a:lnTo>
                </a:path>
              </a:pathLst>
            </a:custGeom>
            <a:ln w="13208">
              <a:solidFill>
                <a:srgbClr val="023F88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5" name="object 324">
              <a:extLst>
                <a:ext uri="{FF2B5EF4-FFF2-40B4-BE49-F238E27FC236}">
                  <a16:creationId xmlns:a16="http://schemas.microsoft.com/office/drawing/2014/main" id="{A28BCC4C-2199-BDC6-3B8F-7827A7804E15}"/>
                </a:ext>
              </a:extLst>
            </p:cNvPr>
            <p:cNvSpPr/>
            <p:nvPr/>
          </p:nvSpPr>
          <p:spPr>
            <a:xfrm>
              <a:off x="8250950" y="3344049"/>
              <a:ext cx="0" cy="117505"/>
            </a:xfrm>
            <a:custGeom>
              <a:avLst/>
              <a:gdLst/>
              <a:ahLst/>
              <a:cxnLst/>
              <a:rect l="l" t="t" r="r" b="b"/>
              <a:pathLst>
                <a:path h="72389">
                  <a:moveTo>
                    <a:pt x="0" y="0"/>
                  </a:moveTo>
                  <a:lnTo>
                    <a:pt x="0" y="72288"/>
                  </a:lnTo>
                </a:path>
              </a:pathLst>
            </a:custGeom>
            <a:ln w="13208">
              <a:solidFill>
                <a:srgbClr val="023F88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6" name="object 325">
              <a:extLst>
                <a:ext uri="{FF2B5EF4-FFF2-40B4-BE49-F238E27FC236}">
                  <a16:creationId xmlns:a16="http://schemas.microsoft.com/office/drawing/2014/main" id="{B8272C6E-2E7C-DB0D-E5A7-89CCF041104C}"/>
                </a:ext>
              </a:extLst>
            </p:cNvPr>
            <p:cNvSpPr/>
            <p:nvPr/>
          </p:nvSpPr>
          <p:spPr>
            <a:xfrm>
              <a:off x="8192279" y="3402715"/>
              <a:ext cx="117505" cy="0"/>
            </a:xfrm>
            <a:custGeom>
              <a:avLst/>
              <a:gdLst/>
              <a:ahLst/>
              <a:cxnLst/>
              <a:rect l="l" t="t" r="r" b="b"/>
              <a:pathLst>
                <a:path w="72389">
                  <a:moveTo>
                    <a:pt x="72288" y="0"/>
                  </a:moveTo>
                  <a:lnTo>
                    <a:pt x="0" y="0"/>
                  </a:lnTo>
                </a:path>
              </a:pathLst>
            </a:custGeom>
            <a:ln w="13208">
              <a:solidFill>
                <a:srgbClr val="023F88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7" name="object 326">
              <a:extLst>
                <a:ext uri="{FF2B5EF4-FFF2-40B4-BE49-F238E27FC236}">
                  <a16:creationId xmlns:a16="http://schemas.microsoft.com/office/drawing/2014/main" id="{095C5D6A-BBCD-42F0-7606-F1ACD14E5BA7}"/>
                </a:ext>
              </a:extLst>
            </p:cNvPr>
            <p:cNvSpPr/>
            <p:nvPr/>
          </p:nvSpPr>
          <p:spPr>
            <a:xfrm>
              <a:off x="8266882" y="3344049"/>
              <a:ext cx="0" cy="117505"/>
            </a:xfrm>
            <a:custGeom>
              <a:avLst/>
              <a:gdLst/>
              <a:ahLst/>
              <a:cxnLst/>
              <a:rect l="l" t="t" r="r" b="b"/>
              <a:pathLst>
                <a:path h="72389">
                  <a:moveTo>
                    <a:pt x="0" y="0"/>
                  </a:moveTo>
                  <a:lnTo>
                    <a:pt x="0" y="72288"/>
                  </a:lnTo>
                </a:path>
              </a:pathLst>
            </a:custGeom>
            <a:ln w="13208">
              <a:solidFill>
                <a:srgbClr val="023F88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8" name="object 327">
              <a:extLst>
                <a:ext uri="{FF2B5EF4-FFF2-40B4-BE49-F238E27FC236}">
                  <a16:creationId xmlns:a16="http://schemas.microsoft.com/office/drawing/2014/main" id="{49314566-EBE3-0C44-DDCE-26169EADE838}"/>
                </a:ext>
              </a:extLst>
            </p:cNvPr>
            <p:cNvSpPr/>
            <p:nvPr/>
          </p:nvSpPr>
          <p:spPr>
            <a:xfrm>
              <a:off x="8208208" y="3402715"/>
              <a:ext cx="117505" cy="0"/>
            </a:xfrm>
            <a:custGeom>
              <a:avLst/>
              <a:gdLst/>
              <a:ahLst/>
              <a:cxnLst/>
              <a:rect l="l" t="t" r="r" b="b"/>
              <a:pathLst>
                <a:path w="72389">
                  <a:moveTo>
                    <a:pt x="72288" y="0"/>
                  </a:moveTo>
                  <a:lnTo>
                    <a:pt x="0" y="0"/>
                  </a:lnTo>
                </a:path>
              </a:pathLst>
            </a:custGeom>
            <a:ln w="13208">
              <a:solidFill>
                <a:srgbClr val="023F88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9" name="object 328">
              <a:extLst>
                <a:ext uri="{FF2B5EF4-FFF2-40B4-BE49-F238E27FC236}">
                  <a16:creationId xmlns:a16="http://schemas.microsoft.com/office/drawing/2014/main" id="{B90EE56E-CB18-7C4D-95BB-D94DFB6FB6E9}"/>
                </a:ext>
              </a:extLst>
            </p:cNvPr>
            <p:cNvSpPr/>
            <p:nvPr/>
          </p:nvSpPr>
          <p:spPr>
            <a:xfrm>
              <a:off x="8333262" y="3344049"/>
              <a:ext cx="0" cy="117505"/>
            </a:xfrm>
            <a:custGeom>
              <a:avLst/>
              <a:gdLst/>
              <a:ahLst/>
              <a:cxnLst/>
              <a:rect l="l" t="t" r="r" b="b"/>
              <a:pathLst>
                <a:path h="72389">
                  <a:moveTo>
                    <a:pt x="0" y="0"/>
                  </a:moveTo>
                  <a:lnTo>
                    <a:pt x="0" y="72288"/>
                  </a:lnTo>
                </a:path>
              </a:pathLst>
            </a:custGeom>
            <a:ln w="13208">
              <a:solidFill>
                <a:srgbClr val="023F88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0" name="object 329">
              <a:extLst>
                <a:ext uri="{FF2B5EF4-FFF2-40B4-BE49-F238E27FC236}">
                  <a16:creationId xmlns:a16="http://schemas.microsoft.com/office/drawing/2014/main" id="{8E40ECB4-234D-B51E-D5C4-4D5CECF19BF5}"/>
                </a:ext>
              </a:extLst>
            </p:cNvPr>
            <p:cNvSpPr/>
            <p:nvPr/>
          </p:nvSpPr>
          <p:spPr>
            <a:xfrm>
              <a:off x="8274588" y="3402715"/>
              <a:ext cx="117505" cy="0"/>
            </a:xfrm>
            <a:custGeom>
              <a:avLst/>
              <a:gdLst/>
              <a:ahLst/>
              <a:cxnLst/>
              <a:rect l="l" t="t" r="r" b="b"/>
              <a:pathLst>
                <a:path w="72389">
                  <a:moveTo>
                    <a:pt x="72288" y="0"/>
                  </a:moveTo>
                  <a:lnTo>
                    <a:pt x="0" y="0"/>
                  </a:lnTo>
                </a:path>
              </a:pathLst>
            </a:custGeom>
            <a:ln w="13208">
              <a:solidFill>
                <a:srgbClr val="023F88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1" name="object 330">
              <a:extLst>
                <a:ext uri="{FF2B5EF4-FFF2-40B4-BE49-F238E27FC236}">
                  <a16:creationId xmlns:a16="http://schemas.microsoft.com/office/drawing/2014/main" id="{E88D1449-5382-0B7F-0BC1-053EA3EF503E}"/>
                </a:ext>
              </a:extLst>
            </p:cNvPr>
            <p:cNvSpPr/>
            <p:nvPr/>
          </p:nvSpPr>
          <p:spPr>
            <a:xfrm>
              <a:off x="8378021" y="3344049"/>
              <a:ext cx="0" cy="117505"/>
            </a:xfrm>
            <a:custGeom>
              <a:avLst/>
              <a:gdLst/>
              <a:ahLst/>
              <a:cxnLst/>
              <a:rect l="l" t="t" r="r" b="b"/>
              <a:pathLst>
                <a:path h="72389">
                  <a:moveTo>
                    <a:pt x="0" y="0"/>
                  </a:moveTo>
                  <a:lnTo>
                    <a:pt x="0" y="72288"/>
                  </a:lnTo>
                </a:path>
              </a:pathLst>
            </a:custGeom>
            <a:ln w="13208">
              <a:solidFill>
                <a:srgbClr val="023F88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2" name="object 331">
              <a:extLst>
                <a:ext uri="{FF2B5EF4-FFF2-40B4-BE49-F238E27FC236}">
                  <a16:creationId xmlns:a16="http://schemas.microsoft.com/office/drawing/2014/main" id="{B59E4B51-519E-2565-4131-1BE092C58333}"/>
                </a:ext>
              </a:extLst>
            </p:cNvPr>
            <p:cNvSpPr/>
            <p:nvPr/>
          </p:nvSpPr>
          <p:spPr>
            <a:xfrm>
              <a:off x="8319346" y="3402715"/>
              <a:ext cx="117505" cy="0"/>
            </a:xfrm>
            <a:custGeom>
              <a:avLst/>
              <a:gdLst/>
              <a:ahLst/>
              <a:cxnLst/>
              <a:rect l="l" t="t" r="r" b="b"/>
              <a:pathLst>
                <a:path w="72389">
                  <a:moveTo>
                    <a:pt x="72288" y="0"/>
                  </a:moveTo>
                  <a:lnTo>
                    <a:pt x="0" y="0"/>
                  </a:lnTo>
                </a:path>
              </a:pathLst>
            </a:custGeom>
            <a:ln w="13208">
              <a:solidFill>
                <a:srgbClr val="023F88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3" name="object 332">
              <a:extLst>
                <a:ext uri="{FF2B5EF4-FFF2-40B4-BE49-F238E27FC236}">
                  <a16:creationId xmlns:a16="http://schemas.microsoft.com/office/drawing/2014/main" id="{03549511-20A1-3670-7B4A-8F73D2FB2D5A}"/>
                </a:ext>
              </a:extLst>
            </p:cNvPr>
            <p:cNvSpPr/>
            <p:nvPr/>
          </p:nvSpPr>
          <p:spPr>
            <a:xfrm>
              <a:off x="8406847" y="3344049"/>
              <a:ext cx="0" cy="117505"/>
            </a:xfrm>
            <a:custGeom>
              <a:avLst/>
              <a:gdLst/>
              <a:ahLst/>
              <a:cxnLst/>
              <a:rect l="l" t="t" r="r" b="b"/>
              <a:pathLst>
                <a:path h="72389">
                  <a:moveTo>
                    <a:pt x="0" y="0"/>
                  </a:moveTo>
                  <a:lnTo>
                    <a:pt x="0" y="72288"/>
                  </a:lnTo>
                </a:path>
              </a:pathLst>
            </a:custGeom>
            <a:ln w="13208">
              <a:solidFill>
                <a:srgbClr val="023F88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4" name="object 333">
              <a:extLst>
                <a:ext uri="{FF2B5EF4-FFF2-40B4-BE49-F238E27FC236}">
                  <a16:creationId xmlns:a16="http://schemas.microsoft.com/office/drawing/2014/main" id="{5A0D0EE4-A95E-2B54-FAD4-94BF3FB0CEA5}"/>
                </a:ext>
              </a:extLst>
            </p:cNvPr>
            <p:cNvSpPr/>
            <p:nvPr/>
          </p:nvSpPr>
          <p:spPr>
            <a:xfrm>
              <a:off x="8348171" y="3402715"/>
              <a:ext cx="117505" cy="0"/>
            </a:xfrm>
            <a:custGeom>
              <a:avLst/>
              <a:gdLst/>
              <a:ahLst/>
              <a:cxnLst/>
              <a:rect l="l" t="t" r="r" b="b"/>
              <a:pathLst>
                <a:path w="72389">
                  <a:moveTo>
                    <a:pt x="72288" y="0"/>
                  </a:moveTo>
                  <a:lnTo>
                    <a:pt x="0" y="0"/>
                  </a:lnTo>
                </a:path>
              </a:pathLst>
            </a:custGeom>
            <a:ln w="13208">
              <a:solidFill>
                <a:srgbClr val="023F88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5" name="object 334">
              <a:extLst>
                <a:ext uri="{FF2B5EF4-FFF2-40B4-BE49-F238E27FC236}">
                  <a16:creationId xmlns:a16="http://schemas.microsoft.com/office/drawing/2014/main" id="{DF259FE7-BFD2-E5D6-FC9C-A029534DB71B}"/>
                </a:ext>
              </a:extLst>
            </p:cNvPr>
            <p:cNvSpPr/>
            <p:nvPr/>
          </p:nvSpPr>
          <p:spPr>
            <a:xfrm>
              <a:off x="8418984" y="3344049"/>
              <a:ext cx="0" cy="117505"/>
            </a:xfrm>
            <a:custGeom>
              <a:avLst/>
              <a:gdLst/>
              <a:ahLst/>
              <a:cxnLst/>
              <a:rect l="l" t="t" r="r" b="b"/>
              <a:pathLst>
                <a:path h="72389">
                  <a:moveTo>
                    <a:pt x="0" y="0"/>
                  </a:moveTo>
                  <a:lnTo>
                    <a:pt x="0" y="72288"/>
                  </a:lnTo>
                </a:path>
              </a:pathLst>
            </a:custGeom>
            <a:ln w="13208">
              <a:solidFill>
                <a:srgbClr val="023F88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6" name="object 335">
              <a:extLst>
                <a:ext uri="{FF2B5EF4-FFF2-40B4-BE49-F238E27FC236}">
                  <a16:creationId xmlns:a16="http://schemas.microsoft.com/office/drawing/2014/main" id="{11BD3314-6F5B-431E-7651-D9EB0AA7F974}"/>
                </a:ext>
              </a:extLst>
            </p:cNvPr>
            <p:cNvSpPr/>
            <p:nvPr/>
          </p:nvSpPr>
          <p:spPr>
            <a:xfrm>
              <a:off x="8360310" y="3402715"/>
              <a:ext cx="117505" cy="0"/>
            </a:xfrm>
            <a:custGeom>
              <a:avLst/>
              <a:gdLst/>
              <a:ahLst/>
              <a:cxnLst/>
              <a:rect l="l" t="t" r="r" b="b"/>
              <a:pathLst>
                <a:path w="72389">
                  <a:moveTo>
                    <a:pt x="72288" y="0"/>
                  </a:moveTo>
                  <a:lnTo>
                    <a:pt x="0" y="0"/>
                  </a:lnTo>
                </a:path>
              </a:pathLst>
            </a:custGeom>
            <a:ln w="13208">
              <a:solidFill>
                <a:srgbClr val="023F88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7" name="object 336">
              <a:extLst>
                <a:ext uri="{FF2B5EF4-FFF2-40B4-BE49-F238E27FC236}">
                  <a16:creationId xmlns:a16="http://schemas.microsoft.com/office/drawing/2014/main" id="{0C84BC4A-4B6F-946A-E3CD-A8A3FCE217D9}"/>
                </a:ext>
              </a:extLst>
            </p:cNvPr>
            <p:cNvSpPr/>
            <p:nvPr/>
          </p:nvSpPr>
          <p:spPr>
            <a:xfrm>
              <a:off x="8457673" y="3344049"/>
              <a:ext cx="0" cy="117505"/>
            </a:xfrm>
            <a:custGeom>
              <a:avLst/>
              <a:gdLst/>
              <a:ahLst/>
              <a:cxnLst/>
              <a:rect l="l" t="t" r="r" b="b"/>
              <a:pathLst>
                <a:path h="72389">
                  <a:moveTo>
                    <a:pt x="0" y="0"/>
                  </a:moveTo>
                  <a:lnTo>
                    <a:pt x="0" y="72288"/>
                  </a:lnTo>
                </a:path>
              </a:pathLst>
            </a:custGeom>
            <a:ln w="13208">
              <a:solidFill>
                <a:srgbClr val="023F88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8" name="object 337">
              <a:extLst>
                <a:ext uri="{FF2B5EF4-FFF2-40B4-BE49-F238E27FC236}">
                  <a16:creationId xmlns:a16="http://schemas.microsoft.com/office/drawing/2014/main" id="{1F4CB224-5812-60EA-27E5-AFD17467E1EA}"/>
                </a:ext>
              </a:extLst>
            </p:cNvPr>
            <p:cNvSpPr/>
            <p:nvPr/>
          </p:nvSpPr>
          <p:spPr>
            <a:xfrm>
              <a:off x="8399001" y="3402715"/>
              <a:ext cx="117505" cy="0"/>
            </a:xfrm>
            <a:custGeom>
              <a:avLst/>
              <a:gdLst/>
              <a:ahLst/>
              <a:cxnLst/>
              <a:rect l="l" t="t" r="r" b="b"/>
              <a:pathLst>
                <a:path w="72389">
                  <a:moveTo>
                    <a:pt x="72288" y="0"/>
                  </a:moveTo>
                  <a:lnTo>
                    <a:pt x="0" y="0"/>
                  </a:lnTo>
                </a:path>
              </a:pathLst>
            </a:custGeom>
            <a:ln w="13208">
              <a:solidFill>
                <a:srgbClr val="023F88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9" name="object 338">
              <a:extLst>
                <a:ext uri="{FF2B5EF4-FFF2-40B4-BE49-F238E27FC236}">
                  <a16:creationId xmlns:a16="http://schemas.microsoft.com/office/drawing/2014/main" id="{F90F876E-7F90-3746-C4AA-955184579340}"/>
                </a:ext>
              </a:extLst>
            </p:cNvPr>
            <p:cNvSpPr/>
            <p:nvPr/>
          </p:nvSpPr>
          <p:spPr>
            <a:xfrm>
              <a:off x="8513431" y="3344049"/>
              <a:ext cx="0" cy="117505"/>
            </a:xfrm>
            <a:custGeom>
              <a:avLst/>
              <a:gdLst/>
              <a:ahLst/>
              <a:cxnLst/>
              <a:rect l="l" t="t" r="r" b="b"/>
              <a:pathLst>
                <a:path h="72389">
                  <a:moveTo>
                    <a:pt x="0" y="0"/>
                  </a:moveTo>
                  <a:lnTo>
                    <a:pt x="0" y="72288"/>
                  </a:lnTo>
                </a:path>
              </a:pathLst>
            </a:custGeom>
            <a:ln w="13208">
              <a:solidFill>
                <a:srgbClr val="023F88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0" name="object 339">
              <a:extLst>
                <a:ext uri="{FF2B5EF4-FFF2-40B4-BE49-F238E27FC236}">
                  <a16:creationId xmlns:a16="http://schemas.microsoft.com/office/drawing/2014/main" id="{6DA1BB84-0A30-6569-4A30-2854E48B2360}"/>
                </a:ext>
              </a:extLst>
            </p:cNvPr>
            <p:cNvSpPr/>
            <p:nvPr/>
          </p:nvSpPr>
          <p:spPr>
            <a:xfrm>
              <a:off x="8454758" y="3402715"/>
              <a:ext cx="117505" cy="0"/>
            </a:xfrm>
            <a:custGeom>
              <a:avLst/>
              <a:gdLst/>
              <a:ahLst/>
              <a:cxnLst/>
              <a:rect l="l" t="t" r="r" b="b"/>
              <a:pathLst>
                <a:path w="72389">
                  <a:moveTo>
                    <a:pt x="72288" y="0"/>
                  </a:moveTo>
                  <a:lnTo>
                    <a:pt x="0" y="0"/>
                  </a:lnTo>
                </a:path>
              </a:pathLst>
            </a:custGeom>
            <a:ln w="13208">
              <a:solidFill>
                <a:srgbClr val="023F88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1" name="object 340">
              <a:extLst>
                <a:ext uri="{FF2B5EF4-FFF2-40B4-BE49-F238E27FC236}">
                  <a16:creationId xmlns:a16="http://schemas.microsoft.com/office/drawing/2014/main" id="{F141E915-4B0B-5DB6-5968-114F383AEE95}"/>
                </a:ext>
              </a:extLst>
            </p:cNvPr>
            <p:cNvSpPr/>
            <p:nvPr/>
          </p:nvSpPr>
          <p:spPr>
            <a:xfrm>
              <a:off x="8527087" y="3344049"/>
              <a:ext cx="0" cy="117505"/>
            </a:xfrm>
            <a:custGeom>
              <a:avLst/>
              <a:gdLst/>
              <a:ahLst/>
              <a:cxnLst/>
              <a:rect l="l" t="t" r="r" b="b"/>
              <a:pathLst>
                <a:path h="72389">
                  <a:moveTo>
                    <a:pt x="0" y="0"/>
                  </a:moveTo>
                  <a:lnTo>
                    <a:pt x="0" y="72288"/>
                  </a:lnTo>
                </a:path>
              </a:pathLst>
            </a:custGeom>
            <a:ln w="13208">
              <a:solidFill>
                <a:srgbClr val="023F88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2" name="object 341">
              <a:extLst>
                <a:ext uri="{FF2B5EF4-FFF2-40B4-BE49-F238E27FC236}">
                  <a16:creationId xmlns:a16="http://schemas.microsoft.com/office/drawing/2014/main" id="{7D476D27-F0E6-504C-A93B-408775D7F420}"/>
                </a:ext>
              </a:extLst>
            </p:cNvPr>
            <p:cNvSpPr/>
            <p:nvPr/>
          </p:nvSpPr>
          <p:spPr>
            <a:xfrm>
              <a:off x="8468413" y="3402715"/>
              <a:ext cx="117505" cy="0"/>
            </a:xfrm>
            <a:custGeom>
              <a:avLst/>
              <a:gdLst/>
              <a:ahLst/>
              <a:cxnLst/>
              <a:rect l="l" t="t" r="r" b="b"/>
              <a:pathLst>
                <a:path w="72389">
                  <a:moveTo>
                    <a:pt x="72288" y="0"/>
                  </a:moveTo>
                  <a:lnTo>
                    <a:pt x="0" y="0"/>
                  </a:lnTo>
                </a:path>
              </a:pathLst>
            </a:custGeom>
            <a:ln w="13208">
              <a:solidFill>
                <a:srgbClr val="023F88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3" name="object 342">
              <a:extLst>
                <a:ext uri="{FF2B5EF4-FFF2-40B4-BE49-F238E27FC236}">
                  <a16:creationId xmlns:a16="http://schemas.microsoft.com/office/drawing/2014/main" id="{A8C70E6E-6B6B-BFE1-03ED-AF5449C82F32}"/>
                </a:ext>
              </a:extLst>
            </p:cNvPr>
            <p:cNvSpPr/>
            <p:nvPr/>
          </p:nvSpPr>
          <p:spPr>
            <a:xfrm>
              <a:off x="8563121" y="3344049"/>
              <a:ext cx="0" cy="117505"/>
            </a:xfrm>
            <a:custGeom>
              <a:avLst/>
              <a:gdLst/>
              <a:ahLst/>
              <a:cxnLst/>
              <a:rect l="l" t="t" r="r" b="b"/>
              <a:pathLst>
                <a:path h="72389">
                  <a:moveTo>
                    <a:pt x="0" y="0"/>
                  </a:moveTo>
                  <a:lnTo>
                    <a:pt x="0" y="72288"/>
                  </a:lnTo>
                </a:path>
              </a:pathLst>
            </a:custGeom>
            <a:ln w="13208">
              <a:solidFill>
                <a:srgbClr val="023F88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4" name="object 343">
              <a:extLst>
                <a:ext uri="{FF2B5EF4-FFF2-40B4-BE49-F238E27FC236}">
                  <a16:creationId xmlns:a16="http://schemas.microsoft.com/office/drawing/2014/main" id="{D9E21FB2-66E1-E761-8BA5-36BFCC228EB4}"/>
                </a:ext>
              </a:extLst>
            </p:cNvPr>
            <p:cNvSpPr/>
            <p:nvPr/>
          </p:nvSpPr>
          <p:spPr>
            <a:xfrm>
              <a:off x="8504448" y="3402715"/>
              <a:ext cx="117505" cy="0"/>
            </a:xfrm>
            <a:custGeom>
              <a:avLst/>
              <a:gdLst/>
              <a:ahLst/>
              <a:cxnLst/>
              <a:rect l="l" t="t" r="r" b="b"/>
              <a:pathLst>
                <a:path w="72389">
                  <a:moveTo>
                    <a:pt x="72288" y="0"/>
                  </a:moveTo>
                  <a:lnTo>
                    <a:pt x="0" y="0"/>
                  </a:lnTo>
                </a:path>
              </a:pathLst>
            </a:custGeom>
            <a:ln w="13208">
              <a:solidFill>
                <a:srgbClr val="023F88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5" name="object 344">
              <a:extLst>
                <a:ext uri="{FF2B5EF4-FFF2-40B4-BE49-F238E27FC236}">
                  <a16:creationId xmlns:a16="http://schemas.microsoft.com/office/drawing/2014/main" id="{4E6E1F64-B8CB-E42F-3B8C-5C31F363894D}"/>
                </a:ext>
              </a:extLst>
            </p:cNvPr>
            <p:cNvSpPr/>
            <p:nvPr/>
          </p:nvSpPr>
          <p:spPr>
            <a:xfrm>
              <a:off x="8605222" y="3344049"/>
              <a:ext cx="0" cy="117505"/>
            </a:xfrm>
            <a:custGeom>
              <a:avLst/>
              <a:gdLst/>
              <a:ahLst/>
              <a:cxnLst/>
              <a:rect l="l" t="t" r="r" b="b"/>
              <a:pathLst>
                <a:path h="72389">
                  <a:moveTo>
                    <a:pt x="0" y="0"/>
                  </a:moveTo>
                  <a:lnTo>
                    <a:pt x="0" y="72288"/>
                  </a:lnTo>
                </a:path>
              </a:pathLst>
            </a:custGeom>
            <a:ln w="13208">
              <a:solidFill>
                <a:srgbClr val="023F88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6" name="object 345">
              <a:extLst>
                <a:ext uri="{FF2B5EF4-FFF2-40B4-BE49-F238E27FC236}">
                  <a16:creationId xmlns:a16="http://schemas.microsoft.com/office/drawing/2014/main" id="{8AB48B11-CE7B-0F66-F7EE-958382EAF30D}"/>
                </a:ext>
              </a:extLst>
            </p:cNvPr>
            <p:cNvSpPr/>
            <p:nvPr/>
          </p:nvSpPr>
          <p:spPr>
            <a:xfrm>
              <a:off x="8546549" y="3402715"/>
              <a:ext cx="117505" cy="0"/>
            </a:xfrm>
            <a:custGeom>
              <a:avLst/>
              <a:gdLst/>
              <a:ahLst/>
              <a:cxnLst/>
              <a:rect l="l" t="t" r="r" b="b"/>
              <a:pathLst>
                <a:path w="72389">
                  <a:moveTo>
                    <a:pt x="72288" y="0"/>
                  </a:moveTo>
                  <a:lnTo>
                    <a:pt x="0" y="0"/>
                  </a:lnTo>
                </a:path>
              </a:pathLst>
            </a:custGeom>
            <a:ln w="13208">
              <a:solidFill>
                <a:srgbClr val="023F88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7" name="object 346">
              <a:extLst>
                <a:ext uri="{FF2B5EF4-FFF2-40B4-BE49-F238E27FC236}">
                  <a16:creationId xmlns:a16="http://schemas.microsoft.com/office/drawing/2014/main" id="{188E3F27-A1DF-9C30-9314-F88A81DB22F6}"/>
                </a:ext>
              </a:extLst>
            </p:cNvPr>
            <p:cNvSpPr/>
            <p:nvPr/>
          </p:nvSpPr>
          <p:spPr>
            <a:xfrm>
              <a:off x="8655292" y="3344049"/>
              <a:ext cx="0" cy="117505"/>
            </a:xfrm>
            <a:custGeom>
              <a:avLst/>
              <a:gdLst/>
              <a:ahLst/>
              <a:cxnLst/>
              <a:rect l="l" t="t" r="r" b="b"/>
              <a:pathLst>
                <a:path h="72389">
                  <a:moveTo>
                    <a:pt x="0" y="0"/>
                  </a:moveTo>
                  <a:lnTo>
                    <a:pt x="0" y="72288"/>
                  </a:lnTo>
                </a:path>
              </a:pathLst>
            </a:custGeom>
            <a:ln w="13208">
              <a:solidFill>
                <a:srgbClr val="023F88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8" name="object 347">
              <a:extLst>
                <a:ext uri="{FF2B5EF4-FFF2-40B4-BE49-F238E27FC236}">
                  <a16:creationId xmlns:a16="http://schemas.microsoft.com/office/drawing/2014/main" id="{0BF817CB-979A-0D9F-C82B-6A3116365D6A}"/>
                </a:ext>
              </a:extLst>
            </p:cNvPr>
            <p:cNvSpPr/>
            <p:nvPr/>
          </p:nvSpPr>
          <p:spPr>
            <a:xfrm>
              <a:off x="8596619" y="3402715"/>
              <a:ext cx="117505" cy="0"/>
            </a:xfrm>
            <a:custGeom>
              <a:avLst/>
              <a:gdLst/>
              <a:ahLst/>
              <a:cxnLst/>
              <a:rect l="l" t="t" r="r" b="b"/>
              <a:pathLst>
                <a:path w="72389">
                  <a:moveTo>
                    <a:pt x="72288" y="0"/>
                  </a:moveTo>
                  <a:lnTo>
                    <a:pt x="0" y="0"/>
                  </a:lnTo>
                </a:path>
              </a:pathLst>
            </a:custGeom>
            <a:ln w="13208">
              <a:solidFill>
                <a:srgbClr val="023F88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9" name="object 348">
              <a:extLst>
                <a:ext uri="{FF2B5EF4-FFF2-40B4-BE49-F238E27FC236}">
                  <a16:creationId xmlns:a16="http://schemas.microsoft.com/office/drawing/2014/main" id="{32F439E6-C501-79AB-585B-61F016B849EB}"/>
                </a:ext>
              </a:extLst>
            </p:cNvPr>
            <p:cNvSpPr/>
            <p:nvPr/>
          </p:nvSpPr>
          <p:spPr>
            <a:xfrm>
              <a:off x="8722428" y="3344049"/>
              <a:ext cx="0" cy="117505"/>
            </a:xfrm>
            <a:custGeom>
              <a:avLst/>
              <a:gdLst/>
              <a:ahLst/>
              <a:cxnLst/>
              <a:rect l="l" t="t" r="r" b="b"/>
              <a:pathLst>
                <a:path h="72389">
                  <a:moveTo>
                    <a:pt x="0" y="0"/>
                  </a:moveTo>
                  <a:lnTo>
                    <a:pt x="0" y="72288"/>
                  </a:lnTo>
                </a:path>
              </a:pathLst>
            </a:custGeom>
            <a:ln w="13208">
              <a:solidFill>
                <a:srgbClr val="023F88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0" name="object 349">
              <a:extLst>
                <a:ext uri="{FF2B5EF4-FFF2-40B4-BE49-F238E27FC236}">
                  <a16:creationId xmlns:a16="http://schemas.microsoft.com/office/drawing/2014/main" id="{CFAF74BD-799E-D807-22DE-BECC8FB62817}"/>
                </a:ext>
              </a:extLst>
            </p:cNvPr>
            <p:cNvSpPr/>
            <p:nvPr/>
          </p:nvSpPr>
          <p:spPr>
            <a:xfrm>
              <a:off x="8663754" y="3402715"/>
              <a:ext cx="117505" cy="0"/>
            </a:xfrm>
            <a:custGeom>
              <a:avLst/>
              <a:gdLst/>
              <a:ahLst/>
              <a:cxnLst/>
              <a:rect l="l" t="t" r="r" b="b"/>
              <a:pathLst>
                <a:path w="72389">
                  <a:moveTo>
                    <a:pt x="72288" y="0"/>
                  </a:moveTo>
                  <a:lnTo>
                    <a:pt x="0" y="0"/>
                  </a:lnTo>
                </a:path>
              </a:pathLst>
            </a:custGeom>
            <a:ln w="13208">
              <a:solidFill>
                <a:srgbClr val="023F88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1" name="object 350">
              <a:extLst>
                <a:ext uri="{FF2B5EF4-FFF2-40B4-BE49-F238E27FC236}">
                  <a16:creationId xmlns:a16="http://schemas.microsoft.com/office/drawing/2014/main" id="{533C51F9-BFC6-7090-5E97-A4089F2C72CF}"/>
                </a:ext>
              </a:extLst>
            </p:cNvPr>
            <p:cNvSpPr/>
            <p:nvPr/>
          </p:nvSpPr>
          <p:spPr>
            <a:xfrm>
              <a:off x="8773635" y="3344049"/>
              <a:ext cx="0" cy="117505"/>
            </a:xfrm>
            <a:custGeom>
              <a:avLst/>
              <a:gdLst/>
              <a:ahLst/>
              <a:cxnLst/>
              <a:rect l="l" t="t" r="r" b="b"/>
              <a:pathLst>
                <a:path h="72389">
                  <a:moveTo>
                    <a:pt x="0" y="0"/>
                  </a:moveTo>
                  <a:lnTo>
                    <a:pt x="0" y="72288"/>
                  </a:lnTo>
                </a:path>
              </a:pathLst>
            </a:custGeom>
            <a:ln w="13208">
              <a:solidFill>
                <a:srgbClr val="023F88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2" name="object 351">
              <a:extLst>
                <a:ext uri="{FF2B5EF4-FFF2-40B4-BE49-F238E27FC236}">
                  <a16:creationId xmlns:a16="http://schemas.microsoft.com/office/drawing/2014/main" id="{88E00945-CF8F-7AB9-D57F-A9AEF92576B1}"/>
                </a:ext>
              </a:extLst>
            </p:cNvPr>
            <p:cNvSpPr/>
            <p:nvPr/>
          </p:nvSpPr>
          <p:spPr>
            <a:xfrm>
              <a:off x="8714961" y="3402715"/>
              <a:ext cx="117505" cy="0"/>
            </a:xfrm>
            <a:custGeom>
              <a:avLst/>
              <a:gdLst/>
              <a:ahLst/>
              <a:cxnLst/>
              <a:rect l="l" t="t" r="r" b="b"/>
              <a:pathLst>
                <a:path w="72389">
                  <a:moveTo>
                    <a:pt x="72288" y="0"/>
                  </a:moveTo>
                  <a:lnTo>
                    <a:pt x="0" y="0"/>
                  </a:lnTo>
                </a:path>
              </a:pathLst>
            </a:custGeom>
            <a:ln w="13208">
              <a:solidFill>
                <a:srgbClr val="023F88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3" name="object 352">
              <a:extLst>
                <a:ext uri="{FF2B5EF4-FFF2-40B4-BE49-F238E27FC236}">
                  <a16:creationId xmlns:a16="http://schemas.microsoft.com/office/drawing/2014/main" id="{7D9E6AF4-F251-D173-6A77-6D6A79133C75}"/>
                </a:ext>
              </a:extLst>
            </p:cNvPr>
            <p:cNvSpPr/>
            <p:nvPr/>
          </p:nvSpPr>
          <p:spPr>
            <a:xfrm>
              <a:off x="8813463" y="3344049"/>
              <a:ext cx="0" cy="117505"/>
            </a:xfrm>
            <a:custGeom>
              <a:avLst/>
              <a:gdLst/>
              <a:ahLst/>
              <a:cxnLst/>
              <a:rect l="l" t="t" r="r" b="b"/>
              <a:pathLst>
                <a:path h="72389">
                  <a:moveTo>
                    <a:pt x="0" y="0"/>
                  </a:moveTo>
                  <a:lnTo>
                    <a:pt x="0" y="72288"/>
                  </a:lnTo>
                </a:path>
              </a:pathLst>
            </a:custGeom>
            <a:ln w="13208">
              <a:solidFill>
                <a:srgbClr val="023F88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4" name="object 353">
              <a:extLst>
                <a:ext uri="{FF2B5EF4-FFF2-40B4-BE49-F238E27FC236}">
                  <a16:creationId xmlns:a16="http://schemas.microsoft.com/office/drawing/2014/main" id="{A9F36F9E-F370-19B3-AB59-D5502B4213EC}"/>
                </a:ext>
              </a:extLst>
            </p:cNvPr>
            <p:cNvSpPr/>
            <p:nvPr/>
          </p:nvSpPr>
          <p:spPr>
            <a:xfrm>
              <a:off x="8754790" y="3402715"/>
              <a:ext cx="117505" cy="0"/>
            </a:xfrm>
            <a:custGeom>
              <a:avLst/>
              <a:gdLst/>
              <a:ahLst/>
              <a:cxnLst/>
              <a:rect l="l" t="t" r="r" b="b"/>
              <a:pathLst>
                <a:path w="72389">
                  <a:moveTo>
                    <a:pt x="72288" y="0"/>
                  </a:moveTo>
                  <a:lnTo>
                    <a:pt x="0" y="0"/>
                  </a:lnTo>
                </a:path>
              </a:pathLst>
            </a:custGeom>
            <a:ln w="13208">
              <a:solidFill>
                <a:srgbClr val="023F88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5" name="object 354">
              <a:extLst>
                <a:ext uri="{FF2B5EF4-FFF2-40B4-BE49-F238E27FC236}">
                  <a16:creationId xmlns:a16="http://schemas.microsoft.com/office/drawing/2014/main" id="{9E9BF586-1F87-33C8-7002-2A94439D5F20}"/>
                </a:ext>
              </a:extLst>
            </p:cNvPr>
            <p:cNvSpPr/>
            <p:nvPr/>
          </p:nvSpPr>
          <p:spPr>
            <a:xfrm>
              <a:off x="8857462" y="3344049"/>
              <a:ext cx="0" cy="117505"/>
            </a:xfrm>
            <a:custGeom>
              <a:avLst/>
              <a:gdLst/>
              <a:ahLst/>
              <a:cxnLst/>
              <a:rect l="l" t="t" r="r" b="b"/>
              <a:pathLst>
                <a:path h="72389">
                  <a:moveTo>
                    <a:pt x="0" y="0"/>
                  </a:moveTo>
                  <a:lnTo>
                    <a:pt x="0" y="72288"/>
                  </a:lnTo>
                </a:path>
              </a:pathLst>
            </a:custGeom>
            <a:ln w="13208">
              <a:solidFill>
                <a:srgbClr val="023F88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6" name="object 355">
              <a:extLst>
                <a:ext uri="{FF2B5EF4-FFF2-40B4-BE49-F238E27FC236}">
                  <a16:creationId xmlns:a16="http://schemas.microsoft.com/office/drawing/2014/main" id="{0D58A7D2-3883-0676-D6BF-6F3CBCDA9911}"/>
                </a:ext>
              </a:extLst>
            </p:cNvPr>
            <p:cNvSpPr/>
            <p:nvPr/>
          </p:nvSpPr>
          <p:spPr>
            <a:xfrm>
              <a:off x="8798790" y="3402715"/>
              <a:ext cx="117505" cy="0"/>
            </a:xfrm>
            <a:custGeom>
              <a:avLst/>
              <a:gdLst/>
              <a:ahLst/>
              <a:cxnLst/>
              <a:rect l="l" t="t" r="r" b="b"/>
              <a:pathLst>
                <a:path w="72389">
                  <a:moveTo>
                    <a:pt x="72288" y="0"/>
                  </a:moveTo>
                  <a:lnTo>
                    <a:pt x="0" y="0"/>
                  </a:lnTo>
                </a:path>
              </a:pathLst>
            </a:custGeom>
            <a:ln w="13208">
              <a:solidFill>
                <a:srgbClr val="023F88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7" name="object 356">
              <a:extLst>
                <a:ext uri="{FF2B5EF4-FFF2-40B4-BE49-F238E27FC236}">
                  <a16:creationId xmlns:a16="http://schemas.microsoft.com/office/drawing/2014/main" id="{C7EE9292-3625-D5CA-B171-78875A44E479}"/>
                </a:ext>
              </a:extLst>
            </p:cNvPr>
            <p:cNvSpPr/>
            <p:nvPr/>
          </p:nvSpPr>
          <p:spPr>
            <a:xfrm>
              <a:off x="8871116" y="3344049"/>
              <a:ext cx="0" cy="117505"/>
            </a:xfrm>
            <a:custGeom>
              <a:avLst/>
              <a:gdLst/>
              <a:ahLst/>
              <a:cxnLst/>
              <a:rect l="l" t="t" r="r" b="b"/>
              <a:pathLst>
                <a:path h="72389">
                  <a:moveTo>
                    <a:pt x="0" y="0"/>
                  </a:moveTo>
                  <a:lnTo>
                    <a:pt x="0" y="72288"/>
                  </a:lnTo>
                </a:path>
              </a:pathLst>
            </a:custGeom>
            <a:ln w="13208">
              <a:solidFill>
                <a:srgbClr val="023F88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8" name="object 357">
              <a:extLst>
                <a:ext uri="{FF2B5EF4-FFF2-40B4-BE49-F238E27FC236}">
                  <a16:creationId xmlns:a16="http://schemas.microsoft.com/office/drawing/2014/main" id="{890E9823-136A-E7E9-C9F9-7644F7383550}"/>
                </a:ext>
              </a:extLst>
            </p:cNvPr>
            <p:cNvSpPr/>
            <p:nvPr/>
          </p:nvSpPr>
          <p:spPr>
            <a:xfrm>
              <a:off x="8812443" y="3402715"/>
              <a:ext cx="117505" cy="0"/>
            </a:xfrm>
            <a:custGeom>
              <a:avLst/>
              <a:gdLst/>
              <a:ahLst/>
              <a:cxnLst/>
              <a:rect l="l" t="t" r="r" b="b"/>
              <a:pathLst>
                <a:path w="72389">
                  <a:moveTo>
                    <a:pt x="72288" y="0"/>
                  </a:moveTo>
                  <a:lnTo>
                    <a:pt x="0" y="0"/>
                  </a:lnTo>
                </a:path>
              </a:pathLst>
            </a:custGeom>
            <a:ln w="13208">
              <a:solidFill>
                <a:srgbClr val="023F88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9" name="object 358">
              <a:extLst>
                <a:ext uri="{FF2B5EF4-FFF2-40B4-BE49-F238E27FC236}">
                  <a16:creationId xmlns:a16="http://schemas.microsoft.com/office/drawing/2014/main" id="{AB276C64-BCBB-6632-9181-0C01123480C0}"/>
                </a:ext>
              </a:extLst>
            </p:cNvPr>
            <p:cNvSpPr/>
            <p:nvPr/>
          </p:nvSpPr>
          <p:spPr>
            <a:xfrm>
              <a:off x="8887048" y="3344049"/>
              <a:ext cx="0" cy="117505"/>
            </a:xfrm>
            <a:custGeom>
              <a:avLst/>
              <a:gdLst/>
              <a:ahLst/>
              <a:cxnLst/>
              <a:rect l="l" t="t" r="r" b="b"/>
              <a:pathLst>
                <a:path h="72389">
                  <a:moveTo>
                    <a:pt x="0" y="0"/>
                  </a:moveTo>
                  <a:lnTo>
                    <a:pt x="0" y="72288"/>
                  </a:lnTo>
                </a:path>
              </a:pathLst>
            </a:custGeom>
            <a:ln w="13208">
              <a:solidFill>
                <a:srgbClr val="023F88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0" name="object 359">
              <a:extLst>
                <a:ext uri="{FF2B5EF4-FFF2-40B4-BE49-F238E27FC236}">
                  <a16:creationId xmlns:a16="http://schemas.microsoft.com/office/drawing/2014/main" id="{3085688E-9C17-A396-8022-E1ADF90440FD}"/>
                </a:ext>
              </a:extLst>
            </p:cNvPr>
            <p:cNvSpPr/>
            <p:nvPr/>
          </p:nvSpPr>
          <p:spPr>
            <a:xfrm>
              <a:off x="8828374" y="3402715"/>
              <a:ext cx="117505" cy="0"/>
            </a:xfrm>
            <a:custGeom>
              <a:avLst/>
              <a:gdLst/>
              <a:ahLst/>
              <a:cxnLst/>
              <a:rect l="l" t="t" r="r" b="b"/>
              <a:pathLst>
                <a:path w="72389">
                  <a:moveTo>
                    <a:pt x="72288" y="0"/>
                  </a:moveTo>
                  <a:lnTo>
                    <a:pt x="0" y="0"/>
                  </a:lnTo>
                </a:path>
              </a:pathLst>
            </a:custGeom>
            <a:ln w="13208">
              <a:solidFill>
                <a:srgbClr val="023F88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1" name="object 360">
              <a:extLst>
                <a:ext uri="{FF2B5EF4-FFF2-40B4-BE49-F238E27FC236}">
                  <a16:creationId xmlns:a16="http://schemas.microsoft.com/office/drawing/2014/main" id="{5E12BB40-C612-7661-5963-8A45C3C006A6}"/>
                </a:ext>
              </a:extLst>
            </p:cNvPr>
            <p:cNvSpPr/>
            <p:nvPr/>
          </p:nvSpPr>
          <p:spPr>
            <a:xfrm>
              <a:off x="8924601" y="3344049"/>
              <a:ext cx="0" cy="117505"/>
            </a:xfrm>
            <a:custGeom>
              <a:avLst/>
              <a:gdLst/>
              <a:ahLst/>
              <a:cxnLst/>
              <a:rect l="l" t="t" r="r" b="b"/>
              <a:pathLst>
                <a:path h="72389">
                  <a:moveTo>
                    <a:pt x="0" y="0"/>
                  </a:moveTo>
                  <a:lnTo>
                    <a:pt x="0" y="72288"/>
                  </a:lnTo>
                </a:path>
              </a:pathLst>
            </a:custGeom>
            <a:ln w="13208">
              <a:solidFill>
                <a:srgbClr val="023F88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2" name="object 361">
              <a:extLst>
                <a:ext uri="{FF2B5EF4-FFF2-40B4-BE49-F238E27FC236}">
                  <a16:creationId xmlns:a16="http://schemas.microsoft.com/office/drawing/2014/main" id="{E8385173-C2D1-5F59-4C55-4F10CA1ED145}"/>
                </a:ext>
              </a:extLst>
            </p:cNvPr>
            <p:cNvSpPr/>
            <p:nvPr/>
          </p:nvSpPr>
          <p:spPr>
            <a:xfrm>
              <a:off x="8865927" y="3402715"/>
              <a:ext cx="117505" cy="0"/>
            </a:xfrm>
            <a:custGeom>
              <a:avLst/>
              <a:gdLst/>
              <a:ahLst/>
              <a:cxnLst/>
              <a:rect l="l" t="t" r="r" b="b"/>
              <a:pathLst>
                <a:path w="72389">
                  <a:moveTo>
                    <a:pt x="72288" y="0"/>
                  </a:moveTo>
                  <a:lnTo>
                    <a:pt x="0" y="0"/>
                  </a:lnTo>
                </a:path>
              </a:pathLst>
            </a:custGeom>
            <a:ln w="13208">
              <a:solidFill>
                <a:srgbClr val="023F88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3" name="object 362">
              <a:extLst>
                <a:ext uri="{FF2B5EF4-FFF2-40B4-BE49-F238E27FC236}">
                  <a16:creationId xmlns:a16="http://schemas.microsoft.com/office/drawing/2014/main" id="{8D06800B-E704-C10C-31D4-D93E8EA3DD54}"/>
                </a:ext>
              </a:extLst>
            </p:cNvPr>
            <p:cNvSpPr/>
            <p:nvPr/>
          </p:nvSpPr>
          <p:spPr>
            <a:xfrm>
              <a:off x="8938255" y="3344049"/>
              <a:ext cx="0" cy="117505"/>
            </a:xfrm>
            <a:custGeom>
              <a:avLst/>
              <a:gdLst/>
              <a:ahLst/>
              <a:cxnLst/>
              <a:rect l="l" t="t" r="r" b="b"/>
              <a:pathLst>
                <a:path h="72389">
                  <a:moveTo>
                    <a:pt x="0" y="0"/>
                  </a:moveTo>
                  <a:lnTo>
                    <a:pt x="0" y="72288"/>
                  </a:lnTo>
                </a:path>
              </a:pathLst>
            </a:custGeom>
            <a:ln w="13208">
              <a:solidFill>
                <a:srgbClr val="023F88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4" name="object 363">
              <a:extLst>
                <a:ext uri="{FF2B5EF4-FFF2-40B4-BE49-F238E27FC236}">
                  <a16:creationId xmlns:a16="http://schemas.microsoft.com/office/drawing/2014/main" id="{B639E759-C755-EEAA-520A-6CC18BC568B7}"/>
                </a:ext>
              </a:extLst>
            </p:cNvPr>
            <p:cNvSpPr/>
            <p:nvPr/>
          </p:nvSpPr>
          <p:spPr>
            <a:xfrm>
              <a:off x="8879581" y="3402715"/>
              <a:ext cx="117505" cy="0"/>
            </a:xfrm>
            <a:custGeom>
              <a:avLst/>
              <a:gdLst/>
              <a:ahLst/>
              <a:cxnLst/>
              <a:rect l="l" t="t" r="r" b="b"/>
              <a:pathLst>
                <a:path w="72389">
                  <a:moveTo>
                    <a:pt x="72288" y="0"/>
                  </a:moveTo>
                  <a:lnTo>
                    <a:pt x="0" y="0"/>
                  </a:lnTo>
                </a:path>
              </a:pathLst>
            </a:custGeom>
            <a:ln w="13208">
              <a:solidFill>
                <a:srgbClr val="023F88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5" name="object 364">
              <a:extLst>
                <a:ext uri="{FF2B5EF4-FFF2-40B4-BE49-F238E27FC236}">
                  <a16:creationId xmlns:a16="http://schemas.microsoft.com/office/drawing/2014/main" id="{542922BD-C383-C033-D0C3-667225B9FABB}"/>
                </a:ext>
              </a:extLst>
            </p:cNvPr>
            <p:cNvSpPr/>
            <p:nvPr/>
          </p:nvSpPr>
          <p:spPr>
            <a:xfrm>
              <a:off x="8969356" y="3344049"/>
              <a:ext cx="0" cy="117505"/>
            </a:xfrm>
            <a:custGeom>
              <a:avLst/>
              <a:gdLst/>
              <a:ahLst/>
              <a:cxnLst/>
              <a:rect l="l" t="t" r="r" b="b"/>
              <a:pathLst>
                <a:path h="72389">
                  <a:moveTo>
                    <a:pt x="0" y="0"/>
                  </a:moveTo>
                  <a:lnTo>
                    <a:pt x="0" y="72288"/>
                  </a:lnTo>
                </a:path>
              </a:pathLst>
            </a:custGeom>
            <a:ln w="13208">
              <a:solidFill>
                <a:srgbClr val="023F88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6" name="object 365">
              <a:extLst>
                <a:ext uri="{FF2B5EF4-FFF2-40B4-BE49-F238E27FC236}">
                  <a16:creationId xmlns:a16="http://schemas.microsoft.com/office/drawing/2014/main" id="{38AF1BEB-AC1A-88D4-AB06-6D74B0E261FB}"/>
                </a:ext>
              </a:extLst>
            </p:cNvPr>
            <p:cNvSpPr/>
            <p:nvPr/>
          </p:nvSpPr>
          <p:spPr>
            <a:xfrm>
              <a:off x="8910684" y="3402715"/>
              <a:ext cx="117505" cy="0"/>
            </a:xfrm>
            <a:custGeom>
              <a:avLst/>
              <a:gdLst/>
              <a:ahLst/>
              <a:cxnLst/>
              <a:rect l="l" t="t" r="r" b="b"/>
              <a:pathLst>
                <a:path w="72389">
                  <a:moveTo>
                    <a:pt x="72288" y="0"/>
                  </a:moveTo>
                  <a:lnTo>
                    <a:pt x="0" y="0"/>
                  </a:lnTo>
                </a:path>
              </a:pathLst>
            </a:custGeom>
            <a:ln w="13208">
              <a:solidFill>
                <a:srgbClr val="023F88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7" name="object 366">
              <a:extLst>
                <a:ext uri="{FF2B5EF4-FFF2-40B4-BE49-F238E27FC236}">
                  <a16:creationId xmlns:a16="http://schemas.microsoft.com/office/drawing/2014/main" id="{B81F0C90-E65D-417E-7A43-5C2A3E75E1EB}"/>
                </a:ext>
              </a:extLst>
            </p:cNvPr>
            <p:cNvSpPr/>
            <p:nvPr/>
          </p:nvSpPr>
          <p:spPr>
            <a:xfrm>
              <a:off x="9013737" y="3344049"/>
              <a:ext cx="0" cy="117505"/>
            </a:xfrm>
            <a:custGeom>
              <a:avLst/>
              <a:gdLst/>
              <a:ahLst/>
              <a:cxnLst/>
              <a:rect l="l" t="t" r="r" b="b"/>
              <a:pathLst>
                <a:path h="72389">
                  <a:moveTo>
                    <a:pt x="0" y="0"/>
                  </a:moveTo>
                  <a:lnTo>
                    <a:pt x="0" y="72288"/>
                  </a:lnTo>
                </a:path>
              </a:pathLst>
            </a:custGeom>
            <a:ln w="13208">
              <a:solidFill>
                <a:srgbClr val="023F88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8" name="object 367">
              <a:extLst>
                <a:ext uri="{FF2B5EF4-FFF2-40B4-BE49-F238E27FC236}">
                  <a16:creationId xmlns:a16="http://schemas.microsoft.com/office/drawing/2014/main" id="{9E52AA45-0D7B-1455-646C-47C7025B4B14}"/>
                </a:ext>
              </a:extLst>
            </p:cNvPr>
            <p:cNvSpPr/>
            <p:nvPr/>
          </p:nvSpPr>
          <p:spPr>
            <a:xfrm>
              <a:off x="8955062" y="3402715"/>
              <a:ext cx="117505" cy="0"/>
            </a:xfrm>
            <a:custGeom>
              <a:avLst/>
              <a:gdLst/>
              <a:ahLst/>
              <a:cxnLst/>
              <a:rect l="l" t="t" r="r" b="b"/>
              <a:pathLst>
                <a:path w="72389">
                  <a:moveTo>
                    <a:pt x="72288" y="0"/>
                  </a:moveTo>
                  <a:lnTo>
                    <a:pt x="0" y="0"/>
                  </a:lnTo>
                </a:path>
              </a:pathLst>
            </a:custGeom>
            <a:ln w="13208">
              <a:solidFill>
                <a:srgbClr val="023F88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9" name="object 368">
              <a:extLst>
                <a:ext uri="{FF2B5EF4-FFF2-40B4-BE49-F238E27FC236}">
                  <a16:creationId xmlns:a16="http://schemas.microsoft.com/office/drawing/2014/main" id="{D702EE4A-A4AA-A411-A51D-2F4CEA57BEF8}"/>
                </a:ext>
              </a:extLst>
            </p:cNvPr>
            <p:cNvSpPr/>
            <p:nvPr/>
          </p:nvSpPr>
          <p:spPr>
            <a:xfrm>
              <a:off x="9074804" y="3344049"/>
              <a:ext cx="0" cy="117505"/>
            </a:xfrm>
            <a:custGeom>
              <a:avLst/>
              <a:gdLst/>
              <a:ahLst/>
              <a:cxnLst/>
              <a:rect l="l" t="t" r="r" b="b"/>
              <a:pathLst>
                <a:path h="72389">
                  <a:moveTo>
                    <a:pt x="0" y="0"/>
                  </a:moveTo>
                  <a:lnTo>
                    <a:pt x="0" y="72288"/>
                  </a:lnTo>
                </a:path>
              </a:pathLst>
            </a:custGeom>
            <a:ln w="13208">
              <a:solidFill>
                <a:srgbClr val="023F88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0" name="object 369">
              <a:extLst>
                <a:ext uri="{FF2B5EF4-FFF2-40B4-BE49-F238E27FC236}">
                  <a16:creationId xmlns:a16="http://schemas.microsoft.com/office/drawing/2014/main" id="{C33C35F4-6603-207B-68D2-335FC8D9370E}"/>
                </a:ext>
              </a:extLst>
            </p:cNvPr>
            <p:cNvSpPr/>
            <p:nvPr/>
          </p:nvSpPr>
          <p:spPr>
            <a:xfrm>
              <a:off x="9016132" y="3402715"/>
              <a:ext cx="117505" cy="0"/>
            </a:xfrm>
            <a:custGeom>
              <a:avLst/>
              <a:gdLst/>
              <a:ahLst/>
              <a:cxnLst/>
              <a:rect l="l" t="t" r="r" b="b"/>
              <a:pathLst>
                <a:path w="72389">
                  <a:moveTo>
                    <a:pt x="72288" y="0"/>
                  </a:moveTo>
                  <a:lnTo>
                    <a:pt x="0" y="0"/>
                  </a:lnTo>
                </a:path>
              </a:pathLst>
            </a:custGeom>
            <a:ln w="13208">
              <a:solidFill>
                <a:srgbClr val="023F88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1" name="object 370">
              <a:extLst>
                <a:ext uri="{FF2B5EF4-FFF2-40B4-BE49-F238E27FC236}">
                  <a16:creationId xmlns:a16="http://schemas.microsoft.com/office/drawing/2014/main" id="{DD005D6A-0293-7260-6858-46B3B528B362}"/>
                </a:ext>
              </a:extLst>
            </p:cNvPr>
            <p:cNvSpPr/>
            <p:nvPr/>
          </p:nvSpPr>
          <p:spPr>
            <a:xfrm>
              <a:off x="9180251" y="3344049"/>
              <a:ext cx="0" cy="117505"/>
            </a:xfrm>
            <a:custGeom>
              <a:avLst/>
              <a:gdLst/>
              <a:ahLst/>
              <a:cxnLst/>
              <a:rect l="l" t="t" r="r" b="b"/>
              <a:pathLst>
                <a:path h="72389">
                  <a:moveTo>
                    <a:pt x="0" y="0"/>
                  </a:moveTo>
                  <a:lnTo>
                    <a:pt x="0" y="72288"/>
                  </a:lnTo>
                </a:path>
              </a:pathLst>
            </a:custGeom>
            <a:ln w="13208">
              <a:solidFill>
                <a:srgbClr val="023F88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2" name="object 371">
              <a:extLst>
                <a:ext uri="{FF2B5EF4-FFF2-40B4-BE49-F238E27FC236}">
                  <a16:creationId xmlns:a16="http://schemas.microsoft.com/office/drawing/2014/main" id="{682EADCA-5744-FA53-B68F-83F1B0D6E405}"/>
                </a:ext>
              </a:extLst>
            </p:cNvPr>
            <p:cNvSpPr/>
            <p:nvPr/>
          </p:nvSpPr>
          <p:spPr>
            <a:xfrm>
              <a:off x="9121577" y="3402715"/>
              <a:ext cx="117505" cy="0"/>
            </a:xfrm>
            <a:custGeom>
              <a:avLst/>
              <a:gdLst/>
              <a:ahLst/>
              <a:cxnLst/>
              <a:rect l="l" t="t" r="r" b="b"/>
              <a:pathLst>
                <a:path w="72389">
                  <a:moveTo>
                    <a:pt x="72288" y="0"/>
                  </a:moveTo>
                  <a:lnTo>
                    <a:pt x="0" y="0"/>
                  </a:lnTo>
                </a:path>
              </a:pathLst>
            </a:custGeom>
            <a:ln w="13208">
              <a:solidFill>
                <a:srgbClr val="023F88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3" name="object 372">
              <a:extLst>
                <a:ext uri="{FF2B5EF4-FFF2-40B4-BE49-F238E27FC236}">
                  <a16:creationId xmlns:a16="http://schemas.microsoft.com/office/drawing/2014/main" id="{C737406D-7B10-634A-EAE8-D1BE304E0B8F}"/>
                </a:ext>
              </a:extLst>
            </p:cNvPr>
            <p:cNvSpPr/>
            <p:nvPr/>
          </p:nvSpPr>
          <p:spPr>
            <a:xfrm>
              <a:off x="9228045" y="3344049"/>
              <a:ext cx="0" cy="117505"/>
            </a:xfrm>
            <a:custGeom>
              <a:avLst/>
              <a:gdLst/>
              <a:ahLst/>
              <a:cxnLst/>
              <a:rect l="l" t="t" r="r" b="b"/>
              <a:pathLst>
                <a:path h="72389">
                  <a:moveTo>
                    <a:pt x="0" y="0"/>
                  </a:moveTo>
                  <a:lnTo>
                    <a:pt x="0" y="72288"/>
                  </a:lnTo>
                </a:path>
              </a:pathLst>
            </a:custGeom>
            <a:ln w="13208">
              <a:solidFill>
                <a:srgbClr val="023F88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4" name="object 373">
              <a:extLst>
                <a:ext uri="{FF2B5EF4-FFF2-40B4-BE49-F238E27FC236}">
                  <a16:creationId xmlns:a16="http://schemas.microsoft.com/office/drawing/2014/main" id="{22E7DF8B-7666-0221-B491-623E13ED07F4}"/>
                </a:ext>
              </a:extLst>
            </p:cNvPr>
            <p:cNvSpPr/>
            <p:nvPr/>
          </p:nvSpPr>
          <p:spPr>
            <a:xfrm>
              <a:off x="9169370" y="3402715"/>
              <a:ext cx="117505" cy="0"/>
            </a:xfrm>
            <a:custGeom>
              <a:avLst/>
              <a:gdLst/>
              <a:ahLst/>
              <a:cxnLst/>
              <a:rect l="l" t="t" r="r" b="b"/>
              <a:pathLst>
                <a:path w="72389">
                  <a:moveTo>
                    <a:pt x="72288" y="0"/>
                  </a:moveTo>
                  <a:lnTo>
                    <a:pt x="0" y="0"/>
                  </a:lnTo>
                </a:path>
              </a:pathLst>
            </a:custGeom>
            <a:ln w="13208">
              <a:solidFill>
                <a:srgbClr val="023F88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5" name="object 374">
              <a:extLst>
                <a:ext uri="{FF2B5EF4-FFF2-40B4-BE49-F238E27FC236}">
                  <a16:creationId xmlns:a16="http://schemas.microsoft.com/office/drawing/2014/main" id="{7C779D6C-CB6D-79ED-25DE-DA7FAA2816FF}"/>
                </a:ext>
              </a:extLst>
            </p:cNvPr>
            <p:cNvSpPr/>
            <p:nvPr/>
          </p:nvSpPr>
          <p:spPr>
            <a:xfrm>
              <a:off x="9236768" y="3344049"/>
              <a:ext cx="0" cy="117505"/>
            </a:xfrm>
            <a:custGeom>
              <a:avLst/>
              <a:gdLst/>
              <a:ahLst/>
              <a:cxnLst/>
              <a:rect l="l" t="t" r="r" b="b"/>
              <a:pathLst>
                <a:path h="72389">
                  <a:moveTo>
                    <a:pt x="0" y="0"/>
                  </a:moveTo>
                  <a:lnTo>
                    <a:pt x="0" y="72288"/>
                  </a:lnTo>
                </a:path>
              </a:pathLst>
            </a:custGeom>
            <a:ln w="13208">
              <a:solidFill>
                <a:srgbClr val="023F88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6" name="object 375">
              <a:extLst>
                <a:ext uri="{FF2B5EF4-FFF2-40B4-BE49-F238E27FC236}">
                  <a16:creationId xmlns:a16="http://schemas.microsoft.com/office/drawing/2014/main" id="{C3617E64-A35F-AA14-2DF2-9B77BAD9149E}"/>
                </a:ext>
              </a:extLst>
            </p:cNvPr>
            <p:cNvSpPr/>
            <p:nvPr/>
          </p:nvSpPr>
          <p:spPr>
            <a:xfrm>
              <a:off x="9178095" y="3402715"/>
              <a:ext cx="117505" cy="0"/>
            </a:xfrm>
            <a:custGeom>
              <a:avLst/>
              <a:gdLst/>
              <a:ahLst/>
              <a:cxnLst/>
              <a:rect l="l" t="t" r="r" b="b"/>
              <a:pathLst>
                <a:path w="72389">
                  <a:moveTo>
                    <a:pt x="72288" y="0"/>
                  </a:moveTo>
                  <a:lnTo>
                    <a:pt x="0" y="0"/>
                  </a:lnTo>
                </a:path>
              </a:pathLst>
            </a:custGeom>
            <a:ln w="13208">
              <a:solidFill>
                <a:srgbClr val="023F88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7" name="object 376">
              <a:extLst>
                <a:ext uri="{FF2B5EF4-FFF2-40B4-BE49-F238E27FC236}">
                  <a16:creationId xmlns:a16="http://schemas.microsoft.com/office/drawing/2014/main" id="{F6663593-5A87-A29B-1E53-76E569036FEA}"/>
                </a:ext>
              </a:extLst>
            </p:cNvPr>
            <p:cNvSpPr/>
            <p:nvPr/>
          </p:nvSpPr>
          <p:spPr>
            <a:xfrm>
              <a:off x="9263319" y="3344049"/>
              <a:ext cx="0" cy="117505"/>
            </a:xfrm>
            <a:custGeom>
              <a:avLst/>
              <a:gdLst/>
              <a:ahLst/>
              <a:cxnLst/>
              <a:rect l="l" t="t" r="r" b="b"/>
              <a:pathLst>
                <a:path h="72389">
                  <a:moveTo>
                    <a:pt x="0" y="0"/>
                  </a:moveTo>
                  <a:lnTo>
                    <a:pt x="0" y="72288"/>
                  </a:lnTo>
                </a:path>
              </a:pathLst>
            </a:custGeom>
            <a:ln w="13208">
              <a:solidFill>
                <a:srgbClr val="023F88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8" name="object 377">
              <a:extLst>
                <a:ext uri="{FF2B5EF4-FFF2-40B4-BE49-F238E27FC236}">
                  <a16:creationId xmlns:a16="http://schemas.microsoft.com/office/drawing/2014/main" id="{10914855-4FC7-5840-AF84-17A3FC668908}"/>
                </a:ext>
              </a:extLst>
            </p:cNvPr>
            <p:cNvSpPr/>
            <p:nvPr/>
          </p:nvSpPr>
          <p:spPr>
            <a:xfrm>
              <a:off x="9204646" y="3402715"/>
              <a:ext cx="117505" cy="0"/>
            </a:xfrm>
            <a:custGeom>
              <a:avLst/>
              <a:gdLst/>
              <a:ahLst/>
              <a:cxnLst/>
              <a:rect l="l" t="t" r="r" b="b"/>
              <a:pathLst>
                <a:path w="72389">
                  <a:moveTo>
                    <a:pt x="72288" y="0"/>
                  </a:moveTo>
                  <a:lnTo>
                    <a:pt x="0" y="0"/>
                  </a:lnTo>
                </a:path>
              </a:pathLst>
            </a:custGeom>
            <a:ln w="13208">
              <a:solidFill>
                <a:srgbClr val="023F88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9" name="object 378">
              <a:extLst>
                <a:ext uri="{FF2B5EF4-FFF2-40B4-BE49-F238E27FC236}">
                  <a16:creationId xmlns:a16="http://schemas.microsoft.com/office/drawing/2014/main" id="{49D41EEE-9622-5631-4640-01B55D8C4934}"/>
                </a:ext>
              </a:extLst>
            </p:cNvPr>
            <p:cNvSpPr/>
            <p:nvPr/>
          </p:nvSpPr>
          <p:spPr>
            <a:xfrm>
              <a:off x="9273560" y="3344049"/>
              <a:ext cx="0" cy="117505"/>
            </a:xfrm>
            <a:custGeom>
              <a:avLst/>
              <a:gdLst/>
              <a:ahLst/>
              <a:cxnLst/>
              <a:rect l="l" t="t" r="r" b="b"/>
              <a:pathLst>
                <a:path h="72389">
                  <a:moveTo>
                    <a:pt x="0" y="0"/>
                  </a:moveTo>
                  <a:lnTo>
                    <a:pt x="0" y="72288"/>
                  </a:lnTo>
                </a:path>
              </a:pathLst>
            </a:custGeom>
            <a:ln w="13208">
              <a:solidFill>
                <a:srgbClr val="023F88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00" name="object 379">
              <a:extLst>
                <a:ext uri="{FF2B5EF4-FFF2-40B4-BE49-F238E27FC236}">
                  <a16:creationId xmlns:a16="http://schemas.microsoft.com/office/drawing/2014/main" id="{859A29A3-7276-3922-C772-139E2AD295C8}"/>
                </a:ext>
              </a:extLst>
            </p:cNvPr>
            <p:cNvSpPr/>
            <p:nvPr/>
          </p:nvSpPr>
          <p:spPr>
            <a:xfrm>
              <a:off x="9214887" y="3402715"/>
              <a:ext cx="117505" cy="0"/>
            </a:xfrm>
            <a:custGeom>
              <a:avLst/>
              <a:gdLst/>
              <a:ahLst/>
              <a:cxnLst/>
              <a:rect l="l" t="t" r="r" b="b"/>
              <a:pathLst>
                <a:path w="72389">
                  <a:moveTo>
                    <a:pt x="72288" y="0"/>
                  </a:moveTo>
                  <a:lnTo>
                    <a:pt x="0" y="0"/>
                  </a:lnTo>
                </a:path>
              </a:pathLst>
            </a:custGeom>
            <a:ln w="13208">
              <a:solidFill>
                <a:srgbClr val="023F88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01" name="object 380">
              <a:extLst>
                <a:ext uri="{FF2B5EF4-FFF2-40B4-BE49-F238E27FC236}">
                  <a16:creationId xmlns:a16="http://schemas.microsoft.com/office/drawing/2014/main" id="{409EAA13-74D5-821F-232A-79B9422BF207}"/>
                </a:ext>
              </a:extLst>
            </p:cNvPr>
            <p:cNvSpPr/>
            <p:nvPr/>
          </p:nvSpPr>
          <p:spPr>
            <a:xfrm>
              <a:off x="9324767" y="3344049"/>
              <a:ext cx="0" cy="117505"/>
            </a:xfrm>
            <a:custGeom>
              <a:avLst/>
              <a:gdLst/>
              <a:ahLst/>
              <a:cxnLst/>
              <a:rect l="l" t="t" r="r" b="b"/>
              <a:pathLst>
                <a:path h="72389">
                  <a:moveTo>
                    <a:pt x="0" y="0"/>
                  </a:moveTo>
                  <a:lnTo>
                    <a:pt x="0" y="72288"/>
                  </a:lnTo>
                </a:path>
              </a:pathLst>
            </a:custGeom>
            <a:ln w="13208">
              <a:solidFill>
                <a:srgbClr val="023F88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02" name="object 381">
              <a:extLst>
                <a:ext uri="{FF2B5EF4-FFF2-40B4-BE49-F238E27FC236}">
                  <a16:creationId xmlns:a16="http://schemas.microsoft.com/office/drawing/2014/main" id="{D9716681-9AE8-03E7-498D-B466AAF9384C}"/>
                </a:ext>
              </a:extLst>
            </p:cNvPr>
            <p:cNvSpPr/>
            <p:nvPr/>
          </p:nvSpPr>
          <p:spPr>
            <a:xfrm>
              <a:off x="9266093" y="3402715"/>
              <a:ext cx="117505" cy="0"/>
            </a:xfrm>
            <a:custGeom>
              <a:avLst/>
              <a:gdLst/>
              <a:ahLst/>
              <a:cxnLst/>
              <a:rect l="l" t="t" r="r" b="b"/>
              <a:pathLst>
                <a:path w="72389">
                  <a:moveTo>
                    <a:pt x="72288" y="0"/>
                  </a:moveTo>
                  <a:lnTo>
                    <a:pt x="0" y="0"/>
                  </a:lnTo>
                </a:path>
              </a:pathLst>
            </a:custGeom>
            <a:ln w="13208">
              <a:solidFill>
                <a:srgbClr val="023F88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03" name="object 382">
              <a:extLst>
                <a:ext uri="{FF2B5EF4-FFF2-40B4-BE49-F238E27FC236}">
                  <a16:creationId xmlns:a16="http://schemas.microsoft.com/office/drawing/2014/main" id="{DACFE86D-C793-D5A7-43BD-502E1C60CF9C}"/>
                </a:ext>
              </a:extLst>
            </p:cNvPr>
            <p:cNvSpPr/>
            <p:nvPr/>
          </p:nvSpPr>
          <p:spPr>
            <a:xfrm>
              <a:off x="9360048" y="3439252"/>
              <a:ext cx="0" cy="117505"/>
            </a:xfrm>
            <a:custGeom>
              <a:avLst/>
              <a:gdLst/>
              <a:ahLst/>
              <a:cxnLst/>
              <a:rect l="l" t="t" r="r" b="b"/>
              <a:pathLst>
                <a:path h="72389">
                  <a:moveTo>
                    <a:pt x="0" y="0"/>
                  </a:moveTo>
                  <a:lnTo>
                    <a:pt x="0" y="72288"/>
                  </a:lnTo>
                </a:path>
              </a:pathLst>
            </a:custGeom>
            <a:ln w="13208">
              <a:solidFill>
                <a:srgbClr val="023F88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04" name="object 383">
              <a:extLst>
                <a:ext uri="{FF2B5EF4-FFF2-40B4-BE49-F238E27FC236}">
                  <a16:creationId xmlns:a16="http://schemas.microsoft.com/office/drawing/2014/main" id="{7101F3F8-414F-FA63-535C-26D8DB34CD5B}"/>
                </a:ext>
              </a:extLst>
            </p:cNvPr>
            <p:cNvSpPr/>
            <p:nvPr/>
          </p:nvSpPr>
          <p:spPr>
            <a:xfrm>
              <a:off x="9301374" y="3497918"/>
              <a:ext cx="117505" cy="0"/>
            </a:xfrm>
            <a:custGeom>
              <a:avLst/>
              <a:gdLst/>
              <a:ahLst/>
              <a:cxnLst/>
              <a:rect l="l" t="t" r="r" b="b"/>
              <a:pathLst>
                <a:path w="72389">
                  <a:moveTo>
                    <a:pt x="72288" y="0"/>
                  </a:moveTo>
                  <a:lnTo>
                    <a:pt x="0" y="0"/>
                  </a:lnTo>
                </a:path>
              </a:pathLst>
            </a:custGeom>
            <a:ln w="13208">
              <a:solidFill>
                <a:srgbClr val="023F88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05" name="object 384">
              <a:extLst>
                <a:ext uri="{FF2B5EF4-FFF2-40B4-BE49-F238E27FC236}">
                  <a16:creationId xmlns:a16="http://schemas.microsoft.com/office/drawing/2014/main" id="{3F99800E-2B48-F817-2993-357278A8B300}"/>
                </a:ext>
              </a:extLst>
            </p:cNvPr>
            <p:cNvSpPr/>
            <p:nvPr/>
          </p:nvSpPr>
          <p:spPr>
            <a:xfrm>
              <a:off x="9426046" y="3439252"/>
              <a:ext cx="0" cy="117505"/>
            </a:xfrm>
            <a:custGeom>
              <a:avLst/>
              <a:gdLst/>
              <a:ahLst/>
              <a:cxnLst/>
              <a:rect l="l" t="t" r="r" b="b"/>
              <a:pathLst>
                <a:path h="72389">
                  <a:moveTo>
                    <a:pt x="0" y="0"/>
                  </a:moveTo>
                  <a:lnTo>
                    <a:pt x="0" y="72288"/>
                  </a:lnTo>
                </a:path>
              </a:pathLst>
            </a:custGeom>
            <a:ln w="13208">
              <a:solidFill>
                <a:srgbClr val="023F88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06" name="object 385">
              <a:extLst>
                <a:ext uri="{FF2B5EF4-FFF2-40B4-BE49-F238E27FC236}">
                  <a16:creationId xmlns:a16="http://schemas.microsoft.com/office/drawing/2014/main" id="{B50F1B7C-2A3B-122A-6A01-C98395759BFB}"/>
                </a:ext>
              </a:extLst>
            </p:cNvPr>
            <p:cNvSpPr/>
            <p:nvPr/>
          </p:nvSpPr>
          <p:spPr>
            <a:xfrm>
              <a:off x="9367372" y="3497918"/>
              <a:ext cx="117505" cy="0"/>
            </a:xfrm>
            <a:custGeom>
              <a:avLst/>
              <a:gdLst/>
              <a:ahLst/>
              <a:cxnLst/>
              <a:rect l="l" t="t" r="r" b="b"/>
              <a:pathLst>
                <a:path w="72389">
                  <a:moveTo>
                    <a:pt x="72288" y="0"/>
                  </a:moveTo>
                  <a:lnTo>
                    <a:pt x="0" y="0"/>
                  </a:lnTo>
                </a:path>
              </a:pathLst>
            </a:custGeom>
            <a:ln w="13208">
              <a:solidFill>
                <a:srgbClr val="023F88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07" name="object 386">
              <a:extLst>
                <a:ext uri="{FF2B5EF4-FFF2-40B4-BE49-F238E27FC236}">
                  <a16:creationId xmlns:a16="http://schemas.microsoft.com/office/drawing/2014/main" id="{67CD6896-1448-885E-10A7-305A540BD891}"/>
                </a:ext>
              </a:extLst>
            </p:cNvPr>
            <p:cNvSpPr/>
            <p:nvPr/>
          </p:nvSpPr>
          <p:spPr>
            <a:xfrm>
              <a:off x="9474218" y="3439252"/>
              <a:ext cx="0" cy="117505"/>
            </a:xfrm>
            <a:custGeom>
              <a:avLst/>
              <a:gdLst/>
              <a:ahLst/>
              <a:cxnLst/>
              <a:rect l="l" t="t" r="r" b="b"/>
              <a:pathLst>
                <a:path h="72389">
                  <a:moveTo>
                    <a:pt x="0" y="0"/>
                  </a:moveTo>
                  <a:lnTo>
                    <a:pt x="0" y="72288"/>
                  </a:lnTo>
                </a:path>
              </a:pathLst>
            </a:custGeom>
            <a:ln w="13208">
              <a:solidFill>
                <a:srgbClr val="023F88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08" name="object 387">
              <a:extLst>
                <a:ext uri="{FF2B5EF4-FFF2-40B4-BE49-F238E27FC236}">
                  <a16:creationId xmlns:a16="http://schemas.microsoft.com/office/drawing/2014/main" id="{EA5DCBB2-4AE2-67CE-0E5D-0584E3AB03F2}"/>
                </a:ext>
              </a:extLst>
            </p:cNvPr>
            <p:cNvSpPr/>
            <p:nvPr/>
          </p:nvSpPr>
          <p:spPr>
            <a:xfrm>
              <a:off x="9415544" y="3497918"/>
              <a:ext cx="117505" cy="0"/>
            </a:xfrm>
            <a:custGeom>
              <a:avLst/>
              <a:gdLst/>
              <a:ahLst/>
              <a:cxnLst/>
              <a:rect l="l" t="t" r="r" b="b"/>
              <a:pathLst>
                <a:path w="72389">
                  <a:moveTo>
                    <a:pt x="72288" y="0"/>
                  </a:moveTo>
                  <a:lnTo>
                    <a:pt x="0" y="0"/>
                  </a:lnTo>
                </a:path>
              </a:pathLst>
            </a:custGeom>
            <a:ln w="13208">
              <a:solidFill>
                <a:srgbClr val="023F88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09" name="object 388">
              <a:extLst>
                <a:ext uri="{FF2B5EF4-FFF2-40B4-BE49-F238E27FC236}">
                  <a16:creationId xmlns:a16="http://schemas.microsoft.com/office/drawing/2014/main" id="{924987AD-99AC-9DBB-4926-E626DE521502}"/>
                </a:ext>
              </a:extLst>
            </p:cNvPr>
            <p:cNvSpPr/>
            <p:nvPr/>
          </p:nvSpPr>
          <p:spPr>
            <a:xfrm>
              <a:off x="9488253" y="3439252"/>
              <a:ext cx="0" cy="117505"/>
            </a:xfrm>
            <a:custGeom>
              <a:avLst/>
              <a:gdLst/>
              <a:ahLst/>
              <a:cxnLst/>
              <a:rect l="l" t="t" r="r" b="b"/>
              <a:pathLst>
                <a:path h="72389">
                  <a:moveTo>
                    <a:pt x="0" y="0"/>
                  </a:moveTo>
                  <a:lnTo>
                    <a:pt x="0" y="72288"/>
                  </a:lnTo>
                </a:path>
              </a:pathLst>
            </a:custGeom>
            <a:ln w="13208">
              <a:solidFill>
                <a:srgbClr val="023F88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10" name="object 389">
              <a:extLst>
                <a:ext uri="{FF2B5EF4-FFF2-40B4-BE49-F238E27FC236}">
                  <a16:creationId xmlns:a16="http://schemas.microsoft.com/office/drawing/2014/main" id="{59D9E42C-6A84-228B-0EE0-9433F92F8753}"/>
                </a:ext>
              </a:extLst>
            </p:cNvPr>
            <p:cNvSpPr/>
            <p:nvPr/>
          </p:nvSpPr>
          <p:spPr>
            <a:xfrm>
              <a:off x="9429578" y="3497918"/>
              <a:ext cx="117505" cy="0"/>
            </a:xfrm>
            <a:custGeom>
              <a:avLst/>
              <a:gdLst/>
              <a:ahLst/>
              <a:cxnLst/>
              <a:rect l="l" t="t" r="r" b="b"/>
              <a:pathLst>
                <a:path w="72389">
                  <a:moveTo>
                    <a:pt x="72288" y="0"/>
                  </a:moveTo>
                  <a:lnTo>
                    <a:pt x="0" y="0"/>
                  </a:lnTo>
                </a:path>
              </a:pathLst>
            </a:custGeom>
            <a:ln w="13208">
              <a:solidFill>
                <a:srgbClr val="023F88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11" name="object 390">
              <a:extLst>
                <a:ext uri="{FF2B5EF4-FFF2-40B4-BE49-F238E27FC236}">
                  <a16:creationId xmlns:a16="http://schemas.microsoft.com/office/drawing/2014/main" id="{344E877C-984D-D222-2F45-89F7B4F2B5CF}"/>
                </a:ext>
              </a:extLst>
            </p:cNvPr>
            <p:cNvSpPr/>
            <p:nvPr/>
          </p:nvSpPr>
          <p:spPr>
            <a:xfrm>
              <a:off x="9617217" y="3439252"/>
              <a:ext cx="0" cy="117505"/>
            </a:xfrm>
            <a:custGeom>
              <a:avLst/>
              <a:gdLst/>
              <a:ahLst/>
              <a:cxnLst/>
              <a:rect l="l" t="t" r="r" b="b"/>
              <a:pathLst>
                <a:path h="72389">
                  <a:moveTo>
                    <a:pt x="0" y="0"/>
                  </a:moveTo>
                  <a:lnTo>
                    <a:pt x="0" y="72288"/>
                  </a:lnTo>
                </a:path>
              </a:pathLst>
            </a:custGeom>
            <a:ln w="13208">
              <a:solidFill>
                <a:srgbClr val="023F88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12" name="object 391">
              <a:extLst>
                <a:ext uri="{FF2B5EF4-FFF2-40B4-BE49-F238E27FC236}">
                  <a16:creationId xmlns:a16="http://schemas.microsoft.com/office/drawing/2014/main" id="{F4839380-BCEE-99F7-0782-CBBC5FEF72C5}"/>
                </a:ext>
              </a:extLst>
            </p:cNvPr>
            <p:cNvSpPr/>
            <p:nvPr/>
          </p:nvSpPr>
          <p:spPr>
            <a:xfrm>
              <a:off x="9558544" y="3497918"/>
              <a:ext cx="117505" cy="0"/>
            </a:xfrm>
            <a:custGeom>
              <a:avLst/>
              <a:gdLst/>
              <a:ahLst/>
              <a:cxnLst/>
              <a:rect l="l" t="t" r="r" b="b"/>
              <a:pathLst>
                <a:path w="72389">
                  <a:moveTo>
                    <a:pt x="72288" y="0"/>
                  </a:moveTo>
                  <a:lnTo>
                    <a:pt x="0" y="0"/>
                  </a:lnTo>
                </a:path>
              </a:pathLst>
            </a:custGeom>
            <a:ln w="13208">
              <a:solidFill>
                <a:srgbClr val="023F88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13" name="object 392">
              <a:extLst>
                <a:ext uri="{FF2B5EF4-FFF2-40B4-BE49-F238E27FC236}">
                  <a16:creationId xmlns:a16="http://schemas.microsoft.com/office/drawing/2014/main" id="{864E6C51-A31D-D8D6-C7EE-7B73A85FDB85}"/>
                </a:ext>
              </a:extLst>
            </p:cNvPr>
            <p:cNvSpPr/>
            <p:nvPr/>
          </p:nvSpPr>
          <p:spPr>
            <a:xfrm>
              <a:off x="9642250" y="3439252"/>
              <a:ext cx="0" cy="117505"/>
            </a:xfrm>
            <a:custGeom>
              <a:avLst/>
              <a:gdLst/>
              <a:ahLst/>
              <a:cxnLst/>
              <a:rect l="l" t="t" r="r" b="b"/>
              <a:pathLst>
                <a:path h="72389">
                  <a:moveTo>
                    <a:pt x="0" y="0"/>
                  </a:moveTo>
                  <a:lnTo>
                    <a:pt x="0" y="72288"/>
                  </a:lnTo>
                </a:path>
              </a:pathLst>
            </a:custGeom>
            <a:ln w="13208">
              <a:solidFill>
                <a:srgbClr val="023F88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14" name="object 393">
              <a:extLst>
                <a:ext uri="{FF2B5EF4-FFF2-40B4-BE49-F238E27FC236}">
                  <a16:creationId xmlns:a16="http://schemas.microsoft.com/office/drawing/2014/main" id="{50248050-B283-A149-025D-7AFCB63D5091}"/>
                </a:ext>
              </a:extLst>
            </p:cNvPr>
            <p:cNvSpPr/>
            <p:nvPr/>
          </p:nvSpPr>
          <p:spPr>
            <a:xfrm>
              <a:off x="9583578" y="3497918"/>
              <a:ext cx="117505" cy="0"/>
            </a:xfrm>
            <a:custGeom>
              <a:avLst/>
              <a:gdLst/>
              <a:ahLst/>
              <a:cxnLst/>
              <a:rect l="l" t="t" r="r" b="b"/>
              <a:pathLst>
                <a:path w="72389">
                  <a:moveTo>
                    <a:pt x="72288" y="0"/>
                  </a:moveTo>
                  <a:lnTo>
                    <a:pt x="0" y="0"/>
                  </a:lnTo>
                </a:path>
              </a:pathLst>
            </a:custGeom>
            <a:ln w="13208">
              <a:solidFill>
                <a:srgbClr val="023F88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15" name="object 394">
              <a:extLst>
                <a:ext uri="{FF2B5EF4-FFF2-40B4-BE49-F238E27FC236}">
                  <a16:creationId xmlns:a16="http://schemas.microsoft.com/office/drawing/2014/main" id="{E5340CCC-FE56-2634-0FBC-07151FF6FE54}"/>
                </a:ext>
              </a:extLst>
            </p:cNvPr>
            <p:cNvSpPr/>
            <p:nvPr/>
          </p:nvSpPr>
          <p:spPr>
            <a:xfrm>
              <a:off x="9664631" y="3439252"/>
              <a:ext cx="0" cy="117505"/>
            </a:xfrm>
            <a:custGeom>
              <a:avLst/>
              <a:gdLst/>
              <a:ahLst/>
              <a:cxnLst/>
              <a:rect l="l" t="t" r="r" b="b"/>
              <a:pathLst>
                <a:path h="72389">
                  <a:moveTo>
                    <a:pt x="0" y="0"/>
                  </a:moveTo>
                  <a:lnTo>
                    <a:pt x="0" y="72288"/>
                  </a:lnTo>
                </a:path>
              </a:pathLst>
            </a:custGeom>
            <a:ln w="13208">
              <a:solidFill>
                <a:srgbClr val="023F88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16" name="object 395">
              <a:extLst>
                <a:ext uri="{FF2B5EF4-FFF2-40B4-BE49-F238E27FC236}">
                  <a16:creationId xmlns:a16="http://schemas.microsoft.com/office/drawing/2014/main" id="{C2902826-4782-0537-97AD-51A8A2C93619}"/>
                </a:ext>
              </a:extLst>
            </p:cNvPr>
            <p:cNvSpPr/>
            <p:nvPr/>
          </p:nvSpPr>
          <p:spPr>
            <a:xfrm>
              <a:off x="9605955" y="3497918"/>
              <a:ext cx="117505" cy="0"/>
            </a:xfrm>
            <a:custGeom>
              <a:avLst/>
              <a:gdLst/>
              <a:ahLst/>
              <a:cxnLst/>
              <a:rect l="l" t="t" r="r" b="b"/>
              <a:pathLst>
                <a:path w="72389">
                  <a:moveTo>
                    <a:pt x="72288" y="0"/>
                  </a:moveTo>
                  <a:lnTo>
                    <a:pt x="0" y="0"/>
                  </a:lnTo>
                </a:path>
              </a:pathLst>
            </a:custGeom>
            <a:ln w="13208">
              <a:solidFill>
                <a:srgbClr val="023F88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17" name="object 396">
              <a:extLst>
                <a:ext uri="{FF2B5EF4-FFF2-40B4-BE49-F238E27FC236}">
                  <a16:creationId xmlns:a16="http://schemas.microsoft.com/office/drawing/2014/main" id="{E5F9284E-B4D4-BCC3-270B-A24D5688091F}"/>
                </a:ext>
              </a:extLst>
            </p:cNvPr>
            <p:cNvSpPr/>
            <p:nvPr/>
          </p:nvSpPr>
          <p:spPr>
            <a:xfrm>
              <a:off x="9694974" y="3439252"/>
              <a:ext cx="0" cy="117505"/>
            </a:xfrm>
            <a:custGeom>
              <a:avLst/>
              <a:gdLst/>
              <a:ahLst/>
              <a:cxnLst/>
              <a:rect l="l" t="t" r="r" b="b"/>
              <a:pathLst>
                <a:path h="72389">
                  <a:moveTo>
                    <a:pt x="0" y="0"/>
                  </a:moveTo>
                  <a:lnTo>
                    <a:pt x="0" y="72288"/>
                  </a:lnTo>
                </a:path>
              </a:pathLst>
            </a:custGeom>
            <a:ln w="13208">
              <a:solidFill>
                <a:srgbClr val="023F88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18" name="object 397">
              <a:extLst>
                <a:ext uri="{FF2B5EF4-FFF2-40B4-BE49-F238E27FC236}">
                  <a16:creationId xmlns:a16="http://schemas.microsoft.com/office/drawing/2014/main" id="{B350FEB8-984F-F06F-4271-C01914EB05AB}"/>
                </a:ext>
              </a:extLst>
            </p:cNvPr>
            <p:cNvSpPr/>
            <p:nvPr/>
          </p:nvSpPr>
          <p:spPr>
            <a:xfrm>
              <a:off x="9636300" y="3497918"/>
              <a:ext cx="117505" cy="0"/>
            </a:xfrm>
            <a:custGeom>
              <a:avLst/>
              <a:gdLst/>
              <a:ahLst/>
              <a:cxnLst/>
              <a:rect l="l" t="t" r="r" b="b"/>
              <a:pathLst>
                <a:path w="72389">
                  <a:moveTo>
                    <a:pt x="72288" y="0"/>
                  </a:moveTo>
                  <a:lnTo>
                    <a:pt x="0" y="0"/>
                  </a:lnTo>
                </a:path>
              </a:pathLst>
            </a:custGeom>
            <a:ln w="13208">
              <a:solidFill>
                <a:srgbClr val="023F88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19" name="object 398">
              <a:extLst>
                <a:ext uri="{FF2B5EF4-FFF2-40B4-BE49-F238E27FC236}">
                  <a16:creationId xmlns:a16="http://schemas.microsoft.com/office/drawing/2014/main" id="{13FC73ED-9C52-0B70-98B4-BC47DF239D59}"/>
                </a:ext>
              </a:extLst>
            </p:cNvPr>
            <p:cNvSpPr/>
            <p:nvPr/>
          </p:nvSpPr>
          <p:spPr>
            <a:xfrm>
              <a:off x="9831146" y="3439252"/>
              <a:ext cx="0" cy="117505"/>
            </a:xfrm>
            <a:custGeom>
              <a:avLst/>
              <a:gdLst/>
              <a:ahLst/>
              <a:cxnLst/>
              <a:rect l="l" t="t" r="r" b="b"/>
              <a:pathLst>
                <a:path h="72389">
                  <a:moveTo>
                    <a:pt x="0" y="0"/>
                  </a:moveTo>
                  <a:lnTo>
                    <a:pt x="0" y="72288"/>
                  </a:lnTo>
                </a:path>
              </a:pathLst>
            </a:custGeom>
            <a:ln w="13208">
              <a:solidFill>
                <a:srgbClr val="023F88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0" name="object 399">
              <a:extLst>
                <a:ext uri="{FF2B5EF4-FFF2-40B4-BE49-F238E27FC236}">
                  <a16:creationId xmlns:a16="http://schemas.microsoft.com/office/drawing/2014/main" id="{1ECD1437-594D-C8E6-727B-72E405EF219A}"/>
                </a:ext>
              </a:extLst>
            </p:cNvPr>
            <p:cNvSpPr/>
            <p:nvPr/>
          </p:nvSpPr>
          <p:spPr>
            <a:xfrm>
              <a:off x="9772471" y="3497918"/>
              <a:ext cx="117505" cy="0"/>
            </a:xfrm>
            <a:custGeom>
              <a:avLst/>
              <a:gdLst/>
              <a:ahLst/>
              <a:cxnLst/>
              <a:rect l="l" t="t" r="r" b="b"/>
              <a:pathLst>
                <a:path w="72389">
                  <a:moveTo>
                    <a:pt x="72288" y="0"/>
                  </a:moveTo>
                  <a:lnTo>
                    <a:pt x="0" y="0"/>
                  </a:lnTo>
                </a:path>
              </a:pathLst>
            </a:custGeom>
            <a:ln w="13208">
              <a:solidFill>
                <a:srgbClr val="023F88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1" name="object 400">
              <a:extLst>
                <a:ext uri="{FF2B5EF4-FFF2-40B4-BE49-F238E27FC236}">
                  <a16:creationId xmlns:a16="http://schemas.microsoft.com/office/drawing/2014/main" id="{7784F5F7-0B42-14BD-095C-7D71997DC12F}"/>
                </a:ext>
              </a:extLst>
            </p:cNvPr>
            <p:cNvSpPr/>
            <p:nvPr/>
          </p:nvSpPr>
          <p:spPr>
            <a:xfrm>
              <a:off x="9872870" y="3439252"/>
              <a:ext cx="0" cy="117505"/>
            </a:xfrm>
            <a:custGeom>
              <a:avLst/>
              <a:gdLst/>
              <a:ahLst/>
              <a:cxnLst/>
              <a:rect l="l" t="t" r="r" b="b"/>
              <a:pathLst>
                <a:path h="72389">
                  <a:moveTo>
                    <a:pt x="0" y="0"/>
                  </a:moveTo>
                  <a:lnTo>
                    <a:pt x="0" y="72288"/>
                  </a:lnTo>
                </a:path>
              </a:pathLst>
            </a:custGeom>
            <a:ln w="13208">
              <a:solidFill>
                <a:srgbClr val="023F88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2" name="object 401">
              <a:extLst>
                <a:ext uri="{FF2B5EF4-FFF2-40B4-BE49-F238E27FC236}">
                  <a16:creationId xmlns:a16="http://schemas.microsoft.com/office/drawing/2014/main" id="{CE7944D4-953C-F31B-264B-94F5FDC6EC00}"/>
                </a:ext>
              </a:extLst>
            </p:cNvPr>
            <p:cNvSpPr/>
            <p:nvPr/>
          </p:nvSpPr>
          <p:spPr>
            <a:xfrm>
              <a:off x="9814196" y="3497918"/>
              <a:ext cx="117505" cy="0"/>
            </a:xfrm>
            <a:custGeom>
              <a:avLst/>
              <a:gdLst/>
              <a:ahLst/>
              <a:cxnLst/>
              <a:rect l="l" t="t" r="r" b="b"/>
              <a:pathLst>
                <a:path w="72389">
                  <a:moveTo>
                    <a:pt x="72288" y="0"/>
                  </a:moveTo>
                  <a:lnTo>
                    <a:pt x="0" y="0"/>
                  </a:lnTo>
                </a:path>
              </a:pathLst>
            </a:custGeom>
            <a:ln w="13208">
              <a:solidFill>
                <a:srgbClr val="023F88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33" name="object 412">
              <a:extLst>
                <a:ext uri="{FF2B5EF4-FFF2-40B4-BE49-F238E27FC236}">
                  <a16:creationId xmlns:a16="http://schemas.microsoft.com/office/drawing/2014/main" id="{683CC964-7868-5F68-3662-7F8877706F1B}"/>
                </a:ext>
              </a:extLst>
            </p:cNvPr>
            <p:cNvSpPr/>
            <p:nvPr/>
          </p:nvSpPr>
          <p:spPr>
            <a:xfrm>
              <a:off x="3413352" y="2002845"/>
              <a:ext cx="0" cy="117505"/>
            </a:xfrm>
            <a:custGeom>
              <a:avLst/>
              <a:gdLst/>
              <a:ahLst/>
              <a:cxnLst/>
              <a:rect l="l" t="t" r="r" b="b"/>
              <a:pathLst>
                <a:path h="72390">
                  <a:moveTo>
                    <a:pt x="0" y="0"/>
                  </a:moveTo>
                  <a:lnTo>
                    <a:pt x="0" y="72288"/>
                  </a:lnTo>
                </a:path>
              </a:pathLst>
            </a:custGeom>
            <a:ln w="13208">
              <a:solidFill>
                <a:srgbClr val="023F88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34" name="object 413">
              <a:extLst>
                <a:ext uri="{FF2B5EF4-FFF2-40B4-BE49-F238E27FC236}">
                  <a16:creationId xmlns:a16="http://schemas.microsoft.com/office/drawing/2014/main" id="{0829723F-07F7-997D-EC0B-86F10EC23303}"/>
                </a:ext>
              </a:extLst>
            </p:cNvPr>
            <p:cNvSpPr/>
            <p:nvPr/>
          </p:nvSpPr>
          <p:spPr>
            <a:xfrm>
              <a:off x="3354680" y="2061510"/>
              <a:ext cx="117505" cy="0"/>
            </a:xfrm>
            <a:custGeom>
              <a:avLst/>
              <a:gdLst/>
              <a:ahLst/>
              <a:cxnLst/>
              <a:rect l="l" t="t" r="r" b="b"/>
              <a:pathLst>
                <a:path w="72390">
                  <a:moveTo>
                    <a:pt x="72288" y="0"/>
                  </a:moveTo>
                  <a:lnTo>
                    <a:pt x="0" y="0"/>
                  </a:lnTo>
                </a:path>
              </a:pathLst>
            </a:custGeom>
            <a:ln w="13208">
              <a:solidFill>
                <a:srgbClr val="023F88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35" name="object 414">
              <a:extLst>
                <a:ext uri="{FF2B5EF4-FFF2-40B4-BE49-F238E27FC236}">
                  <a16:creationId xmlns:a16="http://schemas.microsoft.com/office/drawing/2014/main" id="{F32F40A2-3080-FC3E-D1B2-B8182CA869FB}"/>
                </a:ext>
              </a:extLst>
            </p:cNvPr>
            <p:cNvSpPr/>
            <p:nvPr/>
          </p:nvSpPr>
          <p:spPr>
            <a:xfrm>
              <a:off x="4950845" y="2900968"/>
              <a:ext cx="0" cy="117505"/>
            </a:xfrm>
            <a:custGeom>
              <a:avLst/>
              <a:gdLst/>
              <a:ahLst/>
              <a:cxnLst/>
              <a:rect l="l" t="t" r="r" b="b"/>
              <a:pathLst>
                <a:path h="72390">
                  <a:moveTo>
                    <a:pt x="0" y="0"/>
                  </a:moveTo>
                  <a:lnTo>
                    <a:pt x="0" y="72288"/>
                  </a:lnTo>
                </a:path>
              </a:pathLst>
            </a:custGeom>
            <a:ln w="13208">
              <a:solidFill>
                <a:srgbClr val="023F88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36" name="object 415">
              <a:extLst>
                <a:ext uri="{FF2B5EF4-FFF2-40B4-BE49-F238E27FC236}">
                  <a16:creationId xmlns:a16="http://schemas.microsoft.com/office/drawing/2014/main" id="{33AA37B5-3ABC-E2DA-194C-8554AD5FDD44}"/>
                </a:ext>
              </a:extLst>
            </p:cNvPr>
            <p:cNvSpPr/>
            <p:nvPr/>
          </p:nvSpPr>
          <p:spPr>
            <a:xfrm>
              <a:off x="4892173" y="2959636"/>
              <a:ext cx="117505" cy="0"/>
            </a:xfrm>
            <a:custGeom>
              <a:avLst/>
              <a:gdLst/>
              <a:ahLst/>
              <a:cxnLst/>
              <a:rect l="l" t="t" r="r" b="b"/>
              <a:pathLst>
                <a:path w="72389">
                  <a:moveTo>
                    <a:pt x="72288" y="0"/>
                  </a:moveTo>
                  <a:lnTo>
                    <a:pt x="0" y="0"/>
                  </a:lnTo>
                </a:path>
              </a:pathLst>
            </a:custGeom>
            <a:ln w="13208">
              <a:solidFill>
                <a:srgbClr val="023F88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37" name="object 416">
              <a:extLst>
                <a:ext uri="{FF2B5EF4-FFF2-40B4-BE49-F238E27FC236}">
                  <a16:creationId xmlns:a16="http://schemas.microsoft.com/office/drawing/2014/main" id="{E05EBE44-EC76-BB9C-F938-85EC0AA07A4B}"/>
                </a:ext>
              </a:extLst>
            </p:cNvPr>
            <p:cNvSpPr/>
            <p:nvPr/>
          </p:nvSpPr>
          <p:spPr>
            <a:xfrm>
              <a:off x="5037832" y="2900968"/>
              <a:ext cx="0" cy="117505"/>
            </a:xfrm>
            <a:custGeom>
              <a:avLst/>
              <a:gdLst/>
              <a:ahLst/>
              <a:cxnLst/>
              <a:rect l="l" t="t" r="r" b="b"/>
              <a:pathLst>
                <a:path h="72390">
                  <a:moveTo>
                    <a:pt x="0" y="0"/>
                  </a:moveTo>
                  <a:lnTo>
                    <a:pt x="0" y="72288"/>
                  </a:lnTo>
                </a:path>
              </a:pathLst>
            </a:custGeom>
            <a:ln w="13208">
              <a:solidFill>
                <a:srgbClr val="023F88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38" name="object 417">
              <a:extLst>
                <a:ext uri="{FF2B5EF4-FFF2-40B4-BE49-F238E27FC236}">
                  <a16:creationId xmlns:a16="http://schemas.microsoft.com/office/drawing/2014/main" id="{0E0A4CE4-5ACE-B77A-665D-A449C30B64FF}"/>
                </a:ext>
              </a:extLst>
            </p:cNvPr>
            <p:cNvSpPr/>
            <p:nvPr/>
          </p:nvSpPr>
          <p:spPr>
            <a:xfrm>
              <a:off x="4979159" y="2959636"/>
              <a:ext cx="117505" cy="0"/>
            </a:xfrm>
            <a:custGeom>
              <a:avLst/>
              <a:gdLst/>
              <a:ahLst/>
              <a:cxnLst/>
              <a:rect l="l" t="t" r="r" b="b"/>
              <a:pathLst>
                <a:path w="72389">
                  <a:moveTo>
                    <a:pt x="72288" y="0"/>
                  </a:moveTo>
                  <a:lnTo>
                    <a:pt x="0" y="0"/>
                  </a:lnTo>
                </a:path>
              </a:pathLst>
            </a:custGeom>
            <a:ln w="13208">
              <a:solidFill>
                <a:srgbClr val="023F88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39" name="object 418">
              <a:extLst>
                <a:ext uri="{FF2B5EF4-FFF2-40B4-BE49-F238E27FC236}">
                  <a16:creationId xmlns:a16="http://schemas.microsoft.com/office/drawing/2014/main" id="{59079F93-8C59-3FCE-F77D-90190730E6AE}"/>
                </a:ext>
              </a:extLst>
            </p:cNvPr>
            <p:cNvSpPr/>
            <p:nvPr/>
          </p:nvSpPr>
          <p:spPr>
            <a:xfrm>
              <a:off x="10126626" y="3439252"/>
              <a:ext cx="0" cy="117505"/>
            </a:xfrm>
            <a:custGeom>
              <a:avLst/>
              <a:gdLst/>
              <a:ahLst/>
              <a:cxnLst/>
              <a:rect l="l" t="t" r="r" b="b"/>
              <a:pathLst>
                <a:path h="72389">
                  <a:moveTo>
                    <a:pt x="0" y="0"/>
                  </a:moveTo>
                  <a:lnTo>
                    <a:pt x="0" y="72288"/>
                  </a:lnTo>
                </a:path>
              </a:pathLst>
            </a:custGeom>
            <a:ln w="13208">
              <a:solidFill>
                <a:srgbClr val="023F88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40" name="object 419">
              <a:extLst>
                <a:ext uri="{FF2B5EF4-FFF2-40B4-BE49-F238E27FC236}">
                  <a16:creationId xmlns:a16="http://schemas.microsoft.com/office/drawing/2014/main" id="{F17FBA2D-AF7F-7D25-52E4-0DB0995977D5}"/>
                </a:ext>
              </a:extLst>
            </p:cNvPr>
            <p:cNvSpPr/>
            <p:nvPr/>
          </p:nvSpPr>
          <p:spPr>
            <a:xfrm>
              <a:off x="10067951" y="3497918"/>
              <a:ext cx="117505" cy="0"/>
            </a:xfrm>
            <a:custGeom>
              <a:avLst/>
              <a:gdLst/>
              <a:ahLst/>
              <a:cxnLst/>
              <a:rect l="l" t="t" r="r" b="b"/>
              <a:pathLst>
                <a:path w="72389">
                  <a:moveTo>
                    <a:pt x="72288" y="0"/>
                  </a:moveTo>
                  <a:lnTo>
                    <a:pt x="0" y="0"/>
                  </a:lnTo>
                </a:path>
              </a:pathLst>
            </a:custGeom>
            <a:ln w="13208">
              <a:solidFill>
                <a:srgbClr val="023F88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41" name="object 420">
              <a:extLst>
                <a:ext uri="{FF2B5EF4-FFF2-40B4-BE49-F238E27FC236}">
                  <a16:creationId xmlns:a16="http://schemas.microsoft.com/office/drawing/2014/main" id="{30D7A485-AB42-7F2B-D31D-64FDD123C100}"/>
                </a:ext>
              </a:extLst>
            </p:cNvPr>
            <p:cNvSpPr/>
            <p:nvPr/>
          </p:nvSpPr>
          <p:spPr>
            <a:xfrm>
              <a:off x="10325764" y="3439252"/>
              <a:ext cx="0" cy="117505"/>
            </a:xfrm>
            <a:custGeom>
              <a:avLst/>
              <a:gdLst/>
              <a:ahLst/>
              <a:cxnLst/>
              <a:rect l="l" t="t" r="r" b="b"/>
              <a:pathLst>
                <a:path h="72389">
                  <a:moveTo>
                    <a:pt x="0" y="0"/>
                  </a:moveTo>
                  <a:lnTo>
                    <a:pt x="0" y="72288"/>
                  </a:lnTo>
                </a:path>
              </a:pathLst>
            </a:custGeom>
            <a:ln w="13208">
              <a:solidFill>
                <a:srgbClr val="023F88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42" name="object 421">
              <a:extLst>
                <a:ext uri="{FF2B5EF4-FFF2-40B4-BE49-F238E27FC236}">
                  <a16:creationId xmlns:a16="http://schemas.microsoft.com/office/drawing/2014/main" id="{62487164-E13C-33C9-7024-29BCDCFFDFD4}"/>
                </a:ext>
              </a:extLst>
            </p:cNvPr>
            <p:cNvSpPr/>
            <p:nvPr/>
          </p:nvSpPr>
          <p:spPr>
            <a:xfrm>
              <a:off x="10267089" y="3497918"/>
              <a:ext cx="117505" cy="0"/>
            </a:xfrm>
            <a:custGeom>
              <a:avLst/>
              <a:gdLst/>
              <a:ahLst/>
              <a:cxnLst/>
              <a:rect l="l" t="t" r="r" b="b"/>
              <a:pathLst>
                <a:path w="72389">
                  <a:moveTo>
                    <a:pt x="72288" y="0"/>
                  </a:moveTo>
                  <a:lnTo>
                    <a:pt x="0" y="0"/>
                  </a:lnTo>
                </a:path>
              </a:pathLst>
            </a:custGeom>
            <a:ln w="13208">
              <a:solidFill>
                <a:srgbClr val="023F88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43" name="object 422">
              <a:extLst>
                <a:ext uri="{FF2B5EF4-FFF2-40B4-BE49-F238E27FC236}">
                  <a16:creationId xmlns:a16="http://schemas.microsoft.com/office/drawing/2014/main" id="{354F8482-4297-4720-9731-1F07E7C93C37}"/>
                </a:ext>
              </a:extLst>
            </p:cNvPr>
            <p:cNvSpPr/>
            <p:nvPr/>
          </p:nvSpPr>
          <p:spPr>
            <a:xfrm>
              <a:off x="10421728" y="3439252"/>
              <a:ext cx="0" cy="117505"/>
            </a:xfrm>
            <a:custGeom>
              <a:avLst/>
              <a:gdLst/>
              <a:ahLst/>
              <a:cxnLst/>
              <a:rect l="l" t="t" r="r" b="b"/>
              <a:pathLst>
                <a:path h="72389">
                  <a:moveTo>
                    <a:pt x="0" y="0"/>
                  </a:moveTo>
                  <a:lnTo>
                    <a:pt x="0" y="72288"/>
                  </a:lnTo>
                </a:path>
              </a:pathLst>
            </a:custGeom>
            <a:ln w="13208">
              <a:solidFill>
                <a:srgbClr val="023F88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44" name="object 423">
              <a:extLst>
                <a:ext uri="{FF2B5EF4-FFF2-40B4-BE49-F238E27FC236}">
                  <a16:creationId xmlns:a16="http://schemas.microsoft.com/office/drawing/2014/main" id="{955AFD1B-FADE-A583-9A47-2186AFF694ED}"/>
                </a:ext>
              </a:extLst>
            </p:cNvPr>
            <p:cNvSpPr/>
            <p:nvPr/>
          </p:nvSpPr>
          <p:spPr>
            <a:xfrm>
              <a:off x="10363054" y="3497918"/>
              <a:ext cx="117505" cy="0"/>
            </a:xfrm>
            <a:custGeom>
              <a:avLst/>
              <a:gdLst/>
              <a:ahLst/>
              <a:cxnLst/>
              <a:rect l="l" t="t" r="r" b="b"/>
              <a:pathLst>
                <a:path w="72389">
                  <a:moveTo>
                    <a:pt x="72288" y="0"/>
                  </a:moveTo>
                  <a:lnTo>
                    <a:pt x="0" y="0"/>
                  </a:lnTo>
                </a:path>
              </a:pathLst>
            </a:custGeom>
            <a:ln w="13208">
              <a:solidFill>
                <a:srgbClr val="023F88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46" name="object 425">
              <a:extLst>
                <a:ext uri="{FF2B5EF4-FFF2-40B4-BE49-F238E27FC236}">
                  <a16:creationId xmlns:a16="http://schemas.microsoft.com/office/drawing/2014/main" id="{99B8CFBB-592B-754D-4905-0DFC31444E05}"/>
                </a:ext>
              </a:extLst>
            </p:cNvPr>
            <p:cNvSpPr/>
            <p:nvPr/>
          </p:nvSpPr>
          <p:spPr>
            <a:xfrm>
              <a:off x="10635656" y="3439252"/>
              <a:ext cx="0" cy="117505"/>
            </a:xfrm>
            <a:custGeom>
              <a:avLst/>
              <a:gdLst/>
              <a:ahLst/>
              <a:cxnLst/>
              <a:rect l="l" t="t" r="r" b="b"/>
              <a:pathLst>
                <a:path h="72389">
                  <a:moveTo>
                    <a:pt x="0" y="0"/>
                  </a:moveTo>
                  <a:lnTo>
                    <a:pt x="0" y="72288"/>
                  </a:lnTo>
                </a:path>
              </a:pathLst>
            </a:custGeom>
            <a:ln w="13208">
              <a:solidFill>
                <a:srgbClr val="023F88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47" name="object 426">
              <a:extLst>
                <a:ext uri="{FF2B5EF4-FFF2-40B4-BE49-F238E27FC236}">
                  <a16:creationId xmlns:a16="http://schemas.microsoft.com/office/drawing/2014/main" id="{4E1E2470-1C5F-27B7-D70C-B3C8529D734C}"/>
                </a:ext>
              </a:extLst>
            </p:cNvPr>
            <p:cNvSpPr/>
            <p:nvPr/>
          </p:nvSpPr>
          <p:spPr>
            <a:xfrm>
              <a:off x="10576982" y="3497918"/>
              <a:ext cx="117505" cy="0"/>
            </a:xfrm>
            <a:custGeom>
              <a:avLst/>
              <a:gdLst/>
              <a:ahLst/>
              <a:cxnLst/>
              <a:rect l="l" t="t" r="r" b="b"/>
              <a:pathLst>
                <a:path w="72389">
                  <a:moveTo>
                    <a:pt x="72288" y="0"/>
                  </a:moveTo>
                  <a:lnTo>
                    <a:pt x="0" y="0"/>
                  </a:lnTo>
                </a:path>
              </a:pathLst>
            </a:custGeom>
            <a:ln w="13208">
              <a:solidFill>
                <a:srgbClr val="023F88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48" name="object 427">
              <a:extLst>
                <a:ext uri="{FF2B5EF4-FFF2-40B4-BE49-F238E27FC236}">
                  <a16:creationId xmlns:a16="http://schemas.microsoft.com/office/drawing/2014/main" id="{32D72643-469A-9E23-7428-7F3F136D2EEA}"/>
                </a:ext>
              </a:extLst>
            </p:cNvPr>
            <p:cNvSpPr/>
            <p:nvPr/>
          </p:nvSpPr>
          <p:spPr>
            <a:xfrm>
              <a:off x="2443746" y="1239548"/>
              <a:ext cx="8199549" cy="2260416"/>
            </a:xfrm>
            <a:custGeom>
              <a:avLst/>
              <a:gdLst/>
              <a:ahLst/>
              <a:cxnLst/>
              <a:rect l="l" t="t" r="r" b="b"/>
              <a:pathLst>
                <a:path w="5051425" h="1392555">
                  <a:moveTo>
                    <a:pt x="0" y="0"/>
                  </a:moveTo>
                  <a:lnTo>
                    <a:pt x="0" y="17449"/>
                  </a:lnTo>
                  <a:lnTo>
                    <a:pt x="7480" y="17449"/>
                  </a:lnTo>
                  <a:lnTo>
                    <a:pt x="7480" y="48602"/>
                  </a:lnTo>
                  <a:lnTo>
                    <a:pt x="12458" y="48602"/>
                  </a:lnTo>
                  <a:lnTo>
                    <a:pt x="12458" y="86614"/>
                  </a:lnTo>
                  <a:lnTo>
                    <a:pt x="17513" y="86614"/>
                  </a:lnTo>
                  <a:lnTo>
                    <a:pt x="17513" y="101346"/>
                  </a:lnTo>
                  <a:lnTo>
                    <a:pt x="30594" y="101346"/>
                  </a:lnTo>
                  <a:lnTo>
                    <a:pt x="30594" y="115519"/>
                  </a:lnTo>
                  <a:lnTo>
                    <a:pt x="49758" y="115519"/>
                  </a:lnTo>
                  <a:lnTo>
                    <a:pt x="49758" y="128752"/>
                  </a:lnTo>
                  <a:lnTo>
                    <a:pt x="57238" y="128752"/>
                  </a:lnTo>
                  <a:lnTo>
                    <a:pt x="57238" y="144653"/>
                  </a:lnTo>
                  <a:lnTo>
                    <a:pt x="69697" y="144653"/>
                  </a:lnTo>
                  <a:lnTo>
                    <a:pt x="69697" y="153377"/>
                  </a:lnTo>
                  <a:lnTo>
                    <a:pt x="78892" y="153377"/>
                  </a:lnTo>
                  <a:lnTo>
                    <a:pt x="78892" y="164426"/>
                  </a:lnTo>
                  <a:lnTo>
                    <a:pt x="96024" y="164426"/>
                  </a:lnTo>
                  <a:lnTo>
                    <a:pt x="96024" y="175958"/>
                  </a:lnTo>
                  <a:lnTo>
                    <a:pt x="148374" y="175958"/>
                  </a:lnTo>
                  <a:lnTo>
                    <a:pt x="148374" y="191998"/>
                  </a:lnTo>
                  <a:lnTo>
                    <a:pt x="155232" y="191998"/>
                  </a:lnTo>
                  <a:lnTo>
                    <a:pt x="155232" y="202285"/>
                  </a:lnTo>
                  <a:lnTo>
                    <a:pt x="159435" y="202285"/>
                  </a:lnTo>
                  <a:lnTo>
                    <a:pt x="159435" y="213969"/>
                  </a:lnTo>
                  <a:lnTo>
                    <a:pt x="171272" y="213969"/>
                  </a:lnTo>
                  <a:lnTo>
                    <a:pt x="171272" y="221284"/>
                  </a:lnTo>
                  <a:lnTo>
                    <a:pt x="189344" y="221284"/>
                  </a:lnTo>
                  <a:lnTo>
                    <a:pt x="189344" y="265379"/>
                  </a:lnTo>
                  <a:lnTo>
                    <a:pt x="199783" y="265379"/>
                  </a:lnTo>
                  <a:lnTo>
                    <a:pt x="199783" y="281114"/>
                  </a:lnTo>
                  <a:lnTo>
                    <a:pt x="215671" y="281114"/>
                  </a:lnTo>
                  <a:lnTo>
                    <a:pt x="215671" y="300583"/>
                  </a:lnTo>
                  <a:lnTo>
                    <a:pt x="292163" y="300583"/>
                  </a:lnTo>
                  <a:lnTo>
                    <a:pt x="292163" y="310553"/>
                  </a:lnTo>
                  <a:lnTo>
                    <a:pt x="303072" y="310553"/>
                  </a:lnTo>
                  <a:lnTo>
                    <a:pt x="303072" y="317868"/>
                  </a:lnTo>
                  <a:lnTo>
                    <a:pt x="310857" y="317868"/>
                  </a:lnTo>
                  <a:lnTo>
                    <a:pt x="310857" y="324256"/>
                  </a:lnTo>
                  <a:lnTo>
                    <a:pt x="315849" y="324256"/>
                  </a:lnTo>
                  <a:lnTo>
                    <a:pt x="315849" y="333756"/>
                  </a:lnTo>
                  <a:lnTo>
                    <a:pt x="341858" y="333756"/>
                  </a:lnTo>
                  <a:lnTo>
                    <a:pt x="341858" y="342480"/>
                  </a:lnTo>
                  <a:lnTo>
                    <a:pt x="356819" y="342480"/>
                  </a:lnTo>
                  <a:lnTo>
                    <a:pt x="356819" y="348246"/>
                  </a:lnTo>
                  <a:lnTo>
                    <a:pt x="378320" y="348246"/>
                  </a:lnTo>
                  <a:lnTo>
                    <a:pt x="378320" y="355257"/>
                  </a:lnTo>
                  <a:lnTo>
                    <a:pt x="397167" y="355257"/>
                  </a:lnTo>
                  <a:lnTo>
                    <a:pt x="397167" y="371614"/>
                  </a:lnTo>
                  <a:lnTo>
                    <a:pt x="404647" y="371614"/>
                  </a:lnTo>
                  <a:lnTo>
                    <a:pt x="404647" y="379399"/>
                  </a:lnTo>
                  <a:lnTo>
                    <a:pt x="419138" y="379399"/>
                  </a:lnTo>
                  <a:lnTo>
                    <a:pt x="419138" y="391858"/>
                  </a:lnTo>
                  <a:lnTo>
                    <a:pt x="424586" y="391858"/>
                  </a:lnTo>
                  <a:lnTo>
                    <a:pt x="424586" y="407441"/>
                  </a:lnTo>
                  <a:lnTo>
                    <a:pt x="452945" y="407441"/>
                  </a:lnTo>
                  <a:lnTo>
                    <a:pt x="452945" y="431266"/>
                  </a:lnTo>
                  <a:lnTo>
                    <a:pt x="474129" y="431266"/>
                  </a:lnTo>
                  <a:lnTo>
                    <a:pt x="474129" y="451840"/>
                  </a:lnTo>
                  <a:lnTo>
                    <a:pt x="512610" y="451840"/>
                  </a:lnTo>
                  <a:lnTo>
                    <a:pt x="512610" y="458216"/>
                  </a:lnTo>
                  <a:lnTo>
                    <a:pt x="535660" y="458216"/>
                  </a:lnTo>
                  <a:lnTo>
                    <a:pt x="535660" y="467728"/>
                  </a:lnTo>
                  <a:lnTo>
                    <a:pt x="547814" y="467728"/>
                  </a:lnTo>
                  <a:lnTo>
                    <a:pt x="547814" y="484695"/>
                  </a:lnTo>
                  <a:lnTo>
                    <a:pt x="555917" y="484695"/>
                  </a:lnTo>
                  <a:lnTo>
                    <a:pt x="555917" y="491083"/>
                  </a:lnTo>
                  <a:lnTo>
                    <a:pt x="566661" y="491083"/>
                  </a:lnTo>
                  <a:lnTo>
                    <a:pt x="566661" y="500430"/>
                  </a:lnTo>
                  <a:lnTo>
                    <a:pt x="572744" y="500430"/>
                  </a:lnTo>
                  <a:lnTo>
                    <a:pt x="572744" y="506984"/>
                  </a:lnTo>
                  <a:lnTo>
                    <a:pt x="606234" y="506984"/>
                  </a:lnTo>
                  <a:lnTo>
                    <a:pt x="606234" y="517258"/>
                  </a:lnTo>
                  <a:lnTo>
                    <a:pt x="621499" y="517258"/>
                  </a:lnTo>
                  <a:lnTo>
                    <a:pt x="621499" y="528624"/>
                  </a:lnTo>
                  <a:lnTo>
                    <a:pt x="634746" y="528624"/>
                  </a:lnTo>
                  <a:lnTo>
                    <a:pt x="634746" y="542963"/>
                  </a:lnTo>
                  <a:lnTo>
                    <a:pt x="647052" y="542963"/>
                  </a:lnTo>
                  <a:lnTo>
                    <a:pt x="647052" y="556983"/>
                  </a:lnTo>
                  <a:lnTo>
                    <a:pt x="673531" y="556983"/>
                  </a:lnTo>
                  <a:lnTo>
                    <a:pt x="673531" y="566013"/>
                  </a:lnTo>
                  <a:lnTo>
                    <a:pt x="682104" y="566013"/>
                  </a:lnTo>
                  <a:lnTo>
                    <a:pt x="682104" y="576605"/>
                  </a:lnTo>
                  <a:lnTo>
                    <a:pt x="691146" y="576605"/>
                  </a:lnTo>
                  <a:lnTo>
                    <a:pt x="691146" y="589851"/>
                  </a:lnTo>
                  <a:lnTo>
                    <a:pt x="699554" y="589851"/>
                  </a:lnTo>
                  <a:lnTo>
                    <a:pt x="699554" y="597331"/>
                  </a:lnTo>
                  <a:lnTo>
                    <a:pt x="716686" y="597331"/>
                  </a:lnTo>
                  <a:lnTo>
                    <a:pt x="716686" y="616178"/>
                  </a:lnTo>
                  <a:lnTo>
                    <a:pt x="742086" y="616178"/>
                  </a:lnTo>
                  <a:lnTo>
                    <a:pt x="742086" y="627697"/>
                  </a:lnTo>
                  <a:lnTo>
                    <a:pt x="762965" y="627697"/>
                  </a:lnTo>
                  <a:lnTo>
                    <a:pt x="762965" y="637044"/>
                  </a:lnTo>
                  <a:lnTo>
                    <a:pt x="768261" y="637044"/>
                  </a:lnTo>
                  <a:lnTo>
                    <a:pt x="768261" y="644220"/>
                  </a:lnTo>
                  <a:lnTo>
                    <a:pt x="774801" y="644220"/>
                  </a:lnTo>
                  <a:lnTo>
                    <a:pt x="774801" y="653402"/>
                  </a:lnTo>
                  <a:lnTo>
                    <a:pt x="781659" y="653402"/>
                  </a:lnTo>
                  <a:lnTo>
                    <a:pt x="781659" y="665403"/>
                  </a:lnTo>
                  <a:lnTo>
                    <a:pt x="793026" y="665403"/>
                  </a:lnTo>
                  <a:lnTo>
                    <a:pt x="793026" y="677392"/>
                  </a:lnTo>
                  <a:lnTo>
                    <a:pt x="805180" y="677392"/>
                  </a:lnTo>
                  <a:lnTo>
                    <a:pt x="805180" y="689076"/>
                  </a:lnTo>
                  <a:lnTo>
                    <a:pt x="811098" y="689076"/>
                  </a:lnTo>
                  <a:lnTo>
                    <a:pt x="811098" y="698271"/>
                  </a:lnTo>
                  <a:lnTo>
                    <a:pt x="818730" y="698271"/>
                  </a:lnTo>
                  <a:lnTo>
                    <a:pt x="818730" y="714933"/>
                  </a:lnTo>
                  <a:lnTo>
                    <a:pt x="843813" y="714933"/>
                  </a:lnTo>
                  <a:lnTo>
                    <a:pt x="843813" y="725068"/>
                  </a:lnTo>
                  <a:lnTo>
                    <a:pt x="894283" y="725068"/>
                  </a:lnTo>
                  <a:lnTo>
                    <a:pt x="894283" y="743750"/>
                  </a:lnTo>
                  <a:lnTo>
                    <a:pt x="920457" y="743750"/>
                  </a:lnTo>
                  <a:lnTo>
                    <a:pt x="920457" y="763066"/>
                  </a:lnTo>
                  <a:lnTo>
                    <a:pt x="971283" y="763066"/>
                  </a:lnTo>
                  <a:lnTo>
                    <a:pt x="971283" y="786041"/>
                  </a:lnTo>
                  <a:lnTo>
                    <a:pt x="977544" y="786041"/>
                  </a:lnTo>
                  <a:lnTo>
                    <a:pt x="977544" y="794296"/>
                  </a:lnTo>
                  <a:lnTo>
                    <a:pt x="1002626" y="794296"/>
                  </a:lnTo>
                  <a:lnTo>
                    <a:pt x="1002626" y="804849"/>
                  </a:lnTo>
                  <a:lnTo>
                    <a:pt x="1025702" y="804849"/>
                  </a:lnTo>
                  <a:lnTo>
                    <a:pt x="1025702" y="823353"/>
                  </a:lnTo>
                  <a:lnTo>
                    <a:pt x="1031646" y="823353"/>
                  </a:lnTo>
                  <a:lnTo>
                    <a:pt x="1031646" y="847636"/>
                  </a:lnTo>
                  <a:lnTo>
                    <a:pt x="1048042" y="847636"/>
                  </a:lnTo>
                  <a:lnTo>
                    <a:pt x="1048042" y="855103"/>
                  </a:lnTo>
                  <a:lnTo>
                    <a:pt x="1078903" y="855103"/>
                  </a:lnTo>
                  <a:lnTo>
                    <a:pt x="1078903" y="860348"/>
                  </a:lnTo>
                  <a:lnTo>
                    <a:pt x="1129385" y="860348"/>
                  </a:lnTo>
                  <a:lnTo>
                    <a:pt x="1129385" y="872274"/>
                  </a:lnTo>
                  <a:lnTo>
                    <a:pt x="1160868" y="872274"/>
                  </a:lnTo>
                  <a:lnTo>
                    <a:pt x="1160868" y="892479"/>
                  </a:lnTo>
                  <a:lnTo>
                    <a:pt x="1191590" y="892479"/>
                  </a:lnTo>
                  <a:lnTo>
                    <a:pt x="1191590" y="900531"/>
                  </a:lnTo>
                  <a:lnTo>
                    <a:pt x="1199070" y="900531"/>
                  </a:lnTo>
                  <a:lnTo>
                    <a:pt x="1199070" y="909243"/>
                  </a:lnTo>
                  <a:lnTo>
                    <a:pt x="1203452" y="909243"/>
                  </a:lnTo>
                  <a:lnTo>
                    <a:pt x="1203452" y="915314"/>
                  </a:lnTo>
                  <a:lnTo>
                    <a:pt x="1216698" y="915314"/>
                  </a:lnTo>
                  <a:lnTo>
                    <a:pt x="1216698" y="924331"/>
                  </a:lnTo>
                  <a:lnTo>
                    <a:pt x="1238834" y="924331"/>
                  </a:lnTo>
                  <a:lnTo>
                    <a:pt x="1238834" y="938314"/>
                  </a:lnTo>
                  <a:lnTo>
                    <a:pt x="1247419" y="938314"/>
                  </a:lnTo>
                  <a:lnTo>
                    <a:pt x="1247419" y="947343"/>
                  </a:lnTo>
                  <a:lnTo>
                    <a:pt x="1260055" y="947343"/>
                  </a:lnTo>
                  <a:lnTo>
                    <a:pt x="1260055" y="971308"/>
                  </a:lnTo>
                  <a:lnTo>
                    <a:pt x="1292961" y="971308"/>
                  </a:lnTo>
                  <a:lnTo>
                    <a:pt x="1292961" y="982954"/>
                  </a:lnTo>
                  <a:lnTo>
                    <a:pt x="1311516" y="982954"/>
                  </a:lnTo>
                  <a:lnTo>
                    <a:pt x="1311516" y="990396"/>
                  </a:lnTo>
                  <a:lnTo>
                    <a:pt x="1332560" y="990396"/>
                  </a:lnTo>
                  <a:lnTo>
                    <a:pt x="1332560" y="994105"/>
                  </a:lnTo>
                  <a:lnTo>
                    <a:pt x="1359052" y="994105"/>
                  </a:lnTo>
                  <a:lnTo>
                    <a:pt x="1359052" y="1001547"/>
                  </a:lnTo>
                  <a:lnTo>
                    <a:pt x="1429778" y="1001547"/>
                  </a:lnTo>
                  <a:lnTo>
                    <a:pt x="1429778" y="1007211"/>
                  </a:lnTo>
                  <a:lnTo>
                    <a:pt x="1435709" y="1007211"/>
                  </a:lnTo>
                  <a:lnTo>
                    <a:pt x="1435709" y="1018730"/>
                  </a:lnTo>
                  <a:lnTo>
                    <a:pt x="1447876" y="1018730"/>
                  </a:lnTo>
                  <a:lnTo>
                    <a:pt x="1447876" y="1030859"/>
                  </a:lnTo>
                  <a:lnTo>
                    <a:pt x="1479829" y="1030859"/>
                  </a:lnTo>
                  <a:lnTo>
                    <a:pt x="1479829" y="1041869"/>
                  </a:lnTo>
                  <a:lnTo>
                    <a:pt x="1509293" y="1041869"/>
                  </a:lnTo>
                  <a:lnTo>
                    <a:pt x="1509293" y="1059789"/>
                  </a:lnTo>
                  <a:lnTo>
                    <a:pt x="1611884" y="1059789"/>
                  </a:lnTo>
                  <a:lnTo>
                    <a:pt x="1611884" y="1079601"/>
                  </a:lnTo>
                  <a:lnTo>
                    <a:pt x="1667637" y="1079601"/>
                  </a:lnTo>
                  <a:lnTo>
                    <a:pt x="1667637" y="1090422"/>
                  </a:lnTo>
                  <a:lnTo>
                    <a:pt x="1675206" y="1090422"/>
                  </a:lnTo>
                  <a:lnTo>
                    <a:pt x="1675206" y="1098321"/>
                  </a:lnTo>
                  <a:lnTo>
                    <a:pt x="1681937" y="1098321"/>
                  </a:lnTo>
                  <a:lnTo>
                    <a:pt x="1681937" y="1102791"/>
                  </a:lnTo>
                  <a:lnTo>
                    <a:pt x="1709089" y="1102791"/>
                  </a:lnTo>
                  <a:lnTo>
                    <a:pt x="1709089" y="1113790"/>
                  </a:lnTo>
                  <a:lnTo>
                    <a:pt x="1812124" y="1113790"/>
                  </a:lnTo>
                  <a:lnTo>
                    <a:pt x="1812124" y="1121168"/>
                  </a:lnTo>
                  <a:lnTo>
                    <a:pt x="1829028" y="1121168"/>
                  </a:lnTo>
                  <a:lnTo>
                    <a:pt x="1829028" y="1129296"/>
                  </a:lnTo>
                  <a:lnTo>
                    <a:pt x="1869414" y="1129296"/>
                  </a:lnTo>
                  <a:lnTo>
                    <a:pt x="1869414" y="1140218"/>
                  </a:lnTo>
                  <a:lnTo>
                    <a:pt x="1900669" y="1140218"/>
                  </a:lnTo>
                  <a:lnTo>
                    <a:pt x="1900669" y="1153096"/>
                  </a:lnTo>
                  <a:lnTo>
                    <a:pt x="1970392" y="1153096"/>
                  </a:lnTo>
                  <a:lnTo>
                    <a:pt x="1970392" y="1161008"/>
                  </a:lnTo>
                  <a:lnTo>
                    <a:pt x="2072182" y="1161008"/>
                  </a:lnTo>
                  <a:lnTo>
                    <a:pt x="2072182" y="1173048"/>
                  </a:lnTo>
                  <a:lnTo>
                    <a:pt x="2117458" y="1173048"/>
                  </a:lnTo>
                  <a:lnTo>
                    <a:pt x="2117458" y="1182522"/>
                  </a:lnTo>
                  <a:lnTo>
                    <a:pt x="2248369" y="1182522"/>
                  </a:lnTo>
                  <a:lnTo>
                    <a:pt x="2248369" y="1189863"/>
                  </a:lnTo>
                  <a:lnTo>
                    <a:pt x="2253729" y="1189863"/>
                  </a:lnTo>
                  <a:lnTo>
                    <a:pt x="2253729" y="1201813"/>
                  </a:lnTo>
                  <a:lnTo>
                    <a:pt x="2320632" y="1201813"/>
                  </a:lnTo>
                  <a:lnTo>
                    <a:pt x="2320632" y="1218920"/>
                  </a:lnTo>
                  <a:lnTo>
                    <a:pt x="2343823" y="1218920"/>
                  </a:lnTo>
                  <a:lnTo>
                    <a:pt x="2343823" y="1233119"/>
                  </a:lnTo>
                  <a:lnTo>
                    <a:pt x="2520619" y="1233119"/>
                  </a:lnTo>
                  <a:lnTo>
                    <a:pt x="2520619" y="1257554"/>
                  </a:lnTo>
                  <a:lnTo>
                    <a:pt x="2570302" y="1257554"/>
                  </a:lnTo>
                  <a:lnTo>
                    <a:pt x="2570302" y="1269174"/>
                  </a:lnTo>
                  <a:lnTo>
                    <a:pt x="2618359" y="1269174"/>
                  </a:lnTo>
                  <a:lnTo>
                    <a:pt x="2618359" y="1282877"/>
                  </a:lnTo>
                  <a:lnTo>
                    <a:pt x="2747327" y="1282877"/>
                  </a:lnTo>
                  <a:lnTo>
                    <a:pt x="2747327" y="1291285"/>
                  </a:lnTo>
                  <a:lnTo>
                    <a:pt x="3435654" y="1291285"/>
                  </a:lnTo>
                  <a:lnTo>
                    <a:pt x="3435654" y="1312672"/>
                  </a:lnTo>
                  <a:lnTo>
                    <a:pt x="3526790" y="1312672"/>
                  </a:lnTo>
                  <a:lnTo>
                    <a:pt x="3526790" y="1332953"/>
                  </a:lnTo>
                  <a:lnTo>
                    <a:pt x="4240885" y="1332953"/>
                  </a:lnTo>
                  <a:lnTo>
                    <a:pt x="4240885" y="1392402"/>
                  </a:lnTo>
                  <a:lnTo>
                    <a:pt x="5050955" y="1392402"/>
                  </a:lnTo>
                </a:path>
              </a:pathLst>
            </a:custGeom>
            <a:ln w="57150">
              <a:solidFill>
                <a:srgbClr val="023F88"/>
              </a:solidFill>
              <a:miter lim="800000"/>
            </a:ln>
          </p:spPr>
          <p:txBody>
            <a:bodyPr wrap="square" lIns="0" tIns="0" rIns="0" bIns="0" rtlCol="0"/>
            <a:lstStyle/>
            <a:p>
              <a:pPr marL="0" marR="0" lvl="0" indent="0" algn="l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749" name="TextBox 748">
            <a:extLst>
              <a:ext uri="{FF2B5EF4-FFF2-40B4-BE49-F238E27FC236}">
                <a16:creationId xmlns:a16="http://schemas.microsoft.com/office/drawing/2014/main" id="{12BC0399-CF39-365E-D64A-AF33D5B86AD8}"/>
              </a:ext>
            </a:extLst>
          </p:cNvPr>
          <p:cNvSpPr txBox="1"/>
          <p:nvPr/>
        </p:nvSpPr>
        <p:spPr>
          <a:xfrm>
            <a:off x="10783355" y="5538467"/>
            <a:ext cx="34967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60</a:t>
            </a:r>
          </a:p>
        </p:txBody>
      </p:sp>
      <p:cxnSp>
        <p:nvCxnSpPr>
          <p:cNvPr id="751" name="Straight Connector 750">
            <a:extLst>
              <a:ext uri="{FF2B5EF4-FFF2-40B4-BE49-F238E27FC236}">
                <a16:creationId xmlns:a16="http://schemas.microsoft.com/office/drawing/2014/main" id="{FC5931EE-BE5E-AE17-0688-10EB30145A21}"/>
              </a:ext>
            </a:extLst>
          </p:cNvPr>
          <p:cNvCxnSpPr>
            <a:cxnSpLocks/>
          </p:cNvCxnSpPr>
          <p:nvPr/>
        </p:nvCxnSpPr>
        <p:spPr>
          <a:xfrm flipV="1">
            <a:off x="10952742" y="5521641"/>
            <a:ext cx="0" cy="60043"/>
          </a:xfrm>
          <a:prstGeom prst="line">
            <a:avLst/>
          </a:prstGeom>
          <a:ln>
            <a:solidFill>
              <a:srgbClr val="221E1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" name="Table 5">
            <a:extLst>
              <a:ext uri="{FF2B5EF4-FFF2-40B4-BE49-F238E27FC236}">
                <a16:creationId xmlns:a16="http://schemas.microsoft.com/office/drawing/2014/main" id="{1DC18BA7-A6D5-73B0-3FB4-A36765237E74}"/>
              </a:ext>
            </a:extLst>
          </p:cNvPr>
          <p:cNvGraphicFramePr>
            <a:graphicFrameLocks noGrp="1"/>
          </p:cNvGraphicFramePr>
          <p:nvPr/>
        </p:nvGraphicFramePr>
        <p:xfrm>
          <a:off x="7923043" y="4229509"/>
          <a:ext cx="4022006" cy="101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22006">
                  <a:extLst>
                    <a:ext uri="{9D8B030D-6E8A-4147-A177-3AD203B41FA5}">
                      <a16:colId xmlns:a16="http://schemas.microsoft.com/office/drawing/2014/main" val="2680892318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marL="0" marR="0" lvl="0" indent="0" algn="ctr" defTabSz="109728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rgbClr val="4D4F53"/>
                          </a:solidFill>
                          <a:latin typeface="Arial"/>
                          <a:cs typeface="+mn-cs"/>
                        </a:rPr>
                        <a:t>HR, 0.776 </a:t>
                      </a:r>
                    </a:p>
                    <a:p>
                      <a:pPr marL="0" marR="0" lvl="0" indent="0" algn="ctr" defTabSz="109728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solidFill>
                            <a:srgbClr val="4D4F53"/>
                          </a:solidFill>
                          <a:latin typeface="Arial"/>
                          <a:cs typeface="+mn-cs"/>
                        </a:rPr>
                        <a:t>(95% CI, 0.615-0.979)</a:t>
                      </a:r>
                    </a:p>
                  </a:txBody>
                  <a:tcPr marL="76200" marR="76200" marT="38100" marB="3810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09054795"/>
                  </a:ext>
                </a:extLst>
              </a:tr>
              <a:tr h="330200">
                <a:tc>
                  <a:txBody>
                    <a:bodyPr/>
                    <a:lstStyle/>
                    <a:p>
                      <a:pPr marL="0" marR="0" lvl="0" indent="0" algn="ctr" defTabSz="109728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D4F53"/>
                          </a:solidFill>
                          <a:effectLst/>
                          <a:uLnTx/>
                          <a:uFillTx/>
                          <a:latin typeface="Arial"/>
                          <a:cs typeface="+mn-cs"/>
                        </a:rPr>
                        <a:t>P</a:t>
                      </a:r>
                      <a:r>
                        <a:rPr lang="en-US" sz="1400" b="1" i="1" dirty="0">
                          <a:solidFill>
                            <a:srgbClr val="4D4F53"/>
                          </a:solidFill>
                          <a:latin typeface="Arial"/>
                          <a:cs typeface="+mn-cs"/>
                        </a:rPr>
                        <a:t>=</a:t>
                      </a:r>
                      <a:r>
                        <a:rPr lang="en-US" sz="1400" b="1" dirty="0">
                          <a:solidFill>
                            <a:srgbClr val="4D4F53"/>
                          </a:solidFill>
                          <a:latin typeface="Arial"/>
                          <a:cs typeface="+mn-cs"/>
                        </a:rPr>
                        <a:t>.0324 (2-sided)</a:t>
                      </a:r>
                      <a:r>
                        <a:rPr lang="en-US" sz="1400" b="1" baseline="30000" dirty="0">
                          <a:solidFill>
                            <a:srgbClr val="4D4F53"/>
                          </a:solidFill>
                          <a:latin typeface="Arial"/>
                          <a:cs typeface="+mn-cs"/>
                        </a:rPr>
                        <a:t>a</a:t>
                      </a:r>
                      <a:endParaRPr kumimoji="0" lang="en-US" sz="1400" b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D4F53"/>
                        </a:solidFill>
                        <a:effectLst/>
                        <a:uLnTx/>
                        <a:uFillTx/>
                        <a:latin typeface="Arial"/>
                        <a:cs typeface="+mn-cs"/>
                      </a:endParaRPr>
                    </a:p>
                  </a:txBody>
                  <a:tcPr marL="76200" marR="76200" marT="38100" marB="3810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23670835"/>
                  </a:ext>
                </a:extLst>
              </a:tr>
            </a:tbl>
          </a:graphicData>
        </a:graphic>
      </p:graphicFrame>
      <p:sp>
        <p:nvSpPr>
          <p:cNvPr id="753" name="Footer Placeholder 3">
            <a:extLst>
              <a:ext uri="{FF2B5EF4-FFF2-40B4-BE49-F238E27FC236}">
                <a16:creationId xmlns:a16="http://schemas.microsoft.com/office/drawing/2014/main" id="{1E0FFEF3-F9AC-40F4-909E-D86077644C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6953" y="6436564"/>
            <a:ext cx="11173048" cy="365125"/>
          </a:xfrm>
        </p:spPr>
        <p:txBody>
          <a:bodyPr/>
          <a:lstStyle/>
          <a:p>
            <a:pPr marL="0" marR="0" lvl="0" indent="0" algn="l" defTabSz="76197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00B0F0"/>
              </a:buClr>
              <a:buSzTx/>
              <a:buFontTx/>
              <a:buNone/>
              <a:tabLst/>
              <a:defRPr/>
            </a:pPr>
            <a:r>
              <a:rPr kumimoji="0" lang="en-US" sz="833" b="0" i="0" u="none" strike="noStrike" kern="1200" cap="none" spc="0" normalizeH="0" baseline="0" noProof="0" dirty="0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HR, hazard ratio; </a:t>
            </a:r>
            <a:r>
              <a:rPr kumimoji="0" lang="en-US" sz="833" b="0" i="0" u="none" strike="noStrike" kern="1200" cap="none" spc="0" normalizeH="0" baseline="0" noProof="0" dirty="0" err="1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mOS</a:t>
            </a:r>
            <a:r>
              <a:rPr kumimoji="0" lang="en-US" sz="833" b="0" i="0" u="none" strike="noStrike" kern="1200" cap="none" spc="0" normalizeH="0" baseline="0" noProof="0" dirty="0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, median overall survival.</a:t>
            </a:r>
          </a:p>
          <a:p>
            <a:pPr marL="0" marR="0" lvl="0" indent="0" algn="l" defTabSz="76197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00B0F0"/>
              </a:buClr>
              <a:buSzTx/>
              <a:buFontTx/>
              <a:buNone/>
              <a:tabLst/>
              <a:defRPr/>
            </a:pPr>
            <a:r>
              <a:rPr kumimoji="0" lang="en-US" sz="833" b="0" i="0" u="none" strike="noStrike" kern="1200" cap="none" spc="0" normalizeH="0" baseline="30000" noProof="0" dirty="0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a </a:t>
            </a:r>
            <a:r>
              <a:rPr kumimoji="0" lang="en-US" sz="833" b="0" i="1" u="none" strike="noStrike" kern="1200" cap="none" spc="0" normalizeH="0" baseline="0" noProof="0" dirty="0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P</a:t>
            </a:r>
            <a:r>
              <a:rPr kumimoji="0" lang="en-US" sz="833" b="0" i="0" u="none" strike="noStrike" kern="1200" cap="none" spc="0" normalizeH="0" baseline="0" noProof="0" dirty="0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value was calculated using a stratified log-rank test. </a:t>
            </a:r>
            <a:r>
              <a:rPr kumimoji="0" lang="en-US" sz="833" b="0" i="0" u="none" strike="noStrike" kern="1200" cap="none" spc="0" normalizeH="0" baseline="30000" noProof="0" dirty="0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b </a:t>
            </a:r>
            <a:r>
              <a:rPr kumimoji="0" lang="en-US" sz="833" b="0" i="0" u="none" strike="noStrike" kern="1200" cap="none" spc="0" normalizeH="0" baseline="0" noProof="0" dirty="0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Median follow-up time for </a:t>
            </a:r>
            <a:r>
              <a:rPr kumimoji="0" lang="en-US" sz="833" b="0" i="0" u="none" strike="noStrike" kern="1200" cap="none" spc="0" normalizeH="0" baseline="0" noProof="0" dirty="0" err="1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quizartinib</a:t>
            </a:r>
            <a:r>
              <a:rPr kumimoji="0" lang="en-US" sz="833" b="0" i="0" u="none" strike="noStrike" kern="1200" cap="none" spc="0" normalizeH="0" baseline="0" noProof="0" dirty="0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arm, 39.2 months. </a:t>
            </a:r>
            <a:r>
              <a:rPr kumimoji="0" lang="en-US" sz="833" b="0" i="0" u="none" strike="noStrike" kern="1200" cap="none" spc="0" normalizeH="0" baseline="30000" noProof="0" dirty="0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c </a:t>
            </a:r>
            <a:r>
              <a:rPr kumimoji="0" lang="en-US" sz="833" b="0" i="0" u="none" strike="noStrike" kern="1200" cap="none" spc="0" normalizeH="0" baseline="0" noProof="0" dirty="0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Median follow-up time for placebo arm, 39.2 months.</a:t>
            </a:r>
            <a:endParaRPr kumimoji="0" lang="en-US" sz="833" b="0" i="0" u="none" strike="noStrike" kern="1200" cap="none" spc="0" normalizeH="0" baseline="30000" noProof="0" dirty="0">
              <a:ln>
                <a:noFill/>
              </a:ln>
              <a:solidFill>
                <a:srgbClr val="4D4F53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0E42D78-0550-9BBE-8565-556A68FA37A2}"/>
              </a:ext>
            </a:extLst>
          </p:cNvPr>
          <p:cNvCxnSpPr>
            <a:cxnSpLocks/>
          </p:cNvCxnSpPr>
          <p:nvPr/>
        </p:nvCxnSpPr>
        <p:spPr>
          <a:xfrm>
            <a:off x="2391490" y="3342429"/>
            <a:ext cx="4526066" cy="0"/>
          </a:xfrm>
          <a:prstGeom prst="line">
            <a:avLst/>
          </a:prstGeom>
          <a:ln w="38100">
            <a:solidFill>
              <a:srgbClr val="4D4F5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Connector 120">
            <a:extLst>
              <a:ext uri="{FF2B5EF4-FFF2-40B4-BE49-F238E27FC236}">
                <a16:creationId xmlns:a16="http://schemas.microsoft.com/office/drawing/2014/main" id="{D28FFCC7-BD41-AEFD-8941-43720E0CF5A4}"/>
              </a:ext>
            </a:extLst>
          </p:cNvPr>
          <p:cNvCxnSpPr>
            <a:cxnSpLocks/>
          </p:cNvCxnSpPr>
          <p:nvPr/>
        </p:nvCxnSpPr>
        <p:spPr>
          <a:xfrm>
            <a:off x="2391490" y="1152893"/>
            <a:ext cx="0" cy="4362110"/>
          </a:xfrm>
          <a:prstGeom prst="line">
            <a:avLst/>
          </a:prstGeom>
          <a:ln w="25400">
            <a:solidFill>
              <a:srgbClr val="221E1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7672B95-DAF8-76A8-0289-D119ECB5ADA2}"/>
              </a:ext>
            </a:extLst>
          </p:cNvPr>
          <p:cNvCxnSpPr/>
          <p:nvPr/>
        </p:nvCxnSpPr>
        <p:spPr>
          <a:xfrm flipV="1">
            <a:off x="4587240" y="3365155"/>
            <a:ext cx="0" cy="2146461"/>
          </a:xfrm>
          <a:prstGeom prst="line">
            <a:avLst/>
          </a:prstGeom>
          <a:ln w="38100">
            <a:solidFill>
              <a:srgbClr val="00A75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5" name="Straight Connector 754">
            <a:extLst>
              <a:ext uri="{FF2B5EF4-FFF2-40B4-BE49-F238E27FC236}">
                <a16:creationId xmlns:a16="http://schemas.microsoft.com/office/drawing/2014/main" id="{6B5B4175-D163-5D66-326C-546EC21C62B4}"/>
              </a:ext>
            </a:extLst>
          </p:cNvPr>
          <p:cNvCxnSpPr>
            <a:cxnSpLocks/>
          </p:cNvCxnSpPr>
          <p:nvPr/>
        </p:nvCxnSpPr>
        <p:spPr>
          <a:xfrm flipH="1" flipV="1">
            <a:off x="6895637" y="3332254"/>
            <a:ext cx="18680" cy="2189387"/>
          </a:xfrm>
          <a:prstGeom prst="line">
            <a:avLst/>
          </a:prstGeom>
          <a:ln w="38100">
            <a:solidFill>
              <a:srgbClr val="023F8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9A661996-5FC0-46F6-A905-8D98D2B10596}"/>
              </a:ext>
            </a:extLst>
          </p:cNvPr>
          <p:cNvCxnSpPr>
            <a:cxnSpLocks/>
          </p:cNvCxnSpPr>
          <p:nvPr/>
        </p:nvCxnSpPr>
        <p:spPr>
          <a:xfrm flipH="1">
            <a:off x="2382100" y="5521641"/>
            <a:ext cx="8612291" cy="0"/>
          </a:xfrm>
          <a:prstGeom prst="line">
            <a:avLst/>
          </a:prstGeom>
          <a:ln w="25400">
            <a:solidFill>
              <a:srgbClr val="221E1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2594FEB9-1695-C88D-3F95-E3DBD1DC854B}"/>
              </a:ext>
            </a:extLst>
          </p:cNvPr>
          <p:cNvSpPr txBox="1"/>
          <p:nvPr/>
        </p:nvSpPr>
        <p:spPr>
          <a:xfrm>
            <a:off x="6937327" y="2617249"/>
            <a:ext cx="1714065" cy="605422"/>
          </a:xfrm>
          <a:prstGeom prst="rect">
            <a:avLst/>
          </a:prstGeom>
          <a:solidFill>
            <a:srgbClr val="023F88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7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Quizartinib</a:t>
            </a:r>
            <a:r>
              <a:rPr kumimoji="0" lang="en-US" sz="1667" b="1" i="0" u="none" strike="noStrike" kern="1200" cap="none" spc="0" normalizeH="0" baseline="3000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</a:t>
            </a:r>
            <a:endParaRPr kumimoji="0" lang="en-US" sz="1667" b="1" i="0" u="none" strike="noStrike" kern="1200" cap="none" spc="0" normalizeH="0" baseline="30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7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mOS</a:t>
            </a:r>
            <a:r>
              <a:rPr kumimoji="0" lang="en-US" sz="16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31.9 </a:t>
            </a:r>
            <a:r>
              <a:rPr kumimoji="0" lang="en-US" sz="1667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</a:t>
            </a:r>
            <a:endParaRPr kumimoji="0" lang="en-US" sz="1667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56" name="TextBox 755">
            <a:extLst>
              <a:ext uri="{FF2B5EF4-FFF2-40B4-BE49-F238E27FC236}">
                <a16:creationId xmlns:a16="http://schemas.microsoft.com/office/drawing/2014/main" id="{C18C49EC-27CF-EA8E-991B-94B4CCDBF1B1}"/>
              </a:ext>
            </a:extLst>
          </p:cNvPr>
          <p:cNvSpPr txBox="1"/>
          <p:nvPr/>
        </p:nvSpPr>
        <p:spPr>
          <a:xfrm>
            <a:off x="2775532" y="3445814"/>
            <a:ext cx="1714065" cy="605422"/>
          </a:xfrm>
          <a:prstGeom prst="rect">
            <a:avLst/>
          </a:prstGeom>
          <a:solidFill>
            <a:srgbClr val="00A756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7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Placebo</a:t>
            </a:r>
            <a:r>
              <a:rPr kumimoji="0" lang="en-US" sz="1667" b="1" i="0" u="none" strike="noStrike" kern="1200" cap="none" spc="0" normalizeH="0" baseline="3000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</a:t>
            </a:r>
            <a:endParaRPr kumimoji="0" lang="en-US" sz="1667" b="1" i="0" u="none" strike="noStrike" kern="1200" cap="none" spc="0" normalizeH="0" baseline="30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7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mOS</a:t>
            </a:r>
            <a:r>
              <a:rPr kumimoji="0" lang="en-US" sz="16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15.1 </a:t>
            </a:r>
            <a:r>
              <a:rPr kumimoji="0" lang="en-US" sz="1667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</a:t>
            </a:r>
            <a:endParaRPr kumimoji="0" lang="en-US" sz="1667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8E078D7-37BC-7534-10E3-3090F427792C}"/>
              </a:ext>
            </a:extLst>
          </p:cNvPr>
          <p:cNvSpPr txBox="1"/>
          <p:nvPr/>
        </p:nvSpPr>
        <p:spPr>
          <a:xfrm>
            <a:off x="4845787" y="3718937"/>
            <a:ext cx="184741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33" b="1" i="0" u="none" strike="noStrike" kern="1200" cap="none" spc="0" normalizeH="0" baseline="0" noProof="0" dirty="0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∆</a:t>
            </a:r>
            <a:r>
              <a:rPr kumimoji="0" lang="en-US" sz="1333" b="1" i="0" u="none" strike="noStrike" kern="1200" cap="none" spc="0" normalizeH="0" baseline="0" noProof="0" dirty="0" err="1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mOS</a:t>
            </a:r>
            <a:r>
              <a:rPr kumimoji="0" lang="en-US" sz="1333" b="1" i="0" u="none" strike="noStrike" kern="1200" cap="none" spc="0" normalizeH="0" baseline="0" noProof="0" dirty="0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16.8 </a:t>
            </a:r>
            <a:r>
              <a:rPr kumimoji="0" lang="en-US" sz="1333" b="1" i="0" u="none" strike="noStrike" kern="1200" cap="none" spc="0" normalizeH="0" baseline="0" noProof="0" dirty="0" err="1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</a:t>
            </a:r>
            <a:endParaRPr kumimoji="0" lang="en-US" sz="1333" b="1" i="0" u="none" strike="noStrike" kern="1200" cap="none" spc="0" normalizeH="0" baseline="0" noProof="0" dirty="0">
              <a:ln>
                <a:noFill/>
              </a:ln>
              <a:solidFill>
                <a:srgbClr val="4D4F5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52" name="TextBox 751">
            <a:extLst>
              <a:ext uri="{FF2B5EF4-FFF2-40B4-BE49-F238E27FC236}">
                <a16:creationId xmlns:a16="http://schemas.microsoft.com/office/drawing/2014/main" id="{FCDD40CC-D246-1E84-461B-BFA6995B64E3}"/>
              </a:ext>
            </a:extLst>
          </p:cNvPr>
          <p:cNvSpPr txBox="1"/>
          <p:nvPr/>
        </p:nvSpPr>
        <p:spPr>
          <a:xfrm>
            <a:off x="7513675" y="1"/>
            <a:ext cx="466273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Newly Diagnosed 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FLT3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-ITD+ AML; Ph3 Quizartinib + Chemotherapy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850680" y="1141663"/>
            <a:ext cx="35561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**FDA Approved**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Frontline option for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Newly Dx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FLT3-ITD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AML</a:t>
            </a:r>
          </a:p>
        </p:txBody>
      </p:sp>
      <p:sp>
        <p:nvSpPr>
          <p:cNvPr id="754" name="TextBox 753">
            <a:extLst>
              <a:ext uri="{FF2B5EF4-FFF2-40B4-BE49-F238E27FC236}">
                <a16:creationId xmlns:a16="http://schemas.microsoft.com/office/drawing/2014/main" id="{4DFA1842-F2B7-490E-ADD7-EF8E136357EA}"/>
              </a:ext>
            </a:extLst>
          </p:cNvPr>
          <p:cNvSpPr txBox="1"/>
          <p:nvPr/>
        </p:nvSpPr>
        <p:spPr>
          <a:xfrm>
            <a:off x="10011911" y="6515361"/>
            <a:ext cx="20919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Erba HP et al, Lancet 2023</a:t>
            </a:r>
          </a:p>
        </p:txBody>
      </p:sp>
    </p:spTree>
    <p:extLst>
      <p:ext uri="{BB962C8B-B14F-4D97-AF65-F5344CB8AC3E}">
        <p14:creationId xmlns:p14="http://schemas.microsoft.com/office/powerpoint/2010/main" val="1604313789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836B51-BD56-44EA-B535-D1F343567B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dirty="0" err="1"/>
              <a:t>Quizartinib</a:t>
            </a:r>
            <a:r>
              <a:rPr lang="en-US" dirty="0"/>
              <a:t> Treatment Is Associated with 3-Fold Lower Level of </a:t>
            </a:r>
            <a:r>
              <a:rPr lang="en-US" i="1" dirty="0"/>
              <a:t>FLT3</a:t>
            </a:r>
            <a:r>
              <a:rPr lang="en-US" dirty="0"/>
              <a:t>-ITD MRD, Among CRc Patients by the End of Induction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4FC61A5-F845-B0EE-9F7B-2F88A9D30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3188" y="1061216"/>
            <a:ext cx="11173048" cy="237788"/>
          </a:xfrm>
        </p:spPr>
        <p:txBody>
          <a:bodyPr/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Post hoc analysis. 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3E291BD-AD87-9840-2E50-E9B8CE920195}"/>
              </a:ext>
            </a:extLst>
          </p:cNvPr>
          <p:cNvGrpSpPr/>
          <p:nvPr/>
        </p:nvGrpSpPr>
        <p:grpSpPr>
          <a:xfrm>
            <a:off x="7562671" y="3079589"/>
            <a:ext cx="2659063" cy="2733042"/>
            <a:chOff x="3384549" y="3688590"/>
            <a:chExt cx="3190875" cy="3279650"/>
          </a:xfrm>
          <a:solidFill>
            <a:schemeClr val="tx1"/>
          </a:solidFill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46F4C957-6410-9CA8-B680-B0278D2CD8EE}"/>
                </a:ext>
              </a:extLst>
            </p:cNvPr>
            <p:cNvGrpSpPr/>
            <p:nvPr/>
          </p:nvGrpSpPr>
          <p:grpSpPr>
            <a:xfrm>
              <a:off x="3384549" y="3688590"/>
              <a:ext cx="3190875" cy="3279650"/>
              <a:chOff x="3384549" y="3688590"/>
              <a:chExt cx="3190875" cy="3279650"/>
            </a:xfrm>
            <a:grpFill/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130C7C2A-03F2-3257-34A6-D1809F76871E}"/>
                  </a:ext>
                </a:extLst>
              </p:cNvPr>
              <p:cNvSpPr/>
              <p:nvPr/>
            </p:nvSpPr>
            <p:spPr>
              <a:xfrm>
                <a:off x="3384549" y="4025900"/>
                <a:ext cx="3190875" cy="1610529"/>
              </a:xfrm>
              <a:prstGeom prst="rect">
                <a:avLst/>
              </a:prstGeom>
              <a:solidFill>
                <a:srgbClr val="00A756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3809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EDBDAEA1-99D7-5D75-2525-EC0002A49A50}"/>
                  </a:ext>
                </a:extLst>
              </p:cNvPr>
              <p:cNvGrpSpPr/>
              <p:nvPr/>
            </p:nvGrpSpPr>
            <p:grpSpPr>
              <a:xfrm>
                <a:off x="4172971" y="3688590"/>
                <a:ext cx="1583297" cy="3279650"/>
                <a:chOff x="4172971" y="3688590"/>
                <a:chExt cx="1583297" cy="3279650"/>
              </a:xfrm>
              <a:grpFill/>
            </p:grpSpPr>
            <p:cxnSp>
              <p:nvCxnSpPr>
                <p:cNvPr id="23" name="Straight Connector 22">
                  <a:extLst>
                    <a:ext uri="{FF2B5EF4-FFF2-40B4-BE49-F238E27FC236}">
                      <a16:creationId xmlns:a16="http://schemas.microsoft.com/office/drawing/2014/main" id="{DAAE4247-A39B-85E7-192A-CFE8CE255569}"/>
                    </a:ext>
                  </a:extLst>
                </p:cNvPr>
                <p:cNvCxnSpPr/>
                <p:nvPr/>
              </p:nvCxnSpPr>
              <p:spPr>
                <a:xfrm>
                  <a:off x="4172971" y="3697980"/>
                  <a:ext cx="1583297" cy="0"/>
                </a:xfrm>
                <a:prstGeom prst="line">
                  <a:avLst/>
                </a:prstGeom>
                <a:grpFill/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3">
                  <a:extLst>
                    <a:ext uri="{FF2B5EF4-FFF2-40B4-BE49-F238E27FC236}">
                      <a16:creationId xmlns:a16="http://schemas.microsoft.com/office/drawing/2014/main" id="{90A6A688-6899-437C-27B6-0B0767CADBEC}"/>
                    </a:ext>
                  </a:extLst>
                </p:cNvPr>
                <p:cNvCxnSpPr/>
                <p:nvPr/>
              </p:nvCxnSpPr>
              <p:spPr>
                <a:xfrm>
                  <a:off x="4172971" y="6952490"/>
                  <a:ext cx="1583297" cy="0"/>
                </a:xfrm>
                <a:prstGeom prst="line">
                  <a:avLst/>
                </a:prstGeom>
                <a:grpFill/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4">
                  <a:extLst>
                    <a:ext uri="{FF2B5EF4-FFF2-40B4-BE49-F238E27FC236}">
                      <a16:creationId xmlns:a16="http://schemas.microsoft.com/office/drawing/2014/main" id="{A40473CF-2386-5E8D-6551-F8D72A7F493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984750" y="3688590"/>
                  <a:ext cx="0" cy="3279650"/>
                </a:xfrm>
                <a:prstGeom prst="line">
                  <a:avLst/>
                </a:prstGeom>
                <a:grpFill/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60CDD641-6672-4D1B-3626-F105854F486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384549" y="5003800"/>
              <a:ext cx="3190875" cy="0"/>
            </a:xfrm>
            <a:prstGeom prst="line">
              <a:avLst/>
            </a:prstGeom>
            <a:grp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E5726BA-3635-B8E5-8E92-D1E56AADF522}"/>
              </a:ext>
            </a:extLst>
          </p:cNvPr>
          <p:cNvGrpSpPr/>
          <p:nvPr/>
        </p:nvGrpSpPr>
        <p:grpSpPr>
          <a:xfrm>
            <a:off x="2820458" y="3221831"/>
            <a:ext cx="2659063" cy="2590800"/>
            <a:chOff x="3384549" y="3688590"/>
            <a:chExt cx="3190875" cy="3108960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72D9013-FF89-273A-7D69-5A04273B0F73}"/>
                </a:ext>
              </a:extLst>
            </p:cNvPr>
            <p:cNvGrpSpPr/>
            <p:nvPr/>
          </p:nvGrpSpPr>
          <p:grpSpPr>
            <a:xfrm>
              <a:off x="3384549" y="3688590"/>
              <a:ext cx="3190875" cy="3108960"/>
              <a:chOff x="3384549" y="3688590"/>
              <a:chExt cx="3190875" cy="3108960"/>
            </a:xfrm>
          </p:grpSpPr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32DFC5A6-00A7-66B3-6DD6-2FD765E46646}"/>
                  </a:ext>
                </a:extLst>
              </p:cNvPr>
              <p:cNvGrpSpPr/>
              <p:nvPr/>
            </p:nvGrpSpPr>
            <p:grpSpPr>
              <a:xfrm>
                <a:off x="4172971" y="3688590"/>
                <a:ext cx="1583297" cy="3108960"/>
                <a:chOff x="4172971" y="3688590"/>
                <a:chExt cx="1583297" cy="3108960"/>
              </a:xfrm>
            </p:grpSpPr>
            <p:cxnSp>
              <p:nvCxnSpPr>
                <p:cNvPr id="31" name="Straight Connector 30">
                  <a:extLst>
                    <a:ext uri="{FF2B5EF4-FFF2-40B4-BE49-F238E27FC236}">
                      <a16:creationId xmlns:a16="http://schemas.microsoft.com/office/drawing/2014/main" id="{E8867F1D-F586-81B1-654F-B7EC71191D32}"/>
                    </a:ext>
                  </a:extLst>
                </p:cNvPr>
                <p:cNvCxnSpPr/>
                <p:nvPr/>
              </p:nvCxnSpPr>
              <p:spPr>
                <a:xfrm>
                  <a:off x="4172971" y="3697980"/>
                  <a:ext cx="1583297" cy="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1">
                  <a:extLst>
                    <a:ext uri="{FF2B5EF4-FFF2-40B4-BE49-F238E27FC236}">
                      <a16:creationId xmlns:a16="http://schemas.microsoft.com/office/drawing/2014/main" id="{EC2BE2D3-DA3E-38F7-A5B3-3FC8780DBA50}"/>
                    </a:ext>
                  </a:extLst>
                </p:cNvPr>
                <p:cNvCxnSpPr/>
                <p:nvPr/>
              </p:nvCxnSpPr>
              <p:spPr>
                <a:xfrm>
                  <a:off x="4172971" y="6780380"/>
                  <a:ext cx="1583297" cy="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2">
                  <a:extLst>
                    <a:ext uri="{FF2B5EF4-FFF2-40B4-BE49-F238E27FC236}">
                      <a16:creationId xmlns:a16="http://schemas.microsoft.com/office/drawing/2014/main" id="{263E3FF2-3CFA-E0B3-0011-EFEF0DC32C7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984750" y="3688590"/>
                  <a:ext cx="0" cy="310896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31530CF4-362A-C15B-FDF8-D6D8FD13A837}"/>
                  </a:ext>
                </a:extLst>
              </p:cNvPr>
              <p:cNvSpPr/>
              <p:nvPr/>
            </p:nvSpPr>
            <p:spPr>
              <a:xfrm>
                <a:off x="3384549" y="4025900"/>
                <a:ext cx="3190875" cy="2089150"/>
              </a:xfrm>
              <a:prstGeom prst="rect">
                <a:avLst/>
              </a:prstGeom>
              <a:solidFill>
                <a:srgbClr val="023F88">
                  <a:alpha val="74000"/>
                </a:srgbClr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3809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ED73E844-DD21-94DC-0F63-67D9315A15F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384549" y="5003800"/>
              <a:ext cx="3190875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3FFD80BE-5E0A-4AED-B0E4-159C561BA856}"/>
              </a:ext>
            </a:extLst>
          </p:cNvPr>
          <p:cNvSpPr txBox="1"/>
          <p:nvPr/>
        </p:nvSpPr>
        <p:spPr>
          <a:xfrm rot="16200000">
            <a:off x="-402475" y="3347569"/>
            <a:ext cx="2952750" cy="34887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7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FLT3</a:t>
            </a:r>
            <a:r>
              <a:rPr kumimoji="0" lang="en-US" sz="16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-ITD MRD VAF (%)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7925467-5DF8-5893-1CE2-919178506764}"/>
              </a:ext>
            </a:extLst>
          </p:cNvPr>
          <p:cNvSpPr txBox="1"/>
          <p:nvPr/>
        </p:nvSpPr>
        <p:spPr>
          <a:xfrm>
            <a:off x="2716938" y="6053506"/>
            <a:ext cx="2952750" cy="34887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Quizartinib (n=162)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850729B-2409-7DB7-A361-9EE271D6D91D}"/>
              </a:ext>
            </a:extLst>
          </p:cNvPr>
          <p:cNvSpPr txBox="1"/>
          <p:nvPr/>
        </p:nvSpPr>
        <p:spPr>
          <a:xfrm>
            <a:off x="7447688" y="6053506"/>
            <a:ext cx="2952750" cy="34887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Placebo (n=159)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724A115F-CE25-FF0D-5E80-78130F966157}"/>
              </a:ext>
            </a:extLst>
          </p:cNvPr>
          <p:cNvSpPr/>
          <p:nvPr/>
        </p:nvSpPr>
        <p:spPr>
          <a:xfrm>
            <a:off x="4653688" y="1862506"/>
            <a:ext cx="3556000" cy="76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F99D41A-E008-096F-3123-A498E7F58D6B}"/>
              </a:ext>
            </a:extLst>
          </p:cNvPr>
          <p:cNvSpPr txBox="1"/>
          <p:nvPr/>
        </p:nvSpPr>
        <p:spPr>
          <a:xfrm>
            <a:off x="4272712" y="1408138"/>
            <a:ext cx="4635500" cy="60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Median = 0.01% quizartinib vs 0.03% placebo</a:t>
            </a:r>
          </a:p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Nominal </a:t>
            </a:r>
            <a:r>
              <a:rPr kumimoji="0" lang="en-US" sz="1667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</a:t>
            </a:r>
            <a:r>
              <a:rPr kumimoji="0" lang="en-US" sz="16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value (2-sided) = 0.0251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C88CEB41-CFA6-E814-1BD8-6F8A361BEE7F}"/>
              </a:ext>
            </a:extLst>
          </p:cNvPr>
          <p:cNvSpPr/>
          <p:nvPr/>
        </p:nvSpPr>
        <p:spPr>
          <a:xfrm>
            <a:off x="1560549" y="5672506"/>
            <a:ext cx="381000" cy="33342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D5D7AEB-0036-4EEB-AB07-F400153D59A4}"/>
              </a:ext>
            </a:extLst>
          </p:cNvPr>
          <p:cNvSpPr txBox="1"/>
          <p:nvPr/>
        </p:nvSpPr>
        <p:spPr>
          <a:xfrm>
            <a:off x="190500" y="5618730"/>
            <a:ext cx="1833588" cy="3231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Not detectable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CEDEBEF1-AC6C-66DD-765E-E0D931148840}"/>
              </a:ext>
            </a:extLst>
          </p:cNvPr>
          <p:cNvCxnSpPr>
            <a:cxnSpLocks/>
          </p:cNvCxnSpPr>
          <p:nvPr/>
        </p:nvCxnSpPr>
        <p:spPr>
          <a:xfrm>
            <a:off x="2100233" y="4373126"/>
            <a:ext cx="8839955" cy="0"/>
          </a:xfrm>
          <a:prstGeom prst="line">
            <a:avLst/>
          </a:prstGeom>
          <a:ln w="762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186FDBBF-4C2C-751F-6079-4A43A80B7B16}"/>
              </a:ext>
            </a:extLst>
          </p:cNvPr>
          <p:cNvSpPr txBox="1"/>
          <p:nvPr/>
        </p:nvSpPr>
        <p:spPr>
          <a:xfrm>
            <a:off x="10922000" y="4219238"/>
            <a:ext cx="125440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10</a:t>
            </a:r>
            <a:r>
              <a:rPr kumimoji="0" lang="en-US" sz="1400" b="1" i="0" u="sng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−4</a:t>
            </a:r>
            <a:r>
              <a:rPr kumimoji="0" lang="en-US" sz="1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Cutoff: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7AA27FCE-B2DE-FA2D-00A4-E89B6B0A4113}"/>
              </a:ext>
            </a:extLst>
          </p:cNvPr>
          <p:cNvSpPr txBox="1"/>
          <p:nvPr/>
        </p:nvSpPr>
        <p:spPr>
          <a:xfrm>
            <a:off x="10980895" y="5617200"/>
            <a:ext cx="104599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Cutoff 0 </a:t>
            </a:r>
            <a:r>
              <a:rPr kumimoji="0" lang="en-US" sz="1400" b="1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(Quiz 2x clearance rate</a:t>
            </a:r>
            <a:endParaRPr kumimoji="0" lang="en-US" sz="1200" b="1" i="0" u="sng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F9B4E05A-34A1-1E26-F2F8-9191F164DAC8}"/>
              </a:ext>
            </a:extLst>
          </p:cNvPr>
          <p:cNvSpPr/>
          <p:nvPr/>
        </p:nvSpPr>
        <p:spPr>
          <a:xfrm>
            <a:off x="4108143" y="1964194"/>
            <a:ext cx="99060" cy="9906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501C657C-1677-8190-AFDD-03078022B4FF}"/>
              </a:ext>
            </a:extLst>
          </p:cNvPr>
          <p:cNvSpPr/>
          <p:nvPr/>
        </p:nvSpPr>
        <p:spPr>
          <a:xfrm>
            <a:off x="4108143" y="2056458"/>
            <a:ext cx="99060" cy="9906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E5E16FB3-B72A-46D6-EE04-679193ED77FF}"/>
              </a:ext>
            </a:extLst>
          </p:cNvPr>
          <p:cNvSpPr/>
          <p:nvPr/>
        </p:nvSpPr>
        <p:spPr>
          <a:xfrm>
            <a:off x="4060598" y="2312439"/>
            <a:ext cx="99060" cy="9906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91959D35-1F8A-4357-C524-636ADDA88C6F}"/>
              </a:ext>
            </a:extLst>
          </p:cNvPr>
          <p:cNvSpPr/>
          <p:nvPr/>
        </p:nvSpPr>
        <p:spPr>
          <a:xfrm>
            <a:off x="4150223" y="2312439"/>
            <a:ext cx="99060" cy="9906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F09DB5ED-B9C3-63F4-39B6-798CB035FC4A}"/>
              </a:ext>
            </a:extLst>
          </p:cNvPr>
          <p:cNvSpPr/>
          <p:nvPr/>
        </p:nvSpPr>
        <p:spPr>
          <a:xfrm>
            <a:off x="4108143" y="2449316"/>
            <a:ext cx="99060" cy="9906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7A174470-7D0C-C097-A797-0F0F968CF134}"/>
              </a:ext>
            </a:extLst>
          </p:cNvPr>
          <p:cNvSpPr/>
          <p:nvPr/>
        </p:nvSpPr>
        <p:spPr>
          <a:xfrm>
            <a:off x="4061493" y="2542423"/>
            <a:ext cx="99060" cy="9906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A1412CCF-6CEE-F5BC-8DA4-D0FE09230AC5}"/>
              </a:ext>
            </a:extLst>
          </p:cNvPr>
          <p:cNvSpPr/>
          <p:nvPr/>
        </p:nvSpPr>
        <p:spPr>
          <a:xfrm>
            <a:off x="4150223" y="2538455"/>
            <a:ext cx="99060" cy="9906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5250C8D9-9AE8-4173-A3E7-356C5492D593}"/>
              </a:ext>
            </a:extLst>
          </p:cNvPr>
          <p:cNvSpPr/>
          <p:nvPr/>
        </p:nvSpPr>
        <p:spPr>
          <a:xfrm>
            <a:off x="4108143" y="2595387"/>
            <a:ext cx="99060" cy="9906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2ECB8FEB-94B4-15EC-2758-F303079250A9}"/>
              </a:ext>
            </a:extLst>
          </p:cNvPr>
          <p:cNvSpPr/>
          <p:nvPr/>
        </p:nvSpPr>
        <p:spPr>
          <a:xfrm>
            <a:off x="4108143" y="2621209"/>
            <a:ext cx="99060" cy="9906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E11FC7F2-A303-26A5-D0C4-D77F1A541CCF}"/>
              </a:ext>
            </a:extLst>
          </p:cNvPr>
          <p:cNvSpPr/>
          <p:nvPr/>
        </p:nvSpPr>
        <p:spPr>
          <a:xfrm>
            <a:off x="4108143" y="2659056"/>
            <a:ext cx="99060" cy="9906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AAC26207-8002-CD97-DD2E-23D5BCD0B61B}"/>
              </a:ext>
            </a:extLst>
          </p:cNvPr>
          <p:cNvSpPr/>
          <p:nvPr/>
        </p:nvSpPr>
        <p:spPr>
          <a:xfrm>
            <a:off x="4108143" y="2678944"/>
            <a:ext cx="99060" cy="9906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7FCB468C-ED06-B636-DE3B-EA3F65A037EC}"/>
              </a:ext>
            </a:extLst>
          </p:cNvPr>
          <p:cNvSpPr/>
          <p:nvPr/>
        </p:nvSpPr>
        <p:spPr>
          <a:xfrm>
            <a:off x="4108143" y="2710423"/>
            <a:ext cx="99060" cy="9906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FBBE9D59-1E56-8CDC-59AB-F5BEF5308DF5}"/>
              </a:ext>
            </a:extLst>
          </p:cNvPr>
          <p:cNvSpPr/>
          <p:nvPr/>
        </p:nvSpPr>
        <p:spPr>
          <a:xfrm>
            <a:off x="4108143" y="2734408"/>
            <a:ext cx="99060" cy="9906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E3B24CA9-38CE-61C4-9C9F-457D92333650}"/>
              </a:ext>
            </a:extLst>
          </p:cNvPr>
          <p:cNvSpPr/>
          <p:nvPr/>
        </p:nvSpPr>
        <p:spPr>
          <a:xfrm>
            <a:off x="4108143" y="2756277"/>
            <a:ext cx="99060" cy="9906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2286132C-234A-E488-3F10-E92DF65BF816}"/>
              </a:ext>
            </a:extLst>
          </p:cNvPr>
          <p:cNvSpPr/>
          <p:nvPr/>
        </p:nvSpPr>
        <p:spPr>
          <a:xfrm>
            <a:off x="4150223" y="2826196"/>
            <a:ext cx="99060" cy="9906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9DF7F549-8355-597C-7223-34FE627E7ADA}"/>
              </a:ext>
            </a:extLst>
          </p:cNvPr>
          <p:cNvSpPr/>
          <p:nvPr/>
        </p:nvSpPr>
        <p:spPr>
          <a:xfrm>
            <a:off x="4058613" y="2822228"/>
            <a:ext cx="99060" cy="9906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683F15A1-2FB9-0165-4C8D-B70BCA985126}"/>
              </a:ext>
            </a:extLst>
          </p:cNvPr>
          <p:cNvSpPr/>
          <p:nvPr/>
        </p:nvSpPr>
        <p:spPr>
          <a:xfrm>
            <a:off x="4240178" y="2946285"/>
            <a:ext cx="99060" cy="9906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F5025F1F-669E-47A1-5908-A2BC111449F1}"/>
              </a:ext>
            </a:extLst>
          </p:cNvPr>
          <p:cNvSpPr/>
          <p:nvPr/>
        </p:nvSpPr>
        <p:spPr>
          <a:xfrm>
            <a:off x="4150223" y="2942317"/>
            <a:ext cx="99060" cy="9906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24" name="Oval 1023">
            <a:extLst>
              <a:ext uri="{FF2B5EF4-FFF2-40B4-BE49-F238E27FC236}">
                <a16:creationId xmlns:a16="http://schemas.microsoft.com/office/drawing/2014/main" id="{D89E885D-3B25-FE60-76D2-3E3C84CBF15E}"/>
              </a:ext>
            </a:extLst>
          </p:cNvPr>
          <p:cNvSpPr/>
          <p:nvPr/>
        </p:nvSpPr>
        <p:spPr>
          <a:xfrm>
            <a:off x="4058613" y="2936364"/>
            <a:ext cx="99060" cy="9906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25" name="Oval 1024">
            <a:extLst>
              <a:ext uri="{FF2B5EF4-FFF2-40B4-BE49-F238E27FC236}">
                <a16:creationId xmlns:a16="http://schemas.microsoft.com/office/drawing/2014/main" id="{674D3BE7-0D4F-C3A5-091A-A6346ADAFE25}"/>
              </a:ext>
            </a:extLst>
          </p:cNvPr>
          <p:cNvSpPr/>
          <p:nvPr/>
        </p:nvSpPr>
        <p:spPr>
          <a:xfrm>
            <a:off x="4151318" y="3039129"/>
            <a:ext cx="99060" cy="9906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27" name="Oval 1026">
            <a:extLst>
              <a:ext uri="{FF2B5EF4-FFF2-40B4-BE49-F238E27FC236}">
                <a16:creationId xmlns:a16="http://schemas.microsoft.com/office/drawing/2014/main" id="{AC5F7D2D-33D0-6FEC-5215-AD484BB539F3}"/>
              </a:ext>
            </a:extLst>
          </p:cNvPr>
          <p:cNvSpPr/>
          <p:nvPr/>
        </p:nvSpPr>
        <p:spPr>
          <a:xfrm>
            <a:off x="3974452" y="3009048"/>
            <a:ext cx="99060" cy="9906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28" name="Oval 1027">
            <a:extLst>
              <a:ext uri="{FF2B5EF4-FFF2-40B4-BE49-F238E27FC236}">
                <a16:creationId xmlns:a16="http://schemas.microsoft.com/office/drawing/2014/main" id="{80E7B51E-F7C9-63F0-CD7F-8D657E78437F}"/>
              </a:ext>
            </a:extLst>
          </p:cNvPr>
          <p:cNvSpPr/>
          <p:nvPr/>
        </p:nvSpPr>
        <p:spPr>
          <a:xfrm>
            <a:off x="4061461" y="3089579"/>
            <a:ext cx="99060" cy="9906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29" name="Oval 1028">
            <a:extLst>
              <a:ext uri="{FF2B5EF4-FFF2-40B4-BE49-F238E27FC236}">
                <a16:creationId xmlns:a16="http://schemas.microsoft.com/office/drawing/2014/main" id="{62743252-5345-D940-DB70-C09754E94FF8}"/>
              </a:ext>
            </a:extLst>
          </p:cNvPr>
          <p:cNvSpPr/>
          <p:nvPr/>
        </p:nvSpPr>
        <p:spPr>
          <a:xfrm>
            <a:off x="3973085" y="3115733"/>
            <a:ext cx="99060" cy="9906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30" name="Oval 1029">
            <a:extLst>
              <a:ext uri="{FF2B5EF4-FFF2-40B4-BE49-F238E27FC236}">
                <a16:creationId xmlns:a16="http://schemas.microsoft.com/office/drawing/2014/main" id="{ACFA567B-AB72-C29A-1E73-A3ACDDF84C3E}"/>
              </a:ext>
            </a:extLst>
          </p:cNvPr>
          <p:cNvSpPr/>
          <p:nvPr/>
        </p:nvSpPr>
        <p:spPr>
          <a:xfrm>
            <a:off x="4240639" y="3122771"/>
            <a:ext cx="99060" cy="9906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31" name="Oval 1030">
            <a:extLst>
              <a:ext uri="{FF2B5EF4-FFF2-40B4-BE49-F238E27FC236}">
                <a16:creationId xmlns:a16="http://schemas.microsoft.com/office/drawing/2014/main" id="{4DBAA2E3-CF55-5A16-26CF-21D1F825D59C}"/>
              </a:ext>
            </a:extLst>
          </p:cNvPr>
          <p:cNvSpPr/>
          <p:nvPr/>
        </p:nvSpPr>
        <p:spPr>
          <a:xfrm>
            <a:off x="4016152" y="3177048"/>
            <a:ext cx="99060" cy="9906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32" name="Oval 1031">
            <a:extLst>
              <a:ext uri="{FF2B5EF4-FFF2-40B4-BE49-F238E27FC236}">
                <a16:creationId xmlns:a16="http://schemas.microsoft.com/office/drawing/2014/main" id="{D7E10797-3308-BF95-93C9-2B3C8059D593}"/>
              </a:ext>
            </a:extLst>
          </p:cNvPr>
          <p:cNvSpPr/>
          <p:nvPr/>
        </p:nvSpPr>
        <p:spPr>
          <a:xfrm>
            <a:off x="3752453" y="3278092"/>
            <a:ext cx="99060" cy="9906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33" name="Oval 1032">
            <a:extLst>
              <a:ext uri="{FF2B5EF4-FFF2-40B4-BE49-F238E27FC236}">
                <a16:creationId xmlns:a16="http://schemas.microsoft.com/office/drawing/2014/main" id="{0C4767EA-83AE-81FE-0F4C-8E645578F023}"/>
              </a:ext>
            </a:extLst>
          </p:cNvPr>
          <p:cNvSpPr/>
          <p:nvPr/>
        </p:nvSpPr>
        <p:spPr>
          <a:xfrm>
            <a:off x="3841592" y="3329856"/>
            <a:ext cx="99060" cy="9906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34" name="Oval 1033">
            <a:extLst>
              <a:ext uri="{FF2B5EF4-FFF2-40B4-BE49-F238E27FC236}">
                <a16:creationId xmlns:a16="http://schemas.microsoft.com/office/drawing/2014/main" id="{5422AD12-9781-FA30-D47B-C01A55CF4CAE}"/>
              </a:ext>
            </a:extLst>
          </p:cNvPr>
          <p:cNvSpPr/>
          <p:nvPr/>
        </p:nvSpPr>
        <p:spPr>
          <a:xfrm>
            <a:off x="3929270" y="3335808"/>
            <a:ext cx="99060" cy="9906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35" name="Oval 1034">
            <a:extLst>
              <a:ext uri="{FF2B5EF4-FFF2-40B4-BE49-F238E27FC236}">
                <a16:creationId xmlns:a16="http://schemas.microsoft.com/office/drawing/2014/main" id="{A9163DF9-590F-A137-1879-7CD71AA59A10}"/>
              </a:ext>
            </a:extLst>
          </p:cNvPr>
          <p:cNvSpPr/>
          <p:nvPr/>
        </p:nvSpPr>
        <p:spPr>
          <a:xfrm>
            <a:off x="3903946" y="3424159"/>
            <a:ext cx="99060" cy="9906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36" name="Oval 1035">
            <a:extLst>
              <a:ext uri="{FF2B5EF4-FFF2-40B4-BE49-F238E27FC236}">
                <a16:creationId xmlns:a16="http://schemas.microsoft.com/office/drawing/2014/main" id="{24D25265-0F78-1371-F727-CDC2BD96C449}"/>
              </a:ext>
            </a:extLst>
          </p:cNvPr>
          <p:cNvSpPr/>
          <p:nvPr/>
        </p:nvSpPr>
        <p:spPr>
          <a:xfrm>
            <a:off x="4013846" y="3452731"/>
            <a:ext cx="99060" cy="9906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37" name="Oval 1036">
            <a:extLst>
              <a:ext uri="{FF2B5EF4-FFF2-40B4-BE49-F238E27FC236}">
                <a16:creationId xmlns:a16="http://schemas.microsoft.com/office/drawing/2014/main" id="{CE930A9B-AA02-1872-B783-32B2D0DF2028}"/>
              </a:ext>
            </a:extLst>
          </p:cNvPr>
          <p:cNvSpPr/>
          <p:nvPr/>
        </p:nvSpPr>
        <p:spPr>
          <a:xfrm>
            <a:off x="4105228" y="3291860"/>
            <a:ext cx="99060" cy="9906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38" name="Oval 1037">
            <a:extLst>
              <a:ext uri="{FF2B5EF4-FFF2-40B4-BE49-F238E27FC236}">
                <a16:creationId xmlns:a16="http://schemas.microsoft.com/office/drawing/2014/main" id="{15B9D6D2-6045-9491-8A80-B831D4CFA6F6}"/>
              </a:ext>
            </a:extLst>
          </p:cNvPr>
          <p:cNvSpPr/>
          <p:nvPr/>
        </p:nvSpPr>
        <p:spPr>
          <a:xfrm>
            <a:off x="4194617" y="3266063"/>
            <a:ext cx="99060" cy="9906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39" name="Oval 1038">
            <a:extLst>
              <a:ext uri="{FF2B5EF4-FFF2-40B4-BE49-F238E27FC236}">
                <a16:creationId xmlns:a16="http://schemas.microsoft.com/office/drawing/2014/main" id="{06D66358-CAB8-E607-39D2-E80CE2F3E0B0}"/>
              </a:ext>
            </a:extLst>
          </p:cNvPr>
          <p:cNvSpPr/>
          <p:nvPr/>
        </p:nvSpPr>
        <p:spPr>
          <a:xfrm>
            <a:off x="4284960" y="3218762"/>
            <a:ext cx="99060" cy="9906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40" name="Oval 1039">
            <a:extLst>
              <a:ext uri="{FF2B5EF4-FFF2-40B4-BE49-F238E27FC236}">
                <a16:creationId xmlns:a16="http://schemas.microsoft.com/office/drawing/2014/main" id="{CCB04E30-86CB-E275-A157-E1BD19C324BB}"/>
              </a:ext>
            </a:extLst>
          </p:cNvPr>
          <p:cNvSpPr/>
          <p:nvPr/>
        </p:nvSpPr>
        <p:spPr>
          <a:xfrm>
            <a:off x="4370068" y="3238650"/>
            <a:ext cx="99060" cy="9906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41" name="Oval 1040">
            <a:extLst>
              <a:ext uri="{FF2B5EF4-FFF2-40B4-BE49-F238E27FC236}">
                <a16:creationId xmlns:a16="http://schemas.microsoft.com/office/drawing/2014/main" id="{48B3F34D-80FF-B945-6358-412564C4BBD1}"/>
              </a:ext>
            </a:extLst>
          </p:cNvPr>
          <p:cNvSpPr/>
          <p:nvPr/>
        </p:nvSpPr>
        <p:spPr>
          <a:xfrm>
            <a:off x="4463425" y="3216533"/>
            <a:ext cx="99060" cy="9906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42" name="Oval 1041">
            <a:extLst>
              <a:ext uri="{FF2B5EF4-FFF2-40B4-BE49-F238E27FC236}">
                <a16:creationId xmlns:a16="http://schemas.microsoft.com/office/drawing/2014/main" id="{DA013254-FD39-A1E7-AC1A-C3E313B9ACE8}"/>
              </a:ext>
            </a:extLst>
          </p:cNvPr>
          <p:cNvSpPr/>
          <p:nvPr/>
        </p:nvSpPr>
        <p:spPr>
          <a:xfrm>
            <a:off x="4308485" y="3355923"/>
            <a:ext cx="99060" cy="9906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43" name="Oval 1042">
            <a:extLst>
              <a:ext uri="{FF2B5EF4-FFF2-40B4-BE49-F238E27FC236}">
                <a16:creationId xmlns:a16="http://schemas.microsoft.com/office/drawing/2014/main" id="{7BC1EF8E-3611-29F1-AA41-C21189F2E055}"/>
              </a:ext>
            </a:extLst>
          </p:cNvPr>
          <p:cNvSpPr/>
          <p:nvPr/>
        </p:nvSpPr>
        <p:spPr>
          <a:xfrm>
            <a:off x="3096179" y="3383354"/>
            <a:ext cx="99060" cy="9906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44" name="Oval 1043">
            <a:extLst>
              <a:ext uri="{FF2B5EF4-FFF2-40B4-BE49-F238E27FC236}">
                <a16:creationId xmlns:a16="http://schemas.microsoft.com/office/drawing/2014/main" id="{340E8B76-02F9-F208-4933-E31930E96F0A}"/>
              </a:ext>
            </a:extLst>
          </p:cNvPr>
          <p:cNvSpPr/>
          <p:nvPr/>
        </p:nvSpPr>
        <p:spPr>
          <a:xfrm>
            <a:off x="2971735" y="3365123"/>
            <a:ext cx="99060" cy="9906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45" name="Oval 1044">
            <a:extLst>
              <a:ext uri="{FF2B5EF4-FFF2-40B4-BE49-F238E27FC236}">
                <a16:creationId xmlns:a16="http://schemas.microsoft.com/office/drawing/2014/main" id="{C3CF938C-C804-E97D-7B85-B6FC31FD5D03}"/>
              </a:ext>
            </a:extLst>
          </p:cNvPr>
          <p:cNvSpPr/>
          <p:nvPr/>
        </p:nvSpPr>
        <p:spPr>
          <a:xfrm>
            <a:off x="2929014" y="3374629"/>
            <a:ext cx="99060" cy="9906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46" name="Oval 1045">
            <a:extLst>
              <a:ext uri="{FF2B5EF4-FFF2-40B4-BE49-F238E27FC236}">
                <a16:creationId xmlns:a16="http://schemas.microsoft.com/office/drawing/2014/main" id="{AABB7640-058F-90E5-EFCD-DFE704F93488}"/>
              </a:ext>
            </a:extLst>
          </p:cNvPr>
          <p:cNvSpPr/>
          <p:nvPr/>
        </p:nvSpPr>
        <p:spPr>
          <a:xfrm>
            <a:off x="2960895" y="3409883"/>
            <a:ext cx="99060" cy="9906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47" name="Oval 1046">
            <a:extLst>
              <a:ext uri="{FF2B5EF4-FFF2-40B4-BE49-F238E27FC236}">
                <a16:creationId xmlns:a16="http://schemas.microsoft.com/office/drawing/2014/main" id="{E292CA13-876E-CAF9-F93C-411EACE8535B}"/>
              </a:ext>
            </a:extLst>
          </p:cNvPr>
          <p:cNvSpPr/>
          <p:nvPr/>
        </p:nvSpPr>
        <p:spPr>
          <a:xfrm>
            <a:off x="2984295" y="3424022"/>
            <a:ext cx="99060" cy="9906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48" name="Oval 1047">
            <a:extLst>
              <a:ext uri="{FF2B5EF4-FFF2-40B4-BE49-F238E27FC236}">
                <a16:creationId xmlns:a16="http://schemas.microsoft.com/office/drawing/2014/main" id="{C62298EF-C3C8-AFA1-F986-92EF4BC1817B}"/>
              </a:ext>
            </a:extLst>
          </p:cNvPr>
          <p:cNvSpPr/>
          <p:nvPr/>
        </p:nvSpPr>
        <p:spPr>
          <a:xfrm>
            <a:off x="3315248" y="3472478"/>
            <a:ext cx="99060" cy="9906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49" name="Oval 1048">
            <a:extLst>
              <a:ext uri="{FF2B5EF4-FFF2-40B4-BE49-F238E27FC236}">
                <a16:creationId xmlns:a16="http://schemas.microsoft.com/office/drawing/2014/main" id="{11647C67-ADCA-40C7-6E40-FBA521DACEC2}"/>
              </a:ext>
            </a:extLst>
          </p:cNvPr>
          <p:cNvSpPr/>
          <p:nvPr/>
        </p:nvSpPr>
        <p:spPr>
          <a:xfrm>
            <a:off x="3116430" y="3555759"/>
            <a:ext cx="99060" cy="9906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50" name="Oval 1049">
            <a:extLst>
              <a:ext uri="{FF2B5EF4-FFF2-40B4-BE49-F238E27FC236}">
                <a16:creationId xmlns:a16="http://schemas.microsoft.com/office/drawing/2014/main" id="{C4B66A9A-695B-4539-76DB-F188BCAAEADF}"/>
              </a:ext>
            </a:extLst>
          </p:cNvPr>
          <p:cNvSpPr/>
          <p:nvPr/>
        </p:nvSpPr>
        <p:spPr>
          <a:xfrm>
            <a:off x="3077630" y="3566753"/>
            <a:ext cx="99060" cy="9906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51" name="Oval 1050">
            <a:extLst>
              <a:ext uri="{FF2B5EF4-FFF2-40B4-BE49-F238E27FC236}">
                <a16:creationId xmlns:a16="http://schemas.microsoft.com/office/drawing/2014/main" id="{89B4F0FE-C74B-3FDC-47B9-84115FEB3942}"/>
              </a:ext>
            </a:extLst>
          </p:cNvPr>
          <p:cNvSpPr/>
          <p:nvPr/>
        </p:nvSpPr>
        <p:spPr>
          <a:xfrm>
            <a:off x="3516594" y="3599337"/>
            <a:ext cx="99060" cy="9906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52" name="Oval 1051">
            <a:extLst>
              <a:ext uri="{FF2B5EF4-FFF2-40B4-BE49-F238E27FC236}">
                <a16:creationId xmlns:a16="http://schemas.microsoft.com/office/drawing/2014/main" id="{54ECC120-8880-A636-24A7-AEFA093B6DD4}"/>
              </a:ext>
            </a:extLst>
          </p:cNvPr>
          <p:cNvSpPr/>
          <p:nvPr/>
        </p:nvSpPr>
        <p:spPr>
          <a:xfrm>
            <a:off x="3663633" y="3583383"/>
            <a:ext cx="99060" cy="9906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53" name="Oval 1052">
            <a:extLst>
              <a:ext uri="{FF2B5EF4-FFF2-40B4-BE49-F238E27FC236}">
                <a16:creationId xmlns:a16="http://schemas.microsoft.com/office/drawing/2014/main" id="{2EBE97B3-A45E-6AA3-18BD-63DB3D78D4E3}"/>
              </a:ext>
            </a:extLst>
          </p:cNvPr>
          <p:cNvSpPr/>
          <p:nvPr/>
        </p:nvSpPr>
        <p:spPr>
          <a:xfrm>
            <a:off x="3735908" y="3569935"/>
            <a:ext cx="99060" cy="9906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54" name="Oval 1053">
            <a:extLst>
              <a:ext uri="{FF2B5EF4-FFF2-40B4-BE49-F238E27FC236}">
                <a16:creationId xmlns:a16="http://schemas.microsoft.com/office/drawing/2014/main" id="{78437ED6-A2A0-F4C4-2901-CDAE02C1610E}"/>
              </a:ext>
            </a:extLst>
          </p:cNvPr>
          <p:cNvSpPr/>
          <p:nvPr/>
        </p:nvSpPr>
        <p:spPr>
          <a:xfrm>
            <a:off x="3810189" y="3537862"/>
            <a:ext cx="99060" cy="9906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55" name="Oval 1054">
            <a:extLst>
              <a:ext uri="{FF2B5EF4-FFF2-40B4-BE49-F238E27FC236}">
                <a16:creationId xmlns:a16="http://schemas.microsoft.com/office/drawing/2014/main" id="{C7D4805C-34F7-9676-0FDC-5B731745EBE6}"/>
              </a:ext>
            </a:extLst>
          </p:cNvPr>
          <p:cNvSpPr/>
          <p:nvPr/>
        </p:nvSpPr>
        <p:spPr>
          <a:xfrm>
            <a:off x="4584672" y="3455788"/>
            <a:ext cx="99060" cy="9906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56" name="Oval 1055">
            <a:extLst>
              <a:ext uri="{FF2B5EF4-FFF2-40B4-BE49-F238E27FC236}">
                <a16:creationId xmlns:a16="http://schemas.microsoft.com/office/drawing/2014/main" id="{E1421A22-317F-0B13-ECAD-E4BF3694D44D}"/>
              </a:ext>
            </a:extLst>
          </p:cNvPr>
          <p:cNvSpPr/>
          <p:nvPr/>
        </p:nvSpPr>
        <p:spPr>
          <a:xfrm>
            <a:off x="4565156" y="3562440"/>
            <a:ext cx="99060" cy="9906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57" name="Oval 1056">
            <a:extLst>
              <a:ext uri="{FF2B5EF4-FFF2-40B4-BE49-F238E27FC236}">
                <a16:creationId xmlns:a16="http://schemas.microsoft.com/office/drawing/2014/main" id="{0108EA67-FCD0-C397-143B-05D6D71902C7}"/>
              </a:ext>
            </a:extLst>
          </p:cNvPr>
          <p:cNvSpPr/>
          <p:nvPr/>
        </p:nvSpPr>
        <p:spPr>
          <a:xfrm>
            <a:off x="4125895" y="3643289"/>
            <a:ext cx="99060" cy="9906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58" name="Oval 1057">
            <a:extLst>
              <a:ext uri="{FF2B5EF4-FFF2-40B4-BE49-F238E27FC236}">
                <a16:creationId xmlns:a16="http://schemas.microsoft.com/office/drawing/2014/main" id="{D6FD1335-DB90-9340-D724-8DD1D5C6B4D6}"/>
              </a:ext>
            </a:extLst>
          </p:cNvPr>
          <p:cNvSpPr/>
          <p:nvPr/>
        </p:nvSpPr>
        <p:spPr>
          <a:xfrm>
            <a:off x="5170814" y="3470875"/>
            <a:ext cx="99060" cy="9906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59" name="Oval 1058">
            <a:extLst>
              <a:ext uri="{FF2B5EF4-FFF2-40B4-BE49-F238E27FC236}">
                <a16:creationId xmlns:a16="http://schemas.microsoft.com/office/drawing/2014/main" id="{AD284188-491C-6D6A-5404-0778826A2097}"/>
              </a:ext>
            </a:extLst>
          </p:cNvPr>
          <p:cNvSpPr/>
          <p:nvPr/>
        </p:nvSpPr>
        <p:spPr>
          <a:xfrm>
            <a:off x="5246687" y="3740339"/>
            <a:ext cx="99060" cy="9906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60" name="Oval 1059">
            <a:extLst>
              <a:ext uri="{FF2B5EF4-FFF2-40B4-BE49-F238E27FC236}">
                <a16:creationId xmlns:a16="http://schemas.microsoft.com/office/drawing/2014/main" id="{C8FD6165-28B7-54ED-A67E-710C2E71D834}"/>
              </a:ext>
            </a:extLst>
          </p:cNvPr>
          <p:cNvSpPr/>
          <p:nvPr/>
        </p:nvSpPr>
        <p:spPr>
          <a:xfrm>
            <a:off x="3959428" y="3628944"/>
            <a:ext cx="99060" cy="9906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61" name="Oval 1060">
            <a:extLst>
              <a:ext uri="{FF2B5EF4-FFF2-40B4-BE49-F238E27FC236}">
                <a16:creationId xmlns:a16="http://schemas.microsoft.com/office/drawing/2014/main" id="{66DE0361-6CB5-939C-EAB7-6E4C2FE14B10}"/>
              </a:ext>
            </a:extLst>
          </p:cNvPr>
          <p:cNvSpPr/>
          <p:nvPr/>
        </p:nvSpPr>
        <p:spPr>
          <a:xfrm>
            <a:off x="3868355" y="3641240"/>
            <a:ext cx="99060" cy="9906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62" name="Oval 1061">
            <a:extLst>
              <a:ext uri="{FF2B5EF4-FFF2-40B4-BE49-F238E27FC236}">
                <a16:creationId xmlns:a16="http://schemas.microsoft.com/office/drawing/2014/main" id="{72105F42-6A04-40A7-77D7-98A0F2DF75D6}"/>
              </a:ext>
            </a:extLst>
          </p:cNvPr>
          <p:cNvSpPr/>
          <p:nvPr/>
        </p:nvSpPr>
        <p:spPr>
          <a:xfrm>
            <a:off x="3756293" y="3667105"/>
            <a:ext cx="99060" cy="9906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63" name="Oval 1062">
            <a:extLst>
              <a:ext uri="{FF2B5EF4-FFF2-40B4-BE49-F238E27FC236}">
                <a16:creationId xmlns:a16="http://schemas.microsoft.com/office/drawing/2014/main" id="{ED20677E-6850-29FF-8B95-5E0DCB488457}"/>
              </a:ext>
            </a:extLst>
          </p:cNvPr>
          <p:cNvSpPr/>
          <p:nvPr/>
        </p:nvSpPr>
        <p:spPr>
          <a:xfrm>
            <a:off x="3387199" y="3718516"/>
            <a:ext cx="99060" cy="9906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64" name="Oval 1063">
            <a:extLst>
              <a:ext uri="{FF2B5EF4-FFF2-40B4-BE49-F238E27FC236}">
                <a16:creationId xmlns:a16="http://schemas.microsoft.com/office/drawing/2014/main" id="{584B6489-6A77-B6CE-C3F9-93D1C62B8CFD}"/>
              </a:ext>
            </a:extLst>
          </p:cNvPr>
          <p:cNvSpPr/>
          <p:nvPr/>
        </p:nvSpPr>
        <p:spPr>
          <a:xfrm>
            <a:off x="3479505" y="3798173"/>
            <a:ext cx="99060" cy="9906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65" name="Oval 1064">
            <a:extLst>
              <a:ext uri="{FF2B5EF4-FFF2-40B4-BE49-F238E27FC236}">
                <a16:creationId xmlns:a16="http://schemas.microsoft.com/office/drawing/2014/main" id="{E667A6F2-DD4A-828D-3833-F111ADF73CD6}"/>
              </a:ext>
            </a:extLst>
          </p:cNvPr>
          <p:cNvSpPr/>
          <p:nvPr/>
        </p:nvSpPr>
        <p:spPr>
          <a:xfrm>
            <a:off x="3608151" y="3873878"/>
            <a:ext cx="99060" cy="9906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66" name="Oval 1065">
            <a:extLst>
              <a:ext uri="{FF2B5EF4-FFF2-40B4-BE49-F238E27FC236}">
                <a16:creationId xmlns:a16="http://schemas.microsoft.com/office/drawing/2014/main" id="{6566C1AD-DAC9-5946-FD8E-8DB8D95232B7}"/>
              </a:ext>
            </a:extLst>
          </p:cNvPr>
          <p:cNvSpPr/>
          <p:nvPr/>
        </p:nvSpPr>
        <p:spPr>
          <a:xfrm>
            <a:off x="3055518" y="3782963"/>
            <a:ext cx="99060" cy="9906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67" name="Oval 1066">
            <a:extLst>
              <a:ext uri="{FF2B5EF4-FFF2-40B4-BE49-F238E27FC236}">
                <a16:creationId xmlns:a16="http://schemas.microsoft.com/office/drawing/2014/main" id="{8A730763-8A4A-AAAA-CD48-6765244E8F5A}"/>
              </a:ext>
            </a:extLst>
          </p:cNvPr>
          <p:cNvSpPr/>
          <p:nvPr/>
        </p:nvSpPr>
        <p:spPr>
          <a:xfrm>
            <a:off x="3148378" y="3812856"/>
            <a:ext cx="99060" cy="9906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68" name="Oval 1067">
            <a:extLst>
              <a:ext uri="{FF2B5EF4-FFF2-40B4-BE49-F238E27FC236}">
                <a16:creationId xmlns:a16="http://schemas.microsoft.com/office/drawing/2014/main" id="{3E524F05-1C5E-7193-6B12-C9DF22482098}"/>
              </a:ext>
            </a:extLst>
          </p:cNvPr>
          <p:cNvSpPr/>
          <p:nvPr/>
        </p:nvSpPr>
        <p:spPr>
          <a:xfrm>
            <a:off x="3132215" y="3893265"/>
            <a:ext cx="99060" cy="9906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69" name="Oval 1068">
            <a:extLst>
              <a:ext uri="{FF2B5EF4-FFF2-40B4-BE49-F238E27FC236}">
                <a16:creationId xmlns:a16="http://schemas.microsoft.com/office/drawing/2014/main" id="{2891871B-DF42-52C4-DD86-739A80670E64}"/>
              </a:ext>
            </a:extLst>
          </p:cNvPr>
          <p:cNvSpPr/>
          <p:nvPr/>
        </p:nvSpPr>
        <p:spPr>
          <a:xfrm>
            <a:off x="3002902" y="4015765"/>
            <a:ext cx="99060" cy="9906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70" name="Oval 1069">
            <a:extLst>
              <a:ext uri="{FF2B5EF4-FFF2-40B4-BE49-F238E27FC236}">
                <a16:creationId xmlns:a16="http://schemas.microsoft.com/office/drawing/2014/main" id="{353FB2D1-EF35-240D-F789-9049A65E6C51}"/>
              </a:ext>
            </a:extLst>
          </p:cNvPr>
          <p:cNvSpPr/>
          <p:nvPr/>
        </p:nvSpPr>
        <p:spPr>
          <a:xfrm>
            <a:off x="3239675" y="4156648"/>
            <a:ext cx="99060" cy="9906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71" name="Oval 1070">
            <a:extLst>
              <a:ext uri="{FF2B5EF4-FFF2-40B4-BE49-F238E27FC236}">
                <a16:creationId xmlns:a16="http://schemas.microsoft.com/office/drawing/2014/main" id="{22995156-9D2E-510C-A359-795C1B509F14}"/>
              </a:ext>
            </a:extLst>
          </p:cNvPr>
          <p:cNvSpPr/>
          <p:nvPr/>
        </p:nvSpPr>
        <p:spPr>
          <a:xfrm>
            <a:off x="3280727" y="4133196"/>
            <a:ext cx="99060" cy="9906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72" name="Oval 1071">
            <a:extLst>
              <a:ext uri="{FF2B5EF4-FFF2-40B4-BE49-F238E27FC236}">
                <a16:creationId xmlns:a16="http://schemas.microsoft.com/office/drawing/2014/main" id="{7F59270D-F587-21B9-E993-0F7030E5ED5A}"/>
              </a:ext>
            </a:extLst>
          </p:cNvPr>
          <p:cNvSpPr/>
          <p:nvPr/>
        </p:nvSpPr>
        <p:spPr>
          <a:xfrm>
            <a:off x="3641293" y="4160986"/>
            <a:ext cx="99060" cy="9906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73" name="Oval 1072">
            <a:extLst>
              <a:ext uri="{FF2B5EF4-FFF2-40B4-BE49-F238E27FC236}">
                <a16:creationId xmlns:a16="http://schemas.microsoft.com/office/drawing/2014/main" id="{A6B8D58D-D665-5347-ECF7-985A0059085E}"/>
              </a:ext>
            </a:extLst>
          </p:cNvPr>
          <p:cNvSpPr/>
          <p:nvPr/>
        </p:nvSpPr>
        <p:spPr>
          <a:xfrm>
            <a:off x="3685657" y="4123052"/>
            <a:ext cx="99060" cy="9906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74" name="Oval 1073">
            <a:extLst>
              <a:ext uri="{FF2B5EF4-FFF2-40B4-BE49-F238E27FC236}">
                <a16:creationId xmlns:a16="http://schemas.microsoft.com/office/drawing/2014/main" id="{B9F1F137-AE96-C615-253F-1E34E6F8280D}"/>
              </a:ext>
            </a:extLst>
          </p:cNvPr>
          <p:cNvSpPr/>
          <p:nvPr/>
        </p:nvSpPr>
        <p:spPr>
          <a:xfrm>
            <a:off x="4049418" y="3999989"/>
            <a:ext cx="99060" cy="9906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75" name="Oval 1074">
            <a:extLst>
              <a:ext uri="{FF2B5EF4-FFF2-40B4-BE49-F238E27FC236}">
                <a16:creationId xmlns:a16="http://schemas.microsoft.com/office/drawing/2014/main" id="{5654C0C9-92B5-4928-7A91-285FB6FFEAC8}"/>
              </a:ext>
            </a:extLst>
          </p:cNvPr>
          <p:cNvSpPr/>
          <p:nvPr/>
        </p:nvSpPr>
        <p:spPr>
          <a:xfrm>
            <a:off x="4455488" y="3884968"/>
            <a:ext cx="99060" cy="9906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76" name="Oval 1075">
            <a:extLst>
              <a:ext uri="{FF2B5EF4-FFF2-40B4-BE49-F238E27FC236}">
                <a16:creationId xmlns:a16="http://schemas.microsoft.com/office/drawing/2014/main" id="{BEF9A78C-92D4-44F6-E887-23A16A272C76}"/>
              </a:ext>
            </a:extLst>
          </p:cNvPr>
          <p:cNvSpPr/>
          <p:nvPr/>
        </p:nvSpPr>
        <p:spPr>
          <a:xfrm>
            <a:off x="4273333" y="4058648"/>
            <a:ext cx="99060" cy="9906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77" name="Oval 1076">
            <a:extLst>
              <a:ext uri="{FF2B5EF4-FFF2-40B4-BE49-F238E27FC236}">
                <a16:creationId xmlns:a16="http://schemas.microsoft.com/office/drawing/2014/main" id="{B060DB83-2348-A79C-8537-A87A197EDF0D}"/>
              </a:ext>
            </a:extLst>
          </p:cNvPr>
          <p:cNvSpPr/>
          <p:nvPr/>
        </p:nvSpPr>
        <p:spPr>
          <a:xfrm>
            <a:off x="4290115" y="4136051"/>
            <a:ext cx="99060" cy="9906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78" name="Oval 1077">
            <a:extLst>
              <a:ext uri="{FF2B5EF4-FFF2-40B4-BE49-F238E27FC236}">
                <a16:creationId xmlns:a16="http://schemas.microsoft.com/office/drawing/2014/main" id="{73224F09-EBC9-5FAD-C754-BA87397E5DC9}"/>
              </a:ext>
            </a:extLst>
          </p:cNvPr>
          <p:cNvSpPr/>
          <p:nvPr/>
        </p:nvSpPr>
        <p:spPr>
          <a:xfrm>
            <a:off x="4344533" y="4099049"/>
            <a:ext cx="99060" cy="9906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79" name="Oval 1078">
            <a:extLst>
              <a:ext uri="{FF2B5EF4-FFF2-40B4-BE49-F238E27FC236}">
                <a16:creationId xmlns:a16="http://schemas.microsoft.com/office/drawing/2014/main" id="{F010C39C-6B7A-CDB2-30B9-D15BEEA88D3C}"/>
              </a:ext>
            </a:extLst>
          </p:cNvPr>
          <p:cNvSpPr/>
          <p:nvPr/>
        </p:nvSpPr>
        <p:spPr>
          <a:xfrm>
            <a:off x="4602574" y="3978985"/>
            <a:ext cx="99060" cy="9906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80" name="Oval 1079">
            <a:extLst>
              <a:ext uri="{FF2B5EF4-FFF2-40B4-BE49-F238E27FC236}">
                <a16:creationId xmlns:a16="http://schemas.microsoft.com/office/drawing/2014/main" id="{DDBDFE08-3FEF-F445-381F-1D0E4B4C5D11}"/>
              </a:ext>
            </a:extLst>
          </p:cNvPr>
          <p:cNvSpPr/>
          <p:nvPr/>
        </p:nvSpPr>
        <p:spPr>
          <a:xfrm>
            <a:off x="3792808" y="4183597"/>
            <a:ext cx="99060" cy="9906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81" name="Oval 1080">
            <a:extLst>
              <a:ext uri="{FF2B5EF4-FFF2-40B4-BE49-F238E27FC236}">
                <a16:creationId xmlns:a16="http://schemas.microsoft.com/office/drawing/2014/main" id="{8EEE70B2-F4D9-8DED-88EE-797716B48636}"/>
              </a:ext>
            </a:extLst>
          </p:cNvPr>
          <p:cNvSpPr/>
          <p:nvPr/>
        </p:nvSpPr>
        <p:spPr>
          <a:xfrm>
            <a:off x="3848765" y="4179628"/>
            <a:ext cx="99060" cy="9906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82" name="Oval 1081">
            <a:extLst>
              <a:ext uri="{FF2B5EF4-FFF2-40B4-BE49-F238E27FC236}">
                <a16:creationId xmlns:a16="http://schemas.microsoft.com/office/drawing/2014/main" id="{A0A92F0A-130A-7317-2A34-270E01984F81}"/>
              </a:ext>
            </a:extLst>
          </p:cNvPr>
          <p:cNvSpPr/>
          <p:nvPr/>
        </p:nvSpPr>
        <p:spPr>
          <a:xfrm>
            <a:off x="4822520" y="4086283"/>
            <a:ext cx="99060" cy="9906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83" name="Oval 1082">
            <a:extLst>
              <a:ext uri="{FF2B5EF4-FFF2-40B4-BE49-F238E27FC236}">
                <a16:creationId xmlns:a16="http://schemas.microsoft.com/office/drawing/2014/main" id="{71F1D077-F8C8-55D4-C4B8-1F983B66B48C}"/>
              </a:ext>
            </a:extLst>
          </p:cNvPr>
          <p:cNvSpPr/>
          <p:nvPr/>
        </p:nvSpPr>
        <p:spPr>
          <a:xfrm>
            <a:off x="4712829" y="4265828"/>
            <a:ext cx="99060" cy="9906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84" name="Oval 1083">
            <a:extLst>
              <a:ext uri="{FF2B5EF4-FFF2-40B4-BE49-F238E27FC236}">
                <a16:creationId xmlns:a16="http://schemas.microsoft.com/office/drawing/2014/main" id="{9A6FA3F2-99F0-0BAD-3270-9E3E0F49331A}"/>
              </a:ext>
            </a:extLst>
          </p:cNvPr>
          <p:cNvSpPr/>
          <p:nvPr/>
        </p:nvSpPr>
        <p:spPr>
          <a:xfrm>
            <a:off x="5186420" y="4067914"/>
            <a:ext cx="99060" cy="9906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85" name="Oval 1084">
            <a:extLst>
              <a:ext uri="{FF2B5EF4-FFF2-40B4-BE49-F238E27FC236}">
                <a16:creationId xmlns:a16="http://schemas.microsoft.com/office/drawing/2014/main" id="{EA52156F-9FE8-80D7-EC0A-5B6A42BC92F0}"/>
              </a:ext>
            </a:extLst>
          </p:cNvPr>
          <p:cNvSpPr/>
          <p:nvPr/>
        </p:nvSpPr>
        <p:spPr>
          <a:xfrm>
            <a:off x="5078577" y="4065295"/>
            <a:ext cx="99060" cy="9906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86" name="Oval 1085">
            <a:extLst>
              <a:ext uri="{FF2B5EF4-FFF2-40B4-BE49-F238E27FC236}">
                <a16:creationId xmlns:a16="http://schemas.microsoft.com/office/drawing/2014/main" id="{38F45D96-7398-1B87-EDE0-B4474F4FD0ED}"/>
              </a:ext>
            </a:extLst>
          </p:cNvPr>
          <p:cNvSpPr/>
          <p:nvPr/>
        </p:nvSpPr>
        <p:spPr>
          <a:xfrm>
            <a:off x="5043015" y="4049519"/>
            <a:ext cx="99060" cy="9906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87" name="Oval 1086">
            <a:extLst>
              <a:ext uri="{FF2B5EF4-FFF2-40B4-BE49-F238E27FC236}">
                <a16:creationId xmlns:a16="http://schemas.microsoft.com/office/drawing/2014/main" id="{35607E4B-75F0-6E44-D6A7-47AADD3B211D}"/>
              </a:ext>
            </a:extLst>
          </p:cNvPr>
          <p:cNvSpPr/>
          <p:nvPr/>
        </p:nvSpPr>
        <p:spPr>
          <a:xfrm>
            <a:off x="5004470" y="4179628"/>
            <a:ext cx="99060" cy="9906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88" name="Oval 1087">
            <a:extLst>
              <a:ext uri="{FF2B5EF4-FFF2-40B4-BE49-F238E27FC236}">
                <a16:creationId xmlns:a16="http://schemas.microsoft.com/office/drawing/2014/main" id="{68E99D5C-DC7D-D742-D79A-ECF6EC0BF8C9}"/>
              </a:ext>
            </a:extLst>
          </p:cNvPr>
          <p:cNvSpPr/>
          <p:nvPr/>
        </p:nvSpPr>
        <p:spPr>
          <a:xfrm>
            <a:off x="5025078" y="4396106"/>
            <a:ext cx="99060" cy="9906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89" name="Oval 1088">
            <a:extLst>
              <a:ext uri="{FF2B5EF4-FFF2-40B4-BE49-F238E27FC236}">
                <a16:creationId xmlns:a16="http://schemas.microsoft.com/office/drawing/2014/main" id="{813A54A4-29B7-1281-4114-D0E1A326D57E}"/>
              </a:ext>
            </a:extLst>
          </p:cNvPr>
          <p:cNvSpPr/>
          <p:nvPr/>
        </p:nvSpPr>
        <p:spPr>
          <a:xfrm>
            <a:off x="5151595" y="4511142"/>
            <a:ext cx="99060" cy="9906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90" name="Oval 1089">
            <a:extLst>
              <a:ext uri="{FF2B5EF4-FFF2-40B4-BE49-F238E27FC236}">
                <a16:creationId xmlns:a16="http://schemas.microsoft.com/office/drawing/2014/main" id="{A08FE6BE-91E8-BC55-3FC7-58D6EBD882BC}"/>
              </a:ext>
            </a:extLst>
          </p:cNvPr>
          <p:cNvSpPr/>
          <p:nvPr/>
        </p:nvSpPr>
        <p:spPr>
          <a:xfrm>
            <a:off x="4878169" y="4268113"/>
            <a:ext cx="99060" cy="9906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91" name="Oval 1090">
            <a:extLst>
              <a:ext uri="{FF2B5EF4-FFF2-40B4-BE49-F238E27FC236}">
                <a16:creationId xmlns:a16="http://schemas.microsoft.com/office/drawing/2014/main" id="{D14C2AA0-531B-22A2-D84C-653CFA9F5551}"/>
              </a:ext>
            </a:extLst>
          </p:cNvPr>
          <p:cNvSpPr/>
          <p:nvPr/>
        </p:nvSpPr>
        <p:spPr>
          <a:xfrm>
            <a:off x="4748965" y="4447420"/>
            <a:ext cx="99060" cy="9906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92" name="Oval 1091">
            <a:extLst>
              <a:ext uri="{FF2B5EF4-FFF2-40B4-BE49-F238E27FC236}">
                <a16:creationId xmlns:a16="http://schemas.microsoft.com/office/drawing/2014/main" id="{D5CEF002-FD34-7FED-882E-F385560F387C}"/>
              </a:ext>
            </a:extLst>
          </p:cNvPr>
          <p:cNvSpPr/>
          <p:nvPr/>
        </p:nvSpPr>
        <p:spPr>
          <a:xfrm>
            <a:off x="4841460" y="4465906"/>
            <a:ext cx="99060" cy="9906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93" name="Oval 1092">
            <a:extLst>
              <a:ext uri="{FF2B5EF4-FFF2-40B4-BE49-F238E27FC236}">
                <a16:creationId xmlns:a16="http://schemas.microsoft.com/office/drawing/2014/main" id="{0E9E4B33-45DB-0DFD-4FBC-12270D8459CD}"/>
              </a:ext>
            </a:extLst>
          </p:cNvPr>
          <p:cNvSpPr/>
          <p:nvPr/>
        </p:nvSpPr>
        <p:spPr>
          <a:xfrm>
            <a:off x="4766371" y="4357976"/>
            <a:ext cx="99060" cy="9906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94" name="Oval 1093">
            <a:extLst>
              <a:ext uri="{FF2B5EF4-FFF2-40B4-BE49-F238E27FC236}">
                <a16:creationId xmlns:a16="http://schemas.microsoft.com/office/drawing/2014/main" id="{80FAC114-33D5-DBC5-B182-31E75E7BE3F4}"/>
              </a:ext>
            </a:extLst>
          </p:cNvPr>
          <p:cNvSpPr/>
          <p:nvPr/>
        </p:nvSpPr>
        <p:spPr>
          <a:xfrm>
            <a:off x="4913423" y="4653914"/>
            <a:ext cx="99060" cy="9906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95" name="Oval 1094">
            <a:extLst>
              <a:ext uri="{FF2B5EF4-FFF2-40B4-BE49-F238E27FC236}">
                <a16:creationId xmlns:a16="http://schemas.microsoft.com/office/drawing/2014/main" id="{F05BF4CD-5C12-6F92-9A64-6C00D97454CC}"/>
              </a:ext>
            </a:extLst>
          </p:cNvPr>
          <p:cNvSpPr/>
          <p:nvPr/>
        </p:nvSpPr>
        <p:spPr>
          <a:xfrm>
            <a:off x="5114248" y="4681593"/>
            <a:ext cx="99060" cy="9906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96" name="Oval 1095">
            <a:extLst>
              <a:ext uri="{FF2B5EF4-FFF2-40B4-BE49-F238E27FC236}">
                <a16:creationId xmlns:a16="http://schemas.microsoft.com/office/drawing/2014/main" id="{9A125952-E36B-01E8-422D-CF50C3B23CB5}"/>
              </a:ext>
            </a:extLst>
          </p:cNvPr>
          <p:cNvSpPr/>
          <p:nvPr/>
        </p:nvSpPr>
        <p:spPr>
          <a:xfrm>
            <a:off x="5226029" y="4759217"/>
            <a:ext cx="99060" cy="9906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97" name="Oval 1096">
            <a:extLst>
              <a:ext uri="{FF2B5EF4-FFF2-40B4-BE49-F238E27FC236}">
                <a16:creationId xmlns:a16="http://schemas.microsoft.com/office/drawing/2014/main" id="{EEA0D260-CE36-849F-79A9-491EA88A8D7B}"/>
              </a:ext>
            </a:extLst>
          </p:cNvPr>
          <p:cNvSpPr/>
          <p:nvPr/>
        </p:nvSpPr>
        <p:spPr>
          <a:xfrm>
            <a:off x="5282870" y="4928129"/>
            <a:ext cx="99060" cy="9906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98" name="Oval 1097">
            <a:extLst>
              <a:ext uri="{FF2B5EF4-FFF2-40B4-BE49-F238E27FC236}">
                <a16:creationId xmlns:a16="http://schemas.microsoft.com/office/drawing/2014/main" id="{EC7A751D-088C-63E8-0036-B6A2D3DA9B72}"/>
              </a:ext>
            </a:extLst>
          </p:cNvPr>
          <p:cNvSpPr/>
          <p:nvPr/>
        </p:nvSpPr>
        <p:spPr>
          <a:xfrm>
            <a:off x="5096308" y="4850066"/>
            <a:ext cx="99060" cy="9906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99" name="Oval 1098">
            <a:extLst>
              <a:ext uri="{FF2B5EF4-FFF2-40B4-BE49-F238E27FC236}">
                <a16:creationId xmlns:a16="http://schemas.microsoft.com/office/drawing/2014/main" id="{8ED7BF49-A075-931D-1060-463BD3EFD6E2}"/>
              </a:ext>
            </a:extLst>
          </p:cNvPr>
          <p:cNvSpPr/>
          <p:nvPr/>
        </p:nvSpPr>
        <p:spPr>
          <a:xfrm>
            <a:off x="4862468" y="4868281"/>
            <a:ext cx="99060" cy="9906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00" name="Oval 1099">
            <a:extLst>
              <a:ext uri="{FF2B5EF4-FFF2-40B4-BE49-F238E27FC236}">
                <a16:creationId xmlns:a16="http://schemas.microsoft.com/office/drawing/2014/main" id="{447AD81E-A170-A31D-5AF0-3AF791F98BF9}"/>
              </a:ext>
            </a:extLst>
          </p:cNvPr>
          <p:cNvSpPr/>
          <p:nvPr/>
        </p:nvSpPr>
        <p:spPr>
          <a:xfrm>
            <a:off x="4727689" y="4832766"/>
            <a:ext cx="99060" cy="9906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01" name="Oval 1100">
            <a:extLst>
              <a:ext uri="{FF2B5EF4-FFF2-40B4-BE49-F238E27FC236}">
                <a16:creationId xmlns:a16="http://schemas.microsoft.com/office/drawing/2014/main" id="{6AF3E883-0368-9AB5-6F3F-83D22875B226}"/>
              </a:ext>
            </a:extLst>
          </p:cNvPr>
          <p:cNvSpPr/>
          <p:nvPr/>
        </p:nvSpPr>
        <p:spPr>
          <a:xfrm>
            <a:off x="4490344" y="4535046"/>
            <a:ext cx="99060" cy="9906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02" name="Oval 1101">
            <a:extLst>
              <a:ext uri="{FF2B5EF4-FFF2-40B4-BE49-F238E27FC236}">
                <a16:creationId xmlns:a16="http://schemas.microsoft.com/office/drawing/2014/main" id="{F46AD67A-CF42-BBAB-0078-B912D40EF09A}"/>
              </a:ext>
            </a:extLst>
          </p:cNvPr>
          <p:cNvSpPr/>
          <p:nvPr/>
        </p:nvSpPr>
        <p:spPr>
          <a:xfrm>
            <a:off x="4470737" y="4568930"/>
            <a:ext cx="99060" cy="9906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03" name="Oval 1102">
            <a:extLst>
              <a:ext uri="{FF2B5EF4-FFF2-40B4-BE49-F238E27FC236}">
                <a16:creationId xmlns:a16="http://schemas.microsoft.com/office/drawing/2014/main" id="{93F78EC5-204B-D20F-D7A6-F53A00B19E95}"/>
              </a:ext>
            </a:extLst>
          </p:cNvPr>
          <p:cNvSpPr/>
          <p:nvPr/>
        </p:nvSpPr>
        <p:spPr>
          <a:xfrm>
            <a:off x="4199753" y="4293078"/>
            <a:ext cx="99060" cy="9906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04" name="Oval 1103">
            <a:extLst>
              <a:ext uri="{FF2B5EF4-FFF2-40B4-BE49-F238E27FC236}">
                <a16:creationId xmlns:a16="http://schemas.microsoft.com/office/drawing/2014/main" id="{321EC3EC-E7D9-925A-FD02-DA7747853D71}"/>
              </a:ext>
            </a:extLst>
          </p:cNvPr>
          <p:cNvSpPr/>
          <p:nvPr/>
        </p:nvSpPr>
        <p:spPr>
          <a:xfrm>
            <a:off x="4087598" y="4463596"/>
            <a:ext cx="99060" cy="9906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05" name="Oval 1104">
            <a:extLst>
              <a:ext uri="{FF2B5EF4-FFF2-40B4-BE49-F238E27FC236}">
                <a16:creationId xmlns:a16="http://schemas.microsoft.com/office/drawing/2014/main" id="{516796E7-BF53-C75B-5AB7-03BA9ACF5D01}"/>
              </a:ext>
            </a:extLst>
          </p:cNvPr>
          <p:cNvSpPr/>
          <p:nvPr/>
        </p:nvSpPr>
        <p:spPr>
          <a:xfrm>
            <a:off x="4069357" y="4514826"/>
            <a:ext cx="99060" cy="9906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06" name="Oval 1105">
            <a:extLst>
              <a:ext uri="{FF2B5EF4-FFF2-40B4-BE49-F238E27FC236}">
                <a16:creationId xmlns:a16="http://schemas.microsoft.com/office/drawing/2014/main" id="{2F4CD00C-105F-DD15-8BC1-07ADAFAA10B6}"/>
              </a:ext>
            </a:extLst>
          </p:cNvPr>
          <p:cNvSpPr/>
          <p:nvPr/>
        </p:nvSpPr>
        <p:spPr>
          <a:xfrm>
            <a:off x="4160521" y="4624486"/>
            <a:ext cx="99060" cy="9906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07" name="Oval 1106">
            <a:extLst>
              <a:ext uri="{FF2B5EF4-FFF2-40B4-BE49-F238E27FC236}">
                <a16:creationId xmlns:a16="http://schemas.microsoft.com/office/drawing/2014/main" id="{EAA66511-1F6B-7631-0FD2-FA76E969132F}"/>
              </a:ext>
            </a:extLst>
          </p:cNvPr>
          <p:cNvSpPr/>
          <p:nvPr/>
        </p:nvSpPr>
        <p:spPr>
          <a:xfrm>
            <a:off x="4179393" y="4714533"/>
            <a:ext cx="99060" cy="9906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08" name="Oval 1107">
            <a:extLst>
              <a:ext uri="{FF2B5EF4-FFF2-40B4-BE49-F238E27FC236}">
                <a16:creationId xmlns:a16="http://schemas.microsoft.com/office/drawing/2014/main" id="{2BED42DE-8610-99A9-A3D2-BD523C2093BF}"/>
              </a:ext>
            </a:extLst>
          </p:cNvPr>
          <p:cNvSpPr/>
          <p:nvPr/>
        </p:nvSpPr>
        <p:spPr>
          <a:xfrm>
            <a:off x="4545736" y="4949403"/>
            <a:ext cx="99060" cy="9906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09" name="Oval 1108">
            <a:extLst>
              <a:ext uri="{FF2B5EF4-FFF2-40B4-BE49-F238E27FC236}">
                <a16:creationId xmlns:a16="http://schemas.microsoft.com/office/drawing/2014/main" id="{D5FC3B32-8F47-6FC1-0740-4DECF48A0EA4}"/>
              </a:ext>
            </a:extLst>
          </p:cNvPr>
          <p:cNvSpPr/>
          <p:nvPr/>
        </p:nvSpPr>
        <p:spPr>
          <a:xfrm>
            <a:off x="4255236" y="5003808"/>
            <a:ext cx="99060" cy="9906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10" name="Oval 1109">
            <a:extLst>
              <a:ext uri="{FF2B5EF4-FFF2-40B4-BE49-F238E27FC236}">
                <a16:creationId xmlns:a16="http://schemas.microsoft.com/office/drawing/2014/main" id="{F4BDAB68-FB42-33CF-D51A-1873A273D461}"/>
              </a:ext>
            </a:extLst>
          </p:cNvPr>
          <p:cNvSpPr/>
          <p:nvPr/>
        </p:nvSpPr>
        <p:spPr>
          <a:xfrm>
            <a:off x="4382692" y="5191118"/>
            <a:ext cx="99060" cy="9906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11" name="Oval 1110">
            <a:extLst>
              <a:ext uri="{FF2B5EF4-FFF2-40B4-BE49-F238E27FC236}">
                <a16:creationId xmlns:a16="http://schemas.microsoft.com/office/drawing/2014/main" id="{94F1ED0F-B0E4-E61E-70E9-97652AD3E7CB}"/>
              </a:ext>
            </a:extLst>
          </p:cNvPr>
          <p:cNvSpPr/>
          <p:nvPr/>
        </p:nvSpPr>
        <p:spPr>
          <a:xfrm>
            <a:off x="5132922" y="5192961"/>
            <a:ext cx="99060" cy="9906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12" name="Oval 1111">
            <a:extLst>
              <a:ext uri="{FF2B5EF4-FFF2-40B4-BE49-F238E27FC236}">
                <a16:creationId xmlns:a16="http://schemas.microsoft.com/office/drawing/2014/main" id="{07A5E81B-8AD7-1E73-7E07-3CACFB742F72}"/>
              </a:ext>
            </a:extLst>
          </p:cNvPr>
          <p:cNvSpPr/>
          <p:nvPr/>
        </p:nvSpPr>
        <p:spPr>
          <a:xfrm>
            <a:off x="3978800" y="5141926"/>
            <a:ext cx="99060" cy="9906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13" name="Oval 1112">
            <a:extLst>
              <a:ext uri="{FF2B5EF4-FFF2-40B4-BE49-F238E27FC236}">
                <a16:creationId xmlns:a16="http://schemas.microsoft.com/office/drawing/2014/main" id="{DAAC2091-0FB1-955B-A99E-8F1588E7149A}"/>
              </a:ext>
            </a:extLst>
          </p:cNvPr>
          <p:cNvSpPr/>
          <p:nvPr/>
        </p:nvSpPr>
        <p:spPr>
          <a:xfrm>
            <a:off x="3887202" y="5100743"/>
            <a:ext cx="99060" cy="9906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14" name="Oval 1113">
            <a:extLst>
              <a:ext uri="{FF2B5EF4-FFF2-40B4-BE49-F238E27FC236}">
                <a16:creationId xmlns:a16="http://schemas.microsoft.com/office/drawing/2014/main" id="{B349645F-0457-FB84-3408-2D6D128D5F3F}"/>
              </a:ext>
            </a:extLst>
          </p:cNvPr>
          <p:cNvSpPr/>
          <p:nvPr/>
        </p:nvSpPr>
        <p:spPr>
          <a:xfrm>
            <a:off x="3573664" y="5061633"/>
            <a:ext cx="99060" cy="9906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15" name="Oval 1114">
            <a:extLst>
              <a:ext uri="{FF2B5EF4-FFF2-40B4-BE49-F238E27FC236}">
                <a16:creationId xmlns:a16="http://schemas.microsoft.com/office/drawing/2014/main" id="{299C27B1-00AE-71E9-D823-326DE4F90364}"/>
              </a:ext>
            </a:extLst>
          </p:cNvPr>
          <p:cNvSpPr/>
          <p:nvPr/>
        </p:nvSpPr>
        <p:spPr>
          <a:xfrm>
            <a:off x="3222702" y="5063288"/>
            <a:ext cx="99060" cy="9906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16" name="Oval 1115">
            <a:extLst>
              <a:ext uri="{FF2B5EF4-FFF2-40B4-BE49-F238E27FC236}">
                <a16:creationId xmlns:a16="http://schemas.microsoft.com/office/drawing/2014/main" id="{52D112B4-2666-AE82-AB7A-B222938D3362}"/>
              </a:ext>
            </a:extLst>
          </p:cNvPr>
          <p:cNvSpPr/>
          <p:nvPr/>
        </p:nvSpPr>
        <p:spPr>
          <a:xfrm>
            <a:off x="3333665" y="4636193"/>
            <a:ext cx="99060" cy="9906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17" name="Oval 1116">
            <a:extLst>
              <a:ext uri="{FF2B5EF4-FFF2-40B4-BE49-F238E27FC236}">
                <a16:creationId xmlns:a16="http://schemas.microsoft.com/office/drawing/2014/main" id="{2A782502-A25C-029F-42D1-91E5CF1D21EF}"/>
              </a:ext>
            </a:extLst>
          </p:cNvPr>
          <p:cNvSpPr/>
          <p:nvPr/>
        </p:nvSpPr>
        <p:spPr>
          <a:xfrm>
            <a:off x="3411873" y="4682868"/>
            <a:ext cx="99060" cy="9906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18" name="Oval 1117">
            <a:extLst>
              <a:ext uri="{FF2B5EF4-FFF2-40B4-BE49-F238E27FC236}">
                <a16:creationId xmlns:a16="http://schemas.microsoft.com/office/drawing/2014/main" id="{9C3578D3-618D-2EA4-D335-B3D5F57D625B}"/>
              </a:ext>
            </a:extLst>
          </p:cNvPr>
          <p:cNvSpPr/>
          <p:nvPr/>
        </p:nvSpPr>
        <p:spPr>
          <a:xfrm>
            <a:off x="3444518" y="4702789"/>
            <a:ext cx="99060" cy="9906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19" name="Oval 1118">
            <a:extLst>
              <a:ext uri="{FF2B5EF4-FFF2-40B4-BE49-F238E27FC236}">
                <a16:creationId xmlns:a16="http://schemas.microsoft.com/office/drawing/2014/main" id="{35972638-7EFB-470A-B452-C48A17580800}"/>
              </a:ext>
            </a:extLst>
          </p:cNvPr>
          <p:cNvSpPr/>
          <p:nvPr/>
        </p:nvSpPr>
        <p:spPr>
          <a:xfrm>
            <a:off x="3462755" y="4629347"/>
            <a:ext cx="99060" cy="9906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20" name="Oval 1119">
            <a:extLst>
              <a:ext uri="{FF2B5EF4-FFF2-40B4-BE49-F238E27FC236}">
                <a16:creationId xmlns:a16="http://schemas.microsoft.com/office/drawing/2014/main" id="{8E888D3B-886E-3BC3-21E8-A2F9FAE2626F}"/>
              </a:ext>
            </a:extLst>
          </p:cNvPr>
          <p:cNvSpPr/>
          <p:nvPr/>
        </p:nvSpPr>
        <p:spPr>
          <a:xfrm>
            <a:off x="3535583" y="4652533"/>
            <a:ext cx="99060" cy="9906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21" name="Oval 1120">
            <a:extLst>
              <a:ext uri="{FF2B5EF4-FFF2-40B4-BE49-F238E27FC236}">
                <a16:creationId xmlns:a16="http://schemas.microsoft.com/office/drawing/2014/main" id="{AA68D4A7-D7AF-660F-736F-D9E46C350C97}"/>
              </a:ext>
            </a:extLst>
          </p:cNvPr>
          <p:cNvSpPr/>
          <p:nvPr/>
        </p:nvSpPr>
        <p:spPr>
          <a:xfrm>
            <a:off x="3715988" y="4672811"/>
            <a:ext cx="99060" cy="9906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22" name="Oval 1121">
            <a:extLst>
              <a:ext uri="{FF2B5EF4-FFF2-40B4-BE49-F238E27FC236}">
                <a16:creationId xmlns:a16="http://schemas.microsoft.com/office/drawing/2014/main" id="{09DC7B62-177F-B39C-963D-7A6F56501D0C}"/>
              </a:ext>
            </a:extLst>
          </p:cNvPr>
          <p:cNvSpPr/>
          <p:nvPr/>
        </p:nvSpPr>
        <p:spPr>
          <a:xfrm>
            <a:off x="3701303" y="4553416"/>
            <a:ext cx="99060" cy="9906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23" name="Oval 1122">
            <a:extLst>
              <a:ext uri="{FF2B5EF4-FFF2-40B4-BE49-F238E27FC236}">
                <a16:creationId xmlns:a16="http://schemas.microsoft.com/office/drawing/2014/main" id="{68B0B433-93BA-C33A-F190-C794E179ACA5}"/>
              </a:ext>
            </a:extLst>
          </p:cNvPr>
          <p:cNvSpPr/>
          <p:nvPr/>
        </p:nvSpPr>
        <p:spPr>
          <a:xfrm>
            <a:off x="3624518" y="4555363"/>
            <a:ext cx="99060" cy="9906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24" name="Oval 1123">
            <a:extLst>
              <a:ext uri="{FF2B5EF4-FFF2-40B4-BE49-F238E27FC236}">
                <a16:creationId xmlns:a16="http://schemas.microsoft.com/office/drawing/2014/main" id="{4178C2FE-4AB6-90B2-5DE6-0C046A38DA4D}"/>
              </a:ext>
            </a:extLst>
          </p:cNvPr>
          <p:cNvSpPr/>
          <p:nvPr/>
        </p:nvSpPr>
        <p:spPr>
          <a:xfrm>
            <a:off x="3923555" y="4514498"/>
            <a:ext cx="99060" cy="9906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25" name="Oval 1124">
            <a:extLst>
              <a:ext uri="{FF2B5EF4-FFF2-40B4-BE49-F238E27FC236}">
                <a16:creationId xmlns:a16="http://schemas.microsoft.com/office/drawing/2014/main" id="{B5DACE09-8D69-8572-7577-D324D9892387}"/>
              </a:ext>
            </a:extLst>
          </p:cNvPr>
          <p:cNvSpPr/>
          <p:nvPr/>
        </p:nvSpPr>
        <p:spPr>
          <a:xfrm>
            <a:off x="3773263" y="4324088"/>
            <a:ext cx="99060" cy="9906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26" name="Oval 1125">
            <a:extLst>
              <a:ext uri="{FF2B5EF4-FFF2-40B4-BE49-F238E27FC236}">
                <a16:creationId xmlns:a16="http://schemas.microsoft.com/office/drawing/2014/main" id="{0B68BE29-4A14-6E15-B3ED-5070F924D34D}"/>
              </a:ext>
            </a:extLst>
          </p:cNvPr>
          <p:cNvSpPr/>
          <p:nvPr/>
        </p:nvSpPr>
        <p:spPr>
          <a:xfrm>
            <a:off x="3352198" y="4373188"/>
            <a:ext cx="99060" cy="9906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27" name="Oval 1126">
            <a:extLst>
              <a:ext uri="{FF2B5EF4-FFF2-40B4-BE49-F238E27FC236}">
                <a16:creationId xmlns:a16="http://schemas.microsoft.com/office/drawing/2014/main" id="{673583B7-BC46-EFDE-8020-2625D73A7FA3}"/>
              </a:ext>
            </a:extLst>
          </p:cNvPr>
          <p:cNvSpPr/>
          <p:nvPr/>
        </p:nvSpPr>
        <p:spPr>
          <a:xfrm>
            <a:off x="3258275" y="4298019"/>
            <a:ext cx="99060" cy="9906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28" name="Oval 1127">
            <a:extLst>
              <a:ext uri="{FF2B5EF4-FFF2-40B4-BE49-F238E27FC236}">
                <a16:creationId xmlns:a16="http://schemas.microsoft.com/office/drawing/2014/main" id="{8BAE8F3F-CABD-0C24-199C-797896349333}"/>
              </a:ext>
            </a:extLst>
          </p:cNvPr>
          <p:cNvSpPr/>
          <p:nvPr/>
        </p:nvSpPr>
        <p:spPr>
          <a:xfrm>
            <a:off x="3186177" y="4400688"/>
            <a:ext cx="99060" cy="9906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29" name="Oval 1128">
            <a:extLst>
              <a:ext uri="{FF2B5EF4-FFF2-40B4-BE49-F238E27FC236}">
                <a16:creationId xmlns:a16="http://schemas.microsoft.com/office/drawing/2014/main" id="{8DECE539-B2DA-FDFE-813E-D781526732C0}"/>
              </a:ext>
            </a:extLst>
          </p:cNvPr>
          <p:cNvSpPr/>
          <p:nvPr/>
        </p:nvSpPr>
        <p:spPr>
          <a:xfrm>
            <a:off x="3039523" y="4522310"/>
            <a:ext cx="99060" cy="9906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30" name="Oval 1129">
            <a:extLst>
              <a:ext uri="{FF2B5EF4-FFF2-40B4-BE49-F238E27FC236}">
                <a16:creationId xmlns:a16="http://schemas.microsoft.com/office/drawing/2014/main" id="{D92EA5F5-B518-28DE-F010-2FF5776FBAD4}"/>
              </a:ext>
            </a:extLst>
          </p:cNvPr>
          <p:cNvSpPr/>
          <p:nvPr/>
        </p:nvSpPr>
        <p:spPr>
          <a:xfrm>
            <a:off x="3426007" y="5319173"/>
            <a:ext cx="99060" cy="9906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31" name="Oval 1130">
            <a:extLst>
              <a:ext uri="{FF2B5EF4-FFF2-40B4-BE49-F238E27FC236}">
                <a16:creationId xmlns:a16="http://schemas.microsoft.com/office/drawing/2014/main" id="{085A6621-79C2-8B50-8C79-F8792A3B452E}"/>
              </a:ext>
            </a:extLst>
          </p:cNvPr>
          <p:cNvSpPr/>
          <p:nvPr/>
        </p:nvSpPr>
        <p:spPr>
          <a:xfrm>
            <a:off x="3371628" y="5249723"/>
            <a:ext cx="99060" cy="9906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32" name="Oval 1131">
            <a:extLst>
              <a:ext uri="{FF2B5EF4-FFF2-40B4-BE49-F238E27FC236}">
                <a16:creationId xmlns:a16="http://schemas.microsoft.com/office/drawing/2014/main" id="{5716DC1E-6642-D8CC-8F52-FEF3C9BC9F0F}"/>
              </a:ext>
            </a:extLst>
          </p:cNvPr>
          <p:cNvSpPr/>
          <p:nvPr/>
        </p:nvSpPr>
        <p:spPr>
          <a:xfrm>
            <a:off x="3018102" y="5745903"/>
            <a:ext cx="99060" cy="9906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33" name="Oval 1132">
            <a:extLst>
              <a:ext uri="{FF2B5EF4-FFF2-40B4-BE49-F238E27FC236}">
                <a16:creationId xmlns:a16="http://schemas.microsoft.com/office/drawing/2014/main" id="{80F98E53-855B-E5A0-96BF-21B7F6E00BDD}"/>
              </a:ext>
            </a:extLst>
          </p:cNvPr>
          <p:cNvSpPr/>
          <p:nvPr/>
        </p:nvSpPr>
        <p:spPr>
          <a:xfrm>
            <a:off x="3173172" y="5745903"/>
            <a:ext cx="99060" cy="9906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34" name="Oval 1133">
            <a:extLst>
              <a:ext uri="{FF2B5EF4-FFF2-40B4-BE49-F238E27FC236}">
                <a16:creationId xmlns:a16="http://schemas.microsoft.com/office/drawing/2014/main" id="{FA66EE0B-8A14-A817-0763-BE43A3D9617D}"/>
              </a:ext>
            </a:extLst>
          </p:cNvPr>
          <p:cNvSpPr/>
          <p:nvPr/>
        </p:nvSpPr>
        <p:spPr>
          <a:xfrm>
            <a:off x="3208745" y="5745903"/>
            <a:ext cx="99060" cy="9906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35" name="Oval 1134">
            <a:extLst>
              <a:ext uri="{FF2B5EF4-FFF2-40B4-BE49-F238E27FC236}">
                <a16:creationId xmlns:a16="http://schemas.microsoft.com/office/drawing/2014/main" id="{A6759F35-5DB5-BD98-F810-C1DE4D904894}"/>
              </a:ext>
            </a:extLst>
          </p:cNvPr>
          <p:cNvSpPr/>
          <p:nvPr/>
        </p:nvSpPr>
        <p:spPr>
          <a:xfrm>
            <a:off x="3293848" y="5745903"/>
            <a:ext cx="99060" cy="9906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36" name="Oval 1135">
            <a:extLst>
              <a:ext uri="{FF2B5EF4-FFF2-40B4-BE49-F238E27FC236}">
                <a16:creationId xmlns:a16="http://schemas.microsoft.com/office/drawing/2014/main" id="{4D14C247-F65A-3B1A-657F-FA5C8F580983}"/>
              </a:ext>
            </a:extLst>
          </p:cNvPr>
          <p:cNvSpPr/>
          <p:nvPr/>
        </p:nvSpPr>
        <p:spPr>
          <a:xfrm>
            <a:off x="3494048" y="5745903"/>
            <a:ext cx="99060" cy="9906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37" name="Oval 1136">
            <a:extLst>
              <a:ext uri="{FF2B5EF4-FFF2-40B4-BE49-F238E27FC236}">
                <a16:creationId xmlns:a16="http://schemas.microsoft.com/office/drawing/2014/main" id="{1412D148-8B28-AE4D-29B6-9F6A6903782A}"/>
              </a:ext>
            </a:extLst>
          </p:cNvPr>
          <p:cNvSpPr/>
          <p:nvPr/>
        </p:nvSpPr>
        <p:spPr>
          <a:xfrm>
            <a:off x="3545048" y="5745903"/>
            <a:ext cx="99060" cy="9906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38" name="Oval 1137">
            <a:extLst>
              <a:ext uri="{FF2B5EF4-FFF2-40B4-BE49-F238E27FC236}">
                <a16:creationId xmlns:a16="http://schemas.microsoft.com/office/drawing/2014/main" id="{DE3D16EC-8361-6128-22D0-2910609AB114}"/>
              </a:ext>
            </a:extLst>
          </p:cNvPr>
          <p:cNvSpPr/>
          <p:nvPr/>
        </p:nvSpPr>
        <p:spPr>
          <a:xfrm>
            <a:off x="3591763" y="5745903"/>
            <a:ext cx="99060" cy="9906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39" name="Oval 1138">
            <a:extLst>
              <a:ext uri="{FF2B5EF4-FFF2-40B4-BE49-F238E27FC236}">
                <a16:creationId xmlns:a16="http://schemas.microsoft.com/office/drawing/2014/main" id="{F090B497-CB1B-CB14-7F7D-B9FA12C14EEC}"/>
              </a:ext>
            </a:extLst>
          </p:cNvPr>
          <p:cNvSpPr/>
          <p:nvPr/>
        </p:nvSpPr>
        <p:spPr>
          <a:xfrm>
            <a:off x="3822146" y="5745903"/>
            <a:ext cx="99060" cy="9906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40" name="Oval 1139">
            <a:extLst>
              <a:ext uri="{FF2B5EF4-FFF2-40B4-BE49-F238E27FC236}">
                <a16:creationId xmlns:a16="http://schemas.microsoft.com/office/drawing/2014/main" id="{462EAD25-3A50-59AA-1DC1-FA9E07886EDE}"/>
              </a:ext>
            </a:extLst>
          </p:cNvPr>
          <p:cNvSpPr/>
          <p:nvPr/>
        </p:nvSpPr>
        <p:spPr>
          <a:xfrm>
            <a:off x="3938813" y="5745903"/>
            <a:ext cx="99060" cy="9906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41" name="Oval 1140">
            <a:extLst>
              <a:ext uri="{FF2B5EF4-FFF2-40B4-BE49-F238E27FC236}">
                <a16:creationId xmlns:a16="http://schemas.microsoft.com/office/drawing/2014/main" id="{8EDC53C5-CB4B-4834-9AED-50584BF5C1C7}"/>
              </a:ext>
            </a:extLst>
          </p:cNvPr>
          <p:cNvSpPr/>
          <p:nvPr/>
        </p:nvSpPr>
        <p:spPr>
          <a:xfrm>
            <a:off x="3986262" y="5745903"/>
            <a:ext cx="99060" cy="9906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42" name="Oval 1141">
            <a:extLst>
              <a:ext uri="{FF2B5EF4-FFF2-40B4-BE49-F238E27FC236}">
                <a16:creationId xmlns:a16="http://schemas.microsoft.com/office/drawing/2014/main" id="{B75F5AA1-7851-BF10-6E3A-8C0ACC8E3F34}"/>
              </a:ext>
            </a:extLst>
          </p:cNvPr>
          <p:cNvSpPr/>
          <p:nvPr/>
        </p:nvSpPr>
        <p:spPr>
          <a:xfrm>
            <a:off x="4022346" y="5745903"/>
            <a:ext cx="99060" cy="9906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43" name="Oval 1142">
            <a:extLst>
              <a:ext uri="{FF2B5EF4-FFF2-40B4-BE49-F238E27FC236}">
                <a16:creationId xmlns:a16="http://schemas.microsoft.com/office/drawing/2014/main" id="{0D804C41-76AE-F660-D8D4-E1A0D480F387}"/>
              </a:ext>
            </a:extLst>
          </p:cNvPr>
          <p:cNvSpPr/>
          <p:nvPr/>
        </p:nvSpPr>
        <p:spPr>
          <a:xfrm>
            <a:off x="4116693" y="5745903"/>
            <a:ext cx="99060" cy="9906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44" name="Oval 1143">
            <a:extLst>
              <a:ext uri="{FF2B5EF4-FFF2-40B4-BE49-F238E27FC236}">
                <a16:creationId xmlns:a16="http://schemas.microsoft.com/office/drawing/2014/main" id="{E9480021-423B-2825-DEB1-F5E453F4FE33}"/>
              </a:ext>
            </a:extLst>
          </p:cNvPr>
          <p:cNvSpPr/>
          <p:nvPr/>
        </p:nvSpPr>
        <p:spPr>
          <a:xfrm>
            <a:off x="4128878" y="5745903"/>
            <a:ext cx="99060" cy="9906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45" name="Oval 1144">
            <a:extLst>
              <a:ext uri="{FF2B5EF4-FFF2-40B4-BE49-F238E27FC236}">
                <a16:creationId xmlns:a16="http://schemas.microsoft.com/office/drawing/2014/main" id="{D7089A5D-8904-3EFB-C4C6-DEFC77280AA6}"/>
              </a:ext>
            </a:extLst>
          </p:cNvPr>
          <p:cNvSpPr/>
          <p:nvPr/>
        </p:nvSpPr>
        <p:spPr>
          <a:xfrm>
            <a:off x="4209425" y="5745903"/>
            <a:ext cx="99060" cy="9906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46" name="Oval 1145">
            <a:extLst>
              <a:ext uri="{FF2B5EF4-FFF2-40B4-BE49-F238E27FC236}">
                <a16:creationId xmlns:a16="http://schemas.microsoft.com/office/drawing/2014/main" id="{F9F05A91-B316-C31E-9DE6-6394BA9209A6}"/>
              </a:ext>
            </a:extLst>
          </p:cNvPr>
          <p:cNvSpPr/>
          <p:nvPr/>
        </p:nvSpPr>
        <p:spPr>
          <a:xfrm>
            <a:off x="4235143" y="5745903"/>
            <a:ext cx="99060" cy="9906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47" name="Oval 1146">
            <a:extLst>
              <a:ext uri="{FF2B5EF4-FFF2-40B4-BE49-F238E27FC236}">
                <a16:creationId xmlns:a16="http://schemas.microsoft.com/office/drawing/2014/main" id="{1F15EFCE-AFA3-908B-5848-CD1696D40854}"/>
              </a:ext>
            </a:extLst>
          </p:cNvPr>
          <p:cNvSpPr/>
          <p:nvPr/>
        </p:nvSpPr>
        <p:spPr>
          <a:xfrm>
            <a:off x="4322863" y="5745903"/>
            <a:ext cx="99060" cy="9906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48" name="Oval 1147">
            <a:extLst>
              <a:ext uri="{FF2B5EF4-FFF2-40B4-BE49-F238E27FC236}">
                <a16:creationId xmlns:a16="http://schemas.microsoft.com/office/drawing/2014/main" id="{2EA43ABC-7FC4-BA20-C95A-E22E4B923B2F}"/>
              </a:ext>
            </a:extLst>
          </p:cNvPr>
          <p:cNvSpPr/>
          <p:nvPr/>
        </p:nvSpPr>
        <p:spPr>
          <a:xfrm>
            <a:off x="4345758" y="5745903"/>
            <a:ext cx="99060" cy="9906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49" name="Oval 1148">
            <a:extLst>
              <a:ext uri="{FF2B5EF4-FFF2-40B4-BE49-F238E27FC236}">
                <a16:creationId xmlns:a16="http://schemas.microsoft.com/office/drawing/2014/main" id="{0E83DC9D-D5CB-870C-865A-E85F18DE43D7}"/>
              </a:ext>
            </a:extLst>
          </p:cNvPr>
          <p:cNvSpPr/>
          <p:nvPr/>
        </p:nvSpPr>
        <p:spPr>
          <a:xfrm>
            <a:off x="4373971" y="5745903"/>
            <a:ext cx="99060" cy="9906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50" name="Oval 1149">
            <a:extLst>
              <a:ext uri="{FF2B5EF4-FFF2-40B4-BE49-F238E27FC236}">
                <a16:creationId xmlns:a16="http://schemas.microsoft.com/office/drawing/2014/main" id="{668ED493-95F0-DF18-7273-9DEF0495C6DD}"/>
              </a:ext>
            </a:extLst>
          </p:cNvPr>
          <p:cNvSpPr/>
          <p:nvPr/>
        </p:nvSpPr>
        <p:spPr>
          <a:xfrm>
            <a:off x="4393698" y="5745903"/>
            <a:ext cx="99060" cy="9906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51" name="Oval 1150">
            <a:extLst>
              <a:ext uri="{FF2B5EF4-FFF2-40B4-BE49-F238E27FC236}">
                <a16:creationId xmlns:a16="http://schemas.microsoft.com/office/drawing/2014/main" id="{E9873A62-E604-813E-02A2-7732C4607807}"/>
              </a:ext>
            </a:extLst>
          </p:cNvPr>
          <p:cNvSpPr/>
          <p:nvPr/>
        </p:nvSpPr>
        <p:spPr>
          <a:xfrm>
            <a:off x="4414255" y="5745903"/>
            <a:ext cx="99060" cy="9906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52" name="Oval 1151">
            <a:extLst>
              <a:ext uri="{FF2B5EF4-FFF2-40B4-BE49-F238E27FC236}">
                <a16:creationId xmlns:a16="http://schemas.microsoft.com/office/drawing/2014/main" id="{87178F18-05C3-0414-C4EE-A77A59140A94}"/>
              </a:ext>
            </a:extLst>
          </p:cNvPr>
          <p:cNvSpPr/>
          <p:nvPr/>
        </p:nvSpPr>
        <p:spPr>
          <a:xfrm>
            <a:off x="4438470" y="5745903"/>
            <a:ext cx="99060" cy="9906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53" name="Oval 1152">
            <a:extLst>
              <a:ext uri="{FF2B5EF4-FFF2-40B4-BE49-F238E27FC236}">
                <a16:creationId xmlns:a16="http://schemas.microsoft.com/office/drawing/2014/main" id="{3A86108F-110A-531E-9D94-270EB3942B25}"/>
              </a:ext>
            </a:extLst>
          </p:cNvPr>
          <p:cNvSpPr/>
          <p:nvPr/>
        </p:nvSpPr>
        <p:spPr>
          <a:xfrm>
            <a:off x="4509306" y="5745903"/>
            <a:ext cx="99060" cy="9906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54" name="Oval 1153">
            <a:extLst>
              <a:ext uri="{FF2B5EF4-FFF2-40B4-BE49-F238E27FC236}">
                <a16:creationId xmlns:a16="http://schemas.microsoft.com/office/drawing/2014/main" id="{618BE4B7-AB0D-2E3F-1B30-7A3704A50DC4}"/>
              </a:ext>
            </a:extLst>
          </p:cNvPr>
          <p:cNvSpPr/>
          <p:nvPr/>
        </p:nvSpPr>
        <p:spPr>
          <a:xfrm>
            <a:off x="4527410" y="5745903"/>
            <a:ext cx="99060" cy="9906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55" name="Oval 1154">
            <a:extLst>
              <a:ext uri="{FF2B5EF4-FFF2-40B4-BE49-F238E27FC236}">
                <a16:creationId xmlns:a16="http://schemas.microsoft.com/office/drawing/2014/main" id="{32523381-59DB-5DEB-5480-2BFF45D0D44A}"/>
              </a:ext>
            </a:extLst>
          </p:cNvPr>
          <p:cNvSpPr/>
          <p:nvPr/>
        </p:nvSpPr>
        <p:spPr>
          <a:xfrm>
            <a:off x="4622364" y="5745903"/>
            <a:ext cx="99060" cy="9906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56" name="Oval 1155">
            <a:extLst>
              <a:ext uri="{FF2B5EF4-FFF2-40B4-BE49-F238E27FC236}">
                <a16:creationId xmlns:a16="http://schemas.microsoft.com/office/drawing/2014/main" id="{AF01978F-BB3E-3E61-A6FC-06F7EFC203E6}"/>
              </a:ext>
            </a:extLst>
          </p:cNvPr>
          <p:cNvSpPr/>
          <p:nvPr/>
        </p:nvSpPr>
        <p:spPr>
          <a:xfrm>
            <a:off x="4649905" y="5745903"/>
            <a:ext cx="99060" cy="9906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57" name="Oval 1156">
            <a:extLst>
              <a:ext uri="{FF2B5EF4-FFF2-40B4-BE49-F238E27FC236}">
                <a16:creationId xmlns:a16="http://schemas.microsoft.com/office/drawing/2014/main" id="{639550A5-2426-C2AA-B941-3FD4A984BB6B}"/>
              </a:ext>
            </a:extLst>
          </p:cNvPr>
          <p:cNvSpPr/>
          <p:nvPr/>
        </p:nvSpPr>
        <p:spPr>
          <a:xfrm>
            <a:off x="4691284" y="5745903"/>
            <a:ext cx="99060" cy="9906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58" name="Oval 1157">
            <a:extLst>
              <a:ext uri="{FF2B5EF4-FFF2-40B4-BE49-F238E27FC236}">
                <a16:creationId xmlns:a16="http://schemas.microsoft.com/office/drawing/2014/main" id="{8B10AB06-F105-75C7-37E8-C7AA75C3B139}"/>
              </a:ext>
            </a:extLst>
          </p:cNvPr>
          <p:cNvSpPr/>
          <p:nvPr/>
        </p:nvSpPr>
        <p:spPr>
          <a:xfrm>
            <a:off x="4782193" y="5745903"/>
            <a:ext cx="99060" cy="9906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59" name="Oval 1158">
            <a:extLst>
              <a:ext uri="{FF2B5EF4-FFF2-40B4-BE49-F238E27FC236}">
                <a16:creationId xmlns:a16="http://schemas.microsoft.com/office/drawing/2014/main" id="{764E159D-3357-47F6-DB10-6D7A7D2A177E}"/>
              </a:ext>
            </a:extLst>
          </p:cNvPr>
          <p:cNvSpPr/>
          <p:nvPr/>
        </p:nvSpPr>
        <p:spPr>
          <a:xfrm>
            <a:off x="4804124" y="5745903"/>
            <a:ext cx="99060" cy="9906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60" name="Oval 1159">
            <a:extLst>
              <a:ext uri="{FF2B5EF4-FFF2-40B4-BE49-F238E27FC236}">
                <a16:creationId xmlns:a16="http://schemas.microsoft.com/office/drawing/2014/main" id="{B5B02C9F-02D6-EA67-29C5-40B464CD1316}"/>
              </a:ext>
            </a:extLst>
          </p:cNvPr>
          <p:cNvSpPr/>
          <p:nvPr/>
        </p:nvSpPr>
        <p:spPr>
          <a:xfrm>
            <a:off x="4890990" y="5745903"/>
            <a:ext cx="99060" cy="9906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61" name="Oval 1160">
            <a:extLst>
              <a:ext uri="{FF2B5EF4-FFF2-40B4-BE49-F238E27FC236}">
                <a16:creationId xmlns:a16="http://schemas.microsoft.com/office/drawing/2014/main" id="{7D95DCB3-C77F-C6C0-640B-CA8CCC2B0649}"/>
              </a:ext>
            </a:extLst>
          </p:cNvPr>
          <p:cNvSpPr/>
          <p:nvPr/>
        </p:nvSpPr>
        <p:spPr>
          <a:xfrm>
            <a:off x="4921580" y="5745903"/>
            <a:ext cx="99060" cy="9906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62" name="Oval 1161">
            <a:extLst>
              <a:ext uri="{FF2B5EF4-FFF2-40B4-BE49-F238E27FC236}">
                <a16:creationId xmlns:a16="http://schemas.microsoft.com/office/drawing/2014/main" id="{61360837-2644-9D17-EB33-042E3EA3139A}"/>
              </a:ext>
            </a:extLst>
          </p:cNvPr>
          <p:cNvSpPr/>
          <p:nvPr/>
        </p:nvSpPr>
        <p:spPr>
          <a:xfrm>
            <a:off x="4949883" y="5745903"/>
            <a:ext cx="99060" cy="9906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63" name="Oval 1162">
            <a:extLst>
              <a:ext uri="{FF2B5EF4-FFF2-40B4-BE49-F238E27FC236}">
                <a16:creationId xmlns:a16="http://schemas.microsoft.com/office/drawing/2014/main" id="{14099EF9-6143-66CA-6A8E-1B3DEF5E42B0}"/>
              </a:ext>
            </a:extLst>
          </p:cNvPr>
          <p:cNvSpPr/>
          <p:nvPr/>
        </p:nvSpPr>
        <p:spPr>
          <a:xfrm>
            <a:off x="4969273" y="5745903"/>
            <a:ext cx="99060" cy="9906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64" name="Oval 1163">
            <a:extLst>
              <a:ext uri="{FF2B5EF4-FFF2-40B4-BE49-F238E27FC236}">
                <a16:creationId xmlns:a16="http://schemas.microsoft.com/office/drawing/2014/main" id="{338654F7-3429-A51A-8835-1EE641232560}"/>
              </a:ext>
            </a:extLst>
          </p:cNvPr>
          <p:cNvSpPr/>
          <p:nvPr/>
        </p:nvSpPr>
        <p:spPr>
          <a:xfrm>
            <a:off x="4983353" y="5745903"/>
            <a:ext cx="99060" cy="9906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65" name="Oval 1164">
            <a:extLst>
              <a:ext uri="{FF2B5EF4-FFF2-40B4-BE49-F238E27FC236}">
                <a16:creationId xmlns:a16="http://schemas.microsoft.com/office/drawing/2014/main" id="{8E8625FE-8F09-4B44-00F5-566FF48F6EC0}"/>
              </a:ext>
            </a:extLst>
          </p:cNvPr>
          <p:cNvSpPr/>
          <p:nvPr/>
        </p:nvSpPr>
        <p:spPr>
          <a:xfrm>
            <a:off x="5063023" y="5745903"/>
            <a:ext cx="99060" cy="9906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66" name="Oval 1165">
            <a:extLst>
              <a:ext uri="{FF2B5EF4-FFF2-40B4-BE49-F238E27FC236}">
                <a16:creationId xmlns:a16="http://schemas.microsoft.com/office/drawing/2014/main" id="{7A824907-EB8D-F30E-CE51-69781B6A7D46}"/>
              </a:ext>
            </a:extLst>
          </p:cNvPr>
          <p:cNvSpPr/>
          <p:nvPr/>
        </p:nvSpPr>
        <p:spPr>
          <a:xfrm>
            <a:off x="5211673" y="5745903"/>
            <a:ext cx="99060" cy="9906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67" name="Oval 1166">
            <a:extLst>
              <a:ext uri="{FF2B5EF4-FFF2-40B4-BE49-F238E27FC236}">
                <a16:creationId xmlns:a16="http://schemas.microsoft.com/office/drawing/2014/main" id="{6B68ECFD-5929-BDAE-A62D-422C074A93D4}"/>
              </a:ext>
            </a:extLst>
          </p:cNvPr>
          <p:cNvSpPr/>
          <p:nvPr/>
        </p:nvSpPr>
        <p:spPr>
          <a:xfrm>
            <a:off x="5264606" y="5745903"/>
            <a:ext cx="99060" cy="9906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68" name="Oval 1167">
            <a:extLst>
              <a:ext uri="{FF2B5EF4-FFF2-40B4-BE49-F238E27FC236}">
                <a16:creationId xmlns:a16="http://schemas.microsoft.com/office/drawing/2014/main" id="{977F48F7-3DB8-7CF9-6DCB-D07EC7ADFEE5}"/>
              </a:ext>
            </a:extLst>
          </p:cNvPr>
          <p:cNvSpPr/>
          <p:nvPr/>
        </p:nvSpPr>
        <p:spPr>
          <a:xfrm>
            <a:off x="8846040" y="1713756"/>
            <a:ext cx="99060" cy="9906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69" name="Oval 1168">
            <a:extLst>
              <a:ext uri="{FF2B5EF4-FFF2-40B4-BE49-F238E27FC236}">
                <a16:creationId xmlns:a16="http://schemas.microsoft.com/office/drawing/2014/main" id="{26AAD6D3-C6EB-D347-1C47-B9AFF4164671}"/>
              </a:ext>
            </a:extLst>
          </p:cNvPr>
          <p:cNvSpPr/>
          <p:nvPr/>
        </p:nvSpPr>
        <p:spPr>
          <a:xfrm>
            <a:off x="8846040" y="1880728"/>
            <a:ext cx="99060" cy="9906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70" name="Oval 1169">
            <a:extLst>
              <a:ext uri="{FF2B5EF4-FFF2-40B4-BE49-F238E27FC236}">
                <a16:creationId xmlns:a16="http://schemas.microsoft.com/office/drawing/2014/main" id="{B7EFF6F0-3E7C-CB44-3F4C-C062C6EC66EC}"/>
              </a:ext>
            </a:extLst>
          </p:cNvPr>
          <p:cNvSpPr/>
          <p:nvPr/>
        </p:nvSpPr>
        <p:spPr>
          <a:xfrm>
            <a:off x="8846040" y="1956878"/>
            <a:ext cx="99060" cy="9906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71" name="Oval 1170">
            <a:extLst>
              <a:ext uri="{FF2B5EF4-FFF2-40B4-BE49-F238E27FC236}">
                <a16:creationId xmlns:a16="http://schemas.microsoft.com/office/drawing/2014/main" id="{B9EFB78A-CF27-BEAE-364B-50343A360BD5}"/>
              </a:ext>
            </a:extLst>
          </p:cNvPr>
          <p:cNvSpPr/>
          <p:nvPr/>
        </p:nvSpPr>
        <p:spPr>
          <a:xfrm>
            <a:off x="8846040" y="1980323"/>
            <a:ext cx="99060" cy="9906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72" name="Oval 1171">
            <a:extLst>
              <a:ext uri="{FF2B5EF4-FFF2-40B4-BE49-F238E27FC236}">
                <a16:creationId xmlns:a16="http://schemas.microsoft.com/office/drawing/2014/main" id="{E3B6E6D1-90BD-9C81-4CB9-064801F3F5F3}"/>
              </a:ext>
            </a:extLst>
          </p:cNvPr>
          <p:cNvSpPr/>
          <p:nvPr/>
        </p:nvSpPr>
        <p:spPr>
          <a:xfrm>
            <a:off x="8846040" y="2194694"/>
            <a:ext cx="99060" cy="9906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73" name="Oval 1172">
            <a:extLst>
              <a:ext uri="{FF2B5EF4-FFF2-40B4-BE49-F238E27FC236}">
                <a16:creationId xmlns:a16="http://schemas.microsoft.com/office/drawing/2014/main" id="{A98BDACC-8B80-39D7-470C-05D2E1B08FE8}"/>
              </a:ext>
            </a:extLst>
          </p:cNvPr>
          <p:cNvSpPr/>
          <p:nvPr/>
        </p:nvSpPr>
        <p:spPr>
          <a:xfrm>
            <a:off x="8846040" y="2316036"/>
            <a:ext cx="99060" cy="9906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74" name="Oval 1173">
            <a:extLst>
              <a:ext uri="{FF2B5EF4-FFF2-40B4-BE49-F238E27FC236}">
                <a16:creationId xmlns:a16="http://schemas.microsoft.com/office/drawing/2014/main" id="{31FFE59D-F47A-2E71-0690-D4C40A47DF66}"/>
              </a:ext>
            </a:extLst>
          </p:cNvPr>
          <p:cNvSpPr/>
          <p:nvPr/>
        </p:nvSpPr>
        <p:spPr>
          <a:xfrm>
            <a:off x="8846040" y="2578406"/>
            <a:ext cx="99060" cy="9906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75" name="Oval 1174">
            <a:extLst>
              <a:ext uri="{FF2B5EF4-FFF2-40B4-BE49-F238E27FC236}">
                <a16:creationId xmlns:a16="http://schemas.microsoft.com/office/drawing/2014/main" id="{9227F810-6005-4E19-AC83-BBB3B58419C1}"/>
              </a:ext>
            </a:extLst>
          </p:cNvPr>
          <p:cNvSpPr/>
          <p:nvPr/>
        </p:nvSpPr>
        <p:spPr>
          <a:xfrm>
            <a:off x="8979253" y="2629414"/>
            <a:ext cx="99060" cy="9906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76" name="Oval 1175">
            <a:extLst>
              <a:ext uri="{FF2B5EF4-FFF2-40B4-BE49-F238E27FC236}">
                <a16:creationId xmlns:a16="http://schemas.microsoft.com/office/drawing/2014/main" id="{9FF9A73B-E4B4-5824-32A0-E55A05592137}"/>
              </a:ext>
            </a:extLst>
          </p:cNvPr>
          <p:cNvSpPr/>
          <p:nvPr/>
        </p:nvSpPr>
        <p:spPr>
          <a:xfrm>
            <a:off x="8895570" y="2635793"/>
            <a:ext cx="99060" cy="9906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77" name="Oval 1176">
            <a:extLst>
              <a:ext uri="{FF2B5EF4-FFF2-40B4-BE49-F238E27FC236}">
                <a16:creationId xmlns:a16="http://schemas.microsoft.com/office/drawing/2014/main" id="{1CA4D81B-05CA-B956-BB70-E1CA39E47650}"/>
              </a:ext>
            </a:extLst>
          </p:cNvPr>
          <p:cNvSpPr/>
          <p:nvPr/>
        </p:nvSpPr>
        <p:spPr>
          <a:xfrm>
            <a:off x="8801929" y="2612259"/>
            <a:ext cx="99060" cy="9906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78" name="Oval 1177">
            <a:extLst>
              <a:ext uri="{FF2B5EF4-FFF2-40B4-BE49-F238E27FC236}">
                <a16:creationId xmlns:a16="http://schemas.microsoft.com/office/drawing/2014/main" id="{B7852A23-DE62-CB92-C7AC-3E06AF8E9135}"/>
              </a:ext>
            </a:extLst>
          </p:cNvPr>
          <p:cNvSpPr/>
          <p:nvPr/>
        </p:nvSpPr>
        <p:spPr>
          <a:xfrm>
            <a:off x="8713314" y="2638055"/>
            <a:ext cx="99060" cy="9906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79" name="Oval 1178">
            <a:extLst>
              <a:ext uri="{FF2B5EF4-FFF2-40B4-BE49-F238E27FC236}">
                <a16:creationId xmlns:a16="http://schemas.microsoft.com/office/drawing/2014/main" id="{0258F808-8B19-456B-D753-6C4D824FEC0A}"/>
              </a:ext>
            </a:extLst>
          </p:cNvPr>
          <p:cNvSpPr/>
          <p:nvPr/>
        </p:nvSpPr>
        <p:spPr>
          <a:xfrm>
            <a:off x="8844304" y="2657912"/>
            <a:ext cx="99060" cy="9906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80" name="Oval 1179">
            <a:extLst>
              <a:ext uri="{FF2B5EF4-FFF2-40B4-BE49-F238E27FC236}">
                <a16:creationId xmlns:a16="http://schemas.microsoft.com/office/drawing/2014/main" id="{0784DF10-F2DF-50A6-645F-1C6F38815966}"/>
              </a:ext>
            </a:extLst>
          </p:cNvPr>
          <p:cNvSpPr/>
          <p:nvPr/>
        </p:nvSpPr>
        <p:spPr>
          <a:xfrm>
            <a:off x="8893834" y="2713634"/>
            <a:ext cx="99060" cy="9906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81" name="Oval 1180">
            <a:extLst>
              <a:ext uri="{FF2B5EF4-FFF2-40B4-BE49-F238E27FC236}">
                <a16:creationId xmlns:a16="http://schemas.microsoft.com/office/drawing/2014/main" id="{231FF0B4-8B37-F42F-D7BD-AD368D5B7015}"/>
              </a:ext>
            </a:extLst>
          </p:cNvPr>
          <p:cNvSpPr/>
          <p:nvPr/>
        </p:nvSpPr>
        <p:spPr>
          <a:xfrm>
            <a:off x="8894822" y="2771794"/>
            <a:ext cx="99060" cy="9906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82" name="Oval 1181">
            <a:extLst>
              <a:ext uri="{FF2B5EF4-FFF2-40B4-BE49-F238E27FC236}">
                <a16:creationId xmlns:a16="http://schemas.microsoft.com/office/drawing/2014/main" id="{5BD11E9E-27E1-9C94-3F96-9A4E57667D3E}"/>
              </a:ext>
            </a:extLst>
          </p:cNvPr>
          <p:cNvSpPr/>
          <p:nvPr/>
        </p:nvSpPr>
        <p:spPr>
          <a:xfrm>
            <a:off x="8802248" y="2748591"/>
            <a:ext cx="99060" cy="9906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83" name="Oval 1182">
            <a:extLst>
              <a:ext uri="{FF2B5EF4-FFF2-40B4-BE49-F238E27FC236}">
                <a16:creationId xmlns:a16="http://schemas.microsoft.com/office/drawing/2014/main" id="{877AB45C-9505-707F-E89D-42AC123D3631}"/>
              </a:ext>
            </a:extLst>
          </p:cNvPr>
          <p:cNvSpPr/>
          <p:nvPr/>
        </p:nvSpPr>
        <p:spPr>
          <a:xfrm>
            <a:off x="8797026" y="2781758"/>
            <a:ext cx="99060" cy="9906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84" name="Oval 1183">
            <a:extLst>
              <a:ext uri="{FF2B5EF4-FFF2-40B4-BE49-F238E27FC236}">
                <a16:creationId xmlns:a16="http://schemas.microsoft.com/office/drawing/2014/main" id="{2A26BDB6-DF72-99C0-D40C-6B67BA7C6211}"/>
              </a:ext>
            </a:extLst>
          </p:cNvPr>
          <p:cNvSpPr/>
          <p:nvPr/>
        </p:nvSpPr>
        <p:spPr>
          <a:xfrm>
            <a:off x="8847292" y="2771730"/>
            <a:ext cx="99060" cy="9906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85" name="Oval 1184">
            <a:extLst>
              <a:ext uri="{FF2B5EF4-FFF2-40B4-BE49-F238E27FC236}">
                <a16:creationId xmlns:a16="http://schemas.microsoft.com/office/drawing/2014/main" id="{AB2A94AD-E7C6-02AA-ADC6-A25D5BA1E084}"/>
              </a:ext>
            </a:extLst>
          </p:cNvPr>
          <p:cNvSpPr/>
          <p:nvPr/>
        </p:nvSpPr>
        <p:spPr>
          <a:xfrm>
            <a:off x="8842672" y="2828506"/>
            <a:ext cx="99060" cy="9906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86" name="Oval 1185">
            <a:extLst>
              <a:ext uri="{FF2B5EF4-FFF2-40B4-BE49-F238E27FC236}">
                <a16:creationId xmlns:a16="http://schemas.microsoft.com/office/drawing/2014/main" id="{D2C8D42F-9577-65C2-545F-56D686DC9221}"/>
              </a:ext>
            </a:extLst>
          </p:cNvPr>
          <p:cNvSpPr/>
          <p:nvPr/>
        </p:nvSpPr>
        <p:spPr>
          <a:xfrm>
            <a:off x="8937848" y="2906679"/>
            <a:ext cx="99060" cy="9906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87" name="Oval 1186">
            <a:extLst>
              <a:ext uri="{FF2B5EF4-FFF2-40B4-BE49-F238E27FC236}">
                <a16:creationId xmlns:a16="http://schemas.microsoft.com/office/drawing/2014/main" id="{872C8121-F4FC-32B7-DB54-A4FE49CC26A7}"/>
              </a:ext>
            </a:extLst>
          </p:cNvPr>
          <p:cNvSpPr/>
          <p:nvPr/>
        </p:nvSpPr>
        <p:spPr>
          <a:xfrm>
            <a:off x="8752543" y="2897987"/>
            <a:ext cx="99060" cy="9906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88" name="Oval 1187">
            <a:extLst>
              <a:ext uri="{FF2B5EF4-FFF2-40B4-BE49-F238E27FC236}">
                <a16:creationId xmlns:a16="http://schemas.microsoft.com/office/drawing/2014/main" id="{94C73327-E00C-B60A-CA8F-953E2B182CA3}"/>
              </a:ext>
            </a:extLst>
          </p:cNvPr>
          <p:cNvSpPr/>
          <p:nvPr/>
        </p:nvSpPr>
        <p:spPr>
          <a:xfrm>
            <a:off x="8845999" y="2894931"/>
            <a:ext cx="99060" cy="9906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89" name="Oval 1188">
            <a:extLst>
              <a:ext uri="{FF2B5EF4-FFF2-40B4-BE49-F238E27FC236}">
                <a16:creationId xmlns:a16="http://schemas.microsoft.com/office/drawing/2014/main" id="{49D6644F-01E2-049C-CCA5-2D7C76B10A5D}"/>
              </a:ext>
            </a:extLst>
          </p:cNvPr>
          <p:cNvSpPr/>
          <p:nvPr/>
        </p:nvSpPr>
        <p:spPr>
          <a:xfrm>
            <a:off x="8803635" y="2951599"/>
            <a:ext cx="99060" cy="9906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90" name="Oval 1189">
            <a:extLst>
              <a:ext uri="{FF2B5EF4-FFF2-40B4-BE49-F238E27FC236}">
                <a16:creationId xmlns:a16="http://schemas.microsoft.com/office/drawing/2014/main" id="{A7B7B1A9-276F-C1A2-AA1A-515608CE2A7E}"/>
              </a:ext>
            </a:extLst>
          </p:cNvPr>
          <p:cNvSpPr/>
          <p:nvPr/>
        </p:nvSpPr>
        <p:spPr>
          <a:xfrm>
            <a:off x="8893834" y="2945618"/>
            <a:ext cx="99060" cy="9906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91" name="Oval 1190">
            <a:extLst>
              <a:ext uri="{FF2B5EF4-FFF2-40B4-BE49-F238E27FC236}">
                <a16:creationId xmlns:a16="http://schemas.microsoft.com/office/drawing/2014/main" id="{EE8FE771-114F-2BCD-0BDE-865567E58BDA}"/>
              </a:ext>
            </a:extLst>
          </p:cNvPr>
          <p:cNvSpPr/>
          <p:nvPr/>
        </p:nvSpPr>
        <p:spPr>
          <a:xfrm>
            <a:off x="8759622" y="3011578"/>
            <a:ext cx="99060" cy="9906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92" name="Oval 1191">
            <a:extLst>
              <a:ext uri="{FF2B5EF4-FFF2-40B4-BE49-F238E27FC236}">
                <a16:creationId xmlns:a16="http://schemas.microsoft.com/office/drawing/2014/main" id="{E2D0E73C-C964-A03F-8741-AE2FF68BE42D}"/>
              </a:ext>
            </a:extLst>
          </p:cNvPr>
          <p:cNvSpPr/>
          <p:nvPr/>
        </p:nvSpPr>
        <p:spPr>
          <a:xfrm>
            <a:off x="9022093" y="3021980"/>
            <a:ext cx="99060" cy="9906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93" name="Oval 1192">
            <a:extLst>
              <a:ext uri="{FF2B5EF4-FFF2-40B4-BE49-F238E27FC236}">
                <a16:creationId xmlns:a16="http://schemas.microsoft.com/office/drawing/2014/main" id="{A30E71DA-A82F-2070-2091-EE06CC2D0AEC}"/>
              </a:ext>
            </a:extLst>
          </p:cNvPr>
          <p:cNvSpPr/>
          <p:nvPr/>
        </p:nvSpPr>
        <p:spPr>
          <a:xfrm>
            <a:off x="8934927" y="3051911"/>
            <a:ext cx="99060" cy="9906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94" name="Oval 1193">
            <a:extLst>
              <a:ext uri="{FF2B5EF4-FFF2-40B4-BE49-F238E27FC236}">
                <a16:creationId xmlns:a16="http://schemas.microsoft.com/office/drawing/2014/main" id="{B32EC632-0F8A-51C4-BFD9-28CE8FA66DA2}"/>
              </a:ext>
            </a:extLst>
          </p:cNvPr>
          <p:cNvSpPr/>
          <p:nvPr/>
        </p:nvSpPr>
        <p:spPr>
          <a:xfrm>
            <a:off x="8844304" y="3066050"/>
            <a:ext cx="99060" cy="9906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95" name="Oval 1194">
            <a:extLst>
              <a:ext uri="{FF2B5EF4-FFF2-40B4-BE49-F238E27FC236}">
                <a16:creationId xmlns:a16="http://schemas.microsoft.com/office/drawing/2014/main" id="{03B92C8C-F429-FF4A-F90F-5452622E1508}"/>
              </a:ext>
            </a:extLst>
          </p:cNvPr>
          <p:cNvSpPr/>
          <p:nvPr/>
        </p:nvSpPr>
        <p:spPr>
          <a:xfrm>
            <a:off x="8669646" y="3110638"/>
            <a:ext cx="99060" cy="9906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96" name="Oval 1195">
            <a:extLst>
              <a:ext uri="{FF2B5EF4-FFF2-40B4-BE49-F238E27FC236}">
                <a16:creationId xmlns:a16="http://schemas.microsoft.com/office/drawing/2014/main" id="{1AE1929A-D620-8508-46E4-A8E62F5DD78E}"/>
              </a:ext>
            </a:extLst>
          </p:cNvPr>
          <p:cNvSpPr/>
          <p:nvPr/>
        </p:nvSpPr>
        <p:spPr>
          <a:xfrm>
            <a:off x="8490896" y="3162858"/>
            <a:ext cx="99060" cy="9906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97" name="Oval 1196">
            <a:extLst>
              <a:ext uri="{FF2B5EF4-FFF2-40B4-BE49-F238E27FC236}">
                <a16:creationId xmlns:a16="http://schemas.microsoft.com/office/drawing/2014/main" id="{E0B0B909-3CF5-A83D-EC9C-332DF550E49A}"/>
              </a:ext>
            </a:extLst>
          </p:cNvPr>
          <p:cNvSpPr/>
          <p:nvPr/>
        </p:nvSpPr>
        <p:spPr>
          <a:xfrm>
            <a:off x="8136314" y="3168333"/>
            <a:ext cx="99060" cy="9906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98" name="Oval 1197">
            <a:extLst>
              <a:ext uri="{FF2B5EF4-FFF2-40B4-BE49-F238E27FC236}">
                <a16:creationId xmlns:a16="http://schemas.microsoft.com/office/drawing/2014/main" id="{E676828D-8157-E0A6-0C02-FFB6B2FCCCEE}"/>
              </a:ext>
            </a:extLst>
          </p:cNvPr>
          <p:cNvSpPr/>
          <p:nvPr/>
        </p:nvSpPr>
        <p:spPr>
          <a:xfrm>
            <a:off x="8223658" y="3281532"/>
            <a:ext cx="99060" cy="9906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99" name="Oval 1198">
            <a:extLst>
              <a:ext uri="{FF2B5EF4-FFF2-40B4-BE49-F238E27FC236}">
                <a16:creationId xmlns:a16="http://schemas.microsoft.com/office/drawing/2014/main" id="{801D67A6-9BBC-0887-92A5-30086D7767C4}"/>
              </a:ext>
            </a:extLst>
          </p:cNvPr>
          <p:cNvSpPr/>
          <p:nvPr/>
        </p:nvSpPr>
        <p:spPr>
          <a:xfrm>
            <a:off x="8315005" y="3277563"/>
            <a:ext cx="99060" cy="9906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00" name="Oval 1199">
            <a:extLst>
              <a:ext uri="{FF2B5EF4-FFF2-40B4-BE49-F238E27FC236}">
                <a16:creationId xmlns:a16="http://schemas.microsoft.com/office/drawing/2014/main" id="{4AF92862-EDDD-66B9-7AEB-EB3794123613}"/>
              </a:ext>
            </a:extLst>
          </p:cNvPr>
          <p:cNvSpPr/>
          <p:nvPr/>
        </p:nvSpPr>
        <p:spPr>
          <a:xfrm>
            <a:off x="8403400" y="3297192"/>
            <a:ext cx="99060" cy="9906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01" name="Oval 1200">
            <a:extLst>
              <a:ext uri="{FF2B5EF4-FFF2-40B4-BE49-F238E27FC236}">
                <a16:creationId xmlns:a16="http://schemas.microsoft.com/office/drawing/2014/main" id="{9EA64C80-68D2-662E-98CF-7940328B2A78}"/>
              </a:ext>
            </a:extLst>
          </p:cNvPr>
          <p:cNvSpPr/>
          <p:nvPr/>
        </p:nvSpPr>
        <p:spPr>
          <a:xfrm>
            <a:off x="8580271" y="3258546"/>
            <a:ext cx="99060" cy="9906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02" name="Oval 1201">
            <a:extLst>
              <a:ext uri="{FF2B5EF4-FFF2-40B4-BE49-F238E27FC236}">
                <a16:creationId xmlns:a16="http://schemas.microsoft.com/office/drawing/2014/main" id="{C0C424D6-6A71-659C-869A-49EE1913B236}"/>
              </a:ext>
            </a:extLst>
          </p:cNvPr>
          <p:cNvSpPr/>
          <p:nvPr/>
        </p:nvSpPr>
        <p:spPr>
          <a:xfrm>
            <a:off x="8667650" y="3254879"/>
            <a:ext cx="99060" cy="9906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03" name="Oval 1202">
            <a:extLst>
              <a:ext uri="{FF2B5EF4-FFF2-40B4-BE49-F238E27FC236}">
                <a16:creationId xmlns:a16="http://schemas.microsoft.com/office/drawing/2014/main" id="{BE4CC2B8-0124-F46C-81AD-7D55AB057B5E}"/>
              </a:ext>
            </a:extLst>
          </p:cNvPr>
          <p:cNvSpPr/>
          <p:nvPr/>
        </p:nvSpPr>
        <p:spPr>
          <a:xfrm>
            <a:off x="8397600" y="3352478"/>
            <a:ext cx="99060" cy="9906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04" name="Oval 1203">
            <a:extLst>
              <a:ext uri="{FF2B5EF4-FFF2-40B4-BE49-F238E27FC236}">
                <a16:creationId xmlns:a16="http://schemas.microsoft.com/office/drawing/2014/main" id="{D3D20698-61B4-C044-242D-6F4FA62CCA7D}"/>
              </a:ext>
            </a:extLst>
          </p:cNvPr>
          <p:cNvSpPr/>
          <p:nvPr/>
        </p:nvSpPr>
        <p:spPr>
          <a:xfrm>
            <a:off x="9115203" y="3203831"/>
            <a:ext cx="99060" cy="9906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05" name="Oval 1204">
            <a:extLst>
              <a:ext uri="{FF2B5EF4-FFF2-40B4-BE49-F238E27FC236}">
                <a16:creationId xmlns:a16="http://schemas.microsoft.com/office/drawing/2014/main" id="{7F2C3599-EA91-C795-14C7-AD7BD22B2EF0}"/>
              </a:ext>
            </a:extLst>
          </p:cNvPr>
          <p:cNvSpPr/>
          <p:nvPr/>
        </p:nvSpPr>
        <p:spPr>
          <a:xfrm>
            <a:off x="9201489" y="3273249"/>
            <a:ext cx="99060" cy="9906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06" name="Oval 1205">
            <a:extLst>
              <a:ext uri="{FF2B5EF4-FFF2-40B4-BE49-F238E27FC236}">
                <a16:creationId xmlns:a16="http://schemas.microsoft.com/office/drawing/2014/main" id="{A5214984-ECC6-8834-023D-75B24235601A}"/>
              </a:ext>
            </a:extLst>
          </p:cNvPr>
          <p:cNvSpPr/>
          <p:nvPr/>
        </p:nvSpPr>
        <p:spPr>
          <a:xfrm>
            <a:off x="9289064" y="3287388"/>
            <a:ext cx="99060" cy="9906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07" name="Oval 1206">
            <a:extLst>
              <a:ext uri="{FF2B5EF4-FFF2-40B4-BE49-F238E27FC236}">
                <a16:creationId xmlns:a16="http://schemas.microsoft.com/office/drawing/2014/main" id="{606DDB1D-816F-AE40-B9B5-E2333E717DA1}"/>
              </a:ext>
            </a:extLst>
          </p:cNvPr>
          <p:cNvSpPr/>
          <p:nvPr/>
        </p:nvSpPr>
        <p:spPr>
          <a:xfrm>
            <a:off x="9375692" y="3328977"/>
            <a:ext cx="99060" cy="9906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08" name="Oval 1207">
            <a:extLst>
              <a:ext uri="{FF2B5EF4-FFF2-40B4-BE49-F238E27FC236}">
                <a16:creationId xmlns:a16="http://schemas.microsoft.com/office/drawing/2014/main" id="{6C059C4D-BDAB-0A2F-3CD3-B76D4FEC702A}"/>
              </a:ext>
            </a:extLst>
          </p:cNvPr>
          <p:cNvSpPr/>
          <p:nvPr/>
        </p:nvSpPr>
        <p:spPr>
          <a:xfrm>
            <a:off x="9468578" y="3326931"/>
            <a:ext cx="99060" cy="9906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09" name="Oval 1208">
            <a:extLst>
              <a:ext uri="{FF2B5EF4-FFF2-40B4-BE49-F238E27FC236}">
                <a16:creationId xmlns:a16="http://schemas.microsoft.com/office/drawing/2014/main" id="{DAA4F692-D3C6-66C9-DC9A-3E4AD1AD43CA}"/>
              </a:ext>
            </a:extLst>
          </p:cNvPr>
          <p:cNvSpPr/>
          <p:nvPr/>
        </p:nvSpPr>
        <p:spPr>
          <a:xfrm>
            <a:off x="9555205" y="3350008"/>
            <a:ext cx="99060" cy="9906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10" name="Oval 1209">
            <a:extLst>
              <a:ext uri="{FF2B5EF4-FFF2-40B4-BE49-F238E27FC236}">
                <a16:creationId xmlns:a16="http://schemas.microsoft.com/office/drawing/2014/main" id="{C4DBCCE2-802A-E758-545C-B5776F60F144}"/>
              </a:ext>
            </a:extLst>
          </p:cNvPr>
          <p:cNvSpPr/>
          <p:nvPr/>
        </p:nvSpPr>
        <p:spPr>
          <a:xfrm>
            <a:off x="8961390" y="3362766"/>
            <a:ext cx="99060" cy="9906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11" name="Oval 1210">
            <a:extLst>
              <a:ext uri="{FF2B5EF4-FFF2-40B4-BE49-F238E27FC236}">
                <a16:creationId xmlns:a16="http://schemas.microsoft.com/office/drawing/2014/main" id="{215B2F6D-3216-276A-7AF7-0E60D6AAD991}"/>
              </a:ext>
            </a:extLst>
          </p:cNvPr>
          <p:cNvSpPr/>
          <p:nvPr/>
        </p:nvSpPr>
        <p:spPr>
          <a:xfrm>
            <a:off x="8934512" y="3304695"/>
            <a:ext cx="99060" cy="9906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12" name="Oval 1211">
            <a:extLst>
              <a:ext uri="{FF2B5EF4-FFF2-40B4-BE49-F238E27FC236}">
                <a16:creationId xmlns:a16="http://schemas.microsoft.com/office/drawing/2014/main" id="{2FB3C2E4-66EB-8C74-BFF8-391CED4A3B4B}"/>
              </a:ext>
            </a:extLst>
          </p:cNvPr>
          <p:cNvSpPr/>
          <p:nvPr/>
        </p:nvSpPr>
        <p:spPr>
          <a:xfrm>
            <a:off x="9023396" y="3307130"/>
            <a:ext cx="99060" cy="9906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13" name="Oval 1212">
            <a:extLst>
              <a:ext uri="{FF2B5EF4-FFF2-40B4-BE49-F238E27FC236}">
                <a16:creationId xmlns:a16="http://schemas.microsoft.com/office/drawing/2014/main" id="{69D8F5AD-0647-C588-EC11-49C2A49C357F}"/>
              </a:ext>
            </a:extLst>
          </p:cNvPr>
          <p:cNvSpPr/>
          <p:nvPr/>
        </p:nvSpPr>
        <p:spPr>
          <a:xfrm>
            <a:off x="8846556" y="3344251"/>
            <a:ext cx="99060" cy="9906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14" name="Oval 1213">
            <a:extLst>
              <a:ext uri="{FF2B5EF4-FFF2-40B4-BE49-F238E27FC236}">
                <a16:creationId xmlns:a16="http://schemas.microsoft.com/office/drawing/2014/main" id="{B6702BE4-8646-9583-E650-DBC97B8ABEB2}"/>
              </a:ext>
            </a:extLst>
          </p:cNvPr>
          <p:cNvSpPr/>
          <p:nvPr/>
        </p:nvSpPr>
        <p:spPr>
          <a:xfrm>
            <a:off x="8753467" y="3339956"/>
            <a:ext cx="99060" cy="9906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15" name="Oval 1214">
            <a:extLst>
              <a:ext uri="{FF2B5EF4-FFF2-40B4-BE49-F238E27FC236}">
                <a16:creationId xmlns:a16="http://schemas.microsoft.com/office/drawing/2014/main" id="{8FC958E3-07A4-BE79-07DC-74EC1923771E}"/>
              </a:ext>
            </a:extLst>
          </p:cNvPr>
          <p:cNvSpPr/>
          <p:nvPr/>
        </p:nvSpPr>
        <p:spPr>
          <a:xfrm>
            <a:off x="8773493" y="3352466"/>
            <a:ext cx="99060" cy="9906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16" name="Oval 1215">
            <a:extLst>
              <a:ext uri="{FF2B5EF4-FFF2-40B4-BE49-F238E27FC236}">
                <a16:creationId xmlns:a16="http://schemas.microsoft.com/office/drawing/2014/main" id="{CB6EE388-DF87-83FE-6756-AEF7C2F20650}"/>
              </a:ext>
            </a:extLst>
          </p:cNvPr>
          <p:cNvSpPr/>
          <p:nvPr/>
        </p:nvSpPr>
        <p:spPr>
          <a:xfrm>
            <a:off x="7836518" y="3499198"/>
            <a:ext cx="99060" cy="9906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17" name="Oval 1216">
            <a:extLst>
              <a:ext uri="{FF2B5EF4-FFF2-40B4-BE49-F238E27FC236}">
                <a16:creationId xmlns:a16="http://schemas.microsoft.com/office/drawing/2014/main" id="{257D4496-37F7-1EB3-FCFE-C43D1C39AE05}"/>
              </a:ext>
            </a:extLst>
          </p:cNvPr>
          <p:cNvSpPr/>
          <p:nvPr/>
        </p:nvSpPr>
        <p:spPr>
          <a:xfrm>
            <a:off x="7902063" y="3505150"/>
            <a:ext cx="99060" cy="9906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18" name="Oval 1217">
            <a:extLst>
              <a:ext uri="{FF2B5EF4-FFF2-40B4-BE49-F238E27FC236}">
                <a16:creationId xmlns:a16="http://schemas.microsoft.com/office/drawing/2014/main" id="{B72293E5-0B59-D583-9736-130423889780}"/>
              </a:ext>
            </a:extLst>
          </p:cNvPr>
          <p:cNvSpPr/>
          <p:nvPr/>
        </p:nvSpPr>
        <p:spPr>
          <a:xfrm>
            <a:off x="8148277" y="3562440"/>
            <a:ext cx="99060" cy="9906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19" name="Oval 1218">
            <a:extLst>
              <a:ext uri="{FF2B5EF4-FFF2-40B4-BE49-F238E27FC236}">
                <a16:creationId xmlns:a16="http://schemas.microsoft.com/office/drawing/2014/main" id="{8D4B2E0E-C89C-A138-617F-057CCAF9D98B}"/>
              </a:ext>
            </a:extLst>
          </p:cNvPr>
          <p:cNvSpPr/>
          <p:nvPr/>
        </p:nvSpPr>
        <p:spPr>
          <a:xfrm>
            <a:off x="8086938" y="3617575"/>
            <a:ext cx="99060" cy="9906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20" name="Oval 1219">
            <a:extLst>
              <a:ext uri="{FF2B5EF4-FFF2-40B4-BE49-F238E27FC236}">
                <a16:creationId xmlns:a16="http://schemas.microsoft.com/office/drawing/2014/main" id="{FF9F11BE-E12A-3D7B-B080-619C35D41CAB}"/>
              </a:ext>
            </a:extLst>
          </p:cNvPr>
          <p:cNvSpPr/>
          <p:nvPr/>
        </p:nvSpPr>
        <p:spPr>
          <a:xfrm>
            <a:off x="8441488" y="3565227"/>
            <a:ext cx="99060" cy="9906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21" name="Oval 1220">
            <a:extLst>
              <a:ext uri="{FF2B5EF4-FFF2-40B4-BE49-F238E27FC236}">
                <a16:creationId xmlns:a16="http://schemas.microsoft.com/office/drawing/2014/main" id="{4130A6B5-C049-F1A0-A28F-23F9EF7DD294}"/>
              </a:ext>
            </a:extLst>
          </p:cNvPr>
          <p:cNvSpPr/>
          <p:nvPr/>
        </p:nvSpPr>
        <p:spPr>
          <a:xfrm>
            <a:off x="8667079" y="3497454"/>
            <a:ext cx="99060" cy="9906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22" name="Oval 1221">
            <a:extLst>
              <a:ext uri="{FF2B5EF4-FFF2-40B4-BE49-F238E27FC236}">
                <a16:creationId xmlns:a16="http://schemas.microsoft.com/office/drawing/2014/main" id="{98558573-1D90-8AE9-52FB-487ABF55804C}"/>
              </a:ext>
            </a:extLst>
          </p:cNvPr>
          <p:cNvSpPr/>
          <p:nvPr/>
        </p:nvSpPr>
        <p:spPr>
          <a:xfrm>
            <a:off x="8688999" y="3596218"/>
            <a:ext cx="99060" cy="9906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23" name="Oval 1222">
            <a:extLst>
              <a:ext uri="{FF2B5EF4-FFF2-40B4-BE49-F238E27FC236}">
                <a16:creationId xmlns:a16="http://schemas.microsoft.com/office/drawing/2014/main" id="{86E72A8D-6671-76CF-21E2-B225554B1553}"/>
              </a:ext>
            </a:extLst>
          </p:cNvPr>
          <p:cNvSpPr/>
          <p:nvPr/>
        </p:nvSpPr>
        <p:spPr>
          <a:xfrm>
            <a:off x="8709126" y="3677743"/>
            <a:ext cx="99060" cy="9906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24" name="Oval 1223">
            <a:extLst>
              <a:ext uri="{FF2B5EF4-FFF2-40B4-BE49-F238E27FC236}">
                <a16:creationId xmlns:a16="http://schemas.microsoft.com/office/drawing/2014/main" id="{0CE916B0-8011-BEA4-B180-F988BA0F3975}"/>
              </a:ext>
            </a:extLst>
          </p:cNvPr>
          <p:cNvSpPr/>
          <p:nvPr/>
        </p:nvSpPr>
        <p:spPr>
          <a:xfrm>
            <a:off x="8610066" y="3657340"/>
            <a:ext cx="99060" cy="9906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25" name="Oval 1224">
            <a:extLst>
              <a:ext uri="{FF2B5EF4-FFF2-40B4-BE49-F238E27FC236}">
                <a16:creationId xmlns:a16="http://schemas.microsoft.com/office/drawing/2014/main" id="{39610360-7685-764C-D951-37A2E04AE04D}"/>
              </a:ext>
            </a:extLst>
          </p:cNvPr>
          <p:cNvSpPr/>
          <p:nvPr/>
        </p:nvSpPr>
        <p:spPr>
          <a:xfrm>
            <a:off x="8544450" y="3696986"/>
            <a:ext cx="99060" cy="9906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26" name="Oval 1225">
            <a:extLst>
              <a:ext uri="{FF2B5EF4-FFF2-40B4-BE49-F238E27FC236}">
                <a16:creationId xmlns:a16="http://schemas.microsoft.com/office/drawing/2014/main" id="{73C9B5CC-3F55-1AF2-D310-F5BCEC6F4676}"/>
              </a:ext>
            </a:extLst>
          </p:cNvPr>
          <p:cNvSpPr/>
          <p:nvPr/>
        </p:nvSpPr>
        <p:spPr>
          <a:xfrm>
            <a:off x="8272768" y="3772594"/>
            <a:ext cx="99060" cy="9906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27" name="Oval 1226">
            <a:extLst>
              <a:ext uri="{FF2B5EF4-FFF2-40B4-BE49-F238E27FC236}">
                <a16:creationId xmlns:a16="http://schemas.microsoft.com/office/drawing/2014/main" id="{31C42522-50D3-D639-AD86-C653755654F9}"/>
              </a:ext>
            </a:extLst>
          </p:cNvPr>
          <p:cNvSpPr/>
          <p:nvPr/>
        </p:nvSpPr>
        <p:spPr>
          <a:xfrm>
            <a:off x="7814150" y="3671550"/>
            <a:ext cx="99060" cy="9906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28" name="Oval 1227">
            <a:extLst>
              <a:ext uri="{FF2B5EF4-FFF2-40B4-BE49-F238E27FC236}">
                <a16:creationId xmlns:a16="http://schemas.microsoft.com/office/drawing/2014/main" id="{4033F692-3088-29ED-25B7-E040AFFD96A5}"/>
              </a:ext>
            </a:extLst>
          </p:cNvPr>
          <p:cNvSpPr/>
          <p:nvPr/>
        </p:nvSpPr>
        <p:spPr>
          <a:xfrm>
            <a:off x="8108342" y="3862338"/>
            <a:ext cx="99060" cy="9906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29" name="Oval 1228">
            <a:extLst>
              <a:ext uri="{FF2B5EF4-FFF2-40B4-BE49-F238E27FC236}">
                <a16:creationId xmlns:a16="http://schemas.microsoft.com/office/drawing/2014/main" id="{EC78F661-6849-A523-8D4E-E5F22C4D9355}"/>
              </a:ext>
            </a:extLst>
          </p:cNvPr>
          <p:cNvSpPr/>
          <p:nvPr/>
        </p:nvSpPr>
        <p:spPr>
          <a:xfrm>
            <a:off x="8228720" y="3862338"/>
            <a:ext cx="99060" cy="9906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30" name="Oval 1229">
            <a:extLst>
              <a:ext uri="{FF2B5EF4-FFF2-40B4-BE49-F238E27FC236}">
                <a16:creationId xmlns:a16="http://schemas.microsoft.com/office/drawing/2014/main" id="{FC2829C9-444D-76D6-D890-C825B1C7F89B}"/>
              </a:ext>
            </a:extLst>
          </p:cNvPr>
          <p:cNvSpPr/>
          <p:nvPr/>
        </p:nvSpPr>
        <p:spPr>
          <a:xfrm>
            <a:off x="8294212" y="3860970"/>
            <a:ext cx="99060" cy="9906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31" name="Oval 1230">
            <a:extLst>
              <a:ext uri="{FF2B5EF4-FFF2-40B4-BE49-F238E27FC236}">
                <a16:creationId xmlns:a16="http://schemas.microsoft.com/office/drawing/2014/main" id="{3E67FF3A-92EA-96A3-82D0-DD966DEE7A8C}"/>
              </a:ext>
            </a:extLst>
          </p:cNvPr>
          <p:cNvSpPr/>
          <p:nvPr/>
        </p:nvSpPr>
        <p:spPr>
          <a:xfrm>
            <a:off x="8336365" y="3914053"/>
            <a:ext cx="99060" cy="9906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32" name="Oval 1231">
            <a:extLst>
              <a:ext uri="{FF2B5EF4-FFF2-40B4-BE49-F238E27FC236}">
                <a16:creationId xmlns:a16="http://schemas.microsoft.com/office/drawing/2014/main" id="{A3A57696-C255-6914-B9A3-EA20F7475C69}"/>
              </a:ext>
            </a:extLst>
          </p:cNvPr>
          <p:cNvSpPr/>
          <p:nvPr/>
        </p:nvSpPr>
        <p:spPr>
          <a:xfrm>
            <a:off x="8502764" y="4013551"/>
            <a:ext cx="99060" cy="9906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33" name="Oval 1232">
            <a:extLst>
              <a:ext uri="{FF2B5EF4-FFF2-40B4-BE49-F238E27FC236}">
                <a16:creationId xmlns:a16="http://schemas.microsoft.com/office/drawing/2014/main" id="{4E5841A3-ADF0-C4C9-5497-4EFFDE3E6E84}"/>
              </a:ext>
            </a:extLst>
          </p:cNvPr>
          <p:cNvSpPr/>
          <p:nvPr/>
        </p:nvSpPr>
        <p:spPr>
          <a:xfrm>
            <a:off x="8629801" y="4052585"/>
            <a:ext cx="99060" cy="9906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34" name="Oval 1233">
            <a:extLst>
              <a:ext uri="{FF2B5EF4-FFF2-40B4-BE49-F238E27FC236}">
                <a16:creationId xmlns:a16="http://schemas.microsoft.com/office/drawing/2014/main" id="{781F7EFC-5C51-6284-112B-6362BB99B85A}"/>
              </a:ext>
            </a:extLst>
          </p:cNvPr>
          <p:cNvSpPr/>
          <p:nvPr/>
        </p:nvSpPr>
        <p:spPr>
          <a:xfrm>
            <a:off x="8561849" y="4110323"/>
            <a:ext cx="99060" cy="9906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35" name="Oval 1234">
            <a:extLst>
              <a:ext uri="{FF2B5EF4-FFF2-40B4-BE49-F238E27FC236}">
                <a16:creationId xmlns:a16="http://schemas.microsoft.com/office/drawing/2014/main" id="{7789E69F-EE4F-3F70-E886-28A4C68E5D71}"/>
              </a:ext>
            </a:extLst>
          </p:cNvPr>
          <p:cNvSpPr/>
          <p:nvPr/>
        </p:nvSpPr>
        <p:spPr>
          <a:xfrm>
            <a:off x="8793142" y="3973501"/>
            <a:ext cx="99060" cy="9906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36" name="Oval 1235">
            <a:extLst>
              <a:ext uri="{FF2B5EF4-FFF2-40B4-BE49-F238E27FC236}">
                <a16:creationId xmlns:a16="http://schemas.microsoft.com/office/drawing/2014/main" id="{D957B2FB-014F-AD07-47D0-8E71B91C326E}"/>
              </a:ext>
            </a:extLst>
          </p:cNvPr>
          <p:cNvSpPr/>
          <p:nvPr/>
        </p:nvSpPr>
        <p:spPr>
          <a:xfrm>
            <a:off x="9187504" y="3630725"/>
            <a:ext cx="99060" cy="9906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37" name="Oval 1236">
            <a:extLst>
              <a:ext uri="{FF2B5EF4-FFF2-40B4-BE49-F238E27FC236}">
                <a16:creationId xmlns:a16="http://schemas.microsoft.com/office/drawing/2014/main" id="{FDCD8B2D-BDAF-CC57-B87B-02F6B711F68A}"/>
              </a:ext>
            </a:extLst>
          </p:cNvPr>
          <p:cNvSpPr/>
          <p:nvPr/>
        </p:nvSpPr>
        <p:spPr>
          <a:xfrm>
            <a:off x="9252685" y="3547318"/>
            <a:ext cx="99060" cy="9906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38" name="Oval 1237">
            <a:extLst>
              <a:ext uri="{FF2B5EF4-FFF2-40B4-BE49-F238E27FC236}">
                <a16:creationId xmlns:a16="http://schemas.microsoft.com/office/drawing/2014/main" id="{4E7A49CF-067A-E67C-190E-C5C109F3C31E}"/>
              </a:ext>
            </a:extLst>
          </p:cNvPr>
          <p:cNvSpPr/>
          <p:nvPr/>
        </p:nvSpPr>
        <p:spPr>
          <a:xfrm>
            <a:off x="9541844" y="3536082"/>
            <a:ext cx="99060" cy="9906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39" name="Oval 1238">
            <a:extLst>
              <a:ext uri="{FF2B5EF4-FFF2-40B4-BE49-F238E27FC236}">
                <a16:creationId xmlns:a16="http://schemas.microsoft.com/office/drawing/2014/main" id="{67EC71F6-903D-7B4C-752C-72DA7D9BF8BB}"/>
              </a:ext>
            </a:extLst>
          </p:cNvPr>
          <p:cNvSpPr/>
          <p:nvPr/>
        </p:nvSpPr>
        <p:spPr>
          <a:xfrm>
            <a:off x="9689208" y="3491418"/>
            <a:ext cx="99060" cy="9906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40" name="Oval 1239">
            <a:extLst>
              <a:ext uri="{FF2B5EF4-FFF2-40B4-BE49-F238E27FC236}">
                <a16:creationId xmlns:a16="http://schemas.microsoft.com/office/drawing/2014/main" id="{09329D33-B8C5-AE27-1AB2-95DA91A09D4C}"/>
              </a:ext>
            </a:extLst>
          </p:cNvPr>
          <p:cNvSpPr/>
          <p:nvPr/>
        </p:nvSpPr>
        <p:spPr>
          <a:xfrm>
            <a:off x="9749408" y="3429356"/>
            <a:ext cx="99060" cy="9906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41" name="Oval 1240">
            <a:extLst>
              <a:ext uri="{FF2B5EF4-FFF2-40B4-BE49-F238E27FC236}">
                <a16:creationId xmlns:a16="http://schemas.microsoft.com/office/drawing/2014/main" id="{B90BA5D7-3FC5-188E-1DBB-A2901B52A555}"/>
              </a:ext>
            </a:extLst>
          </p:cNvPr>
          <p:cNvSpPr/>
          <p:nvPr/>
        </p:nvSpPr>
        <p:spPr>
          <a:xfrm>
            <a:off x="9395831" y="3668986"/>
            <a:ext cx="99060" cy="9906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42" name="Oval 1241">
            <a:extLst>
              <a:ext uri="{FF2B5EF4-FFF2-40B4-BE49-F238E27FC236}">
                <a16:creationId xmlns:a16="http://schemas.microsoft.com/office/drawing/2014/main" id="{92059F19-8A45-33F0-3A8A-810C4F123D39}"/>
              </a:ext>
            </a:extLst>
          </p:cNvPr>
          <p:cNvSpPr/>
          <p:nvPr/>
        </p:nvSpPr>
        <p:spPr>
          <a:xfrm>
            <a:off x="9440043" y="3760366"/>
            <a:ext cx="99060" cy="9906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43" name="Oval 1242">
            <a:extLst>
              <a:ext uri="{FF2B5EF4-FFF2-40B4-BE49-F238E27FC236}">
                <a16:creationId xmlns:a16="http://schemas.microsoft.com/office/drawing/2014/main" id="{80B0801B-0E57-B0F1-BB1C-A2BBBAFBD9C3}"/>
              </a:ext>
            </a:extLst>
          </p:cNvPr>
          <p:cNvSpPr/>
          <p:nvPr/>
        </p:nvSpPr>
        <p:spPr>
          <a:xfrm>
            <a:off x="9874048" y="3463380"/>
            <a:ext cx="99060" cy="9906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44" name="Oval 1243">
            <a:extLst>
              <a:ext uri="{FF2B5EF4-FFF2-40B4-BE49-F238E27FC236}">
                <a16:creationId xmlns:a16="http://schemas.microsoft.com/office/drawing/2014/main" id="{1C22B9E1-3030-6EE7-794F-814AA66A074D}"/>
              </a:ext>
            </a:extLst>
          </p:cNvPr>
          <p:cNvSpPr/>
          <p:nvPr/>
        </p:nvSpPr>
        <p:spPr>
          <a:xfrm>
            <a:off x="9920658" y="3434868"/>
            <a:ext cx="99060" cy="9906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45" name="Oval 1244">
            <a:extLst>
              <a:ext uri="{FF2B5EF4-FFF2-40B4-BE49-F238E27FC236}">
                <a16:creationId xmlns:a16="http://schemas.microsoft.com/office/drawing/2014/main" id="{6DABA3F0-80BF-4A7B-E515-F1D3D45875A4}"/>
              </a:ext>
            </a:extLst>
          </p:cNvPr>
          <p:cNvSpPr/>
          <p:nvPr/>
        </p:nvSpPr>
        <p:spPr>
          <a:xfrm>
            <a:off x="10022948" y="3389486"/>
            <a:ext cx="99060" cy="9906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46" name="Oval 1245">
            <a:extLst>
              <a:ext uri="{FF2B5EF4-FFF2-40B4-BE49-F238E27FC236}">
                <a16:creationId xmlns:a16="http://schemas.microsoft.com/office/drawing/2014/main" id="{7CC9A777-BE94-D0A8-1C54-6F2778E2252A}"/>
              </a:ext>
            </a:extLst>
          </p:cNvPr>
          <p:cNvSpPr/>
          <p:nvPr/>
        </p:nvSpPr>
        <p:spPr>
          <a:xfrm>
            <a:off x="9978907" y="3718313"/>
            <a:ext cx="99060" cy="9906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47" name="Oval 1246">
            <a:extLst>
              <a:ext uri="{FF2B5EF4-FFF2-40B4-BE49-F238E27FC236}">
                <a16:creationId xmlns:a16="http://schemas.microsoft.com/office/drawing/2014/main" id="{28964723-4A14-2478-AD82-43A7D3256080}"/>
              </a:ext>
            </a:extLst>
          </p:cNvPr>
          <p:cNvSpPr/>
          <p:nvPr/>
        </p:nvSpPr>
        <p:spPr>
          <a:xfrm>
            <a:off x="9998415" y="3776803"/>
            <a:ext cx="99060" cy="9906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48" name="Oval 1247">
            <a:extLst>
              <a:ext uri="{FF2B5EF4-FFF2-40B4-BE49-F238E27FC236}">
                <a16:creationId xmlns:a16="http://schemas.microsoft.com/office/drawing/2014/main" id="{17BD92BF-002F-4588-B282-7657BA4790CD}"/>
              </a:ext>
            </a:extLst>
          </p:cNvPr>
          <p:cNvSpPr/>
          <p:nvPr/>
        </p:nvSpPr>
        <p:spPr>
          <a:xfrm>
            <a:off x="9648722" y="3788822"/>
            <a:ext cx="99060" cy="9906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49" name="Oval 1248">
            <a:extLst>
              <a:ext uri="{FF2B5EF4-FFF2-40B4-BE49-F238E27FC236}">
                <a16:creationId xmlns:a16="http://schemas.microsoft.com/office/drawing/2014/main" id="{81859D16-BB37-A28C-4D65-A821F9EE4B2F}"/>
              </a:ext>
            </a:extLst>
          </p:cNvPr>
          <p:cNvSpPr/>
          <p:nvPr/>
        </p:nvSpPr>
        <p:spPr>
          <a:xfrm>
            <a:off x="9584537" y="3784527"/>
            <a:ext cx="99060" cy="9906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50" name="Oval 1249">
            <a:extLst>
              <a:ext uri="{FF2B5EF4-FFF2-40B4-BE49-F238E27FC236}">
                <a16:creationId xmlns:a16="http://schemas.microsoft.com/office/drawing/2014/main" id="{6A59F160-14CA-6845-C486-62991EDEB569}"/>
              </a:ext>
            </a:extLst>
          </p:cNvPr>
          <p:cNvSpPr/>
          <p:nvPr/>
        </p:nvSpPr>
        <p:spPr>
          <a:xfrm>
            <a:off x="9818732" y="3915978"/>
            <a:ext cx="99060" cy="9906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51" name="Oval 1250">
            <a:extLst>
              <a:ext uri="{FF2B5EF4-FFF2-40B4-BE49-F238E27FC236}">
                <a16:creationId xmlns:a16="http://schemas.microsoft.com/office/drawing/2014/main" id="{078CBEEA-70D1-3057-79CE-30D4E3AE7C5E}"/>
              </a:ext>
            </a:extLst>
          </p:cNvPr>
          <p:cNvSpPr/>
          <p:nvPr/>
        </p:nvSpPr>
        <p:spPr>
          <a:xfrm>
            <a:off x="9831536" y="4104651"/>
            <a:ext cx="99060" cy="9906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52" name="Oval 1251">
            <a:extLst>
              <a:ext uri="{FF2B5EF4-FFF2-40B4-BE49-F238E27FC236}">
                <a16:creationId xmlns:a16="http://schemas.microsoft.com/office/drawing/2014/main" id="{6F554061-21D7-244C-B0CF-B1F7A8BDF6C4}"/>
              </a:ext>
            </a:extLst>
          </p:cNvPr>
          <p:cNvSpPr/>
          <p:nvPr/>
        </p:nvSpPr>
        <p:spPr>
          <a:xfrm>
            <a:off x="9934825" y="4131770"/>
            <a:ext cx="99060" cy="9906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53" name="Oval 1252">
            <a:extLst>
              <a:ext uri="{FF2B5EF4-FFF2-40B4-BE49-F238E27FC236}">
                <a16:creationId xmlns:a16="http://schemas.microsoft.com/office/drawing/2014/main" id="{44725A22-01A7-107C-C921-19501421B6C2}"/>
              </a:ext>
            </a:extLst>
          </p:cNvPr>
          <p:cNvSpPr/>
          <p:nvPr/>
        </p:nvSpPr>
        <p:spPr>
          <a:xfrm>
            <a:off x="9420233" y="4053385"/>
            <a:ext cx="99060" cy="9906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54" name="Oval 1253">
            <a:extLst>
              <a:ext uri="{FF2B5EF4-FFF2-40B4-BE49-F238E27FC236}">
                <a16:creationId xmlns:a16="http://schemas.microsoft.com/office/drawing/2014/main" id="{60E86C1B-3A29-6BD2-32E7-C6AA3E7836DF}"/>
              </a:ext>
            </a:extLst>
          </p:cNvPr>
          <p:cNvSpPr/>
          <p:nvPr/>
        </p:nvSpPr>
        <p:spPr>
          <a:xfrm>
            <a:off x="9351745" y="4056953"/>
            <a:ext cx="99060" cy="9906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55" name="Oval 1254">
            <a:extLst>
              <a:ext uri="{FF2B5EF4-FFF2-40B4-BE49-F238E27FC236}">
                <a16:creationId xmlns:a16="http://schemas.microsoft.com/office/drawing/2014/main" id="{E86B9FFA-2A78-1001-763D-F6AA18BFDC6A}"/>
              </a:ext>
            </a:extLst>
          </p:cNvPr>
          <p:cNvSpPr/>
          <p:nvPr/>
        </p:nvSpPr>
        <p:spPr>
          <a:xfrm>
            <a:off x="9308603" y="4082015"/>
            <a:ext cx="99060" cy="9906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56" name="Oval 1255">
            <a:extLst>
              <a:ext uri="{FF2B5EF4-FFF2-40B4-BE49-F238E27FC236}">
                <a16:creationId xmlns:a16="http://schemas.microsoft.com/office/drawing/2014/main" id="{BCF885D9-DD0A-0ACE-55D2-0B6D5C4B9F13}"/>
              </a:ext>
            </a:extLst>
          </p:cNvPr>
          <p:cNvSpPr/>
          <p:nvPr/>
        </p:nvSpPr>
        <p:spPr>
          <a:xfrm>
            <a:off x="9105272" y="3980969"/>
            <a:ext cx="99060" cy="9906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57" name="Oval 1256">
            <a:extLst>
              <a:ext uri="{FF2B5EF4-FFF2-40B4-BE49-F238E27FC236}">
                <a16:creationId xmlns:a16="http://schemas.microsoft.com/office/drawing/2014/main" id="{DA584174-46C7-D280-3AF9-0DD744B72A65}"/>
              </a:ext>
            </a:extLst>
          </p:cNvPr>
          <p:cNvSpPr/>
          <p:nvPr/>
        </p:nvSpPr>
        <p:spPr>
          <a:xfrm>
            <a:off x="8918482" y="4070199"/>
            <a:ext cx="99060" cy="9906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58" name="Oval 1257">
            <a:extLst>
              <a:ext uri="{FF2B5EF4-FFF2-40B4-BE49-F238E27FC236}">
                <a16:creationId xmlns:a16="http://schemas.microsoft.com/office/drawing/2014/main" id="{539DD332-A1A4-6A67-3BEC-A0AC1628F0E2}"/>
              </a:ext>
            </a:extLst>
          </p:cNvPr>
          <p:cNvSpPr/>
          <p:nvPr/>
        </p:nvSpPr>
        <p:spPr>
          <a:xfrm>
            <a:off x="9082487" y="4152379"/>
            <a:ext cx="99060" cy="9906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59" name="Oval 1258">
            <a:extLst>
              <a:ext uri="{FF2B5EF4-FFF2-40B4-BE49-F238E27FC236}">
                <a16:creationId xmlns:a16="http://schemas.microsoft.com/office/drawing/2014/main" id="{799AC4F5-2F44-7922-EAEB-AEE66ACC9546}"/>
              </a:ext>
            </a:extLst>
          </p:cNvPr>
          <p:cNvSpPr/>
          <p:nvPr/>
        </p:nvSpPr>
        <p:spPr>
          <a:xfrm>
            <a:off x="9146084" y="4203520"/>
            <a:ext cx="99060" cy="9906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60" name="Oval 1259">
            <a:extLst>
              <a:ext uri="{FF2B5EF4-FFF2-40B4-BE49-F238E27FC236}">
                <a16:creationId xmlns:a16="http://schemas.microsoft.com/office/drawing/2014/main" id="{7D7C36BC-EB28-556E-C7DD-1621659F3CE6}"/>
              </a:ext>
            </a:extLst>
          </p:cNvPr>
          <p:cNvSpPr/>
          <p:nvPr/>
        </p:nvSpPr>
        <p:spPr>
          <a:xfrm>
            <a:off x="9023396" y="4273958"/>
            <a:ext cx="99060" cy="9906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61" name="Oval 1260">
            <a:extLst>
              <a:ext uri="{FF2B5EF4-FFF2-40B4-BE49-F238E27FC236}">
                <a16:creationId xmlns:a16="http://schemas.microsoft.com/office/drawing/2014/main" id="{D7729253-CB09-AB1A-7A33-24DEA86593A7}"/>
              </a:ext>
            </a:extLst>
          </p:cNvPr>
          <p:cNvSpPr/>
          <p:nvPr/>
        </p:nvSpPr>
        <p:spPr>
          <a:xfrm>
            <a:off x="9003288" y="4248518"/>
            <a:ext cx="99060" cy="9906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62" name="Oval 1261">
            <a:extLst>
              <a:ext uri="{FF2B5EF4-FFF2-40B4-BE49-F238E27FC236}">
                <a16:creationId xmlns:a16="http://schemas.microsoft.com/office/drawing/2014/main" id="{1156DAAD-426E-AF88-5024-9ACF56A7D42C}"/>
              </a:ext>
            </a:extLst>
          </p:cNvPr>
          <p:cNvSpPr/>
          <p:nvPr/>
        </p:nvSpPr>
        <p:spPr>
          <a:xfrm>
            <a:off x="8815440" y="4206963"/>
            <a:ext cx="99060" cy="9906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63" name="Oval 1262">
            <a:extLst>
              <a:ext uri="{FF2B5EF4-FFF2-40B4-BE49-F238E27FC236}">
                <a16:creationId xmlns:a16="http://schemas.microsoft.com/office/drawing/2014/main" id="{57ECF063-350B-BE7F-E83D-B2305D916DAC}"/>
              </a:ext>
            </a:extLst>
          </p:cNvPr>
          <p:cNvSpPr/>
          <p:nvPr/>
        </p:nvSpPr>
        <p:spPr>
          <a:xfrm>
            <a:off x="8586203" y="4424951"/>
            <a:ext cx="99060" cy="9906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64" name="Oval 1263">
            <a:extLst>
              <a:ext uri="{FF2B5EF4-FFF2-40B4-BE49-F238E27FC236}">
                <a16:creationId xmlns:a16="http://schemas.microsoft.com/office/drawing/2014/main" id="{10466448-FC8B-15C8-CC25-AFD3DA81CFED}"/>
              </a:ext>
            </a:extLst>
          </p:cNvPr>
          <p:cNvSpPr/>
          <p:nvPr/>
        </p:nvSpPr>
        <p:spPr>
          <a:xfrm>
            <a:off x="8524210" y="4411964"/>
            <a:ext cx="99060" cy="9906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65" name="Oval 1264">
            <a:extLst>
              <a:ext uri="{FF2B5EF4-FFF2-40B4-BE49-F238E27FC236}">
                <a16:creationId xmlns:a16="http://schemas.microsoft.com/office/drawing/2014/main" id="{7F397C9D-5C44-0522-0B73-305769BFD673}"/>
              </a:ext>
            </a:extLst>
          </p:cNvPr>
          <p:cNvSpPr/>
          <p:nvPr/>
        </p:nvSpPr>
        <p:spPr>
          <a:xfrm>
            <a:off x="8897601" y="4451707"/>
            <a:ext cx="99060" cy="9906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66" name="Oval 1265">
            <a:extLst>
              <a:ext uri="{FF2B5EF4-FFF2-40B4-BE49-F238E27FC236}">
                <a16:creationId xmlns:a16="http://schemas.microsoft.com/office/drawing/2014/main" id="{6070FDCE-08C0-E8A8-9ECA-F9594D67C824}"/>
              </a:ext>
            </a:extLst>
          </p:cNvPr>
          <p:cNvSpPr/>
          <p:nvPr/>
        </p:nvSpPr>
        <p:spPr>
          <a:xfrm>
            <a:off x="9210189" y="4425838"/>
            <a:ext cx="99060" cy="9906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67" name="Oval 1266">
            <a:extLst>
              <a:ext uri="{FF2B5EF4-FFF2-40B4-BE49-F238E27FC236}">
                <a16:creationId xmlns:a16="http://schemas.microsoft.com/office/drawing/2014/main" id="{AB1C4466-AA3D-6268-C422-AACBE83D56CD}"/>
              </a:ext>
            </a:extLst>
          </p:cNvPr>
          <p:cNvSpPr/>
          <p:nvPr/>
        </p:nvSpPr>
        <p:spPr>
          <a:xfrm>
            <a:off x="9771651" y="4297046"/>
            <a:ext cx="99060" cy="9906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68" name="Oval 1267">
            <a:extLst>
              <a:ext uri="{FF2B5EF4-FFF2-40B4-BE49-F238E27FC236}">
                <a16:creationId xmlns:a16="http://schemas.microsoft.com/office/drawing/2014/main" id="{EB59BD83-6EA1-C1F1-C3F4-ACB67DA7EA8F}"/>
              </a:ext>
            </a:extLst>
          </p:cNvPr>
          <p:cNvSpPr/>
          <p:nvPr/>
        </p:nvSpPr>
        <p:spPr>
          <a:xfrm>
            <a:off x="8252598" y="4410659"/>
            <a:ext cx="99060" cy="9906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69" name="Oval 1268">
            <a:extLst>
              <a:ext uri="{FF2B5EF4-FFF2-40B4-BE49-F238E27FC236}">
                <a16:creationId xmlns:a16="http://schemas.microsoft.com/office/drawing/2014/main" id="{ACE53EC6-B09E-7B75-FD84-E41B5FE6C8A6}"/>
              </a:ext>
            </a:extLst>
          </p:cNvPr>
          <p:cNvSpPr/>
          <p:nvPr/>
        </p:nvSpPr>
        <p:spPr>
          <a:xfrm>
            <a:off x="7963743" y="4363330"/>
            <a:ext cx="99060" cy="9906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70" name="Oval 1269">
            <a:extLst>
              <a:ext uri="{FF2B5EF4-FFF2-40B4-BE49-F238E27FC236}">
                <a16:creationId xmlns:a16="http://schemas.microsoft.com/office/drawing/2014/main" id="{1C15D016-06DC-585A-4D35-60CDA9CA7AC6}"/>
              </a:ext>
            </a:extLst>
          </p:cNvPr>
          <p:cNvSpPr/>
          <p:nvPr/>
        </p:nvSpPr>
        <p:spPr>
          <a:xfrm>
            <a:off x="7857336" y="4366283"/>
            <a:ext cx="99060" cy="9906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71" name="Oval 1270">
            <a:extLst>
              <a:ext uri="{FF2B5EF4-FFF2-40B4-BE49-F238E27FC236}">
                <a16:creationId xmlns:a16="http://schemas.microsoft.com/office/drawing/2014/main" id="{3E098AEE-7AA5-5C8E-8F9A-A4C9AC1CE0E8}"/>
              </a:ext>
            </a:extLst>
          </p:cNvPr>
          <p:cNvSpPr/>
          <p:nvPr/>
        </p:nvSpPr>
        <p:spPr>
          <a:xfrm>
            <a:off x="7754358" y="4161732"/>
            <a:ext cx="99060" cy="9906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72" name="Oval 1271">
            <a:extLst>
              <a:ext uri="{FF2B5EF4-FFF2-40B4-BE49-F238E27FC236}">
                <a16:creationId xmlns:a16="http://schemas.microsoft.com/office/drawing/2014/main" id="{AECC9833-F4AA-9278-F05F-55338A92D379}"/>
              </a:ext>
            </a:extLst>
          </p:cNvPr>
          <p:cNvSpPr/>
          <p:nvPr/>
        </p:nvSpPr>
        <p:spPr>
          <a:xfrm>
            <a:off x="7692947" y="4039567"/>
            <a:ext cx="99060" cy="9906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73" name="Oval 1272">
            <a:extLst>
              <a:ext uri="{FF2B5EF4-FFF2-40B4-BE49-F238E27FC236}">
                <a16:creationId xmlns:a16="http://schemas.microsoft.com/office/drawing/2014/main" id="{B3D110A9-F03A-BDFF-3520-9C7CF4FC5BBD}"/>
              </a:ext>
            </a:extLst>
          </p:cNvPr>
          <p:cNvSpPr/>
          <p:nvPr/>
        </p:nvSpPr>
        <p:spPr>
          <a:xfrm>
            <a:off x="7670841" y="4578637"/>
            <a:ext cx="99060" cy="9906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74" name="Oval 1273">
            <a:extLst>
              <a:ext uri="{FF2B5EF4-FFF2-40B4-BE49-F238E27FC236}">
                <a16:creationId xmlns:a16="http://schemas.microsoft.com/office/drawing/2014/main" id="{989E9680-755F-E5B8-3696-896B250C22F8}"/>
              </a:ext>
            </a:extLst>
          </p:cNvPr>
          <p:cNvSpPr/>
          <p:nvPr/>
        </p:nvSpPr>
        <p:spPr>
          <a:xfrm>
            <a:off x="7732443" y="4734532"/>
            <a:ext cx="99060" cy="9906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75" name="Oval 1274">
            <a:extLst>
              <a:ext uri="{FF2B5EF4-FFF2-40B4-BE49-F238E27FC236}">
                <a16:creationId xmlns:a16="http://schemas.microsoft.com/office/drawing/2014/main" id="{7D10D080-73C8-62B8-DB23-60381C2C3184}"/>
              </a:ext>
            </a:extLst>
          </p:cNvPr>
          <p:cNvSpPr/>
          <p:nvPr/>
        </p:nvSpPr>
        <p:spPr>
          <a:xfrm>
            <a:off x="7775390" y="4603747"/>
            <a:ext cx="99060" cy="9906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76" name="Oval 1275">
            <a:extLst>
              <a:ext uri="{FF2B5EF4-FFF2-40B4-BE49-F238E27FC236}">
                <a16:creationId xmlns:a16="http://schemas.microsoft.com/office/drawing/2014/main" id="{347B35DD-AC56-BF92-9D1F-25460611C53C}"/>
              </a:ext>
            </a:extLst>
          </p:cNvPr>
          <p:cNvSpPr/>
          <p:nvPr/>
        </p:nvSpPr>
        <p:spPr>
          <a:xfrm>
            <a:off x="8020974" y="4536244"/>
            <a:ext cx="99060" cy="9906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77" name="Oval 1276">
            <a:extLst>
              <a:ext uri="{FF2B5EF4-FFF2-40B4-BE49-F238E27FC236}">
                <a16:creationId xmlns:a16="http://schemas.microsoft.com/office/drawing/2014/main" id="{23BF3F91-7D3B-10DA-E1E4-4E1DAC83C7A2}"/>
              </a:ext>
            </a:extLst>
          </p:cNvPr>
          <p:cNvSpPr/>
          <p:nvPr/>
        </p:nvSpPr>
        <p:spPr>
          <a:xfrm>
            <a:off x="7942988" y="4790310"/>
            <a:ext cx="99060" cy="9906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78" name="Oval 1277">
            <a:extLst>
              <a:ext uri="{FF2B5EF4-FFF2-40B4-BE49-F238E27FC236}">
                <a16:creationId xmlns:a16="http://schemas.microsoft.com/office/drawing/2014/main" id="{763EA3E7-BE63-9006-0AC6-12AA6FC5FEA5}"/>
              </a:ext>
            </a:extLst>
          </p:cNvPr>
          <p:cNvSpPr/>
          <p:nvPr/>
        </p:nvSpPr>
        <p:spPr>
          <a:xfrm>
            <a:off x="7879221" y="4651468"/>
            <a:ext cx="99060" cy="9906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79" name="Oval 1278">
            <a:extLst>
              <a:ext uri="{FF2B5EF4-FFF2-40B4-BE49-F238E27FC236}">
                <a16:creationId xmlns:a16="http://schemas.microsoft.com/office/drawing/2014/main" id="{D15BF5DF-F700-457C-5AE7-08FE212822C3}"/>
              </a:ext>
            </a:extLst>
          </p:cNvPr>
          <p:cNvSpPr/>
          <p:nvPr/>
        </p:nvSpPr>
        <p:spPr>
          <a:xfrm>
            <a:off x="7797795" y="4910275"/>
            <a:ext cx="99060" cy="9906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80" name="Oval 1279">
            <a:extLst>
              <a:ext uri="{FF2B5EF4-FFF2-40B4-BE49-F238E27FC236}">
                <a16:creationId xmlns:a16="http://schemas.microsoft.com/office/drawing/2014/main" id="{DBA72EB3-5245-3017-12F6-0046F068D1FF}"/>
              </a:ext>
            </a:extLst>
          </p:cNvPr>
          <p:cNvSpPr/>
          <p:nvPr/>
        </p:nvSpPr>
        <p:spPr>
          <a:xfrm>
            <a:off x="8170774" y="4712338"/>
            <a:ext cx="99060" cy="9906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81" name="Oval 1280">
            <a:extLst>
              <a:ext uri="{FF2B5EF4-FFF2-40B4-BE49-F238E27FC236}">
                <a16:creationId xmlns:a16="http://schemas.microsoft.com/office/drawing/2014/main" id="{06F61E18-5009-3BD1-FF3D-4D8E83355AE2}"/>
              </a:ext>
            </a:extLst>
          </p:cNvPr>
          <p:cNvSpPr/>
          <p:nvPr/>
        </p:nvSpPr>
        <p:spPr>
          <a:xfrm>
            <a:off x="8380294" y="4866937"/>
            <a:ext cx="99060" cy="9906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82" name="Oval 1281">
            <a:extLst>
              <a:ext uri="{FF2B5EF4-FFF2-40B4-BE49-F238E27FC236}">
                <a16:creationId xmlns:a16="http://schemas.microsoft.com/office/drawing/2014/main" id="{58622756-D864-D663-FA5C-05E54986AC8D}"/>
              </a:ext>
            </a:extLst>
          </p:cNvPr>
          <p:cNvSpPr/>
          <p:nvPr/>
        </p:nvSpPr>
        <p:spPr>
          <a:xfrm>
            <a:off x="8422250" y="4656692"/>
            <a:ext cx="99060" cy="9906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83" name="Oval 1282">
            <a:extLst>
              <a:ext uri="{FF2B5EF4-FFF2-40B4-BE49-F238E27FC236}">
                <a16:creationId xmlns:a16="http://schemas.microsoft.com/office/drawing/2014/main" id="{80A9539C-268E-2452-ED61-E99F4E96210C}"/>
              </a:ext>
            </a:extLst>
          </p:cNvPr>
          <p:cNvSpPr/>
          <p:nvPr/>
        </p:nvSpPr>
        <p:spPr>
          <a:xfrm>
            <a:off x="8460855" y="5063132"/>
            <a:ext cx="99060" cy="9906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84" name="Oval 1283">
            <a:extLst>
              <a:ext uri="{FF2B5EF4-FFF2-40B4-BE49-F238E27FC236}">
                <a16:creationId xmlns:a16="http://schemas.microsoft.com/office/drawing/2014/main" id="{7F6FAB9C-43A2-D238-5DE3-D615335A9080}"/>
              </a:ext>
            </a:extLst>
          </p:cNvPr>
          <p:cNvSpPr/>
          <p:nvPr/>
        </p:nvSpPr>
        <p:spPr>
          <a:xfrm>
            <a:off x="8733201" y="4617594"/>
            <a:ext cx="99060" cy="9906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85" name="Oval 1284">
            <a:extLst>
              <a:ext uri="{FF2B5EF4-FFF2-40B4-BE49-F238E27FC236}">
                <a16:creationId xmlns:a16="http://schemas.microsoft.com/office/drawing/2014/main" id="{FCE01139-9268-6C63-80F5-A266EDCF716E}"/>
              </a:ext>
            </a:extLst>
          </p:cNvPr>
          <p:cNvSpPr/>
          <p:nvPr/>
        </p:nvSpPr>
        <p:spPr>
          <a:xfrm>
            <a:off x="8753467" y="4639242"/>
            <a:ext cx="99060" cy="9906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86" name="Oval 1285">
            <a:extLst>
              <a:ext uri="{FF2B5EF4-FFF2-40B4-BE49-F238E27FC236}">
                <a16:creationId xmlns:a16="http://schemas.microsoft.com/office/drawing/2014/main" id="{EE23BD51-C429-53DD-3067-B2257DC587C8}"/>
              </a:ext>
            </a:extLst>
          </p:cNvPr>
          <p:cNvSpPr/>
          <p:nvPr/>
        </p:nvSpPr>
        <p:spPr>
          <a:xfrm>
            <a:off x="8858682" y="4605406"/>
            <a:ext cx="99060" cy="9906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87" name="Oval 1286">
            <a:extLst>
              <a:ext uri="{FF2B5EF4-FFF2-40B4-BE49-F238E27FC236}">
                <a16:creationId xmlns:a16="http://schemas.microsoft.com/office/drawing/2014/main" id="{43139116-EA0B-3B62-D2AF-1BE8321D34FB}"/>
              </a:ext>
            </a:extLst>
          </p:cNvPr>
          <p:cNvSpPr/>
          <p:nvPr/>
        </p:nvSpPr>
        <p:spPr>
          <a:xfrm>
            <a:off x="9233547" y="4574113"/>
            <a:ext cx="99060" cy="9906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88" name="Oval 1287">
            <a:extLst>
              <a:ext uri="{FF2B5EF4-FFF2-40B4-BE49-F238E27FC236}">
                <a16:creationId xmlns:a16="http://schemas.microsoft.com/office/drawing/2014/main" id="{18D6C35A-E1AA-4EDA-B016-6AD972AB6BD4}"/>
              </a:ext>
            </a:extLst>
          </p:cNvPr>
          <p:cNvSpPr/>
          <p:nvPr/>
        </p:nvSpPr>
        <p:spPr>
          <a:xfrm>
            <a:off x="9275880" y="4775098"/>
            <a:ext cx="99060" cy="9906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89" name="Oval 1288">
            <a:extLst>
              <a:ext uri="{FF2B5EF4-FFF2-40B4-BE49-F238E27FC236}">
                <a16:creationId xmlns:a16="http://schemas.microsoft.com/office/drawing/2014/main" id="{3484EA5F-C7EA-A27A-A5E6-4AB4860B3851}"/>
              </a:ext>
            </a:extLst>
          </p:cNvPr>
          <p:cNvSpPr/>
          <p:nvPr/>
        </p:nvSpPr>
        <p:spPr>
          <a:xfrm>
            <a:off x="9046174" y="4906792"/>
            <a:ext cx="99060" cy="9906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90" name="Oval 1289">
            <a:extLst>
              <a:ext uri="{FF2B5EF4-FFF2-40B4-BE49-F238E27FC236}">
                <a16:creationId xmlns:a16="http://schemas.microsoft.com/office/drawing/2014/main" id="{FC630EE4-29B6-3B10-6436-36F80AF4FB9F}"/>
              </a:ext>
            </a:extLst>
          </p:cNvPr>
          <p:cNvSpPr/>
          <p:nvPr/>
        </p:nvSpPr>
        <p:spPr>
          <a:xfrm>
            <a:off x="9065673" y="5006048"/>
            <a:ext cx="99060" cy="9906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91" name="Oval 1290">
            <a:extLst>
              <a:ext uri="{FF2B5EF4-FFF2-40B4-BE49-F238E27FC236}">
                <a16:creationId xmlns:a16="http://schemas.microsoft.com/office/drawing/2014/main" id="{97493F98-D8A6-2046-A777-D74DB6C63D3B}"/>
              </a:ext>
            </a:extLst>
          </p:cNvPr>
          <p:cNvSpPr/>
          <p:nvPr/>
        </p:nvSpPr>
        <p:spPr>
          <a:xfrm>
            <a:off x="9483794" y="4475053"/>
            <a:ext cx="99060" cy="9906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92" name="Oval 1291">
            <a:extLst>
              <a:ext uri="{FF2B5EF4-FFF2-40B4-BE49-F238E27FC236}">
                <a16:creationId xmlns:a16="http://schemas.microsoft.com/office/drawing/2014/main" id="{C5B041A1-6EF0-CE66-23C1-0F83CD1B1EB9}"/>
              </a:ext>
            </a:extLst>
          </p:cNvPr>
          <p:cNvSpPr/>
          <p:nvPr/>
        </p:nvSpPr>
        <p:spPr>
          <a:xfrm>
            <a:off x="9501916" y="4475053"/>
            <a:ext cx="99060" cy="9906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93" name="Oval 1292">
            <a:extLst>
              <a:ext uri="{FF2B5EF4-FFF2-40B4-BE49-F238E27FC236}">
                <a16:creationId xmlns:a16="http://schemas.microsoft.com/office/drawing/2014/main" id="{E5085EB0-B356-F2C2-1D53-F89F9A23F771}"/>
              </a:ext>
            </a:extLst>
          </p:cNvPr>
          <p:cNvSpPr/>
          <p:nvPr/>
        </p:nvSpPr>
        <p:spPr>
          <a:xfrm>
            <a:off x="9461992" y="4529358"/>
            <a:ext cx="99060" cy="9906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94" name="Oval 1293">
            <a:extLst>
              <a:ext uri="{FF2B5EF4-FFF2-40B4-BE49-F238E27FC236}">
                <a16:creationId xmlns:a16="http://schemas.microsoft.com/office/drawing/2014/main" id="{63AAFC3D-F258-BF6A-131B-DF9136AFBCE5}"/>
              </a:ext>
            </a:extLst>
          </p:cNvPr>
          <p:cNvSpPr/>
          <p:nvPr/>
        </p:nvSpPr>
        <p:spPr>
          <a:xfrm>
            <a:off x="9708796" y="4434008"/>
            <a:ext cx="99060" cy="9906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95" name="Oval 1294">
            <a:extLst>
              <a:ext uri="{FF2B5EF4-FFF2-40B4-BE49-F238E27FC236}">
                <a16:creationId xmlns:a16="http://schemas.microsoft.com/office/drawing/2014/main" id="{BDBE242B-27E3-C82E-D570-83CC9BCA1DF3}"/>
              </a:ext>
            </a:extLst>
          </p:cNvPr>
          <p:cNvSpPr/>
          <p:nvPr/>
        </p:nvSpPr>
        <p:spPr>
          <a:xfrm>
            <a:off x="9954789" y="4489078"/>
            <a:ext cx="99060" cy="9906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96" name="Oval 1295">
            <a:extLst>
              <a:ext uri="{FF2B5EF4-FFF2-40B4-BE49-F238E27FC236}">
                <a16:creationId xmlns:a16="http://schemas.microsoft.com/office/drawing/2014/main" id="{FE2008CB-7BC7-A114-9561-63383A560DCD}"/>
              </a:ext>
            </a:extLst>
          </p:cNvPr>
          <p:cNvSpPr/>
          <p:nvPr/>
        </p:nvSpPr>
        <p:spPr>
          <a:xfrm>
            <a:off x="9668098" y="4611458"/>
            <a:ext cx="99060" cy="9906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97" name="Oval 1296">
            <a:extLst>
              <a:ext uri="{FF2B5EF4-FFF2-40B4-BE49-F238E27FC236}">
                <a16:creationId xmlns:a16="http://schemas.microsoft.com/office/drawing/2014/main" id="{50832B89-03EF-FAF6-385F-DC417BDA8357}"/>
              </a:ext>
            </a:extLst>
          </p:cNvPr>
          <p:cNvSpPr/>
          <p:nvPr/>
        </p:nvSpPr>
        <p:spPr>
          <a:xfrm>
            <a:off x="9606144" y="4662439"/>
            <a:ext cx="99060" cy="9906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98" name="Oval 1297">
            <a:extLst>
              <a:ext uri="{FF2B5EF4-FFF2-40B4-BE49-F238E27FC236}">
                <a16:creationId xmlns:a16="http://schemas.microsoft.com/office/drawing/2014/main" id="{620D5616-9B21-A705-2902-F931D4C82F23}"/>
              </a:ext>
            </a:extLst>
          </p:cNvPr>
          <p:cNvSpPr/>
          <p:nvPr/>
        </p:nvSpPr>
        <p:spPr>
          <a:xfrm>
            <a:off x="9727928" y="4701614"/>
            <a:ext cx="99060" cy="9906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99" name="Oval 1298">
            <a:extLst>
              <a:ext uri="{FF2B5EF4-FFF2-40B4-BE49-F238E27FC236}">
                <a16:creationId xmlns:a16="http://schemas.microsoft.com/office/drawing/2014/main" id="{B00504CA-1792-CC61-FB5E-D2F73BE567B9}"/>
              </a:ext>
            </a:extLst>
          </p:cNvPr>
          <p:cNvSpPr/>
          <p:nvPr/>
        </p:nvSpPr>
        <p:spPr>
          <a:xfrm>
            <a:off x="9855314" y="4908736"/>
            <a:ext cx="99060" cy="9906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00" name="Oval 1299">
            <a:extLst>
              <a:ext uri="{FF2B5EF4-FFF2-40B4-BE49-F238E27FC236}">
                <a16:creationId xmlns:a16="http://schemas.microsoft.com/office/drawing/2014/main" id="{3412F8DB-4961-1A3A-E7EA-D2B84A2D7050}"/>
              </a:ext>
            </a:extLst>
          </p:cNvPr>
          <p:cNvSpPr/>
          <p:nvPr/>
        </p:nvSpPr>
        <p:spPr>
          <a:xfrm>
            <a:off x="9898517" y="4947911"/>
            <a:ext cx="99060" cy="9906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01" name="Oval 1300">
            <a:extLst>
              <a:ext uri="{FF2B5EF4-FFF2-40B4-BE49-F238E27FC236}">
                <a16:creationId xmlns:a16="http://schemas.microsoft.com/office/drawing/2014/main" id="{8E59B544-889D-6502-4555-0607468B5DF6}"/>
              </a:ext>
            </a:extLst>
          </p:cNvPr>
          <p:cNvSpPr/>
          <p:nvPr/>
        </p:nvSpPr>
        <p:spPr>
          <a:xfrm>
            <a:off x="9794183" y="5030536"/>
            <a:ext cx="99060" cy="9906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02" name="Oval 1301">
            <a:extLst>
              <a:ext uri="{FF2B5EF4-FFF2-40B4-BE49-F238E27FC236}">
                <a16:creationId xmlns:a16="http://schemas.microsoft.com/office/drawing/2014/main" id="{8470E825-0EE3-6683-29C9-0060CD0ADF3A}"/>
              </a:ext>
            </a:extLst>
          </p:cNvPr>
          <p:cNvSpPr/>
          <p:nvPr/>
        </p:nvSpPr>
        <p:spPr>
          <a:xfrm>
            <a:off x="9374920" y="5063834"/>
            <a:ext cx="99060" cy="9906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03" name="Oval 1302">
            <a:extLst>
              <a:ext uri="{FF2B5EF4-FFF2-40B4-BE49-F238E27FC236}">
                <a16:creationId xmlns:a16="http://schemas.microsoft.com/office/drawing/2014/main" id="{205C901E-F2B6-792F-1748-C463DF9944EE}"/>
              </a:ext>
            </a:extLst>
          </p:cNvPr>
          <p:cNvSpPr/>
          <p:nvPr/>
        </p:nvSpPr>
        <p:spPr>
          <a:xfrm>
            <a:off x="9522510" y="5143256"/>
            <a:ext cx="99060" cy="9906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04" name="Oval 1303">
            <a:extLst>
              <a:ext uri="{FF2B5EF4-FFF2-40B4-BE49-F238E27FC236}">
                <a16:creationId xmlns:a16="http://schemas.microsoft.com/office/drawing/2014/main" id="{2989EBF5-2D87-9415-A035-29550DA0E0CC}"/>
              </a:ext>
            </a:extLst>
          </p:cNvPr>
          <p:cNvSpPr/>
          <p:nvPr/>
        </p:nvSpPr>
        <p:spPr>
          <a:xfrm>
            <a:off x="9129552" y="5191940"/>
            <a:ext cx="99060" cy="9906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05" name="Oval 1304">
            <a:extLst>
              <a:ext uri="{FF2B5EF4-FFF2-40B4-BE49-F238E27FC236}">
                <a16:creationId xmlns:a16="http://schemas.microsoft.com/office/drawing/2014/main" id="{64C0B18C-2350-A019-E932-11E3CCB1BE69}"/>
              </a:ext>
            </a:extLst>
          </p:cNvPr>
          <p:cNvSpPr/>
          <p:nvPr/>
        </p:nvSpPr>
        <p:spPr>
          <a:xfrm>
            <a:off x="8875385" y="5194638"/>
            <a:ext cx="99060" cy="9906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06" name="Oval 1305">
            <a:extLst>
              <a:ext uri="{FF2B5EF4-FFF2-40B4-BE49-F238E27FC236}">
                <a16:creationId xmlns:a16="http://schemas.microsoft.com/office/drawing/2014/main" id="{49CF165D-066D-BED8-50F6-F813B74BB04F}"/>
              </a:ext>
            </a:extLst>
          </p:cNvPr>
          <p:cNvSpPr/>
          <p:nvPr/>
        </p:nvSpPr>
        <p:spPr>
          <a:xfrm>
            <a:off x="8649514" y="5403206"/>
            <a:ext cx="99060" cy="9906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07" name="Oval 1306">
            <a:extLst>
              <a:ext uri="{FF2B5EF4-FFF2-40B4-BE49-F238E27FC236}">
                <a16:creationId xmlns:a16="http://schemas.microsoft.com/office/drawing/2014/main" id="{C8AA7FA3-EAD4-1A83-DE4D-8724DFA4B8DA}"/>
              </a:ext>
            </a:extLst>
          </p:cNvPr>
          <p:cNvSpPr/>
          <p:nvPr/>
        </p:nvSpPr>
        <p:spPr>
          <a:xfrm>
            <a:off x="8004077" y="5317500"/>
            <a:ext cx="99060" cy="9906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08" name="Oval 1307">
            <a:extLst>
              <a:ext uri="{FF2B5EF4-FFF2-40B4-BE49-F238E27FC236}">
                <a16:creationId xmlns:a16="http://schemas.microsoft.com/office/drawing/2014/main" id="{6F18E911-D4FD-4055-4745-F3989F3F0262}"/>
              </a:ext>
            </a:extLst>
          </p:cNvPr>
          <p:cNvSpPr/>
          <p:nvPr/>
        </p:nvSpPr>
        <p:spPr>
          <a:xfrm>
            <a:off x="8836458" y="5748646"/>
            <a:ext cx="99060" cy="9906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09" name="Oval 1308">
            <a:extLst>
              <a:ext uri="{FF2B5EF4-FFF2-40B4-BE49-F238E27FC236}">
                <a16:creationId xmlns:a16="http://schemas.microsoft.com/office/drawing/2014/main" id="{BE8E9FAA-C6B0-D588-EAE6-E0CA2D7868FD}"/>
              </a:ext>
            </a:extLst>
          </p:cNvPr>
          <p:cNvSpPr/>
          <p:nvPr/>
        </p:nvSpPr>
        <p:spPr>
          <a:xfrm>
            <a:off x="8941008" y="5748646"/>
            <a:ext cx="99060" cy="9906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10" name="Oval 1309">
            <a:extLst>
              <a:ext uri="{FF2B5EF4-FFF2-40B4-BE49-F238E27FC236}">
                <a16:creationId xmlns:a16="http://schemas.microsoft.com/office/drawing/2014/main" id="{24DF5349-7F22-96C2-9A3C-46DF0AFE6767}"/>
              </a:ext>
            </a:extLst>
          </p:cNvPr>
          <p:cNvSpPr/>
          <p:nvPr/>
        </p:nvSpPr>
        <p:spPr>
          <a:xfrm>
            <a:off x="8980028" y="5748646"/>
            <a:ext cx="99060" cy="9906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11" name="Oval 1310">
            <a:extLst>
              <a:ext uri="{FF2B5EF4-FFF2-40B4-BE49-F238E27FC236}">
                <a16:creationId xmlns:a16="http://schemas.microsoft.com/office/drawing/2014/main" id="{A66518A4-578B-38B5-E3E2-A88F9E6FF203}"/>
              </a:ext>
            </a:extLst>
          </p:cNvPr>
          <p:cNvSpPr/>
          <p:nvPr/>
        </p:nvSpPr>
        <p:spPr>
          <a:xfrm>
            <a:off x="9169921" y="5748646"/>
            <a:ext cx="99060" cy="9906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12" name="Oval 1311">
            <a:extLst>
              <a:ext uri="{FF2B5EF4-FFF2-40B4-BE49-F238E27FC236}">
                <a16:creationId xmlns:a16="http://schemas.microsoft.com/office/drawing/2014/main" id="{F05E2347-2C78-DE4B-C677-8A3B0EF411DD}"/>
              </a:ext>
            </a:extLst>
          </p:cNvPr>
          <p:cNvSpPr/>
          <p:nvPr/>
        </p:nvSpPr>
        <p:spPr>
          <a:xfrm>
            <a:off x="9293065" y="5748646"/>
            <a:ext cx="99060" cy="9906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13" name="Oval 1312">
            <a:extLst>
              <a:ext uri="{FF2B5EF4-FFF2-40B4-BE49-F238E27FC236}">
                <a16:creationId xmlns:a16="http://schemas.microsoft.com/office/drawing/2014/main" id="{6D4ACF1C-61E8-030C-685A-2DD2363D1F24}"/>
              </a:ext>
            </a:extLst>
          </p:cNvPr>
          <p:cNvSpPr/>
          <p:nvPr/>
        </p:nvSpPr>
        <p:spPr>
          <a:xfrm>
            <a:off x="9332607" y="5748646"/>
            <a:ext cx="99060" cy="9906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14" name="Oval 1313">
            <a:extLst>
              <a:ext uri="{FF2B5EF4-FFF2-40B4-BE49-F238E27FC236}">
                <a16:creationId xmlns:a16="http://schemas.microsoft.com/office/drawing/2014/main" id="{7DFFDE42-4508-C3DE-4C62-719908AD7332}"/>
              </a:ext>
            </a:extLst>
          </p:cNvPr>
          <p:cNvSpPr/>
          <p:nvPr/>
        </p:nvSpPr>
        <p:spPr>
          <a:xfrm>
            <a:off x="9561052" y="5748646"/>
            <a:ext cx="99060" cy="9906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15" name="Oval 1314">
            <a:extLst>
              <a:ext uri="{FF2B5EF4-FFF2-40B4-BE49-F238E27FC236}">
                <a16:creationId xmlns:a16="http://schemas.microsoft.com/office/drawing/2014/main" id="{9A216EA4-8508-135E-F4BD-5C64253F0689}"/>
              </a:ext>
            </a:extLst>
          </p:cNvPr>
          <p:cNvSpPr/>
          <p:nvPr/>
        </p:nvSpPr>
        <p:spPr>
          <a:xfrm>
            <a:off x="9622780" y="5748646"/>
            <a:ext cx="99060" cy="9906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16" name="Oval 1315">
            <a:extLst>
              <a:ext uri="{FF2B5EF4-FFF2-40B4-BE49-F238E27FC236}">
                <a16:creationId xmlns:a16="http://schemas.microsoft.com/office/drawing/2014/main" id="{B1FE4E24-323C-1D15-DA4F-ECCAB1A285E3}"/>
              </a:ext>
            </a:extLst>
          </p:cNvPr>
          <p:cNvSpPr/>
          <p:nvPr/>
        </p:nvSpPr>
        <p:spPr>
          <a:xfrm>
            <a:off x="8481944" y="5748646"/>
            <a:ext cx="99060" cy="9906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17" name="Oval 1316">
            <a:extLst>
              <a:ext uri="{FF2B5EF4-FFF2-40B4-BE49-F238E27FC236}">
                <a16:creationId xmlns:a16="http://schemas.microsoft.com/office/drawing/2014/main" id="{1C51350E-C1C5-4071-6019-5E7DB2B53424}"/>
              </a:ext>
            </a:extLst>
          </p:cNvPr>
          <p:cNvSpPr/>
          <p:nvPr/>
        </p:nvSpPr>
        <p:spPr>
          <a:xfrm>
            <a:off x="8355978" y="5748646"/>
            <a:ext cx="99060" cy="9906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18" name="Oval 1317">
            <a:extLst>
              <a:ext uri="{FF2B5EF4-FFF2-40B4-BE49-F238E27FC236}">
                <a16:creationId xmlns:a16="http://schemas.microsoft.com/office/drawing/2014/main" id="{3993A01E-2D99-0181-D158-515354D86409}"/>
              </a:ext>
            </a:extLst>
          </p:cNvPr>
          <p:cNvSpPr/>
          <p:nvPr/>
        </p:nvSpPr>
        <p:spPr>
          <a:xfrm>
            <a:off x="8317191" y="5748646"/>
            <a:ext cx="99060" cy="9906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19" name="Oval 1318">
            <a:extLst>
              <a:ext uri="{FF2B5EF4-FFF2-40B4-BE49-F238E27FC236}">
                <a16:creationId xmlns:a16="http://schemas.microsoft.com/office/drawing/2014/main" id="{B1FC9B68-4FA4-6C01-430D-AFE58C247C12}"/>
              </a:ext>
            </a:extLst>
          </p:cNvPr>
          <p:cNvSpPr/>
          <p:nvPr/>
        </p:nvSpPr>
        <p:spPr>
          <a:xfrm>
            <a:off x="8215723" y="5748646"/>
            <a:ext cx="99060" cy="9906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20" name="Oval 1319">
            <a:extLst>
              <a:ext uri="{FF2B5EF4-FFF2-40B4-BE49-F238E27FC236}">
                <a16:creationId xmlns:a16="http://schemas.microsoft.com/office/drawing/2014/main" id="{D1DB39CC-8963-B348-3790-94152082C726}"/>
              </a:ext>
            </a:extLst>
          </p:cNvPr>
          <p:cNvSpPr/>
          <p:nvPr/>
        </p:nvSpPr>
        <p:spPr>
          <a:xfrm>
            <a:off x="8187622" y="5748646"/>
            <a:ext cx="99060" cy="9906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21" name="Oval 1320">
            <a:extLst>
              <a:ext uri="{FF2B5EF4-FFF2-40B4-BE49-F238E27FC236}">
                <a16:creationId xmlns:a16="http://schemas.microsoft.com/office/drawing/2014/main" id="{24A13F98-1619-4B7F-633E-2237EBED2BCE}"/>
              </a:ext>
            </a:extLst>
          </p:cNvPr>
          <p:cNvSpPr/>
          <p:nvPr/>
        </p:nvSpPr>
        <p:spPr>
          <a:xfrm>
            <a:off x="8126038" y="5748646"/>
            <a:ext cx="99060" cy="9906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22" name="Oval 1321">
            <a:extLst>
              <a:ext uri="{FF2B5EF4-FFF2-40B4-BE49-F238E27FC236}">
                <a16:creationId xmlns:a16="http://schemas.microsoft.com/office/drawing/2014/main" id="{E5BA924F-6467-FD58-05EA-77347DE03BDA}"/>
              </a:ext>
            </a:extLst>
          </p:cNvPr>
          <p:cNvSpPr/>
          <p:nvPr/>
        </p:nvSpPr>
        <p:spPr>
          <a:xfrm>
            <a:off x="8069896" y="5748646"/>
            <a:ext cx="99060" cy="9906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23" name="Oval 1322">
            <a:extLst>
              <a:ext uri="{FF2B5EF4-FFF2-40B4-BE49-F238E27FC236}">
                <a16:creationId xmlns:a16="http://schemas.microsoft.com/office/drawing/2014/main" id="{1E19A003-DB11-797F-3328-4C005C2BB90E}"/>
              </a:ext>
            </a:extLst>
          </p:cNvPr>
          <p:cNvSpPr/>
          <p:nvPr/>
        </p:nvSpPr>
        <p:spPr>
          <a:xfrm>
            <a:off x="8042357" y="5748646"/>
            <a:ext cx="99060" cy="9906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24" name="Oval 1323">
            <a:extLst>
              <a:ext uri="{FF2B5EF4-FFF2-40B4-BE49-F238E27FC236}">
                <a16:creationId xmlns:a16="http://schemas.microsoft.com/office/drawing/2014/main" id="{0D1FEB60-2F86-6C41-8421-4D185D553D9E}"/>
              </a:ext>
            </a:extLst>
          </p:cNvPr>
          <p:cNvSpPr/>
          <p:nvPr/>
        </p:nvSpPr>
        <p:spPr>
          <a:xfrm>
            <a:off x="7986363" y="5748646"/>
            <a:ext cx="99060" cy="9906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25" name="Oval 1324">
            <a:extLst>
              <a:ext uri="{FF2B5EF4-FFF2-40B4-BE49-F238E27FC236}">
                <a16:creationId xmlns:a16="http://schemas.microsoft.com/office/drawing/2014/main" id="{A91228A2-0703-C6A8-F9D9-0C20546CAEF8}"/>
              </a:ext>
            </a:extLst>
          </p:cNvPr>
          <p:cNvSpPr/>
          <p:nvPr/>
        </p:nvSpPr>
        <p:spPr>
          <a:xfrm>
            <a:off x="7922215" y="5748646"/>
            <a:ext cx="99060" cy="9906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26" name="Oval 1325">
            <a:extLst>
              <a:ext uri="{FF2B5EF4-FFF2-40B4-BE49-F238E27FC236}">
                <a16:creationId xmlns:a16="http://schemas.microsoft.com/office/drawing/2014/main" id="{59EC95CA-C24E-2454-892A-AD511A9A94A3}"/>
              </a:ext>
            </a:extLst>
          </p:cNvPr>
          <p:cNvSpPr/>
          <p:nvPr/>
        </p:nvSpPr>
        <p:spPr>
          <a:xfrm>
            <a:off x="7708853" y="5748646"/>
            <a:ext cx="99060" cy="9906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1327" name="Group 1326">
            <a:extLst>
              <a:ext uri="{FF2B5EF4-FFF2-40B4-BE49-F238E27FC236}">
                <a16:creationId xmlns:a16="http://schemas.microsoft.com/office/drawing/2014/main" id="{062F66EA-C8BC-647E-30B5-6D14AE0C2154}"/>
              </a:ext>
            </a:extLst>
          </p:cNvPr>
          <p:cNvGrpSpPr/>
          <p:nvPr/>
        </p:nvGrpSpPr>
        <p:grpSpPr>
          <a:xfrm>
            <a:off x="1465792" y="1383712"/>
            <a:ext cx="599183" cy="271934"/>
            <a:chOff x="381000" y="1618934"/>
            <a:chExt cx="719019" cy="326320"/>
          </a:xfrm>
        </p:grpSpPr>
        <p:cxnSp>
          <p:nvCxnSpPr>
            <p:cNvPr id="1328" name="Straight Connector 1327">
              <a:extLst>
                <a:ext uri="{FF2B5EF4-FFF2-40B4-BE49-F238E27FC236}">
                  <a16:creationId xmlns:a16="http://schemas.microsoft.com/office/drawing/2014/main" id="{3645DA41-CC33-7267-7976-53FCBB732E66}"/>
                </a:ext>
              </a:extLst>
            </p:cNvPr>
            <p:cNvCxnSpPr/>
            <p:nvPr/>
          </p:nvCxnSpPr>
          <p:spPr>
            <a:xfrm>
              <a:off x="1037151" y="1770239"/>
              <a:ext cx="62868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29" name="TextBox 1328">
              <a:extLst>
                <a:ext uri="{FF2B5EF4-FFF2-40B4-BE49-F238E27FC236}">
                  <a16:creationId xmlns:a16="http://schemas.microsoft.com/office/drawing/2014/main" id="{11984B40-171C-A6BA-DADC-9346C1FA95F4}"/>
                </a:ext>
              </a:extLst>
            </p:cNvPr>
            <p:cNvSpPr txBox="1"/>
            <p:nvPr/>
          </p:nvSpPr>
          <p:spPr>
            <a:xfrm>
              <a:off x="381000" y="1618934"/>
              <a:ext cx="631195" cy="326320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rIns="0" rtlCol="0">
              <a:spAutoFit/>
            </a:bodyPr>
            <a:lstStyle/>
            <a:p>
              <a:pPr marL="0" marR="0" lvl="0" indent="0" algn="r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100</a:t>
              </a:r>
            </a:p>
          </p:txBody>
        </p:sp>
      </p:grpSp>
      <p:grpSp>
        <p:nvGrpSpPr>
          <p:cNvPr id="1330" name="Group 1329">
            <a:extLst>
              <a:ext uri="{FF2B5EF4-FFF2-40B4-BE49-F238E27FC236}">
                <a16:creationId xmlns:a16="http://schemas.microsoft.com/office/drawing/2014/main" id="{3F5AAA87-7711-EE44-A88B-7237A9D24868}"/>
              </a:ext>
            </a:extLst>
          </p:cNvPr>
          <p:cNvGrpSpPr/>
          <p:nvPr/>
        </p:nvGrpSpPr>
        <p:grpSpPr>
          <a:xfrm>
            <a:off x="1465792" y="2098030"/>
            <a:ext cx="599183" cy="271934"/>
            <a:chOff x="381000" y="1618934"/>
            <a:chExt cx="719019" cy="326320"/>
          </a:xfrm>
        </p:grpSpPr>
        <p:cxnSp>
          <p:nvCxnSpPr>
            <p:cNvPr id="1331" name="Straight Connector 1330">
              <a:extLst>
                <a:ext uri="{FF2B5EF4-FFF2-40B4-BE49-F238E27FC236}">
                  <a16:creationId xmlns:a16="http://schemas.microsoft.com/office/drawing/2014/main" id="{E6E6842D-1319-13A8-0126-DD34BA4FF23B}"/>
                </a:ext>
              </a:extLst>
            </p:cNvPr>
            <p:cNvCxnSpPr/>
            <p:nvPr/>
          </p:nvCxnSpPr>
          <p:spPr>
            <a:xfrm>
              <a:off x="1037151" y="1770239"/>
              <a:ext cx="62868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32" name="TextBox 1331">
              <a:extLst>
                <a:ext uri="{FF2B5EF4-FFF2-40B4-BE49-F238E27FC236}">
                  <a16:creationId xmlns:a16="http://schemas.microsoft.com/office/drawing/2014/main" id="{338E4AFB-D3AD-F5FB-4EC0-4B733AA5B5D1}"/>
                </a:ext>
              </a:extLst>
            </p:cNvPr>
            <p:cNvSpPr txBox="1"/>
            <p:nvPr/>
          </p:nvSpPr>
          <p:spPr>
            <a:xfrm>
              <a:off x="381000" y="1618934"/>
              <a:ext cx="631195" cy="326320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rIns="0" rtlCol="0">
              <a:spAutoFit/>
            </a:bodyPr>
            <a:lstStyle/>
            <a:p>
              <a:pPr marL="0" marR="0" lvl="0" indent="0" algn="r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10</a:t>
              </a:r>
            </a:p>
          </p:txBody>
        </p:sp>
      </p:grpSp>
      <p:grpSp>
        <p:nvGrpSpPr>
          <p:cNvPr id="1333" name="Group 1332">
            <a:extLst>
              <a:ext uri="{FF2B5EF4-FFF2-40B4-BE49-F238E27FC236}">
                <a16:creationId xmlns:a16="http://schemas.microsoft.com/office/drawing/2014/main" id="{CC9A890C-33E9-DFA7-925D-6FD1248184DD}"/>
              </a:ext>
            </a:extLst>
          </p:cNvPr>
          <p:cNvGrpSpPr/>
          <p:nvPr/>
        </p:nvGrpSpPr>
        <p:grpSpPr>
          <a:xfrm>
            <a:off x="1465792" y="2811043"/>
            <a:ext cx="599183" cy="271934"/>
            <a:chOff x="381000" y="1618934"/>
            <a:chExt cx="719019" cy="326320"/>
          </a:xfrm>
        </p:grpSpPr>
        <p:cxnSp>
          <p:nvCxnSpPr>
            <p:cNvPr id="1334" name="Straight Connector 1333">
              <a:extLst>
                <a:ext uri="{FF2B5EF4-FFF2-40B4-BE49-F238E27FC236}">
                  <a16:creationId xmlns:a16="http://schemas.microsoft.com/office/drawing/2014/main" id="{3AEA1EB4-4F8F-D166-0D86-820193712901}"/>
                </a:ext>
              </a:extLst>
            </p:cNvPr>
            <p:cNvCxnSpPr/>
            <p:nvPr/>
          </p:nvCxnSpPr>
          <p:spPr>
            <a:xfrm>
              <a:off x="1037151" y="1770239"/>
              <a:ext cx="62868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35" name="TextBox 1334">
              <a:extLst>
                <a:ext uri="{FF2B5EF4-FFF2-40B4-BE49-F238E27FC236}">
                  <a16:creationId xmlns:a16="http://schemas.microsoft.com/office/drawing/2014/main" id="{1536CDE5-25BB-1C89-CCF0-9A98044265AA}"/>
                </a:ext>
              </a:extLst>
            </p:cNvPr>
            <p:cNvSpPr txBox="1"/>
            <p:nvPr/>
          </p:nvSpPr>
          <p:spPr>
            <a:xfrm>
              <a:off x="381000" y="1618934"/>
              <a:ext cx="631195" cy="326320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rIns="0" rtlCol="0">
              <a:spAutoFit/>
            </a:bodyPr>
            <a:lstStyle/>
            <a:p>
              <a:pPr marL="0" marR="0" lvl="0" indent="0" algn="r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1</a:t>
              </a:r>
            </a:p>
          </p:txBody>
        </p:sp>
      </p:grpSp>
      <p:grpSp>
        <p:nvGrpSpPr>
          <p:cNvPr id="1336" name="Group 1335">
            <a:extLst>
              <a:ext uri="{FF2B5EF4-FFF2-40B4-BE49-F238E27FC236}">
                <a16:creationId xmlns:a16="http://schemas.microsoft.com/office/drawing/2014/main" id="{963FCE37-5215-5EBD-B28E-26ECBF3FCD06}"/>
              </a:ext>
            </a:extLst>
          </p:cNvPr>
          <p:cNvGrpSpPr/>
          <p:nvPr/>
        </p:nvGrpSpPr>
        <p:grpSpPr>
          <a:xfrm>
            <a:off x="1465792" y="3525361"/>
            <a:ext cx="599183" cy="271934"/>
            <a:chOff x="381000" y="1618934"/>
            <a:chExt cx="719019" cy="326320"/>
          </a:xfrm>
        </p:grpSpPr>
        <p:cxnSp>
          <p:nvCxnSpPr>
            <p:cNvPr id="1337" name="Straight Connector 1336">
              <a:extLst>
                <a:ext uri="{FF2B5EF4-FFF2-40B4-BE49-F238E27FC236}">
                  <a16:creationId xmlns:a16="http://schemas.microsoft.com/office/drawing/2014/main" id="{EBDBF983-1A6B-5AB9-C942-AB9BDABCF7D8}"/>
                </a:ext>
              </a:extLst>
            </p:cNvPr>
            <p:cNvCxnSpPr/>
            <p:nvPr/>
          </p:nvCxnSpPr>
          <p:spPr>
            <a:xfrm>
              <a:off x="1037151" y="1770239"/>
              <a:ext cx="62868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38" name="TextBox 1337">
              <a:extLst>
                <a:ext uri="{FF2B5EF4-FFF2-40B4-BE49-F238E27FC236}">
                  <a16:creationId xmlns:a16="http://schemas.microsoft.com/office/drawing/2014/main" id="{7C7E7161-43F7-4B0F-BE3F-A94287ADABB6}"/>
                </a:ext>
              </a:extLst>
            </p:cNvPr>
            <p:cNvSpPr txBox="1"/>
            <p:nvPr/>
          </p:nvSpPr>
          <p:spPr>
            <a:xfrm>
              <a:off x="381000" y="1618934"/>
              <a:ext cx="631195" cy="326320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rIns="0" rtlCol="0">
              <a:spAutoFit/>
            </a:bodyPr>
            <a:lstStyle/>
            <a:p>
              <a:pPr marL="0" marR="0" lvl="0" indent="0" algn="r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0.1</a:t>
              </a:r>
            </a:p>
          </p:txBody>
        </p:sp>
      </p:grpSp>
      <p:grpSp>
        <p:nvGrpSpPr>
          <p:cNvPr id="1339" name="Group 1338">
            <a:extLst>
              <a:ext uri="{FF2B5EF4-FFF2-40B4-BE49-F238E27FC236}">
                <a16:creationId xmlns:a16="http://schemas.microsoft.com/office/drawing/2014/main" id="{105C1BE2-863B-9847-55AC-1A28C24ABB43}"/>
              </a:ext>
            </a:extLst>
          </p:cNvPr>
          <p:cNvGrpSpPr/>
          <p:nvPr/>
        </p:nvGrpSpPr>
        <p:grpSpPr>
          <a:xfrm>
            <a:off x="1465792" y="4245242"/>
            <a:ext cx="599183" cy="271934"/>
            <a:chOff x="381000" y="1618934"/>
            <a:chExt cx="719019" cy="326320"/>
          </a:xfrm>
        </p:grpSpPr>
        <p:cxnSp>
          <p:nvCxnSpPr>
            <p:cNvPr id="1340" name="Straight Connector 1339">
              <a:extLst>
                <a:ext uri="{FF2B5EF4-FFF2-40B4-BE49-F238E27FC236}">
                  <a16:creationId xmlns:a16="http://schemas.microsoft.com/office/drawing/2014/main" id="{26E1D64A-CBEC-8103-B5AF-23F789E07022}"/>
                </a:ext>
              </a:extLst>
            </p:cNvPr>
            <p:cNvCxnSpPr/>
            <p:nvPr/>
          </p:nvCxnSpPr>
          <p:spPr>
            <a:xfrm>
              <a:off x="1037151" y="1770239"/>
              <a:ext cx="62868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41" name="TextBox 1340">
              <a:extLst>
                <a:ext uri="{FF2B5EF4-FFF2-40B4-BE49-F238E27FC236}">
                  <a16:creationId xmlns:a16="http://schemas.microsoft.com/office/drawing/2014/main" id="{89078253-A0DF-B536-574D-87C3BB510A75}"/>
                </a:ext>
              </a:extLst>
            </p:cNvPr>
            <p:cNvSpPr txBox="1"/>
            <p:nvPr/>
          </p:nvSpPr>
          <p:spPr>
            <a:xfrm>
              <a:off x="381000" y="1618934"/>
              <a:ext cx="631195" cy="326320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rIns="0" rtlCol="0">
              <a:spAutoFit/>
            </a:bodyPr>
            <a:lstStyle/>
            <a:p>
              <a:pPr marL="0" marR="0" lvl="0" indent="0" algn="r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0.01</a:t>
              </a:r>
            </a:p>
          </p:txBody>
        </p:sp>
      </p:grpSp>
      <p:grpSp>
        <p:nvGrpSpPr>
          <p:cNvPr id="1342" name="Group 1341">
            <a:extLst>
              <a:ext uri="{FF2B5EF4-FFF2-40B4-BE49-F238E27FC236}">
                <a16:creationId xmlns:a16="http://schemas.microsoft.com/office/drawing/2014/main" id="{A52B6DBC-898E-BA66-B383-02A4C12C3DFF}"/>
              </a:ext>
            </a:extLst>
          </p:cNvPr>
          <p:cNvGrpSpPr/>
          <p:nvPr/>
        </p:nvGrpSpPr>
        <p:grpSpPr>
          <a:xfrm>
            <a:off x="1465792" y="4951686"/>
            <a:ext cx="599183" cy="271934"/>
            <a:chOff x="381000" y="1618934"/>
            <a:chExt cx="719019" cy="326320"/>
          </a:xfrm>
        </p:grpSpPr>
        <p:cxnSp>
          <p:nvCxnSpPr>
            <p:cNvPr id="1343" name="Straight Connector 1342">
              <a:extLst>
                <a:ext uri="{FF2B5EF4-FFF2-40B4-BE49-F238E27FC236}">
                  <a16:creationId xmlns:a16="http://schemas.microsoft.com/office/drawing/2014/main" id="{2F2D5B8B-5F75-4382-39C8-2E02DD1941B2}"/>
                </a:ext>
              </a:extLst>
            </p:cNvPr>
            <p:cNvCxnSpPr/>
            <p:nvPr/>
          </p:nvCxnSpPr>
          <p:spPr>
            <a:xfrm>
              <a:off x="1037151" y="1770239"/>
              <a:ext cx="62868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44" name="TextBox 1343">
              <a:extLst>
                <a:ext uri="{FF2B5EF4-FFF2-40B4-BE49-F238E27FC236}">
                  <a16:creationId xmlns:a16="http://schemas.microsoft.com/office/drawing/2014/main" id="{7CE0FB5B-40B4-892A-9965-CB732AA2BE9C}"/>
                </a:ext>
              </a:extLst>
            </p:cNvPr>
            <p:cNvSpPr txBox="1"/>
            <p:nvPr/>
          </p:nvSpPr>
          <p:spPr>
            <a:xfrm>
              <a:off x="381000" y="1618934"/>
              <a:ext cx="631195" cy="326320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rIns="0" rtlCol="0">
              <a:spAutoFit/>
            </a:bodyPr>
            <a:lstStyle/>
            <a:p>
              <a:pPr marL="0" marR="0" lvl="0" indent="0" algn="r" defTabSz="3809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0.001</a:t>
              </a:r>
            </a:p>
          </p:txBody>
        </p:sp>
      </p:grpSp>
      <p:sp>
        <p:nvSpPr>
          <p:cNvPr id="1345" name="Rectangle 1344">
            <a:extLst>
              <a:ext uri="{FF2B5EF4-FFF2-40B4-BE49-F238E27FC236}">
                <a16:creationId xmlns:a16="http://schemas.microsoft.com/office/drawing/2014/main" id="{A21C6E0D-FAB0-26A5-5ECA-CD8397F99359}"/>
              </a:ext>
            </a:extLst>
          </p:cNvPr>
          <p:cNvSpPr/>
          <p:nvPr/>
        </p:nvSpPr>
        <p:spPr>
          <a:xfrm>
            <a:off x="2067224" y="1383711"/>
            <a:ext cx="8893760" cy="457165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087EABD-E20E-8869-6AE2-3233963F916E}"/>
              </a:ext>
            </a:extLst>
          </p:cNvPr>
          <p:cNvCxnSpPr/>
          <p:nvPr/>
        </p:nvCxnSpPr>
        <p:spPr>
          <a:xfrm>
            <a:off x="2012913" y="5797556"/>
            <a:ext cx="5239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5AA18D0E-E71D-A7E2-49EB-DB1AB2A4B470}"/>
              </a:ext>
            </a:extLst>
          </p:cNvPr>
          <p:cNvSpPr/>
          <p:nvPr/>
        </p:nvSpPr>
        <p:spPr>
          <a:xfrm>
            <a:off x="653188" y="5555230"/>
            <a:ext cx="10287000" cy="40964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12F72F8-3F01-B842-C97F-160D35EEC0E6}"/>
              </a:ext>
            </a:extLst>
          </p:cNvPr>
          <p:cNvSpPr txBox="1"/>
          <p:nvPr/>
        </p:nvSpPr>
        <p:spPr>
          <a:xfrm>
            <a:off x="4365659" y="2707670"/>
            <a:ext cx="1610311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n=125 (77.2%)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FBD3E81-BA89-778E-97BF-7EE1BBA9FD7B}"/>
              </a:ext>
            </a:extLst>
          </p:cNvPr>
          <p:cNvSpPr txBox="1"/>
          <p:nvPr/>
        </p:nvSpPr>
        <p:spPr>
          <a:xfrm>
            <a:off x="5312669" y="5621846"/>
            <a:ext cx="1371303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n=37 (22.8%)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90E6459-0B22-FB2F-66B9-E27C668DE094}"/>
              </a:ext>
            </a:extLst>
          </p:cNvPr>
          <p:cNvSpPr txBox="1"/>
          <p:nvPr/>
        </p:nvSpPr>
        <p:spPr>
          <a:xfrm>
            <a:off x="9574981" y="5605376"/>
            <a:ext cx="1610311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n=19 (11.9%)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D09507D-BDB8-D6C5-B9D0-E641F35033D9}"/>
              </a:ext>
            </a:extLst>
          </p:cNvPr>
          <p:cNvSpPr txBox="1"/>
          <p:nvPr/>
        </p:nvSpPr>
        <p:spPr>
          <a:xfrm>
            <a:off x="9187505" y="2698192"/>
            <a:ext cx="1610311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n=140 (88.1%)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7EC1C5-0D3D-4F1C-B8FD-B07576E765FD}"/>
              </a:ext>
            </a:extLst>
          </p:cNvPr>
          <p:cNvSpPr txBox="1"/>
          <p:nvPr/>
        </p:nvSpPr>
        <p:spPr>
          <a:xfrm>
            <a:off x="3315249" y="6381192"/>
            <a:ext cx="64575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10</a:t>
            </a:r>
            <a:r>
              <a:rPr kumimoji="0" lang="en-US" sz="1800" b="1" i="0" u="sng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−4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cutoff chosen for analysis per ELN and FDA cutoff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EE8A4D5-776A-8F69-35DF-0E7B994B141B}"/>
              </a:ext>
            </a:extLst>
          </p:cNvPr>
          <p:cNvSpPr txBox="1"/>
          <p:nvPr/>
        </p:nvSpPr>
        <p:spPr>
          <a:xfrm>
            <a:off x="61334" y="6514493"/>
            <a:ext cx="20919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Erba HP et al, Lancet 2023</a:t>
            </a:r>
          </a:p>
        </p:txBody>
      </p:sp>
    </p:spTree>
    <p:extLst>
      <p:ext uri="{BB962C8B-B14F-4D97-AF65-F5344CB8AC3E}">
        <p14:creationId xmlns:p14="http://schemas.microsoft.com/office/powerpoint/2010/main" val="3253572101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A0887283-2F3A-E809-054E-50BFF10CF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281" y="-3970"/>
            <a:ext cx="11495721" cy="838731"/>
          </a:xfrm>
        </p:spPr>
        <p:txBody>
          <a:bodyPr anchor="ctr">
            <a:noAutofit/>
          </a:bodyPr>
          <a:lstStyle/>
          <a:p>
            <a:r>
              <a:rPr lang="en-US" sz="2800" dirty="0">
                <a:ea typeface="+mn-ea"/>
              </a:rPr>
              <a:t>Impact of QUIZ maintenance in patients without SCT in CR1</a:t>
            </a:r>
            <a:endParaRPr lang="en-US" sz="2800" b="1" i="1" strike="sngStrike" dirty="0"/>
          </a:p>
        </p:txBody>
      </p:sp>
      <p:graphicFrame>
        <p:nvGraphicFramePr>
          <p:cNvPr id="2830" name="Table 2829">
            <a:extLst>
              <a:ext uri="{FF2B5EF4-FFF2-40B4-BE49-F238E27FC236}">
                <a16:creationId xmlns:a16="http://schemas.microsoft.com/office/drawing/2014/main" id="{5F78F41F-E183-A69A-57EF-7B6785838D8C}"/>
              </a:ext>
            </a:extLst>
          </p:cNvPr>
          <p:cNvGraphicFramePr>
            <a:graphicFrameLocks noGrp="1"/>
          </p:cNvGraphicFramePr>
          <p:nvPr/>
        </p:nvGraphicFramePr>
        <p:xfrm>
          <a:off x="696281" y="5130692"/>
          <a:ext cx="5204239" cy="383448"/>
        </p:xfrm>
        <a:graphic>
          <a:graphicData uri="http://schemas.openxmlformats.org/drawingml/2006/table">
            <a:tbl>
              <a:tblPr firstRow="1" bandRow="1"/>
              <a:tblGrid>
                <a:gridCol w="583299">
                  <a:extLst>
                    <a:ext uri="{9D8B030D-6E8A-4147-A177-3AD203B41FA5}">
                      <a16:colId xmlns:a16="http://schemas.microsoft.com/office/drawing/2014/main" val="786445125"/>
                    </a:ext>
                  </a:extLst>
                </a:gridCol>
                <a:gridCol w="231047">
                  <a:extLst>
                    <a:ext uri="{9D8B030D-6E8A-4147-A177-3AD203B41FA5}">
                      <a16:colId xmlns:a16="http://schemas.microsoft.com/office/drawing/2014/main" val="1263271271"/>
                    </a:ext>
                  </a:extLst>
                </a:gridCol>
                <a:gridCol w="231047">
                  <a:extLst>
                    <a:ext uri="{9D8B030D-6E8A-4147-A177-3AD203B41FA5}">
                      <a16:colId xmlns:a16="http://schemas.microsoft.com/office/drawing/2014/main" val="2172011372"/>
                    </a:ext>
                  </a:extLst>
                </a:gridCol>
                <a:gridCol w="231047">
                  <a:extLst>
                    <a:ext uri="{9D8B030D-6E8A-4147-A177-3AD203B41FA5}">
                      <a16:colId xmlns:a16="http://schemas.microsoft.com/office/drawing/2014/main" val="516497694"/>
                    </a:ext>
                  </a:extLst>
                </a:gridCol>
                <a:gridCol w="231047">
                  <a:extLst>
                    <a:ext uri="{9D8B030D-6E8A-4147-A177-3AD203B41FA5}">
                      <a16:colId xmlns:a16="http://schemas.microsoft.com/office/drawing/2014/main" val="3192183629"/>
                    </a:ext>
                  </a:extLst>
                </a:gridCol>
                <a:gridCol w="231047">
                  <a:extLst>
                    <a:ext uri="{9D8B030D-6E8A-4147-A177-3AD203B41FA5}">
                      <a16:colId xmlns:a16="http://schemas.microsoft.com/office/drawing/2014/main" val="3453238420"/>
                    </a:ext>
                  </a:extLst>
                </a:gridCol>
                <a:gridCol w="231047">
                  <a:extLst>
                    <a:ext uri="{9D8B030D-6E8A-4147-A177-3AD203B41FA5}">
                      <a16:colId xmlns:a16="http://schemas.microsoft.com/office/drawing/2014/main" val="3806062273"/>
                    </a:ext>
                  </a:extLst>
                </a:gridCol>
                <a:gridCol w="231047">
                  <a:extLst>
                    <a:ext uri="{9D8B030D-6E8A-4147-A177-3AD203B41FA5}">
                      <a16:colId xmlns:a16="http://schemas.microsoft.com/office/drawing/2014/main" val="853728183"/>
                    </a:ext>
                  </a:extLst>
                </a:gridCol>
                <a:gridCol w="231047">
                  <a:extLst>
                    <a:ext uri="{9D8B030D-6E8A-4147-A177-3AD203B41FA5}">
                      <a16:colId xmlns:a16="http://schemas.microsoft.com/office/drawing/2014/main" val="3404054495"/>
                    </a:ext>
                  </a:extLst>
                </a:gridCol>
                <a:gridCol w="231047">
                  <a:extLst>
                    <a:ext uri="{9D8B030D-6E8A-4147-A177-3AD203B41FA5}">
                      <a16:colId xmlns:a16="http://schemas.microsoft.com/office/drawing/2014/main" val="3052981222"/>
                    </a:ext>
                  </a:extLst>
                </a:gridCol>
                <a:gridCol w="231047">
                  <a:extLst>
                    <a:ext uri="{9D8B030D-6E8A-4147-A177-3AD203B41FA5}">
                      <a16:colId xmlns:a16="http://schemas.microsoft.com/office/drawing/2014/main" val="2500373811"/>
                    </a:ext>
                  </a:extLst>
                </a:gridCol>
                <a:gridCol w="231047">
                  <a:extLst>
                    <a:ext uri="{9D8B030D-6E8A-4147-A177-3AD203B41FA5}">
                      <a16:colId xmlns:a16="http://schemas.microsoft.com/office/drawing/2014/main" val="992986867"/>
                    </a:ext>
                  </a:extLst>
                </a:gridCol>
                <a:gridCol w="231047">
                  <a:extLst>
                    <a:ext uri="{9D8B030D-6E8A-4147-A177-3AD203B41FA5}">
                      <a16:colId xmlns:a16="http://schemas.microsoft.com/office/drawing/2014/main" val="908623391"/>
                    </a:ext>
                  </a:extLst>
                </a:gridCol>
                <a:gridCol w="231047">
                  <a:extLst>
                    <a:ext uri="{9D8B030D-6E8A-4147-A177-3AD203B41FA5}">
                      <a16:colId xmlns:a16="http://schemas.microsoft.com/office/drawing/2014/main" val="2034552368"/>
                    </a:ext>
                  </a:extLst>
                </a:gridCol>
                <a:gridCol w="231047">
                  <a:extLst>
                    <a:ext uri="{9D8B030D-6E8A-4147-A177-3AD203B41FA5}">
                      <a16:colId xmlns:a16="http://schemas.microsoft.com/office/drawing/2014/main" val="3125881152"/>
                    </a:ext>
                  </a:extLst>
                </a:gridCol>
                <a:gridCol w="231047">
                  <a:extLst>
                    <a:ext uri="{9D8B030D-6E8A-4147-A177-3AD203B41FA5}">
                      <a16:colId xmlns:a16="http://schemas.microsoft.com/office/drawing/2014/main" val="223455626"/>
                    </a:ext>
                  </a:extLst>
                </a:gridCol>
                <a:gridCol w="231047">
                  <a:extLst>
                    <a:ext uri="{9D8B030D-6E8A-4147-A177-3AD203B41FA5}">
                      <a16:colId xmlns:a16="http://schemas.microsoft.com/office/drawing/2014/main" val="3041662702"/>
                    </a:ext>
                  </a:extLst>
                </a:gridCol>
                <a:gridCol w="231047">
                  <a:extLst>
                    <a:ext uri="{9D8B030D-6E8A-4147-A177-3AD203B41FA5}">
                      <a16:colId xmlns:a16="http://schemas.microsoft.com/office/drawing/2014/main" val="1487637554"/>
                    </a:ext>
                  </a:extLst>
                </a:gridCol>
                <a:gridCol w="231047">
                  <a:extLst>
                    <a:ext uri="{9D8B030D-6E8A-4147-A177-3AD203B41FA5}">
                      <a16:colId xmlns:a16="http://schemas.microsoft.com/office/drawing/2014/main" val="3709467600"/>
                    </a:ext>
                  </a:extLst>
                </a:gridCol>
                <a:gridCol w="231047">
                  <a:extLst>
                    <a:ext uri="{9D8B030D-6E8A-4147-A177-3AD203B41FA5}">
                      <a16:colId xmlns:a16="http://schemas.microsoft.com/office/drawing/2014/main" val="2873647187"/>
                    </a:ext>
                  </a:extLst>
                </a:gridCol>
                <a:gridCol w="231047">
                  <a:extLst>
                    <a:ext uri="{9D8B030D-6E8A-4147-A177-3AD203B41FA5}">
                      <a16:colId xmlns:a16="http://schemas.microsoft.com/office/drawing/2014/main" val="336197270"/>
                    </a:ext>
                  </a:extLst>
                </a:gridCol>
              </a:tblGrid>
              <a:tr h="128224">
                <a:tc>
                  <a:txBody>
                    <a:bodyPr/>
                    <a:lstStyle>
                      <a:lvl1pPr marL="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4864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9728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64592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19456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74320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29184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84048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38912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r"/>
                      <a:r>
                        <a:rPr lang="en-US" sz="800" b="1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No. at risk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4864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9728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64592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19456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74320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29184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84048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38912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en-US" sz="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4864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9728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64592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19456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74320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29184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84048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38912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en-US" sz="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4864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9728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64592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19456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74320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29184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84048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38912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en-US" sz="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4864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9728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64592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19456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74320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29184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84048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38912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en-US" sz="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4864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9728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64592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19456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74320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29184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84048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38912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en-US" sz="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4864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9728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64592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19456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74320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29184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84048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38912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en-US" sz="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4864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9728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64592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19456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74320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29184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84048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38912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en-US" sz="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4864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9728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64592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19456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74320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29184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84048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38912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en-US" sz="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4864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9728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64592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19456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74320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29184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84048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38912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en-US" sz="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4864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9728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64592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19456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74320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29184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84048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38912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en-US" sz="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4864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9728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64592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19456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74320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29184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84048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38912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en-US" sz="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4864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9728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64592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19456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74320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29184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84048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38912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en-US" sz="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4864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9728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64592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19456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74320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29184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84048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38912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en-US" sz="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4864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9728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64592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19456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74320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29184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84048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38912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en-US" sz="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4864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9728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64592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19456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74320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29184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84048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38912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en-US" sz="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4864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9728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64592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19456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74320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29184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84048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38912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en-US" sz="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4864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9728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64592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19456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74320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29184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84048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38912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en-US" sz="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4864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9728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64592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19456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74320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29184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84048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38912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en-US" sz="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4864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9728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64592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19456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74320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29184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84048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38912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en-US" sz="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4864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9728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64592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19456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74320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29184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84048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38912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en-US" sz="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61759566"/>
                  </a:ext>
                </a:extLst>
              </a:tr>
              <a:tr h="128224">
                <a:tc>
                  <a:txBody>
                    <a:bodyPr/>
                    <a:lstStyle>
                      <a:lvl1pPr marL="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4864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9728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64592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19456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74320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29184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84048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38912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r"/>
                      <a:r>
                        <a:rPr lang="en-US" sz="800" b="1" kern="1200" dirty="0">
                          <a:solidFill>
                            <a:srgbClr val="023F88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Quizartinib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4864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9728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64592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19456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74320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29184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84048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38912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800" b="0" kern="1200" dirty="0">
                          <a:solidFill>
                            <a:srgbClr val="023F88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4864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9728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64592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19456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74320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29184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84048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38912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800" b="0" kern="1200" dirty="0">
                          <a:solidFill>
                            <a:srgbClr val="023F88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4864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9728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64592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19456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74320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29184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84048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38912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800" b="0" kern="1200" dirty="0">
                          <a:solidFill>
                            <a:srgbClr val="023F88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4864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9728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64592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19456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74320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29184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84048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38912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800" b="0" kern="1200" dirty="0">
                          <a:solidFill>
                            <a:srgbClr val="023F88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4864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9728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64592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19456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74320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29184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84048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38912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800" b="0" kern="1200" dirty="0">
                          <a:solidFill>
                            <a:srgbClr val="023F88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4864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9728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64592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19456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74320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29184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84048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38912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800" b="0" kern="1200" dirty="0">
                          <a:solidFill>
                            <a:srgbClr val="023F88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4864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9728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64592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19456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74320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29184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84048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38912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800" b="0" kern="1200" dirty="0">
                          <a:solidFill>
                            <a:srgbClr val="023F88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4864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9728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64592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19456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74320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29184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84048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38912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800" b="0" kern="1200" dirty="0">
                          <a:solidFill>
                            <a:srgbClr val="023F88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4864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9728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64592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19456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74320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29184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84048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38912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800" b="0" kern="1200" dirty="0">
                          <a:solidFill>
                            <a:srgbClr val="023F88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38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4864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9728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64592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19456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74320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29184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84048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38912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800" b="0" kern="1200" dirty="0">
                          <a:solidFill>
                            <a:srgbClr val="023F88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4864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9728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64592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19456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74320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29184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84048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38912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800" b="0" kern="1200" dirty="0">
                          <a:solidFill>
                            <a:srgbClr val="023F88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29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4864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9728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64592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19456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74320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29184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84048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38912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800" b="0" kern="1200" dirty="0">
                          <a:solidFill>
                            <a:srgbClr val="023F88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4864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9728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64592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19456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74320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29184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84048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38912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800" b="0" kern="1200" dirty="0">
                          <a:solidFill>
                            <a:srgbClr val="023F88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4864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9728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64592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19456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74320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29184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84048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38912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800" b="0" kern="1200" dirty="0">
                          <a:solidFill>
                            <a:srgbClr val="023F88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17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4864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9728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64592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19456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74320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29184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84048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38912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800" b="0" kern="1200" dirty="0">
                          <a:solidFill>
                            <a:srgbClr val="023F88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4864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9728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64592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19456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74320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29184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84048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38912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800" b="0" kern="1200" dirty="0">
                          <a:solidFill>
                            <a:srgbClr val="023F88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4864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9728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64592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19456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74320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29184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84048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38912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800" b="0" kern="1200" dirty="0">
                          <a:solidFill>
                            <a:srgbClr val="023F88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4864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9728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64592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19456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74320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29184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84048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38912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800" b="0" kern="1200" dirty="0">
                          <a:solidFill>
                            <a:srgbClr val="023F88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4864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9728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64592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19456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74320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29184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84048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38912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800" b="0" kern="1200" dirty="0">
                          <a:solidFill>
                            <a:srgbClr val="023F88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4864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9728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64592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19456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74320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29184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84048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38912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800" b="0" kern="1200" dirty="0">
                          <a:solidFill>
                            <a:srgbClr val="023F88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50809777"/>
                  </a:ext>
                </a:extLst>
              </a:tr>
              <a:tr h="127000">
                <a:tc>
                  <a:txBody>
                    <a:bodyPr/>
                    <a:lstStyle>
                      <a:lvl1pPr marL="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4864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9728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64592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19456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74320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29184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84048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38912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r"/>
                      <a:r>
                        <a:rPr lang="en-US" sz="800" b="1" kern="1200" dirty="0">
                          <a:solidFill>
                            <a:srgbClr val="00A756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Placebo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4864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9728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64592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19456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74320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29184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84048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38912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800" b="0" kern="1200" dirty="0">
                          <a:solidFill>
                            <a:srgbClr val="00A756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4864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9728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64592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19456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74320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29184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84048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38912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800" b="0" kern="1200" dirty="0">
                          <a:solidFill>
                            <a:srgbClr val="00A756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4864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9728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64592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19456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74320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29184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84048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38912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800" b="0" kern="1200" dirty="0">
                          <a:solidFill>
                            <a:srgbClr val="00A756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4864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9728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64592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19456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74320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29184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84048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38912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800" b="0" kern="1200" dirty="0">
                          <a:solidFill>
                            <a:srgbClr val="00A756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39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4864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9728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64592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19456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74320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29184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84048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38912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800" b="0" kern="1200" dirty="0">
                          <a:solidFill>
                            <a:srgbClr val="00A756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4864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9728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64592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19456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74320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29184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84048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38912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800" b="0" kern="1200" dirty="0">
                          <a:solidFill>
                            <a:srgbClr val="00A756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4864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9728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64592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19456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74320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29184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84048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38912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800" b="0" kern="1200" dirty="0">
                          <a:solidFill>
                            <a:srgbClr val="00A756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29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4864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9728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64592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19456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74320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29184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84048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38912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800" b="0" kern="1200" dirty="0">
                          <a:solidFill>
                            <a:srgbClr val="00A756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28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4864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9728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64592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19456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74320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29184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84048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38912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800" b="0" kern="1200" dirty="0">
                          <a:solidFill>
                            <a:srgbClr val="00A756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28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4864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9728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64592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19456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74320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29184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84048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38912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800" b="0" kern="1200" dirty="0">
                          <a:solidFill>
                            <a:srgbClr val="00A756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4864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9728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64592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19456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74320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29184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84048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38912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800" b="0" kern="1200" dirty="0">
                          <a:solidFill>
                            <a:srgbClr val="00A756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18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4864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9728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64592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19456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74320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29184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84048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38912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800" b="0" kern="1200" dirty="0">
                          <a:solidFill>
                            <a:srgbClr val="00A756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4864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9728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64592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19456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74320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29184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84048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38912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800" b="0" kern="1200" dirty="0">
                          <a:solidFill>
                            <a:srgbClr val="00A756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4864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9728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64592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19456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74320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29184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84048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38912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800" b="0" kern="1200" dirty="0">
                          <a:solidFill>
                            <a:srgbClr val="00A756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4864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9728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64592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19456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74320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29184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84048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38912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800" b="0" kern="1200" dirty="0">
                          <a:solidFill>
                            <a:srgbClr val="00A756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4864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9728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64592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19456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74320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29184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84048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38912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800" b="0" kern="1200" dirty="0">
                          <a:solidFill>
                            <a:srgbClr val="00A756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4864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9728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64592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19456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74320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29184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84048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38912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800" b="0" kern="1200" dirty="0">
                          <a:solidFill>
                            <a:srgbClr val="00A756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4864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9728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64592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19456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74320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29184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84048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38912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800" b="0" kern="1200" dirty="0">
                          <a:solidFill>
                            <a:srgbClr val="00A756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4864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9728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64592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19456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74320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29184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84048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38912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800" b="0" kern="1200" dirty="0">
                          <a:solidFill>
                            <a:srgbClr val="00A756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4864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09728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64592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19456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74320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29184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84048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389120" algn="l" defTabSz="1097280" rtl="0" eaLnBrk="1" latinLnBrk="0" hangingPunct="1">
                        <a:defRPr sz="216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800" b="0" kern="1200" dirty="0">
                          <a:solidFill>
                            <a:srgbClr val="00A756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8314970"/>
                  </a:ext>
                </a:extLst>
              </a:tr>
            </a:tbl>
          </a:graphicData>
        </a:graphic>
      </p:graphicFrame>
      <p:grpSp>
        <p:nvGrpSpPr>
          <p:cNvPr id="2832" name="Group 2831">
            <a:extLst>
              <a:ext uri="{FF2B5EF4-FFF2-40B4-BE49-F238E27FC236}">
                <a16:creationId xmlns:a16="http://schemas.microsoft.com/office/drawing/2014/main" id="{6D8346F6-01B9-CA2E-7544-20C4FC9D719A}"/>
              </a:ext>
            </a:extLst>
          </p:cNvPr>
          <p:cNvGrpSpPr/>
          <p:nvPr/>
        </p:nvGrpSpPr>
        <p:grpSpPr>
          <a:xfrm>
            <a:off x="1316533" y="4894214"/>
            <a:ext cx="4553292" cy="105868"/>
            <a:chOff x="2823686" y="4957763"/>
            <a:chExt cx="6187282" cy="236220"/>
          </a:xfrm>
          <a:noFill/>
        </p:grpSpPr>
        <p:sp>
          <p:nvSpPr>
            <p:cNvPr id="2833" name="TextBox 2832">
              <a:extLst>
                <a:ext uri="{FF2B5EF4-FFF2-40B4-BE49-F238E27FC236}">
                  <a16:creationId xmlns:a16="http://schemas.microsoft.com/office/drawing/2014/main" id="{A926C73D-E1C2-A987-DF7E-F529FBF30F4E}"/>
                </a:ext>
              </a:extLst>
            </p:cNvPr>
            <p:cNvSpPr txBox="1"/>
            <p:nvPr/>
          </p:nvSpPr>
          <p:spPr>
            <a:xfrm>
              <a:off x="2823686" y="4957763"/>
              <a:ext cx="236220" cy="236220"/>
            </a:xfrm>
            <a:prstGeom prst="rect">
              <a:avLst/>
            </a:prstGeom>
            <a:grpFill/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marL="0" marR="0" lvl="0" indent="0" algn="ctr" defTabSz="428615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67" b="0" i="0" u="none" strike="noStrike" kern="1200" cap="none" spc="0" normalizeH="0" baseline="0" noProof="0" dirty="0">
                  <a:ln>
                    <a:noFill/>
                  </a:ln>
                  <a:solidFill>
                    <a:srgbClr val="4D4F53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itchFamily="34" charset="0"/>
                </a:rPr>
                <a:t>0</a:t>
              </a:r>
            </a:p>
          </p:txBody>
        </p:sp>
        <p:sp>
          <p:nvSpPr>
            <p:cNvPr id="2834" name="TextBox 2833">
              <a:extLst>
                <a:ext uri="{FF2B5EF4-FFF2-40B4-BE49-F238E27FC236}">
                  <a16:creationId xmlns:a16="http://schemas.microsoft.com/office/drawing/2014/main" id="{97F8B8E8-9DF0-5D87-3AE4-37ED89B055F1}"/>
                </a:ext>
              </a:extLst>
            </p:cNvPr>
            <p:cNvSpPr txBox="1"/>
            <p:nvPr/>
          </p:nvSpPr>
          <p:spPr>
            <a:xfrm>
              <a:off x="8774748" y="4957763"/>
              <a:ext cx="236220" cy="236220"/>
            </a:xfrm>
            <a:prstGeom prst="rect">
              <a:avLst/>
            </a:prstGeom>
            <a:grpFill/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marL="0" marR="0" lvl="0" indent="0" algn="ctr" defTabSz="428615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67" b="0" i="0" u="none" strike="noStrike" kern="1200" cap="none" spc="0" normalizeH="0" baseline="0" noProof="0" dirty="0">
                  <a:ln>
                    <a:noFill/>
                  </a:ln>
                  <a:solidFill>
                    <a:srgbClr val="4D4F53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itchFamily="34" charset="0"/>
                </a:rPr>
                <a:t>57</a:t>
              </a:r>
            </a:p>
          </p:txBody>
        </p:sp>
        <p:sp>
          <p:nvSpPr>
            <p:cNvPr id="2835" name="TextBox 2834">
              <a:extLst>
                <a:ext uri="{FF2B5EF4-FFF2-40B4-BE49-F238E27FC236}">
                  <a16:creationId xmlns:a16="http://schemas.microsoft.com/office/drawing/2014/main" id="{BB3EE4E3-7652-7B51-2801-2377C5FDB8DE}"/>
                </a:ext>
              </a:extLst>
            </p:cNvPr>
            <p:cNvSpPr txBox="1"/>
            <p:nvPr/>
          </p:nvSpPr>
          <p:spPr>
            <a:xfrm>
              <a:off x="8461538" y="4957763"/>
              <a:ext cx="236220" cy="236220"/>
            </a:xfrm>
            <a:prstGeom prst="rect">
              <a:avLst/>
            </a:prstGeom>
            <a:grpFill/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marL="0" marR="0" lvl="0" indent="0" algn="ctr" defTabSz="428615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67" b="0" i="0" u="none" strike="noStrike" kern="1200" cap="none" spc="0" normalizeH="0" baseline="0" noProof="0" dirty="0">
                  <a:ln>
                    <a:noFill/>
                  </a:ln>
                  <a:solidFill>
                    <a:srgbClr val="4D4F53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itchFamily="34" charset="0"/>
                </a:rPr>
                <a:t>54</a:t>
              </a:r>
            </a:p>
          </p:txBody>
        </p:sp>
        <p:sp>
          <p:nvSpPr>
            <p:cNvPr id="2836" name="TextBox 2835">
              <a:extLst>
                <a:ext uri="{FF2B5EF4-FFF2-40B4-BE49-F238E27FC236}">
                  <a16:creationId xmlns:a16="http://schemas.microsoft.com/office/drawing/2014/main" id="{4FC9E9CC-C55E-F45E-ACFC-BC6B69FBBC5C}"/>
                </a:ext>
              </a:extLst>
            </p:cNvPr>
            <p:cNvSpPr txBox="1"/>
            <p:nvPr/>
          </p:nvSpPr>
          <p:spPr>
            <a:xfrm>
              <a:off x="8148324" y="4957763"/>
              <a:ext cx="236220" cy="236220"/>
            </a:xfrm>
            <a:prstGeom prst="rect">
              <a:avLst/>
            </a:prstGeom>
            <a:grpFill/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marL="0" marR="0" lvl="0" indent="0" algn="ctr" defTabSz="428615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67" b="0" i="0" u="none" strike="noStrike" kern="1200" cap="none" spc="0" normalizeH="0" baseline="0" noProof="0" dirty="0">
                  <a:ln>
                    <a:noFill/>
                  </a:ln>
                  <a:solidFill>
                    <a:srgbClr val="4D4F53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itchFamily="34" charset="0"/>
                </a:rPr>
                <a:t>51</a:t>
              </a:r>
            </a:p>
          </p:txBody>
        </p:sp>
        <p:sp>
          <p:nvSpPr>
            <p:cNvPr id="2837" name="TextBox 2836">
              <a:extLst>
                <a:ext uri="{FF2B5EF4-FFF2-40B4-BE49-F238E27FC236}">
                  <a16:creationId xmlns:a16="http://schemas.microsoft.com/office/drawing/2014/main" id="{88C768CB-3CFA-81B8-66FC-59C05F78BB14}"/>
                </a:ext>
              </a:extLst>
            </p:cNvPr>
            <p:cNvSpPr txBox="1"/>
            <p:nvPr/>
          </p:nvSpPr>
          <p:spPr>
            <a:xfrm>
              <a:off x="7835110" y="4957763"/>
              <a:ext cx="236220" cy="236220"/>
            </a:xfrm>
            <a:prstGeom prst="rect">
              <a:avLst/>
            </a:prstGeom>
            <a:grpFill/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marL="0" marR="0" lvl="0" indent="0" algn="ctr" defTabSz="428615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67" b="0" i="0" u="none" strike="noStrike" kern="1200" cap="none" spc="0" normalizeH="0" baseline="0" noProof="0" dirty="0">
                  <a:ln>
                    <a:noFill/>
                  </a:ln>
                  <a:solidFill>
                    <a:srgbClr val="4D4F53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itchFamily="34" charset="0"/>
                </a:rPr>
                <a:t>48</a:t>
              </a:r>
            </a:p>
          </p:txBody>
        </p:sp>
        <p:sp>
          <p:nvSpPr>
            <p:cNvPr id="2838" name="TextBox 2837">
              <a:extLst>
                <a:ext uri="{FF2B5EF4-FFF2-40B4-BE49-F238E27FC236}">
                  <a16:creationId xmlns:a16="http://schemas.microsoft.com/office/drawing/2014/main" id="{3CBD85F5-9E53-3FE7-8C08-408037F50763}"/>
                </a:ext>
              </a:extLst>
            </p:cNvPr>
            <p:cNvSpPr txBox="1"/>
            <p:nvPr/>
          </p:nvSpPr>
          <p:spPr>
            <a:xfrm>
              <a:off x="7521896" y="4957763"/>
              <a:ext cx="236220" cy="236220"/>
            </a:xfrm>
            <a:prstGeom prst="rect">
              <a:avLst/>
            </a:prstGeom>
            <a:grpFill/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marL="0" marR="0" lvl="0" indent="0" algn="ctr" defTabSz="428615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67" b="0" i="0" u="none" strike="noStrike" kern="1200" cap="none" spc="0" normalizeH="0" baseline="0" noProof="0" dirty="0">
                  <a:ln>
                    <a:noFill/>
                  </a:ln>
                  <a:solidFill>
                    <a:srgbClr val="4D4F53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itchFamily="34" charset="0"/>
                </a:rPr>
                <a:t>45</a:t>
              </a:r>
            </a:p>
          </p:txBody>
        </p:sp>
        <p:sp>
          <p:nvSpPr>
            <p:cNvPr id="2839" name="TextBox 2838">
              <a:extLst>
                <a:ext uri="{FF2B5EF4-FFF2-40B4-BE49-F238E27FC236}">
                  <a16:creationId xmlns:a16="http://schemas.microsoft.com/office/drawing/2014/main" id="{E325452A-B26B-61BB-9FAC-E364D7CBF4FE}"/>
                </a:ext>
              </a:extLst>
            </p:cNvPr>
            <p:cNvSpPr txBox="1"/>
            <p:nvPr/>
          </p:nvSpPr>
          <p:spPr>
            <a:xfrm>
              <a:off x="7208682" y="4957763"/>
              <a:ext cx="236220" cy="236220"/>
            </a:xfrm>
            <a:prstGeom prst="rect">
              <a:avLst/>
            </a:prstGeom>
            <a:grpFill/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marL="0" marR="0" lvl="0" indent="0" algn="ctr" defTabSz="428615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67" b="0" i="0" u="none" strike="noStrike" kern="1200" cap="none" spc="0" normalizeH="0" baseline="0" noProof="0" dirty="0">
                  <a:ln>
                    <a:noFill/>
                  </a:ln>
                  <a:solidFill>
                    <a:srgbClr val="4D4F53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itchFamily="34" charset="0"/>
                </a:rPr>
                <a:t>42</a:t>
              </a:r>
            </a:p>
          </p:txBody>
        </p:sp>
        <p:sp>
          <p:nvSpPr>
            <p:cNvPr id="2840" name="TextBox 2839">
              <a:extLst>
                <a:ext uri="{FF2B5EF4-FFF2-40B4-BE49-F238E27FC236}">
                  <a16:creationId xmlns:a16="http://schemas.microsoft.com/office/drawing/2014/main" id="{C10BE556-898E-60A8-8FEB-2FBB22886076}"/>
                </a:ext>
              </a:extLst>
            </p:cNvPr>
            <p:cNvSpPr txBox="1"/>
            <p:nvPr/>
          </p:nvSpPr>
          <p:spPr>
            <a:xfrm>
              <a:off x="6895468" y="4957763"/>
              <a:ext cx="236220" cy="236220"/>
            </a:xfrm>
            <a:prstGeom prst="rect">
              <a:avLst/>
            </a:prstGeom>
            <a:grpFill/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marL="0" marR="0" lvl="0" indent="0" algn="ctr" defTabSz="428615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67" b="0" i="0" u="none" strike="noStrike" kern="1200" cap="none" spc="0" normalizeH="0" baseline="0" noProof="0" dirty="0">
                  <a:ln>
                    <a:noFill/>
                  </a:ln>
                  <a:solidFill>
                    <a:srgbClr val="4D4F53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itchFamily="34" charset="0"/>
                </a:rPr>
                <a:t>39</a:t>
              </a:r>
            </a:p>
          </p:txBody>
        </p:sp>
        <p:sp>
          <p:nvSpPr>
            <p:cNvPr id="2841" name="TextBox 2840">
              <a:extLst>
                <a:ext uri="{FF2B5EF4-FFF2-40B4-BE49-F238E27FC236}">
                  <a16:creationId xmlns:a16="http://schemas.microsoft.com/office/drawing/2014/main" id="{04EADBB7-C106-6141-C053-3D76C277A26B}"/>
                </a:ext>
              </a:extLst>
            </p:cNvPr>
            <p:cNvSpPr txBox="1"/>
            <p:nvPr/>
          </p:nvSpPr>
          <p:spPr>
            <a:xfrm>
              <a:off x="6582254" y="4957763"/>
              <a:ext cx="236220" cy="236220"/>
            </a:xfrm>
            <a:prstGeom prst="rect">
              <a:avLst/>
            </a:prstGeom>
            <a:grpFill/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marL="0" marR="0" lvl="0" indent="0" algn="ctr" defTabSz="428615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67" b="0" i="0" u="none" strike="noStrike" kern="1200" cap="none" spc="0" normalizeH="0" baseline="0" noProof="0" dirty="0">
                  <a:ln>
                    <a:noFill/>
                  </a:ln>
                  <a:solidFill>
                    <a:srgbClr val="4D4F53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itchFamily="34" charset="0"/>
                </a:rPr>
                <a:t>36</a:t>
              </a:r>
            </a:p>
          </p:txBody>
        </p:sp>
        <p:sp>
          <p:nvSpPr>
            <p:cNvPr id="2842" name="TextBox 2841">
              <a:extLst>
                <a:ext uri="{FF2B5EF4-FFF2-40B4-BE49-F238E27FC236}">
                  <a16:creationId xmlns:a16="http://schemas.microsoft.com/office/drawing/2014/main" id="{43982105-CBE8-CA54-AE41-5EF0C2A56102}"/>
                </a:ext>
              </a:extLst>
            </p:cNvPr>
            <p:cNvSpPr txBox="1"/>
            <p:nvPr/>
          </p:nvSpPr>
          <p:spPr>
            <a:xfrm>
              <a:off x="6269040" y="4957763"/>
              <a:ext cx="236220" cy="236220"/>
            </a:xfrm>
            <a:prstGeom prst="rect">
              <a:avLst/>
            </a:prstGeom>
            <a:grpFill/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marL="0" marR="0" lvl="0" indent="0" algn="ctr" defTabSz="428615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67" b="0" i="0" u="none" strike="noStrike" kern="1200" cap="none" spc="0" normalizeH="0" baseline="0" noProof="0" dirty="0">
                  <a:ln>
                    <a:noFill/>
                  </a:ln>
                  <a:solidFill>
                    <a:srgbClr val="4D4F53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itchFamily="34" charset="0"/>
                </a:rPr>
                <a:t>33</a:t>
              </a:r>
            </a:p>
          </p:txBody>
        </p:sp>
        <p:sp>
          <p:nvSpPr>
            <p:cNvPr id="2843" name="TextBox 2842">
              <a:extLst>
                <a:ext uri="{FF2B5EF4-FFF2-40B4-BE49-F238E27FC236}">
                  <a16:creationId xmlns:a16="http://schemas.microsoft.com/office/drawing/2014/main" id="{FCFEA1CF-9FE3-2BFF-45D9-79D17D75C3B2}"/>
                </a:ext>
              </a:extLst>
            </p:cNvPr>
            <p:cNvSpPr txBox="1"/>
            <p:nvPr/>
          </p:nvSpPr>
          <p:spPr>
            <a:xfrm>
              <a:off x="5955826" y="4957763"/>
              <a:ext cx="236220" cy="236220"/>
            </a:xfrm>
            <a:prstGeom prst="rect">
              <a:avLst/>
            </a:prstGeom>
            <a:grpFill/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marL="0" marR="0" lvl="0" indent="0" algn="ctr" defTabSz="428615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67" b="0" i="0" u="none" strike="noStrike" kern="1200" cap="none" spc="0" normalizeH="0" baseline="0" noProof="0" dirty="0">
                  <a:ln>
                    <a:noFill/>
                  </a:ln>
                  <a:solidFill>
                    <a:srgbClr val="4D4F53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itchFamily="34" charset="0"/>
                </a:rPr>
                <a:t>30</a:t>
              </a:r>
            </a:p>
          </p:txBody>
        </p:sp>
        <p:sp>
          <p:nvSpPr>
            <p:cNvPr id="2844" name="TextBox 2843">
              <a:extLst>
                <a:ext uri="{FF2B5EF4-FFF2-40B4-BE49-F238E27FC236}">
                  <a16:creationId xmlns:a16="http://schemas.microsoft.com/office/drawing/2014/main" id="{3F7EBA75-3986-5F39-462F-D147E6422718}"/>
                </a:ext>
              </a:extLst>
            </p:cNvPr>
            <p:cNvSpPr txBox="1"/>
            <p:nvPr/>
          </p:nvSpPr>
          <p:spPr>
            <a:xfrm>
              <a:off x="5642612" y="4957763"/>
              <a:ext cx="236220" cy="236220"/>
            </a:xfrm>
            <a:prstGeom prst="rect">
              <a:avLst/>
            </a:prstGeom>
            <a:grpFill/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marL="0" marR="0" lvl="0" indent="0" algn="ctr" defTabSz="428615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67" b="0" i="0" u="none" strike="noStrike" kern="1200" cap="none" spc="0" normalizeH="0" baseline="0" noProof="0" dirty="0">
                  <a:ln>
                    <a:noFill/>
                  </a:ln>
                  <a:solidFill>
                    <a:srgbClr val="4D4F53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itchFamily="34" charset="0"/>
                </a:rPr>
                <a:t>27</a:t>
              </a:r>
            </a:p>
          </p:txBody>
        </p:sp>
        <p:sp>
          <p:nvSpPr>
            <p:cNvPr id="2845" name="TextBox 2844">
              <a:extLst>
                <a:ext uri="{FF2B5EF4-FFF2-40B4-BE49-F238E27FC236}">
                  <a16:creationId xmlns:a16="http://schemas.microsoft.com/office/drawing/2014/main" id="{E24AE7DC-5B77-5F15-468D-1E3844B77027}"/>
                </a:ext>
              </a:extLst>
            </p:cNvPr>
            <p:cNvSpPr txBox="1"/>
            <p:nvPr/>
          </p:nvSpPr>
          <p:spPr>
            <a:xfrm>
              <a:off x="5329398" y="4957763"/>
              <a:ext cx="236220" cy="236220"/>
            </a:xfrm>
            <a:prstGeom prst="rect">
              <a:avLst/>
            </a:prstGeom>
            <a:grpFill/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marL="0" marR="0" lvl="0" indent="0" algn="ctr" defTabSz="428615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67" b="0" i="0" u="none" strike="noStrike" kern="1200" cap="none" spc="0" normalizeH="0" baseline="0" noProof="0" dirty="0">
                  <a:ln>
                    <a:noFill/>
                  </a:ln>
                  <a:solidFill>
                    <a:srgbClr val="4D4F53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itchFamily="34" charset="0"/>
                </a:rPr>
                <a:t>24</a:t>
              </a:r>
            </a:p>
          </p:txBody>
        </p:sp>
        <p:sp>
          <p:nvSpPr>
            <p:cNvPr id="2846" name="TextBox 2845">
              <a:extLst>
                <a:ext uri="{FF2B5EF4-FFF2-40B4-BE49-F238E27FC236}">
                  <a16:creationId xmlns:a16="http://schemas.microsoft.com/office/drawing/2014/main" id="{D68D24EE-C12C-1139-AF30-29C0CF37D2AF}"/>
                </a:ext>
              </a:extLst>
            </p:cNvPr>
            <p:cNvSpPr txBox="1"/>
            <p:nvPr/>
          </p:nvSpPr>
          <p:spPr>
            <a:xfrm>
              <a:off x="5016184" y="4957763"/>
              <a:ext cx="236220" cy="236220"/>
            </a:xfrm>
            <a:prstGeom prst="rect">
              <a:avLst/>
            </a:prstGeom>
            <a:grpFill/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marL="0" marR="0" lvl="0" indent="0" algn="ctr" defTabSz="428615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67" b="0" i="0" u="none" strike="noStrike" kern="1200" cap="none" spc="0" normalizeH="0" baseline="0" noProof="0" dirty="0">
                  <a:ln>
                    <a:noFill/>
                  </a:ln>
                  <a:solidFill>
                    <a:srgbClr val="4D4F53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itchFamily="34" charset="0"/>
                </a:rPr>
                <a:t>21</a:t>
              </a:r>
            </a:p>
          </p:txBody>
        </p:sp>
        <p:sp>
          <p:nvSpPr>
            <p:cNvPr id="2847" name="TextBox 2846">
              <a:extLst>
                <a:ext uri="{FF2B5EF4-FFF2-40B4-BE49-F238E27FC236}">
                  <a16:creationId xmlns:a16="http://schemas.microsoft.com/office/drawing/2014/main" id="{0EC90E8B-3CE7-7AC2-AAE8-2320E30F2D9E}"/>
                </a:ext>
              </a:extLst>
            </p:cNvPr>
            <p:cNvSpPr txBox="1"/>
            <p:nvPr/>
          </p:nvSpPr>
          <p:spPr>
            <a:xfrm>
              <a:off x="4702970" y="4957763"/>
              <a:ext cx="236220" cy="236220"/>
            </a:xfrm>
            <a:prstGeom prst="rect">
              <a:avLst/>
            </a:prstGeom>
            <a:grpFill/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marL="0" marR="0" lvl="0" indent="0" algn="ctr" defTabSz="428615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67" b="0" i="0" u="none" strike="noStrike" kern="1200" cap="none" spc="0" normalizeH="0" baseline="0" noProof="0" dirty="0">
                  <a:ln>
                    <a:noFill/>
                  </a:ln>
                  <a:solidFill>
                    <a:srgbClr val="4D4F53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itchFamily="34" charset="0"/>
                </a:rPr>
                <a:t>18</a:t>
              </a:r>
            </a:p>
          </p:txBody>
        </p:sp>
        <p:sp>
          <p:nvSpPr>
            <p:cNvPr id="2848" name="TextBox 2847">
              <a:extLst>
                <a:ext uri="{FF2B5EF4-FFF2-40B4-BE49-F238E27FC236}">
                  <a16:creationId xmlns:a16="http://schemas.microsoft.com/office/drawing/2014/main" id="{F1B0985E-0AE2-EC45-0DEF-8C0F1461960B}"/>
                </a:ext>
              </a:extLst>
            </p:cNvPr>
            <p:cNvSpPr txBox="1"/>
            <p:nvPr/>
          </p:nvSpPr>
          <p:spPr>
            <a:xfrm>
              <a:off x="4389756" y="4957763"/>
              <a:ext cx="236220" cy="236220"/>
            </a:xfrm>
            <a:prstGeom prst="rect">
              <a:avLst/>
            </a:prstGeom>
            <a:grpFill/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marL="0" marR="0" lvl="0" indent="0" algn="ctr" defTabSz="428615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67" b="0" i="0" u="none" strike="noStrike" kern="1200" cap="none" spc="0" normalizeH="0" baseline="0" noProof="0" dirty="0">
                  <a:ln>
                    <a:noFill/>
                  </a:ln>
                  <a:solidFill>
                    <a:srgbClr val="4D4F53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itchFamily="34" charset="0"/>
                </a:rPr>
                <a:t>15</a:t>
              </a:r>
            </a:p>
          </p:txBody>
        </p:sp>
        <p:sp>
          <p:nvSpPr>
            <p:cNvPr id="2849" name="TextBox 2848">
              <a:extLst>
                <a:ext uri="{FF2B5EF4-FFF2-40B4-BE49-F238E27FC236}">
                  <a16:creationId xmlns:a16="http://schemas.microsoft.com/office/drawing/2014/main" id="{2E4D4E6E-0674-1DD5-C689-DE67A2104254}"/>
                </a:ext>
              </a:extLst>
            </p:cNvPr>
            <p:cNvSpPr txBox="1"/>
            <p:nvPr/>
          </p:nvSpPr>
          <p:spPr>
            <a:xfrm>
              <a:off x="4076542" y="4957763"/>
              <a:ext cx="236220" cy="236220"/>
            </a:xfrm>
            <a:prstGeom prst="rect">
              <a:avLst/>
            </a:prstGeom>
            <a:grpFill/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marL="0" marR="0" lvl="0" indent="0" algn="ctr" defTabSz="428615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67" b="0" i="0" u="none" strike="noStrike" kern="1200" cap="none" spc="0" normalizeH="0" baseline="0" noProof="0" dirty="0">
                  <a:ln>
                    <a:noFill/>
                  </a:ln>
                  <a:solidFill>
                    <a:srgbClr val="4D4F53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itchFamily="34" charset="0"/>
                </a:rPr>
                <a:t>12</a:t>
              </a:r>
            </a:p>
          </p:txBody>
        </p:sp>
        <p:sp>
          <p:nvSpPr>
            <p:cNvPr id="2850" name="TextBox 2849">
              <a:extLst>
                <a:ext uri="{FF2B5EF4-FFF2-40B4-BE49-F238E27FC236}">
                  <a16:creationId xmlns:a16="http://schemas.microsoft.com/office/drawing/2014/main" id="{873D19F9-76DB-FAB5-0D42-D32CCBE4E212}"/>
                </a:ext>
              </a:extLst>
            </p:cNvPr>
            <p:cNvSpPr txBox="1"/>
            <p:nvPr/>
          </p:nvSpPr>
          <p:spPr>
            <a:xfrm>
              <a:off x="3763328" y="4957763"/>
              <a:ext cx="236220" cy="236220"/>
            </a:xfrm>
            <a:prstGeom prst="rect">
              <a:avLst/>
            </a:prstGeom>
            <a:grpFill/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marL="0" marR="0" lvl="0" indent="0" algn="ctr" defTabSz="428615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67" b="0" i="0" u="none" strike="noStrike" kern="1200" cap="none" spc="0" normalizeH="0" baseline="0" noProof="0" dirty="0">
                  <a:ln>
                    <a:noFill/>
                  </a:ln>
                  <a:solidFill>
                    <a:srgbClr val="4D4F53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itchFamily="34" charset="0"/>
                </a:rPr>
                <a:t>9</a:t>
              </a:r>
            </a:p>
          </p:txBody>
        </p:sp>
        <p:sp>
          <p:nvSpPr>
            <p:cNvPr id="2851" name="TextBox 2850">
              <a:extLst>
                <a:ext uri="{FF2B5EF4-FFF2-40B4-BE49-F238E27FC236}">
                  <a16:creationId xmlns:a16="http://schemas.microsoft.com/office/drawing/2014/main" id="{AA3CD68F-907B-3878-06C8-2B750B782173}"/>
                </a:ext>
              </a:extLst>
            </p:cNvPr>
            <p:cNvSpPr txBox="1"/>
            <p:nvPr/>
          </p:nvSpPr>
          <p:spPr>
            <a:xfrm>
              <a:off x="3450114" y="4957763"/>
              <a:ext cx="236220" cy="236220"/>
            </a:xfrm>
            <a:prstGeom prst="rect">
              <a:avLst/>
            </a:prstGeom>
            <a:grpFill/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marL="0" marR="0" lvl="0" indent="0" algn="ctr" defTabSz="428615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67" b="0" i="0" u="none" strike="noStrike" kern="1200" cap="none" spc="0" normalizeH="0" baseline="0" noProof="0" dirty="0">
                  <a:ln>
                    <a:noFill/>
                  </a:ln>
                  <a:solidFill>
                    <a:srgbClr val="4D4F53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itchFamily="34" charset="0"/>
                </a:rPr>
                <a:t>6</a:t>
              </a:r>
            </a:p>
          </p:txBody>
        </p:sp>
        <p:sp>
          <p:nvSpPr>
            <p:cNvPr id="2852" name="TextBox 2851">
              <a:extLst>
                <a:ext uri="{FF2B5EF4-FFF2-40B4-BE49-F238E27FC236}">
                  <a16:creationId xmlns:a16="http://schemas.microsoft.com/office/drawing/2014/main" id="{5DB2EA02-9180-EB9C-C30C-3EEE9B4680E9}"/>
                </a:ext>
              </a:extLst>
            </p:cNvPr>
            <p:cNvSpPr txBox="1"/>
            <p:nvPr/>
          </p:nvSpPr>
          <p:spPr>
            <a:xfrm>
              <a:off x="3136900" y="4957763"/>
              <a:ext cx="236220" cy="236220"/>
            </a:xfrm>
            <a:prstGeom prst="rect">
              <a:avLst/>
            </a:prstGeom>
            <a:grpFill/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marL="0" marR="0" lvl="0" indent="0" algn="ctr" defTabSz="428615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67" b="0" i="0" u="none" strike="noStrike" kern="1200" cap="none" spc="0" normalizeH="0" baseline="0" noProof="0" dirty="0">
                  <a:ln>
                    <a:noFill/>
                  </a:ln>
                  <a:solidFill>
                    <a:srgbClr val="4D4F53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itchFamily="34" charset="0"/>
                </a:rPr>
                <a:t>3</a:t>
              </a:r>
            </a:p>
          </p:txBody>
        </p:sp>
      </p:grpSp>
      <p:grpSp>
        <p:nvGrpSpPr>
          <p:cNvPr id="2853" name="Group 2852">
            <a:extLst>
              <a:ext uri="{FF2B5EF4-FFF2-40B4-BE49-F238E27FC236}">
                <a16:creationId xmlns:a16="http://schemas.microsoft.com/office/drawing/2014/main" id="{B3387C81-8E89-7D62-AC91-47545CE860EE}"/>
              </a:ext>
            </a:extLst>
          </p:cNvPr>
          <p:cNvGrpSpPr/>
          <p:nvPr/>
        </p:nvGrpSpPr>
        <p:grpSpPr>
          <a:xfrm>
            <a:off x="456225" y="1614953"/>
            <a:ext cx="6097283" cy="3204593"/>
            <a:chOff x="1250156" y="3457887"/>
            <a:chExt cx="4696999" cy="2344106"/>
          </a:xfrm>
        </p:grpSpPr>
        <p:sp>
          <p:nvSpPr>
            <p:cNvPr id="2854" name="TextBox 2853">
              <a:extLst>
                <a:ext uri="{FF2B5EF4-FFF2-40B4-BE49-F238E27FC236}">
                  <a16:creationId xmlns:a16="http://schemas.microsoft.com/office/drawing/2014/main" id="{B498ADA5-D658-7A51-70DC-C52FA3E59482}"/>
                </a:ext>
              </a:extLst>
            </p:cNvPr>
            <p:cNvSpPr txBox="1"/>
            <p:nvPr/>
          </p:nvSpPr>
          <p:spPr>
            <a:xfrm>
              <a:off x="1308638" y="3457887"/>
              <a:ext cx="4638517" cy="138524"/>
            </a:xfrm>
            <a:prstGeom prst="rect">
              <a:avLst/>
            </a:prstGeom>
          </p:spPr>
          <p:txBody>
            <a:bodyPr vert="horz" wrap="square" lIns="0" tIns="0" rIns="0" bIns="0" rtlCol="0" anchor="t" anchorCtr="0">
              <a:noAutofit/>
            </a:bodyPr>
            <a:lstStyle/>
            <a:p>
              <a:pPr marL="0" marR="0" lvl="0" indent="0" algn="ctr" defTabSz="428615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itchFamily="34" charset="0"/>
                </a:rPr>
                <a:t>OS in Patients Who Received Continuation T</a:t>
              </a:r>
              <a:r>
                <a:rPr kumimoji="0" lang="en-US" sz="1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itchFamily="34" charset="0"/>
                </a:rPr>
                <a:t>herapy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itchFamily="34" charset="0"/>
                </a:rPr>
                <a:t> Without Allo-HCT</a:t>
              </a:r>
              <a:endParaRPr kumimoji="0" lang="en-GB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855" name="Rectangle 2854">
              <a:extLst>
                <a:ext uri="{FF2B5EF4-FFF2-40B4-BE49-F238E27FC236}">
                  <a16:creationId xmlns:a16="http://schemas.microsoft.com/office/drawing/2014/main" id="{FF4FA935-4796-EEE7-B2BE-967343618B7A}"/>
                </a:ext>
              </a:extLst>
            </p:cNvPr>
            <p:cNvSpPr/>
            <p:nvPr/>
          </p:nvSpPr>
          <p:spPr>
            <a:xfrm>
              <a:off x="4745227" y="4107038"/>
              <a:ext cx="712694" cy="208953"/>
            </a:xfrm>
            <a:prstGeom prst="rect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76198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67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856" name="Rectangle 2855">
              <a:extLst>
                <a:ext uri="{FF2B5EF4-FFF2-40B4-BE49-F238E27FC236}">
                  <a16:creationId xmlns:a16="http://schemas.microsoft.com/office/drawing/2014/main" id="{0F95F5DA-11F4-6838-12AE-FBDE21AC6117}"/>
                </a:ext>
              </a:extLst>
            </p:cNvPr>
            <p:cNvSpPr/>
            <p:nvPr/>
          </p:nvSpPr>
          <p:spPr>
            <a:xfrm>
              <a:off x="4678287" y="4460357"/>
              <a:ext cx="712694" cy="365257"/>
            </a:xfrm>
            <a:prstGeom prst="rect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76198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67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857" name="Rectangle 2856">
              <a:extLst>
                <a:ext uri="{FF2B5EF4-FFF2-40B4-BE49-F238E27FC236}">
                  <a16:creationId xmlns:a16="http://schemas.microsoft.com/office/drawing/2014/main" id="{9BAB440D-6129-ADE3-EBA7-DFEC97850058}"/>
                </a:ext>
              </a:extLst>
            </p:cNvPr>
            <p:cNvSpPr/>
            <p:nvPr/>
          </p:nvSpPr>
          <p:spPr>
            <a:xfrm>
              <a:off x="4745227" y="3900397"/>
              <a:ext cx="712694" cy="321605"/>
            </a:xfrm>
            <a:prstGeom prst="rect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76198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67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858" name="TextBox 2857">
              <a:extLst>
                <a:ext uri="{FF2B5EF4-FFF2-40B4-BE49-F238E27FC236}">
                  <a16:creationId xmlns:a16="http://schemas.microsoft.com/office/drawing/2014/main" id="{36C9029B-078D-BA32-71C3-AF442F0D66F4}"/>
                </a:ext>
              </a:extLst>
            </p:cNvPr>
            <p:cNvSpPr txBox="1"/>
            <p:nvPr/>
          </p:nvSpPr>
          <p:spPr>
            <a:xfrm>
              <a:off x="4949708" y="5586435"/>
              <a:ext cx="807380" cy="148370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rmAutofit/>
            </a:bodyPr>
            <a:lstStyle/>
            <a:p>
              <a:pPr marL="0" marR="0" lvl="0" indent="0" algn="l" defTabSz="428615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itchFamily="34" charset="0"/>
                </a:rPr>
                <a:t>+ CENSORED</a:t>
              </a:r>
            </a:p>
          </p:txBody>
        </p:sp>
        <p:sp>
          <p:nvSpPr>
            <p:cNvPr id="2859" name="Rectangle 2858">
              <a:extLst>
                <a:ext uri="{FF2B5EF4-FFF2-40B4-BE49-F238E27FC236}">
                  <a16:creationId xmlns:a16="http://schemas.microsoft.com/office/drawing/2014/main" id="{98C8960D-831D-B569-F501-4EAC8A8D1505}"/>
                </a:ext>
              </a:extLst>
            </p:cNvPr>
            <p:cNvSpPr/>
            <p:nvPr/>
          </p:nvSpPr>
          <p:spPr>
            <a:xfrm>
              <a:off x="1250156" y="3852399"/>
              <a:ext cx="364233" cy="1933052"/>
            </a:xfrm>
            <a:prstGeom prst="rect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76198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67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860" name="TextBox 2859">
              <a:extLst>
                <a:ext uri="{FF2B5EF4-FFF2-40B4-BE49-F238E27FC236}">
                  <a16:creationId xmlns:a16="http://schemas.microsoft.com/office/drawing/2014/main" id="{5FFE4C6D-3027-B166-FB7E-36CF989C23D2}"/>
                </a:ext>
              </a:extLst>
            </p:cNvPr>
            <p:cNvSpPr txBox="1"/>
            <p:nvPr/>
          </p:nvSpPr>
          <p:spPr>
            <a:xfrm>
              <a:off x="1465702" y="5630542"/>
              <a:ext cx="132874" cy="132874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rmAutofit/>
            </a:bodyPr>
            <a:lstStyle/>
            <a:p>
              <a:pPr marL="0" marR="0" lvl="0" indent="0" algn="r" defTabSz="428615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67" b="0" i="0" u="none" strike="noStrike" kern="0" cap="none" spc="0" normalizeH="0" baseline="0" noProof="0" dirty="0">
                  <a:ln>
                    <a:noFill/>
                  </a:ln>
                  <a:solidFill>
                    <a:srgbClr val="4D4F53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itchFamily="34" charset="0"/>
                </a:rPr>
                <a:t>0</a:t>
              </a:r>
            </a:p>
          </p:txBody>
        </p:sp>
        <p:sp>
          <p:nvSpPr>
            <p:cNvPr id="2861" name="TextBox 2860">
              <a:extLst>
                <a:ext uri="{FF2B5EF4-FFF2-40B4-BE49-F238E27FC236}">
                  <a16:creationId xmlns:a16="http://schemas.microsoft.com/office/drawing/2014/main" id="{A68F3F0E-738F-C439-2DEB-53D2C73D47EB}"/>
                </a:ext>
              </a:extLst>
            </p:cNvPr>
            <p:cNvSpPr txBox="1"/>
            <p:nvPr/>
          </p:nvSpPr>
          <p:spPr>
            <a:xfrm>
              <a:off x="1465702" y="5279230"/>
              <a:ext cx="132874" cy="132874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rmAutofit/>
            </a:bodyPr>
            <a:lstStyle/>
            <a:p>
              <a:pPr marL="0" marR="0" lvl="0" indent="0" algn="r" defTabSz="428615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itchFamily="34" charset="0"/>
                </a:rPr>
                <a:t>20</a:t>
              </a:r>
            </a:p>
          </p:txBody>
        </p:sp>
        <p:sp>
          <p:nvSpPr>
            <p:cNvPr id="2862" name="TextBox 2861">
              <a:extLst>
                <a:ext uri="{FF2B5EF4-FFF2-40B4-BE49-F238E27FC236}">
                  <a16:creationId xmlns:a16="http://schemas.microsoft.com/office/drawing/2014/main" id="{C85C75FF-C982-DA77-B19E-BB6E76E54617}"/>
                </a:ext>
              </a:extLst>
            </p:cNvPr>
            <p:cNvSpPr txBox="1"/>
            <p:nvPr/>
          </p:nvSpPr>
          <p:spPr>
            <a:xfrm>
              <a:off x="1465702" y="4931697"/>
              <a:ext cx="132874" cy="132874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rmAutofit/>
            </a:bodyPr>
            <a:lstStyle/>
            <a:p>
              <a:pPr marL="0" marR="0" lvl="0" indent="0" algn="r" defTabSz="428615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67" b="0" i="0" u="none" strike="noStrike" kern="0" cap="none" spc="0" normalizeH="0" baseline="0" noProof="0" dirty="0">
                  <a:ln>
                    <a:noFill/>
                  </a:ln>
                  <a:solidFill>
                    <a:srgbClr val="4D4F53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itchFamily="34" charset="0"/>
                </a:rPr>
                <a:t>40</a:t>
              </a:r>
            </a:p>
          </p:txBody>
        </p:sp>
        <p:sp>
          <p:nvSpPr>
            <p:cNvPr id="2863" name="TextBox 2862">
              <a:extLst>
                <a:ext uri="{FF2B5EF4-FFF2-40B4-BE49-F238E27FC236}">
                  <a16:creationId xmlns:a16="http://schemas.microsoft.com/office/drawing/2014/main" id="{768D1C09-1941-3D00-5495-8291F02AEC2E}"/>
                </a:ext>
              </a:extLst>
            </p:cNvPr>
            <p:cNvSpPr txBox="1"/>
            <p:nvPr/>
          </p:nvSpPr>
          <p:spPr>
            <a:xfrm>
              <a:off x="1465702" y="4579284"/>
              <a:ext cx="132874" cy="132874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rmAutofit/>
            </a:bodyPr>
            <a:lstStyle/>
            <a:p>
              <a:pPr marL="0" marR="0" lvl="0" indent="0" algn="r" defTabSz="428615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67" b="0" i="0" u="none" strike="noStrike" kern="0" cap="none" spc="0" normalizeH="0" baseline="0" noProof="0" dirty="0">
                  <a:ln>
                    <a:noFill/>
                  </a:ln>
                  <a:solidFill>
                    <a:srgbClr val="4D4F53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itchFamily="34" charset="0"/>
                </a:rPr>
                <a:t>60</a:t>
              </a:r>
            </a:p>
          </p:txBody>
        </p:sp>
        <p:sp>
          <p:nvSpPr>
            <p:cNvPr id="2864" name="TextBox 2863">
              <a:extLst>
                <a:ext uri="{FF2B5EF4-FFF2-40B4-BE49-F238E27FC236}">
                  <a16:creationId xmlns:a16="http://schemas.microsoft.com/office/drawing/2014/main" id="{A169A8A1-9247-848F-C6A9-37BA37C32F9A}"/>
                </a:ext>
              </a:extLst>
            </p:cNvPr>
            <p:cNvSpPr txBox="1"/>
            <p:nvPr/>
          </p:nvSpPr>
          <p:spPr>
            <a:xfrm>
              <a:off x="1465702" y="4226875"/>
              <a:ext cx="132874" cy="132874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rmAutofit/>
            </a:bodyPr>
            <a:lstStyle/>
            <a:p>
              <a:pPr marL="0" marR="0" lvl="0" indent="0" algn="r" defTabSz="428615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67" b="0" i="0" u="none" strike="noStrike" kern="0" cap="none" spc="0" normalizeH="0" baseline="0" noProof="0" dirty="0">
                  <a:ln>
                    <a:noFill/>
                  </a:ln>
                  <a:solidFill>
                    <a:srgbClr val="4D4F53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itchFamily="34" charset="0"/>
                </a:rPr>
                <a:t>80</a:t>
              </a:r>
            </a:p>
          </p:txBody>
        </p:sp>
        <p:sp>
          <p:nvSpPr>
            <p:cNvPr id="2865" name="TextBox 2864">
              <a:extLst>
                <a:ext uri="{FF2B5EF4-FFF2-40B4-BE49-F238E27FC236}">
                  <a16:creationId xmlns:a16="http://schemas.microsoft.com/office/drawing/2014/main" id="{EEF1B277-06D1-E8ED-EF70-5BCED2C645A4}"/>
                </a:ext>
              </a:extLst>
            </p:cNvPr>
            <p:cNvSpPr txBox="1"/>
            <p:nvPr/>
          </p:nvSpPr>
          <p:spPr>
            <a:xfrm>
              <a:off x="1465702" y="3876902"/>
              <a:ext cx="132874" cy="132874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rmAutofit/>
            </a:bodyPr>
            <a:lstStyle/>
            <a:p>
              <a:pPr marL="0" marR="0" lvl="0" indent="0" algn="r" defTabSz="428615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67" b="0" i="0" u="none" strike="noStrike" kern="0" cap="none" spc="0" normalizeH="0" baseline="0" noProof="0" dirty="0">
                  <a:ln>
                    <a:noFill/>
                  </a:ln>
                  <a:solidFill>
                    <a:srgbClr val="4D4F53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itchFamily="34" charset="0"/>
                </a:rPr>
                <a:t>100</a:t>
              </a:r>
            </a:p>
          </p:txBody>
        </p:sp>
        <p:sp>
          <p:nvSpPr>
            <p:cNvPr id="2866" name="TextBox 2865">
              <a:extLst>
                <a:ext uri="{FF2B5EF4-FFF2-40B4-BE49-F238E27FC236}">
                  <a16:creationId xmlns:a16="http://schemas.microsoft.com/office/drawing/2014/main" id="{51AF8571-93DD-CBB2-936B-2733F29891A6}"/>
                </a:ext>
              </a:extLst>
            </p:cNvPr>
            <p:cNvSpPr txBox="1"/>
            <p:nvPr/>
          </p:nvSpPr>
          <p:spPr>
            <a:xfrm rot="16200000">
              <a:off x="620294" y="4752023"/>
              <a:ext cx="1509564" cy="132874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Autofit/>
            </a:bodyPr>
            <a:lstStyle/>
            <a:p>
              <a:pPr marL="0" marR="0" lvl="0" indent="0" algn="ctr" defTabSz="428615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itchFamily="34" charset="0"/>
                </a:rPr>
                <a:t>OS probability (%)</a:t>
              </a:r>
            </a:p>
          </p:txBody>
        </p:sp>
        <p:sp>
          <p:nvSpPr>
            <p:cNvPr id="2868" name="TextBox 2867">
              <a:extLst>
                <a:ext uri="{FF2B5EF4-FFF2-40B4-BE49-F238E27FC236}">
                  <a16:creationId xmlns:a16="http://schemas.microsoft.com/office/drawing/2014/main" id="{608225E5-7827-EB15-EF0C-4DD0DA711229}"/>
                </a:ext>
              </a:extLst>
            </p:cNvPr>
            <p:cNvSpPr txBox="1"/>
            <p:nvPr/>
          </p:nvSpPr>
          <p:spPr>
            <a:xfrm>
              <a:off x="4424987" y="4210840"/>
              <a:ext cx="1089199" cy="131375"/>
            </a:xfrm>
            <a:prstGeom prst="rect">
              <a:avLst/>
            </a:prstGeom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algn="l" defTabSz="428615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67" b="1" i="0" u="none" strike="noStrike" kern="0" cap="none" spc="0" normalizeH="0" baseline="0" noProof="0" dirty="0">
                  <a:ln>
                    <a:noFill/>
                  </a:ln>
                  <a:solidFill>
                    <a:srgbClr val="023F88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itchFamily="34" charset="0"/>
                </a:rPr>
                <a:t>Quizartinib (n=46)</a:t>
              </a:r>
            </a:p>
          </p:txBody>
        </p:sp>
        <p:sp>
          <p:nvSpPr>
            <p:cNvPr id="2869" name="TextBox 2868">
              <a:extLst>
                <a:ext uri="{FF2B5EF4-FFF2-40B4-BE49-F238E27FC236}">
                  <a16:creationId xmlns:a16="http://schemas.microsoft.com/office/drawing/2014/main" id="{522E433E-59B5-4734-7CE1-4CE6251E4CB9}"/>
                </a:ext>
              </a:extLst>
            </p:cNvPr>
            <p:cNvSpPr txBox="1"/>
            <p:nvPr/>
          </p:nvSpPr>
          <p:spPr>
            <a:xfrm>
              <a:off x="4604031" y="4718830"/>
              <a:ext cx="919984" cy="131375"/>
            </a:xfrm>
            <a:prstGeom prst="rect">
              <a:avLst/>
            </a:prstGeom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0" marR="0" lvl="0" indent="0" algn="l" defTabSz="428615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67" b="1" i="0" u="none" strike="noStrike" kern="0" cap="none" spc="0" normalizeH="0" baseline="0" noProof="0" dirty="0">
                  <a:ln>
                    <a:noFill/>
                  </a:ln>
                  <a:solidFill>
                    <a:srgbClr val="00A75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itchFamily="34" charset="0"/>
                </a:rPr>
                <a:t>Placebo (n=43)</a:t>
              </a:r>
            </a:p>
          </p:txBody>
        </p:sp>
        <p:grpSp>
          <p:nvGrpSpPr>
            <p:cNvPr id="2870" name="Graphic 11">
              <a:extLst>
                <a:ext uri="{FF2B5EF4-FFF2-40B4-BE49-F238E27FC236}">
                  <a16:creationId xmlns:a16="http://schemas.microsoft.com/office/drawing/2014/main" id="{8485DABE-DB7F-3B2D-9FB4-780442B025EF}"/>
                </a:ext>
              </a:extLst>
            </p:cNvPr>
            <p:cNvGrpSpPr/>
            <p:nvPr/>
          </p:nvGrpSpPr>
          <p:grpSpPr>
            <a:xfrm>
              <a:off x="1980786" y="3939451"/>
              <a:ext cx="3100214" cy="509727"/>
              <a:chOff x="3193182" y="1796550"/>
              <a:chExt cx="5511491" cy="906181"/>
            </a:xfrm>
            <a:noFill/>
          </p:grpSpPr>
          <p:sp>
            <p:nvSpPr>
              <p:cNvPr id="2951" name="Freeform: Shape 2950">
                <a:extLst>
                  <a:ext uri="{FF2B5EF4-FFF2-40B4-BE49-F238E27FC236}">
                    <a16:creationId xmlns:a16="http://schemas.microsoft.com/office/drawing/2014/main" id="{EBED2003-553D-066E-6ADC-D2FC63CDB6FD}"/>
                  </a:ext>
                </a:extLst>
              </p:cNvPr>
              <p:cNvSpPr/>
              <p:nvPr/>
            </p:nvSpPr>
            <p:spPr>
              <a:xfrm>
                <a:off x="3193182" y="1796550"/>
                <a:ext cx="5459275" cy="854088"/>
              </a:xfrm>
              <a:custGeom>
                <a:avLst/>
                <a:gdLst>
                  <a:gd name="connsiteX0" fmla="*/ 0 w 5459275"/>
                  <a:gd name="connsiteY0" fmla="*/ 0 h 854088"/>
                  <a:gd name="connsiteX1" fmla="*/ 664713 w 5459275"/>
                  <a:gd name="connsiteY1" fmla="*/ 0 h 854088"/>
                  <a:gd name="connsiteX2" fmla="*/ 664713 w 5459275"/>
                  <a:gd name="connsiteY2" fmla="*/ 68028 h 854088"/>
                  <a:gd name="connsiteX3" fmla="*/ 664713 w 5459275"/>
                  <a:gd name="connsiteY3" fmla="*/ 68028 h 854088"/>
                  <a:gd name="connsiteX4" fmla="*/ 1494777 w 5459275"/>
                  <a:gd name="connsiteY4" fmla="*/ 68028 h 854088"/>
                  <a:gd name="connsiteX5" fmla="*/ 1494777 w 5459275"/>
                  <a:gd name="connsiteY5" fmla="*/ 135933 h 854088"/>
                  <a:gd name="connsiteX6" fmla="*/ 1494777 w 5459275"/>
                  <a:gd name="connsiteY6" fmla="*/ 135933 h 854088"/>
                  <a:gd name="connsiteX7" fmla="*/ 1725582 w 5459275"/>
                  <a:gd name="connsiteY7" fmla="*/ 135933 h 854088"/>
                  <a:gd name="connsiteX8" fmla="*/ 1725582 w 5459275"/>
                  <a:gd name="connsiteY8" fmla="*/ 203839 h 854088"/>
                  <a:gd name="connsiteX9" fmla="*/ 1725582 w 5459275"/>
                  <a:gd name="connsiteY9" fmla="*/ 203839 h 854088"/>
                  <a:gd name="connsiteX10" fmla="*/ 1839207 w 5459275"/>
                  <a:gd name="connsiteY10" fmla="*/ 203839 h 854088"/>
                  <a:gd name="connsiteX11" fmla="*/ 1839207 w 5459275"/>
                  <a:gd name="connsiteY11" fmla="*/ 271867 h 854088"/>
                  <a:gd name="connsiteX12" fmla="*/ 1839207 w 5459275"/>
                  <a:gd name="connsiteY12" fmla="*/ 271867 h 854088"/>
                  <a:gd name="connsiteX13" fmla="*/ 2180205 w 5459275"/>
                  <a:gd name="connsiteY13" fmla="*/ 271867 h 854088"/>
                  <a:gd name="connsiteX14" fmla="*/ 2180205 w 5459275"/>
                  <a:gd name="connsiteY14" fmla="*/ 339772 h 854088"/>
                  <a:gd name="connsiteX15" fmla="*/ 2180205 w 5459275"/>
                  <a:gd name="connsiteY15" fmla="*/ 339772 h 854088"/>
                  <a:gd name="connsiteX16" fmla="*/ 2283534 w 5459275"/>
                  <a:gd name="connsiteY16" fmla="*/ 339772 h 854088"/>
                  <a:gd name="connsiteX17" fmla="*/ 2283534 w 5459275"/>
                  <a:gd name="connsiteY17" fmla="*/ 407678 h 854088"/>
                  <a:gd name="connsiteX18" fmla="*/ 2283534 w 5459275"/>
                  <a:gd name="connsiteY18" fmla="*/ 407678 h 854088"/>
                  <a:gd name="connsiteX19" fmla="*/ 2369703 w 5459275"/>
                  <a:gd name="connsiteY19" fmla="*/ 407678 h 854088"/>
                  <a:gd name="connsiteX20" fmla="*/ 2369703 w 5459275"/>
                  <a:gd name="connsiteY20" fmla="*/ 475583 h 854088"/>
                  <a:gd name="connsiteX21" fmla="*/ 2369703 w 5459275"/>
                  <a:gd name="connsiteY21" fmla="*/ 475583 h 854088"/>
                  <a:gd name="connsiteX22" fmla="*/ 2669393 w 5459275"/>
                  <a:gd name="connsiteY22" fmla="*/ 475583 h 854088"/>
                  <a:gd name="connsiteX23" fmla="*/ 2669393 w 5459275"/>
                  <a:gd name="connsiteY23" fmla="*/ 545327 h 854088"/>
                  <a:gd name="connsiteX24" fmla="*/ 2669393 w 5459275"/>
                  <a:gd name="connsiteY24" fmla="*/ 545327 h 854088"/>
                  <a:gd name="connsiteX25" fmla="*/ 2772722 w 5459275"/>
                  <a:gd name="connsiteY25" fmla="*/ 545327 h 854088"/>
                  <a:gd name="connsiteX26" fmla="*/ 2772722 w 5459275"/>
                  <a:gd name="connsiteY26" fmla="*/ 619116 h 854088"/>
                  <a:gd name="connsiteX27" fmla="*/ 2772722 w 5459275"/>
                  <a:gd name="connsiteY27" fmla="*/ 619116 h 854088"/>
                  <a:gd name="connsiteX28" fmla="*/ 3144609 w 5459275"/>
                  <a:gd name="connsiteY28" fmla="*/ 619116 h 854088"/>
                  <a:gd name="connsiteX29" fmla="*/ 3144609 w 5459275"/>
                  <a:gd name="connsiteY29" fmla="*/ 702588 h 854088"/>
                  <a:gd name="connsiteX30" fmla="*/ 3144609 w 5459275"/>
                  <a:gd name="connsiteY30" fmla="*/ 702588 h 854088"/>
                  <a:gd name="connsiteX31" fmla="*/ 4122863 w 5459275"/>
                  <a:gd name="connsiteY31" fmla="*/ 702588 h 854088"/>
                  <a:gd name="connsiteX32" fmla="*/ 4122863 w 5459275"/>
                  <a:gd name="connsiteY32" fmla="*/ 854088 h 854088"/>
                  <a:gd name="connsiteX33" fmla="*/ 4122863 w 5459275"/>
                  <a:gd name="connsiteY33" fmla="*/ 854088 h 854088"/>
                  <a:gd name="connsiteX34" fmla="*/ 5459276 w 5459275"/>
                  <a:gd name="connsiteY34" fmla="*/ 854088 h 854088"/>
                  <a:gd name="connsiteX35" fmla="*/ 5459276 w 5459275"/>
                  <a:gd name="connsiteY35" fmla="*/ 854088 h 8540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5459275" h="854088">
                    <a:moveTo>
                      <a:pt x="0" y="0"/>
                    </a:moveTo>
                    <a:lnTo>
                      <a:pt x="664713" y="0"/>
                    </a:lnTo>
                    <a:lnTo>
                      <a:pt x="664713" y="68028"/>
                    </a:lnTo>
                    <a:lnTo>
                      <a:pt x="664713" y="68028"/>
                    </a:lnTo>
                    <a:lnTo>
                      <a:pt x="1494777" y="68028"/>
                    </a:lnTo>
                    <a:lnTo>
                      <a:pt x="1494777" y="135933"/>
                    </a:lnTo>
                    <a:lnTo>
                      <a:pt x="1494777" y="135933"/>
                    </a:lnTo>
                    <a:lnTo>
                      <a:pt x="1725582" y="135933"/>
                    </a:lnTo>
                    <a:lnTo>
                      <a:pt x="1725582" y="203839"/>
                    </a:lnTo>
                    <a:lnTo>
                      <a:pt x="1725582" y="203839"/>
                    </a:lnTo>
                    <a:lnTo>
                      <a:pt x="1839207" y="203839"/>
                    </a:lnTo>
                    <a:lnTo>
                      <a:pt x="1839207" y="271867"/>
                    </a:lnTo>
                    <a:lnTo>
                      <a:pt x="1839207" y="271867"/>
                    </a:lnTo>
                    <a:lnTo>
                      <a:pt x="2180205" y="271867"/>
                    </a:lnTo>
                    <a:lnTo>
                      <a:pt x="2180205" y="339772"/>
                    </a:lnTo>
                    <a:lnTo>
                      <a:pt x="2180205" y="339772"/>
                    </a:lnTo>
                    <a:lnTo>
                      <a:pt x="2283534" y="339772"/>
                    </a:lnTo>
                    <a:lnTo>
                      <a:pt x="2283534" y="407678"/>
                    </a:lnTo>
                    <a:lnTo>
                      <a:pt x="2283534" y="407678"/>
                    </a:lnTo>
                    <a:lnTo>
                      <a:pt x="2369703" y="407678"/>
                    </a:lnTo>
                    <a:lnTo>
                      <a:pt x="2369703" y="475583"/>
                    </a:lnTo>
                    <a:lnTo>
                      <a:pt x="2369703" y="475583"/>
                    </a:lnTo>
                    <a:lnTo>
                      <a:pt x="2669393" y="475583"/>
                    </a:lnTo>
                    <a:lnTo>
                      <a:pt x="2669393" y="545327"/>
                    </a:lnTo>
                    <a:lnTo>
                      <a:pt x="2669393" y="545327"/>
                    </a:lnTo>
                    <a:lnTo>
                      <a:pt x="2772722" y="545327"/>
                    </a:lnTo>
                    <a:lnTo>
                      <a:pt x="2772722" y="619116"/>
                    </a:lnTo>
                    <a:lnTo>
                      <a:pt x="2772722" y="619116"/>
                    </a:lnTo>
                    <a:lnTo>
                      <a:pt x="3144609" y="619116"/>
                    </a:lnTo>
                    <a:lnTo>
                      <a:pt x="3144609" y="702588"/>
                    </a:lnTo>
                    <a:lnTo>
                      <a:pt x="3144609" y="702588"/>
                    </a:lnTo>
                    <a:lnTo>
                      <a:pt x="4122863" y="702588"/>
                    </a:lnTo>
                    <a:lnTo>
                      <a:pt x="4122863" y="854088"/>
                    </a:lnTo>
                    <a:lnTo>
                      <a:pt x="4122863" y="854088"/>
                    </a:lnTo>
                    <a:lnTo>
                      <a:pt x="5459276" y="854088"/>
                    </a:lnTo>
                    <a:lnTo>
                      <a:pt x="5459276" y="854088"/>
                    </a:lnTo>
                  </a:path>
                </a:pathLst>
              </a:custGeom>
              <a:grpFill/>
              <a:ln w="12700" cap="flat">
                <a:solidFill>
                  <a:srgbClr val="023F88"/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42863" tIns="21432" rIns="42863" bIns="2143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76198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67" b="0" i="0" u="none" strike="noStrike" kern="0" cap="none" spc="0" normalizeH="0" baseline="0" noProof="0" dirty="0">
                  <a:ln>
                    <a:noFill/>
                  </a:ln>
                  <a:solidFill>
                    <a:srgbClr val="023F88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952" name="Freeform: Shape 2951">
                <a:extLst>
                  <a:ext uri="{FF2B5EF4-FFF2-40B4-BE49-F238E27FC236}">
                    <a16:creationId xmlns:a16="http://schemas.microsoft.com/office/drawing/2014/main" id="{75633FE6-C23F-0AB8-33E2-A6F65E487F4B}"/>
                  </a:ext>
                </a:extLst>
              </p:cNvPr>
              <p:cNvSpPr/>
              <p:nvPr/>
            </p:nvSpPr>
            <p:spPr>
              <a:xfrm>
                <a:off x="5655305" y="2272133"/>
                <a:ext cx="104432" cy="12257"/>
              </a:xfrm>
              <a:custGeom>
                <a:avLst/>
                <a:gdLst>
                  <a:gd name="connsiteX0" fmla="*/ 0 w 104432"/>
                  <a:gd name="connsiteY0" fmla="*/ 0 h 12257"/>
                  <a:gd name="connsiteX1" fmla="*/ 104432 w 104432"/>
                  <a:gd name="connsiteY1" fmla="*/ 0 h 12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4432" h="12257">
                    <a:moveTo>
                      <a:pt x="0" y="0"/>
                    </a:moveTo>
                    <a:lnTo>
                      <a:pt x="104432" y="0"/>
                    </a:lnTo>
                  </a:path>
                </a:pathLst>
              </a:custGeom>
              <a:grpFill/>
              <a:ln w="12700" cap="sq">
                <a:solidFill>
                  <a:srgbClr val="023F88"/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42863" tIns="21432" rIns="42863" bIns="2143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76198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67" b="0" i="0" u="none" strike="noStrike" kern="0" cap="none" spc="0" normalizeH="0" baseline="0" noProof="0" dirty="0">
                  <a:ln>
                    <a:noFill/>
                  </a:ln>
                  <a:solidFill>
                    <a:srgbClr val="023F88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953" name="Freeform: Shape 2952">
                <a:extLst>
                  <a:ext uri="{FF2B5EF4-FFF2-40B4-BE49-F238E27FC236}">
                    <a16:creationId xmlns:a16="http://schemas.microsoft.com/office/drawing/2014/main" id="{012FB61C-458C-42D1-0D38-A5559F8F68D4}"/>
                  </a:ext>
                </a:extLst>
              </p:cNvPr>
              <p:cNvSpPr/>
              <p:nvPr/>
            </p:nvSpPr>
            <p:spPr>
              <a:xfrm>
                <a:off x="5707521" y="2220039"/>
                <a:ext cx="12257" cy="104309"/>
              </a:xfrm>
              <a:custGeom>
                <a:avLst/>
                <a:gdLst>
                  <a:gd name="connsiteX0" fmla="*/ 0 w 12257"/>
                  <a:gd name="connsiteY0" fmla="*/ 0 h 104309"/>
                  <a:gd name="connsiteX1" fmla="*/ 0 w 12257"/>
                  <a:gd name="connsiteY1" fmla="*/ 104310 h 1043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257" h="104309">
                    <a:moveTo>
                      <a:pt x="0" y="0"/>
                    </a:moveTo>
                    <a:lnTo>
                      <a:pt x="0" y="104310"/>
                    </a:lnTo>
                  </a:path>
                </a:pathLst>
              </a:custGeom>
              <a:grpFill/>
              <a:ln w="12700" cap="sq">
                <a:solidFill>
                  <a:srgbClr val="023F88"/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42863" tIns="21432" rIns="42863" bIns="2143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76198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67" b="0" i="0" u="none" strike="noStrike" kern="0" cap="none" spc="0" normalizeH="0" baseline="0" noProof="0" dirty="0">
                  <a:ln>
                    <a:noFill/>
                  </a:ln>
                  <a:solidFill>
                    <a:srgbClr val="023F88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954" name="Freeform: Shape 2953">
                <a:extLst>
                  <a:ext uri="{FF2B5EF4-FFF2-40B4-BE49-F238E27FC236}">
                    <a16:creationId xmlns:a16="http://schemas.microsoft.com/office/drawing/2014/main" id="{6559FE23-B588-60B8-9A65-6671AF868223}"/>
                  </a:ext>
                </a:extLst>
              </p:cNvPr>
              <p:cNvSpPr/>
              <p:nvPr/>
            </p:nvSpPr>
            <p:spPr>
              <a:xfrm>
                <a:off x="5830952" y="2341877"/>
                <a:ext cx="104432" cy="12257"/>
              </a:xfrm>
              <a:custGeom>
                <a:avLst/>
                <a:gdLst>
                  <a:gd name="connsiteX0" fmla="*/ 0 w 104432"/>
                  <a:gd name="connsiteY0" fmla="*/ 0 h 12257"/>
                  <a:gd name="connsiteX1" fmla="*/ 104432 w 104432"/>
                  <a:gd name="connsiteY1" fmla="*/ 0 h 12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4432" h="12257">
                    <a:moveTo>
                      <a:pt x="0" y="0"/>
                    </a:moveTo>
                    <a:lnTo>
                      <a:pt x="104432" y="0"/>
                    </a:lnTo>
                  </a:path>
                </a:pathLst>
              </a:custGeom>
              <a:grpFill/>
              <a:ln w="12700" cap="sq">
                <a:solidFill>
                  <a:srgbClr val="023F88"/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42863" tIns="21432" rIns="42863" bIns="2143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76198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67" b="0" i="0" u="none" strike="noStrike" kern="0" cap="none" spc="0" normalizeH="0" baseline="0" noProof="0" dirty="0">
                  <a:ln>
                    <a:noFill/>
                  </a:ln>
                  <a:solidFill>
                    <a:srgbClr val="023F88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955" name="Freeform: Shape 2954">
                <a:extLst>
                  <a:ext uri="{FF2B5EF4-FFF2-40B4-BE49-F238E27FC236}">
                    <a16:creationId xmlns:a16="http://schemas.microsoft.com/office/drawing/2014/main" id="{B018C9C0-E092-0F3E-89F2-EA3CC2156972}"/>
                  </a:ext>
                </a:extLst>
              </p:cNvPr>
              <p:cNvSpPr/>
              <p:nvPr/>
            </p:nvSpPr>
            <p:spPr>
              <a:xfrm>
                <a:off x="5883168" y="2289661"/>
                <a:ext cx="12257" cy="104432"/>
              </a:xfrm>
              <a:custGeom>
                <a:avLst/>
                <a:gdLst>
                  <a:gd name="connsiteX0" fmla="*/ 0 w 12257"/>
                  <a:gd name="connsiteY0" fmla="*/ 0 h 104432"/>
                  <a:gd name="connsiteX1" fmla="*/ 0 w 12257"/>
                  <a:gd name="connsiteY1" fmla="*/ 104432 h 104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257" h="104432">
                    <a:moveTo>
                      <a:pt x="0" y="0"/>
                    </a:moveTo>
                    <a:lnTo>
                      <a:pt x="0" y="104432"/>
                    </a:lnTo>
                  </a:path>
                </a:pathLst>
              </a:custGeom>
              <a:grpFill/>
              <a:ln w="12700" cap="sq">
                <a:solidFill>
                  <a:srgbClr val="023F88"/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42863" tIns="21432" rIns="42863" bIns="2143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76198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67" b="0" i="0" u="none" strike="noStrike" kern="0" cap="none" spc="0" normalizeH="0" baseline="0" noProof="0" dirty="0">
                  <a:ln>
                    <a:noFill/>
                  </a:ln>
                  <a:solidFill>
                    <a:srgbClr val="023F88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956" name="Freeform: Shape 2955">
                <a:extLst>
                  <a:ext uri="{FF2B5EF4-FFF2-40B4-BE49-F238E27FC236}">
                    <a16:creationId xmlns:a16="http://schemas.microsoft.com/office/drawing/2014/main" id="{7C3F2AE7-70B9-35D5-1563-D40A139701A4}"/>
                  </a:ext>
                </a:extLst>
              </p:cNvPr>
              <p:cNvSpPr/>
              <p:nvPr/>
            </p:nvSpPr>
            <p:spPr>
              <a:xfrm>
                <a:off x="5896406" y="2341877"/>
                <a:ext cx="104432" cy="12257"/>
              </a:xfrm>
              <a:custGeom>
                <a:avLst/>
                <a:gdLst>
                  <a:gd name="connsiteX0" fmla="*/ 0 w 104432"/>
                  <a:gd name="connsiteY0" fmla="*/ 0 h 12257"/>
                  <a:gd name="connsiteX1" fmla="*/ 104432 w 104432"/>
                  <a:gd name="connsiteY1" fmla="*/ 0 h 12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4432" h="12257">
                    <a:moveTo>
                      <a:pt x="0" y="0"/>
                    </a:moveTo>
                    <a:lnTo>
                      <a:pt x="104432" y="0"/>
                    </a:lnTo>
                  </a:path>
                </a:pathLst>
              </a:custGeom>
              <a:grpFill/>
              <a:ln w="12700" cap="sq">
                <a:solidFill>
                  <a:srgbClr val="023F88"/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42863" tIns="21432" rIns="42863" bIns="2143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76198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67" b="0" i="0" u="none" strike="noStrike" kern="0" cap="none" spc="0" normalizeH="0" baseline="0" noProof="0" dirty="0">
                  <a:ln>
                    <a:noFill/>
                  </a:ln>
                  <a:solidFill>
                    <a:srgbClr val="023F88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957" name="Freeform: Shape 2956">
                <a:extLst>
                  <a:ext uri="{FF2B5EF4-FFF2-40B4-BE49-F238E27FC236}">
                    <a16:creationId xmlns:a16="http://schemas.microsoft.com/office/drawing/2014/main" id="{7748D8AF-2755-A3A4-A584-C6DE23F3CE0A}"/>
                  </a:ext>
                </a:extLst>
              </p:cNvPr>
              <p:cNvSpPr/>
              <p:nvPr/>
            </p:nvSpPr>
            <p:spPr>
              <a:xfrm>
                <a:off x="5948622" y="2289661"/>
                <a:ext cx="12257" cy="104432"/>
              </a:xfrm>
              <a:custGeom>
                <a:avLst/>
                <a:gdLst>
                  <a:gd name="connsiteX0" fmla="*/ 0 w 12257"/>
                  <a:gd name="connsiteY0" fmla="*/ 0 h 104432"/>
                  <a:gd name="connsiteX1" fmla="*/ 0 w 12257"/>
                  <a:gd name="connsiteY1" fmla="*/ 104432 h 104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257" h="104432">
                    <a:moveTo>
                      <a:pt x="0" y="0"/>
                    </a:moveTo>
                    <a:lnTo>
                      <a:pt x="0" y="104432"/>
                    </a:lnTo>
                  </a:path>
                </a:pathLst>
              </a:custGeom>
              <a:grpFill/>
              <a:ln w="12700" cap="sq">
                <a:solidFill>
                  <a:srgbClr val="023F88"/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42863" tIns="21432" rIns="42863" bIns="2143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76198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67" b="0" i="0" u="none" strike="noStrike" kern="0" cap="none" spc="0" normalizeH="0" baseline="0" noProof="0" dirty="0">
                  <a:ln>
                    <a:noFill/>
                  </a:ln>
                  <a:solidFill>
                    <a:srgbClr val="023F88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958" name="Freeform: Shape 2957">
                <a:extLst>
                  <a:ext uri="{FF2B5EF4-FFF2-40B4-BE49-F238E27FC236}">
                    <a16:creationId xmlns:a16="http://schemas.microsoft.com/office/drawing/2014/main" id="{2A5C8810-19CA-A945-2B89-37D3D40488C9}"/>
                  </a:ext>
                </a:extLst>
              </p:cNvPr>
              <p:cNvSpPr/>
              <p:nvPr/>
            </p:nvSpPr>
            <p:spPr>
              <a:xfrm>
                <a:off x="6085781" y="2415666"/>
                <a:ext cx="104554" cy="12257"/>
              </a:xfrm>
              <a:custGeom>
                <a:avLst/>
                <a:gdLst>
                  <a:gd name="connsiteX0" fmla="*/ 0 w 104554"/>
                  <a:gd name="connsiteY0" fmla="*/ 0 h 12257"/>
                  <a:gd name="connsiteX1" fmla="*/ 104555 w 104554"/>
                  <a:gd name="connsiteY1" fmla="*/ 0 h 12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4554" h="12257">
                    <a:moveTo>
                      <a:pt x="0" y="0"/>
                    </a:moveTo>
                    <a:lnTo>
                      <a:pt x="104555" y="0"/>
                    </a:lnTo>
                  </a:path>
                </a:pathLst>
              </a:custGeom>
              <a:grpFill/>
              <a:ln w="12700" cap="sq">
                <a:solidFill>
                  <a:srgbClr val="023F88"/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42863" tIns="21432" rIns="42863" bIns="2143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76198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67" b="0" i="0" u="none" strike="noStrike" kern="0" cap="none" spc="0" normalizeH="0" baseline="0" noProof="0" dirty="0">
                  <a:ln>
                    <a:noFill/>
                  </a:ln>
                  <a:solidFill>
                    <a:srgbClr val="023F88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959" name="Freeform: Shape 2958">
                <a:extLst>
                  <a:ext uri="{FF2B5EF4-FFF2-40B4-BE49-F238E27FC236}">
                    <a16:creationId xmlns:a16="http://schemas.microsoft.com/office/drawing/2014/main" id="{817520BC-C462-0BB5-DAD8-06A6973CFB58}"/>
                  </a:ext>
                </a:extLst>
              </p:cNvPr>
              <p:cNvSpPr/>
              <p:nvPr/>
            </p:nvSpPr>
            <p:spPr>
              <a:xfrm>
                <a:off x="6138119" y="2363450"/>
                <a:ext cx="12257" cy="104432"/>
              </a:xfrm>
              <a:custGeom>
                <a:avLst/>
                <a:gdLst>
                  <a:gd name="connsiteX0" fmla="*/ 0 w 12257"/>
                  <a:gd name="connsiteY0" fmla="*/ 0 h 104432"/>
                  <a:gd name="connsiteX1" fmla="*/ 0 w 12257"/>
                  <a:gd name="connsiteY1" fmla="*/ 104432 h 104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257" h="104432">
                    <a:moveTo>
                      <a:pt x="0" y="0"/>
                    </a:moveTo>
                    <a:lnTo>
                      <a:pt x="0" y="104432"/>
                    </a:lnTo>
                  </a:path>
                </a:pathLst>
              </a:custGeom>
              <a:grpFill/>
              <a:ln w="12700" cap="sq">
                <a:solidFill>
                  <a:srgbClr val="023F88"/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42863" tIns="21432" rIns="42863" bIns="2143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76198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67" b="0" i="0" u="none" strike="noStrike" kern="0" cap="none" spc="0" normalizeH="0" baseline="0" noProof="0" dirty="0">
                  <a:ln>
                    <a:noFill/>
                  </a:ln>
                  <a:solidFill>
                    <a:srgbClr val="023F88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960" name="Freeform: Shape 2959">
                <a:extLst>
                  <a:ext uri="{FF2B5EF4-FFF2-40B4-BE49-F238E27FC236}">
                    <a16:creationId xmlns:a16="http://schemas.microsoft.com/office/drawing/2014/main" id="{59AD720A-C776-7CC3-C8F9-021A7D75353B}"/>
                  </a:ext>
                </a:extLst>
              </p:cNvPr>
              <p:cNvSpPr/>
              <p:nvPr/>
            </p:nvSpPr>
            <p:spPr>
              <a:xfrm>
                <a:off x="6089213" y="2415666"/>
                <a:ext cx="104554" cy="12257"/>
              </a:xfrm>
              <a:custGeom>
                <a:avLst/>
                <a:gdLst>
                  <a:gd name="connsiteX0" fmla="*/ 0 w 104554"/>
                  <a:gd name="connsiteY0" fmla="*/ 0 h 12257"/>
                  <a:gd name="connsiteX1" fmla="*/ 104555 w 104554"/>
                  <a:gd name="connsiteY1" fmla="*/ 0 h 12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4554" h="12257">
                    <a:moveTo>
                      <a:pt x="0" y="0"/>
                    </a:moveTo>
                    <a:lnTo>
                      <a:pt x="104555" y="0"/>
                    </a:lnTo>
                  </a:path>
                </a:pathLst>
              </a:custGeom>
              <a:grpFill/>
              <a:ln w="12700" cap="sq">
                <a:solidFill>
                  <a:srgbClr val="023F88"/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42863" tIns="21432" rIns="42863" bIns="2143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76198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67" b="0" i="0" u="none" strike="noStrike" kern="0" cap="none" spc="0" normalizeH="0" baseline="0" noProof="0" dirty="0">
                  <a:ln>
                    <a:noFill/>
                  </a:ln>
                  <a:solidFill>
                    <a:srgbClr val="023F88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961" name="Freeform: Shape 2960">
                <a:extLst>
                  <a:ext uri="{FF2B5EF4-FFF2-40B4-BE49-F238E27FC236}">
                    <a16:creationId xmlns:a16="http://schemas.microsoft.com/office/drawing/2014/main" id="{C58D0CFF-BFC1-A23A-8067-2A38AE27CB2D}"/>
                  </a:ext>
                </a:extLst>
              </p:cNvPr>
              <p:cNvSpPr/>
              <p:nvPr/>
            </p:nvSpPr>
            <p:spPr>
              <a:xfrm>
                <a:off x="6141551" y="2363450"/>
                <a:ext cx="12257" cy="104432"/>
              </a:xfrm>
              <a:custGeom>
                <a:avLst/>
                <a:gdLst>
                  <a:gd name="connsiteX0" fmla="*/ 0 w 12257"/>
                  <a:gd name="connsiteY0" fmla="*/ 0 h 104432"/>
                  <a:gd name="connsiteX1" fmla="*/ 0 w 12257"/>
                  <a:gd name="connsiteY1" fmla="*/ 104432 h 104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257" h="104432">
                    <a:moveTo>
                      <a:pt x="0" y="0"/>
                    </a:moveTo>
                    <a:lnTo>
                      <a:pt x="0" y="104432"/>
                    </a:lnTo>
                  </a:path>
                </a:pathLst>
              </a:custGeom>
              <a:grpFill/>
              <a:ln w="12700" cap="sq">
                <a:solidFill>
                  <a:srgbClr val="023F88"/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42863" tIns="21432" rIns="42863" bIns="2143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76198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67" b="0" i="0" u="none" strike="noStrike" kern="0" cap="none" spc="0" normalizeH="0" baseline="0" noProof="0" dirty="0">
                  <a:ln>
                    <a:noFill/>
                  </a:ln>
                  <a:solidFill>
                    <a:srgbClr val="023F88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962" name="Freeform: Shape 2961">
                <a:extLst>
                  <a:ext uri="{FF2B5EF4-FFF2-40B4-BE49-F238E27FC236}">
                    <a16:creationId xmlns:a16="http://schemas.microsoft.com/office/drawing/2014/main" id="{2AB0A1AB-2EB2-2962-B4A7-8388310DFB4B}"/>
                  </a:ext>
                </a:extLst>
              </p:cNvPr>
              <p:cNvSpPr/>
              <p:nvPr/>
            </p:nvSpPr>
            <p:spPr>
              <a:xfrm>
                <a:off x="6165085" y="2415666"/>
                <a:ext cx="104432" cy="12257"/>
              </a:xfrm>
              <a:custGeom>
                <a:avLst/>
                <a:gdLst>
                  <a:gd name="connsiteX0" fmla="*/ 0 w 104432"/>
                  <a:gd name="connsiteY0" fmla="*/ 0 h 12257"/>
                  <a:gd name="connsiteX1" fmla="*/ 104432 w 104432"/>
                  <a:gd name="connsiteY1" fmla="*/ 0 h 12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4432" h="12257">
                    <a:moveTo>
                      <a:pt x="0" y="0"/>
                    </a:moveTo>
                    <a:lnTo>
                      <a:pt x="104432" y="0"/>
                    </a:lnTo>
                  </a:path>
                </a:pathLst>
              </a:custGeom>
              <a:grpFill/>
              <a:ln w="12700" cap="sq">
                <a:solidFill>
                  <a:srgbClr val="023F88"/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42863" tIns="21432" rIns="42863" bIns="2143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76198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67" b="0" i="0" u="none" strike="noStrike" kern="0" cap="none" spc="0" normalizeH="0" baseline="0" noProof="0" dirty="0">
                  <a:ln>
                    <a:noFill/>
                  </a:ln>
                  <a:solidFill>
                    <a:srgbClr val="023F88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963" name="Freeform: Shape 2962">
                <a:extLst>
                  <a:ext uri="{FF2B5EF4-FFF2-40B4-BE49-F238E27FC236}">
                    <a16:creationId xmlns:a16="http://schemas.microsoft.com/office/drawing/2014/main" id="{014FE2E3-2E45-5C73-BD93-4D172520415E}"/>
                  </a:ext>
                </a:extLst>
              </p:cNvPr>
              <p:cNvSpPr/>
              <p:nvPr/>
            </p:nvSpPr>
            <p:spPr>
              <a:xfrm>
                <a:off x="6217302" y="2363450"/>
                <a:ext cx="12257" cy="104432"/>
              </a:xfrm>
              <a:custGeom>
                <a:avLst/>
                <a:gdLst>
                  <a:gd name="connsiteX0" fmla="*/ 0 w 12257"/>
                  <a:gd name="connsiteY0" fmla="*/ 0 h 104432"/>
                  <a:gd name="connsiteX1" fmla="*/ 0 w 12257"/>
                  <a:gd name="connsiteY1" fmla="*/ 104432 h 104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257" h="104432">
                    <a:moveTo>
                      <a:pt x="0" y="0"/>
                    </a:moveTo>
                    <a:lnTo>
                      <a:pt x="0" y="104432"/>
                    </a:lnTo>
                  </a:path>
                </a:pathLst>
              </a:custGeom>
              <a:grpFill/>
              <a:ln w="12700" cap="sq">
                <a:solidFill>
                  <a:srgbClr val="023F88"/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42863" tIns="21432" rIns="42863" bIns="2143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76198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67" b="0" i="0" u="none" strike="noStrike" kern="0" cap="none" spc="0" normalizeH="0" baseline="0" noProof="0" dirty="0">
                  <a:ln>
                    <a:noFill/>
                  </a:ln>
                  <a:solidFill>
                    <a:srgbClr val="023F88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964" name="Freeform: Shape 2963">
                <a:extLst>
                  <a:ext uri="{FF2B5EF4-FFF2-40B4-BE49-F238E27FC236}">
                    <a16:creationId xmlns:a16="http://schemas.microsoft.com/office/drawing/2014/main" id="{DEE7E04E-20DE-0B99-C5DC-A60BADE0B2CC}"/>
                  </a:ext>
                </a:extLst>
              </p:cNvPr>
              <p:cNvSpPr/>
              <p:nvPr/>
            </p:nvSpPr>
            <p:spPr>
              <a:xfrm>
                <a:off x="6257996" y="2415666"/>
                <a:ext cx="104554" cy="12257"/>
              </a:xfrm>
              <a:custGeom>
                <a:avLst/>
                <a:gdLst>
                  <a:gd name="connsiteX0" fmla="*/ 0 w 104554"/>
                  <a:gd name="connsiteY0" fmla="*/ 0 h 12257"/>
                  <a:gd name="connsiteX1" fmla="*/ 104555 w 104554"/>
                  <a:gd name="connsiteY1" fmla="*/ 0 h 12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4554" h="12257">
                    <a:moveTo>
                      <a:pt x="0" y="0"/>
                    </a:moveTo>
                    <a:lnTo>
                      <a:pt x="104555" y="0"/>
                    </a:lnTo>
                  </a:path>
                </a:pathLst>
              </a:custGeom>
              <a:grpFill/>
              <a:ln w="12700" cap="sq">
                <a:solidFill>
                  <a:srgbClr val="023F88"/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42863" tIns="21432" rIns="42863" bIns="2143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76198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67" b="0" i="0" u="none" strike="noStrike" kern="0" cap="none" spc="0" normalizeH="0" baseline="0" noProof="0" dirty="0">
                  <a:ln>
                    <a:noFill/>
                  </a:ln>
                  <a:solidFill>
                    <a:srgbClr val="023F88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965" name="Freeform: Shape 2964">
                <a:extLst>
                  <a:ext uri="{FF2B5EF4-FFF2-40B4-BE49-F238E27FC236}">
                    <a16:creationId xmlns:a16="http://schemas.microsoft.com/office/drawing/2014/main" id="{65F80445-0E88-0EA2-50CA-3E2BFD066D92}"/>
                  </a:ext>
                </a:extLst>
              </p:cNvPr>
              <p:cNvSpPr/>
              <p:nvPr/>
            </p:nvSpPr>
            <p:spPr>
              <a:xfrm>
                <a:off x="6310334" y="2363450"/>
                <a:ext cx="12257" cy="104432"/>
              </a:xfrm>
              <a:custGeom>
                <a:avLst/>
                <a:gdLst>
                  <a:gd name="connsiteX0" fmla="*/ 0 w 12257"/>
                  <a:gd name="connsiteY0" fmla="*/ 0 h 104432"/>
                  <a:gd name="connsiteX1" fmla="*/ 0 w 12257"/>
                  <a:gd name="connsiteY1" fmla="*/ 104432 h 104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257" h="104432">
                    <a:moveTo>
                      <a:pt x="0" y="0"/>
                    </a:moveTo>
                    <a:lnTo>
                      <a:pt x="0" y="104432"/>
                    </a:lnTo>
                  </a:path>
                </a:pathLst>
              </a:custGeom>
              <a:grpFill/>
              <a:ln w="12700" cap="sq">
                <a:solidFill>
                  <a:srgbClr val="023F88"/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42863" tIns="21432" rIns="42863" bIns="2143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76198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67" b="0" i="0" u="none" strike="noStrike" kern="0" cap="none" spc="0" normalizeH="0" baseline="0" noProof="0" dirty="0">
                  <a:ln>
                    <a:noFill/>
                  </a:ln>
                  <a:solidFill>
                    <a:srgbClr val="023F88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966" name="Freeform: Shape 2965">
                <a:extLst>
                  <a:ext uri="{FF2B5EF4-FFF2-40B4-BE49-F238E27FC236}">
                    <a16:creationId xmlns:a16="http://schemas.microsoft.com/office/drawing/2014/main" id="{B4A67221-2580-B831-6AC5-136CB6327B38}"/>
                  </a:ext>
                </a:extLst>
              </p:cNvPr>
              <p:cNvSpPr/>
              <p:nvPr/>
            </p:nvSpPr>
            <p:spPr>
              <a:xfrm>
                <a:off x="6378607" y="2499138"/>
                <a:ext cx="104432" cy="12257"/>
              </a:xfrm>
              <a:custGeom>
                <a:avLst/>
                <a:gdLst>
                  <a:gd name="connsiteX0" fmla="*/ 0 w 104432"/>
                  <a:gd name="connsiteY0" fmla="*/ 0 h 12257"/>
                  <a:gd name="connsiteX1" fmla="*/ 104432 w 104432"/>
                  <a:gd name="connsiteY1" fmla="*/ 0 h 12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4432" h="12257">
                    <a:moveTo>
                      <a:pt x="0" y="0"/>
                    </a:moveTo>
                    <a:lnTo>
                      <a:pt x="104432" y="0"/>
                    </a:lnTo>
                  </a:path>
                </a:pathLst>
              </a:custGeom>
              <a:grpFill/>
              <a:ln w="12700" cap="sq">
                <a:solidFill>
                  <a:srgbClr val="023F88"/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42863" tIns="21432" rIns="42863" bIns="2143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76198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67" b="0" i="0" u="none" strike="noStrike" kern="0" cap="none" spc="0" normalizeH="0" baseline="0" noProof="0" dirty="0">
                  <a:ln>
                    <a:noFill/>
                  </a:ln>
                  <a:solidFill>
                    <a:srgbClr val="023F88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967" name="Freeform: Shape 2966">
                <a:extLst>
                  <a:ext uri="{FF2B5EF4-FFF2-40B4-BE49-F238E27FC236}">
                    <a16:creationId xmlns:a16="http://schemas.microsoft.com/office/drawing/2014/main" id="{87A1B1F8-1779-0164-F14B-29B35C83D8AD}"/>
                  </a:ext>
                </a:extLst>
              </p:cNvPr>
              <p:cNvSpPr/>
              <p:nvPr/>
            </p:nvSpPr>
            <p:spPr>
              <a:xfrm>
                <a:off x="6430824" y="2446922"/>
                <a:ext cx="12257" cy="104432"/>
              </a:xfrm>
              <a:custGeom>
                <a:avLst/>
                <a:gdLst>
                  <a:gd name="connsiteX0" fmla="*/ 0 w 12257"/>
                  <a:gd name="connsiteY0" fmla="*/ 0 h 104432"/>
                  <a:gd name="connsiteX1" fmla="*/ 0 w 12257"/>
                  <a:gd name="connsiteY1" fmla="*/ 104432 h 104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257" h="104432">
                    <a:moveTo>
                      <a:pt x="0" y="0"/>
                    </a:moveTo>
                    <a:lnTo>
                      <a:pt x="0" y="104432"/>
                    </a:lnTo>
                  </a:path>
                </a:pathLst>
              </a:custGeom>
              <a:grpFill/>
              <a:ln w="12700" cap="sq">
                <a:solidFill>
                  <a:srgbClr val="023F88"/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42863" tIns="21432" rIns="42863" bIns="2143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76198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67" b="0" i="0" u="none" strike="noStrike" kern="0" cap="none" spc="0" normalizeH="0" baseline="0" noProof="0" dirty="0">
                  <a:ln>
                    <a:noFill/>
                  </a:ln>
                  <a:solidFill>
                    <a:srgbClr val="023F88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968" name="Freeform: Shape 2967">
                <a:extLst>
                  <a:ext uri="{FF2B5EF4-FFF2-40B4-BE49-F238E27FC236}">
                    <a16:creationId xmlns:a16="http://schemas.microsoft.com/office/drawing/2014/main" id="{ACA18DF4-D5C8-B5AA-3E11-CBD13CE6D43C}"/>
                  </a:ext>
                </a:extLst>
              </p:cNvPr>
              <p:cNvSpPr/>
              <p:nvPr/>
            </p:nvSpPr>
            <p:spPr>
              <a:xfrm>
                <a:off x="6395768" y="2499138"/>
                <a:ext cx="104554" cy="12257"/>
              </a:xfrm>
              <a:custGeom>
                <a:avLst/>
                <a:gdLst>
                  <a:gd name="connsiteX0" fmla="*/ 0 w 104554"/>
                  <a:gd name="connsiteY0" fmla="*/ 0 h 12257"/>
                  <a:gd name="connsiteX1" fmla="*/ 104555 w 104554"/>
                  <a:gd name="connsiteY1" fmla="*/ 0 h 12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4554" h="12257">
                    <a:moveTo>
                      <a:pt x="0" y="0"/>
                    </a:moveTo>
                    <a:lnTo>
                      <a:pt x="104555" y="0"/>
                    </a:lnTo>
                  </a:path>
                </a:pathLst>
              </a:custGeom>
              <a:grpFill/>
              <a:ln w="12700" cap="sq">
                <a:solidFill>
                  <a:srgbClr val="023F88"/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42863" tIns="21432" rIns="42863" bIns="2143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76198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67" b="0" i="0" u="none" strike="noStrike" kern="0" cap="none" spc="0" normalizeH="0" baseline="0" noProof="0" dirty="0">
                  <a:ln>
                    <a:noFill/>
                  </a:ln>
                  <a:solidFill>
                    <a:srgbClr val="023F88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969" name="Freeform: Shape 2968">
                <a:extLst>
                  <a:ext uri="{FF2B5EF4-FFF2-40B4-BE49-F238E27FC236}">
                    <a16:creationId xmlns:a16="http://schemas.microsoft.com/office/drawing/2014/main" id="{77A19EFB-044C-44A2-12CE-42A4B837560C}"/>
                  </a:ext>
                </a:extLst>
              </p:cNvPr>
              <p:cNvSpPr/>
              <p:nvPr/>
            </p:nvSpPr>
            <p:spPr>
              <a:xfrm>
                <a:off x="6448106" y="2446922"/>
                <a:ext cx="12257" cy="104432"/>
              </a:xfrm>
              <a:custGeom>
                <a:avLst/>
                <a:gdLst>
                  <a:gd name="connsiteX0" fmla="*/ 0 w 12257"/>
                  <a:gd name="connsiteY0" fmla="*/ 0 h 104432"/>
                  <a:gd name="connsiteX1" fmla="*/ 0 w 12257"/>
                  <a:gd name="connsiteY1" fmla="*/ 104432 h 104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257" h="104432">
                    <a:moveTo>
                      <a:pt x="0" y="0"/>
                    </a:moveTo>
                    <a:lnTo>
                      <a:pt x="0" y="104432"/>
                    </a:lnTo>
                  </a:path>
                </a:pathLst>
              </a:custGeom>
              <a:grpFill/>
              <a:ln w="12700" cap="sq">
                <a:solidFill>
                  <a:srgbClr val="023F88"/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42863" tIns="21432" rIns="42863" bIns="2143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76198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67" b="0" i="0" u="none" strike="noStrike" kern="0" cap="none" spc="0" normalizeH="0" baseline="0" noProof="0" dirty="0">
                  <a:ln>
                    <a:noFill/>
                  </a:ln>
                  <a:solidFill>
                    <a:srgbClr val="023F88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970" name="Freeform: Shape 2969">
                <a:extLst>
                  <a:ext uri="{FF2B5EF4-FFF2-40B4-BE49-F238E27FC236}">
                    <a16:creationId xmlns:a16="http://schemas.microsoft.com/office/drawing/2014/main" id="{19359618-8F0C-E4D8-9353-23E085F3261C}"/>
                  </a:ext>
                </a:extLst>
              </p:cNvPr>
              <p:cNvSpPr/>
              <p:nvPr/>
            </p:nvSpPr>
            <p:spPr>
              <a:xfrm>
                <a:off x="6523244" y="2499138"/>
                <a:ext cx="104554" cy="12257"/>
              </a:xfrm>
              <a:custGeom>
                <a:avLst/>
                <a:gdLst>
                  <a:gd name="connsiteX0" fmla="*/ 0 w 104554"/>
                  <a:gd name="connsiteY0" fmla="*/ 0 h 12257"/>
                  <a:gd name="connsiteX1" fmla="*/ 104555 w 104554"/>
                  <a:gd name="connsiteY1" fmla="*/ 0 h 12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4554" h="12257">
                    <a:moveTo>
                      <a:pt x="0" y="0"/>
                    </a:moveTo>
                    <a:lnTo>
                      <a:pt x="104555" y="0"/>
                    </a:lnTo>
                  </a:path>
                </a:pathLst>
              </a:custGeom>
              <a:grpFill/>
              <a:ln w="12700" cap="sq">
                <a:solidFill>
                  <a:srgbClr val="023F88"/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42863" tIns="21432" rIns="42863" bIns="2143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76198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67" b="0" i="0" u="none" strike="noStrike" kern="0" cap="none" spc="0" normalizeH="0" baseline="0" noProof="0" dirty="0">
                  <a:ln>
                    <a:noFill/>
                  </a:ln>
                  <a:solidFill>
                    <a:srgbClr val="023F88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971" name="Freeform: Shape 2970">
                <a:extLst>
                  <a:ext uri="{FF2B5EF4-FFF2-40B4-BE49-F238E27FC236}">
                    <a16:creationId xmlns:a16="http://schemas.microsoft.com/office/drawing/2014/main" id="{EEE13E43-6633-CBA2-8715-CC284F551E9A}"/>
                  </a:ext>
                </a:extLst>
              </p:cNvPr>
              <p:cNvSpPr/>
              <p:nvPr/>
            </p:nvSpPr>
            <p:spPr>
              <a:xfrm>
                <a:off x="6575460" y="2446922"/>
                <a:ext cx="12257" cy="104432"/>
              </a:xfrm>
              <a:custGeom>
                <a:avLst/>
                <a:gdLst>
                  <a:gd name="connsiteX0" fmla="*/ 0 w 12257"/>
                  <a:gd name="connsiteY0" fmla="*/ 0 h 104432"/>
                  <a:gd name="connsiteX1" fmla="*/ 0 w 12257"/>
                  <a:gd name="connsiteY1" fmla="*/ 104432 h 104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257" h="104432">
                    <a:moveTo>
                      <a:pt x="0" y="0"/>
                    </a:moveTo>
                    <a:lnTo>
                      <a:pt x="0" y="104432"/>
                    </a:lnTo>
                  </a:path>
                </a:pathLst>
              </a:custGeom>
              <a:grpFill/>
              <a:ln w="12700" cap="sq">
                <a:solidFill>
                  <a:srgbClr val="023F88"/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42863" tIns="21432" rIns="42863" bIns="2143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76198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67" b="0" i="0" u="none" strike="noStrike" kern="0" cap="none" spc="0" normalizeH="0" baseline="0" noProof="0" dirty="0">
                  <a:ln>
                    <a:noFill/>
                  </a:ln>
                  <a:solidFill>
                    <a:srgbClr val="023F88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972" name="Freeform: Shape 2971">
                <a:extLst>
                  <a:ext uri="{FF2B5EF4-FFF2-40B4-BE49-F238E27FC236}">
                    <a16:creationId xmlns:a16="http://schemas.microsoft.com/office/drawing/2014/main" id="{CF7822F5-4204-2F4E-F04F-A5682CEE4170}"/>
                  </a:ext>
                </a:extLst>
              </p:cNvPr>
              <p:cNvSpPr/>
              <p:nvPr/>
            </p:nvSpPr>
            <p:spPr>
              <a:xfrm>
                <a:off x="6595562" y="2499138"/>
                <a:ext cx="104554" cy="12257"/>
              </a:xfrm>
              <a:custGeom>
                <a:avLst/>
                <a:gdLst>
                  <a:gd name="connsiteX0" fmla="*/ 0 w 104554"/>
                  <a:gd name="connsiteY0" fmla="*/ 0 h 12257"/>
                  <a:gd name="connsiteX1" fmla="*/ 104555 w 104554"/>
                  <a:gd name="connsiteY1" fmla="*/ 0 h 12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4554" h="12257">
                    <a:moveTo>
                      <a:pt x="0" y="0"/>
                    </a:moveTo>
                    <a:lnTo>
                      <a:pt x="104555" y="0"/>
                    </a:lnTo>
                  </a:path>
                </a:pathLst>
              </a:custGeom>
              <a:grpFill/>
              <a:ln w="12700" cap="sq">
                <a:solidFill>
                  <a:srgbClr val="023F88"/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42863" tIns="21432" rIns="42863" bIns="2143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76198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67" b="0" i="0" u="none" strike="noStrike" kern="0" cap="none" spc="0" normalizeH="0" baseline="0" noProof="0" dirty="0">
                  <a:ln>
                    <a:noFill/>
                  </a:ln>
                  <a:solidFill>
                    <a:srgbClr val="023F88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973" name="Freeform: Shape 2972">
                <a:extLst>
                  <a:ext uri="{FF2B5EF4-FFF2-40B4-BE49-F238E27FC236}">
                    <a16:creationId xmlns:a16="http://schemas.microsoft.com/office/drawing/2014/main" id="{B00CAAEC-F1A3-DCAF-2732-A192D40F0A0B}"/>
                  </a:ext>
                </a:extLst>
              </p:cNvPr>
              <p:cNvSpPr/>
              <p:nvPr/>
            </p:nvSpPr>
            <p:spPr>
              <a:xfrm>
                <a:off x="6647778" y="2446922"/>
                <a:ext cx="12257" cy="104432"/>
              </a:xfrm>
              <a:custGeom>
                <a:avLst/>
                <a:gdLst>
                  <a:gd name="connsiteX0" fmla="*/ 0 w 12257"/>
                  <a:gd name="connsiteY0" fmla="*/ 0 h 104432"/>
                  <a:gd name="connsiteX1" fmla="*/ 0 w 12257"/>
                  <a:gd name="connsiteY1" fmla="*/ 104432 h 104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257" h="104432">
                    <a:moveTo>
                      <a:pt x="0" y="0"/>
                    </a:moveTo>
                    <a:lnTo>
                      <a:pt x="0" y="104432"/>
                    </a:lnTo>
                  </a:path>
                </a:pathLst>
              </a:custGeom>
              <a:grpFill/>
              <a:ln w="12700" cap="sq">
                <a:solidFill>
                  <a:srgbClr val="023F88"/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42863" tIns="21432" rIns="42863" bIns="2143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76198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67" b="0" i="0" u="none" strike="noStrike" kern="0" cap="none" spc="0" normalizeH="0" baseline="0" noProof="0" dirty="0">
                  <a:ln>
                    <a:noFill/>
                  </a:ln>
                  <a:solidFill>
                    <a:srgbClr val="023F88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974" name="Freeform: Shape 2973">
                <a:extLst>
                  <a:ext uri="{FF2B5EF4-FFF2-40B4-BE49-F238E27FC236}">
                    <a16:creationId xmlns:a16="http://schemas.microsoft.com/office/drawing/2014/main" id="{3D37577C-8D69-7B95-8D30-6BF405360B90}"/>
                  </a:ext>
                </a:extLst>
              </p:cNvPr>
              <p:cNvSpPr/>
              <p:nvPr/>
            </p:nvSpPr>
            <p:spPr>
              <a:xfrm>
                <a:off x="6736766" y="2499138"/>
                <a:ext cx="104554" cy="12257"/>
              </a:xfrm>
              <a:custGeom>
                <a:avLst/>
                <a:gdLst>
                  <a:gd name="connsiteX0" fmla="*/ 0 w 104554"/>
                  <a:gd name="connsiteY0" fmla="*/ 0 h 12257"/>
                  <a:gd name="connsiteX1" fmla="*/ 104555 w 104554"/>
                  <a:gd name="connsiteY1" fmla="*/ 0 h 12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4554" h="12257">
                    <a:moveTo>
                      <a:pt x="0" y="0"/>
                    </a:moveTo>
                    <a:lnTo>
                      <a:pt x="104555" y="0"/>
                    </a:lnTo>
                  </a:path>
                </a:pathLst>
              </a:custGeom>
              <a:grpFill/>
              <a:ln w="12700" cap="sq">
                <a:solidFill>
                  <a:srgbClr val="023F88"/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42863" tIns="21432" rIns="42863" bIns="2143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76198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67" b="0" i="0" u="none" strike="noStrike" kern="0" cap="none" spc="0" normalizeH="0" baseline="0" noProof="0" dirty="0">
                  <a:ln>
                    <a:noFill/>
                  </a:ln>
                  <a:solidFill>
                    <a:srgbClr val="023F88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975" name="Freeform: Shape 2974">
                <a:extLst>
                  <a:ext uri="{FF2B5EF4-FFF2-40B4-BE49-F238E27FC236}">
                    <a16:creationId xmlns:a16="http://schemas.microsoft.com/office/drawing/2014/main" id="{0AD3BDDD-1558-B5D9-F32E-48AE0D000992}"/>
                  </a:ext>
                </a:extLst>
              </p:cNvPr>
              <p:cNvSpPr/>
              <p:nvPr/>
            </p:nvSpPr>
            <p:spPr>
              <a:xfrm>
                <a:off x="6789104" y="2446922"/>
                <a:ext cx="12257" cy="104432"/>
              </a:xfrm>
              <a:custGeom>
                <a:avLst/>
                <a:gdLst>
                  <a:gd name="connsiteX0" fmla="*/ 0 w 12257"/>
                  <a:gd name="connsiteY0" fmla="*/ 0 h 104432"/>
                  <a:gd name="connsiteX1" fmla="*/ 0 w 12257"/>
                  <a:gd name="connsiteY1" fmla="*/ 104432 h 104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257" h="104432">
                    <a:moveTo>
                      <a:pt x="0" y="0"/>
                    </a:moveTo>
                    <a:lnTo>
                      <a:pt x="0" y="104432"/>
                    </a:lnTo>
                  </a:path>
                </a:pathLst>
              </a:custGeom>
              <a:grpFill/>
              <a:ln w="12700" cap="sq">
                <a:solidFill>
                  <a:srgbClr val="023F88"/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42863" tIns="21432" rIns="42863" bIns="2143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76198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67" b="0" i="0" u="none" strike="noStrike" kern="0" cap="none" spc="0" normalizeH="0" baseline="0" noProof="0" dirty="0">
                  <a:ln>
                    <a:noFill/>
                  </a:ln>
                  <a:solidFill>
                    <a:srgbClr val="023F88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976" name="Freeform: Shape 2975">
                <a:extLst>
                  <a:ext uri="{FF2B5EF4-FFF2-40B4-BE49-F238E27FC236}">
                    <a16:creationId xmlns:a16="http://schemas.microsoft.com/office/drawing/2014/main" id="{BB2E2DBD-4815-B47D-903B-38075CF3FC1D}"/>
                  </a:ext>
                </a:extLst>
              </p:cNvPr>
              <p:cNvSpPr/>
              <p:nvPr/>
            </p:nvSpPr>
            <p:spPr>
              <a:xfrm>
                <a:off x="6826366" y="2499138"/>
                <a:ext cx="104432" cy="12257"/>
              </a:xfrm>
              <a:custGeom>
                <a:avLst/>
                <a:gdLst>
                  <a:gd name="connsiteX0" fmla="*/ 0 w 104432"/>
                  <a:gd name="connsiteY0" fmla="*/ 0 h 12257"/>
                  <a:gd name="connsiteX1" fmla="*/ 104432 w 104432"/>
                  <a:gd name="connsiteY1" fmla="*/ 0 h 12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4432" h="12257">
                    <a:moveTo>
                      <a:pt x="0" y="0"/>
                    </a:moveTo>
                    <a:lnTo>
                      <a:pt x="104432" y="0"/>
                    </a:lnTo>
                  </a:path>
                </a:pathLst>
              </a:custGeom>
              <a:grpFill/>
              <a:ln w="12700" cap="sq">
                <a:solidFill>
                  <a:srgbClr val="023F88"/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42863" tIns="21432" rIns="42863" bIns="2143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76198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67" b="0" i="0" u="none" strike="noStrike" kern="0" cap="none" spc="0" normalizeH="0" baseline="0" noProof="0" dirty="0">
                  <a:ln>
                    <a:noFill/>
                  </a:ln>
                  <a:solidFill>
                    <a:srgbClr val="023F88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977" name="Freeform: Shape 2976">
                <a:extLst>
                  <a:ext uri="{FF2B5EF4-FFF2-40B4-BE49-F238E27FC236}">
                    <a16:creationId xmlns:a16="http://schemas.microsoft.com/office/drawing/2014/main" id="{FBA1812C-51B6-CF98-FBAA-C5AD9B838041}"/>
                  </a:ext>
                </a:extLst>
              </p:cNvPr>
              <p:cNvSpPr/>
              <p:nvPr/>
            </p:nvSpPr>
            <p:spPr>
              <a:xfrm>
                <a:off x="6878582" y="2446922"/>
                <a:ext cx="12257" cy="104432"/>
              </a:xfrm>
              <a:custGeom>
                <a:avLst/>
                <a:gdLst>
                  <a:gd name="connsiteX0" fmla="*/ 0 w 12257"/>
                  <a:gd name="connsiteY0" fmla="*/ 0 h 104432"/>
                  <a:gd name="connsiteX1" fmla="*/ 0 w 12257"/>
                  <a:gd name="connsiteY1" fmla="*/ 104432 h 104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257" h="104432">
                    <a:moveTo>
                      <a:pt x="0" y="0"/>
                    </a:moveTo>
                    <a:lnTo>
                      <a:pt x="0" y="104432"/>
                    </a:lnTo>
                  </a:path>
                </a:pathLst>
              </a:custGeom>
              <a:grpFill/>
              <a:ln w="12700" cap="sq">
                <a:solidFill>
                  <a:srgbClr val="023F88"/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42863" tIns="21432" rIns="42863" bIns="2143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76198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67" b="0" i="0" u="none" strike="noStrike" kern="0" cap="none" spc="0" normalizeH="0" baseline="0" noProof="0" dirty="0">
                  <a:ln>
                    <a:noFill/>
                  </a:ln>
                  <a:solidFill>
                    <a:srgbClr val="023F88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978" name="Freeform: Shape 2977">
                <a:extLst>
                  <a:ext uri="{FF2B5EF4-FFF2-40B4-BE49-F238E27FC236}">
                    <a16:creationId xmlns:a16="http://schemas.microsoft.com/office/drawing/2014/main" id="{DB5886FE-E6B2-D01F-44A5-90A6C89DF696}"/>
                  </a:ext>
                </a:extLst>
              </p:cNvPr>
              <p:cNvSpPr/>
              <p:nvPr/>
            </p:nvSpPr>
            <p:spPr>
              <a:xfrm>
                <a:off x="6884956" y="2499138"/>
                <a:ext cx="104432" cy="12257"/>
              </a:xfrm>
              <a:custGeom>
                <a:avLst/>
                <a:gdLst>
                  <a:gd name="connsiteX0" fmla="*/ 0 w 104432"/>
                  <a:gd name="connsiteY0" fmla="*/ 0 h 12257"/>
                  <a:gd name="connsiteX1" fmla="*/ 104432 w 104432"/>
                  <a:gd name="connsiteY1" fmla="*/ 0 h 12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4432" h="12257">
                    <a:moveTo>
                      <a:pt x="0" y="0"/>
                    </a:moveTo>
                    <a:lnTo>
                      <a:pt x="104432" y="0"/>
                    </a:lnTo>
                  </a:path>
                </a:pathLst>
              </a:custGeom>
              <a:grpFill/>
              <a:ln w="12700" cap="sq">
                <a:solidFill>
                  <a:srgbClr val="023F88"/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42863" tIns="21432" rIns="42863" bIns="2143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76198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67" b="0" i="0" u="none" strike="noStrike" kern="0" cap="none" spc="0" normalizeH="0" baseline="0" noProof="0" dirty="0">
                  <a:ln>
                    <a:noFill/>
                  </a:ln>
                  <a:solidFill>
                    <a:srgbClr val="023F88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979" name="Freeform: Shape 2978">
                <a:extLst>
                  <a:ext uri="{FF2B5EF4-FFF2-40B4-BE49-F238E27FC236}">
                    <a16:creationId xmlns:a16="http://schemas.microsoft.com/office/drawing/2014/main" id="{8BD17260-616D-99BA-99B1-AD75733E9A21}"/>
                  </a:ext>
                </a:extLst>
              </p:cNvPr>
              <p:cNvSpPr/>
              <p:nvPr/>
            </p:nvSpPr>
            <p:spPr>
              <a:xfrm>
                <a:off x="6937172" y="2446922"/>
                <a:ext cx="12257" cy="104432"/>
              </a:xfrm>
              <a:custGeom>
                <a:avLst/>
                <a:gdLst>
                  <a:gd name="connsiteX0" fmla="*/ 0 w 12257"/>
                  <a:gd name="connsiteY0" fmla="*/ 0 h 104432"/>
                  <a:gd name="connsiteX1" fmla="*/ 0 w 12257"/>
                  <a:gd name="connsiteY1" fmla="*/ 104432 h 104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257" h="104432">
                    <a:moveTo>
                      <a:pt x="0" y="0"/>
                    </a:moveTo>
                    <a:lnTo>
                      <a:pt x="0" y="104432"/>
                    </a:lnTo>
                  </a:path>
                </a:pathLst>
              </a:custGeom>
              <a:grpFill/>
              <a:ln w="12700" cap="sq">
                <a:solidFill>
                  <a:srgbClr val="023F88"/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42863" tIns="21432" rIns="42863" bIns="2143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76198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67" b="0" i="0" u="none" strike="noStrike" kern="0" cap="none" spc="0" normalizeH="0" baseline="0" noProof="0" dirty="0">
                  <a:ln>
                    <a:noFill/>
                  </a:ln>
                  <a:solidFill>
                    <a:srgbClr val="023F88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980" name="Freeform: Shape 2979">
                <a:extLst>
                  <a:ext uri="{FF2B5EF4-FFF2-40B4-BE49-F238E27FC236}">
                    <a16:creationId xmlns:a16="http://schemas.microsoft.com/office/drawing/2014/main" id="{379BE2F6-A52D-E1D9-4FC7-5D711758E92B}"/>
                  </a:ext>
                </a:extLst>
              </p:cNvPr>
              <p:cNvSpPr/>
              <p:nvPr/>
            </p:nvSpPr>
            <p:spPr>
              <a:xfrm>
                <a:off x="7039888" y="2499138"/>
                <a:ext cx="104554" cy="12257"/>
              </a:xfrm>
              <a:custGeom>
                <a:avLst/>
                <a:gdLst>
                  <a:gd name="connsiteX0" fmla="*/ 0 w 104554"/>
                  <a:gd name="connsiteY0" fmla="*/ 0 h 12257"/>
                  <a:gd name="connsiteX1" fmla="*/ 104555 w 104554"/>
                  <a:gd name="connsiteY1" fmla="*/ 0 h 12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4554" h="12257">
                    <a:moveTo>
                      <a:pt x="0" y="0"/>
                    </a:moveTo>
                    <a:lnTo>
                      <a:pt x="104555" y="0"/>
                    </a:lnTo>
                  </a:path>
                </a:pathLst>
              </a:custGeom>
              <a:grpFill/>
              <a:ln w="12700" cap="sq">
                <a:solidFill>
                  <a:srgbClr val="023F88"/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42863" tIns="21432" rIns="42863" bIns="2143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76198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67" b="0" i="0" u="none" strike="noStrike" kern="0" cap="none" spc="0" normalizeH="0" baseline="0" noProof="0" dirty="0">
                  <a:ln>
                    <a:noFill/>
                  </a:ln>
                  <a:solidFill>
                    <a:srgbClr val="023F88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981" name="Freeform: Shape 2980">
                <a:extLst>
                  <a:ext uri="{FF2B5EF4-FFF2-40B4-BE49-F238E27FC236}">
                    <a16:creationId xmlns:a16="http://schemas.microsoft.com/office/drawing/2014/main" id="{3788DCBD-7F47-7D7C-EF93-1747FB796116}"/>
                  </a:ext>
                </a:extLst>
              </p:cNvPr>
              <p:cNvSpPr/>
              <p:nvPr/>
            </p:nvSpPr>
            <p:spPr>
              <a:xfrm>
                <a:off x="7092104" y="2446922"/>
                <a:ext cx="12257" cy="104432"/>
              </a:xfrm>
              <a:custGeom>
                <a:avLst/>
                <a:gdLst>
                  <a:gd name="connsiteX0" fmla="*/ 0 w 12257"/>
                  <a:gd name="connsiteY0" fmla="*/ 0 h 104432"/>
                  <a:gd name="connsiteX1" fmla="*/ 0 w 12257"/>
                  <a:gd name="connsiteY1" fmla="*/ 104432 h 104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257" h="104432">
                    <a:moveTo>
                      <a:pt x="0" y="0"/>
                    </a:moveTo>
                    <a:lnTo>
                      <a:pt x="0" y="104432"/>
                    </a:lnTo>
                  </a:path>
                </a:pathLst>
              </a:custGeom>
              <a:grpFill/>
              <a:ln w="12700" cap="sq">
                <a:solidFill>
                  <a:srgbClr val="023F88"/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42863" tIns="21432" rIns="42863" bIns="2143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76198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67" b="0" i="0" u="none" strike="noStrike" kern="0" cap="none" spc="0" normalizeH="0" baseline="0" noProof="0" dirty="0">
                  <a:ln>
                    <a:noFill/>
                  </a:ln>
                  <a:solidFill>
                    <a:srgbClr val="023F88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982" name="Freeform: Shape 2981">
                <a:extLst>
                  <a:ext uri="{FF2B5EF4-FFF2-40B4-BE49-F238E27FC236}">
                    <a16:creationId xmlns:a16="http://schemas.microsoft.com/office/drawing/2014/main" id="{B857BFDE-5AC4-6FEA-830C-22E604BA2F7C}"/>
                  </a:ext>
                </a:extLst>
              </p:cNvPr>
              <p:cNvSpPr/>
              <p:nvPr/>
            </p:nvSpPr>
            <p:spPr>
              <a:xfrm>
                <a:off x="7070899" y="2499138"/>
                <a:ext cx="104554" cy="12257"/>
              </a:xfrm>
              <a:custGeom>
                <a:avLst/>
                <a:gdLst>
                  <a:gd name="connsiteX0" fmla="*/ 0 w 104554"/>
                  <a:gd name="connsiteY0" fmla="*/ 0 h 12257"/>
                  <a:gd name="connsiteX1" fmla="*/ 104555 w 104554"/>
                  <a:gd name="connsiteY1" fmla="*/ 0 h 12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4554" h="12257">
                    <a:moveTo>
                      <a:pt x="0" y="0"/>
                    </a:moveTo>
                    <a:lnTo>
                      <a:pt x="104555" y="0"/>
                    </a:lnTo>
                  </a:path>
                </a:pathLst>
              </a:custGeom>
              <a:grpFill/>
              <a:ln w="12700" cap="sq">
                <a:solidFill>
                  <a:srgbClr val="023F88"/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42863" tIns="21432" rIns="42863" bIns="2143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76198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67" b="0" i="0" u="none" strike="noStrike" kern="0" cap="none" spc="0" normalizeH="0" baseline="0" noProof="0" dirty="0">
                  <a:ln>
                    <a:noFill/>
                  </a:ln>
                  <a:solidFill>
                    <a:srgbClr val="023F88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983" name="Freeform: Shape 2982">
                <a:extLst>
                  <a:ext uri="{FF2B5EF4-FFF2-40B4-BE49-F238E27FC236}">
                    <a16:creationId xmlns:a16="http://schemas.microsoft.com/office/drawing/2014/main" id="{8DD1C3BD-4D05-4DA8-099A-260A2061220C}"/>
                  </a:ext>
                </a:extLst>
              </p:cNvPr>
              <p:cNvSpPr/>
              <p:nvPr/>
            </p:nvSpPr>
            <p:spPr>
              <a:xfrm>
                <a:off x="7123115" y="2446922"/>
                <a:ext cx="12257" cy="104432"/>
              </a:xfrm>
              <a:custGeom>
                <a:avLst/>
                <a:gdLst>
                  <a:gd name="connsiteX0" fmla="*/ 0 w 12257"/>
                  <a:gd name="connsiteY0" fmla="*/ 0 h 104432"/>
                  <a:gd name="connsiteX1" fmla="*/ 0 w 12257"/>
                  <a:gd name="connsiteY1" fmla="*/ 104432 h 104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257" h="104432">
                    <a:moveTo>
                      <a:pt x="0" y="0"/>
                    </a:moveTo>
                    <a:lnTo>
                      <a:pt x="0" y="104432"/>
                    </a:lnTo>
                  </a:path>
                </a:pathLst>
              </a:custGeom>
              <a:grpFill/>
              <a:ln w="12700" cap="sq">
                <a:solidFill>
                  <a:srgbClr val="023F88"/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42863" tIns="21432" rIns="42863" bIns="2143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76198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67" b="0" i="0" u="none" strike="noStrike" kern="0" cap="none" spc="0" normalizeH="0" baseline="0" noProof="0" dirty="0">
                  <a:ln>
                    <a:noFill/>
                  </a:ln>
                  <a:solidFill>
                    <a:srgbClr val="023F88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984" name="Freeform: Shape 2983">
                <a:extLst>
                  <a:ext uri="{FF2B5EF4-FFF2-40B4-BE49-F238E27FC236}">
                    <a16:creationId xmlns:a16="http://schemas.microsoft.com/office/drawing/2014/main" id="{92B3667E-06C5-A4DC-8A07-3E721A883988}"/>
                  </a:ext>
                </a:extLst>
              </p:cNvPr>
              <p:cNvSpPr/>
              <p:nvPr/>
            </p:nvSpPr>
            <p:spPr>
              <a:xfrm>
                <a:off x="7112206" y="2499138"/>
                <a:ext cx="104554" cy="12257"/>
              </a:xfrm>
              <a:custGeom>
                <a:avLst/>
                <a:gdLst>
                  <a:gd name="connsiteX0" fmla="*/ 0 w 104554"/>
                  <a:gd name="connsiteY0" fmla="*/ 0 h 12257"/>
                  <a:gd name="connsiteX1" fmla="*/ 104555 w 104554"/>
                  <a:gd name="connsiteY1" fmla="*/ 0 h 12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4554" h="12257">
                    <a:moveTo>
                      <a:pt x="0" y="0"/>
                    </a:moveTo>
                    <a:lnTo>
                      <a:pt x="104555" y="0"/>
                    </a:lnTo>
                  </a:path>
                </a:pathLst>
              </a:custGeom>
              <a:grpFill/>
              <a:ln w="12700" cap="sq">
                <a:solidFill>
                  <a:srgbClr val="023F88"/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42863" tIns="21432" rIns="42863" bIns="2143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76198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67" b="0" i="0" u="none" strike="noStrike" kern="0" cap="none" spc="0" normalizeH="0" baseline="0" noProof="0" dirty="0">
                  <a:ln>
                    <a:noFill/>
                  </a:ln>
                  <a:solidFill>
                    <a:srgbClr val="023F88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985" name="Freeform: Shape 2984">
                <a:extLst>
                  <a:ext uri="{FF2B5EF4-FFF2-40B4-BE49-F238E27FC236}">
                    <a16:creationId xmlns:a16="http://schemas.microsoft.com/office/drawing/2014/main" id="{AEB5C007-964E-A881-68F3-1A11D99B7D45}"/>
                  </a:ext>
                </a:extLst>
              </p:cNvPr>
              <p:cNvSpPr/>
              <p:nvPr/>
            </p:nvSpPr>
            <p:spPr>
              <a:xfrm>
                <a:off x="7164545" y="2446922"/>
                <a:ext cx="12257" cy="104432"/>
              </a:xfrm>
              <a:custGeom>
                <a:avLst/>
                <a:gdLst>
                  <a:gd name="connsiteX0" fmla="*/ 0 w 12257"/>
                  <a:gd name="connsiteY0" fmla="*/ 0 h 104432"/>
                  <a:gd name="connsiteX1" fmla="*/ 0 w 12257"/>
                  <a:gd name="connsiteY1" fmla="*/ 104432 h 104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257" h="104432">
                    <a:moveTo>
                      <a:pt x="0" y="0"/>
                    </a:moveTo>
                    <a:lnTo>
                      <a:pt x="0" y="104432"/>
                    </a:lnTo>
                  </a:path>
                </a:pathLst>
              </a:custGeom>
              <a:grpFill/>
              <a:ln w="12700" cap="sq">
                <a:solidFill>
                  <a:srgbClr val="023F88"/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42863" tIns="21432" rIns="42863" bIns="2143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76198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67" b="0" i="0" u="none" strike="noStrike" kern="0" cap="none" spc="0" normalizeH="0" baseline="0" noProof="0" dirty="0">
                  <a:ln>
                    <a:noFill/>
                  </a:ln>
                  <a:solidFill>
                    <a:srgbClr val="023F88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986" name="Freeform: Shape 2985">
                <a:extLst>
                  <a:ext uri="{FF2B5EF4-FFF2-40B4-BE49-F238E27FC236}">
                    <a16:creationId xmlns:a16="http://schemas.microsoft.com/office/drawing/2014/main" id="{258CE6E1-B9FC-39D7-D0BE-A3EA0DD7B7CA}"/>
                  </a:ext>
                </a:extLst>
              </p:cNvPr>
              <p:cNvSpPr/>
              <p:nvPr/>
            </p:nvSpPr>
            <p:spPr>
              <a:xfrm>
                <a:off x="7119193" y="2499138"/>
                <a:ext cx="104432" cy="12257"/>
              </a:xfrm>
              <a:custGeom>
                <a:avLst/>
                <a:gdLst>
                  <a:gd name="connsiteX0" fmla="*/ 0 w 104432"/>
                  <a:gd name="connsiteY0" fmla="*/ 0 h 12257"/>
                  <a:gd name="connsiteX1" fmla="*/ 104432 w 104432"/>
                  <a:gd name="connsiteY1" fmla="*/ 0 h 12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4432" h="12257">
                    <a:moveTo>
                      <a:pt x="0" y="0"/>
                    </a:moveTo>
                    <a:lnTo>
                      <a:pt x="104432" y="0"/>
                    </a:lnTo>
                  </a:path>
                </a:pathLst>
              </a:custGeom>
              <a:grpFill/>
              <a:ln w="12700" cap="sq">
                <a:solidFill>
                  <a:srgbClr val="023F88"/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42863" tIns="21432" rIns="42863" bIns="2143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76198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67" b="0" i="0" u="none" strike="noStrike" kern="0" cap="none" spc="0" normalizeH="0" baseline="0" noProof="0" dirty="0">
                  <a:ln>
                    <a:noFill/>
                  </a:ln>
                  <a:solidFill>
                    <a:srgbClr val="023F88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987" name="Freeform: Shape 2986">
                <a:extLst>
                  <a:ext uri="{FF2B5EF4-FFF2-40B4-BE49-F238E27FC236}">
                    <a16:creationId xmlns:a16="http://schemas.microsoft.com/office/drawing/2014/main" id="{25EE0EFA-C996-7E57-3166-BBC718004CFD}"/>
                  </a:ext>
                </a:extLst>
              </p:cNvPr>
              <p:cNvSpPr/>
              <p:nvPr/>
            </p:nvSpPr>
            <p:spPr>
              <a:xfrm>
                <a:off x="7171409" y="2446922"/>
                <a:ext cx="12257" cy="104432"/>
              </a:xfrm>
              <a:custGeom>
                <a:avLst/>
                <a:gdLst>
                  <a:gd name="connsiteX0" fmla="*/ 0 w 12257"/>
                  <a:gd name="connsiteY0" fmla="*/ 0 h 104432"/>
                  <a:gd name="connsiteX1" fmla="*/ 0 w 12257"/>
                  <a:gd name="connsiteY1" fmla="*/ 104432 h 104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257" h="104432">
                    <a:moveTo>
                      <a:pt x="0" y="0"/>
                    </a:moveTo>
                    <a:lnTo>
                      <a:pt x="0" y="104432"/>
                    </a:lnTo>
                  </a:path>
                </a:pathLst>
              </a:custGeom>
              <a:grpFill/>
              <a:ln w="12700" cap="sq">
                <a:solidFill>
                  <a:srgbClr val="023F88"/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42863" tIns="21432" rIns="42863" bIns="2143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76198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67" b="0" i="0" u="none" strike="noStrike" kern="0" cap="none" spc="0" normalizeH="0" baseline="0" noProof="0" dirty="0">
                  <a:ln>
                    <a:noFill/>
                  </a:ln>
                  <a:solidFill>
                    <a:srgbClr val="023F88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988" name="Freeform: Shape 2987">
                <a:extLst>
                  <a:ext uri="{FF2B5EF4-FFF2-40B4-BE49-F238E27FC236}">
                    <a16:creationId xmlns:a16="http://schemas.microsoft.com/office/drawing/2014/main" id="{A656A0DA-309A-D404-8B2B-754D5FD31319}"/>
                  </a:ext>
                </a:extLst>
              </p:cNvPr>
              <p:cNvSpPr/>
              <p:nvPr/>
            </p:nvSpPr>
            <p:spPr>
              <a:xfrm>
                <a:off x="7194943" y="2499138"/>
                <a:ext cx="104432" cy="12257"/>
              </a:xfrm>
              <a:custGeom>
                <a:avLst/>
                <a:gdLst>
                  <a:gd name="connsiteX0" fmla="*/ 0 w 104432"/>
                  <a:gd name="connsiteY0" fmla="*/ 0 h 12257"/>
                  <a:gd name="connsiteX1" fmla="*/ 104432 w 104432"/>
                  <a:gd name="connsiteY1" fmla="*/ 0 h 12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4432" h="12257">
                    <a:moveTo>
                      <a:pt x="0" y="0"/>
                    </a:moveTo>
                    <a:lnTo>
                      <a:pt x="104432" y="0"/>
                    </a:lnTo>
                  </a:path>
                </a:pathLst>
              </a:custGeom>
              <a:grpFill/>
              <a:ln w="12700" cap="sq">
                <a:solidFill>
                  <a:srgbClr val="023F88"/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42863" tIns="21432" rIns="42863" bIns="2143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76198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67" b="0" i="0" u="none" strike="noStrike" kern="0" cap="none" spc="0" normalizeH="0" baseline="0" noProof="0" dirty="0">
                  <a:ln>
                    <a:noFill/>
                  </a:ln>
                  <a:solidFill>
                    <a:srgbClr val="023F88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989" name="Freeform: Shape 2988">
                <a:extLst>
                  <a:ext uri="{FF2B5EF4-FFF2-40B4-BE49-F238E27FC236}">
                    <a16:creationId xmlns:a16="http://schemas.microsoft.com/office/drawing/2014/main" id="{277BF3E9-8C38-F82D-1CD9-3B7777769641}"/>
                  </a:ext>
                </a:extLst>
              </p:cNvPr>
              <p:cNvSpPr/>
              <p:nvPr/>
            </p:nvSpPr>
            <p:spPr>
              <a:xfrm>
                <a:off x="7247159" y="2446922"/>
                <a:ext cx="12257" cy="104432"/>
              </a:xfrm>
              <a:custGeom>
                <a:avLst/>
                <a:gdLst>
                  <a:gd name="connsiteX0" fmla="*/ 0 w 12257"/>
                  <a:gd name="connsiteY0" fmla="*/ 0 h 104432"/>
                  <a:gd name="connsiteX1" fmla="*/ 0 w 12257"/>
                  <a:gd name="connsiteY1" fmla="*/ 104432 h 104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257" h="104432">
                    <a:moveTo>
                      <a:pt x="0" y="0"/>
                    </a:moveTo>
                    <a:lnTo>
                      <a:pt x="0" y="104432"/>
                    </a:lnTo>
                  </a:path>
                </a:pathLst>
              </a:custGeom>
              <a:grpFill/>
              <a:ln w="12700" cap="sq">
                <a:solidFill>
                  <a:srgbClr val="023F88"/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42863" tIns="21432" rIns="42863" bIns="2143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76198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67" b="0" i="0" u="none" strike="noStrike" kern="0" cap="none" spc="0" normalizeH="0" baseline="0" noProof="0" dirty="0">
                  <a:ln>
                    <a:noFill/>
                  </a:ln>
                  <a:solidFill>
                    <a:srgbClr val="023F88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990" name="Freeform: Shape 2989">
                <a:extLst>
                  <a:ext uri="{FF2B5EF4-FFF2-40B4-BE49-F238E27FC236}">
                    <a16:creationId xmlns:a16="http://schemas.microsoft.com/office/drawing/2014/main" id="{53AE0C73-C767-016A-6F03-E14E476DD4E1}"/>
                  </a:ext>
                </a:extLst>
              </p:cNvPr>
              <p:cNvSpPr/>
              <p:nvPr/>
            </p:nvSpPr>
            <p:spPr>
              <a:xfrm>
                <a:off x="7246546" y="2499138"/>
                <a:ext cx="104554" cy="12257"/>
              </a:xfrm>
              <a:custGeom>
                <a:avLst/>
                <a:gdLst>
                  <a:gd name="connsiteX0" fmla="*/ 0 w 104554"/>
                  <a:gd name="connsiteY0" fmla="*/ 0 h 12257"/>
                  <a:gd name="connsiteX1" fmla="*/ 104555 w 104554"/>
                  <a:gd name="connsiteY1" fmla="*/ 0 h 12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4554" h="12257">
                    <a:moveTo>
                      <a:pt x="0" y="0"/>
                    </a:moveTo>
                    <a:lnTo>
                      <a:pt x="104555" y="0"/>
                    </a:lnTo>
                  </a:path>
                </a:pathLst>
              </a:custGeom>
              <a:grpFill/>
              <a:ln w="12700" cap="sq">
                <a:solidFill>
                  <a:srgbClr val="023F88"/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42863" tIns="21432" rIns="42863" bIns="2143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76198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67" b="0" i="0" u="none" strike="noStrike" kern="0" cap="none" spc="0" normalizeH="0" baseline="0" noProof="0" dirty="0">
                  <a:ln>
                    <a:noFill/>
                  </a:ln>
                  <a:solidFill>
                    <a:srgbClr val="023F88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991" name="Freeform: Shape 2990">
                <a:extLst>
                  <a:ext uri="{FF2B5EF4-FFF2-40B4-BE49-F238E27FC236}">
                    <a16:creationId xmlns:a16="http://schemas.microsoft.com/office/drawing/2014/main" id="{20808B9A-37B7-B5AA-9DDC-339169EC86E7}"/>
                  </a:ext>
                </a:extLst>
              </p:cNvPr>
              <p:cNvSpPr/>
              <p:nvPr/>
            </p:nvSpPr>
            <p:spPr>
              <a:xfrm>
                <a:off x="7298762" y="2446922"/>
                <a:ext cx="12257" cy="104432"/>
              </a:xfrm>
              <a:custGeom>
                <a:avLst/>
                <a:gdLst>
                  <a:gd name="connsiteX0" fmla="*/ 0 w 12257"/>
                  <a:gd name="connsiteY0" fmla="*/ 0 h 104432"/>
                  <a:gd name="connsiteX1" fmla="*/ 0 w 12257"/>
                  <a:gd name="connsiteY1" fmla="*/ 104432 h 104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257" h="104432">
                    <a:moveTo>
                      <a:pt x="0" y="0"/>
                    </a:moveTo>
                    <a:lnTo>
                      <a:pt x="0" y="104432"/>
                    </a:lnTo>
                  </a:path>
                </a:pathLst>
              </a:custGeom>
              <a:grpFill/>
              <a:ln w="12700" cap="sq">
                <a:solidFill>
                  <a:srgbClr val="023F88"/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42863" tIns="21432" rIns="42863" bIns="2143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76198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67" b="0" i="0" u="none" strike="noStrike" kern="0" cap="none" spc="0" normalizeH="0" baseline="0" noProof="0" dirty="0">
                  <a:ln>
                    <a:noFill/>
                  </a:ln>
                  <a:solidFill>
                    <a:srgbClr val="023F88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992" name="Freeform: Shape 2991">
                <a:extLst>
                  <a:ext uri="{FF2B5EF4-FFF2-40B4-BE49-F238E27FC236}">
                    <a16:creationId xmlns:a16="http://schemas.microsoft.com/office/drawing/2014/main" id="{9D6A8726-B9F6-65E7-F6AF-701CB6D9375F}"/>
                  </a:ext>
                </a:extLst>
              </p:cNvPr>
              <p:cNvSpPr/>
              <p:nvPr/>
            </p:nvSpPr>
            <p:spPr>
              <a:xfrm>
                <a:off x="7263829" y="2650638"/>
                <a:ext cx="104432" cy="12257"/>
              </a:xfrm>
              <a:custGeom>
                <a:avLst/>
                <a:gdLst>
                  <a:gd name="connsiteX0" fmla="*/ 0 w 104432"/>
                  <a:gd name="connsiteY0" fmla="*/ 0 h 12257"/>
                  <a:gd name="connsiteX1" fmla="*/ 104432 w 104432"/>
                  <a:gd name="connsiteY1" fmla="*/ 0 h 12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4432" h="12257">
                    <a:moveTo>
                      <a:pt x="0" y="0"/>
                    </a:moveTo>
                    <a:lnTo>
                      <a:pt x="104432" y="0"/>
                    </a:lnTo>
                  </a:path>
                </a:pathLst>
              </a:custGeom>
              <a:grpFill/>
              <a:ln w="12700" cap="sq">
                <a:solidFill>
                  <a:srgbClr val="023F88"/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42863" tIns="21432" rIns="42863" bIns="2143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76198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67" b="0" i="0" u="none" strike="noStrike" kern="0" cap="none" spc="0" normalizeH="0" baseline="0" noProof="0" dirty="0">
                  <a:ln>
                    <a:noFill/>
                  </a:ln>
                  <a:solidFill>
                    <a:srgbClr val="023F88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993" name="Freeform: Shape 2992">
                <a:extLst>
                  <a:ext uri="{FF2B5EF4-FFF2-40B4-BE49-F238E27FC236}">
                    <a16:creationId xmlns:a16="http://schemas.microsoft.com/office/drawing/2014/main" id="{56A4503D-41E1-C67A-F511-E17609AA6F80}"/>
                  </a:ext>
                </a:extLst>
              </p:cNvPr>
              <p:cNvSpPr/>
              <p:nvPr/>
            </p:nvSpPr>
            <p:spPr>
              <a:xfrm>
                <a:off x="7316045" y="2598422"/>
                <a:ext cx="12257" cy="104309"/>
              </a:xfrm>
              <a:custGeom>
                <a:avLst/>
                <a:gdLst>
                  <a:gd name="connsiteX0" fmla="*/ 0 w 12257"/>
                  <a:gd name="connsiteY0" fmla="*/ 0 h 104309"/>
                  <a:gd name="connsiteX1" fmla="*/ 0 w 12257"/>
                  <a:gd name="connsiteY1" fmla="*/ 104310 h 1043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257" h="104309">
                    <a:moveTo>
                      <a:pt x="0" y="0"/>
                    </a:moveTo>
                    <a:lnTo>
                      <a:pt x="0" y="104310"/>
                    </a:lnTo>
                  </a:path>
                </a:pathLst>
              </a:custGeom>
              <a:grpFill/>
              <a:ln w="12700" cap="sq">
                <a:solidFill>
                  <a:srgbClr val="023F88"/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42863" tIns="21432" rIns="42863" bIns="2143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76198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67" b="0" i="0" u="none" strike="noStrike" kern="0" cap="none" spc="0" normalizeH="0" baseline="0" noProof="0" dirty="0">
                  <a:ln>
                    <a:noFill/>
                  </a:ln>
                  <a:solidFill>
                    <a:srgbClr val="023F88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994" name="Freeform: Shape 2993">
                <a:extLst>
                  <a:ext uri="{FF2B5EF4-FFF2-40B4-BE49-F238E27FC236}">
                    <a16:creationId xmlns:a16="http://schemas.microsoft.com/office/drawing/2014/main" id="{10D56528-5C59-1C45-85A0-8ECC78190B4C}"/>
                  </a:ext>
                </a:extLst>
              </p:cNvPr>
              <p:cNvSpPr/>
              <p:nvPr/>
            </p:nvSpPr>
            <p:spPr>
              <a:xfrm>
                <a:off x="7274125" y="2650638"/>
                <a:ext cx="104432" cy="12257"/>
              </a:xfrm>
              <a:custGeom>
                <a:avLst/>
                <a:gdLst>
                  <a:gd name="connsiteX0" fmla="*/ 0 w 104432"/>
                  <a:gd name="connsiteY0" fmla="*/ 0 h 12257"/>
                  <a:gd name="connsiteX1" fmla="*/ 104432 w 104432"/>
                  <a:gd name="connsiteY1" fmla="*/ 0 h 12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4432" h="12257">
                    <a:moveTo>
                      <a:pt x="0" y="0"/>
                    </a:moveTo>
                    <a:lnTo>
                      <a:pt x="104432" y="0"/>
                    </a:lnTo>
                  </a:path>
                </a:pathLst>
              </a:custGeom>
              <a:grpFill/>
              <a:ln w="12700" cap="sq">
                <a:solidFill>
                  <a:srgbClr val="023F88"/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42863" tIns="21432" rIns="42863" bIns="2143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76198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67" b="0" i="0" u="none" strike="noStrike" kern="0" cap="none" spc="0" normalizeH="0" baseline="0" noProof="0" dirty="0">
                  <a:ln>
                    <a:noFill/>
                  </a:ln>
                  <a:solidFill>
                    <a:srgbClr val="023F88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995" name="Freeform: Shape 2994">
                <a:extLst>
                  <a:ext uri="{FF2B5EF4-FFF2-40B4-BE49-F238E27FC236}">
                    <a16:creationId xmlns:a16="http://schemas.microsoft.com/office/drawing/2014/main" id="{6592CE50-1EE6-7C0D-6255-64E4C42FE879}"/>
                  </a:ext>
                </a:extLst>
              </p:cNvPr>
              <p:cNvSpPr/>
              <p:nvPr/>
            </p:nvSpPr>
            <p:spPr>
              <a:xfrm>
                <a:off x="7326341" y="2598422"/>
                <a:ext cx="12257" cy="104309"/>
              </a:xfrm>
              <a:custGeom>
                <a:avLst/>
                <a:gdLst>
                  <a:gd name="connsiteX0" fmla="*/ 0 w 12257"/>
                  <a:gd name="connsiteY0" fmla="*/ 0 h 104309"/>
                  <a:gd name="connsiteX1" fmla="*/ 0 w 12257"/>
                  <a:gd name="connsiteY1" fmla="*/ 104310 h 1043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257" h="104309">
                    <a:moveTo>
                      <a:pt x="0" y="0"/>
                    </a:moveTo>
                    <a:lnTo>
                      <a:pt x="0" y="104310"/>
                    </a:lnTo>
                  </a:path>
                </a:pathLst>
              </a:custGeom>
              <a:grpFill/>
              <a:ln w="12700" cap="sq">
                <a:solidFill>
                  <a:srgbClr val="023F88"/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42863" tIns="21432" rIns="42863" bIns="2143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76198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67" b="0" i="0" u="none" strike="noStrike" kern="0" cap="none" spc="0" normalizeH="0" baseline="0" noProof="0" dirty="0">
                  <a:ln>
                    <a:noFill/>
                  </a:ln>
                  <a:solidFill>
                    <a:srgbClr val="023F88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996" name="Freeform: Shape 2995">
                <a:extLst>
                  <a:ext uri="{FF2B5EF4-FFF2-40B4-BE49-F238E27FC236}">
                    <a16:creationId xmlns:a16="http://schemas.microsoft.com/office/drawing/2014/main" id="{C3E086AE-EDDB-A246-FBCD-1550B09E4025}"/>
                  </a:ext>
                </a:extLst>
              </p:cNvPr>
              <p:cNvSpPr/>
              <p:nvPr/>
            </p:nvSpPr>
            <p:spPr>
              <a:xfrm>
                <a:off x="7453204" y="2650638"/>
                <a:ext cx="104554" cy="12257"/>
              </a:xfrm>
              <a:custGeom>
                <a:avLst/>
                <a:gdLst>
                  <a:gd name="connsiteX0" fmla="*/ 0 w 104554"/>
                  <a:gd name="connsiteY0" fmla="*/ 0 h 12257"/>
                  <a:gd name="connsiteX1" fmla="*/ 104555 w 104554"/>
                  <a:gd name="connsiteY1" fmla="*/ 0 h 12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4554" h="12257">
                    <a:moveTo>
                      <a:pt x="0" y="0"/>
                    </a:moveTo>
                    <a:lnTo>
                      <a:pt x="104555" y="0"/>
                    </a:lnTo>
                  </a:path>
                </a:pathLst>
              </a:custGeom>
              <a:grpFill/>
              <a:ln w="12700" cap="sq">
                <a:solidFill>
                  <a:srgbClr val="023F88"/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42863" tIns="21432" rIns="42863" bIns="2143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76198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67" b="0" i="0" u="none" strike="noStrike" kern="0" cap="none" spc="0" normalizeH="0" baseline="0" noProof="0" dirty="0">
                  <a:ln>
                    <a:noFill/>
                  </a:ln>
                  <a:solidFill>
                    <a:srgbClr val="023F88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997" name="Freeform: Shape 2996">
                <a:extLst>
                  <a:ext uri="{FF2B5EF4-FFF2-40B4-BE49-F238E27FC236}">
                    <a16:creationId xmlns:a16="http://schemas.microsoft.com/office/drawing/2014/main" id="{D32583DD-DCFC-7E19-1FF2-1DA181E80FF6}"/>
                  </a:ext>
                </a:extLst>
              </p:cNvPr>
              <p:cNvSpPr/>
              <p:nvPr/>
            </p:nvSpPr>
            <p:spPr>
              <a:xfrm>
                <a:off x="7505420" y="2598422"/>
                <a:ext cx="12257" cy="104309"/>
              </a:xfrm>
              <a:custGeom>
                <a:avLst/>
                <a:gdLst>
                  <a:gd name="connsiteX0" fmla="*/ 0 w 12257"/>
                  <a:gd name="connsiteY0" fmla="*/ 0 h 104309"/>
                  <a:gd name="connsiteX1" fmla="*/ 0 w 12257"/>
                  <a:gd name="connsiteY1" fmla="*/ 104310 h 1043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257" h="104309">
                    <a:moveTo>
                      <a:pt x="0" y="0"/>
                    </a:moveTo>
                    <a:lnTo>
                      <a:pt x="0" y="104310"/>
                    </a:lnTo>
                  </a:path>
                </a:pathLst>
              </a:custGeom>
              <a:grpFill/>
              <a:ln w="12700" cap="sq">
                <a:solidFill>
                  <a:srgbClr val="023F88"/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42863" tIns="21432" rIns="42863" bIns="2143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76198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67" b="0" i="0" u="none" strike="noStrike" kern="0" cap="none" spc="0" normalizeH="0" baseline="0" noProof="0" dirty="0">
                  <a:ln>
                    <a:noFill/>
                  </a:ln>
                  <a:solidFill>
                    <a:srgbClr val="023F88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998" name="Freeform: Shape 2997">
                <a:extLst>
                  <a:ext uri="{FF2B5EF4-FFF2-40B4-BE49-F238E27FC236}">
                    <a16:creationId xmlns:a16="http://schemas.microsoft.com/office/drawing/2014/main" id="{FDA9A37F-BA00-6FA2-27BA-25FAFDA24583}"/>
                  </a:ext>
                </a:extLst>
              </p:cNvPr>
              <p:cNvSpPr/>
              <p:nvPr/>
            </p:nvSpPr>
            <p:spPr>
              <a:xfrm>
                <a:off x="7494511" y="2650638"/>
                <a:ext cx="104554" cy="12257"/>
              </a:xfrm>
              <a:custGeom>
                <a:avLst/>
                <a:gdLst>
                  <a:gd name="connsiteX0" fmla="*/ 0 w 104554"/>
                  <a:gd name="connsiteY0" fmla="*/ 0 h 12257"/>
                  <a:gd name="connsiteX1" fmla="*/ 104555 w 104554"/>
                  <a:gd name="connsiteY1" fmla="*/ 0 h 12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4554" h="12257">
                    <a:moveTo>
                      <a:pt x="0" y="0"/>
                    </a:moveTo>
                    <a:lnTo>
                      <a:pt x="104555" y="0"/>
                    </a:lnTo>
                  </a:path>
                </a:pathLst>
              </a:custGeom>
              <a:grpFill/>
              <a:ln w="12700" cap="sq">
                <a:solidFill>
                  <a:srgbClr val="023F88"/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42863" tIns="21432" rIns="42863" bIns="2143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76198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67" b="0" i="0" u="none" strike="noStrike" kern="0" cap="none" spc="0" normalizeH="0" baseline="0" noProof="0" dirty="0">
                  <a:ln>
                    <a:noFill/>
                  </a:ln>
                  <a:solidFill>
                    <a:srgbClr val="023F88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999" name="Freeform: Shape 2998">
                <a:extLst>
                  <a:ext uri="{FF2B5EF4-FFF2-40B4-BE49-F238E27FC236}">
                    <a16:creationId xmlns:a16="http://schemas.microsoft.com/office/drawing/2014/main" id="{B9CE7366-BB5D-AFEB-5002-F3FDC4EE5975}"/>
                  </a:ext>
                </a:extLst>
              </p:cNvPr>
              <p:cNvSpPr/>
              <p:nvPr/>
            </p:nvSpPr>
            <p:spPr>
              <a:xfrm>
                <a:off x="7546850" y="2598422"/>
                <a:ext cx="12257" cy="104309"/>
              </a:xfrm>
              <a:custGeom>
                <a:avLst/>
                <a:gdLst>
                  <a:gd name="connsiteX0" fmla="*/ 0 w 12257"/>
                  <a:gd name="connsiteY0" fmla="*/ 0 h 104309"/>
                  <a:gd name="connsiteX1" fmla="*/ 0 w 12257"/>
                  <a:gd name="connsiteY1" fmla="*/ 104310 h 1043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257" h="104309">
                    <a:moveTo>
                      <a:pt x="0" y="0"/>
                    </a:moveTo>
                    <a:lnTo>
                      <a:pt x="0" y="104310"/>
                    </a:lnTo>
                  </a:path>
                </a:pathLst>
              </a:custGeom>
              <a:grpFill/>
              <a:ln w="12700" cap="sq">
                <a:solidFill>
                  <a:srgbClr val="023F88"/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42863" tIns="21432" rIns="42863" bIns="2143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76198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67" b="0" i="0" u="none" strike="noStrike" kern="0" cap="none" spc="0" normalizeH="0" baseline="0" noProof="0" dirty="0">
                  <a:ln>
                    <a:noFill/>
                  </a:ln>
                  <a:solidFill>
                    <a:srgbClr val="023F88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000" name="Freeform: Shape 2999">
                <a:extLst>
                  <a:ext uri="{FF2B5EF4-FFF2-40B4-BE49-F238E27FC236}">
                    <a16:creationId xmlns:a16="http://schemas.microsoft.com/office/drawing/2014/main" id="{AB318BA7-F962-988F-CEB4-43343AE0B6AC}"/>
                  </a:ext>
                </a:extLst>
              </p:cNvPr>
              <p:cNvSpPr/>
              <p:nvPr/>
            </p:nvSpPr>
            <p:spPr>
              <a:xfrm>
                <a:off x="7587544" y="2650638"/>
                <a:ext cx="104554" cy="12257"/>
              </a:xfrm>
              <a:custGeom>
                <a:avLst/>
                <a:gdLst>
                  <a:gd name="connsiteX0" fmla="*/ 0 w 104554"/>
                  <a:gd name="connsiteY0" fmla="*/ 0 h 12257"/>
                  <a:gd name="connsiteX1" fmla="*/ 104555 w 104554"/>
                  <a:gd name="connsiteY1" fmla="*/ 0 h 12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4554" h="12257">
                    <a:moveTo>
                      <a:pt x="0" y="0"/>
                    </a:moveTo>
                    <a:lnTo>
                      <a:pt x="104555" y="0"/>
                    </a:lnTo>
                  </a:path>
                </a:pathLst>
              </a:custGeom>
              <a:grpFill/>
              <a:ln w="12700" cap="sq">
                <a:solidFill>
                  <a:srgbClr val="023F88"/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42863" tIns="21432" rIns="42863" bIns="2143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76198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67" b="0" i="0" u="none" strike="noStrike" kern="0" cap="none" spc="0" normalizeH="0" baseline="0" noProof="0" dirty="0">
                  <a:ln>
                    <a:noFill/>
                  </a:ln>
                  <a:solidFill>
                    <a:srgbClr val="023F88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001" name="Freeform: Shape 3000">
                <a:extLst>
                  <a:ext uri="{FF2B5EF4-FFF2-40B4-BE49-F238E27FC236}">
                    <a16:creationId xmlns:a16="http://schemas.microsoft.com/office/drawing/2014/main" id="{AE6FB53E-95FB-0404-3C83-96C637E67819}"/>
                  </a:ext>
                </a:extLst>
              </p:cNvPr>
              <p:cNvSpPr/>
              <p:nvPr/>
            </p:nvSpPr>
            <p:spPr>
              <a:xfrm>
                <a:off x="7639760" y="2598422"/>
                <a:ext cx="12257" cy="104309"/>
              </a:xfrm>
              <a:custGeom>
                <a:avLst/>
                <a:gdLst>
                  <a:gd name="connsiteX0" fmla="*/ 0 w 12257"/>
                  <a:gd name="connsiteY0" fmla="*/ 0 h 104309"/>
                  <a:gd name="connsiteX1" fmla="*/ 0 w 12257"/>
                  <a:gd name="connsiteY1" fmla="*/ 104310 h 1043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257" h="104309">
                    <a:moveTo>
                      <a:pt x="0" y="0"/>
                    </a:moveTo>
                    <a:lnTo>
                      <a:pt x="0" y="104310"/>
                    </a:lnTo>
                  </a:path>
                </a:pathLst>
              </a:custGeom>
              <a:grpFill/>
              <a:ln w="12700" cap="sq">
                <a:solidFill>
                  <a:srgbClr val="023F88"/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42863" tIns="21432" rIns="42863" bIns="2143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76198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67" b="0" i="0" u="none" strike="noStrike" kern="0" cap="none" spc="0" normalizeH="0" baseline="0" noProof="0" dirty="0">
                  <a:ln>
                    <a:noFill/>
                  </a:ln>
                  <a:solidFill>
                    <a:srgbClr val="023F88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002" name="Freeform: Shape 3001">
                <a:extLst>
                  <a:ext uri="{FF2B5EF4-FFF2-40B4-BE49-F238E27FC236}">
                    <a16:creationId xmlns:a16="http://schemas.microsoft.com/office/drawing/2014/main" id="{342CE162-34EB-B140-C4D4-7D8BA5CF7990}"/>
                  </a:ext>
                </a:extLst>
              </p:cNvPr>
              <p:cNvSpPr/>
              <p:nvPr/>
            </p:nvSpPr>
            <p:spPr>
              <a:xfrm>
                <a:off x="7632406" y="2650638"/>
                <a:ext cx="104432" cy="12257"/>
              </a:xfrm>
              <a:custGeom>
                <a:avLst/>
                <a:gdLst>
                  <a:gd name="connsiteX0" fmla="*/ 0 w 104432"/>
                  <a:gd name="connsiteY0" fmla="*/ 0 h 12257"/>
                  <a:gd name="connsiteX1" fmla="*/ 104432 w 104432"/>
                  <a:gd name="connsiteY1" fmla="*/ 0 h 12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4432" h="12257">
                    <a:moveTo>
                      <a:pt x="0" y="0"/>
                    </a:moveTo>
                    <a:lnTo>
                      <a:pt x="104432" y="0"/>
                    </a:lnTo>
                  </a:path>
                </a:pathLst>
              </a:custGeom>
              <a:grpFill/>
              <a:ln w="12700" cap="sq">
                <a:solidFill>
                  <a:srgbClr val="023F88"/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42863" tIns="21432" rIns="42863" bIns="2143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76198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67" b="0" i="0" u="none" strike="noStrike" kern="0" cap="none" spc="0" normalizeH="0" baseline="0" noProof="0" dirty="0">
                  <a:ln>
                    <a:noFill/>
                  </a:ln>
                  <a:solidFill>
                    <a:srgbClr val="023F88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003" name="Freeform: Shape 3002">
                <a:extLst>
                  <a:ext uri="{FF2B5EF4-FFF2-40B4-BE49-F238E27FC236}">
                    <a16:creationId xmlns:a16="http://schemas.microsoft.com/office/drawing/2014/main" id="{13F7EA80-7510-5195-88F6-0FB8598A9469}"/>
                  </a:ext>
                </a:extLst>
              </p:cNvPr>
              <p:cNvSpPr/>
              <p:nvPr/>
            </p:nvSpPr>
            <p:spPr>
              <a:xfrm>
                <a:off x="7684622" y="2598422"/>
                <a:ext cx="12257" cy="104309"/>
              </a:xfrm>
              <a:custGeom>
                <a:avLst/>
                <a:gdLst>
                  <a:gd name="connsiteX0" fmla="*/ 0 w 12257"/>
                  <a:gd name="connsiteY0" fmla="*/ 0 h 104309"/>
                  <a:gd name="connsiteX1" fmla="*/ 0 w 12257"/>
                  <a:gd name="connsiteY1" fmla="*/ 104310 h 1043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257" h="104309">
                    <a:moveTo>
                      <a:pt x="0" y="0"/>
                    </a:moveTo>
                    <a:lnTo>
                      <a:pt x="0" y="104310"/>
                    </a:lnTo>
                  </a:path>
                </a:pathLst>
              </a:custGeom>
              <a:grpFill/>
              <a:ln w="12700" cap="sq">
                <a:solidFill>
                  <a:srgbClr val="023F88"/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42863" tIns="21432" rIns="42863" bIns="2143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76198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67" b="0" i="0" u="none" strike="noStrike" kern="0" cap="none" spc="0" normalizeH="0" baseline="0" noProof="0" dirty="0">
                  <a:ln>
                    <a:noFill/>
                  </a:ln>
                  <a:solidFill>
                    <a:srgbClr val="023F88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004" name="Freeform: Shape 3003">
                <a:extLst>
                  <a:ext uri="{FF2B5EF4-FFF2-40B4-BE49-F238E27FC236}">
                    <a16:creationId xmlns:a16="http://schemas.microsoft.com/office/drawing/2014/main" id="{C9069FE0-D4DD-A481-6AB1-509AEF7B0800}"/>
                  </a:ext>
                </a:extLst>
              </p:cNvPr>
              <p:cNvSpPr/>
              <p:nvPr/>
            </p:nvSpPr>
            <p:spPr>
              <a:xfrm>
                <a:off x="7642702" y="2650638"/>
                <a:ext cx="104432" cy="12257"/>
              </a:xfrm>
              <a:custGeom>
                <a:avLst/>
                <a:gdLst>
                  <a:gd name="connsiteX0" fmla="*/ 0 w 104432"/>
                  <a:gd name="connsiteY0" fmla="*/ 0 h 12257"/>
                  <a:gd name="connsiteX1" fmla="*/ 104432 w 104432"/>
                  <a:gd name="connsiteY1" fmla="*/ 0 h 12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4432" h="12257">
                    <a:moveTo>
                      <a:pt x="0" y="0"/>
                    </a:moveTo>
                    <a:lnTo>
                      <a:pt x="104432" y="0"/>
                    </a:lnTo>
                  </a:path>
                </a:pathLst>
              </a:custGeom>
              <a:grpFill/>
              <a:ln w="12700" cap="sq">
                <a:solidFill>
                  <a:srgbClr val="023F88"/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42863" tIns="21432" rIns="42863" bIns="2143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76198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67" b="0" i="0" u="none" strike="noStrike" kern="0" cap="none" spc="0" normalizeH="0" baseline="0" noProof="0" dirty="0">
                  <a:ln>
                    <a:noFill/>
                  </a:ln>
                  <a:solidFill>
                    <a:srgbClr val="023F88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005" name="Freeform: Shape 3004">
                <a:extLst>
                  <a:ext uri="{FF2B5EF4-FFF2-40B4-BE49-F238E27FC236}">
                    <a16:creationId xmlns:a16="http://schemas.microsoft.com/office/drawing/2014/main" id="{901CEDBE-3929-5D01-F5D1-6B551BFB0A85}"/>
                  </a:ext>
                </a:extLst>
              </p:cNvPr>
              <p:cNvSpPr/>
              <p:nvPr/>
            </p:nvSpPr>
            <p:spPr>
              <a:xfrm>
                <a:off x="7694918" y="2598422"/>
                <a:ext cx="12257" cy="104309"/>
              </a:xfrm>
              <a:custGeom>
                <a:avLst/>
                <a:gdLst>
                  <a:gd name="connsiteX0" fmla="*/ 0 w 12257"/>
                  <a:gd name="connsiteY0" fmla="*/ 0 h 104309"/>
                  <a:gd name="connsiteX1" fmla="*/ 0 w 12257"/>
                  <a:gd name="connsiteY1" fmla="*/ 104310 h 1043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257" h="104309">
                    <a:moveTo>
                      <a:pt x="0" y="0"/>
                    </a:moveTo>
                    <a:lnTo>
                      <a:pt x="0" y="104310"/>
                    </a:lnTo>
                  </a:path>
                </a:pathLst>
              </a:custGeom>
              <a:grpFill/>
              <a:ln w="12700" cap="sq">
                <a:solidFill>
                  <a:srgbClr val="023F88"/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42863" tIns="21432" rIns="42863" bIns="2143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76198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67" b="0" i="0" u="none" strike="noStrike" kern="0" cap="none" spc="0" normalizeH="0" baseline="0" noProof="0" dirty="0">
                  <a:ln>
                    <a:noFill/>
                  </a:ln>
                  <a:solidFill>
                    <a:srgbClr val="023F88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006" name="Freeform: Shape 3005">
                <a:extLst>
                  <a:ext uri="{FF2B5EF4-FFF2-40B4-BE49-F238E27FC236}">
                    <a16:creationId xmlns:a16="http://schemas.microsoft.com/office/drawing/2014/main" id="{693E5D0E-7DE6-6885-E804-31C97806A7ED}"/>
                  </a:ext>
                </a:extLst>
              </p:cNvPr>
              <p:cNvSpPr/>
              <p:nvPr/>
            </p:nvSpPr>
            <p:spPr>
              <a:xfrm>
                <a:off x="7780474" y="2650638"/>
                <a:ext cx="104432" cy="12257"/>
              </a:xfrm>
              <a:custGeom>
                <a:avLst/>
                <a:gdLst>
                  <a:gd name="connsiteX0" fmla="*/ 0 w 104432"/>
                  <a:gd name="connsiteY0" fmla="*/ 0 h 12257"/>
                  <a:gd name="connsiteX1" fmla="*/ 104432 w 104432"/>
                  <a:gd name="connsiteY1" fmla="*/ 0 h 12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4432" h="12257">
                    <a:moveTo>
                      <a:pt x="0" y="0"/>
                    </a:moveTo>
                    <a:lnTo>
                      <a:pt x="104432" y="0"/>
                    </a:lnTo>
                  </a:path>
                </a:pathLst>
              </a:custGeom>
              <a:grpFill/>
              <a:ln w="12700" cap="sq">
                <a:solidFill>
                  <a:srgbClr val="023F88"/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42863" tIns="21432" rIns="42863" bIns="2143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76198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67" b="0" i="0" u="none" strike="noStrike" kern="0" cap="none" spc="0" normalizeH="0" baseline="0" noProof="0" dirty="0">
                  <a:ln>
                    <a:noFill/>
                  </a:ln>
                  <a:solidFill>
                    <a:srgbClr val="023F88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007" name="Freeform: Shape 3006">
                <a:extLst>
                  <a:ext uri="{FF2B5EF4-FFF2-40B4-BE49-F238E27FC236}">
                    <a16:creationId xmlns:a16="http://schemas.microsoft.com/office/drawing/2014/main" id="{EFEFB1EA-A445-A058-846B-71B17255F8E1}"/>
                  </a:ext>
                </a:extLst>
              </p:cNvPr>
              <p:cNvSpPr/>
              <p:nvPr/>
            </p:nvSpPr>
            <p:spPr>
              <a:xfrm>
                <a:off x="7832690" y="2598422"/>
                <a:ext cx="12257" cy="104309"/>
              </a:xfrm>
              <a:custGeom>
                <a:avLst/>
                <a:gdLst>
                  <a:gd name="connsiteX0" fmla="*/ 0 w 12257"/>
                  <a:gd name="connsiteY0" fmla="*/ 0 h 104309"/>
                  <a:gd name="connsiteX1" fmla="*/ 0 w 12257"/>
                  <a:gd name="connsiteY1" fmla="*/ 104310 h 1043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257" h="104309">
                    <a:moveTo>
                      <a:pt x="0" y="0"/>
                    </a:moveTo>
                    <a:lnTo>
                      <a:pt x="0" y="104310"/>
                    </a:lnTo>
                  </a:path>
                </a:pathLst>
              </a:custGeom>
              <a:grpFill/>
              <a:ln w="12700" cap="sq">
                <a:solidFill>
                  <a:srgbClr val="023F88"/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42863" tIns="21432" rIns="42863" bIns="2143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76198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67" b="0" i="0" u="none" strike="noStrike" kern="0" cap="none" spc="0" normalizeH="0" baseline="0" noProof="0" dirty="0">
                  <a:ln>
                    <a:noFill/>
                  </a:ln>
                  <a:solidFill>
                    <a:srgbClr val="023F88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008" name="Freeform: Shape 3007">
                <a:extLst>
                  <a:ext uri="{FF2B5EF4-FFF2-40B4-BE49-F238E27FC236}">
                    <a16:creationId xmlns:a16="http://schemas.microsoft.com/office/drawing/2014/main" id="{A958EFD9-CFE1-10CA-BE9D-A1B6AD515A98}"/>
                  </a:ext>
                </a:extLst>
              </p:cNvPr>
              <p:cNvSpPr/>
              <p:nvPr/>
            </p:nvSpPr>
            <p:spPr>
              <a:xfrm>
                <a:off x="7942393" y="2650638"/>
                <a:ext cx="104432" cy="12257"/>
              </a:xfrm>
              <a:custGeom>
                <a:avLst/>
                <a:gdLst>
                  <a:gd name="connsiteX0" fmla="*/ 0 w 104432"/>
                  <a:gd name="connsiteY0" fmla="*/ 0 h 12257"/>
                  <a:gd name="connsiteX1" fmla="*/ 104432 w 104432"/>
                  <a:gd name="connsiteY1" fmla="*/ 0 h 12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4432" h="12257">
                    <a:moveTo>
                      <a:pt x="0" y="0"/>
                    </a:moveTo>
                    <a:lnTo>
                      <a:pt x="104432" y="0"/>
                    </a:lnTo>
                  </a:path>
                </a:pathLst>
              </a:custGeom>
              <a:grpFill/>
              <a:ln w="12700" cap="sq">
                <a:solidFill>
                  <a:srgbClr val="023F88"/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42863" tIns="21432" rIns="42863" bIns="2143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76198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67" b="0" i="0" u="none" strike="noStrike" kern="0" cap="none" spc="0" normalizeH="0" baseline="0" noProof="0" dirty="0">
                  <a:ln>
                    <a:noFill/>
                  </a:ln>
                  <a:solidFill>
                    <a:srgbClr val="023F88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009" name="Freeform: Shape 3008">
                <a:extLst>
                  <a:ext uri="{FF2B5EF4-FFF2-40B4-BE49-F238E27FC236}">
                    <a16:creationId xmlns:a16="http://schemas.microsoft.com/office/drawing/2014/main" id="{050B4310-00E6-B297-B81A-4DAA5F7CA1A8}"/>
                  </a:ext>
                </a:extLst>
              </p:cNvPr>
              <p:cNvSpPr/>
              <p:nvPr/>
            </p:nvSpPr>
            <p:spPr>
              <a:xfrm>
                <a:off x="7994609" y="2598422"/>
                <a:ext cx="12257" cy="104309"/>
              </a:xfrm>
              <a:custGeom>
                <a:avLst/>
                <a:gdLst>
                  <a:gd name="connsiteX0" fmla="*/ 0 w 12257"/>
                  <a:gd name="connsiteY0" fmla="*/ 0 h 104309"/>
                  <a:gd name="connsiteX1" fmla="*/ 0 w 12257"/>
                  <a:gd name="connsiteY1" fmla="*/ 104310 h 1043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257" h="104309">
                    <a:moveTo>
                      <a:pt x="0" y="0"/>
                    </a:moveTo>
                    <a:lnTo>
                      <a:pt x="0" y="104310"/>
                    </a:lnTo>
                  </a:path>
                </a:pathLst>
              </a:custGeom>
              <a:grpFill/>
              <a:ln w="12700" cap="sq">
                <a:solidFill>
                  <a:srgbClr val="023F88"/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42863" tIns="21432" rIns="42863" bIns="2143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76198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67" b="0" i="0" u="none" strike="noStrike" kern="0" cap="none" spc="0" normalizeH="0" baseline="0" noProof="0" dirty="0">
                  <a:ln>
                    <a:noFill/>
                  </a:ln>
                  <a:solidFill>
                    <a:srgbClr val="023F88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010" name="Freeform: Shape 3009">
                <a:extLst>
                  <a:ext uri="{FF2B5EF4-FFF2-40B4-BE49-F238E27FC236}">
                    <a16:creationId xmlns:a16="http://schemas.microsoft.com/office/drawing/2014/main" id="{3933E817-7D7B-81C1-EFD0-C6BF1AFD8FC8}"/>
                  </a:ext>
                </a:extLst>
              </p:cNvPr>
              <p:cNvSpPr/>
              <p:nvPr/>
            </p:nvSpPr>
            <p:spPr>
              <a:xfrm>
                <a:off x="7962985" y="2650638"/>
                <a:ext cx="104554" cy="12257"/>
              </a:xfrm>
              <a:custGeom>
                <a:avLst/>
                <a:gdLst>
                  <a:gd name="connsiteX0" fmla="*/ 0 w 104554"/>
                  <a:gd name="connsiteY0" fmla="*/ 0 h 12257"/>
                  <a:gd name="connsiteX1" fmla="*/ 104555 w 104554"/>
                  <a:gd name="connsiteY1" fmla="*/ 0 h 12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4554" h="12257">
                    <a:moveTo>
                      <a:pt x="0" y="0"/>
                    </a:moveTo>
                    <a:lnTo>
                      <a:pt x="104555" y="0"/>
                    </a:lnTo>
                  </a:path>
                </a:pathLst>
              </a:custGeom>
              <a:grpFill/>
              <a:ln w="12700" cap="sq">
                <a:solidFill>
                  <a:srgbClr val="023F88"/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42863" tIns="21432" rIns="42863" bIns="2143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76198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67" b="0" i="0" u="none" strike="noStrike" kern="0" cap="none" spc="0" normalizeH="0" baseline="0" noProof="0" dirty="0">
                  <a:ln>
                    <a:noFill/>
                  </a:ln>
                  <a:solidFill>
                    <a:srgbClr val="023F88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011" name="Freeform: Shape 3010">
                <a:extLst>
                  <a:ext uri="{FF2B5EF4-FFF2-40B4-BE49-F238E27FC236}">
                    <a16:creationId xmlns:a16="http://schemas.microsoft.com/office/drawing/2014/main" id="{BEF09651-53D3-0733-6DC6-F62B5A127E6A}"/>
                  </a:ext>
                </a:extLst>
              </p:cNvPr>
              <p:cNvSpPr/>
              <p:nvPr/>
            </p:nvSpPr>
            <p:spPr>
              <a:xfrm>
                <a:off x="8015201" y="2598422"/>
                <a:ext cx="12257" cy="104309"/>
              </a:xfrm>
              <a:custGeom>
                <a:avLst/>
                <a:gdLst>
                  <a:gd name="connsiteX0" fmla="*/ 0 w 12257"/>
                  <a:gd name="connsiteY0" fmla="*/ 0 h 104309"/>
                  <a:gd name="connsiteX1" fmla="*/ 0 w 12257"/>
                  <a:gd name="connsiteY1" fmla="*/ 104310 h 1043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257" h="104309">
                    <a:moveTo>
                      <a:pt x="0" y="0"/>
                    </a:moveTo>
                    <a:lnTo>
                      <a:pt x="0" y="104310"/>
                    </a:lnTo>
                  </a:path>
                </a:pathLst>
              </a:custGeom>
              <a:grpFill/>
              <a:ln w="12700" cap="sq">
                <a:solidFill>
                  <a:srgbClr val="023F88"/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42863" tIns="21432" rIns="42863" bIns="2143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76198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67" b="0" i="0" u="none" strike="noStrike" kern="0" cap="none" spc="0" normalizeH="0" baseline="0" noProof="0" dirty="0">
                  <a:ln>
                    <a:noFill/>
                  </a:ln>
                  <a:solidFill>
                    <a:srgbClr val="023F88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012" name="Freeform: Shape 3011">
                <a:extLst>
                  <a:ext uri="{FF2B5EF4-FFF2-40B4-BE49-F238E27FC236}">
                    <a16:creationId xmlns:a16="http://schemas.microsoft.com/office/drawing/2014/main" id="{5BDA928E-6736-972C-F362-FB6C8C63D7A6}"/>
                  </a:ext>
                </a:extLst>
              </p:cNvPr>
              <p:cNvSpPr/>
              <p:nvPr/>
            </p:nvSpPr>
            <p:spPr>
              <a:xfrm>
                <a:off x="8348722" y="2650638"/>
                <a:ext cx="104554" cy="12257"/>
              </a:xfrm>
              <a:custGeom>
                <a:avLst/>
                <a:gdLst>
                  <a:gd name="connsiteX0" fmla="*/ 0 w 104554"/>
                  <a:gd name="connsiteY0" fmla="*/ 0 h 12257"/>
                  <a:gd name="connsiteX1" fmla="*/ 104555 w 104554"/>
                  <a:gd name="connsiteY1" fmla="*/ 0 h 12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4554" h="12257">
                    <a:moveTo>
                      <a:pt x="0" y="0"/>
                    </a:moveTo>
                    <a:lnTo>
                      <a:pt x="104555" y="0"/>
                    </a:lnTo>
                  </a:path>
                </a:pathLst>
              </a:custGeom>
              <a:grpFill/>
              <a:ln w="12700" cap="sq">
                <a:solidFill>
                  <a:srgbClr val="023F88"/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42863" tIns="21432" rIns="42863" bIns="2143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76198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67" b="0" i="0" u="none" strike="noStrike" kern="0" cap="none" spc="0" normalizeH="0" baseline="0" noProof="0" dirty="0">
                  <a:ln>
                    <a:noFill/>
                  </a:ln>
                  <a:solidFill>
                    <a:srgbClr val="023F88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013" name="Freeform: Shape 3012">
                <a:extLst>
                  <a:ext uri="{FF2B5EF4-FFF2-40B4-BE49-F238E27FC236}">
                    <a16:creationId xmlns:a16="http://schemas.microsoft.com/office/drawing/2014/main" id="{2EF7BF1B-0D6C-A9CA-50FF-B0B79219F730}"/>
                  </a:ext>
                </a:extLst>
              </p:cNvPr>
              <p:cNvSpPr/>
              <p:nvPr/>
            </p:nvSpPr>
            <p:spPr>
              <a:xfrm>
                <a:off x="8401061" y="2598422"/>
                <a:ext cx="12257" cy="104309"/>
              </a:xfrm>
              <a:custGeom>
                <a:avLst/>
                <a:gdLst>
                  <a:gd name="connsiteX0" fmla="*/ 0 w 12257"/>
                  <a:gd name="connsiteY0" fmla="*/ 0 h 104309"/>
                  <a:gd name="connsiteX1" fmla="*/ 0 w 12257"/>
                  <a:gd name="connsiteY1" fmla="*/ 104310 h 1043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257" h="104309">
                    <a:moveTo>
                      <a:pt x="0" y="0"/>
                    </a:moveTo>
                    <a:lnTo>
                      <a:pt x="0" y="104310"/>
                    </a:lnTo>
                  </a:path>
                </a:pathLst>
              </a:custGeom>
              <a:grpFill/>
              <a:ln w="12700" cap="sq">
                <a:solidFill>
                  <a:srgbClr val="023F88"/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42863" tIns="21432" rIns="42863" bIns="2143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76198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67" b="0" i="0" u="none" strike="noStrike" kern="0" cap="none" spc="0" normalizeH="0" baseline="0" noProof="0" dirty="0">
                  <a:ln>
                    <a:noFill/>
                  </a:ln>
                  <a:solidFill>
                    <a:srgbClr val="023F88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014" name="Freeform: Shape 3013">
                <a:extLst>
                  <a:ext uri="{FF2B5EF4-FFF2-40B4-BE49-F238E27FC236}">
                    <a16:creationId xmlns:a16="http://schemas.microsoft.com/office/drawing/2014/main" id="{EF88E4F8-E3BB-DB61-7C7E-8B83DD7E5B85}"/>
                  </a:ext>
                </a:extLst>
              </p:cNvPr>
              <p:cNvSpPr/>
              <p:nvPr/>
            </p:nvSpPr>
            <p:spPr>
              <a:xfrm>
                <a:off x="8441755" y="2650638"/>
                <a:ext cx="104554" cy="12257"/>
              </a:xfrm>
              <a:custGeom>
                <a:avLst/>
                <a:gdLst>
                  <a:gd name="connsiteX0" fmla="*/ 0 w 104554"/>
                  <a:gd name="connsiteY0" fmla="*/ 0 h 12257"/>
                  <a:gd name="connsiteX1" fmla="*/ 104555 w 104554"/>
                  <a:gd name="connsiteY1" fmla="*/ 0 h 12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4554" h="12257">
                    <a:moveTo>
                      <a:pt x="0" y="0"/>
                    </a:moveTo>
                    <a:lnTo>
                      <a:pt x="104555" y="0"/>
                    </a:lnTo>
                  </a:path>
                </a:pathLst>
              </a:custGeom>
              <a:grpFill/>
              <a:ln w="12700" cap="sq">
                <a:solidFill>
                  <a:srgbClr val="023F88"/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42863" tIns="21432" rIns="42863" bIns="2143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76198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67" b="0" i="0" u="none" strike="noStrike" kern="0" cap="none" spc="0" normalizeH="0" baseline="0" noProof="0" dirty="0">
                  <a:ln>
                    <a:noFill/>
                  </a:ln>
                  <a:solidFill>
                    <a:srgbClr val="023F88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015" name="Freeform: Shape 3014">
                <a:extLst>
                  <a:ext uri="{FF2B5EF4-FFF2-40B4-BE49-F238E27FC236}">
                    <a16:creationId xmlns:a16="http://schemas.microsoft.com/office/drawing/2014/main" id="{DF59EC1B-18AC-35F0-41FD-28CEABDB1E7A}"/>
                  </a:ext>
                </a:extLst>
              </p:cNvPr>
              <p:cNvSpPr/>
              <p:nvPr/>
            </p:nvSpPr>
            <p:spPr>
              <a:xfrm>
                <a:off x="8493971" y="2598422"/>
                <a:ext cx="12257" cy="104309"/>
              </a:xfrm>
              <a:custGeom>
                <a:avLst/>
                <a:gdLst>
                  <a:gd name="connsiteX0" fmla="*/ 0 w 12257"/>
                  <a:gd name="connsiteY0" fmla="*/ 0 h 104309"/>
                  <a:gd name="connsiteX1" fmla="*/ 0 w 12257"/>
                  <a:gd name="connsiteY1" fmla="*/ 104310 h 1043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257" h="104309">
                    <a:moveTo>
                      <a:pt x="0" y="0"/>
                    </a:moveTo>
                    <a:lnTo>
                      <a:pt x="0" y="104310"/>
                    </a:lnTo>
                  </a:path>
                </a:pathLst>
              </a:custGeom>
              <a:grpFill/>
              <a:ln w="12700" cap="sq">
                <a:solidFill>
                  <a:srgbClr val="023F88"/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42863" tIns="21432" rIns="42863" bIns="2143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76198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67" b="0" i="0" u="none" strike="noStrike" kern="0" cap="none" spc="0" normalizeH="0" baseline="0" noProof="0" dirty="0">
                  <a:ln>
                    <a:noFill/>
                  </a:ln>
                  <a:solidFill>
                    <a:srgbClr val="023F88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016" name="Freeform: Shape 3015">
                <a:extLst>
                  <a:ext uri="{FF2B5EF4-FFF2-40B4-BE49-F238E27FC236}">
                    <a16:creationId xmlns:a16="http://schemas.microsoft.com/office/drawing/2014/main" id="{3C306C9C-7F9A-EFEE-CCBD-D395FF6B6C21}"/>
                  </a:ext>
                </a:extLst>
              </p:cNvPr>
              <p:cNvSpPr/>
              <p:nvPr/>
            </p:nvSpPr>
            <p:spPr>
              <a:xfrm>
                <a:off x="8459038" y="2650638"/>
                <a:ext cx="104432" cy="12257"/>
              </a:xfrm>
              <a:custGeom>
                <a:avLst/>
                <a:gdLst>
                  <a:gd name="connsiteX0" fmla="*/ 0 w 104432"/>
                  <a:gd name="connsiteY0" fmla="*/ 0 h 12257"/>
                  <a:gd name="connsiteX1" fmla="*/ 104432 w 104432"/>
                  <a:gd name="connsiteY1" fmla="*/ 0 h 12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4432" h="12257">
                    <a:moveTo>
                      <a:pt x="0" y="0"/>
                    </a:moveTo>
                    <a:lnTo>
                      <a:pt x="104432" y="0"/>
                    </a:lnTo>
                  </a:path>
                </a:pathLst>
              </a:custGeom>
              <a:grpFill/>
              <a:ln w="12700" cap="sq">
                <a:solidFill>
                  <a:srgbClr val="023F88"/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42863" tIns="21432" rIns="42863" bIns="2143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76198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67" b="0" i="0" u="none" strike="noStrike" kern="0" cap="none" spc="0" normalizeH="0" baseline="0" noProof="0" dirty="0">
                  <a:ln>
                    <a:noFill/>
                  </a:ln>
                  <a:solidFill>
                    <a:srgbClr val="023F88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017" name="Freeform: Shape 3016">
                <a:extLst>
                  <a:ext uri="{FF2B5EF4-FFF2-40B4-BE49-F238E27FC236}">
                    <a16:creationId xmlns:a16="http://schemas.microsoft.com/office/drawing/2014/main" id="{0FC69021-07AD-A381-1FE3-178A03A9B62F}"/>
                  </a:ext>
                </a:extLst>
              </p:cNvPr>
              <p:cNvSpPr/>
              <p:nvPr/>
            </p:nvSpPr>
            <p:spPr>
              <a:xfrm>
                <a:off x="8511254" y="2598422"/>
                <a:ext cx="12257" cy="104309"/>
              </a:xfrm>
              <a:custGeom>
                <a:avLst/>
                <a:gdLst>
                  <a:gd name="connsiteX0" fmla="*/ 0 w 12257"/>
                  <a:gd name="connsiteY0" fmla="*/ 0 h 104309"/>
                  <a:gd name="connsiteX1" fmla="*/ 0 w 12257"/>
                  <a:gd name="connsiteY1" fmla="*/ 104310 h 1043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257" h="104309">
                    <a:moveTo>
                      <a:pt x="0" y="0"/>
                    </a:moveTo>
                    <a:lnTo>
                      <a:pt x="0" y="104310"/>
                    </a:lnTo>
                  </a:path>
                </a:pathLst>
              </a:custGeom>
              <a:grpFill/>
              <a:ln w="12700" cap="sq">
                <a:solidFill>
                  <a:srgbClr val="023F88"/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42863" tIns="21432" rIns="42863" bIns="2143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76198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67" b="0" i="0" u="none" strike="noStrike" kern="0" cap="none" spc="0" normalizeH="0" baseline="0" noProof="0" dirty="0">
                  <a:ln>
                    <a:noFill/>
                  </a:ln>
                  <a:solidFill>
                    <a:srgbClr val="023F88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018" name="Freeform: Shape 3017">
                <a:extLst>
                  <a:ext uri="{FF2B5EF4-FFF2-40B4-BE49-F238E27FC236}">
                    <a16:creationId xmlns:a16="http://schemas.microsoft.com/office/drawing/2014/main" id="{01368660-0DA7-9B9A-2A20-78D4ADAAFFCF}"/>
                  </a:ext>
                </a:extLst>
              </p:cNvPr>
              <p:cNvSpPr/>
              <p:nvPr/>
            </p:nvSpPr>
            <p:spPr>
              <a:xfrm>
                <a:off x="8469334" y="2650638"/>
                <a:ext cx="104432" cy="12257"/>
              </a:xfrm>
              <a:custGeom>
                <a:avLst/>
                <a:gdLst>
                  <a:gd name="connsiteX0" fmla="*/ 0 w 104432"/>
                  <a:gd name="connsiteY0" fmla="*/ 0 h 12257"/>
                  <a:gd name="connsiteX1" fmla="*/ 104432 w 104432"/>
                  <a:gd name="connsiteY1" fmla="*/ 0 h 12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4432" h="12257">
                    <a:moveTo>
                      <a:pt x="0" y="0"/>
                    </a:moveTo>
                    <a:lnTo>
                      <a:pt x="104432" y="0"/>
                    </a:lnTo>
                  </a:path>
                </a:pathLst>
              </a:custGeom>
              <a:grpFill/>
              <a:ln w="12700" cap="sq">
                <a:solidFill>
                  <a:srgbClr val="023F88"/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42863" tIns="21432" rIns="42863" bIns="2143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76198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67" b="0" i="0" u="none" strike="noStrike" kern="0" cap="none" spc="0" normalizeH="0" baseline="0" noProof="0" dirty="0">
                  <a:ln>
                    <a:noFill/>
                  </a:ln>
                  <a:solidFill>
                    <a:srgbClr val="023F88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019" name="Freeform: Shape 3018">
                <a:extLst>
                  <a:ext uri="{FF2B5EF4-FFF2-40B4-BE49-F238E27FC236}">
                    <a16:creationId xmlns:a16="http://schemas.microsoft.com/office/drawing/2014/main" id="{FC2C2E0E-7B11-7FAF-917B-A47F25E18A21}"/>
                  </a:ext>
                </a:extLst>
              </p:cNvPr>
              <p:cNvSpPr/>
              <p:nvPr/>
            </p:nvSpPr>
            <p:spPr>
              <a:xfrm>
                <a:off x="8521550" y="2598422"/>
                <a:ext cx="12257" cy="104309"/>
              </a:xfrm>
              <a:custGeom>
                <a:avLst/>
                <a:gdLst>
                  <a:gd name="connsiteX0" fmla="*/ 0 w 12257"/>
                  <a:gd name="connsiteY0" fmla="*/ 0 h 104309"/>
                  <a:gd name="connsiteX1" fmla="*/ 0 w 12257"/>
                  <a:gd name="connsiteY1" fmla="*/ 104310 h 1043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257" h="104309">
                    <a:moveTo>
                      <a:pt x="0" y="0"/>
                    </a:moveTo>
                    <a:lnTo>
                      <a:pt x="0" y="104310"/>
                    </a:lnTo>
                  </a:path>
                </a:pathLst>
              </a:custGeom>
              <a:grpFill/>
              <a:ln w="12700" cap="sq">
                <a:solidFill>
                  <a:srgbClr val="023F88"/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42863" tIns="21432" rIns="42863" bIns="2143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76198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67" b="0" i="0" u="none" strike="noStrike" kern="0" cap="none" spc="0" normalizeH="0" baseline="0" noProof="0" dirty="0">
                  <a:ln>
                    <a:noFill/>
                  </a:ln>
                  <a:solidFill>
                    <a:srgbClr val="023F88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020" name="Freeform: Shape 3019">
                <a:extLst>
                  <a:ext uri="{FF2B5EF4-FFF2-40B4-BE49-F238E27FC236}">
                    <a16:creationId xmlns:a16="http://schemas.microsoft.com/office/drawing/2014/main" id="{1DA3F712-E8F3-3842-63D0-ED702C9A0F36}"/>
                  </a:ext>
                </a:extLst>
              </p:cNvPr>
              <p:cNvSpPr/>
              <p:nvPr/>
            </p:nvSpPr>
            <p:spPr>
              <a:xfrm>
                <a:off x="8600242" y="2650638"/>
                <a:ext cx="104432" cy="12257"/>
              </a:xfrm>
              <a:custGeom>
                <a:avLst/>
                <a:gdLst>
                  <a:gd name="connsiteX0" fmla="*/ 0 w 104432"/>
                  <a:gd name="connsiteY0" fmla="*/ 0 h 12257"/>
                  <a:gd name="connsiteX1" fmla="*/ 104432 w 104432"/>
                  <a:gd name="connsiteY1" fmla="*/ 0 h 12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4432" h="12257">
                    <a:moveTo>
                      <a:pt x="0" y="0"/>
                    </a:moveTo>
                    <a:lnTo>
                      <a:pt x="104432" y="0"/>
                    </a:lnTo>
                  </a:path>
                </a:pathLst>
              </a:custGeom>
              <a:grpFill/>
              <a:ln w="12700" cap="sq">
                <a:solidFill>
                  <a:srgbClr val="023F88"/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42863" tIns="21432" rIns="42863" bIns="2143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76198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67" b="0" i="0" u="none" strike="noStrike" kern="0" cap="none" spc="0" normalizeH="0" baseline="0" noProof="0" dirty="0">
                  <a:ln>
                    <a:noFill/>
                  </a:ln>
                  <a:solidFill>
                    <a:srgbClr val="023F88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021" name="Freeform: Shape 3020">
                <a:extLst>
                  <a:ext uri="{FF2B5EF4-FFF2-40B4-BE49-F238E27FC236}">
                    <a16:creationId xmlns:a16="http://schemas.microsoft.com/office/drawing/2014/main" id="{649C5447-8A1B-C340-90CB-CC8BE874B560}"/>
                  </a:ext>
                </a:extLst>
              </p:cNvPr>
              <p:cNvSpPr/>
              <p:nvPr/>
            </p:nvSpPr>
            <p:spPr>
              <a:xfrm>
                <a:off x="8652458" y="2598422"/>
                <a:ext cx="12257" cy="104309"/>
              </a:xfrm>
              <a:custGeom>
                <a:avLst/>
                <a:gdLst>
                  <a:gd name="connsiteX0" fmla="*/ 0 w 12257"/>
                  <a:gd name="connsiteY0" fmla="*/ 0 h 104309"/>
                  <a:gd name="connsiteX1" fmla="*/ 0 w 12257"/>
                  <a:gd name="connsiteY1" fmla="*/ 104310 h 1043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257" h="104309">
                    <a:moveTo>
                      <a:pt x="0" y="0"/>
                    </a:moveTo>
                    <a:lnTo>
                      <a:pt x="0" y="104310"/>
                    </a:lnTo>
                  </a:path>
                </a:pathLst>
              </a:custGeom>
              <a:grpFill/>
              <a:ln w="12700" cap="sq">
                <a:solidFill>
                  <a:srgbClr val="023F88"/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42863" tIns="21432" rIns="42863" bIns="2143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76198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67" b="0" i="0" u="none" strike="noStrike" kern="0" cap="none" spc="0" normalizeH="0" baseline="0" noProof="0" dirty="0">
                  <a:ln>
                    <a:noFill/>
                  </a:ln>
                  <a:solidFill>
                    <a:srgbClr val="023F88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871" name="Graphic 11">
              <a:extLst>
                <a:ext uri="{FF2B5EF4-FFF2-40B4-BE49-F238E27FC236}">
                  <a16:creationId xmlns:a16="http://schemas.microsoft.com/office/drawing/2014/main" id="{C2955201-92FE-AAD9-16BC-0501FD16E82E}"/>
                </a:ext>
              </a:extLst>
            </p:cNvPr>
            <p:cNvGrpSpPr/>
            <p:nvPr/>
          </p:nvGrpSpPr>
          <p:grpSpPr>
            <a:xfrm>
              <a:off x="1980786" y="3939451"/>
              <a:ext cx="3177710" cy="1013456"/>
              <a:chOff x="3193182" y="1796550"/>
              <a:chExt cx="5649263" cy="1801699"/>
            </a:xfrm>
            <a:noFill/>
          </p:grpSpPr>
          <p:sp>
            <p:nvSpPr>
              <p:cNvPr id="2903" name="Freeform: Shape 2902">
                <a:extLst>
                  <a:ext uri="{FF2B5EF4-FFF2-40B4-BE49-F238E27FC236}">
                    <a16:creationId xmlns:a16="http://schemas.microsoft.com/office/drawing/2014/main" id="{FBFA3D9D-9ACA-DEA0-8DF7-EE13755EEED3}"/>
                  </a:ext>
                </a:extLst>
              </p:cNvPr>
              <p:cNvSpPr/>
              <p:nvPr/>
            </p:nvSpPr>
            <p:spPr>
              <a:xfrm>
                <a:off x="3193182" y="1796550"/>
                <a:ext cx="5597047" cy="1749483"/>
              </a:xfrm>
              <a:custGeom>
                <a:avLst/>
                <a:gdLst>
                  <a:gd name="connsiteX0" fmla="*/ 0 w 5597047"/>
                  <a:gd name="connsiteY0" fmla="*/ 0 h 1749483"/>
                  <a:gd name="connsiteX1" fmla="*/ 761178 w 5597047"/>
                  <a:gd name="connsiteY1" fmla="*/ 0 h 1749483"/>
                  <a:gd name="connsiteX2" fmla="*/ 761178 w 5597047"/>
                  <a:gd name="connsiteY2" fmla="*/ 72686 h 1749483"/>
                  <a:gd name="connsiteX3" fmla="*/ 761178 w 5597047"/>
                  <a:gd name="connsiteY3" fmla="*/ 72686 h 1749483"/>
                  <a:gd name="connsiteX4" fmla="*/ 781770 w 5597047"/>
                  <a:gd name="connsiteY4" fmla="*/ 72686 h 1749483"/>
                  <a:gd name="connsiteX5" fmla="*/ 781770 w 5597047"/>
                  <a:gd name="connsiteY5" fmla="*/ 145371 h 1749483"/>
                  <a:gd name="connsiteX6" fmla="*/ 781770 w 5597047"/>
                  <a:gd name="connsiteY6" fmla="*/ 145371 h 1749483"/>
                  <a:gd name="connsiteX7" fmla="*/ 788757 w 5597047"/>
                  <a:gd name="connsiteY7" fmla="*/ 145371 h 1749483"/>
                  <a:gd name="connsiteX8" fmla="*/ 788757 w 5597047"/>
                  <a:gd name="connsiteY8" fmla="*/ 218057 h 1749483"/>
                  <a:gd name="connsiteX9" fmla="*/ 788757 w 5597047"/>
                  <a:gd name="connsiteY9" fmla="*/ 218057 h 1749483"/>
                  <a:gd name="connsiteX10" fmla="*/ 809349 w 5597047"/>
                  <a:gd name="connsiteY10" fmla="*/ 218057 h 1749483"/>
                  <a:gd name="connsiteX11" fmla="*/ 809349 w 5597047"/>
                  <a:gd name="connsiteY11" fmla="*/ 290743 h 1749483"/>
                  <a:gd name="connsiteX12" fmla="*/ 809349 w 5597047"/>
                  <a:gd name="connsiteY12" fmla="*/ 290743 h 1749483"/>
                  <a:gd name="connsiteX13" fmla="*/ 978132 w 5597047"/>
                  <a:gd name="connsiteY13" fmla="*/ 290743 h 1749483"/>
                  <a:gd name="connsiteX14" fmla="*/ 978132 w 5597047"/>
                  <a:gd name="connsiteY14" fmla="*/ 363429 h 1749483"/>
                  <a:gd name="connsiteX15" fmla="*/ 978132 w 5597047"/>
                  <a:gd name="connsiteY15" fmla="*/ 363429 h 1749483"/>
                  <a:gd name="connsiteX16" fmla="*/ 1043586 w 5597047"/>
                  <a:gd name="connsiteY16" fmla="*/ 363429 h 1749483"/>
                  <a:gd name="connsiteX17" fmla="*/ 1043586 w 5597047"/>
                  <a:gd name="connsiteY17" fmla="*/ 436114 h 1749483"/>
                  <a:gd name="connsiteX18" fmla="*/ 1043586 w 5597047"/>
                  <a:gd name="connsiteY18" fmla="*/ 436114 h 1749483"/>
                  <a:gd name="connsiteX19" fmla="*/ 1181358 w 5597047"/>
                  <a:gd name="connsiteY19" fmla="*/ 436114 h 1749483"/>
                  <a:gd name="connsiteX20" fmla="*/ 1181358 w 5597047"/>
                  <a:gd name="connsiteY20" fmla="*/ 508800 h 1749483"/>
                  <a:gd name="connsiteX21" fmla="*/ 1181358 w 5597047"/>
                  <a:gd name="connsiteY21" fmla="*/ 508800 h 1749483"/>
                  <a:gd name="connsiteX22" fmla="*/ 1405299 w 5597047"/>
                  <a:gd name="connsiteY22" fmla="*/ 508800 h 1749483"/>
                  <a:gd name="connsiteX23" fmla="*/ 1405299 w 5597047"/>
                  <a:gd name="connsiteY23" fmla="*/ 581486 h 1749483"/>
                  <a:gd name="connsiteX24" fmla="*/ 1405299 w 5597047"/>
                  <a:gd name="connsiteY24" fmla="*/ 581486 h 1749483"/>
                  <a:gd name="connsiteX25" fmla="*/ 1422459 w 5597047"/>
                  <a:gd name="connsiteY25" fmla="*/ 581486 h 1749483"/>
                  <a:gd name="connsiteX26" fmla="*/ 1422459 w 5597047"/>
                  <a:gd name="connsiteY26" fmla="*/ 654172 h 1749483"/>
                  <a:gd name="connsiteX27" fmla="*/ 1422459 w 5597047"/>
                  <a:gd name="connsiteY27" fmla="*/ 654172 h 1749483"/>
                  <a:gd name="connsiteX28" fmla="*/ 1443174 w 5597047"/>
                  <a:gd name="connsiteY28" fmla="*/ 654172 h 1749483"/>
                  <a:gd name="connsiteX29" fmla="*/ 1443174 w 5597047"/>
                  <a:gd name="connsiteY29" fmla="*/ 726857 h 1749483"/>
                  <a:gd name="connsiteX30" fmla="*/ 1443174 w 5597047"/>
                  <a:gd name="connsiteY30" fmla="*/ 726857 h 1749483"/>
                  <a:gd name="connsiteX31" fmla="*/ 1539639 w 5597047"/>
                  <a:gd name="connsiteY31" fmla="*/ 726857 h 1749483"/>
                  <a:gd name="connsiteX32" fmla="*/ 1539639 w 5597047"/>
                  <a:gd name="connsiteY32" fmla="*/ 799543 h 1749483"/>
                  <a:gd name="connsiteX33" fmla="*/ 1539639 w 5597047"/>
                  <a:gd name="connsiteY33" fmla="*/ 799543 h 1749483"/>
                  <a:gd name="connsiteX34" fmla="*/ 1546503 w 5597047"/>
                  <a:gd name="connsiteY34" fmla="*/ 799543 h 1749483"/>
                  <a:gd name="connsiteX35" fmla="*/ 1546503 w 5597047"/>
                  <a:gd name="connsiteY35" fmla="*/ 872229 h 1749483"/>
                  <a:gd name="connsiteX36" fmla="*/ 1546503 w 5597047"/>
                  <a:gd name="connsiteY36" fmla="*/ 872229 h 1749483"/>
                  <a:gd name="connsiteX37" fmla="*/ 1580946 w 5597047"/>
                  <a:gd name="connsiteY37" fmla="*/ 872229 h 1749483"/>
                  <a:gd name="connsiteX38" fmla="*/ 1580946 w 5597047"/>
                  <a:gd name="connsiteY38" fmla="*/ 944915 h 1749483"/>
                  <a:gd name="connsiteX39" fmla="*/ 1580946 w 5597047"/>
                  <a:gd name="connsiteY39" fmla="*/ 944915 h 1749483"/>
                  <a:gd name="connsiteX40" fmla="*/ 1801332 w 5597047"/>
                  <a:gd name="connsiteY40" fmla="*/ 944915 h 1749483"/>
                  <a:gd name="connsiteX41" fmla="*/ 1801332 w 5597047"/>
                  <a:gd name="connsiteY41" fmla="*/ 1017600 h 1749483"/>
                  <a:gd name="connsiteX42" fmla="*/ 1801332 w 5597047"/>
                  <a:gd name="connsiteY42" fmla="*/ 1017600 h 1749483"/>
                  <a:gd name="connsiteX43" fmla="*/ 2145762 w 5597047"/>
                  <a:gd name="connsiteY43" fmla="*/ 1017600 h 1749483"/>
                  <a:gd name="connsiteX44" fmla="*/ 2145762 w 5597047"/>
                  <a:gd name="connsiteY44" fmla="*/ 1090286 h 1749483"/>
                  <a:gd name="connsiteX45" fmla="*/ 2145762 w 5597047"/>
                  <a:gd name="connsiteY45" fmla="*/ 1090286 h 1749483"/>
                  <a:gd name="connsiteX46" fmla="*/ 2910494 w 5597047"/>
                  <a:gd name="connsiteY46" fmla="*/ 1090286 h 1749483"/>
                  <a:gd name="connsiteX47" fmla="*/ 2910494 w 5597047"/>
                  <a:gd name="connsiteY47" fmla="*/ 1187119 h 1749483"/>
                  <a:gd name="connsiteX48" fmla="*/ 2910494 w 5597047"/>
                  <a:gd name="connsiteY48" fmla="*/ 1187119 h 1749483"/>
                  <a:gd name="connsiteX49" fmla="*/ 2968962 w 5597047"/>
                  <a:gd name="connsiteY49" fmla="*/ 1187119 h 1749483"/>
                  <a:gd name="connsiteX50" fmla="*/ 2968962 w 5597047"/>
                  <a:gd name="connsiteY50" fmla="*/ 1284074 h 1749483"/>
                  <a:gd name="connsiteX51" fmla="*/ 2968962 w 5597047"/>
                  <a:gd name="connsiteY51" fmla="*/ 1284074 h 1749483"/>
                  <a:gd name="connsiteX52" fmla="*/ 3158459 w 5597047"/>
                  <a:gd name="connsiteY52" fmla="*/ 1284074 h 1749483"/>
                  <a:gd name="connsiteX53" fmla="*/ 3158459 w 5597047"/>
                  <a:gd name="connsiteY53" fmla="*/ 1386422 h 1749483"/>
                  <a:gd name="connsiteX54" fmla="*/ 3158459 w 5597047"/>
                  <a:gd name="connsiteY54" fmla="*/ 1386422 h 1749483"/>
                  <a:gd name="connsiteX55" fmla="*/ 3706115 w 5597047"/>
                  <a:gd name="connsiteY55" fmla="*/ 1386422 h 1749483"/>
                  <a:gd name="connsiteX56" fmla="*/ 3706115 w 5597047"/>
                  <a:gd name="connsiteY56" fmla="*/ 1520149 h 1749483"/>
                  <a:gd name="connsiteX57" fmla="*/ 3706115 w 5597047"/>
                  <a:gd name="connsiteY57" fmla="*/ 1520149 h 1749483"/>
                  <a:gd name="connsiteX58" fmla="*/ 4453565 w 5597047"/>
                  <a:gd name="connsiteY58" fmla="*/ 1520149 h 1749483"/>
                  <a:gd name="connsiteX59" fmla="*/ 4453565 w 5597047"/>
                  <a:gd name="connsiteY59" fmla="*/ 1749483 h 1749483"/>
                  <a:gd name="connsiteX60" fmla="*/ 4453565 w 5597047"/>
                  <a:gd name="connsiteY60" fmla="*/ 1749483 h 1749483"/>
                  <a:gd name="connsiteX61" fmla="*/ 5597048 w 5597047"/>
                  <a:gd name="connsiteY61" fmla="*/ 1749483 h 1749483"/>
                  <a:gd name="connsiteX62" fmla="*/ 5597048 w 5597047"/>
                  <a:gd name="connsiteY62" fmla="*/ 1749483 h 17494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</a:cxnLst>
                <a:rect l="l" t="t" r="r" b="b"/>
                <a:pathLst>
                  <a:path w="5597047" h="1749483">
                    <a:moveTo>
                      <a:pt x="0" y="0"/>
                    </a:moveTo>
                    <a:lnTo>
                      <a:pt x="761178" y="0"/>
                    </a:lnTo>
                    <a:lnTo>
                      <a:pt x="761178" y="72686"/>
                    </a:lnTo>
                    <a:lnTo>
                      <a:pt x="761178" y="72686"/>
                    </a:lnTo>
                    <a:lnTo>
                      <a:pt x="781770" y="72686"/>
                    </a:lnTo>
                    <a:lnTo>
                      <a:pt x="781770" y="145371"/>
                    </a:lnTo>
                    <a:lnTo>
                      <a:pt x="781770" y="145371"/>
                    </a:lnTo>
                    <a:lnTo>
                      <a:pt x="788757" y="145371"/>
                    </a:lnTo>
                    <a:lnTo>
                      <a:pt x="788757" y="218057"/>
                    </a:lnTo>
                    <a:lnTo>
                      <a:pt x="788757" y="218057"/>
                    </a:lnTo>
                    <a:lnTo>
                      <a:pt x="809349" y="218057"/>
                    </a:lnTo>
                    <a:lnTo>
                      <a:pt x="809349" y="290743"/>
                    </a:lnTo>
                    <a:lnTo>
                      <a:pt x="809349" y="290743"/>
                    </a:lnTo>
                    <a:lnTo>
                      <a:pt x="978132" y="290743"/>
                    </a:lnTo>
                    <a:lnTo>
                      <a:pt x="978132" y="363429"/>
                    </a:lnTo>
                    <a:lnTo>
                      <a:pt x="978132" y="363429"/>
                    </a:lnTo>
                    <a:lnTo>
                      <a:pt x="1043586" y="363429"/>
                    </a:lnTo>
                    <a:lnTo>
                      <a:pt x="1043586" y="436114"/>
                    </a:lnTo>
                    <a:lnTo>
                      <a:pt x="1043586" y="436114"/>
                    </a:lnTo>
                    <a:lnTo>
                      <a:pt x="1181358" y="436114"/>
                    </a:lnTo>
                    <a:lnTo>
                      <a:pt x="1181358" y="508800"/>
                    </a:lnTo>
                    <a:lnTo>
                      <a:pt x="1181358" y="508800"/>
                    </a:lnTo>
                    <a:lnTo>
                      <a:pt x="1405299" y="508800"/>
                    </a:lnTo>
                    <a:lnTo>
                      <a:pt x="1405299" y="581486"/>
                    </a:lnTo>
                    <a:lnTo>
                      <a:pt x="1405299" y="581486"/>
                    </a:lnTo>
                    <a:lnTo>
                      <a:pt x="1422459" y="581486"/>
                    </a:lnTo>
                    <a:lnTo>
                      <a:pt x="1422459" y="654172"/>
                    </a:lnTo>
                    <a:lnTo>
                      <a:pt x="1422459" y="654172"/>
                    </a:lnTo>
                    <a:lnTo>
                      <a:pt x="1443174" y="654172"/>
                    </a:lnTo>
                    <a:lnTo>
                      <a:pt x="1443174" y="726857"/>
                    </a:lnTo>
                    <a:lnTo>
                      <a:pt x="1443174" y="726857"/>
                    </a:lnTo>
                    <a:lnTo>
                      <a:pt x="1539639" y="726857"/>
                    </a:lnTo>
                    <a:lnTo>
                      <a:pt x="1539639" y="799543"/>
                    </a:lnTo>
                    <a:lnTo>
                      <a:pt x="1539639" y="799543"/>
                    </a:lnTo>
                    <a:lnTo>
                      <a:pt x="1546503" y="799543"/>
                    </a:lnTo>
                    <a:lnTo>
                      <a:pt x="1546503" y="872229"/>
                    </a:lnTo>
                    <a:lnTo>
                      <a:pt x="1546503" y="872229"/>
                    </a:lnTo>
                    <a:lnTo>
                      <a:pt x="1580946" y="872229"/>
                    </a:lnTo>
                    <a:lnTo>
                      <a:pt x="1580946" y="944915"/>
                    </a:lnTo>
                    <a:lnTo>
                      <a:pt x="1580946" y="944915"/>
                    </a:lnTo>
                    <a:lnTo>
                      <a:pt x="1801332" y="944915"/>
                    </a:lnTo>
                    <a:lnTo>
                      <a:pt x="1801332" y="1017600"/>
                    </a:lnTo>
                    <a:lnTo>
                      <a:pt x="1801332" y="1017600"/>
                    </a:lnTo>
                    <a:lnTo>
                      <a:pt x="2145762" y="1017600"/>
                    </a:lnTo>
                    <a:lnTo>
                      <a:pt x="2145762" y="1090286"/>
                    </a:lnTo>
                    <a:lnTo>
                      <a:pt x="2145762" y="1090286"/>
                    </a:lnTo>
                    <a:lnTo>
                      <a:pt x="2910494" y="1090286"/>
                    </a:lnTo>
                    <a:lnTo>
                      <a:pt x="2910494" y="1187119"/>
                    </a:lnTo>
                    <a:lnTo>
                      <a:pt x="2910494" y="1187119"/>
                    </a:lnTo>
                    <a:lnTo>
                      <a:pt x="2968962" y="1187119"/>
                    </a:lnTo>
                    <a:lnTo>
                      <a:pt x="2968962" y="1284074"/>
                    </a:lnTo>
                    <a:lnTo>
                      <a:pt x="2968962" y="1284074"/>
                    </a:lnTo>
                    <a:lnTo>
                      <a:pt x="3158459" y="1284074"/>
                    </a:lnTo>
                    <a:lnTo>
                      <a:pt x="3158459" y="1386422"/>
                    </a:lnTo>
                    <a:lnTo>
                      <a:pt x="3158459" y="1386422"/>
                    </a:lnTo>
                    <a:lnTo>
                      <a:pt x="3706115" y="1386422"/>
                    </a:lnTo>
                    <a:lnTo>
                      <a:pt x="3706115" y="1520149"/>
                    </a:lnTo>
                    <a:lnTo>
                      <a:pt x="3706115" y="1520149"/>
                    </a:lnTo>
                    <a:lnTo>
                      <a:pt x="4453565" y="1520149"/>
                    </a:lnTo>
                    <a:lnTo>
                      <a:pt x="4453565" y="1749483"/>
                    </a:lnTo>
                    <a:lnTo>
                      <a:pt x="4453565" y="1749483"/>
                    </a:lnTo>
                    <a:lnTo>
                      <a:pt x="5597048" y="1749483"/>
                    </a:lnTo>
                    <a:lnTo>
                      <a:pt x="5597048" y="1749483"/>
                    </a:lnTo>
                  </a:path>
                </a:pathLst>
              </a:custGeom>
              <a:grpFill/>
              <a:ln w="12700" cap="flat">
                <a:solidFill>
                  <a:srgbClr val="00A750"/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42863" tIns="21432" rIns="42863" bIns="2143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76198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67" b="0" i="0" u="none" strike="noStrike" kern="0" cap="none" spc="0" normalizeH="0" baseline="0" noProof="0" dirty="0">
                  <a:ln>
                    <a:noFill/>
                  </a:ln>
                  <a:solidFill>
                    <a:srgbClr val="4D4F53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904" name="Freeform: Shape 2903">
                <a:extLst>
                  <a:ext uri="{FF2B5EF4-FFF2-40B4-BE49-F238E27FC236}">
                    <a16:creationId xmlns:a16="http://schemas.microsoft.com/office/drawing/2014/main" id="{07D36CD9-5FC5-C81D-B4AF-457F54ECD0EF}"/>
                  </a:ext>
                </a:extLst>
              </p:cNvPr>
              <p:cNvSpPr/>
              <p:nvPr/>
            </p:nvSpPr>
            <p:spPr>
              <a:xfrm>
                <a:off x="8790230" y="3545543"/>
                <a:ext cx="2574" cy="490"/>
              </a:xfrm>
              <a:custGeom>
                <a:avLst/>
                <a:gdLst>
                  <a:gd name="connsiteX0" fmla="*/ 2574 w 2574"/>
                  <a:gd name="connsiteY0" fmla="*/ 0 h 490"/>
                  <a:gd name="connsiteX1" fmla="*/ 0 w 2574"/>
                  <a:gd name="connsiteY1" fmla="*/ 490 h 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74" h="490">
                    <a:moveTo>
                      <a:pt x="2574" y="0"/>
                    </a:moveTo>
                    <a:lnTo>
                      <a:pt x="0" y="490"/>
                    </a:lnTo>
                  </a:path>
                </a:pathLst>
              </a:custGeom>
              <a:grpFill/>
              <a:ln w="12700" cap="flat">
                <a:solidFill>
                  <a:srgbClr val="00A750"/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42863" tIns="21432" rIns="42863" bIns="2143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76198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67" b="0" i="0" u="none" strike="noStrike" kern="0" cap="none" spc="0" normalizeH="0" baseline="0" noProof="0" dirty="0">
                  <a:ln>
                    <a:noFill/>
                  </a:ln>
                  <a:solidFill>
                    <a:srgbClr val="4D4F53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905" name="Freeform: Shape 2904">
                <a:extLst>
                  <a:ext uri="{FF2B5EF4-FFF2-40B4-BE49-F238E27FC236}">
                    <a16:creationId xmlns:a16="http://schemas.microsoft.com/office/drawing/2014/main" id="{956EC359-EC6B-31D8-0917-E18F0F0DA415}"/>
                  </a:ext>
                </a:extLst>
              </p:cNvPr>
              <p:cNvSpPr/>
              <p:nvPr/>
            </p:nvSpPr>
            <p:spPr>
              <a:xfrm>
                <a:off x="5731055" y="2886836"/>
                <a:ext cx="104432" cy="12257"/>
              </a:xfrm>
              <a:custGeom>
                <a:avLst/>
                <a:gdLst>
                  <a:gd name="connsiteX0" fmla="*/ 0 w 104432"/>
                  <a:gd name="connsiteY0" fmla="*/ 0 h 12257"/>
                  <a:gd name="connsiteX1" fmla="*/ 104432 w 104432"/>
                  <a:gd name="connsiteY1" fmla="*/ 0 h 12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4432" h="12257">
                    <a:moveTo>
                      <a:pt x="0" y="0"/>
                    </a:moveTo>
                    <a:lnTo>
                      <a:pt x="104432" y="0"/>
                    </a:lnTo>
                  </a:path>
                </a:pathLst>
              </a:custGeom>
              <a:grpFill/>
              <a:ln w="12700" cap="sq">
                <a:solidFill>
                  <a:srgbClr val="00A750"/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42863" tIns="21432" rIns="42863" bIns="2143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76198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67" b="0" i="0" u="none" strike="noStrike" kern="0" cap="none" spc="0" normalizeH="0" baseline="0" noProof="0" dirty="0">
                  <a:ln>
                    <a:noFill/>
                  </a:ln>
                  <a:solidFill>
                    <a:srgbClr val="4D4F53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906" name="Freeform: Shape 2905">
                <a:extLst>
                  <a:ext uri="{FF2B5EF4-FFF2-40B4-BE49-F238E27FC236}">
                    <a16:creationId xmlns:a16="http://schemas.microsoft.com/office/drawing/2014/main" id="{47F2AA46-D2D0-F137-AA54-58E0A5AC8F93}"/>
                  </a:ext>
                </a:extLst>
              </p:cNvPr>
              <p:cNvSpPr/>
              <p:nvPr/>
            </p:nvSpPr>
            <p:spPr>
              <a:xfrm>
                <a:off x="5783271" y="2834620"/>
                <a:ext cx="12257" cy="104432"/>
              </a:xfrm>
              <a:custGeom>
                <a:avLst/>
                <a:gdLst>
                  <a:gd name="connsiteX0" fmla="*/ 0 w 12257"/>
                  <a:gd name="connsiteY0" fmla="*/ 0 h 104432"/>
                  <a:gd name="connsiteX1" fmla="*/ 0 w 12257"/>
                  <a:gd name="connsiteY1" fmla="*/ 104432 h 104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257" h="104432">
                    <a:moveTo>
                      <a:pt x="0" y="0"/>
                    </a:moveTo>
                    <a:lnTo>
                      <a:pt x="0" y="104432"/>
                    </a:lnTo>
                  </a:path>
                </a:pathLst>
              </a:custGeom>
              <a:grpFill/>
              <a:ln w="12700" cap="sq">
                <a:solidFill>
                  <a:srgbClr val="00A750"/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42863" tIns="21432" rIns="42863" bIns="2143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76198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67" b="0" i="0" u="none" strike="noStrike" kern="0" cap="none" spc="0" normalizeH="0" baseline="0" noProof="0" dirty="0">
                  <a:ln>
                    <a:noFill/>
                  </a:ln>
                  <a:solidFill>
                    <a:srgbClr val="4D4F53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907" name="Freeform: Shape 2906">
                <a:extLst>
                  <a:ext uri="{FF2B5EF4-FFF2-40B4-BE49-F238E27FC236}">
                    <a16:creationId xmlns:a16="http://schemas.microsoft.com/office/drawing/2014/main" id="{90760CEF-BDCE-B15C-8AFB-F1F292681D1B}"/>
                  </a:ext>
                </a:extLst>
              </p:cNvPr>
              <p:cNvSpPr/>
              <p:nvPr/>
            </p:nvSpPr>
            <p:spPr>
              <a:xfrm>
                <a:off x="5765498" y="2886836"/>
                <a:ext cx="104432" cy="12257"/>
              </a:xfrm>
              <a:custGeom>
                <a:avLst/>
                <a:gdLst>
                  <a:gd name="connsiteX0" fmla="*/ 0 w 104432"/>
                  <a:gd name="connsiteY0" fmla="*/ 0 h 12257"/>
                  <a:gd name="connsiteX1" fmla="*/ 104432 w 104432"/>
                  <a:gd name="connsiteY1" fmla="*/ 0 h 12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4432" h="12257">
                    <a:moveTo>
                      <a:pt x="0" y="0"/>
                    </a:moveTo>
                    <a:lnTo>
                      <a:pt x="104432" y="0"/>
                    </a:lnTo>
                  </a:path>
                </a:pathLst>
              </a:custGeom>
              <a:grpFill/>
              <a:ln w="12700" cap="sq">
                <a:solidFill>
                  <a:srgbClr val="00A750"/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42863" tIns="21432" rIns="42863" bIns="2143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76198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67" b="0" i="0" u="none" strike="noStrike" kern="0" cap="none" spc="0" normalizeH="0" baseline="0" noProof="0" dirty="0">
                  <a:ln>
                    <a:noFill/>
                  </a:ln>
                  <a:solidFill>
                    <a:srgbClr val="4D4F53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908" name="Freeform: Shape 2907">
                <a:extLst>
                  <a:ext uri="{FF2B5EF4-FFF2-40B4-BE49-F238E27FC236}">
                    <a16:creationId xmlns:a16="http://schemas.microsoft.com/office/drawing/2014/main" id="{AB385E43-1923-B18E-A63E-27176C19C755}"/>
                  </a:ext>
                </a:extLst>
              </p:cNvPr>
              <p:cNvSpPr/>
              <p:nvPr/>
            </p:nvSpPr>
            <p:spPr>
              <a:xfrm>
                <a:off x="5817714" y="2834620"/>
                <a:ext cx="12257" cy="104432"/>
              </a:xfrm>
              <a:custGeom>
                <a:avLst/>
                <a:gdLst>
                  <a:gd name="connsiteX0" fmla="*/ 0 w 12257"/>
                  <a:gd name="connsiteY0" fmla="*/ 0 h 104432"/>
                  <a:gd name="connsiteX1" fmla="*/ 0 w 12257"/>
                  <a:gd name="connsiteY1" fmla="*/ 104432 h 104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257" h="104432">
                    <a:moveTo>
                      <a:pt x="0" y="0"/>
                    </a:moveTo>
                    <a:lnTo>
                      <a:pt x="0" y="104432"/>
                    </a:lnTo>
                  </a:path>
                </a:pathLst>
              </a:custGeom>
              <a:grpFill/>
              <a:ln w="12700" cap="sq">
                <a:solidFill>
                  <a:srgbClr val="00A750"/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42863" tIns="21432" rIns="42863" bIns="2143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76198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67" b="0" i="0" u="none" strike="noStrike" kern="0" cap="none" spc="0" normalizeH="0" baseline="0" noProof="0" dirty="0">
                  <a:ln>
                    <a:noFill/>
                  </a:ln>
                  <a:solidFill>
                    <a:srgbClr val="4D4F53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909" name="Freeform: Shape 2908">
                <a:extLst>
                  <a:ext uri="{FF2B5EF4-FFF2-40B4-BE49-F238E27FC236}">
                    <a16:creationId xmlns:a16="http://schemas.microsoft.com/office/drawing/2014/main" id="{AD848FE4-746E-8899-51FB-0079CD13BAED}"/>
                  </a:ext>
                </a:extLst>
              </p:cNvPr>
              <p:cNvSpPr/>
              <p:nvPr/>
            </p:nvSpPr>
            <p:spPr>
              <a:xfrm>
                <a:off x="5827520" y="2886836"/>
                <a:ext cx="104432" cy="12257"/>
              </a:xfrm>
              <a:custGeom>
                <a:avLst/>
                <a:gdLst>
                  <a:gd name="connsiteX0" fmla="*/ 0 w 104432"/>
                  <a:gd name="connsiteY0" fmla="*/ 0 h 12257"/>
                  <a:gd name="connsiteX1" fmla="*/ 104432 w 104432"/>
                  <a:gd name="connsiteY1" fmla="*/ 0 h 12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4432" h="12257">
                    <a:moveTo>
                      <a:pt x="0" y="0"/>
                    </a:moveTo>
                    <a:lnTo>
                      <a:pt x="104432" y="0"/>
                    </a:lnTo>
                  </a:path>
                </a:pathLst>
              </a:custGeom>
              <a:grpFill/>
              <a:ln w="12700" cap="sq">
                <a:solidFill>
                  <a:srgbClr val="00A750"/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42863" tIns="21432" rIns="42863" bIns="2143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76198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67" b="0" i="0" u="none" strike="noStrike" kern="0" cap="none" spc="0" normalizeH="0" baseline="0" noProof="0" dirty="0">
                  <a:ln>
                    <a:noFill/>
                  </a:ln>
                  <a:solidFill>
                    <a:srgbClr val="4D4F53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910" name="Freeform: Shape 2909">
                <a:extLst>
                  <a:ext uri="{FF2B5EF4-FFF2-40B4-BE49-F238E27FC236}">
                    <a16:creationId xmlns:a16="http://schemas.microsoft.com/office/drawing/2014/main" id="{4E12350A-19BE-9D58-6146-41348C0845C8}"/>
                  </a:ext>
                </a:extLst>
              </p:cNvPr>
              <p:cNvSpPr/>
              <p:nvPr/>
            </p:nvSpPr>
            <p:spPr>
              <a:xfrm>
                <a:off x="5879736" y="2834620"/>
                <a:ext cx="12257" cy="104432"/>
              </a:xfrm>
              <a:custGeom>
                <a:avLst/>
                <a:gdLst>
                  <a:gd name="connsiteX0" fmla="*/ 0 w 12257"/>
                  <a:gd name="connsiteY0" fmla="*/ 0 h 104432"/>
                  <a:gd name="connsiteX1" fmla="*/ 0 w 12257"/>
                  <a:gd name="connsiteY1" fmla="*/ 104432 h 104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257" h="104432">
                    <a:moveTo>
                      <a:pt x="0" y="0"/>
                    </a:moveTo>
                    <a:lnTo>
                      <a:pt x="0" y="104432"/>
                    </a:lnTo>
                  </a:path>
                </a:pathLst>
              </a:custGeom>
              <a:grpFill/>
              <a:ln w="12700" cap="sq">
                <a:solidFill>
                  <a:srgbClr val="00A750"/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42863" tIns="21432" rIns="42863" bIns="2143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76198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67" b="0" i="0" u="none" strike="noStrike" kern="0" cap="none" spc="0" normalizeH="0" baseline="0" noProof="0" dirty="0">
                  <a:ln>
                    <a:noFill/>
                  </a:ln>
                  <a:solidFill>
                    <a:srgbClr val="4D4F53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911" name="Freeform: Shape 2910">
                <a:extLst>
                  <a:ext uri="{FF2B5EF4-FFF2-40B4-BE49-F238E27FC236}">
                    <a16:creationId xmlns:a16="http://schemas.microsoft.com/office/drawing/2014/main" id="{C367ADA6-9B31-F089-3CA2-529840D9DE17}"/>
                  </a:ext>
                </a:extLst>
              </p:cNvPr>
              <p:cNvSpPr/>
              <p:nvPr/>
            </p:nvSpPr>
            <p:spPr>
              <a:xfrm>
                <a:off x="5837816" y="2886836"/>
                <a:ext cx="104554" cy="12257"/>
              </a:xfrm>
              <a:custGeom>
                <a:avLst/>
                <a:gdLst>
                  <a:gd name="connsiteX0" fmla="*/ 0 w 104554"/>
                  <a:gd name="connsiteY0" fmla="*/ 0 h 12257"/>
                  <a:gd name="connsiteX1" fmla="*/ 104555 w 104554"/>
                  <a:gd name="connsiteY1" fmla="*/ 0 h 12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4554" h="12257">
                    <a:moveTo>
                      <a:pt x="0" y="0"/>
                    </a:moveTo>
                    <a:lnTo>
                      <a:pt x="104555" y="0"/>
                    </a:lnTo>
                  </a:path>
                </a:pathLst>
              </a:custGeom>
              <a:grpFill/>
              <a:ln w="12700" cap="sq">
                <a:solidFill>
                  <a:srgbClr val="00A750"/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42863" tIns="21432" rIns="42863" bIns="2143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76198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67" b="0" i="0" u="none" strike="noStrike" kern="0" cap="none" spc="0" normalizeH="0" baseline="0" noProof="0" dirty="0">
                  <a:ln>
                    <a:noFill/>
                  </a:ln>
                  <a:solidFill>
                    <a:srgbClr val="4D4F53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912" name="Freeform: Shape 2911">
                <a:extLst>
                  <a:ext uri="{FF2B5EF4-FFF2-40B4-BE49-F238E27FC236}">
                    <a16:creationId xmlns:a16="http://schemas.microsoft.com/office/drawing/2014/main" id="{50386272-5182-0406-EFD0-57D4177AFAB7}"/>
                  </a:ext>
                </a:extLst>
              </p:cNvPr>
              <p:cNvSpPr/>
              <p:nvPr/>
            </p:nvSpPr>
            <p:spPr>
              <a:xfrm>
                <a:off x="5890032" y="2834620"/>
                <a:ext cx="12257" cy="104432"/>
              </a:xfrm>
              <a:custGeom>
                <a:avLst/>
                <a:gdLst>
                  <a:gd name="connsiteX0" fmla="*/ 0 w 12257"/>
                  <a:gd name="connsiteY0" fmla="*/ 0 h 104432"/>
                  <a:gd name="connsiteX1" fmla="*/ 0 w 12257"/>
                  <a:gd name="connsiteY1" fmla="*/ 104432 h 104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257" h="104432">
                    <a:moveTo>
                      <a:pt x="0" y="0"/>
                    </a:moveTo>
                    <a:lnTo>
                      <a:pt x="0" y="104432"/>
                    </a:lnTo>
                  </a:path>
                </a:pathLst>
              </a:custGeom>
              <a:grpFill/>
              <a:ln w="12700" cap="sq">
                <a:solidFill>
                  <a:srgbClr val="00A750"/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42863" tIns="21432" rIns="42863" bIns="2143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76198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67" b="0" i="0" u="none" strike="noStrike" kern="0" cap="none" spc="0" normalizeH="0" baseline="0" noProof="0" dirty="0">
                  <a:ln>
                    <a:noFill/>
                  </a:ln>
                  <a:solidFill>
                    <a:srgbClr val="4D4F53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913" name="Freeform: Shape 2912">
                <a:extLst>
                  <a:ext uri="{FF2B5EF4-FFF2-40B4-BE49-F238E27FC236}">
                    <a16:creationId xmlns:a16="http://schemas.microsoft.com/office/drawing/2014/main" id="{0F9ABB56-2084-D7FD-1569-C96DBA5986CE}"/>
                  </a:ext>
                </a:extLst>
              </p:cNvPr>
              <p:cNvSpPr/>
              <p:nvPr/>
            </p:nvSpPr>
            <p:spPr>
              <a:xfrm>
                <a:off x="5916998" y="2886836"/>
                <a:ext cx="104554" cy="12257"/>
              </a:xfrm>
              <a:custGeom>
                <a:avLst/>
                <a:gdLst>
                  <a:gd name="connsiteX0" fmla="*/ 0 w 104554"/>
                  <a:gd name="connsiteY0" fmla="*/ 0 h 12257"/>
                  <a:gd name="connsiteX1" fmla="*/ 104555 w 104554"/>
                  <a:gd name="connsiteY1" fmla="*/ 0 h 12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4554" h="12257">
                    <a:moveTo>
                      <a:pt x="0" y="0"/>
                    </a:moveTo>
                    <a:lnTo>
                      <a:pt x="104555" y="0"/>
                    </a:lnTo>
                  </a:path>
                </a:pathLst>
              </a:custGeom>
              <a:grpFill/>
              <a:ln w="12700" cap="sq">
                <a:solidFill>
                  <a:srgbClr val="00A750"/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42863" tIns="21432" rIns="42863" bIns="2143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76198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67" b="0" i="0" u="none" strike="noStrike" kern="0" cap="none" spc="0" normalizeH="0" baseline="0" noProof="0" dirty="0">
                  <a:ln>
                    <a:noFill/>
                  </a:ln>
                  <a:solidFill>
                    <a:srgbClr val="4D4F53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914" name="Freeform: Shape 2913">
                <a:extLst>
                  <a:ext uri="{FF2B5EF4-FFF2-40B4-BE49-F238E27FC236}">
                    <a16:creationId xmlns:a16="http://schemas.microsoft.com/office/drawing/2014/main" id="{F7E364E9-563B-8CB5-808F-B80BBAF535B1}"/>
                  </a:ext>
                </a:extLst>
              </p:cNvPr>
              <p:cNvSpPr/>
              <p:nvPr/>
            </p:nvSpPr>
            <p:spPr>
              <a:xfrm>
                <a:off x="5969336" y="2834620"/>
                <a:ext cx="12257" cy="104432"/>
              </a:xfrm>
              <a:custGeom>
                <a:avLst/>
                <a:gdLst>
                  <a:gd name="connsiteX0" fmla="*/ 0 w 12257"/>
                  <a:gd name="connsiteY0" fmla="*/ 0 h 104432"/>
                  <a:gd name="connsiteX1" fmla="*/ 0 w 12257"/>
                  <a:gd name="connsiteY1" fmla="*/ 104432 h 104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257" h="104432">
                    <a:moveTo>
                      <a:pt x="0" y="0"/>
                    </a:moveTo>
                    <a:lnTo>
                      <a:pt x="0" y="104432"/>
                    </a:lnTo>
                  </a:path>
                </a:pathLst>
              </a:custGeom>
              <a:grpFill/>
              <a:ln w="12700" cap="sq">
                <a:solidFill>
                  <a:srgbClr val="00A750"/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42863" tIns="21432" rIns="42863" bIns="2143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76198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67" b="0" i="0" u="none" strike="noStrike" kern="0" cap="none" spc="0" normalizeH="0" baseline="0" noProof="0" dirty="0">
                  <a:ln>
                    <a:noFill/>
                  </a:ln>
                  <a:solidFill>
                    <a:srgbClr val="4D4F53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915" name="Freeform: Shape 2914">
                <a:extLst>
                  <a:ext uri="{FF2B5EF4-FFF2-40B4-BE49-F238E27FC236}">
                    <a16:creationId xmlns:a16="http://schemas.microsoft.com/office/drawing/2014/main" id="{B8D79249-6C5A-B5AD-3676-60EA750BAC84}"/>
                  </a:ext>
                </a:extLst>
              </p:cNvPr>
              <p:cNvSpPr/>
              <p:nvPr/>
            </p:nvSpPr>
            <p:spPr>
              <a:xfrm>
                <a:off x="5989438" y="2886836"/>
                <a:ext cx="104432" cy="12257"/>
              </a:xfrm>
              <a:custGeom>
                <a:avLst/>
                <a:gdLst>
                  <a:gd name="connsiteX0" fmla="*/ 0 w 104432"/>
                  <a:gd name="connsiteY0" fmla="*/ 0 h 12257"/>
                  <a:gd name="connsiteX1" fmla="*/ 104432 w 104432"/>
                  <a:gd name="connsiteY1" fmla="*/ 0 h 12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4432" h="12257">
                    <a:moveTo>
                      <a:pt x="0" y="0"/>
                    </a:moveTo>
                    <a:lnTo>
                      <a:pt x="104432" y="0"/>
                    </a:lnTo>
                  </a:path>
                </a:pathLst>
              </a:custGeom>
              <a:grpFill/>
              <a:ln w="12700" cap="sq">
                <a:solidFill>
                  <a:srgbClr val="00A750"/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42863" tIns="21432" rIns="42863" bIns="2143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76198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67" b="0" i="0" u="none" strike="noStrike" kern="0" cap="none" spc="0" normalizeH="0" baseline="0" noProof="0" dirty="0">
                  <a:ln>
                    <a:noFill/>
                  </a:ln>
                  <a:solidFill>
                    <a:srgbClr val="4D4F53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916" name="Freeform: Shape 2915">
                <a:extLst>
                  <a:ext uri="{FF2B5EF4-FFF2-40B4-BE49-F238E27FC236}">
                    <a16:creationId xmlns:a16="http://schemas.microsoft.com/office/drawing/2014/main" id="{224CAB1D-F9F7-0FEF-A265-7D7CCECCBD54}"/>
                  </a:ext>
                </a:extLst>
              </p:cNvPr>
              <p:cNvSpPr/>
              <p:nvPr/>
            </p:nvSpPr>
            <p:spPr>
              <a:xfrm>
                <a:off x="6041654" y="2834620"/>
                <a:ext cx="12257" cy="104432"/>
              </a:xfrm>
              <a:custGeom>
                <a:avLst/>
                <a:gdLst>
                  <a:gd name="connsiteX0" fmla="*/ 0 w 12257"/>
                  <a:gd name="connsiteY0" fmla="*/ 0 h 104432"/>
                  <a:gd name="connsiteX1" fmla="*/ 0 w 12257"/>
                  <a:gd name="connsiteY1" fmla="*/ 104432 h 104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257" h="104432">
                    <a:moveTo>
                      <a:pt x="0" y="0"/>
                    </a:moveTo>
                    <a:lnTo>
                      <a:pt x="0" y="104432"/>
                    </a:lnTo>
                  </a:path>
                </a:pathLst>
              </a:custGeom>
              <a:grpFill/>
              <a:ln w="12700" cap="sq">
                <a:solidFill>
                  <a:srgbClr val="00A750"/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42863" tIns="21432" rIns="42863" bIns="2143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76198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67" b="0" i="0" u="none" strike="noStrike" kern="0" cap="none" spc="0" normalizeH="0" baseline="0" noProof="0" dirty="0">
                  <a:ln>
                    <a:noFill/>
                  </a:ln>
                  <a:solidFill>
                    <a:srgbClr val="4D4F53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917" name="Freeform: Shape 2916">
                <a:extLst>
                  <a:ext uri="{FF2B5EF4-FFF2-40B4-BE49-F238E27FC236}">
                    <a16:creationId xmlns:a16="http://schemas.microsoft.com/office/drawing/2014/main" id="{433CA341-BBAB-83F7-6032-475B58232F18}"/>
                  </a:ext>
                </a:extLst>
              </p:cNvPr>
              <p:cNvSpPr/>
              <p:nvPr/>
            </p:nvSpPr>
            <p:spPr>
              <a:xfrm>
                <a:off x="6016895" y="2886836"/>
                <a:ext cx="104554" cy="12257"/>
              </a:xfrm>
              <a:custGeom>
                <a:avLst/>
                <a:gdLst>
                  <a:gd name="connsiteX0" fmla="*/ 0 w 104554"/>
                  <a:gd name="connsiteY0" fmla="*/ 0 h 12257"/>
                  <a:gd name="connsiteX1" fmla="*/ 104555 w 104554"/>
                  <a:gd name="connsiteY1" fmla="*/ 0 h 12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4554" h="12257">
                    <a:moveTo>
                      <a:pt x="0" y="0"/>
                    </a:moveTo>
                    <a:lnTo>
                      <a:pt x="104555" y="0"/>
                    </a:lnTo>
                  </a:path>
                </a:pathLst>
              </a:custGeom>
              <a:grpFill/>
              <a:ln w="12700" cap="sq">
                <a:solidFill>
                  <a:srgbClr val="00A750"/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42863" tIns="21432" rIns="42863" bIns="2143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76198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67" b="0" i="0" u="none" strike="noStrike" kern="0" cap="none" spc="0" normalizeH="0" baseline="0" noProof="0" dirty="0">
                  <a:ln>
                    <a:noFill/>
                  </a:ln>
                  <a:solidFill>
                    <a:srgbClr val="4D4F53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918" name="Freeform: Shape 2917">
                <a:extLst>
                  <a:ext uri="{FF2B5EF4-FFF2-40B4-BE49-F238E27FC236}">
                    <a16:creationId xmlns:a16="http://schemas.microsoft.com/office/drawing/2014/main" id="{6FA5DF23-5C8F-30EB-BF6A-42D8780A669D}"/>
                  </a:ext>
                </a:extLst>
              </p:cNvPr>
              <p:cNvSpPr/>
              <p:nvPr/>
            </p:nvSpPr>
            <p:spPr>
              <a:xfrm>
                <a:off x="6069233" y="2834620"/>
                <a:ext cx="12257" cy="104432"/>
              </a:xfrm>
              <a:custGeom>
                <a:avLst/>
                <a:gdLst>
                  <a:gd name="connsiteX0" fmla="*/ 0 w 12257"/>
                  <a:gd name="connsiteY0" fmla="*/ 0 h 104432"/>
                  <a:gd name="connsiteX1" fmla="*/ 0 w 12257"/>
                  <a:gd name="connsiteY1" fmla="*/ 104432 h 104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257" h="104432">
                    <a:moveTo>
                      <a:pt x="0" y="0"/>
                    </a:moveTo>
                    <a:lnTo>
                      <a:pt x="0" y="104432"/>
                    </a:lnTo>
                  </a:path>
                </a:pathLst>
              </a:custGeom>
              <a:grpFill/>
              <a:ln w="12700" cap="sq">
                <a:solidFill>
                  <a:srgbClr val="00A750"/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42863" tIns="21432" rIns="42863" bIns="2143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76198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67" b="0" i="0" u="none" strike="noStrike" kern="0" cap="none" spc="0" normalizeH="0" baseline="0" noProof="0" dirty="0">
                  <a:ln>
                    <a:noFill/>
                  </a:ln>
                  <a:solidFill>
                    <a:srgbClr val="4D4F53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919" name="Freeform: Shape 2918">
                <a:extLst>
                  <a:ext uri="{FF2B5EF4-FFF2-40B4-BE49-F238E27FC236}">
                    <a16:creationId xmlns:a16="http://schemas.microsoft.com/office/drawing/2014/main" id="{01EC1AB7-CB87-6C93-C97F-932A5C5CACD1}"/>
                  </a:ext>
                </a:extLst>
              </p:cNvPr>
              <p:cNvSpPr/>
              <p:nvPr/>
            </p:nvSpPr>
            <p:spPr>
              <a:xfrm>
                <a:off x="6285575" y="3080624"/>
                <a:ext cx="104554" cy="12257"/>
              </a:xfrm>
              <a:custGeom>
                <a:avLst/>
                <a:gdLst>
                  <a:gd name="connsiteX0" fmla="*/ 0 w 104554"/>
                  <a:gd name="connsiteY0" fmla="*/ 0 h 12257"/>
                  <a:gd name="connsiteX1" fmla="*/ 104555 w 104554"/>
                  <a:gd name="connsiteY1" fmla="*/ 0 h 12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4554" h="12257">
                    <a:moveTo>
                      <a:pt x="0" y="0"/>
                    </a:moveTo>
                    <a:lnTo>
                      <a:pt x="104555" y="0"/>
                    </a:lnTo>
                  </a:path>
                </a:pathLst>
              </a:custGeom>
              <a:grpFill/>
              <a:ln w="12700" cap="sq">
                <a:solidFill>
                  <a:srgbClr val="00A750"/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42863" tIns="21432" rIns="42863" bIns="2143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76198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67" b="0" i="0" u="none" strike="noStrike" kern="0" cap="none" spc="0" normalizeH="0" baseline="0" noProof="0" dirty="0">
                  <a:ln>
                    <a:noFill/>
                  </a:ln>
                  <a:solidFill>
                    <a:srgbClr val="4D4F53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920" name="Freeform: Shape 2919">
                <a:extLst>
                  <a:ext uri="{FF2B5EF4-FFF2-40B4-BE49-F238E27FC236}">
                    <a16:creationId xmlns:a16="http://schemas.microsoft.com/office/drawing/2014/main" id="{5060FC4A-175F-74A3-E272-2E86E88117DF}"/>
                  </a:ext>
                </a:extLst>
              </p:cNvPr>
              <p:cNvSpPr/>
              <p:nvPr/>
            </p:nvSpPr>
            <p:spPr>
              <a:xfrm>
                <a:off x="6337791" y="3028408"/>
                <a:ext cx="12257" cy="104432"/>
              </a:xfrm>
              <a:custGeom>
                <a:avLst/>
                <a:gdLst>
                  <a:gd name="connsiteX0" fmla="*/ 0 w 12257"/>
                  <a:gd name="connsiteY0" fmla="*/ 0 h 104432"/>
                  <a:gd name="connsiteX1" fmla="*/ 0 w 12257"/>
                  <a:gd name="connsiteY1" fmla="*/ 104432 h 104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257" h="104432">
                    <a:moveTo>
                      <a:pt x="0" y="0"/>
                    </a:moveTo>
                    <a:lnTo>
                      <a:pt x="0" y="104432"/>
                    </a:lnTo>
                  </a:path>
                </a:pathLst>
              </a:custGeom>
              <a:grpFill/>
              <a:ln w="12700" cap="sq">
                <a:solidFill>
                  <a:srgbClr val="00A750"/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42863" tIns="21432" rIns="42863" bIns="2143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76198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67" b="0" i="0" u="none" strike="noStrike" kern="0" cap="none" spc="0" normalizeH="0" baseline="0" noProof="0" dirty="0">
                  <a:ln>
                    <a:noFill/>
                  </a:ln>
                  <a:solidFill>
                    <a:srgbClr val="4D4F53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921" name="Freeform: Shape 2920">
                <a:extLst>
                  <a:ext uri="{FF2B5EF4-FFF2-40B4-BE49-F238E27FC236}">
                    <a16:creationId xmlns:a16="http://schemas.microsoft.com/office/drawing/2014/main" id="{9988C85D-D141-35DF-61FE-414DC6054EC2}"/>
                  </a:ext>
                </a:extLst>
              </p:cNvPr>
              <p:cNvSpPr/>
              <p:nvPr/>
            </p:nvSpPr>
            <p:spPr>
              <a:xfrm>
                <a:off x="6492233" y="3182972"/>
                <a:ext cx="104554" cy="12257"/>
              </a:xfrm>
              <a:custGeom>
                <a:avLst/>
                <a:gdLst>
                  <a:gd name="connsiteX0" fmla="*/ 0 w 104554"/>
                  <a:gd name="connsiteY0" fmla="*/ 0 h 12257"/>
                  <a:gd name="connsiteX1" fmla="*/ 104555 w 104554"/>
                  <a:gd name="connsiteY1" fmla="*/ 0 h 12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4554" h="12257">
                    <a:moveTo>
                      <a:pt x="0" y="0"/>
                    </a:moveTo>
                    <a:lnTo>
                      <a:pt x="104555" y="0"/>
                    </a:lnTo>
                  </a:path>
                </a:pathLst>
              </a:custGeom>
              <a:grpFill/>
              <a:ln w="12700" cap="sq">
                <a:solidFill>
                  <a:srgbClr val="00A750"/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42863" tIns="21432" rIns="42863" bIns="2143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76198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67" b="0" i="0" u="none" strike="noStrike" kern="0" cap="none" spc="0" normalizeH="0" baseline="0" noProof="0" dirty="0">
                  <a:ln>
                    <a:noFill/>
                  </a:ln>
                  <a:solidFill>
                    <a:srgbClr val="4D4F53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922" name="Freeform: Shape 2921">
                <a:extLst>
                  <a:ext uri="{FF2B5EF4-FFF2-40B4-BE49-F238E27FC236}">
                    <a16:creationId xmlns:a16="http://schemas.microsoft.com/office/drawing/2014/main" id="{EE31412C-143E-4F7F-0E3B-E5B9DF51044A}"/>
                  </a:ext>
                </a:extLst>
              </p:cNvPr>
              <p:cNvSpPr/>
              <p:nvPr/>
            </p:nvSpPr>
            <p:spPr>
              <a:xfrm>
                <a:off x="6544449" y="3130756"/>
                <a:ext cx="12257" cy="104309"/>
              </a:xfrm>
              <a:custGeom>
                <a:avLst/>
                <a:gdLst>
                  <a:gd name="connsiteX0" fmla="*/ 0 w 12257"/>
                  <a:gd name="connsiteY0" fmla="*/ 0 h 104309"/>
                  <a:gd name="connsiteX1" fmla="*/ 0 w 12257"/>
                  <a:gd name="connsiteY1" fmla="*/ 104310 h 1043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257" h="104309">
                    <a:moveTo>
                      <a:pt x="0" y="0"/>
                    </a:moveTo>
                    <a:lnTo>
                      <a:pt x="0" y="104310"/>
                    </a:lnTo>
                  </a:path>
                </a:pathLst>
              </a:custGeom>
              <a:grpFill/>
              <a:ln w="12700" cap="sq">
                <a:solidFill>
                  <a:srgbClr val="00A750"/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42863" tIns="21432" rIns="42863" bIns="2143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76198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67" b="0" i="0" u="none" strike="noStrike" kern="0" cap="none" spc="0" normalizeH="0" baseline="0" noProof="0" dirty="0">
                  <a:ln>
                    <a:noFill/>
                  </a:ln>
                  <a:solidFill>
                    <a:srgbClr val="4D4F53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923" name="Freeform: Shape 2922">
                <a:extLst>
                  <a:ext uri="{FF2B5EF4-FFF2-40B4-BE49-F238E27FC236}">
                    <a16:creationId xmlns:a16="http://schemas.microsoft.com/office/drawing/2014/main" id="{5167F5CE-67C7-38AB-3C98-6AEEC609B6CD}"/>
                  </a:ext>
                </a:extLst>
              </p:cNvPr>
              <p:cNvSpPr/>
              <p:nvPr/>
            </p:nvSpPr>
            <p:spPr>
              <a:xfrm>
                <a:off x="6567983" y="3182972"/>
                <a:ext cx="104554" cy="12257"/>
              </a:xfrm>
              <a:custGeom>
                <a:avLst/>
                <a:gdLst>
                  <a:gd name="connsiteX0" fmla="*/ 0 w 104554"/>
                  <a:gd name="connsiteY0" fmla="*/ 0 h 12257"/>
                  <a:gd name="connsiteX1" fmla="*/ 104555 w 104554"/>
                  <a:gd name="connsiteY1" fmla="*/ 0 h 12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4554" h="12257">
                    <a:moveTo>
                      <a:pt x="0" y="0"/>
                    </a:moveTo>
                    <a:lnTo>
                      <a:pt x="104555" y="0"/>
                    </a:lnTo>
                  </a:path>
                </a:pathLst>
              </a:custGeom>
              <a:grpFill/>
              <a:ln w="12700" cap="sq">
                <a:solidFill>
                  <a:srgbClr val="00A750"/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42863" tIns="21432" rIns="42863" bIns="2143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76198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67" b="0" i="0" u="none" strike="noStrike" kern="0" cap="none" spc="0" normalizeH="0" baseline="0" noProof="0" dirty="0">
                  <a:ln>
                    <a:noFill/>
                  </a:ln>
                  <a:solidFill>
                    <a:srgbClr val="4D4F53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924" name="Freeform: Shape 2923">
                <a:extLst>
                  <a:ext uri="{FF2B5EF4-FFF2-40B4-BE49-F238E27FC236}">
                    <a16:creationId xmlns:a16="http://schemas.microsoft.com/office/drawing/2014/main" id="{31A96015-F094-69E7-511B-9B10B5479871}"/>
                  </a:ext>
                </a:extLst>
              </p:cNvPr>
              <p:cNvSpPr/>
              <p:nvPr/>
            </p:nvSpPr>
            <p:spPr>
              <a:xfrm>
                <a:off x="6620321" y="3130756"/>
                <a:ext cx="12257" cy="104309"/>
              </a:xfrm>
              <a:custGeom>
                <a:avLst/>
                <a:gdLst>
                  <a:gd name="connsiteX0" fmla="*/ 0 w 12257"/>
                  <a:gd name="connsiteY0" fmla="*/ 0 h 104309"/>
                  <a:gd name="connsiteX1" fmla="*/ 0 w 12257"/>
                  <a:gd name="connsiteY1" fmla="*/ 104310 h 1043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257" h="104309">
                    <a:moveTo>
                      <a:pt x="0" y="0"/>
                    </a:moveTo>
                    <a:lnTo>
                      <a:pt x="0" y="104310"/>
                    </a:lnTo>
                  </a:path>
                </a:pathLst>
              </a:custGeom>
              <a:grpFill/>
              <a:ln w="12700" cap="sq">
                <a:solidFill>
                  <a:srgbClr val="00A750"/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42863" tIns="21432" rIns="42863" bIns="2143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76198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67" b="0" i="0" u="none" strike="noStrike" kern="0" cap="none" spc="0" normalizeH="0" baseline="0" noProof="0" dirty="0">
                  <a:ln>
                    <a:noFill/>
                  </a:ln>
                  <a:solidFill>
                    <a:srgbClr val="4D4F53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925" name="Freeform: Shape 2924">
                <a:extLst>
                  <a:ext uri="{FF2B5EF4-FFF2-40B4-BE49-F238E27FC236}">
                    <a16:creationId xmlns:a16="http://schemas.microsoft.com/office/drawing/2014/main" id="{5301556C-C340-5D8B-E140-FB53F965BA2F}"/>
                  </a:ext>
                </a:extLst>
              </p:cNvPr>
              <p:cNvSpPr/>
              <p:nvPr/>
            </p:nvSpPr>
            <p:spPr>
              <a:xfrm>
                <a:off x="6685162" y="3182972"/>
                <a:ext cx="104432" cy="12257"/>
              </a:xfrm>
              <a:custGeom>
                <a:avLst/>
                <a:gdLst>
                  <a:gd name="connsiteX0" fmla="*/ 0 w 104432"/>
                  <a:gd name="connsiteY0" fmla="*/ 0 h 12257"/>
                  <a:gd name="connsiteX1" fmla="*/ 104432 w 104432"/>
                  <a:gd name="connsiteY1" fmla="*/ 0 h 12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4432" h="12257">
                    <a:moveTo>
                      <a:pt x="0" y="0"/>
                    </a:moveTo>
                    <a:lnTo>
                      <a:pt x="104432" y="0"/>
                    </a:lnTo>
                  </a:path>
                </a:pathLst>
              </a:custGeom>
              <a:grpFill/>
              <a:ln w="12700" cap="sq">
                <a:solidFill>
                  <a:srgbClr val="00A750"/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42863" tIns="21432" rIns="42863" bIns="2143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76198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67" b="0" i="0" u="none" strike="noStrike" kern="0" cap="none" spc="0" normalizeH="0" baseline="0" noProof="0" dirty="0">
                  <a:ln>
                    <a:noFill/>
                  </a:ln>
                  <a:solidFill>
                    <a:srgbClr val="4D4F53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926" name="Freeform: Shape 2925">
                <a:extLst>
                  <a:ext uri="{FF2B5EF4-FFF2-40B4-BE49-F238E27FC236}">
                    <a16:creationId xmlns:a16="http://schemas.microsoft.com/office/drawing/2014/main" id="{E87C31E3-0365-E501-692E-6F5CF24A280C}"/>
                  </a:ext>
                </a:extLst>
              </p:cNvPr>
              <p:cNvSpPr/>
              <p:nvPr/>
            </p:nvSpPr>
            <p:spPr>
              <a:xfrm>
                <a:off x="6737378" y="3130756"/>
                <a:ext cx="12257" cy="104309"/>
              </a:xfrm>
              <a:custGeom>
                <a:avLst/>
                <a:gdLst>
                  <a:gd name="connsiteX0" fmla="*/ 0 w 12257"/>
                  <a:gd name="connsiteY0" fmla="*/ 0 h 104309"/>
                  <a:gd name="connsiteX1" fmla="*/ 0 w 12257"/>
                  <a:gd name="connsiteY1" fmla="*/ 104310 h 1043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257" h="104309">
                    <a:moveTo>
                      <a:pt x="0" y="0"/>
                    </a:moveTo>
                    <a:lnTo>
                      <a:pt x="0" y="104310"/>
                    </a:lnTo>
                  </a:path>
                </a:pathLst>
              </a:custGeom>
              <a:grpFill/>
              <a:ln w="12700" cap="sq">
                <a:solidFill>
                  <a:srgbClr val="00A750"/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42863" tIns="21432" rIns="42863" bIns="2143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76198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67" b="0" i="0" u="none" strike="noStrike" kern="0" cap="none" spc="0" normalizeH="0" baseline="0" noProof="0" dirty="0">
                  <a:ln>
                    <a:noFill/>
                  </a:ln>
                  <a:solidFill>
                    <a:srgbClr val="4D4F53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927" name="Freeform: Shape 2926">
                <a:extLst>
                  <a:ext uri="{FF2B5EF4-FFF2-40B4-BE49-F238E27FC236}">
                    <a16:creationId xmlns:a16="http://schemas.microsoft.com/office/drawing/2014/main" id="{3FA429B5-3822-6C15-E5E2-6655D227F0AD}"/>
                  </a:ext>
                </a:extLst>
              </p:cNvPr>
              <p:cNvSpPr/>
              <p:nvPr/>
            </p:nvSpPr>
            <p:spPr>
              <a:xfrm>
                <a:off x="6767777" y="3182972"/>
                <a:ext cx="104554" cy="12257"/>
              </a:xfrm>
              <a:custGeom>
                <a:avLst/>
                <a:gdLst>
                  <a:gd name="connsiteX0" fmla="*/ 0 w 104554"/>
                  <a:gd name="connsiteY0" fmla="*/ 0 h 12257"/>
                  <a:gd name="connsiteX1" fmla="*/ 104555 w 104554"/>
                  <a:gd name="connsiteY1" fmla="*/ 0 h 12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4554" h="12257">
                    <a:moveTo>
                      <a:pt x="0" y="0"/>
                    </a:moveTo>
                    <a:lnTo>
                      <a:pt x="104555" y="0"/>
                    </a:lnTo>
                  </a:path>
                </a:pathLst>
              </a:custGeom>
              <a:grpFill/>
              <a:ln w="12700" cap="sq">
                <a:solidFill>
                  <a:srgbClr val="00A750"/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42863" tIns="21432" rIns="42863" bIns="2143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76198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67" b="0" i="0" u="none" strike="noStrike" kern="0" cap="none" spc="0" normalizeH="0" baseline="0" noProof="0" dirty="0">
                  <a:ln>
                    <a:noFill/>
                  </a:ln>
                  <a:solidFill>
                    <a:srgbClr val="4D4F53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928" name="Freeform: Shape 2927">
                <a:extLst>
                  <a:ext uri="{FF2B5EF4-FFF2-40B4-BE49-F238E27FC236}">
                    <a16:creationId xmlns:a16="http://schemas.microsoft.com/office/drawing/2014/main" id="{0A27A18E-8BC0-8D61-9FFD-F6A2DF618305}"/>
                  </a:ext>
                </a:extLst>
              </p:cNvPr>
              <p:cNvSpPr/>
              <p:nvPr/>
            </p:nvSpPr>
            <p:spPr>
              <a:xfrm>
                <a:off x="6819993" y="3130756"/>
                <a:ext cx="12257" cy="104309"/>
              </a:xfrm>
              <a:custGeom>
                <a:avLst/>
                <a:gdLst>
                  <a:gd name="connsiteX0" fmla="*/ 0 w 12257"/>
                  <a:gd name="connsiteY0" fmla="*/ 0 h 104309"/>
                  <a:gd name="connsiteX1" fmla="*/ 0 w 12257"/>
                  <a:gd name="connsiteY1" fmla="*/ 104310 h 1043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257" h="104309">
                    <a:moveTo>
                      <a:pt x="0" y="0"/>
                    </a:moveTo>
                    <a:lnTo>
                      <a:pt x="0" y="104310"/>
                    </a:lnTo>
                  </a:path>
                </a:pathLst>
              </a:custGeom>
              <a:grpFill/>
              <a:ln w="12700" cap="sq">
                <a:solidFill>
                  <a:srgbClr val="00A750"/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42863" tIns="21432" rIns="42863" bIns="2143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76198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67" b="0" i="0" u="none" strike="noStrike" kern="0" cap="none" spc="0" normalizeH="0" baseline="0" noProof="0" dirty="0">
                  <a:ln>
                    <a:noFill/>
                  </a:ln>
                  <a:solidFill>
                    <a:srgbClr val="4D4F53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929" name="Freeform: Shape 2928">
                <a:extLst>
                  <a:ext uri="{FF2B5EF4-FFF2-40B4-BE49-F238E27FC236}">
                    <a16:creationId xmlns:a16="http://schemas.microsoft.com/office/drawing/2014/main" id="{0C1752F5-1952-4059-A04B-EE67D9C111DB}"/>
                  </a:ext>
                </a:extLst>
              </p:cNvPr>
              <p:cNvSpPr/>
              <p:nvPr/>
            </p:nvSpPr>
            <p:spPr>
              <a:xfrm>
                <a:off x="6915967" y="3316699"/>
                <a:ext cx="104432" cy="12257"/>
              </a:xfrm>
              <a:custGeom>
                <a:avLst/>
                <a:gdLst>
                  <a:gd name="connsiteX0" fmla="*/ 0 w 104432"/>
                  <a:gd name="connsiteY0" fmla="*/ 0 h 12257"/>
                  <a:gd name="connsiteX1" fmla="*/ 104432 w 104432"/>
                  <a:gd name="connsiteY1" fmla="*/ 0 h 12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4432" h="12257">
                    <a:moveTo>
                      <a:pt x="0" y="0"/>
                    </a:moveTo>
                    <a:lnTo>
                      <a:pt x="104432" y="0"/>
                    </a:lnTo>
                  </a:path>
                </a:pathLst>
              </a:custGeom>
              <a:grpFill/>
              <a:ln w="12700" cap="sq">
                <a:solidFill>
                  <a:srgbClr val="00A750"/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42863" tIns="21432" rIns="42863" bIns="2143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76198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67" b="0" i="0" u="none" strike="noStrike" kern="0" cap="none" spc="0" normalizeH="0" baseline="0" noProof="0" dirty="0">
                  <a:ln>
                    <a:noFill/>
                  </a:ln>
                  <a:solidFill>
                    <a:srgbClr val="4D4F53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930" name="Freeform: Shape 2929">
                <a:extLst>
                  <a:ext uri="{FF2B5EF4-FFF2-40B4-BE49-F238E27FC236}">
                    <a16:creationId xmlns:a16="http://schemas.microsoft.com/office/drawing/2014/main" id="{AB0A1213-86DA-AE86-CD28-9C7DCC1CFC06}"/>
                  </a:ext>
                </a:extLst>
              </p:cNvPr>
              <p:cNvSpPr/>
              <p:nvPr/>
            </p:nvSpPr>
            <p:spPr>
              <a:xfrm>
                <a:off x="6968183" y="3264483"/>
                <a:ext cx="12257" cy="104432"/>
              </a:xfrm>
              <a:custGeom>
                <a:avLst/>
                <a:gdLst>
                  <a:gd name="connsiteX0" fmla="*/ 0 w 12257"/>
                  <a:gd name="connsiteY0" fmla="*/ 0 h 104432"/>
                  <a:gd name="connsiteX1" fmla="*/ 0 w 12257"/>
                  <a:gd name="connsiteY1" fmla="*/ 104432 h 104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257" h="104432">
                    <a:moveTo>
                      <a:pt x="0" y="0"/>
                    </a:moveTo>
                    <a:lnTo>
                      <a:pt x="0" y="104432"/>
                    </a:lnTo>
                  </a:path>
                </a:pathLst>
              </a:custGeom>
              <a:grpFill/>
              <a:ln w="12700" cap="sq">
                <a:solidFill>
                  <a:srgbClr val="00A750"/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42863" tIns="21432" rIns="42863" bIns="2143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76198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67" b="0" i="0" u="none" strike="noStrike" kern="0" cap="none" spc="0" normalizeH="0" baseline="0" noProof="0" dirty="0">
                  <a:ln>
                    <a:noFill/>
                  </a:ln>
                  <a:solidFill>
                    <a:srgbClr val="4D4F53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931" name="Freeform: Shape 2930">
                <a:extLst>
                  <a:ext uri="{FF2B5EF4-FFF2-40B4-BE49-F238E27FC236}">
                    <a16:creationId xmlns:a16="http://schemas.microsoft.com/office/drawing/2014/main" id="{20F88D09-552F-A8D4-2868-0C9D633F7FA8}"/>
                  </a:ext>
                </a:extLst>
              </p:cNvPr>
              <p:cNvSpPr/>
              <p:nvPr/>
            </p:nvSpPr>
            <p:spPr>
              <a:xfrm>
                <a:off x="6977867" y="3316699"/>
                <a:ext cx="104554" cy="12257"/>
              </a:xfrm>
              <a:custGeom>
                <a:avLst/>
                <a:gdLst>
                  <a:gd name="connsiteX0" fmla="*/ 0 w 104554"/>
                  <a:gd name="connsiteY0" fmla="*/ 0 h 12257"/>
                  <a:gd name="connsiteX1" fmla="*/ 104555 w 104554"/>
                  <a:gd name="connsiteY1" fmla="*/ 0 h 12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4554" h="12257">
                    <a:moveTo>
                      <a:pt x="0" y="0"/>
                    </a:moveTo>
                    <a:lnTo>
                      <a:pt x="104555" y="0"/>
                    </a:lnTo>
                  </a:path>
                </a:pathLst>
              </a:custGeom>
              <a:grpFill/>
              <a:ln w="12700" cap="sq">
                <a:solidFill>
                  <a:srgbClr val="00A750"/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42863" tIns="21432" rIns="42863" bIns="2143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76198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67" b="0" i="0" u="none" strike="noStrike" kern="0" cap="none" spc="0" normalizeH="0" baseline="0" noProof="0" dirty="0">
                  <a:ln>
                    <a:noFill/>
                  </a:ln>
                  <a:solidFill>
                    <a:srgbClr val="4D4F53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932" name="Freeform: Shape 2931">
                <a:extLst>
                  <a:ext uri="{FF2B5EF4-FFF2-40B4-BE49-F238E27FC236}">
                    <a16:creationId xmlns:a16="http://schemas.microsoft.com/office/drawing/2014/main" id="{2772DA8D-85D3-0771-24F0-BEC4F8EF41CE}"/>
                  </a:ext>
                </a:extLst>
              </p:cNvPr>
              <p:cNvSpPr/>
              <p:nvPr/>
            </p:nvSpPr>
            <p:spPr>
              <a:xfrm>
                <a:off x="7030205" y="3264483"/>
                <a:ext cx="12257" cy="104432"/>
              </a:xfrm>
              <a:custGeom>
                <a:avLst/>
                <a:gdLst>
                  <a:gd name="connsiteX0" fmla="*/ 0 w 12257"/>
                  <a:gd name="connsiteY0" fmla="*/ 0 h 104432"/>
                  <a:gd name="connsiteX1" fmla="*/ 0 w 12257"/>
                  <a:gd name="connsiteY1" fmla="*/ 104432 h 104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257" h="104432">
                    <a:moveTo>
                      <a:pt x="0" y="0"/>
                    </a:moveTo>
                    <a:lnTo>
                      <a:pt x="0" y="104432"/>
                    </a:lnTo>
                  </a:path>
                </a:pathLst>
              </a:custGeom>
              <a:grpFill/>
              <a:ln w="12700" cap="sq">
                <a:solidFill>
                  <a:srgbClr val="00A750"/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42863" tIns="21432" rIns="42863" bIns="2143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76198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67" b="0" i="0" u="none" strike="noStrike" kern="0" cap="none" spc="0" normalizeH="0" baseline="0" noProof="0" dirty="0">
                  <a:ln>
                    <a:noFill/>
                  </a:ln>
                  <a:solidFill>
                    <a:srgbClr val="4D4F53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933" name="Freeform: Shape 2932">
                <a:extLst>
                  <a:ext uri="{FF2B5EF4-FFF2-40B4-BE49-F238E27FC236}">
                    <a16:creationId xmlns:a16="http://schemas.microsoft.com/office/drawing/2014/main" id="{932E856B-6B69-BA2B-7EF4-CCAC8B735CB2}"/>
                  </a:ext>
                </a:extLst>
              </p:cNvPr>
              <p:cNvSpPr/>
              <p:nvPr/>
            </p:nvSpPr>
            <p:spPr>
              <a:xfrm>
                <a:off x="7246546" y="3316699"/>
                <a:ext cx="104554" cy="12257"/>
              </a:xfrm>
              <a:custGeom>
                <a:avLst/>
                <a:gdLst>
                  <a:gd name="connsiteX0" fmla="*/ 0 w 104554"/>
                  <a:gd name="connsiteY0" fmla="*/ 0 h 12257"/>
                  <a:gd name="connsiteX1" fmla="*/ 104555 w 104554"/>
                  <a:gd name="connsiteY1" fmla="*/ 0 h 12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4554" h="12257">
                    <a:moveTo>
                      <a:pt x="0" y="0"/>
                    </a:moveTo>
                    <a:lnTo>
                      <a:pt x="104555" y="0"/>
                    </a:lnTo>
                  </a:path>
                </a:pathLst>
              </a:custGeom>
              <a:grpFill/>
              <a:ln w="12700" cap="sq">
                <a:solidFill>
                  <a:srgbClr val="00A750"/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42863" tIns="21432" rIns="42863" bIns="2143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76198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67" b="0" i="0" u="none" strike="noStrike" kern="0" cap="none" spc="0" normalizeH="0" baseline="0" noProof="0" dirty="0">
                  <a:ln>
                    <a:noFill/>
                  </a:ln>
                  <a:solidFill>
                    <a:srgbClr val="4D4F53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934" name="Freeform: Shape 2933">
                <a:extLst>
                  <a:ext uri="{FF2B5EF4-FFF2-40B4-BE49-F238E27FC236}">
                    <a16:creationId xmlns:a16="http://schemas.microsoft.com/office/drawing/2014/main" id="{1C513DE0-4B7F-FEFC-DE72-CD74FDB17ACB}"/>
                  </a:ext>
                </a:extLst>
              </p:cNvPr>
              <p:cNvSpPr/>
              <p:nvPr/>
            </p:nvSpPr>
            <p:spPr>
              <a:xfrm>
                <a:off x="7298762" y="3264483"/>
                <a:ext cx="12257" cy="104432"/>
              </a:xfrm>
              <a:custGeom>
                <a:avLst/>
                <a:gdLst>
                  <a:gd name="connsiteX0" fmla="*/ 0 w 12257"/>
                  <a:gd name="connsiteY0" fmla="*/ 0 h 104432"/>
                  <a:gd name="connsiteX1" fmla="*/ 0 w 12257"/>
                  <a:gd name="connsiteY1" fmla="*/ 104432 h 104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257" h="104432">
                    <a:moveTo>
                      <a:pt x="0" y="0"/>
                    </a:moveTo>
                    <a:lnTo>
                      <a:pt x="0" y="104432"/>
                    </a:lnTo>
                  </a:path>
                </a:pathLst>
              </a:custGeom>
              <a:grpFill/>
              <a:ln w="12700" cap="sq">
                <a:solidFill>
                  <a:srgbClr val="00A750"/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42863" tIns="21432" rIns="42863" bIns="2143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76198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67" b="0" i="0" u="none" strike="noStrike" kern="0" cap="none" spc="0" normalizeH="0" baseline="0" noProof="0" dirty="0">
                  <a:ln>
                    <a:noFill/>
                  </a:ln>
                  <a:solidFill>
                    <a:srgbClr val="4D4F53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935" name="Freeform: Shape 2934">
                <a:extLst>
                  <a:ext uri="{FF2B5EF4-FFF2-40B4-BE49-F238E27FC236}">
                    <a16:creationId xmlns:a16="http://schemas.microsoft.com/office/drawing/2014/main" id="{E514DABF-2475-9514-EF5F-5CB620FAF3D7}"/>
                  </a:ext>
                </a:extLst>
              </p:cNvPr>
              <p:cNvSpPr/>
              <p:nvPr/>
            </p:nvSpPr>
            <p:spPr>
              <a:xfrm>
                <a:off x="7484215" y="3316699"/>
                <a:ext cx="104554" cy="12257"/>
              </a:xfrm>
              <a:custGeom>
                <a:avLst/>
                <a:gdLst>
                  <a:gd name="connsiteX0" fmla="*/ 0 w 104554"/>
                  <a:gd name="connsiteY0" fmla="*/ 0 h 12257"/>
                  <a:gd name="connsiteX1" fmla="*/ 104555 w 104554"/>
                  <a:gd name="connsiteY1" fmla="*/ 0 h 12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4554" h="12257">
                    <a:moveTo>
                      <a:pt x="0" y="0"/>
                    </a:moveTo>
                    <a:lnTo>
                      <a:pt x="104555" y="0"/>
                    </a:lnTo>
                  </a:path>
                </a:pathLst>
              </a:custGeom>
              <a:grpFill/>
              <a:ln w="12700" cap="sq">
                <a:solidFill>
                  <a:srgbClr val="00A750"/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42863" tIns="21432" rIns="42863" bIns="2143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76198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67" b="0" i="0" u="none" strike="noStrike" kern="0" cap="none" spc="0" normalizeH="0" baseline="0" noProof="0" dirty="0">
                  <a:ln>
                    <a:noFill/>
                  </a:ln>
                  <a:solidFill>
                    <a:srgbClr val="4D4F53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936" name="Freeform: Shape 2935">
                <a:extLst>
                  <a:ext uri="{FF2B5EF4-FFF2-40B4-BE49-F238E27FC236}">
                    <a16:creationId xmlns:a16="http://schemas.microsoft.com/office/drawing/2014/main" id="{4F7E30FE-F4A6-7147-0927-67AD9A4F655C}"/>
                  </a:ext>
                </a:extLst>
              </p:cNvPr>
              <p:cNvSpPr/>
              <p:nvPr/>
            </p:nvSpPr>
            <p:spPr>
              <a:xfrm>
                <a:off x="7536431" y="3264483"/>
                <a:ext cx="12257" cy="104432"/>
              </a:xfrm>
              <a:custGeom>
                <a:avLst/>
                <a:gdLst>
                  <a:gd name="connsiteX0" fmla="*/ 0 w 12257"/>
                  <a:gd name="connsiteY0" fmla="*/ 0 h 104432"/>
                  <a:gd name="connsiteX1" fmla="*/ 0 w 12257"/>
                  <a:gd name="connsiteY1" fmla="*/ 104432 h 104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257" h="104432">
                    <a:moveTo>
                      <a:pt x="0" y="0"/>
                    </a:moveTo>
                    <a:lnTo>
                      <a:pt x="0" y="104432"/>
                    </a:lnTo>
                  </a:path>
                </a:pathLst>
              </a:custGeom>
              <a:grpFill/>
              <a:ln w="12700" cap="sq">
                <a:solidFill>
                  <a:srgbClr val="00A750"/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42863" tIns="21432" rIns="42863" bIns="2143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76198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67" b="0" i="0" u="none" strike="noStrike" kern="0" cap="none" spc="0" normalizeH="0" baseline="0" noProof="0" dirty="0">
                  <a:ln>
                    <a:noFill/>
                  </a:ln>
                  <a:solidFill>
                    <a:srgbClr val="4D4F53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937" name="Freeform: Shape 2936">
                <a:extLst>
                  <a:ext uri="{FF2B5EF4-FFF2-40B4-BE49-F238E27FC236}">
                    <a16:creationId xmlns:a16="http://schemas.microsoft.com/office/drawing/2014/main" id="{76CCF144-884B-7ED3-8912-F1F37B117DAF}"/>
                  </a:ext>
                </a:extLst>
              </p:cNvPr>
              <p:cNvSpPr/>
              <p:nvPr/>
            </p:nvSpPr>
            <p:spPr>
              <a:xfrm>
                <a:off x="7518658" y="3316699"/>
                <a:ext cx="104554" cy="12257"/>
              </a:xfrm>
              <a:custGeom>
                <a:avLst/>
                <a:gdLst>
                  <a:gd name="connsiteX0" fmla="*/ 0 w 104554"/>
                  <a:gd name="connsiteY0" fmla="*/ 0 h 12257"/>
                  <a:gd name="connsiteX1" fmla="*/ 104555 w 104554"/>
                  <a:gd name="connsiteY1" fmla="*/ 0 h 12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4554" h="12257">
                    <a:moveTo>
                      <a:pt x="0" y="0"/>
                    </a:moveTo>
                    <a:lnTo>
                      <a:pt x="104555" y="0"/>
                    </a:lnTo>
                  </a:path>
                </a:pathLst>
              </a:custGeom>
              <a:grpFill/>
              <a:ln w="12700" cap="sq">
                <a:solidFill>
                  <a:srgbClr val="00A750"/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42863" tIns="21432" rIns="42863" bIns="2143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76198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67" b="0" i="0" u="none" strike="noStrike" kern="0" cap="none" spc="0" normalizeH="0" baseline="0" noProof="0" dirty="0">
                  <a:ln>
                    <a:noFill/>
                  </a:ln>
                  <a:solidFill>
                    <a:srgbClr val="4D4F53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938" name="Freeform: Shape 2937">
                <a:extLst>
                  <a:ext uri="{FF2B5EF4-FFF2-40B4-BE49-F238E27FC236}">
                    <a16:creationId xmlns:a16="http://schemas.microsoft.com/office/drawing/2014/main" id="{0E7830CF-EF74-0446-4FFA-CF81B5D121B2}"/>
                  </a:ext>
                </a:extLst>
              </p:cNvPr>
              <p:cNvSpPr/>
              <p:nvPr/>
            </p:nvSpPr>
            <p:spPr>
              <a:xfrm>
                <a:off x="7570874" y="3264483"/>
                <a:ext cx="12257" cy="104432"/>
              </a:xfrm>
              <a:custGeom>
                <a:avLst/>
                <a:gdLst>
                  <a:gd name="connsiteX0" fmla="*/ 0 w 12257"/>
                  <a:gd name="connsiteY0" fmla="*/ 0 h 104432"/>
                  <a:gd name="connsiteX1" fmla="*/ 0 w 12257"/>
                  <a:gd name="connsiteY1" fmla="*/ 104432 h 104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257" h="104432">
                    <a:moveTo>
                      <a:pt x="0" y="0"/>
                    </a:moveTo>
                    <a:lnTo>
                      <a:pt x="0" y="104432"/>
                    </a:lnTo>
                  </a:path>
                </a:pathLst>
              </a:custGeom>
              <a:grpFill/>
              <a:ln w="12700" cap="sq">
                <a:solidFill>
                  <a:srgbClr val="00A750"/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42863" tIns="21432" rIns="42863" bIns="2143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76198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67" b="0" i="0" u="none" strike="noStrike" kern="0" cap="none" spc="0" normalizeH="0" baseline="0" noProof="0" dirty="0">
                  <a:ln>
                    <a:noFill/>
                  </a:ln>
                  <a:solidFill>
                    <a:srgbClr val="4D4F53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939" name="Freeform: Shape 2938">
                <a:extLst>
                  <a:ext uri="{FF2B5EF4-FFF2-40B4-BE49-F238E27FC236}">
                    <a16:creationId xmlns:a16="http://schemas.microsoft.com/office/drawing/2014/main" id="{18126E71-1CFE-FA9B-D815-5D2B4082B03B}"/>
                  </a:ext>
                </a:extLst>
              </p:cNvPr>
              <p:cNvSpPr/>
              <p:nvPr/>
            </p:nvSpPr>
            <p:spPr>
              <a:xfrm>
                <a:off x="7625419" y="3546033"/>
                <a:ext cx="104554" cy="12257"/>
              </a:xfrm>
              <a:custGeom>
                <a:avLst/>
                <a:gdLst>
                  <a:gd name="connsiteX0" fmla="*/ 0 w 104554"/>
                  <a:gd name="connsiteY0" fmla="*/ 0 h 12257"/>
                  <a:gd name="connsiteX1" fmla="*/ 104555 w 104554"/>
                  <a:gd name="connsiteY1" fmla="*/ 0 h 12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4554" h="12257">
                    <a:moveTo>
                      <a:pt x="0" y="0"/>
                    </a:moveTo>
                    <a:lnTo>
                      <a:pt x="104555" y="0"/>
                    </a:lnTo>
                  </a:path>
                </a:pathLst>
              </a:custGeom>
              <a:grpFill/>
              <a:ln w="12700" cap="sq">
                <a:solidFill>
                  <a:srgbClr val="00A750"/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42863" tIns="21432" rIns="42863" bIns="2143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76198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67" b="0" i="0" u="none" strike="noStrike" kern="0" cap="none" spc="0" normalizeH="0" baseline="0" noProof="0" dirty="0">
                  <a:ln>
                    <a:noFill/>
                  </a:ln>
                  <a:solidFill>
                    <a:srgbClr val="4D4F53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940" name="Freeform: Shape 2939">
                <a:extLst>
                  <a:ext uri="{FF2B5EF4-FFF2-40B4-BE49-F238E27FC236}">
                    <a16:creationId xmlns:a16="http://schemas.microsoft.com/office/drawing/2014/main" id="{94FD2D6A-18A3-4116-5752-A59C680790F7}"/>
                  </a:ext>
                </a:extLst>
              </p:cNvPr>
              <p:cNvSpPr/>
              <p:nvPr/>
            </p:nvSpPr>
            <p:spPr>
              <a:xfrm>
                <a:off x="7677758" y="3493817"/>
                <a:ext cx="12257" cy="104432"/>
              </a:xfrm>
              <a:custGeom>
                <a:avLst/>
                <a:gdLst>
                  <a:gd name="connsiteX0" fmla="*/ 0 w 12257"/>
                  <a:gd name="connsiteY0" fmla="*/ 0 h 104432"/>
                  <a:gd name="connsiteX1" fmla="*/ 0 w 12257"/>
                  <a:gd name="connsiteY1" fmla="*/ 104432 h 104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257" h="104432">
                    <a:moveTo>
                      <a:pt x="0" y="0"/>
                    </a:moveTo>
                    <a:lnTo>
                      <a:pt x="0" y="104432"/>
                    </a:lnTo>
                  </a:path>
                </a:pathLst>
              </a:custGeom>
              <a:grpFill/>
              <a:ln w="12700" cap="sq">
                <a:solidFill>
                  <a:srgbClr val="00A750"/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42863" tIns="21432" rIns="42863" bIns="2143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76198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67" b="0" i="0" u="none" strike="noStrike" kern="0" cap="none" spc="0" normalizeH="0" baseline="0" noProof="0" dirty="0">
                  <a:ln>
                    <a:noFill/>
                  </a:ln>
                  <a:solidFill>
                    <a:srgbClr val="4D4F53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941" name="Freeform: Shape 2940">
                <a:extLst>
                  <a:ext uri="{FF2B5EF4-FFF2-40B4-BE49-F238E27FC236}">
                    <a16:creationId xmlns:a16="http://schemas.microsoft.com/office/drawing/2014/main" id="{5CCC46AC-2CC6-ABD2-7329-654C9DD8106E}"/>
                  </a:ext>
                </a:extLst>
              </p:cNvPr>
              <p:cNvSpPr/>
              <p:nvPr/>
            </p:nvSpPr>
            <p:spPr>
              <a:xfrm>
                <a:off x="7828645" y="3546033"/>
                <a:ext cx="104554" cy="12257"/>
              </a:xfrm>
              <a:custGeom>
                <a:avLst/>
                <a:gdLst>
                  <a:gd name="connsiteX0" fmla="*/ 0 w 104554"/>
                  <a:gd name="connsiteY0" fmla="*/ 0 h 12257"/>
                  <a:gd name="connsiteX1" fmla="*/ 104555 w 104554"/>
                  <a:gd name="connsiteY1" fmla="*/ 0 h 12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4554" h="12257">
                    <a:moveTo>
                      <a:pt x="0" y="0"/>
                    </a:moveTo>
                    <a:lnTo>
                      <a:pt x="104555" y="0"/>
                    </a:lnTo>
                  </a:path>
                </a:pathLst>
              </a:custGeom>
              <a:grpFill/>
              <a:ln w="12700" cap="sq">
                <a:solidFill>
                  <a:srgbClr val="00A750"/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42863" tIns="21432" rIns="42863" bIns="2143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76198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67" b="0" i="0" u="none" strike="noStrike" kern="0" cap="none" spc="0" normalizeH="0" baseline="0" noProof="0" dirty="0">
                  <a:ln>
                    <a:noFill/>
                  </a:ln>
                  <a:solidFill>
                    <a:srgbClr val="4D4F53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942" name="Freeform: Shape 2941">
                <a:extLst>
                  <a:ext uri="{FF2B5EF4-FFF2-40B4-BE49-F238E27FC236}">
                    <a16:creationId xmlns:a16="http://schemas.microsoft.com/office/drawing/2014/main" id="{AD6E0BE2-FAE6-FE16-DF33-9B9A4BB7C272}"/>
                  </a:ext>
                </a:extLst>
              </p:cNvPr>
              <p:cNvSpPr/>
              <p:nvPr/>
            </p:nvSpPr>
            <p:spPr>
              <a:xfrm>
                <a:off x="7880861" y="3493817"/>
                <a:ext cx="12257" cy="104432"/>
              </a:xfrm>
              <a:custGeom>
                <a:avLst/>
                <a:gdLst>
                  <a:gd name="connsiteX0" fmla="*/ 0 w 12257"/>
                  <a:gd name="connsiteY0" fmla="*/ 0 h 104432"/>
                  <a:gd name="connsiteX1" fmla="*/ 0 w 12257"/>
                  <a:gd name="connsiteY1" fmla="*/ 104432 h 104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257" h="104432">
                    <a:moveTo>
                      <a:pt x="0" y="0"/>
                    </a:moveTo>
                    <a:lnTo>
                      <a:pt x="0" y="104432"/>
                    </a:lnTo>
                  </a:path>
                </a:pathLst>
              </a:custGeom>
              <a:grpFill/>
              <a:ln w="12700" cap="sq">
                <a:solidFill>
                  <a:srgbClr val="00A750"/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42863" tIns="21432" rIns="42863" bIns="2143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76198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67" b="0" i="0" u="none" strike="noStrike" kern="0" cap="none" spc="0" normalizeH="0" baseline="0" noProof="0" dirty="0">
                  <a:ln>
                    <a:noFill/>
                  </a:ln>
                  <a:solidFill>
                    <a:srgbClr val="4D4F53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943" name="Freeform: Shape 2942">
                <a:extLst>
                  <a:ext uri="{FF2B5EF4-FFF2-40B4-BE49-F238E27FC236}">
                    <a16:creationId xmlns:a16="http://schemas.microsoft.com/office/drawing/2014/main" id="{1B2E08E4-891C-CDFF-5220-0F7AD1F228EA}"/>
                  </a:ext>
                </a:extLst>
              </p:cNvPr>
              <p:cNvSpPr/>
              <p:nvPr/>
            </p:nvSpPr>
            <p:spPr>
              <a:xfrm>
                <a:off x="7883803" y="3546033"/>
                <a:ext cx="104432" cy="12257"/>
              </a:xfrm>
              <a:custGeom>
                <a:avLst/>
                <a:gdLst>
                  <a:gd name="connsiteX0" fmla="*/ 0 w 104432"/>
                  <a:gd name="connsiteY0" fmla="*/ 0 h 12257"/>
                  <a:gd name="connsiteX1" fmla="*/ 104432 w 104432"/>
                  <a:gd name="connsiteY1" fmla="*/ 0 h 12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4432" h="12257">
                    <a:moveTo>
                      <a:pt x="0" y="0"/>
                    </a:moveTo>
                    <a:lnTo>
                      <a:pt x="104432" y="0"/>
                    </a:lnTo>
                  </a:path>
                </a:pathLst>
              </a:custGeom>
              <a:grpFill/>
              <a:ln w="12700" cap="sq">
                <a:solidFill>
                  <a:srgbClr val="00A750"/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42863" tIns="21432" rIns="42863" bIns="2143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76198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67" b="0" i="0" u="none" strike="noStrike" kern="0" cap="none" spc="0" normalizeH="0" baseline="0" noProof="0" dirty="0">
                  <a:ln>
                    <a:noFill/>
                  </a:ln>
                  <a:solidFill>
                    <a:srgbClr val="4D4F53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944" name="Freeform: Shape 2943">
                <a:extLst>
                  <a:ext uri="{FF2B5EF4-FFF2-40B4-BE49-F238E27FC236}">
                    <a16:creationId xmlns:a16="http://schemas.microsoft.com/office/drawing/2014/main" id="{35B662CD-16CC-A141-0A02-15343F74AF74}"/>
                  </a:ext>
                </a:extLst>
              </p:cNvPr>
              <p:cNvSpPr/>
              <p:nvPr/>
            </p:nvSpPr>
            <p:spPr>
              <a:xfrm>
                <a:off x="7936019" y="3493817"/>
                <a:ext cx="12257" cy="104432"/>
              </a:xfrm>
              <a:custGeom>
                <a:avLst/>
                <a:gdLst>
                  <a:gd name="connsiteX0" fmla="*/ 0 w 12257"/>
                  <a:gd name="connsiteY0" fmla="*/ 0 h 104432"/>
                  <a:gd name="connsiteX1" fmla="*/ 0 w 12257"/>
                  <a:gd name="connsiteY1" fmla="*/ 104432 h 104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257" h="104432">
                    <a:moveTo>
                      <a:pt x="0" y="0"/>
                    </a:moveTo>
                    <a:lnTo>
                      <a:pt x="0" y="104432"/>
                    </a:lnTo>
                  </a:path>
                </a:pathLst>
              </a:custGeom>
              <a:grpFill/>
              <a:ln w="12700" cap="sq">
                <a:solidFill>
                  <a:srgbClr val="00A750"/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42863" tIns="21432" rIns="42863" bIns="2143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76198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67" b="0" i="0" u="none" strike="noStrike" kern="0" cap="none" spc="0" normalizeH="0" baseline="0" noProof="0" dirty="0">
                  <a:ln>
                    <a:noFill/>
                  </a:ln>
                  <a:solidFill>
                    <a:srgbClr val="4D4F53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945" name="Freeform: Shape 2944">
                <a:extLst>
                  <a:ext uri="{FF2B5EF4-FFF2-40B4-BE49-F238E27FC236}">
                    <a16:creationId xmlns:a16="http://schemas.microsoft.com/office/drawing/2014/main" id="{BE377BC8-1C51-D659-F307-4980655A3292}"/>
                  </a:ext>
                </a:extLst>
              </p:cNvPr>
              <p:cNvSpPr/>
              <p:nvPr/>
            </p:nvSpPr>
            <p:spPr>
              <a:xfrm>
                <a:off x="8348722" y="3546033"/>
                <a:ext cx="104554" cy="12257"/>
              </a:xfrm>
              <a:custGeom>
                <a:avLst/>
                <a:gdLst>
                  <a:gd name="connsiteX0" fmla="*/ 0 w 104554"/>
                  <a:gd name="connsiteY0" fmla="*/ 0 h 12257"/>
                  <a:gd name="connsiteX1" fmla="*/ 104555 w 104554"/>
                  <a:gd name="connsiteY1" fmla="*/ 0 h 12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4554" h="12257">
                    <a:moveTo>
                      <a:pt x="0" y="0"/>
                    </a:moveTo>
                    <a:lnTo>
                      <a:pt x="104555" y="0"/>
                    </a:lnTo>
                  </a:path>
                </a:pathLst>
              </a:custGeom>
              <a:grpFill/>
              <a:ln w="12700" cap="sq">
                <a:solidFill>
                  <a:srgbClr val="00A750"/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42863" tIns="21432" rIns="42863" bIns="2143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76198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67" b="0" i="0" u="none" strike="noStrike" kern="0" cap="none" spc="0" normalizeH="0" baseline="0" noProof="0" dirty="0">
                  <a:ln>
                    <a:noFill/>
                  </a:ln>
                  <a:solidFill>
                    <a:srgbClr val="4D4F53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946" name="Freeform: Shape 2945">
                <a:extLst>
                  <a:ext uri="{FF2B5EF4-FFF2-40B4-BE49-F238E27FC236}">
                    <a16:creationId xmlns:a16="http://schemas.microsoft.com/office/drawing/2014/main" id="{7648931F-F56A-BB41-F882-515D1F3248E2}"/>
                  </a:ext>
                </a:extLst>
              </p:cNvPr>
              <p:cNvSpPr/>
              <p:nvPr/>
            </p:nvSpPr>
            <p:spPr>
              <a:xfrm>
                <a:off x="8401061" y="3493817"/>
                <a:ext cx="12257" cy="104432"/>
              </a:xfrm>
              <a:custGeom>
                <a:avLst/>
                <a:gdLst>
                  <a:gd name="connsiteX0" fmla="*/ 0 w 12257"/>
                  <a:gd name="connsiteY0" fmla="*/ 0 h 104432"/>
                  <a:gd name="connsiteX1" fmla="*/ 0 w 12257"/>
                  <a:gd name="connsiteY1" fmla="*/ 104432 h 104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257" h="104432">
                    <a:moveTo>
                      <a:pt x="0" y="0"/>
                    </a:moveTo>
                    <a:lnTo>
                      <a:pt x="0" y="104432"/>
                    </a:lnTo>
                  </a:path>
                </a:pathLst>
              </a:custGeom>
              <a:grpFill/>
              <a:ln w="12700" cap="sq">
                <a:solidFill>
                  <a:srgbClr val="00A750"/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42863" tIns="21432" rIns="42863" bIns="2143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76198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67" b="0" i="0" u="none" strike="noStrike" kern="0" cap="none" spc="0" normalizeH="0" baseline="0" noProof="0" dirty="0">
                  <a:ln>
                    <a:noFill/>
                  </a:ln>
                  <a:solidFill>
                    <a:srgbClr val="4D4F53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947" name="Freeform: Shape 2946">
                <a:extLst>
                  <a:ext uri="{FF2B5EF4-FFF2-40B4-BE49-F238E27FC236}">
                    <a16:creationId xmlns:a16="http://schemas.microsoft.com/office/drawing/2014/main" id="{39358E0E-A082-45DB-BD29-41A242BB21FF}"/>
                  </a:ext>
                </a:extLst>
              </p:cNvPr>
              <p:cNvSpPr/>
              <p:nvPr/>
            </p:nvSpPr>
            <p:spPr>
              <a:xfrm>
                <a:off x="8486494" y="3546033"/>
                <a:ext cx="104554" cy="12257"/>
              </a:xfrm>
              <a:custGeom>
                <a:avLst/>
                <a:gdLst>
                  <a:gd name="connsiteX0" fmla="*/ 0 w 104554"/>
                  <a:gd name="connsiteY0" fmla="*/ 0 h 12257"/>
                  <a:gd name="connsiteX1" fmla="*/ 104555 w 104554"/>
                  <a:gd name="connsiteY1" fmla="*/ 0 h 12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4554" h="12257">
                    <a:moveTo>
                      <a:pt x="0" y="0"/>
                    </a:moveTo>
                    <a:lnTo>
                      <a:pt x="104555" y="0"/>
                    </a:lnTo>
                  </a:path>
                </a:pathLst>
              </a:custGeom>
              <a:grpFill/>
              <a:ln w="12700" cap="sq">
                <a:solidFill>
                  <a:srgbClr val="00A750"/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42863" tIns="21432" rIns="42863" bIns="2143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76198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67" b="0" i="0" u="none" strike="noStrike" kern="0" cap="none" spc="0" normalizeH="0" baseline="0" noProof="0" dirty="0">
                  <a:ln>
                    <a:noFill/>
                  </a:ln>
                  <a:solidFill>
                    <a:srgbClr val="4D4F53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948" name="Freeform: Shape 2947">
                <a:extLst>
                  <a:ext uri="{FF2B5EF4-FFF2-40B4-BE49-F238E27FC236}">
                    <a16:creationId xmlns:a16="http://schemas.microsoft.com/office/drawing/2014/main" id="{C229E189-D7A3-B762-EC48-335C55C740A9}"/>
                  </a:ext>
                </a:extLst>
              </p:cNvPr>
              <p:cNvSpPr/>
              <p:nvPr/>
            </p:nvSpPr>
            <p:spPr>
              <a:xfrm>
                <a:off x="8538833" y="3493817"/>
                <a:ext cx="12257" cy="104432"/>
              </a:xfrm>
              <a:custGeom>
                <a:avLst/>
                <a:gdLst>
                  <a:gd name="connsiteX0" fmla="*/ 0 w 12257"/>
                  <a:gd name="connsiteY0" fmla="*/ 0 h 104432"/>
                  <a:gd name="connsiteX1" fmla="*/ 0 w 12257"/>
                  <a:gd name="connsiteY1" fmla="*/ 104432 h 104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257" h="104432">
                    <a:moveTo>
                      <a:pt x="0" y="0"/>
                    </a:moveTo>
                    <a:lnTo>
                      <a:pt x="0" y="104432"/>
                    </a:lnTo>
                  </a:path>
                </a:pathLst>
              </a:custGeom>
              <a:grpFill/>
              <a:ln w="12700" cap="sq">
                <a:solidFill>
                  <a:srgbClr val="00A750"/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42863" tIns="21432" rIns="42863" bIns="2143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76198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67" b="0" i="0" u="none" strike="noStrike" kern="0" cap="none" spc="0" normalizeH="0" baseline="0" noProof="0" dirty="0">
                  <a:ln>
                    <a:noFill/>
                  </a:ln>
                  <a:solidFill>
                    <a:srgbClr val="4D4F53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949" name="Freeform: Shape 2948">
                <a:extLst>
                  <a:ext uri="{FF2B5EF4-FFF2-40B4-BE49-F238E27FC236}">
                    <a16:creationId xmlns:a16="http://schemas.microsoft.com/office/drawing/2014/main" id="{7089C57F-3CDF-8E57-D301-0FB6FA2DB839}"/>
                  </a:ext>
                </a:extLst>
              </p:cNvPr>
              <p:cNvSpPr/>
              <p:nvPr/>
            </p:nvSpPr>
            <p:spPr>
              <a:xfrm>
                <a:off x="8738014" y="3546033"/>
                <a:ext cx="104432" cy="12257"/>
              </a:xfrm>
              <a:custGeom>
                <a:avLst/>
                <a:gdLst>
                  <a:gd name="connsiteX0" fmla="*/ 0 w 104432"/>
                  <a:gd name="connsiteY0" fmla="*/ 0 h 12257"/>
                  <a:gd name="connsiteX1" fmla="*/ 104432 w 104432"/>
                  <a:gd name="connsiteY1" fmla="*/ 0 h 12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4432" h="12257">
                    <a:moveTo>
                      <a:pt x="0" y="0"/>
                    </a:moveTo>
                    <a:lnTo>
                      <a:pt x="104432" y="0"/>
                    </a:lnTo>
                  </a:path>
                </a:pathLst>
              </a:custGeom>
              <a:grpFill/>
              <a:ln w="12700" cap="sq">
                <a:solidFill>
                  <a:srgbClr val="00A750"/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42863" tIns="21432" rIns="42863" bIns="2143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76198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67" b="0" i="0" u="none" strike="noStrike" kern="0" cap="none" spc="0" normalizeH="0" baseline="0" noProof="0" dirty="0">
                  <a:ln>
                    <a:noFill/>
                  </a:ln>
                  <a:solidFill>
                    <a:srgbClr val="4D4F53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950" name="Freeform: Shape 2949">
                <a:extLst>
                  <a:ext uri="{FF2B5EF4-FFF2-40B4-BE49-F238E27FC236}">
                    <a16:creationId xmlns:a16="http://schemas.microsoft.com/office/drawing/2014/main" id="{ADB3FA5A-02E8-119D-B41D-04742AC66A62}"/>
                  </a:ext>
                </a:extLst>
              </p:cNvPr>
              <p:cNvSpPr/>
              <p:nvPr/>
            </p:nvSpPr>
            <p:spPr>
              <a:xfrm>
                <a:off x="8790230" y="3493817"/>
                <a:ext cx="12257" cy="104432"/>
              </a:xfrm>
              <a:custGeom>
                <a:avLst/>
                <a:gdLst>
                  <a:gd name="connsiteX0" fmla="*/ 0 w 12257"/>
                  <a:gd name="connsiteY0" fmla="*/ 0 h 104432"/>
                  <a:gd name="connsiteX1" fmla="*/ 0 w 12257"/>
                  <a:gd name="connsiteY1" fmla="*/ 104432 h 104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257" h="104432">
                    <a:moveTo>
                      <a:pt x="0" y="0"/>
                    </a:moveTo>
                    <a:lnTo>
                      <a:pt x="0" y="104432"/>
                    </a:lnTo>
                  </a:path>
                </a:pathLst>
              </a:custGeom>
              <a:grpFill/>
              <a:ln w="12700" cap="sq">
                <a:solidFill>
                  <a:srgbClr val="00A750"/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42863" tIns="21432" rIns="42863" bIns="2143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76198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67" b="0" i="0" u="none" strike="noStrike" kern="0" cap="none" spc="0" normalizeH="0" baseline="0" noProof="0" dirty="0">
                  <a:ln>
                    <a:noFill/>
                  </a:ln>
                  <a:solidFill>
                    <a:srgbClr val="4D4F53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872" name="Graphic 11">
              <a:extLst>
                <a:ext uri="{FF2B5EF4-FFF2-40B4-BE49-F238E27FC236}">
                  <a16:creationId xmlns:a16="http://schemas.microsoft.com/office/drawing/2014/main" id="{C69FE7DC-A95B-D6E7-DEA5-7F8D4222D453}"/>
                </a:ext>
              </a:extLst>
            </p:cNvPr>
            <p:cNvGrpSpPr/>
            <p:nvPr/>
          </p:nvGrpSpPr>
          <p:grpSpPr>
            <a:xfrm>
              <a:off x="1626535" y="3866230"/>
              <a:ext cx="3861530" cy="1935763"/>
              <a:chOff x="2563403" y="1666378"/>
              <a:chExt cx="6864942" cy="3441357"/>
            </a:xfrm>
          </p:grpSpPr>
          <p:sp>
            <p:nvSpPr>
              <p:cNvPr id="2873" name="Freeform: Shape 2872">
                <a:extLst>
                  <a:ext uri="{FF2B5EF4-FFF2-40B4-BE49-F238E27FC236}">
                    <a16:creationId xmlns:a16="http://schemas.microsoft.com/office/drawing/2014/main" id="{DB9FD2C0-572A-EB01-3C92-43BC455CDBD5}"/>
                  </a:ext>
                </a:extLst>
              </p:cNvPr>
              <p:cNvSpPr/>
              <p:nvPr/>
            </p:nvSpPr>
            <p:spPr>
              <a:xfrm>
                <a:off x="2619173" y="5052087"/>
                <a:ext cx="6809171" cy="12257"/>
              </a:xfrm>
              <a:custGeom>
                <a:avLst/>
                <a:gdLst>
                  <a:gd name="connsiteX0" fmla="*/ 0 w 6809171"/>
                  <a:gd name="connsiteY0" fmla="*/ 0 h 12257"/>
                  <a:gd name="connsiteX1" fmla="*/ 6809172 w 6809171"/>
                  <a:gd name="connsiteY1" fmla="*/ 0 h 12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809171" h="12257">
                    <a:moveTo>
                      <a:pt x="0" y="0"/>
                    </a:moveTo>
                    <a:lnTo>
                      <a:pt x="6809172" y="0"/>
                    </a:lnTo>
                  </a:path>
                </a:pathLst>
              </a:custGeom>
              <a:ln w="9525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42863" tIns="21432" rIns="42863" bIns="2143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76198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67" b="0" i="0" u="none" strike="noStrike" kern="0" cap="none" spc="0" normalizeH="0" baseline="0" noProof="0" dirty="0">
                  <a:ln>
                    <a:noFill/>
                  </a:ln>
                  <a:solidFill>
                    <a:srgbClr val="4D4F53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874" name="Freeform: Shape 2873">
                <a:extLst>
                  <a:ext uri="{FF2B5EF4-FFF2-40B4-BE49-F238E27FC236}">
                    <a16:creationId xmlns:a16="http://schemas.microsoft.com/office/drawing/2014/main" id="{D6E2F8D9-C45B-AC96-B626-2AA93CFC2552}"/>
                  </a:ext>
                </a:extLst>
              </p:cNvPr>
              <p:cNvSpPr/>
              <p:nvPr/>
            </p:nvSpPr>
            <p:spPr>
              <a:xfrm>
                <a:off x="2619173" y="1666378"/>
                <a:ext cx="12257" cy="3385709"/>
              </a:xfrm>
              <a:custGeom>
                <a:avLst/>
                <a:gdLst>
                  <a:gd name="connsiteX0" fmla="*/ 0 w 12257"/>
                  <a:gd name="connsiteY0" fmla="*/ 3385709 h 3385709"/>
                  <a:gd name="connsiteX1" fmla="*/ 0 w 12257"/>
                  <a:gd name="connsiteY1" fmla="*/ 0 h 33857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257" h="3385709">
                    <a:moveTo>
                      <a:pt x="0" y="3385709"/>
                    </a:moveTo>
                    <a:lnTo>
                      <a:pt x="0" y="0"/>
                    </a:lnTo>
                  </a:path>
                </a:pathLst>
              </a:custGeom>
              <a:ln w="9525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42863" tIns="21432" rIns="42863" bIns="2143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76198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67" b="0" i="0" u="none" strike="noStrike" kern="0" cap="none" spc="0" normalizeH="0" baseline="0" noProof="0" dirty="0">
                  <a:ln>
                    <a:noFill/>
                  </a:ln>
                  <a:solidFill>
                    <a:srgbClr val="4D4F53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875" name="Freeform: Shape 2874">
                <a:extLst>
                  <a:ext uri="{FF2B5EF4-FFF2-40B4-BE49-F238E27FC236}">
                    <a16:creationId xmlns:a16="http://schemas.microsoft.com/office/drawing/2014/main" id="{6F94EA11-1F08-5402-6DB4-373F2D17C39E}"/>
                  </a:ext>
                </a:extLst>
              </p:cNvPr>
              <p:cNvSpPr/>
              <p:nvPr/>
            </p:nvSpPr>
            <p:spPr>
              <a:xfrm>
                <a:off x="2619173" y="5052087"/>
                <a:ext cx="6809171" cy="12257"/>
              </a:xfrm>
              <a:custGeom>
                <a:avLst/>
                <a:gdLst>
                  <a:gd name="connsiteX0" fmla="*/ 0 w 6809171"/>
                  <a:gd name="connsiteY0" fmla="*/ 0 h 12257"/>
                  <a:gd name="connsiteX1" fmla="*/ 6809172 w 6809171"/>
                  <a:gd name="connsiteY1" fmla="*/ 0 h 12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809171" h="12257">
                    <a:moveTo>
                      <a:pt x="0" y="0"/>
                    </a:moveTo>
                    <a:lnTo>
                      <a:pt x="6809172" y="0"/>
                    </a:lnTo>
                  </a:path>
                </a:pathLst>
              </a:custGeom>
              <a:ln w="9525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42863" tIns="21432" rIns="42863" bIns="2143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76198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67" b="0" i="0" u="none" strike="noStrike" kern="0" cap="none" spc="0" normalizeH="0" baseline="0" noProof="0" dirty="0">
                  <a:ln>
                    <a:noFill/>
                  </a:ln>
                  <a:solidFill>
                    <a:srgbClr val="4D4F53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876" name="Freeform: Shape 2875">
                <a:extLst>
                  <a:ext uri="{FF2B5EF4-FFF2-40B4-BE49-F238E27FC236}">
                    <a16:creationId xmlns:a16="http://schemas.microsoft.com/office/drawing/2014/main" id="{8597E35D-EE57-A211-5AB5-380D4FA005F1}"/>
                  </a:ext>
                </a:extLst>
              </p:cNvPr>
              <p:cNvSpPr/>
              <p:nvPr/>
            </p:nvSpPr>
            <p:spPr>
              <a:xfrm>
                <a:off x="3193182" y="5052087"/>
                <a:ext cx="12257" cy="55648"/>
              </a:xfrm>
              <a:custGeom>
                <a:avLst/>
                <a:gdLst>
                  <a:gd name="connsiteX0" fmla="*/ 0 w 12257"/>
                  <a:gd name="connsiteY0" fmla="*/ 0 h 55648"/>
                  <a:gd name="connsiteX1" fmla="*/ 0 w 12257"/>
                  <a:gd name="connsiteY1" fmla="*/ 55648 h 55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257" h="55648">
                    <a:moveTo>
                      <a:pt x="0" y="0"/>
                    </a:moveTo>
                    <a:lnTo>
                      <a:pt x="0" y="55648"/>
                    </a:lnTo>
                  </a:path>
                </a:pathLst>
              </a:custGeom>
              <a:ln w="9525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42863" tIns="21432" rIns="42863" bIns="2143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76198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67" b="0" i="0" u="none" strike="noStrike" kern="0" cap="none" spc="0" normalizeH="0" baseline="0" noProof="0" dirty="0">
                  <a:ln>
                    <a:noFill/>
                  </a:ln>
                  <a:solidFill>
                    <a:srgbClr val="4D4F53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877" name="Freeform: Shape 2876">
                <a:extLst>
                  <a:ext uri="{FF2B5EF4-FFF2-40B4-BE49-F238E27FC236}">
                    <a16:creationId xmlns:a16="http://schemas.microsoft.com/office/drawing/2014/main" id="{2F0DBD48-97D4-1863-B802-6980CFBBB30A}"/>
                  </a:ext>
                </a:extLst>
              </p:cNvPr>
              <p:cNvSpPr/>
              <p:nvPr/>
            </p:nvSpPr>
            <p:spPr>
              <a:xfrm>
                <a:off x="3507704" y="5052087"/>
                <a:ext cx="12257" cy="55648"/>
              </a:xfrm>
              <a:custGeom>
                <a:avLst/>
                <a:gdLst>
                  <a:gd name="connsiteX0" fmla="*/ 0 w 12257"/>
                  <a:gd name="connsiteY0" fmla="*/ 0 h 55648"/>
                  <a:gd name="connsiteX1" fmla="*/ 0 w 12257"/>
                  <a:gd name="connsiteY1" fmla="*/ 55648 h 55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257" h="55648">
                    <a:moveTo>
                      <a:pt x="0" y="0"/>
                    </a:moveTo>
                    <a:lnTo>
                      <a:pt x="0" y="55648"/>
                    </a:lnTo>
                  </a:path>
                </a:pathLst>
              </a:custGeom>
              <a:ln w="9525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42863" tIns="21432" rIns="42863" bIns="2143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76198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67" b="0" i="0" u="none" strike="noStrike" kern="0" cap="none" spc="0" normalizeH="0" baseline="0" noProof="0" dirty="0">
                  <a:ln>
                    <a:noFill/>
                  </a:ln>
                  <a:solidFill>
                    <a:srgbClr val="4D4F53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878" name="Freeform: Shape 2877">
                <a:extLst>
                  <a:ext uri="{FF2B5EF4-FFF2-40B4-BE49-F238E27FC236}">
                    <a16:creationId xmlns:a16="http://schemas.microsoft.com/office/drawing/2014/main" id="{32DFFE36-4B33-CBE4-8448-E89C9F75B9AE}"/>
                  </a:ext>
                </a:extLst>
              </p:cNvPr>
              <p:cNvSpPr/>
              <p:nvPr/>
            </p:nvSpPr>
            <p:spPr>
              <a:xfrm>
                <a:off x="3822104" y="5052087"/>
                <a:ext cx="12257" cy="55648"/>
              </a:xfrm>
              <a:custGeom>
                <a:avLst/>
                <a:gdLst>
                  <a:gd name="connsiteX0" fmla="*/ 0 w 12257"/>
                  <a:gd name="connsiteY0" fmla="*/ 0 h 55648"/>
                  <a:gd name="connsiteX1" fmla="*/ 0 w 12257"/>
                  <a:gd name="connsiteY1" fmla="*/ 55648 h 55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257" h="55648">
                    <a:moveTo>
                      <a:pt x="0" y="0"/>
                    </a:moveTo>
                    <a:lnTo>
                      <a:pt x="0" y="55648"/>
                    </a:lnTo>
                  </a:path>
                </a:pathLst>
              </a:custGeom>
              <a:ln w="9525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42863" tIns="21432" rIns="42863" bIns="2143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76198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67" b="0" i="0" u="none" strike="noStrike" kern="0" cap="none" spc="0" normalizeH="0" baseline="0" noProof="0" dirty="0">
                  <a:ln>
                    <a:noFill/>
                  </a:ln>
                  <a:solidFill>
                    <a:srgbClr val="4D4F53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879" name="Freeform: Shape 2878">
                <a:extLst>
                  <a:ext uri="{FF2B5EF4-FFF2-40B4-BE49-F238E27FC236}">
                    <a16:creationId xmlns:a16="http://schemas.microsoft.com/office/drawing/2014/main" id="{1E4EC4EF-AD4A-BA4B-FFC2-8E0F6B68ED10}"/>
                  </a:ext>
                </a:extLst>
              </p:cNvPr>
              <p:cNvSpPr/>
              <p:nvPr/>
            </p:nvSpPr>
            <p:spPr>
              <a:xfrm>
                <a:off x="4136626" y="5052087"/>
                <a:ext cx="12257" cy="55648"/>
              </a:xfrm>
              <a:custGeom>
                <a:avLst/>
                <a:gdLst>
                  <a:gd name="connsiteX0" fmla="*/ 0 w 12257"/>
                  <a:gd name="connsiteY0" fmla="*/ 0 h 55648"/>
                  <a:gd name="connsiteX1" fmla="*/ 0 w 12257"/>
                  <a:gd name="connsiteY1" fmla="*/ 55648 h 55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257" h="55648">
                    <a:moveTo>
                      <a:pt x="0" y="0"/>
                    </a:moveTo>
                    <a:lnTo>
                      <a:pt x="0" y="55648"/>
                    </a:lnTo>
                  </a:path>
                </a:pathLst>
              </a:custGeom>
              <a:ln w="9525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42863" tIns="21432" rIns="42863" bIns="2143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76198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67" b="0" i="0" u="none" strike="noStrike" kern="0" cap="none" spc="0" normalizeH="0" baseline="0" noProof="0" dirty="0">
                  <a:ln>
                    <a:noFill/>
                  </a:ln>
                  <a:solidFill>
                    <a:srgbClr val="4D4F53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880" name="Freeform: Shape 2879">
                <a:extLst>
                  <a:ext uri="{FF2B5EF4-FFF2-40B4-BE49-F238E27FC236}">
                    <a16:creationId xmlns:a16="http://schemas.microsoft.com/office/drawing/2014/main" id="{A992E0FD-0A4A-F5B1-464A-27C109C75B60}"/>
                  </a:ext>
                </a:extLst>
              </p:cNvPr>
              <p:cNvSpPr/>
              <p:nvPr/>
            </p:nvSpPr>
            <p:spPr>
              <a:xfrm>
                <a:off x="4451148" y="5052087"/>
                <a:ext cx="12257" cy="55648"/>
              </a:xfrm>
              <a:custGeom>
                <a:avLst/>
                <a:gdLst>
                  <a:gd name="connsiteX0" fmla="*/ 0 w 12257"/>
                  <a:gd name="connsiteY0" fmla="*/ 0 h 55648"/>
                  <a:gd name="connsiteX1" fmla="*/ 0 w 12257"/>
                  <a:gd name="connsiteY1" fmla="*/ 55648 h 55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257" h="55648">
                    <a:moveTo>
                      <a:pt x="0" y="0"/>
                    </a:moveTo>
                    <a:lnTo>
                      <a:pt x="0" y="55648"/>
                    </a:lnTo>
                  </a:path>
                </a:pathLst>
              </a:custGeom>
              <a:ln w="9525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42863" tIns="21432" rIns="42863" bIns="2143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76198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67" b="0" i="0" u="none" strike="noStrike" kern="0" cap="none" spc="0" normalizeH="0" baseline="0" noProof="0" dirty="0">
                  <a:ln>
                    <a:noFill/>
                  </a:ln>
                  <a:solidFill>
                    <a:srgbClr val="4D4F53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881" name="Freeform: Shape 2880">
                <a:extLst>
                  <a:ext uri="{FF2B5EF4-FFF2-40B4-BE49-F238E27FC236}">
                    <a16:creationId xmlns:a16="http://schemas.microsoft.com/office/drawing/2014/main" id="{9C9B398B-8821-4311-FFE8-2C852B45DD33}"/>
                  </a:ext>
                </a:extLst>
              </p:cNvPr>
              <p:cNvSpPr/>
              <p:nvPr/>
            </p:nvSpPr>
            <p:spPr>
              <a:xfrm>
                <a:off x="4765670" y="5052087"/>
                <a:ext cx="12257" cy="55648"/>
              </a:xfrm>
              <a:custGeom>
                <a:avLst/>
                <a:gdLst>
                  <a:gd name="connsiteX0" fmla="*/ 0 w 12257"/>
                  <a:gd name="connsiteY0" fmla="*/ 0 h 55648"/>
                  <a:gd name="connsiteX1" fmla="*/ 0 w 12257"/>
                  <a:gd name="connsiteY1" fmla="*/ 55648 h 55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257" h="55648">
                    <a:moveTo>
                      <a:pt x="0" y="0"/>
                    </a:moveTo>
                    <a:lnTo>
                      <a:pt x="0" y="55648"/>
                    </a:lnTo>
                  </a:path>
                </a:pathLst>
              </a:custGeom>
              <a:ln w="9525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42863" tIns="21432" rIns="42863" bIns="2143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76198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67" b="0" i="0" u="none" strike="noStrike" kern="0" cap="none" spc="0" normalizeH="0" baseline="0" noProof="0" dirty="0">
                  <a:ln>
                    <a:noFill/>
                  </a:ln>
                  <a:solidFill>
                    <a:srgbClr val="4D4F53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882" name="Freeform: Shape 2881">
                <a:extLst>
                  <a:ext uri="{FF2B5EF4-FFF2-40B4-BE49-F238E27FC236}">
                    <a16:creationId xmlns:a16="http://schemas.microsoft.com/office/drawing/2014/main" id="{696B5764-2FDF-EDCB-909A-8402B232F816}"/>
                  </a:ext>
                </a:extLst>
              </p:cNvPr>
              <p:cNvSpPr/>
              <p:nvPr/>
            </p:nvSpPr>
            <p:spPr>
              <a:xfrm>
                <a:off x="5080192" y="5052087"/>
                <a:ext cx="12257" cy="55648"/>
              </a:xfrm>
              <a:custGeom>
                <a:avLst/>
                <a:gdLst>
                  <a:gd name="connsiteX0" fmla="*/ 0 w 12257"/>
                  <a:gd name="connsiteY0" fmla="*/ 0 h 55648"/>
                  <a:gd name="connsiteX1" fmla="*/ 0 w 12257"/>
                  <a:gd name="connsiteY1" fmla="*/ 55648 h 55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257" h="55648">
                    <a:moveTo>
                      <a:pt x="0" y="0"/>
                    </a:moveTo>
                    <a:lnTo>
                      <a:pt x="0" y="55648"/>
                    </a:lnTo>
                  </a:path>
                </a:pathLst>
              </a:custGeom>
              <a:ln w="9525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42863" tIns="21432" rIns="42863" bIns="2143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76198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67" b="0" i="0" u="none" strike="noStrike" kern="0" cap="none" spc="0" normalizeH="0" baseline="0" noProof="0" dirty="0">
                  <a:ln>
                    <a:noFill/>
                  </a:ln>
                  <a:solidFill>
                    <a:srgbClr val="4D4F53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883" name="Freeform: Shape 2882">
                <a:extLst>
                  <a:ext uri="{FF2B5EF4-FFF2-40B4-BE49-F238E27FC236}">
                    <a16:creationId xmlns:a16="http://schemas.microsoft.com/office/drawing/2014/main" id="{8D3611D8-F10F-4F38-3668-6517900785A5}"/>
                  </a:ext>
                </a:extLst>
              </p:cNvPr>
              <p:cNvSpPr/>
              <p:nvPr/>
            </p:nvSpPr>
            <p:spPr>
              <a:xfrm>
                <a:off x="5394715" y="5052087"/>
                <a:ext cx="12257" cy="55648"/>
              </a:xfrm>
              <a:custGeom>
                <a:avLst/>
                <a:gdLst>
                  <a:gd name="connsiteX0" fmla="*/ 0 w 12257"/>
                  <a:gd name="connsiteY0" fmla="*/ 0 h 55648"/>
                  <a:gd name="connsiteX1" fmla="*/ 0 w 12257"/>
                  <a:gd name="connsiteY1" fmla="*/ 55648 h 55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257" h="55648">
                    <a:moveTo>
                      <a:pt x="0" y="0"/>
                    </a:moveTo>
                    <a:lnTo>
                      <a:pt x="0" y="55648"/>
                    </a:lnTo>
                  </a:path>
                </a:pathLst>
              </a:custGeom>
              <a:ln w="9525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42863" tIns="21432" rIns="42863" bIns="2143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76198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67" b="0" i="0" u="none" strike="noStrike" kern="0" cap="none" spc="0" normalizeH="0" baseline="0" noProof="0" dirty="0">
                  <a:ln>
                    <a:noFill/>
                  </a:ln>
                  <a:solidFill>
                    <a:srgbClr val="4D4F53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884" name="Freeform: Shape 2883">
                <a:extLst>
                  <a:ext uri="{FF2B5EF4-FFF2-40B4-BE49-F238E27FC236}">
                    <a16:creationId xmlns:a16="http://schemas.microsoft.com/office/drawing/2014/main" id="{111E92EA-1BD0-773B-C3C6-3B70C630802C}"/>
                  </a:ext>
                </a:extLst>
              </p:cNvPr>
              <p:cNvSpPr/>
              <p:nvPr/>
            </p:nvSpPr>
            <p:spPr>
              <a:xfrm>
                <a:off x="5709237" y="5052087"/>
                <a:ext cx="12257" cy="55648"/>
              </a:xfrm>
              <a:custGeom>
                <a:avLst/>
                <a:gdLst>
                  <a:gd name="connsiteX0" fmla="*/ 0 w 12257"/>
                  <a:gd name="connsiteY0" fmla="*/ 0 h 55648"/>
                  <a:gd name="connsiteX1" fmla="*/ 0 w 12257"/>
                  <a:gd name="connsiteY1" fmla="*/ 55648 h 55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257" h="55648">
                    <a:moveTo>
                      <a:pt x="0" y="0"/>
                    </a:moveTo>
                    <a:lnTo>
                      <a:pt x="0" y="55648"/>
                    </a:lnTo>
                  </a:path>
                </a:pathLst>
              </a:custGeom>
              <a:ln w="9525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42863" tIns="21432" rIns="42863" bIns="2143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76198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67" b="0" i="0" u="none" strike="noStrike" kern="0" cap="none" spc="0" normalizeH="0" baseline="0" noProof="0" dirty="0">
                  <a:ln>
                    <a:noFill/>
                  </a:ln>
                  <a:solidFill>
                    <a:srgbClr val="4D4F53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885" name="Freeform: Shape 2884">
                <a:extLst>
                  <a:ext uri="{FF2B5EF4-FFF2-40B4-BE49-F238E27FC236}">
                    <a16:creationId xmlns:a16="http://schemas.microsoft.com/office/drawing/2014/main" id="{CF9CB479-1454-E939-D2C5-17F387F7ECA3}"/>
                  </a:ext>
                </a:extLst>
              </p:cNvPr>
              <p:cNvSpPr/>
              <p:nvPr/>
            </p:nvSpPr>
            <p:spPr>
              <a:xfrm>
                <a:off x="6023759" y="5052087"/>
                <a:ext cx="12257" cy="55648"/>
              </a:xfrm>
              <a:custGeom>
                <a:avLst/>
                <a:gdLst>
                  <a:gd name="connsiteX0" fmla="*/ 0 w 12257"/>
                  <a:gd name="connsiteY0" fmla="*/ 0 h 55648"/>
                  <a:gd name="connsiteX1" fmla="*/ 0 w 12257"/>
                  <a:gd name="connsiteY1" fmla="*/ 55648 h 55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257" h="55648">
                    <a:moveTo>
                      <a:pt x="0" y="0"/>
                    </a:moveTo>
                    <a:lnTo>
                      <a:pt x="0" y="55648"/>
                    </a:lnTo>
                  </a:path>
                </a:pathLst>
              </a:custGeom>
              <a:ln w="9525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42863" tIns="21432" rIns="42863" bIns="2143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76198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67" b="0" i="0" u="none" strike="noStrike" kern="0" cap="none" spc="0" normalizeH="0" baseline="0" noProof="0" dirty="0">
                  <a:ln>
                    <a:noFill/>
                  </a:ln>
                  <a:solidFill>
                    <a:srgbClr val="4D4F53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886" name="Freeform: Shape 2885">
                <a:extLst>
                  <a:ext uri="{FF2B5EF4-FFF2-40B4-BE49-F238E27FC236}">
                    <a16:creationId xmlns:a16="http://schemas.microsoft.com/office/drawing/2014/main" id="{F1D48FA9-7C9D-4B2E-4E69-56D8B9CAD7AC}"/>
                  </a:ext>
                </a:extLst>
              </p:cNvPr>
              <p:cNvSpPr/>
              <p:nvPr/>
            </p:nvSpPr>
            <p:spPr>
              <a:xfrm>
                <a:off x="6338281" y="5052087"/>
                <a:ext cx="12257" cy="55648"/>
              </a:xfrm>
              <a:custGeom>
                <a:avLst/>
                <a:gdLst>
                  <a:gd name="connsiteX0" fmla="*/ 0 w 12257"/>
                  <a:gd name="connsiteY0" fmla="*/ 0 h 55648"/>
                  <a:gd name="connsiteX1" fmla="*/ 0 w 12257"/>
                  <a:gd name="connsiteY1" fmla="*/ 55648 h 55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257" h="55648">
                    <a:moveTo>
                      <a:pt x="0" y="0"/>
                    </a:moveTo>
                    <a:lnTo>
                      <a:pt x="0" y="55648"/>
                    </a:lnTo>
                  </a:path>
                </a:pathLst>
              </a:custGeom>
              <a:ln w="9525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42863" tIns="21432" rIns="42863" bIns="2143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76198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67" b="0" i="0" u="none" strike="noStrike" kern="0" cap="none" spc="0" normalizeH="0" baseline="0" noProof="0" dirty="0">
                  <a:ln>
                    <a:noFill/>
                  </a:ln>
                  <a:solidFill>
                    <a:srgbClr val="4D4F53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887" name="Freeform: Shape 2886">
                <a:extLst>
                  <a:ext uri="{FF2B5EF4-FFF2-40B4-BE49-F238E27FC236}">
                    <a16:creationId xmlns:a16="http://schemas.microsoft.com/office/drawing/2014/main" id="{77FE68C0-EB05-735C-C0D4-8BE4C745B45E}"/>
                  </a:ext>
                </a:extLst>
              </p:cNvPr>
              <p:cNvSpPr/>
              <p:nvPr/>
            </p:nvSpPr>
            <p:spPr>
              <a:xfrm>
                <a:off x="6652803" y="5052087"/>
                <a:ext cx="12257" cy="55648"/>
              </a:xfrm>
              <a:custGeom>
                <a:avLst/>
                <a:gdLst>
                  <a:gd name="connsiteX0" fmla="*/ 0 w 12257"/>
                  <a:gd name="connsiteY0" fmla="*/ 0 h 55648"/>
                  <a:gd name="connsiteX1" fmla="*/ 0 w 12257"/>
                  <a:gd name="connsiteY1" fmla="*/ 55648 h 55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257" h="55648">
                    <a:moveTo>
                      <a:pt x="0" y="0"/>
                    </a:moveTo>
                    <a:lnTo>
                      <a:pt x="0" y="55648"/>
                    </a:lnTo>
                  </a:path>
                </a:pathLst>
              </a:custGeom>
              <a:ln w="9525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42863" tIns="21432" rIns="42863" bIns="2143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76198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67" b="0" i="0" u="none" strike="noStrike" kern="0" cap="none" spc="0" normalizeH="0" baseline="0" noProof="0" dirty="0">
                  <a:ln>
                    <a:noFill/>
                  </a:ln>
                  <a:solidFill>
                    <a:srgbClr val="4D4F53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888" name="Freeform: Shape 2887">
                <a:extLst>
                  <a:ext uri="{FF2B5EF4-FFF2-40B4-BE49-F238E27FC236}">
                    <a16:creationId xmlns:a16="http://schemas.microsoft.com/office/drawing/2014/main" id="{30877F17-4565-CBD8-9F72-FEB6C45CF0F5}"/>
                  </a:ext>
                </a:extLst>
              </p:cNvPr>
              <p:cNvSpPr/>
              <p:nvPr/>
            </p:nvSpPr>
            <p:spPr>
              <a:xfrm>
                <a:off x="6967325" y="5052087"/>
                <a:ext cx="12257" cy="55648"/>
              </a:xfrm>
              <a:custGeom>
                <a:avLst/>
                <a:gdLst>
                  <a:gd name="connsiteX0" fmla="*/ 0 w 12257"/>
                  <a:gd name="connsiteY0" fmla="*/ 0 h 55648"/>
                  <a:gd name="connsiteX1" fmla="*/ 0 w 12257"/>
                  <a:gd name="connsiteY1" fmla="*/ 55648 h 55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257" h="55648">
                    <a:moveTo>
                      <a:pt x="0" y="0"/>
                    </a:moveTo>
                    <a:lnTo>
                      <a:pt x="0" y="55648"/>
                    </a:lnTo>
                  </a:path>
                </a:pathLst>
              </a:custGeom>
              <a:ln w="9525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42863" tIns="21432" rIns="42863" bIns="2143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76198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67" b="0" i="0" u="none" strike="noStrike" kern="0" cap="none" spc="0" normalizeH="0" baseline="0" noProof="0" dirty="0">
                  <a:ln>
                    <a:noFill/>
                  </a:ln>
                  <a:solidFill>
                    <a:srgbClr val="4D4F53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889" name="Freeform: Shape 2888">
                <a:extLst>
                  <a:ext uri="{FF2B5EF4-FFF2-40B4-BE49-F238E27FC236}">
                    <a16:creationId xmlns:a16="http://schemas.microsoft.com/office/drawing/2014/main" id="{CC79E253-2C3B-7460-C822-F188B4CD22B2}"/>
                  </a:ext>
                </a:extLst>
              </p:cNvPr>
              <p:cNvSpPr/>
              <p:nvPr/>
            </p:nvSpPr>
            <p:spPr>
              <a:xfrm>
                <a:off x="7281847" y="5052087"/>
                <a:ext cx="12257" cy="55648"/>
              </a:xfrm>
              <a:custGeom>
                <a:avLst/>
                <a:gdLst>
                  <a:gd name="connsiteX0" fmla="*/ 0 w 12257"/>
                  <a:gd name="connsiteY0" fmla="*/ 0 h 55648"/>
                  <a:gd name="connsiteX1" fmla="*/ 0 w 12257"/>
                  <a:gd name="connsiteY1" fmla="*/ 55648 h 55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257" h="55648">
                    <a:moveTo>
                      <a:pt x="0" y="0"/>
                    </a:moveTo>
                    <a:lnTo>
                      <a:pt x="0" y="55648"/>
                    </a:lnTo>
                  </a:path>
                </a:pathLst>
              </a:custGeom>
              <a:ln w="9525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42863" tIns="21432" rIns="42863" bIns="2143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76198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67" b="0" i="0" u="none" strike="noStrike" kern="0" cap="none" spc="0" normalizeH="0" baseline="0" noProof="0" dirty="0">
                  <a:ln>
                    <a:noFill/>
                  </a:ln>
                  <a:solidFill>
                    <a:srgbClr val="4D4F53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890" name="Freeform: Shape 2889">
                <a:extLst>
                  <a:ext uri="{FF2B5EF4-FFF2-40B4-BE49-F238E27FC236}">
                    <a16:creationId xmlns:a16="http://schemas.microsoft.com/office/drawing/2014/main" id="{DDB6E1F3-6A86-6F21-B02A-F52BF7F7E197}"/>
                  </a:ext>
                </a:extLst>
              </p:cNvPr>
              <p:cNvSpPr/>
              <p:nvPr/>
            </p:nvSpPr>
            <p:spPr>
              <a:xfrm>
                <a:off x="7596370" y="5052087"/>
                <a:ext cx="12257" cy="55648"/>
              </a:xfrm>
              <a:custGeom>
                <a:avLst/>
                <a:gdLst>
                  <a:gd name="connsiteX0" fmla="*/ 0 w 12257"/>
                  <a:gd name="connsiteY0" fmla="*/ 0 h 55648"/>
                  <a:gd name="connsiteX1" fmla="*/ 0 w 12257"/>
                  <a:gd name="connsiteY1" fmla="*/ 55648 h 55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257" h="55648">
                    <a:moveTo>
                      <a:pt x="0" y="0"/>
                    </a:moveTo>
                    <a:lnTo>
                      <a:pt x="0" y="55648"/>
                    </a:lnTo>
                  </a:path>
                </a:pathLst>
              </a:custGeom>
              <a:ln w="9525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42863" tIns="21432" rIns="42863" bIns="2143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76198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67" b="0" i="0" u="none" strike="noStrike" kern="0" cap="none" spc="0" normalizeH="0" baseline="0" noProof="0" dirty="0">
                  <a:ln>
                    <a:noFill/>
                  </a:ln>
                  <a:solidFill>
                    <a:srgbClr val="4D4F53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891" name="Freeform: Shape 2890">
                <a:extLst>
                  <a:ext uri="{FF2B5EF4-FFF2-40B4-BE49-F238E27FC236}">
                    <a16:creationId xmlns:a16="http://schemas.microsoft.com/office/drawing/2014/main" id="{E37BA0C7-64F3-63C5-C81B-7CE559E80316}"/>
                  </a:ext>
                </a:extLst>
              </p:cNvPr>
              <p:cNvSpPr/>
              <p:nvPr/>
            </p:nvSpPr>
            <p:spPr>
              <a:xfrm>
                <a:off x="7910892" y="5052087"/>
                <a:ext cx="12257" cy="55648"/>
              </a:xfrm>
              <a:custGeom>
                <a:avLst/>
                <a:gdLst>
                  <a:gd name="connsiteX0" fmla="*/ 0 w 12257"/>
                  <a:gd name="connsiteY0" fmla="*/ 0 h 55648"/>
                  <a:gd name="connsiteX1" fmla="*/ 0 w 12257"/>
                  <a:gd name="connsiteY1" fmla="*/ 55648 h 55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257" h="55648">
                    <a:moveTo>
                      <a:pt x="0" y="0"/>
                    </a:moveTo>
                    <a:lnTo>
                      <a:pt x="0" y="55648"/>
                    </a:lnTo>
                  </a:path>
                </a:pathLst>
              </a:custGeom>
              <a:ln w="9525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42863" tIns="21432" rIns="42863" bIns="2143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76198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67" b="0" i="0" u="none" strike="noStrike" kern="0" cap="none" spc="0" normalizeH="0" baseline="0" noProof="0" dirty="0">
                  <a:ln>
                    <a:noFill/>
                  </a:ln>
                  <a:solidFill>
                    <a:srgbClr val="4D4F53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892" name="Freeform: Shape 2891">
                <a:extLst>
                  <a:ext uri="{FF2B5EF4-FFF2-40B4-BE49-F238E27FC236}">
                    <a16:creationId xmlns:a16="http://schemas.microsoft.com/office/drawing/2014/main" id="{0A9A879D-0E1E-548C-117E-E9E769E7049B}"/>
                  </a:ext>
                </a:extLst>
              </p:cNvPr>
              <p:cNvSpPr/>
              <p:nvPr/>
            </p:nvSpPr>
            <p:spPr>
              <a:xfrm>
                <a:off x="8225291" y="5052087"/>
                <a:ext cx="12257" cy="55648"/>
              </a:xfrm>
              <a:custGeom>
                <a:avLst/>
                <a:gdLst>
                  <a:gd name="connsiteX0" fmla="*/ 0 w 12257"/>
                  <a:gd name="connsiteY0" fmla="*/ 0 h 55648"/>
                  <a:gd name="connsiteX1" fmla="*/ 0 w 12257"/>
                  <a:gd name="connsiteY1" fmla="*/ 55648 h 55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257" h="55648">
                    <a:moveTo>
                      <a:pt x="0" y="0"/>
                    </a:moveTo>
                    <a:lnTo>
                      <a:pt x="0" y="55648"/>
                    </a:lnTo>
                  </a:path>
                </a:pathLst>
              </a:custGeom>
              <a:ln w="9525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42863" tIns="21432" rIns="42863" bIns="2143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76198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67" b="0" i="0" u="none" strike="noStrike" kern="0" cap="none" spc="0" normalizeH="0" baseline="0" noProof="0" dirty="0">
                  <a:ln>
                    <a:noFill/>
                  </a:ln>
                  <a:solidFill>
                    <a:srgbClr val="4D4F53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893" name="Freeform: Shape 2892">
                <a:extLst>
                  <a:ext uri="{FF2B5EF4-FFF2-40B4-BE49-F238E27FC236}">
                    <a16:creationId xmlns:a16="http://schemas.microsoft.com/office/drawing/2014/main" id="{2A4C2C69-A736-C53F-E22A-4AE546AB4229}"/>
                  </a:ext>
                </a:extLst>
              </p:cNvPr>
              <p:cNvSpPr/>
              <p:nvPr/>
            </p:nvSpPr>
            <p:spPr>
              <a:xfrm>
                <a:off x="8539813" y="5052087"/>
                <a:ext cx="12257" cy="55648"/>
              </a:xfrm>
              <a:custGeom>
                <a:avLst/>
                <a:gdLst>
                  <a:gd name="connsiteX0" fmla="*/ 0 w 12257"/>
                  <a:gd name="connsiteY0" fmla="*/ 0 h 55648"/>
                  <a:gd name="connsiteX1" fmla="*/ 0 w 12257"/>
                  <a:gd name="connsiteY1" fmla="*/ 55648 h 55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257" h="55648">
                    <a:moveTo>
                      <a:pt x="0" y="0"/>
                    </a:moveTo>
                    <a:lnTo>
                      <a:pt x="0" y="55648"/>
                    </a:lnTo>
                  </a:path>
                </a:pathLst>
              </a:custGeom>
              <a:ln w="9525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42863" tIns="21432" rIns="42863" bIns="2143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76198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67" b="0" i="0" u="none" strike="noStrike" kern="0" cap="none" spc="0" normalizeH="0" baseline="0" noProof="0" dirty="0">
                  <a:ln>
                    <a:noFill/>
                  </a:ln>
                  <a:solidFill>
                    <a:srgbClr val="4D4F53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894" name="Freeform: Shape 2893">
                <a:extLst>
                  <a:ext uri="{FF2B5EF4-FFF2-40B4-BE49-F238E27FC236}">
                    <a16:creationId xmlns:a16="http://schemas.microsoft.com/office/drawing/2014/main" id="{037F97D5-5057-5BCF-1A66-808720A959F8}"/>
                  </a:ext>
                </a:extLst>
              </p:cNvPr>
              <p:cNvSpPr/>
              <p:nvPr/>
            </p:nvSpPr>
            <p:spPr>
              <a:xfrm>
                <a:off x="8854335" y="5052087"/>
                <a:ext cx="12257" cy="55648"/>
              </a:xfrm>
              <a:custGeom>
                <a:avLst/>
                <a:gdLst>
                  <a:gd name="connsiteX0" fmla="*/ 0 w 12257"/>
                  <a:gd name="connsiteY0" fmla="*/ 0 h 55648"/>
                  <a:gd name="connsiteX1" fmla="*/ 0 w 12257"/>
                  <a:gd name="connsiteY1" fmla="*/ 55648 h 55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257" h="55648">
                    <a:moveTo>
                      <a:pt x="0" y="0"/>
                    </a:moveTo>
                    <a:lnTo>
                      <a:pt x="0" y="55648"/>
                    </a:lnTo>
                  </a:path>
                </a:pathLst>
              </a:custGeom>
              <a:ln w="9525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42863" tIns="21432" rIns="42863" bIns="2143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76198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67" b="0" i="0" u="none" strike="noStrike" kern="0" cap="none" spc="0" normalizeH="0" baseline="0" noProof="0" dirty="0">
                  <a:ln>
                    <a:noFill/>
                  </a:ln>
                  <a:solidFill>
                    <a:srgbClr val="4D4F53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895" name="Freeform: Shape 2894">
                <a:extLst>
                  <a:ext uri="{FF2B5EF4-FFF2-40B4-BE49-F238E27FC236}">
                    <a16:creationId xmlns:a16="http://schemas.microsoft.com/office/drawing/2014/main" id="{E03388AE-C8F4-28FE-49DD-825D4CE50CD0}"/>
                  </a:ext>
                </a:extLst>
              </p:cNvPr>
              <p:cNvSpPr/>
              <p:nvPr/>
            </p:nvSpPr>
            <p:spPr>
              <a:xfrm>
                <a:off x="9168858" y="5052087"/>
                <a:ext cx="12257" cy="55648"/>
              </a:xfrm>
              <a:custGeom>
                <a:avLst/>
                <a:gdLst>
                  <a:gd name="connsiteX0" fmla="*/ 0 w 12257"/>
                  <a:gd name="connsiteY0" fmla="*/ 0 h 55648"/>
                  <a:gd name="connsiteX1" fmla="*/ 0 w 12257"/>
                  <a:gd name="connsiteY1" fmla="*/ 55648 h 55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257" h="55648">
                    <a:moveTo>
                      <a:pt x="0" y="0"/>
                    </a:moveTo>
                    <a:lnTo>
                      <a:pt x="0" y="55648"/>
                    </a:lnTo>
                  </a:path>
                </a:pathLst>
              </a:custGeom>
              <a:ln w="9525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42863" tIns="21432" rIns="42863" bIns="2143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76198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67" b="0" i="0" u="none" strike="noStrike" kern="0" cap="none" spc="0" normalizeH="0" baseline="0" noProof="0" dirty="0">
                  <a:ln>
                    <a:noFill/>
                  </a:ln>
                  <a:solidFill>
                    <a:srgbClr val="4D4F53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896" name="Freeform: Shape 2895">
                <a:extLst>
                  <a:ext uri="{FF2B5EF4-FFF2-40B4-BE49-F238E27FC236}">
                    <a16:creationId xmlns:a16="http://schemas.microsoft.com/office/drawing/2014/main" id="{2ADFF78E-D2C9-A122-0A08-03F2A14877B8}"/>
                  </a:ext>
                </a:extLst>
              </p:cNvPr>
              <p:cNvSpPr/>
              <p:nvPr/>
            </p:nvSpPr>
            <p:spPr>
              <a:xfrm>
                <a:off x="2619173" y="1666378"/>
                <a:ext cx="12257" cy="3385709"/>
              </a:xfrm>
              <a:custGeom>
                <a:avLst/>
                <a:gdLst>
                  <a:gd name="connsiteX0" fmla="*/ 0 w 12257"/>
                  <a:gd name="connsiteY0" fmla="*/ 3385709 h 3385709"/>
                  <a:gd name="connsiteX1" fmla="*/ 0 w 12257"/>
                  <a:gd name="connsiteY1" fmla="*/ 0 h 33857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257" h="3385709">
                    <a:moveTo>
                      <a:pt x="0" y="3385709"/>
                    </a:moveTo>
                    <a:lnTo>
                      <a:pt x="0" y="0"/>
                    </a:lnTo>
                  </a:path>
                </a:pathLst>
              </a:custGeom>
              <a:ln w="9525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42863" tIns="21432" rIns="42863" bIns="2143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76198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67" b="0" i="0" u="none" strike="noStrike" kern="0" cap="none" spc="0" normalizeH="0" baseline="0" noProof="0" dirty="0">
                  <a:ln>
                    <a:noFill/>
                  </a:ln>
                  <a:solidFill>
                    <a:srgbClr val="4D4F53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897" name="Freeform: Shape 2896">
                <a:extLst>
                  <a:ext uri="{FF2B5EF4-FFF2-40B4-BE49-F238E27FC236}">
                    <a16:creationId xmlns:a16="http://schemas.microsoft.com/office/drawing/2014/main" id="{A0586651-A014-CA7F-2774-FD3BD5151A86}"/>
                  </a:ext>
                </a:extLst>
              </p:cNvPr>
              <p:cNvSpPr/>
              <p:nvPr/>
            </p:nvSpPr>
            <p:spPr>
              <a:xfrm>
                <a:off x="2563403" y="4921914"/>
                <a:ext cx="55770" cy="12257"/>
              </a:xfrm>
              <a:custGeom>
                <a:avLst/>
                <a:gdLst>
                  <a:gd name="connsiteX0" fmla="*/ 55771 w 55770"/>
                  <a:gd name="connsiteY0" fmla="*/ 0 h 12257"/>
                  <a:gd name="connsiteX1" fmla="*/ 0 w 55770"/>
                  <a:gd name="connsiteY1" fmla="*/ 0 h 12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5770" h="12257">
                    <a:moveTo>
                      <a:pt x="55771" y="0"/>
                    </a:moveTo>
                    <a:lnTo>
                      <a:pt x="0" y="0"/>
                    </a:lnTo>
                  </a:path>
                </a:pathLst>
              </a:custGeom>
              <a:ln w="9525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42863" tIns="21432" rIns="42863" bIns="2143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76198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67" b="0" i="0" u="none" strike="noStrike" kern="0" cap="none" spc="0" normalizeH="0" baseline="0" noProof="0" dirty="0">
                  <a:ln>
                    <a:noFill/>
                  </a:ln>
                  <a:solidFill>
                    <a:srgbClr val="4D4F53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898" name="Freeform: Shape 2897">
                <a:extLst>
                  <a:ext uri="{FF2B5EF4-FFF2-40B4-BE49-F238E27FC236}">
                    <a16:creationId xmlns:a16="http://schemas.microsoft.com/office/drawing/2014/main" id="{D8B88204-8000-FBE9-D5F1-812D2F9F4D1E}"/>
                  </a:ext>
                </a:extLst>
              </p:cNvPr>
              <p:cNvSpPr/>
              <p:nvPr/>
            </p:nvSpPr>
            <p:spPr>
              <a:xfrm>
                <a:off x="2563403" y="4296792"/>
                <a:ext cx="55770" cy="12257"/>
              </a:xfrm>
              <a:custGeom>
                <a:avLst/>
                <a:gdLst>
                  <a:gd name="connsiteX0" fmla="*/ 55771 w 55770"/>
                  <a:gd name="connsiteY0" fmla="*/ 0 h 12257"/>
                  <a:gd name="connsiteX1" fmla="*/ 0 w 55770"/>
                  <a:gd name="connsiteY1" fmla="*/ 0 h 12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5770" h="12257">
                    <a:moveTo>
                      <a:pt x="55771" y="0"/>
                    </a:moveTo>
                    <a:lnTo>
                      <a:pt x="0" y="0"/>
                    </a:lnTo>
                  </a:path>
                </a:pathLst>
              </a:custGeom>
              <a:ln w="9525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42863" tIns="21432" rIns="42863" bIns="2143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76198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67" b="0" i="0" u="none" strike="noStrike" kern="0" cap="none" spc="0" normalizeH="0" baseline="0" noProof="0" dirty="0">
                  <a:ln>
                    <a:noFill/>
                  </a:ln>
                  <a:solidFill>
                    <a:srgbClr val="4D4F53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899" name="Freeform: Shape 2898">
                <a:extLst>
                  <a:ext uri="{FF2B5EF4-FFF2-40B4-BE49-F238E27FC236}">
                    <a16:creationId xmlns:a16="http://schemas.microsoft.com/office/drawing/2014/main" id="{53E477AB-1212-3812-623F-50A0C71E7D8D}"/>
                  </a:ext>
                </a:extLst>
              </p:cNvPr>
              <p:cNvSpPr/>
              <p:nvPr/>
            </p:nvSpPr>
            <p:spPr>
              <a:xfrm>
                <a:off x="2563403" y="3671793"/>
                <a:ext cx="55770" cy="12257"/>
              </a:xfrm>
              <a:custGeom>
                <a:avLst/>
                <a:gdLst>
                  <a:gd name="connsiteX0" fmla="*/ 55771 w 55770"/>
                  <a:gd name="connsiteY0" fmla="*/ 0 h 12257"/>
                  <a:gd name="connsiteX1" fmla="*/ 0 w 55770"/>
                  <a:gd name="connsiteY1" fmla="*/ 0 h 12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5770" h="12257">
                    <a:moveTo>
                      <a:pt x="55771" y="0"/>
                    </a:moveTo>
                    <a:lnTo>
                      <a:pt x="0" y="0"/>
                    </a:lnTo>
                  </a:path>
                </a:pathLst>
              </a:custGeom>
              <a:ln w="9525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42863" tIns="21432" rIns="42863" bIns="2143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76198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67" b="0" i="0" u="none" strike="noStrike" kern="0" cap="none" spc="0" normalizeH="0" baseline="0" noProof="0" dirty="0">
                  <a:ln>
                    <a:noFill/>
                  </a:ln>
                  <a:solidFill>
                    <a:srgbClr val="4D4F53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900" name="Freeform: Shape 2899">
                <a:extLst>
                  <a:ext uri="{FF2B5EF4-FFF2-40B4-BE49-F238E27FC236}">
                    <a16:creationId xmlns:a16="http://schemas.microsoft.com/office/drawing/2014/main" id="{CAFC54E8-C5CB-01DD-DB7E-04D444D080A4}"/>
                  </a:ext>
                </a:extLst>
              </p:cNvPr>
              <p:cNvSpPr/>
              <p:nvPr/>
            </p:nvSpPr>
            <p:spPr>
              <a:xfrm>
                <a:off x="2563403" y="3046671"/>
                <a:ext cx="55770" cy="12257"/>
              </a:xfrm>
              <a:custGeom>
                <a:avLst/>
                <a:gdLst>
                  <a:gd name="connsiteX0" fmla="*/ 55771 w 55770"/>
                  <a:gd name="connsiteY0" fmla="*/ 0 h 12257"/>
                  <a:gd name="connsiteX1" fmla="*/ 0 w 55770"/>
                  <a:gd name="connsiteY1" fmla="*/ 0 h 12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5770" h="12257">
                    <a:moveTo>
                      <a:pt x="55771" y="0"/>
                    </a:moveTo>
                    <a:lnTo>
                      <a:pt x="0" y="0"/>
                    </a:lnTo>
                  </a:path>
                </a:pathLst>
              </a:custGeom>
              <a:ln w="9525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42863" tIns="21432" rIns="42863" bIns="2143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76198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67" b="0" i="0" u="none" strike="noStrike" kern="0" cap="none" spc="0" normalizeH="0" baseline="0" noProof="0" dirty="0">
                  <a:ln>
                    <a:noFill/>
                  </a:ln>
                  <a:solidFill>
                    <a:srgbClr val="4D4F53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901" name="Freeform: Shape 2900">
                <a:extLst>
                  <a:ext uri="{FF2B5EF4-FFF2-40B4-BE49-F238E27FC236}">
                    <a16:creationId xmlns:a16="http://schemas.microsoft.com/office/drawing/2014/main" id="{73B91312-9D22-0F9E-B247-915DB571F711}"/>
                  </a:ext>
                </a:extLst>
              </p:cNvPr>
              <p:cNvSpPr/>
              <p:nvPr/>
            </p:nvSpPr>
            <p:spPr>
              <a:xfrm>
                <a:off x="2563403" y="2421672"/>
                <a:ext cx="55770" cy="12257"/>
              </a:xfrm>
              <a:custGeom>
                <a:avLst/>
                <a:gdLst>
                  <a:gd name="connsiteX0" fmla="*/ 55771 w 55770"/>
                  <a:gd name="connsiteY0" fmla="*/ 0 h 12257"/>
                  <a:gd name="connsiteX1" fmla="*/ 0 w 55770"/>
                  <a:gd name="connsiteY1" fmla="*/ 0 h 12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5770" h="12257">
                    <a:moveTo>
                      <a:pt x="55771" y="0"/>
                    </a:moveTo>
                    <a:lnTo>
                      <a:pt x="0" y="0"/>
                    </a:lnTo>
                  </a:path>
                </a:pathLst>
              </a:custGeom>
              <a:ln w="9525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42863" tIns="21432" rIns="42863" bIns="2143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76198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67" b="0" i="0" u="none" strike="noStrike" kern="0" cap="none" spc="0" normalizeH="0" baseline="0" noProof="0" dirty="0">
                  <a:ln>
                    <a:noFill/>
                  </a:ln>
                  <a:solidFill>
                    <a:srgbClr val="4D4F53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902" name="Freeform: Shape 2901">
                <a:extLst>
                  <a:ext uri="{FF2B5EF4-FFF2-40B4-BE49-F238E27FC236}">
                    <a16:creationId xmlns:a16="http://schemas.microsoft.com/office/drawing/2014/main" id="{94AB0B07-A1E3-6181-CA8D-1D8F02F5DE5B}"/>
                  </a:ext>
                </a:extLst>
              </p:cNvPr>
              <p:cNvSpPr/>
              <p:nvPr/>
            </p:nvSpPr>
            <p:spPr>
              <a:xfrm>
                <a:off x="2563403" y="1796550"/>
                <a:ext cx="55770" cy="12257"/>
              </a:xfrm>
              <a:custGeom>
                <a:avLst/>
                <a:gdLst>
                  <a:gd name="connsiteX0" fmla="*/ 55771 w 55770"/>
                  <a:gd name="connsiteY0" fmla="*/ 0 h 12257"/>
                  <a:gd name="connsiteX1" fmla="*/ 0 w 55770"/>
                  <a:gd name="connsiteY1" fmla="*/ 0 h 12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5770" h="12257">
                    <a:moveTo>
                      <a:pt x="55771" y="0"/>
                    </a:moveTo>
                    <a:lnTo>
                      <a:pt x="0" y="0"/>
                    </a:lnTo>
                  </a:path>
                </a:pathLst>
              </a:custGeom>
              <a:ln w="9525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42863" tIns="21432" rIns="42863" bIns="2143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76198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67" b="0" i="0" u="none" strike="noStrike" kern="0" cap="none" spc="0" normalizeH="0" baseline="0" noProof="0" dirty="0">
                  <a:ln>
                    <a:noFill/>
                  </a:ln>
                  <a:solidFill>
                    <a:srgbClr val="4D4F53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447C1EA8-C49E-7ADD-87DF-9BEE770FFE04}"/>
              </a:ext>
            </a:extLst>
          </p:cNvPr>
          <p:cNvSpPr txBox="1"/>
          <p:nvPr/>
        </p:nvSpPr>
        <p:spPr>
          <a:xfrm>
            <a:off x="2962588" y="5044707"/>
            <a:ext cx="1218592" cy="181651"/>
          </a:xfrm>
          <a:prstGeom prst="rect">
            <a:avLst/>
          </a:prstGeom>
        </p:spPr>
        <p:txBody>
          <a:bodyPr vert="horz" wrap="none" lIns="0" tIns="0" rIns="0" bIns="0" rtlCol="0" anchor="ctr" anchorCtr="0">
            <a:normAutofit/>
          </a:bodyPr>
          <a:lstStyle/>
          <a:p>
            <a:pPr marL="0" marR="0" lvl="0" indent="0" algn="ctr" defTabSz="42861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67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Time (months)</a:t>
            </a:r>
          </a:p>
        </p:txBody>
      </p:sp>
      <p:sp>
        <p:nvSpPr>
          <p:cNvPr id="47" name="Slide Number Placeholder 8">
            <a:extLst>
              <a:ext uri="{FF2B5EF4-FFF2-40B4-BE49-F238E27FC236}">
                <a16:creationId xmlns:a16="http://schemas.microsoft.com/office/drawing/2014/main" id="{77CD4351-B837-DA5B-EA9F-BF8A74E002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8287999" y="10373901"/>
            <a:ext cx="1194247" cy="584200"/>
          </a:xfrm>
          <a:prstGeom prst="rect">
            <a:avLst/>
          </a:prstGeom>
        </p:spPr>
        <p:txBody>
          <a:bodyPr vert="horz" lIns="121920" tIns="60960" rIns="121920" bIns="60960" rtlCol="0" anchor="b"/>
          <a:lstStyle>
            <a:defPPr>
              <a:defRPr lang="en-US"/>
            </a:defPPr>
            <a:lvl1pPr marL="0" algn="r" defTabSz="609585" rtl="0" eaLnBrk="1" latinLnBrk="0" hangingPunct="1">
              <a:defRPr sz="1600" b="1" kern="1200">
                <a:solidFill>
                  <a:srgbClr val="023F8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107B33-3DD5-4A67-8BF8-3909BA7BB708}" type="slidenum"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23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142</a:t>
            </a:fld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23F8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56" name="Footer Placeholder 3">
            <a:extLst>
              <a:ext uri="{FF2B5EF4-FFF2-40B4-BE49-F238E27FC236}">
                <a16:creationId xmlns:a16="http://schemas.microsoft.com/office/drawing/2014/main" id="{B88ED55B-7935-B02B-CC9C-528434FBF799}"/>
              </a:ext>
            </a:extLst>
          </p:cNvPr>
          <p:cNvSpPr txBox="1">
            <a:spLocks/>
          </p:cNvSpPr>
          <p:nvPr/>
        </p:nvSpPr>
        <p:spPr>
          <a:xfrm>
            <a:off x="223797" y="6203795"/>
            <a:ext cx="11467511" cy="3180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2142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17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Allo-HCT, allogeneic hematopoietic cell transplantation; </a:t>
            </a:r>
            <a:r>
              <a:rPr kumimoji="0" lang="en-US" sz="917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CI, confidence interval; HR, hazard ratio;</a:t>
            </a:r>
            <a:r>
              <a:rPr kumimoji="0" lang="en-US" sz="917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NR, not reached; OS, overall survival.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0C9DEEA-5022-CCBE-78E3-6DA6B400EFA3}"/>
              </a:ext>
            </a:extLst>
          </p:cNvPr>
          <p:cNvSpPr txBox="1">
            <a:spLocks/>
          </p:cNvSpPr>
          <p:nvPr/>
        </p:nvSpPr>
        <p:spPr>
          <a:xfrm>
            <a:off x="6962766" y="2278607"/>
            <a:ext cx="4773009" cy="1877415"/>
          </a:xfrm>
          <a:prstGeom prst="rect">
            <a:avLst/>
          </a:prstGeom>
        </p:spPr>
        <p:txBody>
          <a:bodyPr vert="horz" lIns="76200" tIns="38100" rIns="76200" bIns="38100" rtlCol="0">
            <a:noAutofit/>
          </a:bodyPr>
          <a:lstStyle>
            <a:lvl1pPr marL="274320" indent="-274320" algn="l" defTabSz="1097280" rtl="0" eaLnBrk="1" latinLnBrk="0" hangingPunct="1">
              <a:lnSpc>
                <a:spcPct val="90000"/>
              </a:lnSpc>
              <a:spcBef>
                <a:spcPts val="1200"/>
              </a:spcBef>
              <a:buClr>
                <a:srgbClr val="00B5EE"/>
              </a:buClr>
              <a:buFont typeface="Arial" panose="020B0604020202020204" pitchFamily="34" charset="0"/>
              <a:buChar char="•"/>
              <a:defRPr sz="3200" kern="1200">
                <a:solidFill>
                  <a:srgbClr val="4D4F5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82296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00B5EE"/>
              </a:buClr>
              <a:buFont typeface="Arial" panose="020B0604020202020204" pitchFamily="34" charset="0"/>
              <a:buChar char="•"/>
              <a:defRPr sz="2800" kern="1200">
                <a:solidFill>
                  <a:srgbClr val="4D4F5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37160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00B5EE"/>
              </a:buClr>
              <a:buFont typeface="Arial" panose="020B0604020202020204" pitchFamily="34" charset="0"/>
              <a:buChar char="•"/>
              <a:defRPr sz="2000" kern="1200">
                <a:solidFill>
                  <a:srgbClr val="4D4F5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92024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00B5EE"/>
              </a:buClr>
              <a:buFont typeface="Arial" panose="020B0604020202020204" pitchFamily="34" charset="0"/>
              <a:buChar char="•"/>
              <a:defRPr sz="2000" kern="1200">
                <a:solidFill>
                  <a:srgbClr val="4D4F5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46888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00B5EE"/>
              </a:buClr>
              <a:buFont typeface="Arial" panose="020B0604020202020204" pitchFamily="34" charset="0"/>
              <a:buChar char="•"/>
              <a:defRPr sz="2000" kern="1200">
                <a:solidFill>
                  <a:srgbClr val="4D4F5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01752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6616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1480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6344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8119" marR="0" lvl="0" indent="-238119" algn="l" defTabSz="14630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5EE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Similar number of patients without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allo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-SCT in both groups were able to reach continuation phase </a:t>
            </a:r>
            <a:r>
              <a:rPr kumimoji="0" lang="en-US" sz="2400" b="0" i="0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(</a:t>
            </a:r>
            <a:r>
              <a:rPr kumimoji="0" lang="en-US" sz="2400" b="1" i="0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about 60-70% of non-SCT </a:t>
            </a:r>
            <a:r>
              <a:rPr kumimoji="0" lang="en-US" sz="2400" b="0" i="0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pts)</a:t>
            </a:r>
          </a:p>
          <a:p>
            <a:pPr marL="238119" marR="0" lvl="0" indent="-238119" algn="l" defTabSz="14630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5EE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B7C7C38-0C2F-7BAC-8CC5-D9A2DBA04CD1}"/>
              </a:ext>
            </a:extLst>
          </p:cNvPr>
          <p:cNvSpPr txBox="1"/>
          <p:nvPr/>
        </p:nvSpPr>
        <p:spPr>
          <a:xfrm>
            <a:off x="10527115" y="6354573"/>
            <a:ext cx="1547557" cy="508961"/>
          </a:xfrm>
          <a:prstGeom prst="rect">
            <a:avLst/>
          </a:prstGeom>
          <a:solidFill>
            <a:schemeClr val="bg1"/>
          </a:solidFill>
        </p:spPr>
        <p:txBody>
          <a:bodyPr wrap="none" tIns="121920" bIns="121920" rtlCol="0" anchor="ctr">
            <a:noAutofit/>
          </a:bodyPr>
          <a:lstStyle/>
          <a:p>
            <a:pPr marL="231642" marR="0" lvl="0" indent="-231642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D89616D7-12D9-F4BD-B2E7-8CF85308F6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831526" y="6426490"/>
            <a:ext cx="6243146" cy="365125"/>
          </a:xfrm>
        </p:spPr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333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Sekeres M et al, EHA 2024 S142; Levis MJ et al. Blood Adv 2026</a:t>
            </a:r>
          </a:p>
        </p:txBody>
      </p:sp>
    </p:spTree>
    <p:extLst>
      <p:ext uri="{BB962C8B-B14F-4D97-AF65-F5344CB8AC3E}">
        <p14:creationId xmlns:p14="http://schemas.microsoft.com/office/powerpoint/2010/main" val="3204456104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745A7D6-DD5B-5A0D-0AE6-F07EF4094A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562" y="381958"/>
            <a:ext cx="10980369" cy="492443"/>
          </a:xfrm>
        </p:spPr>
        <p:txBody>
          <a:bodyPr/>
          <a:lstStyle/>
          <a:p>
            <a:r>
              <a:rPr lang="en-US" dirty="0"/>
              <a:t>PETHEMA-QUIWI Study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BE54192-D09E-CABF-0856-35C2EB7D63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5376" y="1176215"/>
            <a:ext cx="10972800" cy="4792735"/>
          </a:xfrm>
        </p:spPr>
        <p:txBody>
          <a:bodyPr/>
          <a:lstStyle/>
          <a:p>
            <a:pPr marL="0" indent="0">
              <a:buNone/>
            </a:pP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Quizartinib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for Newly Diagnosed Adult Patients with FLT3-WILD TYPE AML?!?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ABDC58-E510-37E7-F07D-D5FBE883E119}"/>
              </a:ext>
            </a:extLst>
          </p:cNvPr>
          <p:cNvSpPr txBox="1"/>
          <p:nvPr/>
        </p:nvSpPr>
        <p:spPr>
          <a:xfrm>
            <a:off x="8612293" y="6403571"/>
            <a:ext cx="357970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Montesinos, P et al., J Clin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Oncol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2025</a:t>
            </a:r>
          </a:p>
        </p:txBody>
      </p:sp>
      <p:cxnSp>
        <p:nvCxnSpPr>
          <p:cNvPr id="8" name="Straight Arrow Connector 18">
            <a:extLst>
              <a:ext uri="{FF2B5EF4-FFF2-40B4-BE49-F238E27FC236}">
                <a16:creationId xmlns:a16="http://schemas.microsoft.com/office/drawing/2014/main" id="{3886EFF3-4502-731D-F30F-E82973A702EE}"/>
              </a:ext>
            </a:extLst>
          </p:cNvPr>
          <p:cNvCxnSpPr>
            <a:cxnSpLocks/>
            <a:endCxn id="14" idx="1"/>
          </p:cNvCxnSpPr>
          <p:nvPr/>
        </p:nvCxnSpPr>
        <p:spPr>
          <a:xfrm>
            <a:off x="2931532" y="3454799"/>
            <a:ext cx="1820947" cy="520120"/>
          </a:xfrm>
          <a:prstGeom prst="bentConnector3">
            <a:avLst>
              <a:gd name="adj1" fmla="val 51185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F35D2FB5-5F93-F0D4-C28A-172F92CF32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95557" y="2604208"/>
            <a:ext cx="381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defRPr sz="2800" b="1">
                <a:solidFill>
                  <a:srgbClr val="262626"/>
                </a:solidFill>
                <a:latin typeface="Calibri" panose="020F0502020204030204" pitchFamily="34" charset="0"/>
              </a:defRPr>
            </a:lvl1pPr>
            <a:lvl2pPr marL="742950" indent="-285750" defTabSz="457200">
              <a:lnSpc>
                <a:spcPct val="90000"/>
              </a:lnSpc>
              <a:spcBef>
                <a:spcPts val="500"/>
              </a:spcBef>
              <a:buClr>
                <a:srgbClr val="8E1400"/>
              </a:buClr>
              <a:buFont typeface="Arial" panose="020B0604020202020204" pitchFamily="34" charset="0"/>
              <a:buChar char="•"/>
              <a:defRPr sz="2800">
                <a:solidFill>
                  <a:srgbClr val="262626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lnSpc>
                <a:spcPct val="90000"/>
              </a:lnSpc>
              <a:spcBef>
                <a:spcPts val="500"/>
              </a:spcBef>
              <a:buClr>
                <a:srgbClr val="8E1400"/>
              </a:buClr>
              <a:buFont typeface="Calibri" panose="020F0502020204030204" pitchFamily="34" charset="0"/>
              <a:buChar char="–"/>
              <a:defRPr sz="2400">
                <a:solidFill>
                  <a:srgbClr val="262626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lnSpc>
                <a:spcPct val="90000"/>
              </a:lnSpc>
              <a:spcBef>
                <a:spcPts val="500"/>
              </a:spcBef>
              <a:buClr>
                <a:srgbClr val="8E1400"/>
              </a:buClr>
              <a:buFont typeface="Wingdings" panose="05000000000000000000" pitchFamily="2" charset="2"/>
              <a:buChar char="§"/>
              <a:defRPr sz="2000">
                <a:solidFill>
                  <a:srgbClr val="262626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lnSpc>
                <a:spcPct val="90000"/>
              </a:lnSpc>
              <a:spcBef>
                <a:spcPts val="500"/>
              </a:spcBef>
              <a:buClr>
                <a:srgbClr val="8E1400"/>
              </a:buClr>
              <a:buFont typeface="Calibri" panose="020F0502020204030204" pitchFamily="34" charset="0"/>
              <a:buChar char="»"/>
              <a:defRPr>
                <a:solidFill>
                  <a:srgbClr val="262626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8E1400"/>
              </a:buClr>
              <a:buFont typeface="Calibri" panose="020F0502020204030204" pitchFamily="34" charset="0"/>
              <a:buChar char="»"/>
              <a:defRPr>
                <a:solidFill>
                  <a:srgbClr val="262626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8E1400"/>
              </a:buClr>
              <a:buFont typeface="Calibri" panose="020F0502020204030204" pitchFamily="34" charset="0"/>
              <a:buChar char="»"/>
              <a:defRPr>
                <a:solidFill>
                  <a:srgbClr val="262626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8E1400"/>
              </a:buClr>
              <a:buFont typeface="Calibri" panose="020F0502020204030204" pitchFamily="34" charset="0"/>
              <a:buChar char="»"/>
              <a:defRPr>
                <a:solidFill>
                  <a:srgbClr val="262626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8E1400"/>
              </a:buClr>
              <a:buFont typeface="Calibri" panose="020F0502020204030204" pitchFamily="34" charset="0"/>
              <a:buChar char="»"/>
              <a:defRPr>
                <a:solidFill>
                  <a:srgbClr val="262626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Franklin Gothic Book" panose="020B0503020102020204" pitchFamily="34" charset="0"/>
              <a:ea typeface="+mn-ea"/>
              <a:cs typeface="+mn-cs"/>
            </a:endParaRPr>
          </a:p>
        </p:txBody>
      </p:sp>
      <p:sp>
        <p:nvSpPr>
          <p:cNvPr id="10" name="Content Placeholder 24">
            <a:extLst>
              <a:ext uri="{FF2B5EF4-FFF2-40B4-BE49-F238E27FC236}">
                <a16:creationId xmlns:a16="http://schemas.microsoft.com/office/drawing/2014/main" id="{FBA8F4CD-1FBC-FE0B-5130-05D339059CC7}"/>
              </a:ext>
            </a:extLst>
          </p:cNvPr>
          <p:cNvSpPr txBox="1">
            <a:spLocks/>
          </p:cNvSpPr>
          <p:nvPr/>
        </p:nvSpPr>
        <p:spPr bwMode="auto">
          <a:xfrm>
            <a:off x="436547" y="4886433"/>
            <a:ext cx="5644430" cy="1533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defRPr sz="2800" b="1">
                <a:solidFill>
                  <a:srgbClr val="262626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Clr>
                <a:srgbClr val="8E1400"/>
              </a:buClr>
              <a:buFont typeface="Arial" panose="020B0604020202020204" pitchFamily="34" charset="0"/>
              <a:buChar char="•"/>
              <a:defRPr sz="2800">
                <a:solidFill>
                  <a:srgbClr val="262626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lr>
                <a:srgbClr val="8E1400"/>
              </a:buClr>
              <a:buFont typeface="Calibri" panose="020F0502020204030204" pitchFamily="34" charset="0"/>
              <a:buChar char="–"/>
              <a:defRPr sz="2400">
                <a:solidFill>
                  <a:srgbClr val="262626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lr>
                <a:srgbClr val="8E1400"/>
              </a:buClr>
              <a:buFont typeface="Wingdings" panose="05000000000000000000" pitchFamily="2" charset="2"/>
              <a:buChar char="§"/>
              <a:defRPr sz="2000">
                <a:solidFill>
                  <a:srgbClr val="262626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lr>
                <a:srgbClr val="8E1400"/>
              </a:buClr>
              <a:buFont typeface="Calibri" panose="020F0502020204030204" pitchFamily="34" charset="0"/>
              <a:buChar char="»"/>
              <a:defRPr>
                <a:solidFill>
                  <a:srgbClr val="262626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8E1400"/>
              </a:buClr>
              <a:buFont typeface="Calibri" panose="020F0502020204030204" pitchFamily="34" charset="0"/>
              <a:buChar char="»"/>
              <a:defRPr>
                <a:solidFill>
                  <a:srgbClr val="262626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8E1400"/>
              </a:buClr>
              <a:buFont typeface="Calibri" panose="020F0502020204030204" pitchFamily="34" charset="0"/>
              <a:buChar char="»"/>
              <a:defRPr>
                <a:solidFill>
                  <a:srgbClr val="262626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8E1400"/>
              </a:buClr>
              <a:buFont typeface="Calibri" panose="020F0502020204030204" pitchFamily="34" charset="0"/>
              <a:buChar char="»"/>
              <a:defRPr>
                <a:solidFill>
                  <a:srgbClr val="262626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8E1400"/>
              </a:buClr>
              <a:buFont typeface="Calibri" panose="020F0502020204030204" pitchFamily="34" charset="0"/>
              <a:buChar char="»"/>
              <a:defRPr>
                <a:solidFill>
                  <a:srgbClr val="262626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609585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Primary endpoint: </a:t>
            </a:r>
            <a:r>
              <a:rPr kumimoji="0" lang="en-US" altLang="en-US" sz="2667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EFS</a:t>
            </a:r>
          </a:p>
          <a:p>
            <a:pPr marL="0" marR="0" lvl="0" indent="0" algn="l" defTabSz="609585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Secondary endpoint</a:t>
            </a:r>
            <a:r>
              <a:rPr kumimoji="0" lang="en-US" altLang="en-US" sz="2667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: OS</a:t>
            </a:r>
          </a:p>
          <a:p>
            <a:pPr marL="0" marR="0" lvl="0" indent="0" algn="l" defTabSz="609585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Stratification Factor: </a:t>
            </a:r>
            <a:r>
              <a:rPr kumimoji="0" lang="en-US" altLang="en-US" sz="2667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age &lt; or </a:t>
            </a:r>
            <a:r>
              <a:rPr kumimoji="0" lang="en-US" altLang="en-US" sz="2667" b="0" i="0" u="sng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&gt;</a:t>
            </a:r>
            <a:r>
              <a:rPr kumimoji="0" lang="en-US" altLang="en-US" sz="2667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 60 yrs</a:t>
            </a:r>
            <a:endParaRPr kumimoji="0" lang="en-US" altLang="en-US" sz="2667" b="1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Franklin Gothic Book" panose="020B0503020102020204" pitchFamily="34" charset="0"/>
              <a:ea typeface="+mn-ea"/>
              <a:cs typeface="+mn-cs"/>
            </a:endParaRPr>
          </a:p>
        </p:txBody>
      </p:sp>
      <p:sp>
        <p:nvSpPr>
          <p:cNvPr id="11" name="TextBox 13">
            <a:extLst>
              <a:ext uri="{FF2B5EF4-FFF2-40B4-BE49-F238E27FC236}">
                <a16:creationId xmlns:a16="http://schemas.microsoft.com/office/drawing/2014/main" id="{639EBFFA-5DEE-79AC-0512-B0AE700662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13008" y="2478796"/>
            <a:ext cx="381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defRPr sz="2800" b="1">
                <a:solidFill>
                  <a:srgbClr val="262626"/>
                </a:solidFill>
                <a:latin typeface="Calibri" panose="020F0502020204030204" pitchFamily="34" charset="0"/>
              </a:defRPr>
            </a:lvl1pPr>
            <a:lvl2pPr marL="742950" indent="-285750" defTabSz="457200">
              <a:lnSpc>
                <a:spcPct val="90000"/>
              </a:lnSpc>
              <a:spcBef>
                <a:spcPts val="500"/>
              </a:spcBef>
              <a:buClr>
                <a:srgbClr val="8E1400"/>
              </a:buClr>
              <a:buFont typeface="Arial" panose="020B0604020202020204" pitchFamily="34" charset="0"/>
              <a:buChar char="•"/>
              <a:defRPr sz="2800">
                <a:solidFill>
                  <a:srgbClr val="262626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lnSpc>
                <a:spcPct val="90000"/>
              </a:lnSpc>
              <a:spcBef>
                <a:spcPts val="500"/>
              </a:spcBef>
              <a:buClr>
                <a:srgbClr val="8E1400"/>
              </a:buClr>
              <a:buFont typeface="Calibri" panose="020F0502020204030204" pitchFamily="34" charset="0"/>
              <a:buChar char="–"/>
              <a:defRPr sz="2400">
                <a:solidFill>
                  <a:srgbClr val="262626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lnSpc>
                <a:spcPct val="90000"/>
              </a:lnSpc>
              <a:spcBef>
                <a:spcPts val="500"/>
              </a:spcBef>
              <a:buClr>
                <a:srgbClr val="8E1400"/>
              </a:buClr>
              <a:buFont typeface="Wingdings" panose="05000000000000000000" pitchFamily="2" charset="2"/>
              <a:buChar char="§"/>
              <a:defRPr sz="2000">
                <a:solidFill>
                  <a:srgbClr val="262626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lnSpc>
                <a:spcPct val="90000"/>
              </a:lnSpc>
              <a:spcBef>
                <a:spcPts val="500"/>
              </a:spcBef>
              <a:buClr>
                <a:srgbClr val="8E1400"/>
              </a:buClr>
              <a:buFont typeface="Calibri" panose="020F0502020204030204" pitchFamily="34" charset="0"/>
              <a:buChar char="»"/>
              <a:defRPr>
                <a:solidFill>
                  <a:srgbClr val="262626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8E1400"/>
              </a:buClr>
              <a:buFont typeface="Calibri" panose="020F0502020204030204" pitchFamily="34" charset="0"/>
              <a:buChar char="»"/>
              <a:defRPr>
                <a:solidFill>
                  <a:srgbClr val="262626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8E1400"/>
              </a:buClr>
              <a:buFont typeface="Calibri" panose="020F0502020204030204" pitchFamily="34" charset="0"/>
              <a:buChar char="»"/>
              <a:defRPr>
                <a:solidFill>
                  <a:srgbClr val="262626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8E1400"/>
              </a:buClr>
              <a:buFont typeface="Calibri" panose="020F0502020204030204" pitchFamily="34" charset="0"/>
              <a:buChar char="»"/>
              <a:defRPr>
                <a:solidFill>
                  <a:srgbClr val="262626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8E1400"/>
              </a:buClr>
              <a:buFont typeface="Calibri" panose="020F0502020204030204" pitchFamily="34" charset="0"/>
              <a:buChar char="»"/>
              <a:defRPr>
                <a:solidFill>
                  <a:srgbClr val="262626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Franklin Gothic Book" panose="020B0503020102020204" pitchFamily="34" charset="0"/>
              <a:ea typeface="+mn-ea"/>
              <a:cs typeface="+mn-cs"/>
            </a:endParaRPr>
          </a:p>
        </p:txBody>
      </p:sp>
      <p:sp>
        <p:nvSpPr>
          <p:cNvPr id="12" name="Rounded Rectangle 17">
            <a:extLst>
              <a:ext uri="{FF2B5EF4-FFF2-40B4-BE49-F238E27FC236}">
                <a16:creationId xmlns:a16="http://schemas.microsoft.com/office/drawing/2014/main" id="{4458AE91-58DA-0E9A-5C27-E6B11853E561}"/>
              </a:ext>
            </a:extLst>
          </p:cNvPr>
          <p:cNvSpPr/>
          <p:nvPr/>
        </p:nvSpPr>
        <p:spPr>
          <a:xfrm>
            <a:off x="4752479" y="2601033"/>
            <a:ext cx="1645920" cy="804672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7+3 </a:t>
            </a:r>
          </a:p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+ 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Quizartinib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13" name="Straight Arrow Connector 19">
            <a:extLst>
              <a:ext uri="{FF2B5EF4-FFF2-40B4-BE49-F238E27FC236}">
                <a16:creationId xmlns:a16="http://schemas.microsoft.com/office/drawing/2014/main" id="{75B8057B-9B6F-B34B-D6A0-20DE0BAE9837}"/>
              </a:ext>
            </a:extLst>
          </p:cNvPr>
          <p:cNvCxnSpPr>
            <a:stCxn id="16" idx="3"/>
            <a:endCxn id="12" idx="1"/>
          </p:cNvCxnSpPr>
          <p:nvPr/>
        </p:nvCxnSpPr>
        <p:spPr>
          <a:xfrm flipV="1">
            <a:off x="3445370" y="3003370"/>
            <a:ext cx="1307109" cy="451429"/>
          </a:xfrm>
          <a:prstGeom prst="bentConnector3">
            <a:avLst>
              <a:gd name="adj1" fmla="val 33491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ounded Rectangle 21">
            <a:extLst>
              <a:ext uri="{FF2B5EF4-FFF2-40B4-BE49-F238E27FC236}">
                <a16:creationId xmlns:a16="http://schemas.microsoft.com/office/drawing/2014/main" id="{AE59F63B-58F9-FCD4-93A2-D0DE837AEB84}"/>
              </a:ext>
            </a:extLst>
          </p:cNvPr>
          <p:cNvSpPr/>
          <p:nvPr/>
        </p:nvSpPr>
        <p:spPr>
          <a:xfrm>
            <a:off x="4752479" y="3572583"/>
            <a:ext cx="1645920" cy="804672"/>
          </a:xfrm>
          <a:prstGeom prst="roundRect">
            <a:avLst/>
          </a:prstGeom>
          <a:solidFill>
            <a:srgbClr val="00B050">
              <a:alpha val="74902"/>
            </a:srgb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7+3 </a:t>
            </a:r>
          </a:p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+ Placebo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421B740-6AED-241D-119B-B5A5D0458B67}"/>
              </a:ext>
            </a:extLst>
          </p:cNvPr>
          <p:cNvSpPr/>
          <p:nvPr/>
        </p:nvSpPr>
        <p:spPr>
          <a:xfrm>
            <a:off x="3926464" y="3064881"/>
            <a:ext cx="845317" cy="792255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</a:t>
            </a:r>
          </a:p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2:1</a:t>
            </a:r>
          </a:p>
        </p:txBody>
      </p:sp>
      <p:sp>
        <p:nvSpPr>
          <p:cNvPr id="16" name="Rounded Rectangle 14">
            <a:extLst>
              <a:ext uri="{FF2B5EF4-FFF2-40B4-BE49-F238E27FC236}">
                <a16:creationId xmlns:a16="http://schemas.microsoft.com/office/drawing/2014/main" id="{14601A6D-0F87-06AD-2495-1F532526E7C9}"/>
              </a:ext>
            </a:extLst>
          </p:cNvPr>
          <p:cNvSpPr/>
          <p:nvPr/>
        </p:nvSpPr>
        <p:spPr>
          <a:xfrm>
            <a:off x="1118887" y="2679305"/>
            <a:ext cx="2326483" cy="1550988"/>
          </a:xfrm>
          <a:prstGeom prst="roundRect">
            <a:avLst/>
          </a:prstGeom>
          <a:solidFill>
            <a:srgbClr val="444E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AML </a:t>
            </a:r>
          </a:p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age 18-70 years</a:t>
            </a:r>
          </a:p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FLT3-ITD NEG</a:t>
            </a:r>
            <a:endParaRPr kumimoji="0" lang="en-US" sz="1800" b="0" i="0" u="none" strike="noStrike" kern="1200" cap="none" spc="0" normalizeH="0" baseline="300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 = 273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D7B15F9-15A4-47BF-12F2-DD9939EBAF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94257" y="2775657"/>
            <a:ext cx="381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defRPr sz="2800" b="1">
                <a:solidFill>
                  <a:srgbClr val="262626"/>
                </a:solidFill>
                <a:latin typeface="Calibri" panose="020F0502020204030204" pitchFamily="34" charset="0"/>
              </a:defRPr>
            </a:lvl1pPr>
            <a:lvl2pPr marL="742950" indent="-285750" defTabSz="457200">
              <a:lnSpc>
                <a:spcPct val="90000"/>
              </a:lnSpc>
              <a:spcBef>
                <a:spcPts val="500"/>
              </a:spcBef>
              <a:buClr>
                <a:srgbClr val="8E1400"/>
              </a:buClr>
              <a:buFont typeface="Arial" panose="020B0604020202020204" pitchFamily="34" charset="0"/>
              <a:buChar char="•"/>
              <a:defRPr sz="2800">
                <a:solidFill>
                  <a:srgbClr val="262626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lnSpc>
                <a:spcPct val="90000"/>
              </a:lnSpc>
              <a:spcBef>
                <a:spcPts val="500"/>
              </a:spcBef>
              <a:buClr>
                <a:srgbClr val="8E1400"/>
              </a:buClr>
              <a:buFont typeface="Calibri" panose="020F0502020204030204" pitchFamily="34" charset="0"/>
              <a:buChar char="–"/>
              <a:defRPr sz="2400">
                <a:solidFill>
                  <a:srgbClr val="262626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lnSpc>
                <a:spcPct val="90000"/>
              </a:lnSpc>
              <a:spcBef>
                <a:spcPts val="500"/>
              </a:spcBef>
              <a:buClr>
                <a:srgbClr val="8E1400"/>
              </a:buClr>
              <a:buFont typeface="Wingdings" panose="05000000000000000000" pitchFamily="2" charset="2"/>
              <a:buChar char="§"/>
              <a:defRPr sz="2000">
                <a:solidFill>
                  <a:srgbClr val="262626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lnSpc>
                <a:spcPct val="90000"/>
              </a:lnSpc>
              <a:spcBef>
                <a:spcPts val="500"/>
              </a:spcBef>
              <a:buClr>
                <a:srgbClr val="8E1400"/>
              </a:buClr>
              <a:buFont typeface="Calibri" panose="020F0502020204030204" pitchFamily="34" charset="0"/>
              <a:buChar char="»"/>
              <a:defRPr>
                <a:solidFill>
                  <a:srgbClr val="262626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8E1400"/>
              </a:buClr>
              <a:buFont typeface="Calibri" panose="020F0502020204030204" pitchFamily="34" charset="0"/>
              <a:buChar char="»"/>
              <a:defRPr>
                <a:solidFill>
                  <a:srgbClr val="262626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8E1400"/>
              </a:buClr>
              <a:buFont typeface="Calibri" panose="020F0502020204030204" pitchFamily="34" charset="0"/>
              <a:buChar char="»"/>
              <a:defRPr>
                <a:solidFill>
                  <a:srgbClr val="262626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8E1400"/>
              </a:buClr>
              <a:buFont typeface="Calibri" panose="020F0502020204030204" pitchFamily="34" charset="0"/>
              <a:buChar char="»"/>
              <a:defRPr>
                <a:solidFill>
                  <a:srgbClr val="262626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8E1400"/>
              </a:buClr>
              <a:buFont typeface="Calibri" panose="020F0502020204030204" pitchFamily="34" charset="0"/>
              <a:buChar char="»"/>
              <a:defRPr>
                <a:solidFill>
                  <a:srgbClr val="262626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Franklin Gothic Book" panose="020B0503020102020204" pitchFamily="34" charset="0"/>
              <a:ea typeface="+mn-ea"/>
              <a:cs typeface="+mn-cs"/>
            </a:endParaRPr>
          </a:p>
        </p:txBody>
      </p:sp>
      <p:sp>
        <p:nvSpPr>
          <p:cNvPr id="18" name="TextBox 20">
            <a:extLst>
              <a:ext uri="{FF2B5EF4-FFF2-40B4-BE49-F238E27FC236}">
                <a16:creationId xmlns:a16="http://schemas.microsoft.com/office/drawing/2014/main" id="{8ECEF68A-D480-A7D9-E62F-8CD517D336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11708" y="2648657"/>
            <a:ext cx="381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defRPr sz="2800" b="1">
                <a:solidFill>
                  <a:srgbClr val="262626"/>
                </a:solidFill>
                <a:latin typeface="Calibri" panose="020F0502020204030204" pitchFamily="34" charset="0"/>
              </a:defRPr>
            </a:lvl1pPr>
            <a:lvl2pPr marL="742950" indent="-285750" defTabSz="457200">
              <a:lnSpc>
                <a:spcPct val="90000"/>
              </a:lnSpc>
              <a:spcBef>
                <a:spcPts val="500"/>
              </a:spcBef>
              <a:buClr>
                <a:srgbClr val="8E1400"/>
              </a:buClr>
              <a:buFont typeface="Arial" panose="020B0604020202020204" pitchFamily="34" charset="0"/>
              <a:buChar char="•"/>
              <a:defRPr sz="2800">
                <a:solidFill>
                  <a:srgbClr val="262626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lnSpc>
                <a:spcPct val="90000"/>
              </a:lnSpc>
              <a:spcBef>
                <a:spcPts val="500"/>
              </a:spcBef>
              <a:buClr>
                <a:srgbClr val="8E1400"/>
              </a:buClr>
              <a:buFont typeface="Calibri" panose="020F0502020204030204" pitchFamily="34" charset="0"/>
              <a:buChar char="–"/>
              <a:defRPr sz="2400">
                <a:solidFill>
                  <a:srgbClr val="262626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lnSpc>
                <a:spcPct val="90000"/>
              </a:lnSpc>
              <a:spcBef>
                <a:spcPts val="500"/>
              </a:spcBef>
              <a:buClr>
                <a:srgbClr val="8E1400"/>
              </a:buClr>
              <a:buFont typeface="Wingdings" panose="05000000000000000000" pitchFamily="2" charset="2"/>
              <a:buChar char="§"/>
              <a:defRPr sz="2000">
                <a:solidFill>
                  <a:srgbClr val="262626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lnSpc>
                <a:spcPct val="90000"/>
              </a:lnSpc>
              <a:spcBef>
                <a:spcPts val="500"/>
              </a:spcBef>
              <a:buClr>
                <a:srgbClr val="8E1400"/>
              </a:buClr>
              <a:buFont typeface="Calibri" panose="020F0502020204030204" pitchFamily="34" charset="0"/>
              <a:buChar char="»"/>
              <a:defRPr>
                <a:solidFill>
                  <a:srgbClr val="262626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8E1400"/>
              </a:buClr>
              <a:buFont typeface="Calibri" panose="020F0502020204030204" pitchFamily="34" charset="0"/>
              <a:buChar char="»"/>
              <a:defRPr>
                <a:solidFill>
                  <a:srgbClr val="262626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8E1400"/>
              </a:buClr>
              <a:buFont typeface="Calibri" panose="020F0502020204030204" pitchFamily="34" charset="0"/>
              <a:buChar char="»"/>
              <a:defRPr>
                <a:solidFill>
                  <a:srgbClr val="262626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8E1400"/>
              </a:buClr>
              <a:buFont typeface="Calibri" panose="020F0502020204030204" pitchFamily="34" charset="0"/>
              <a:buChar char="»"/>
              <a:defRPr>
                <a:solidFill>
                  <a:srgbClr val="262626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8E1400"/>
              </a:buClr>
              <a:buFont typeface="Calibri" panose="020F0502020204030204" pitchFamily="34" charset="0"/>
              <a:buChar char="»"/>
              <a:defRPr>
                <a:solidFill>
                  <a:srgbClr val="262626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Franklin Gothic Book" panose="020B0503020102020204" pitchFamily="34" charset="0"/>
              <a:ea typeface="+mn-ea"/>
              <a:cs typeface="+mn-cs"/>
            </a:endParaRPr>
          </a:p>
        </p:txBody>
      </p:sp>
      <p:sp>
        <p:nvSpPr>
          <p:cNvPr id="19" name="Rounded Rectangle 22">
            <a:extLst>
              <a:ext uri="{FF2B5EF4-FFF2-40B4-BE49-F238E27FC236}">
                <a16:creationId xmlns:a16="http://schemas.microsoft.com/office/drawing/2014/main" id="{792BB3AA-DD89-6DCD-A85E-55B5B209739C}"/>
              </a:ext>
            </a:extLst>
          </p:cNvPr>
          <p:cNvSpPr/>
          <p:nvPr/>
        </p:nvSpPr>
        <p:spPr>
          <a:xfrm>
            <a:off x="7242408" y="2601033"/>
            <a:ext cx="1645920" cy="804672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HiDAC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+ 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Quizartinib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Rounded Rectangle 23">
            <a:extLst>
              <a:ext uri="{FF2B5EF4-FFF2-40B4-BE49-F238E27FC236}">
                <a16:creationId xmlns:a16="http://schemas.microsoft.com/office/drawing/2014/main" id="{054813E3-F268-FC1A-A8B8-52123B597F6D}"/>
              </a:ext>
            </a:extLst>
          </p:cNvPr>
          <p:cNvSpPr/>
          <p:nvPr/>
        </p:nvSpPr>
        <p:spPr>
          <a:xfrm>
            <a:off x="7243201" y="3572583"/>
            <a:ext cx="1645920" cy="803232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HiDAC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+ Placebo</a:t>
            </a:r>
          </a:p>
        </p:txBody>
      </p:sp>
      <p:sp>
        <p:nvSpPr>
          <p:cNvPr id="21" name="TextBox 30">
            <a:extLst>
              <a:ext uri="{FF2B5EF4-FFF2-40B4-BE49-F238E27FC236}">
                <a16:creationId xmlns:a16="http://schemas.microsoft.com/office/drawing/2014/main" id="{25831193-B65C-140B-6969-50616336DA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9757" y="2591508"/>
            <a:ext cx="381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defRPr sz="2800" b="1">
                <a:solidFill>
                  <a:srgbClr val="262626"/>
                </a:solidFill>
                <a:latin typeface="Calibri" panose="020F0502020204030204" pitchFamily="34" charset="0"/>
              </a:defRPr>
            </a:lvl1pPr>
            <a:lvl2pPr marL="742950" indent="-285750" defTabSz="457200">
              <a:lnSpc>
                <a:spcPct val="90000"/>
              </a:lnSpc>
              <a:spcBef>
                <a:spcPts val="500"/>
              </a:spcBef>
              <a:buClr>
                <a:srgbClr val="8E1400"/>
              </a:buClr>
              <a:buFont typeface="Arial" panose="020B0604020202020204" pitchFamily="34" charset="0"/>
              <a:buChar char="•"/>
              <a:defRPr sz="2800">
                <a:solidFill>
                  <a:srgbClr val="262626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lnSpc>
                <a:spcPct val="90000"/>
              </a:lnSpc>
              <a:spcBef>
                <a:spcPts val="500"/>
              </a:spcBef>
              <a:buClr>
                <a:srgbClr val="8E1400"/>
              </a:buClr>
              <a:buFont typeface="Calibri" panose="020F0502020204030204" pitchFamily="34" charset="0"/>
              <a:buChar char="–"/>
              <a:defRPr sz="2400">
                <a:solidFill>
                  <a:srgbClr val="262626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lnSpc>
                <a:spcPct val="90000"/>
              </a:lnSpc>
              <a:spcBef>
                <a:spcPts val="500"/>
              </a:spcBef>
              <a:buClr>
                <a:srgbClr val="8E1400"/>
              </a:buClr>
              <a:buFont typeface="Wingdings" panose="05000000000000000000" pitchFamily="2" charset="2"/>
              <a:buChar char="§"/>
              <a:defRPr sz="2000">
                <a:solidFill>
                  <a:srgbClr val="262626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lnSpc>
                <a:spcPct val="90000"/>
              </a:lnSpc>
              <a:spcBef>
                <a:spcPts val="500"/>
              </a:spcBef>
              <a:buClr>
                <a:srgbClr val="8E1400"/>
              </a:buClr>
              <a:buFont typeface="Calibri" panose="020F0502020204030204" pitchFamily="34" charset="0"/>
              <a:buChar char="»"/>
              <a:defRPr>
                <a:solidFill>
                  <a:srgbClr val="262626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8E1400"/>
              </a:buClr>
              <a:buFont typeface="Calibri" panose="020F0502020204030204" pitchFamily="34" charset="0"/>
              <a:buChar char="»"/>
              <a:defRPr>
                <a:solidFill>
                  <a:srgbClr val="262626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8E1400"/>
              </a:buClr>
              <a:buFont typeface="Calibri" panose="020F0502020204030204" pitchFamily="34" charset="0"/>
              <a:buChar char="»"/>
              <a:defRPr>
                <a:solidFill>
                  <a:srgbClr val="262626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8E1400"/>
              </a:buClr>
              <a:buFont typeface="Calibri" panose="020F0502020204030204" pitchFamily="34" charset="0"/>
              <a:buChar char="»"/>
              <a:defRPr>
                <a:solidFill>
                  <a:srgbClr val="262626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8E1400"/>
              </a:buClr>
              <a:buFont typeface="Calibri" panose="020F0502020204030204" pitchFamily="34" charset="0"/>
              <a:buChar char="»"/>
              <a:defRPr>
                <a:solidFill>
                  <a:srgbClr val="262626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Franklin Gothic Book" panose="020B0503020102020204" pitchFamily="34" charset="0"/>
              <a:ea typeface="+mn-ea"/>
              <a:cs typeface="+mn-cs"/>
            </a:endParaRPr>
          </a:p>
        </p:txBody>
      </p:sp>
      <p:sp>
        <p:nvSpPr>
          <p:cNvPr id="22" name="TextBox 31">
            <a:extLst>
              <a:ext uri="{FF2B5EF4-FFF2-40B4-BE49-F238E27FC236}">
                <a16:creationId xmlns:a16="http://schemas.microsoft.com/office/drawing/2014/main" id="{69B70F01-9FA8-96AE-63DC-DD7B40C681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7208" y="2466096"/>
            <a:ext cx="381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defRPr sz="2800" b="1">
                <a:solidFill>
                  <a:srgbClr val="262626"/>
                </a:solidFill>
                <a:latin typeface="Calibri" panose="020F0502020204030204" pitchFamily="34" charset="0"/>
              </a:defRPr>
            </a:lvl1pPr>
            <a:lvl2pPr marL="742950" indent="-285750" defTabSz="457200">
              <a:lnSpc>
                <a:spcPct val="90000"/>
              </a:lnSpc>
              <a:spcBef>
                <a:spcPts val="500"/>
              </a:spcBef>
              <a:buClr>
                <a:srgbClr val="8E1400"/>
              </a:buClr>
              <a:buFont typeface="Arial" panose="020B0604020202020204" pitchFamily="34" charset="0"/>
              <a:buChar char="•"/>
              <a:defRPr sz="2800">
                <a:solidFill>
                  <a:srgbClr val="262626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lnSpc>
                <a:spcPct val="90000"/>
              </a:lnSpc>
              <a:spcBef>
                <a:spcPts val="500"/>
              </a:spcBef>
              <a:buClr>
                <a:srgbClr val="8E1400"/>
              </a:buClr>
              <a:buFont typeface="Calibri" panose="020F0502020204030204" pitchFamily="34" charset="0"/>
              <a:buChar char="–"/>
              <a:defRPr sz="2400">
                <a:solidFill>
                  <a:srgbClr val="262626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lnSpc>
                <a:spcPct val="90000"/>
              </a:lnSpc>
              <a:spcBef>
                <a:spcPts val="500"/>
              </a:spcBef>
              <a:buClr>
                <a:srgbClr val="8E1400"/>
              </a:buClr>
              <a:buFont typeface="Wingdings" panose="05000000000000000000" pitchFamily="2" charset="2"/>
              <a:buChar char="§"/>
              <a:defRPr sz="2000">
                <a:solidFill>
                  <a:srgbClr val="262626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lnSpc>
                <a:spcPct val="90000"/>
              </a:lnSpc>
              <a:spcBef>
                <a:spcPts val="500"/>
              </a:spcBef>
              <a:buClr>
                <a:srgbClr val="8E1400"/>
              </a:buClr>
              <a:buFont typeface="Calibri" panose="020F0502020204030204" pitchFamily="34" charset="0"/>
              <a:buChar char="»"/>
              <a:defRPr>
                <a:solidFill>
                  <a:srgbClr val="262626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8E1400"/>
              </a:buClr>
              <a:buFont typeface="Calibri" panose="020F0502020204030204" pitchFamily="34" charset="0"/>
              <a:buChar char="»"/>
              <a:defRPr>
                <a:solidFill>
                  <a:srgbClr val="262626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8E1400"/>
              </a:buClr>
              <a:buFont typeface="Calibri" panose="020F0502020204030204" pitchFamily="34" charset="0"/>
              <a:buChar char="»"/>
              <a:defRPr>
                <a:solidFill>
                  <a:srgbClr val="262626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8E1400"/>
              </a:buClr>
              <a:buFont typeface="Calibri" panose="020F0502020204030204" pitchFamily="34" charset="0"/>
              <a:buChar char="»"/>
              <a:defRPr>
                <a:solidFill>
                  <a:srgbClr val="262626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8E1400"/>
              </a:buClr>
              <a:buFont typeface="Calibri" panose="020F0502020204030204" pitchFamily="34" charset="0"/>
              <a:buChar char="»"/>
              <a:defRPr>
                <a:solidFill>
                  <a:srgbClr val="262626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Franklin Gothic Book" panose="020B0503020102020204" pitchFamily="34" charset="0"/>
              <a:ea typeface="+mn-ea"/>
              <a:cs typeface="+mn-cs"/>
            </a:endParaRPr>
          </a:p>
        </p:txBody>
      </p:sp>
      <p:sp>
        <p:nvSpPr>
          <p:cNvPr id="23" name="Rounded Rectangle 34">
            <a:extLst>
              <a:ext uri="{FF2B5EF4-FFF2-40B4-BE49-F238E27FC236}">
                <a16:creationId xmlns:a16="http://schemas.microsoft.com/office/drawing/2014/main" id="{0026E137-3E61-3691-1875-6FAEC047BFA4}"/>
              </a:ext>
            </a:extLst>
          </p:cNvPr>
          <p:cNvSpPr/>
          <p:nvPr/>
        </p:nvSpPr>
        <p:spPr>
          <a:xfrm>
            <a:off x="9912011" y="2601033"/>
            <a:ext cx="1645920" cy="804672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Quizartinib</a:t>
            </a:r>
            <a:endParaRPr kumimoji="0" lang="en-US" sz="1600" b="0" i="0" u="none" strike="noStrike" kern="1200" cap="none" spc="0" normalizeH="0" baseline="300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" name="Rounded Rectangle 35">
            <a:extLst>
              <a:ext uri="{FF2B5EF4-FFF2-40B4-BE49-F238E27FC236}">
                <a16:creationId xmlns:a16="http://schemas.microsoft.com/office/drawing/2014/main" id="{67DE68C6-5C33-54D8-2987-21000AC78529}"/>
              </a:ext>
            </a:extLst>
          </p:cNvPr>
          <p:cNvSpPr/>
          <p:nvPr/>
        </p:nvSpPr>
        <p:spPr>
          <a:xfrm>
            <a:off x="9913597" y="3572583"/>
            <a:ext cx="1645920" cy="804672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Placebo</a:t>
            </a:r>
            <a:endParaRPr kumimoji="0" lang="en-US" sz="1600" b="0" i="0" u="none" strike="noStrike" kern="1200" cap="none" spc="0" normalizeH="0" baseline="300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155D45FE-EC57-B828-D064-C5E657D0E5D3}"/>
              </a:ext>
            </a:extLst>
          </p:cNvPr>
          <p:cNvCxnSpPr>
            <a:stCxn id="12" idx="3"/>
            <a:endCxn id="19" idx="1"/>
          </p:cNvCxnSpPr>
          <p:nvPr/>
        </p:nvCxnSpPr>
        <p:spPr>
          <a:xfrm>
            <a:off x="6398400" y="3003369"/>
            <a:ext cx="844009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F3C4D3EF-B6CA-42AC-DD0A-1C8CFA7D1ED1}"/>
              </a:ext>
            </a:extLst>
          </p:cNvPr>
          <p:cNvCxnSpPr>
            <a:stCxn id="19" idx="3"/>
            <a:endCxn id="23" idx="1"/>
          </p:cNvCxnSpPr>
          <p:nvPr/>
        </p:nvCxnSpPr>
        <p:spPr>
          <a:xfrm>
            <a:off x="8888328" y="3003369"/>
            <a:ext cx="1023683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B8FD30C6-9988-E8D6-188A-16BCBA370C5A}"/>
              </a:ext>
            </a:extLst>
          </p:cNvPr>
          <p:cNvCxnSpPr>
            <a:stCxn id="14" idx="3"/>
            <a:endCxn id="20" idx="1"/>
          </p:cNvCxnSpPr>
          <p:nvPr/>
        </p:nvCxnSpPr>
        <p:spPr>
          <a:xfrm flipV="1">
            <a:off x="6398399" y="3974199"/>
            <a:ext cx="844803" cy="72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777615A0-8F3F-7708-4369-4D50917DA49E}"/>
              </a:ext>
            </a:extLst>
          </p:cNvPr>
          <p:cNvCxnSpPr>
            <a:stCxn id="20" idx="3"/>
            <a:endCxn id="24" idx="1"/>
          </p:cNvCxnSpPr>
          <p:nvPr/>
        </p:nvCxnSpPr>
        <p:spPr>
          <a:xfrm>
            <a:off x="8889122" y="3974199"/>
            <a:ext cx="1024476" cy="72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C39A7AAB-0AAC-9683-B6EA-058714C433DD}"/>
              </a:ext>
            </a:extLst>
          </p:cNvPr>
          <p:cNvSpPr txBox="1"/>
          <p:nvPr/>
        </p:nvSpPr>
        <p:spPr>
          <a:xfrm>
            <a:off x="10044718" y="2148937"/>
            <a:ext cx="1380506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12 months</a:t>
            </a:r>
          </a:p>
        </p:txBody>
      </p:sp>
      <p:sp>
        <p:nvSpPr>
          <p:cNvPr id="34" name="Content Placeholder 24">
            <a:extLst>
              <a:ext uri="{FF2B5EF4-FFF2-40B4-BE49-F238E27FC236}">
                <a16:creationId xmlns:a16="http://schemas.microsoft.com/office/drawing/2014/main" id="{25A17CE1-3FFB-BE7A-3C21-60B5B7E2310D}"/>
              </a:ext>
            </a:extLst>
          </p:cNvPr>
          <p:cNvSpPr txBox="1">
            <a:spLocks/>
          </p:cNvSpPr>
          <p:nvPr/>
        </p:nvSpPr>
        <p:spPr bwMode="auto">
          <a:xfrm>
            <a:off x="6203894" y="4900351"/>
            <a:ext cx="5441181" cy="99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defRPr sz="2800" b="1">
                <a:solidFill>
                  <a:srgbClr val="262626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Clr>
                <a:srgbClr val="8E1400"/>
              </a:buClr>
              <a:buFont typeface="Arial" panose="020B0604020202020204" pitchFamily="34" charset="0"/>
              <a:buChar char="•"/>
              <a:defRPr sz="2800">
                <a:solidFill>
                  <a:srgbClr val="262626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lr>
                <a:srgbClr val="8E1400"/>
              </a:buClr>
              <a:buFont typeface="Calibri" panose="020F0502020204030204" pitchFamily="34" charset="0"/>
              <a:buChar char="–"/>
              <a:defRPr sz="2400">
                <a:solidFill>
                  <a:srgbClr val="262626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lr>
                <a:srgbClr val="8E1400"/>
              </a:buClr>
              <a:buFont typeface="Wingdings" panose="05000000000000000000" pitchFamily="2" charset="2"/>
              <a:buChar char="§"/>
              <a:defRPr sz="2000">
                <a:solidFill>
                  <a:srgbClr val="262626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lr>
                <a:srgbClr val="8E1400"/>
              </a:buClr>
              <a:buFont typeface="Calibri" panose="020F0502020204030204" pitchFamily="34" charset="0"/>
              <a:buChar char="»"/>
              <a:defRPr>
                <a:solidFill>
                  <a:srgbClr val="262626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8E1400"/>
              </a:buClr>
              <a:buFont typeface="Calibri" panose="020F0502020204030204" pitchFamily="34" charset="0"/>
              <a:buChar char="»"/>
              <a:defRPr>
                <a:solidFill>
                  <a:srgbClr val="262626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8E1400"/>
              </a:buClr>
              <a:buFont typeface="Calibri" panose="020F0502020204030204" pitchFamily="34" charset="0"/>
              <a:buChar char="»"/>
              <a:defRPr>
                <a:solidFill>
                  <a:srgbClr val="262626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8E1400"/>
              </a:buClr>
              <a:buFont typeface="Calibri" panose="020F0502020204030204" pitchFamily="34" charset="0"/>
              <a:buChar char="»"/>
              <a:defRPr>
                <a:solidFill>
                  <a:srgbClr val="262626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8E1400"/>
              </a:buClr>
              <a:buFont typeface="Calibri" panose="020F0502020204030204" pitchFamily="34" charset="0"/>
              <a:buChar char="»"/>
              <a:defRPr>
                <a:solidFill>
                  <a:srgbClr val="262626"/>
                </a:solidFill>
                <a:latin typeface="Calibri" panose="020F0502020204030204" pitchFamily="34" charset="0"/>
              </a:defRPr>
            </a:lvl9pPr>
          </a:lstStyle>
          <a:p>
            <a:pPr marL="457189" marR="0" lvl="0" indent="-457189" algn="l" defTabSz="609585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AlloHCT</a:t>
            </a:r>
            <a:r>
              <a:rPr kumimoji="0" lang="en-US" alt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 at discretion of physician</a:t>
            </a:r>
          </a:p>
          <a:p>
            <a:pPr marL="457189" marR="0" lvl="0" indent="-457189" algn="l" defTabSz="609585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Maintenance Post-HCT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A13A671-2F3D-7DC8-FB04-A6B86AD515DC}"/>
              </a:ext>
            </a:extLst>
          </p:cNvPr>
          <p:cNvSpPr txBox="1"/>
          <p:nvPr/>
        </p:nvSpPr>
        <p:spPr>
          <a:xfrm>
            <a:off x="7375115" y="2179219"/>
            <a:ext cx="1327608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1-4 cycles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038A7D8-466B-519F-9359-8714D95B6950}"/>
              </a:ext>
            </a:extLst>
          </p:cNvPr>
          <p:cNvSpPr txBox="1"/>
          <p:nvPr/>
        </p:nvSpPr>
        <p:spPr>
          <a:xfrm>
            <a:off x="4946100" y="2172283"/>
            <a:ext cx="1258678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Induction</a:t>
            </a:r>
          </a:p>
        </p:txBody>
      </p:sp>
    </p:spTree>
    <p:extLst>
      <p:ext uri="{BB962C8B-B14F-4D97-AF65-F5344CB8AC3E}">
        <p14:creationId xmlns:p14="http://schemas.microsoft.com/office/powerpoint/2010/main" val="665996629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8ECEE1-5B94-8A3E-996E-5613F92033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F5C43D-9A71-5501-5020-387F2C1C062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93785" y="115888"/>
            <a:ext cx="9890065" cy="720725"/>
          </a:xfrm>
        </p:spPr>
        <p:txBody>
          <a:bodyPr/>
          <a:lstStyle/>
          <a:p>
            <a:r>
              <a:rPr lang="en-US" dirty="0"/>
              <a:t>QUIWI: Efficacy Results: EFS and OS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D415F8-4DCE-897E-DCC7-E0FE1FA10B7F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345688" y="6217788"/>
            <a:ext cx="11488999" cy="640212"/>
          </a:xfrm>
          <a:solidFill>
            <a:schemeClr val="bg1"/>
          </a:solidFill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US" sz="800" dirty="0">
                <a:cs typeface="+mn-cs"/>
              </a:rPr>
              <a:t>CI, confidence interval; EFS, event-free survival; HR, hazard ratio; NR, not reached; OS, overall survival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800" dirty="0">
                <a:ea typeface="Calibri" panose="020F0502020204030204" pitchFamily="34" charset="0"/>
                <a:cs typeface="Times New Roman" panose="02020603050405020304" pitchFamily="18" charset="0"/>
              </a:rPr>
              <a:t>Montesinos P, et al. ASH 2024. Abstract 1512.</a:t>
            </a:r>
            <a:endParaRPr lang="en-US" sz="800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6314538-5CE2-1B32-7FD6-B5C55D67A1DC}"/>
              </a:ext>
            </a:extLst>
          </p:cNvPr>
          <p:cNvGrpSpPr/>
          <p:nvPr/>
        </p:nvGrpSpPr>
        <p:grpSpPr>
          <a:xfrm>
            <a:off x="7227737" y="1580985"/>
            <a:ext cx="3713259" cy="938255"/>
            <a:chOff x="7227736" y="1733384"/>
            <a:chExt cx="3713259" cy="938254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C71E8166-A94E-8F62-7F5E-DE15CA5097D6}"/>
                </a:ext>
              </a:extLst>
            </p:cNvPr>
            <p:cNvSpPr/>
            <p:nvPr/>
          </p:nvSpPr>
          <p:spPr>
            <a:xfrm>
              <a:off x="7227736" y="1733384"/>
              <a:ext cx="1518699" cy="731520"/>
            </a:xfrm>
            <a:custGeom>
              <a:avLst/>
              <a:gdLst>
                <a:gd name="connsiteX0" fmla="*/ 0 w 1518699"/>
                <a:gd name="connsiteY0" fmla="*/ 0 h 731520"/>
                <a:gd name="connsiteX1" fmla="*/ 39756 w 1518699"/>
                <a:gd name="connsiteY1" fmla="*/ 35781 h 731520"/>
                <a:gd name="connsiteX2" fmla="*/ 71561 w 1518699"/>
                <a:gd name="connsiteY2" fmla="*/ 51684 h 731520"/>
                <a:gd name="connsiteX3" fmla="*/ 83488 w 1518699"/>
                <a:gd name="connsiteY3" fmla="*/ 59635 h 731520"/>
                <a:gd name="connsiteX4" fmla="*/ 91440 w 1518699"/>
                <a:gd name="connsiteY4" fmla="*/ 91440 h 731520"/>
                <a:gd name="connsiteX5" fmla="*/ 186855 w 1518699"/>
                <a:gd name="connsiteY5" fmla="*/ 91440 h 731520"/>
                <a:gd name="connsiteX6" fmla="*/ 186855 w 1518699"/>
                <a:gd name="connsiteY6" fmla="*/ 119270 h 731520"/>
                <a:gd name="connsiteX7" fmla="*/ 214685 w 1518699"/>
                <a:gd name="connsiteY7" fmla="*/ 119270 h 731520"/>
                <a:gd name="connsiteX8" fmla="*/ 214685 w 1518699"/>
                <a:gd name="connsiteY8" fmla="*/ 147099 h 731520"/>
                <a:gd name="connsiteX9" fmla="*/ 238539 w 1518699"/>
                <a:gd name="connsiteY9" fmla="*/ 159026 h 731520"/>
                <a:gd name="connsiteX10" fmla="*/ 238539 w 1518699"/>
                <a:gd name="connsiteY10" fmla="*/ 159026 h 731520"/>
                <a:gd name="connsiteX11" fmla="*/ 254441 w 1518699"/>
                <a:gd name="connsiteY11" fmla="*/ 190832 h 731520"/>
                <a:gd name="connsiteX12" fmla="*/ 254441 w 1518699"/>
                <a:gd name="connsiteY12" fmla="*/ 190832 h 731520"/>
                <a:gd name="connsiteX13" fmla="*/ 306125 w 1518699"/>
                <a:gd name="connsiteY13" fmla="*/ 218661 h 731520"/>
                <a:gd name="connsiteX14" fmla="*/ 314076 w 1518699"/>
                <a:gd name="connsiteY14" fmla="*/ 230588 h 731520"/>
                <a:gd name="connsiteX15" fmla="*/ 429370 w 1518699"/>
                <a:gd name="connsiteY15" fmla="*/ 230588 h 731520"/>
                <a:gd name="connsiteX16" fmla="*/ 429370 w 1518699"/>
                <a:gd name="connsiteY16" fmla="*/ 230588 h 731520"/>
                <a:gd name="connsiteX17" fmla="*/ 453224 w 1518699"/>
                <a:gd name="connsiteY17" fmla="*/ 254442 h 731520"/>
                <a:gd name="connsiteX18" fmla="*/ 453224 w 1518699"/>
                <a:gd name="connsiteY18" fmla="*/ 266369 h 731520"/>
                <a:gd name="connsiteX19" fmla="*/ 504907 w 1518699"/>
                <a:gd name="connsiteY19" fmla="*/ 266369 h 731520"/>
                <a:gd name="connsiteX20" fmla="*/ 504907 w 1518699"/>
                <a:gd name="connsiteY20" fmla="*/ 290223 h 731520"/>
                <a:gd name="connsiteX21" fmla="*/ 520810 w 1518699"/>
                <a:gd name="connsiteY21" fmla="*/ 290223 h 731520"/>
                <a:gd name="connsiteX22" fmla="*/ 520810 w 1518699"/>
                <a:gd name="connsiteY22" fmla="*/ 302150 h 731520"/>
                <a:gd name="connsiteX23" fmla="*/ 564542 w 1518699"/>
                <a:gd name="connsiteY23" fmla="*/ 302150 h 731520"/>
                <a:gd name="connsiteX24" fmla="*/ 596347 w 1518699"/>
                <a:gd name="connsiteY24" fmla="*/ 345882 h 731520"/>
                <a:gd name="connsiteX25" fmla="*/ 620201 w 1518699"/>
                <a:gd name="connsiteY25" fmla="*/ 357809 h 731520"/>
                <a:gd name="connsiteX26" fmla="*/ 683812 w 1518699"/>
                <a:gd name="connsiteY26" fmla="*/ 357809 h 731520"/>
                <a:gd name="connsiteX27" fmla="*/ 683812 w 1518699"/>
                <a:gd name="connsiteY27" fmla="*/ 357809 h 731520"/>
                <a:gd name="connsiteX28" fmla="*/ 695739 w 1518699"/>
                <a:gd name="connsiteY28" fmla="*/ 389614 h 731520"/>
                <a:gd name="connsiteX29" fmla="*/ 755374 w 1518699"/>
                <a:gd name="connsiteY29" fmla="*/ 389614 h 731520"/>
                <a:gd name="connsiteX30" fmla="*/ 767301 w 1518699"/>
                <a:gd name="connsiteY30" fmla="*/ 417444 h 731520"/>
                <a:gd name="connsiteX31" fmla="*/ 779227 w 1518699"/>
                <a:gd name="connsiteY31" fmla="*/ 449249 h 731520"/>
                <a:gd name="connsiteX32" fmla="*/ 795130 w 1518699"/>
                <a:gd name="connsiteY32" fmla="*/ 453225 h 731520"/>
                <a:gd name="connsiteX33" fmla="*/ 791154 w 1518699"/>
                <a:gd name="connsiteY33" fmla="*/ 473103 h 731520"/>
                <a:gd name="connsiteX34" fmla="*/ 842838 w 1518699"/>
                <a:gd name="connsiteY34" fmla="*/ 492981 h 731520"/>
                <a:gd name="connsiteX35" fmla="*/ 854765 w 1518699"/>
                <a:gd name="connsiteY35" fmla="*/ 500933 h 731520"/>
                <a:gd name="connsiteX36" fmla="*/ 874643 w 1518699"/>
                <a:gd name="connsiteY36" fmla="*/ 508884 h 731520"/>
                <a:gd name="connsiteX37" fmla="*/ 878619 w 1518699"/>
                <a:gd name="connsiteY37" fmla="*/ 528762 h 731520"/>
                <a:gd name="connsiteX38" fmla="*/ 902473 w 1518699"/>
                <a:gd name="connsiteY38" fmla="*/ 540689 h 731520"/>
                <a:gd name="connsiteX39" fmla="*/ 910424 w 1518699"/>
                <a:gd name="connsiteY39" fmla="*/ 556592 h 731520"/>
                <a:gd name="connsiteX40" fmla="*/ 1073426 w 1518699"/>
                <a:gd name="connsiteY40" fmla="*/ 556592 h 731520"/>
                <a:gd name="connsiteX41" fmla="*/ 1073426 w 1518699"/>
                <a:gd name="connsiteY41" fmla="*/ 568519 h 731520"/>
                <a:gd name="connsiteX42" fmla="*/ 1101255 w 1518699"/>
                <a:gd name="connsiteY42" fmla="*/ 568519 h 731520"/>
                <a:gd name="connsiteX43" fmla="*/ 1101255 w 1518699"/>
                <a:gd name="connsiteY43" fmla="*/ 584421 h 731520"/>
                <a:gd name="connsiteX44" fmla="*/ 1148963 w 1518699"/>
                <a:gd name="connsiteY44" fmla="*/ 584421 h 731520"/>
                <a:gd name="connsiteX45" fmla="*/ 1148963 w 1518699"/>
                <a:gd name="connsiteY45" fmla="*/ 604299 h 731520"/>
                <a:gd name="connsiteX46" fmla="*/ 1192695 w 1518699"/>
                <a:gd name="connsiteY46" fmla="*/ 604299 h 731520"/>
                <a:gd name="connsiteX47" fmla="*/ 1192695 w 1518699"/>
                <a:gd name="connsiteY47" fmla="*/ 624178 h 731520"/>
                <a:gd name="connsiteX48" fmla="*/ 1216549 w 1518699"/>
                <a:gd name="connsiteY48" fmla="*/ 624178 h 731520"/>
                <a:gd name="connsiteX49" fmla="*/ 1216549 w 1518699"/>
                <a:gd name="connsiteY49" fmla="*/ 648032 h 731520"/>
                <a:gd name="connsiteX50" fmla="*/ 1280160 w 1518699"/>
                <a:gd name="connsiteY50" fmla="*/ 648032 h 731520"/>
                <a:gd name="connsiteX51" fmla="*/ 1280160 w 1518699"/>
                <a:gd name="connsiteY51" fmla="*/ 659959 h 731520"/>
                <a:gd name="connsiteX52" fmla="*/ 1311965 w 1518699"/>
                <a:gd name="connsiteY52" fmla="*/ 659959 h 731520"/>
                <a:gd name="connsiteX53" fmla="*/ 1327867 w 1518699"/>
                <a:gd name="connsiteY53" fmla="*/ 675861 h 731520"/>
                <a:gd name="connsiteX54" fmla="*/ 1363648 w 1518699"/>
                <a:gd name="connsiteY54" fmla="*/ 675861 h 731520"/>
                <a:gd name="connsiteX55" fmla="*/ 1379551 w 1518699"/>
                <a:gd name="connsiteY55" fmla="*/ 691764 h 731520"/>
                <a:gd name="connsiteX56" fmla="*/ 1403405 w 1518699"/>
                <a:gd name="connsiteY56" fmla="*/ 691764 h 731520"/>
                <a:gd name="connsiteX57" fmla="*/ 1403405 w 1518699"/>
                <a:gd name="connsiteY57" fmla="*/ 715618 h 731520"/>
                <a:gd name="connsiteX58" fmla="*/ 1506772 w 1518699"/>
                <a:gd name="connsiteY58" fmla="*/ 715618 h 731520"/>
                <a:gd name="connsiteX59" fmla="*/ 1506772 w 1518699"/>
                <a:gd name="connsiteY59" fmla="*/ 731520 h 731520"/>
                <a:gd name="connsiteX60" fmla="*/ 1518699 w 1518699"/>
                <a:gd name="connsiteY60" fmla="*/ 731520 h 731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</a:cxnLst>
              <a:rect l="l" t="t" r="r" b="b"/>
              <a:pathLst>
                <a:path w="1518699" h="731520">
                  <a:moveTo>
                    <a:pt x="0" y="0"/>
                  </a:moveTo>
                  <a:lnTo>
                    <a:pt x="39756" y="35781"/>
                  </a:lnTo>
                  <a:lnTo>
                    <a:pt x="71561" y="51684"/>
                  </a:lnTo>
                  <a:lnTo>
                    <a:pt x="83488" y="59635"/>
                  </a:lnTo>
                  <a:lnTo>
                    <a:pt x="91440" y="91440"/>
                  </a:lnTo>
                  <a:lnTo>
                    <a:pt x="186855" y="91440"/>
                  </a:lnTo>
                  <a:lnTo>
                    <a:pt x="186855" y="119270"/>
                  </a:lnTo>
                  <a:lnTo>
                    <a:pt x="214685" y="119270"/>
                  </a:lnTo>
                  <a:lnTo>
                    <a:pt x="214685" y="147099"/>
                  </a:lnTo>
                  <a:lnTo>
                    <a:pt x="238539" y="159026"/>
                  </a:lnTo>
                  <a:lnTo>
                    <a:pt x="238539" y="159026"/>
                  </a:lnTo>
                  <a:lnTo>
                    <a:pt x="254441" y="190832"/>
                  </a:lnTo>
                  <a:lnTo>
                    <a:pt x="254441" y="190832"/>
                  </a:lnTo>
                  <a:lnTo>
                    <a:pt x="306125" y="218661"/>
                  </a:lnTo>
                  <a:lnTo>
                    <a:pt x="314076" y="230588"/>
                  </a:lnTo>
                  <a:lnTo>
                    <a:pt x="429370" y="230588"/>
                  </a:lnTo>
                  <a:lnTo>
                    <a:pt x="429370" y="230588"/>
                  </a:lnTo>
                  <a:lnTo>
                    <a:pt x="453224" y="254442"/>
                  </a:lnTo>
                  <a:lnTo>
                    <a:pt x="453224" y="266369"/>
                  </a:lnTo>
                  <a:lnTo>
                    <a:pt x="504907" y="266369"/>
                  </a:lnTo>
                  <a:lnTo>
                    <a:pt x="504907" y="290223"/>
                  </a:lnTo>
                  <a:lnTo>
                    <a:pt x="520810" y="290223"/>
                  </a:lnTo>
                  <a:lnTo>
                    <a:pt x="520810" y="302150"/>
                  </a:lnTo>
                  <a:lnTo>
                    <a:pt x="564542" y="302150"/>
                  </a:lnTo>
                  <a:lnTo>
                    <a:pt x="596347" y="345882"/>
                  </a:lnTo>
                  <a:lnTo>
                    <a:pt x="620201" y="357809"/>
                  </a:lnTo>
                  <a:lnTo>
                    <a:pt x="683812" y="357809"/>
                  </a:lnTo>
                  <a:lnTo>
                    <a:pt x="683812" y="357809"/>
                  </a:lnTo>
                  <a:lnTo>
                    <a:pt x="695739" y="389614"/>
                  </a:lnTo>
                  <a:lnTo>
                    <a:pt x="755374" y="389614"/>
                  </a:lnTo>
                  <a:lnTo>
                    <a:pt x="767301" y="417444"/>
                  </a:lnTo>
                  <a:lnTo>
                    <a:pt x="779227" y="449249"/>
                  </a:lnTo>
                  <a:lnTo>
                    <a:pt x="795130" y="453225"/>
                  </a:lnTo>
                  <a:lnTo>
                    <a:pt x="791154" y="473103"/>
                  </a:lnTo>
                  <a:lnTo>
                    <a:pt x="842838" y="492981"/>
                  </a:lnTo>
                  <a:lnTo>
                    <a:pt x="854765" y="500933"/>
                  </a:lnTo>
                  <a:lnTo>
                    <a:pt x="874643" y="508884"/>
                  </a:lnTo>
                  <a:lnTo>
                    <a:pt x="878619" y="528762"/>
                  </a:lnTo>
                  <a:lnTo>
                    <a:pt x="902473" y="540689"/>
                  </a:lnTo>
                  <a:lnTo>
                    <a:pt x="910424" y="556592"/>
                  </a:lnTo>
                  <a:lnTo>
                    <a:pt x="1073426" y="556592"/>
                  </a:lnTo>
                  <a:lnTo>
                    <a:pt x="1073426" y="568519"/>
                  </a:lnTo>
                  <a:lnTo>
                    <a:pt x="1101255" y="568519"/>
                  </a:lnTo>
                  <a:lnTo>
                    <a:pt x="1101255" y="584421"/>
                  </a:lnTo>
                  <a:lnTo>
                    <a:pt x="1148963" y="584421"/>
                  </a:lnTo>
                  <a:lnTo>
                    <a:pt x="1148963" y="604299"/>
                  </a:lnTo>
                  <a:lnTo>
                    <a:pt x="1192695" y="604299"/>
                  </a:lnTo>
                  <a:lnTo>
                    <a:pt x="1192695" y="624178"/>
                  </a:lnTo>
                  <a:lnTo>
                    <a:pt x="1216549" y="624178"/>
                  </a:lnTo>
                  <a:lnTo>
                    <a:pt x="1216549" y="648032"/>
                  </a:lnTo>
                  <a:lnTo>
                    <a:pt x="1280160" y="648032"/>
                  </a:lnTo>
                  <a:lnTo>
                    <a:pt x="1280160" y="659959"/>
                  </a:lnTo>
                  <a:lnTo>
                    <a:pt x="1311965" y="659959"/>
                  </a:lnTo>
                  <a:lnTo>
                    <a:pt x="1327867" y="675861"/>
                  </a:lnTo>
                  <a:lnTo>
                    <a:pt x="1363648" y="675861"/>
                  </a:lnTo>
                  <a:lnTo>
                    <a:pt x="1379551" y="691764"/>
                  </a:lnTo>
                  <a:lnTo>
                    <a:pt x="1403405" y="691764"/>
                  </a:lnTo>
                  <a:lnTo>
                    <a:pt x="1403405" y="715618"/>
                  </a:lnTo>
                  <a:lnTo>
                    <a:pt x="1506772" y="715618"/>
                  </a:lnTo>
                  <a:lnTo>
                    <a:pt x="1506772" y="731520"/>
                  </a:lnTo>
                  <a:lnTo>
                    <a:pt x="1518699" y="731520"/>
                  </a:lnTo>
                </a:path>
              </a:pathLst>
            </a:custGeom>
            <a:noFill/>
            <a:ln w="19050">
              <a:solidFill>
                <a:srgbClr val="023F8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PH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BCCAE80-B6AB-BC63-D7E4-DA8045ED947E}"/>
                </a:ext>
              </a:extLst>
            </p:cNvPr>
            <p:cNvSpPr/>
            <p:nvPr/>
          </p:nvSpPr>
          <p:spPr>
            <a:xfrm>
              <a:off x="8738483" y="2476831"/>
              <a:ext cx="2202512" cy="194807"/>
            </a:xfrm>
            <a:custGeom>
              <a:avLst/>
              <a:gdLst>
                <a:gd name="connsiteX0" fmla="*/ 0 w 2202512"/>
                <a:gd name="connsiteY0" fmla="*/ 0 h 194807"/>
                <a:gd name="connsiteX1" fmla="*/ 282272 w 2202512"/>
                <a:gd name="connsiteY1" fmla="*/ 0 h 194807"/>
                <a:gd name="connsiteX2" fmla="*/ 282272 w 2202512"/>
                <a:gd name="connsiteY2" fmla="*/ 15903 h 194807"/>
                <a:gd name="connsiteX3" fmla="*/ 405517 w 2202512"/>
                <a:gd name="connsiteY3" fmla="*/ 15903 h 194807"/>
                <a:gd name="connsiteX4" fmla="*/ 405517 w 2202512"/>
                <a:gd name="connsiteY4" fmla="*/ 39757 h 194807"/>
                <a:gd name="connsiteX5" fmla="*/ 425395 w 2202512"/>
                <a:gd name="connsiteY5" fmla="*/ 39757 h 194807"/>
                <a:gd name="connsiteX6" fmla="*/ 425395 w 2202512"/>
                <a:gd name="connsiteY6" fmla="*/ 51684 h 194807"/>
                <a:gd name="connsiteX7" fmla="*/ 492981 w 2202512"/>
                <a:gd name="connsiteY7" fmla="*/ 51684 h 194807"/>
                <a:gd name="connsiteX8" fmla="*/ 492981 w 2202512"/>
                <a:gd name="connsiteY8" fmla="*/ 75538 h 194807"/>
                <a:gd name="connsiteX9" fmla="*/ 536714 w 2202512"/>
                <a:gd name="connsiteY9" fmla="*/ 75538 h 194807"/>
                <a:gd name="connsiteX10" fmla="*/ 536714 w 2202512"/>
                <a:gd name="connsiteY10" fmla="*/ 87465 h 194807"/>
                <a:gd name="connsiteX11" fmla="*/ 1085354 w 2202512"/>
                <a:gd name="connsiteY11" fmla="*/ 87465 h 194807"/>
                <a:gd name="connsiteX12" fmla="*/ 1085354 w 2202512"/>
                <a:gd name="connsiteY12" fmla="*/ 131197 h 194807"/>
                <a:gd name="connsiteX13" fmla="*/ 1538578 w 2202512"/>
                <a:gd name="connsiteY13" fmla="*/ 131197 h 194807"/>
                <a:gd name="connsiteX14" fmla="*/ 1538578 w 2202512"/>
                <a:gd name="connsiteY14" fmla="*/ 170953 h 194807"/>
                <a:gd name="connsiteX15" fmla="*/ 1550505 w 2202512"/>
                <a:gd name="connsiteY15" fmla="*/ 159026 h 194807"/>
                <a:gd name="connsiteX16" fmla="*/ 1550505 w 2202512"/>
                <a:gd name="connsiteY16" fmla="*/ 194807 h 194807"/>
                <a:gd name="connsiteX17" fmla="*/ 2202512 w 2202512"/>
                <a:gd name="connsiteY17" fmla="*/ 194807 h 194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202512" h="194807">
                  <a:moveTo>
                    <a:pt x="0" y="0"/>
                  </a:moveTo>
                  <a:lnTo>
                    <a:pt x="282272" y="0"/>
                  </a:lnTo>
                  <a:lnTo>
                    <a:pt x="282272" y="15903"/>
                  </a:lnTo>
                  <a:lnTo>
                    <a:pt x="405517" y="15903"/>
                  </a:lnTo>
                  <a:lnTo>
                    <a:pt x="405517" y="39757"/>
                  </a:lnTo>
                  <a:lnTo>
                    <a:pt x="425395" y="39757"/>
                  </a:lnTo>
                  <a:lnTo>
                    <a:pt x="425395" y="51684"/>
                  </a:lnTo>
                  <a:lnTo>
                    <a:pt x="492981" y="51684"/>
                  </a:lnTo>
                  <a:lnTo>
                    <a:pt x="492981" y="75538"/>
                  </a:lnTo>
                  <a:lnTo>
                    <a:pt x="536714" y="75538"/>
                  </a:lnTo>
                  <a:lnTo>
                    <a:pt x="536714" y="87465"/>
                  </a:lnTo>
                  <a:lnTo>
                    <a:pt x="1085354" y="87465"/>
                  </a:lnTo>
                  <a:lnTo>
                    <a:pt x="1085354" y="131197"/>
                  </a:lnTo>
                  <a:lnTo>
                    <a:pt x="1538578" y="131197"/>
                  </a:lnTo>
                  <a:lnTo>
                    <a:pt x="1538578" y="170953"/>
                  </a:lnTo>
                  <a:lnTo>
                    <a:pt x="1550505" y="159026"/>
                  </a:lnTo>
                  <a:lnTo>
                    <a:pt x="1550505" y="194807"/>
                  </a:lnTo>
                  <a:lnTo>
                    <a:pt x="2202512" y="194807"/>
                  </a:lnTo>
                </a:path>
              </a:pathLst>
            </a:custGeom>
            <a:noFill/>
            <a:ln w="19050">
              <a:solidFill>
                <a:srgbClr val="023F8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PH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89FF2009-B3D6-F7B5-C82D-064819A8CE1D}"/>
              </a:ext>
            </a:extLst>
          </p:cNvPr>
          <p:cNvSpPr/>
          <p:nvPr/>
        </p:nvSpPr>
        <p:spPr>
          <a:xfrm>
            <a:off x="7227736" y="1580986"/>
            <a:ext cx="3717235" cy="1208599"/>
          </a:xfrm>
          <a:custGeom>
            <a:avLst/>
            <a:gdLst>
              <a:gd name="connsiteX0" fmla="*/ 0 w 3717234"/>
              <a:gd name="connsiteY0" fmla="*/ 0 h 1208599"/>
              <a:gd name="connsiteX1" fmla="*/ 27829 w 3717234"/>
              <a:gd name="connsiteY1" fmla="*/ 43733 h 1208599"/>
              <a:gd name="connsiteX2" fmla="*/ 51683 w 3717234"/>
              <a:gd name="connsiteY2" fmla="*/ 43733 h 1208599"/>
              <a:gd name="connsiteX3" fmla="*/ 51683 w 3717234"/>
              <a:gd name="connsiteY3" fmla="*/ 71562 h 1208599"/>
              <a:gd name="connsiteX4" fmla="*/ 87464 w 3717234"/>
              <a:gd name="connsiteY4" fmla="*/ 71562 h 1208599"/>
              <a:gd name="connsiteX5" fmla="*/ 87464 w 3717234"/>
              <a:gd name="connsiteY5" fmla="*/ 115294 h 1208599"/>
              <a:gd name="connsiteX6" fmla="*/ 103367 w 3717234"/>
              <a:gd name="connsiteY6" fmla="*/ 123246 h 1208599"/>
              <a:gd name="connsiteX7" fmla="*/ 107342 w 3717234"/>
              <a:gd name="connsiteY7" fmla="*/ 139148 h 1208599"/>
              <a:gd name="connsiteX8" fmla="*/ 111318 w 3717234"/>
              <a:gd name="connsiteY8" fmla="*/ 178905 h 1208599"/>
              <a:gd name="connsiteX9" fmla="*/ 115294 w 3717234"/>
              <a:gd name="connsiteY9" fmla="*/ 198783 h 1208599"/>
              <a:gd name="connsiteX10" fmla="*/ 123245 w 3717234"/>
              <a:gd name="connsiteY10" fmla="*/ 242515 h 1208599"/>
              <a:gd name="connsiteX11" fmla="*/ 139147 w 3717234"/>
              <a:gd name="connsiteY11" fmla="*/ 242515 h 1208599"/>
              <a:gd name="connsiteX12" fmla="*/ 139147 w 3717234"/>
              <a:gd name="connsiteY12" fmla="*/ 270345 h 1208599"/>
              <a:gd name="connsiteX13" fmla="*/ 182880 w 3717234"/>
              <a:gd name="connsiteY13" fmla="*/ 270345 h 1208599"/>
              <a:gd name="connsiteX14" fmla="*/ 182880 w 3717234"/>
              <a:gd name="connsiteY14" fmla="*/ 286247 h 1208599"/>
              <a:gd name="connsiteX15" fmla="*/ 254441 w 3717234"/>
              <a:gd name="connsiteY15" fmla="*/ 286247 h 1208599"/>
              <a:gd name="connsiteX16" fmla="*/ 254441 w 3717234"/>
              <a:gd name="connsiteY16" fmla="*/ 314077 h 1208599"/>
              <a:gd name="connsiteX17" fmla="*/ 266368 w 3717234"/>
              <a:gd name="connsiteY17" fmla="*/ 314077 h 1208599"/>
              <a:gd name="connsiteX18" fmla="*/ 266368 w 3717234"/>
              <a:gd name="connsiteY18" fmla="*/ 333955 h 1208599"/>
              <a:gd name="connsiteX19" fmla="*/ 318052 w 3717234"/>
              <a:gd name="connsiteY19" fmla="*/ 333955 h 1208599"/>
              <a:gd name="connsiteX20" fmla="*/ 318052 w 3717234"/>
              <a:gd name="connsiteY20" fmla="*/ 357809 h 1208599"/>
              <a:gd name="connsiteX21" fmla="*/ 357808 w 3717234"/>
              <a:gd name="connsiteY21" fmla="*/ 357809 h 1208599"/>
              <a:gd name="connsiteX22" fmla="*/ 357808 w 3717234"/>
              <a:gd name="connsiteY22" fmla="*/ 393590 h 1208599"/>
              <a:gd name="connsiteX23" fmla="*/ 401541 w 3717234"/>
              <a:gd name="connsiteY23" fmla="*/ 393590 h 1208599"/>
              <a:gd name="connsiteX24" fmla="*/ 401541 w 3717234"/>
              <a:gd name="connsiteY24" fmla="*/ 429371 h 1208599"/>
              <a:gd name="connsiteX25" fmla="*/ 429370 w 3717234"/>
              <a:gd name="connsiteY25" fmla="*/ 429371 h 1208599"/>
              <a:gd name="connsiteX26" fmla="*/ 429370 w 3717234"/>
              <a:gd name="connsiteY26" fmla="*/ 453225 h 1208599"/>
              <a:gd name="connsiteX27" fmla="*/ 465151 w 3717234"/>
              <a:gd name="connsiteY27" fmla="*/ 453225 h 1208599"/>
              <a:gd name="connsiteX28" fmla="*/ 465151 w 3717234"/>
              <a:gd name="connsiteY28" fmla="*/ 465152 h 1208599"/>
              <a:gd name="connsiteX29" fmla="*/ 512859 w 3717234"/>
              <a:gd name="connsiteY29" fmla="*/ 465152 h 1208599"/>
              <a:gd name="connsiteX30" fmla="*/ 512859 w 3717234"/>
              <a:gd name="connsiteY30" fmla="*/ 500933 h 1208599"/>
              <a:gd name="connsiteX31" fmla="*/ 532737 w 3717234"/>
              <a:gd name="connsiteY31" fmla="*/ 500933 h 1208599"/>
              <a:gd name="connsiteX32" fmla="*/ 532737 w 3717234"/>
              <a:gd name="connsiteY32" fmla="*/ 520811 h 1208599"/>
              <a:gd name="connsiteX33" fmla="*/ 556591 w 3717234"/>
              <a:gd name="connsiteY33" fmla="*/ 520811 h 1208599"/>
              <a:gd name="connsiteX34" fmla="*/ 556591 w 3717234"/>
              <a:gd name="connsiteY34" fmla="*/ 548640 h 1208599"/>
              <a:gd name="connsiteX35" fmla="*/ 584421 w 3717234"/>
              <a:gd name="connsiteY35" fmla="*/ 548640 h 1208599"/>
              <a:gd name="connsiteX36" fmla="*/ 584421 w 3717234"/>
              <a:gd name="connsiteY36" fmla="*/ 564543 h 1208599"/>
              <a:gd name="connsiteX37" fmla="*/ 636104 w 3717234"/>
              <a:gd name="connsiteY37" fmla="*/ 564543 h 1208599"/>
              <a:gd name="connsiteX38" fmla="*/ 636104 w 3717234"/>
              <a:gd name="connsiteY38" fmla="*/ 580446 h 1208599"/>
              <a:gd name="connsiteX39" fmla="*/ 652006 w 3717234"/>
              <a:gd name="connsiteY39" fmla="*/ 596348 h 1208599"/>
              <a:gd name="connsiteX40" fmla="*/ 652006 w 3717234"/>
              <a:gd name="connsiteY40" fmla="*/ 636105 h 1208599"/>
              <a:gd name="connsiteX41" fmla="*/ 683812 w 3717234"/>
              <a:gd name="connsiteY41" fmla="*/ 636105 h 1208599"/>
              <a:gd name="connsiteX42" fmla="*/ 683812 w 3717234"/>
              <a:gd name="connsiteY42" fmla="*/ 655983 h 1208599"/>
              <a:gd name="connsiteX43" fmla="*/ 699714 w 3717234"/>
              <a:gd name="connsiteY43" fmla="*/ 655983 h 1208599"/>
              <a:gd name="connsiteX44" fmla="*/ 699714 w 3717234"/>
              <a:gd name="connsiteY44" fmla="*/ 675861 h 1208599"/>
              <a:gd name="connsiteX45" fmla="*/ 759349 w 3717234"/>
              <a:gd name="connsiteY45" fmla="*/ 675861 h 1208599"/>
              <a:gd name="connsiteX46" fmla="*/ 759349 w 3717234"/>
              <a:gd name="connsiteY46" fmla="*/ 719593 h 1208599"/>
              <a:gd name="connsiteX47" fmla="*/ 775252 w 3717234"/>
              <a:gd name="connsiteY47" fmla="*/ 719593 h 1208599"/>
              <a:gd name="connsiteX48" fmla="*/ 775252 w 3717234"/>
              <a:gd name="connsiteY48" fmla="*/ 747423 h 1208599"/>
              <a:gd name="connsiteX49" fmla="*/ 775252 w 3717234"/>
              <a:gd name="connsiteY49" fmla="*/ 747423 h 1208599"/>
              <a:gd name="connsiteX50" fmla="*/ 842838 w 3717234"/>
              <a:gd name="connsiteY50" fmla="*/ 747423 h 1208599"/>
              <a:gd name="connsiteX51" fmla="*/ 842838 w 3717234"/>
              <a:gd name="connsiteY51" fmla="*/ 791155 h 1208599"/>
              <a:gd name="connsiteX52" fmla="*/ 878619 w 3717234"/>
              <a:gd name="connsiteY52" fmla="*/ 791155 h 1208599"/>
              <a:gd name="connsiteX53" fmla="*/ 878619 w 3717234"/>
              <a:gd name="connsiteY53" fmla="*/ 826936 h 1208599"/>
              <a:gd name="connsiteX54" fmla="*/ 906448 w 3717234"/>
              <a:gd name="connsiteY54" fmla="*/ 826936 h 1208599"/>
              <a:gd name="connsiteX55" fmla="*/ 906448 w 3717234"/>
              <a:gd name="connsiteY55" fmla="*/ 846814 h 1208599"/>
              <a:gd name="connsiteX56" fmla="*/ 938254 w 3717234"/>
              <a:gd name="connsiteY56" fmla="*/ 846814 h 1208599"/>
              <a:gd name="connsiteX57" fmla="*/ 938254 w 3717234"/>
              <a:gd name="connsiteY57" fmla="*/ 890546 h 1208599"/>
              <a:gd name="connsiteX58" fmla="*/ 954156 w 3717234"/>
              <a:gd name="connsiteY58" fmla="*/ 890546 h 1208599"/>
              <a:gd name="connsiteX59" fmla="*/ 954156 w 3717234"/>
              <a:gd name="connsiteY59" fmla="*/ 922352 h 1208599"/>
              <a:gd name="connsiteX60" fmla="*/ 978010 w 3717234"/>
              <a:gd name="connsiteY60" fmla="*/ 922352 h 1208599"/>
              <a:gd name="connsiteX61" fmla="*/ 978010 w 3717234"/>
              <a:gd name="connsiteY61" fmla="*/ 938254 h 1208599"/>
              <a:gd name="connsiteX62" fmla="*/ 1061499 w 3717234"/>
              <a:gd name="connsiteY62" fmla="*/ 938254 h 1208599"/>
              <a:gd name="connsiteX63" fmla="*/ 1061499 w 3717234"/>
              <a:gd name="connsiteY63" fmla="*/ 966084 h 1208599"/>
              <a:gd name="connsiteX64" fmla="*/ 1089328 w 3717234"/>
              <a:gd name="connsiteY64" fmla="*/ 966084 h 1208599"/>
              <a:gd name="connsiteX65" fmla="*/ 1089328 w 3717234"/>
              <a:gd name="connsiteY65" fmla="*/ 981986 h 1208599"/>
              <a:gd name="connsiteX66" fmla="*/ 1121134 w 3717234"/>
              <a:gd name="connsiteY66" fmla="*/ 981986 h 1208599"/>
              <a:gd name="connsiteX67" fmla="*/ 1121134 w 3717234"/>
              <a:gd name="connsiteY67" fmla="*/ 1009816 h 1208599"/>
              <a:gd name="connsiteX68" fmla="*/ 1482918 w 3717234"/>
              <a:gd name="connsiteY68" fmla="*/ 1009816 h 1208599"/>
              <a:gd name="connsiteX69" fmla="*/ 1482918 w 3717234"/>
              <a:gd name="connsiteY69" fmla="*/ 1033670 h 1208599"/>
              <a:gd name="connsiteX70" fmla="*/ 1514723 w 3717234"/>
              <a:gd name="connsiteY70" fmla="*/ 1033670 h 1208599"/>
              <a:gd name="connsiteX71" fmla="*/ 1514723 w 3717234"/>
              <a:gd name="connsiteY71" fmla="*/ 1049573 h 1208599"/>
              <a:gd name="connsiteX72" fmla="*/ 1538577 w 3717234"/>
              <a:gd name="connsiteY72" fmla="*/ 1049573 h 1208599"/>
              <a:gd name="connsiteX73" fmla="*/ 1538577 w 3717234"/>
              <a:gd name="connsiteY73" fmla="*/ 1073426 h 1208599"/>
              <a:gd name="connsiteX74" fmla="*/ 2146852 w 3717234"/>
              <a:gd name="connsiteY74" fmla="*/ 1073426 h 1208599"/>
              <a:gd name="connsiteX75" fmla="*/ 2146852 w 3717234"/>
              <a:gd name="connsiteY75" fmla="*/ 1101256 h 1208599"/>
              <a:gd name="connsiteX76" fmla="*/ 2262146 w 3717234"/>
              <a:gd name="connsiteY76" fmla="*/ 1101256 h 1208599"/>
              <a:gd name="connsiteX77" fmla="*/ 2262146 w 3717234"/>
              <a:gd name="connsiteY77" fmla="*/ 1129086 h 1208599"/>
              <a:gd name="connsiteX78" fmla="*/ 2437074 w 3717234"/>
              <a:gd name="connsiteY78" fmla="*/ 1129086 h 1208599"/>
              <a:gd name="connsiteX79" fmla="*/ 2437074 w 3717234"/>
              <a:gd name="connsiteY79" fmla="*/ 1148964 h 1208599"/>
              <a:gd name="connsiteX80" fmla="*/ 2540441 w 3717234"/>
              <a:gd name="connsiteY80" fmla="*/ 1148964 h 1208599"/>
              <a:gd name="connsiteX81" fmla="*/ 2540441 w 3717234"/>
              <a:gd name="connsiteY81" fmla="*/ 1188720 h 1208599"/>
              <a:gd name="connsiteX82" fmla="*/ 2643808 w 3717234"/>
              <a:gd name="connsiteY82" fmla="*/ 1188720 h 1208599"/>
              <a:gd name="connsiteX83" fmla="*/ 2643808 w 3717234"/>
              <a:gd name="connsiteY83" fmla="*/ 1208599 h 1208599"/>
              <a:gd name="connsiteX84" fmla="*/ 3717234 w 3717234"/>
              <a:gd name="connsiteY84" fmla="*/ 1208599 h 1208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3717234" h="1208599">
                <a:moveTo>
                  <a:pt x="0" y="0"/>
                </a:moveTo>
                <a:lnTo>
                  <a:pt x="27829" y="43733"/>
                </a:lnTo>
                <a:lnTo>
                  <a:pt x="51683" y="43733"/>
                </a:lnTo>
                <a:lnTo>
                  <a:pt x="51683" y="71562"/>
                </a:lnTo>
                <a:lnTo>
                  <a:pt x="87464" y="71562"/>
                </a:lnTo>
                <a:lnTo>
                  <a:pt x="87464" y="115294"/>
                </a:lnTo>
                <a:lnTo>
                  <a:pt x="103367" y="123246"/>
                </a:lnTo>
                <a:lnTo>
                  <a:pt x="107342" y="139148"/>
                </a:lnTo>
                <a:lnTo>
                  <a:pt x="111318" y="178905"/>
                </a:lnTo>
                <a:lnTo>
                  <a:pt x="115294" y="198783"/>
                </a:lnTo>
                <a:lnTo>
                  <a:pt x="123245" y="242515"/>
                </a:lnTo>
                <a:lnTo>
                  <a:pt x="139147" y="242515"/>
                </a:lnTo>
                <a:lnTo>
                  <a:pt x="139147" y="270345"/>
                </a:lnTo>
                <a:lnTo>
                  <a:pt x="182880" y="270345"/>
                </a:lnTo>
                <a:lnTo>
                  <a:pt x="182880" y="286247"/>
                </a:lnTo>
                <a:lnTo>
                  <a:pt x="254441" y="286247"/>
                </a:lnTo>
                <a:lnTo>
                  <a:pt x="254441" y="314077"/>
                </a:lnTo>
                <a:lnTo>
                  <a:pt x="266368" y="314077"/>
                </a:lnTo>
                <a:lnTo>
                  <a:pt x="266368" y="333955"/>
                </a:lnTo>
                <a:lnTo>
                  <a:pt x="318052" y="333955"/>
                </a:lnTo>
                <a:lnTo>
                  <a:pt x="318052" y="357809"/>
                </a:lnTo>
                <a:lnTo>
                  <a:pt x="357808" y="357809"/>
                </a:lnTo>
                <a:lnTo>
                  <a:pt x="357808" y="393590"/>
                </a:lnTo>
                <a:lnTo>
                  <a:pt x="401541" y="393590"/>
                </a:lnTo>
                <a:lnTo>
                  <a:pt x="401541" y="429371"/>
                </a:lnTo>
                <a:lnTo>
                  <a:pt x="429370" y="429371"/>
                </a:lnTo>
                <a:lnTo>
                  <a:pt x="429370" y="453225"/>
                </a:lnTo>
                <a:lnTo>
                  <a:pt x="465151" y="453225"/>
                </a:lnTo>
                <a:lnTo>
                  <a:pt x="465151" y="465152"/>
                </a:lnTo>
                <a:lnTo>
                  <a:pt x="512859" y="465152"/>
                </a:lnTo>
                <a:lnTo>
                  <a:pt x="512859" y="500933"/>
                </a:lnTo>
                <a:lnTo>
                  <a:pt x="532737" y="500933"/>
                </a:lnTo>
                <a:lnTo>
                  <a:pt x="532737" y="520811"/>
                </a:lnTo>
                <a:lnTo>
                  <a:pt x="556591" y="520811"/>
                </a:lnTo>
                <a:lnTo>
                  <a:pt x="556591" y="548640"/>
                </a:lnTo>
                <a:lnTo>
                  <a:pt x="584421" y="548640"/>
                </a:lnTo>
                <a:lnTo>
                  <a:pt x="584421" y="564543"/>
                </a:lnTo>
                <a:lnTo>
                  <a:pt x="636104" y="564543"/>
                </a:lnTo>
                <a:lnTo>
                  <a:pt x="636104" y="580446"/>
                </a:lnTo>
                <a:lnTo>
                  <a:pt x="652006" y="596348"/>
                </a:lnTo>
                <a:lnTo>
                  <a:pt x="652006" y="636105"/>
                </a:lnTo>
                <a:lnTo>
                  <a:pt x="683812" y="636105"/>
                </a:lnTo>
                <a:lnTo>
                  <a:pt x="683812" y="655983"/>
                </a:lnTo>
                <a:lnTo>
                  <a:pt x="699714" y="655983"/>
                </a:lnTo>
                <a:lnTo>
                  <a:pt x="699714" y="675861"/>
                </a:lnTo>
                <a:lnTo>
                  <a:pt x="759349" y="675861"/>
                </a:lnTo>
                <a:lnTo>
                  <a:pt x="759349" y="719593"/>
                </a:lnTo>
                <a:lnTo>
                  <a:pt x="775252" y="719593"/>
                </a:lnTo>
                <a:lnTo>
                  <a:pt x="775252" y="747423"/>
                </a:lnTo>
                <a:lnTo>
                  <a:pt x="775252" y="747423"/>
                </a:lnTo>
                <a:lnTo>
                  <a:pt x="842838" y="747423"/>
                </a:lnTo>
                <a:lnTo>
                  <a:pt x="842838" y="791155"/>
                </a:lnTo>
                <a:lnTo>
                  <a:pt x="878619" y="791155"/>
                </a:lnTo>
                <a:lnTo>
                  <a:pt x="878619" y="826936"/>
                </a:lnTo>
                <a:lnTo>
                  <a:pt x="906448" y="826936"/>
                </a:lnTo>
                <a:lnTo>
                  <a:pt x="906448" y="846814"/>
                </a:lnTo>
                <a:lnTo>
                  <a:pt x="938254" y="846814"/>
                </a:lnTo>
                <a:lnTo>
                  <a:pt x="938254" y="890546"/>
                </a:lnTo>
                <a:lnTo>
                  <a:pt x="954156" y="890546"/>
                </a:lnTo>
                <a:lnTo>
                  <a:pt x="954156" y="922352"/>
                </a:lnTo>
                <a:lnTo>
                  <a:pt x="978010" y="922352"/>
                </a:lnTo>
                <a:lnTo>
                  <a:pt x="978010" y="938254"/>
                </a:lnTo>
                <a:lnTo>
                  <a:pt x="1061499" y="938254"/>
                </a:lnTo>
                <a:lnTo>
                  <a:pt x="1061499" y="966084"/>
                </a:lnTo>
                <a:lnTo>
                  <a:pt x="1089328" y="966084"/>
                </a:lnTo>
                <a:lnTo>
                  <a:pt x="1089328" y="981986"/>
                </a:lnTo>
                <a:lnTo>
                  <a:pt x="1121134" y="981986"/>
                </a:lnTo>
                <a:lnTo>
                  <a:pt x="1121134" y="1009816"/>
                </a:lnTo>
                <a:lnTo>
                  <a:pt x="1482918" y="1009816"/>
                </a:lnTo>
                <a:lnTo>
                  <a:pt x="1482918" y="1033670"/>
                </a:lnTo>
                <a:lnTo>
                  <a:pt x="1514723" y="1033670"/>
                </a:lnTo>
                <a:lnTo>
                  <a:pt x="1514723" y="1049573"/>
                </a:lnTo>
                <a:lnTo>
                  <a:pt x="1538577" y="1049573"/>
                </a:lnTo>
                <a:lnTo>
                  <a:pt x="1538577" y="1073426"/>
                </a:lnTo>
                <a:lnTo>
                  <a:pt x="2146852" y="1073426"/>
                </a:lnTo>
                <a:lnTo>
                  <a:pt x="2146852" y="1101256"/>
                </a:lnTo>
                <a:lnTo>
                  <a:pt x="2262146" y="1101256"/>
                </a:lnTo>
                <a:lnTo>
                  <a:pt x="2262146" y="1129086"/>
                </a:lnTo>
                <a:lnTo>
                  <a:pt x="2437074" y="1129086"/>
                </a:lnTo>
                <a:lnTo>
                  <a:pt x="2437074" y="1148964"/>
                </a:lnTo>
                <a:lnTo>
                  <a:pt x="2540441" y="1148964"/>
                </a:lnTo>
                <a:lnTo>
                  <a:pt x="2540441" y="1188720"/>
                </a:lnTo>
                <a:lnTo>
                  <a:pt x="2643808" y="1188720"/>
                </a:lnTo>
                <a:lnTo>
                  <a:pt x="2643808" y="1208599"/>
                </a:lnTo>
                <a:lnTo>
                  <a:pt x="3717234" y="1208599"/>
                </a:lnTo>
              </a:path>
            </a:pathLst>
          </a:custGeom>
          <a:noFill/>
          <a:ln w="19050">
            <a:solidFill>
              <a:srgbClr val="00A7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020DC721-B909-6F87-04A8-902CAA308688}"/>
              </a:ext>
            </a:extLst>
          </p:cNvPr>
          <p:cNvSpPr/>
          <p:nvPr/>
        </p:nvSpPr>
        <p:spPr>
          <a:xfrm>
            <a:off x="1374890" y="1590881"/>
            <a:ext cx="3703649" cy="1197272"/>
          </a:xfrm>
          <a:custGeom>
            <a:avLst/>
            <a:gdLst>
              <a:gd name="connsiteX0" fmla="*/ 0 w 3703649"/>
              <a:gd name="connsiteY0" fmla="*/ 0 h 1197272"/>
              <a:gd name="connsiteX1" fmla="*/ 39471 w 3703649"/>
              <a:gd name="connsiteY1" fmla="*/ 65784 h 1197272"/>
              <a:gd name="connsiteX2" fmla="*/ 55917 w 3703649"/>
              <a:gd name="connsiteY2" fmla="*/ 95387 h 1197272"/>
              <a:gd name="connsiteX3" fmla="*/ 55917 w 3703649"/>
              <a:gd name="connsiteY3" fmla="*/ 141436 h 1197272"/>
              <a:gd name="connsiteX4" fmla="*/ 55917 w 3703649"/>
              <a:gd name="connsiteY4" fmla="*/ 164460 h 1197272"/>
              <a:gd name="connsiteX5" fmla="*/ 69074 w 3703649"/>
              <a:gd name="connsiteY5" fmla="*/ 223666 h 1197272"/>
              <a:gd name="connsiteX6" fmla="*/ 75652 w 3703649"/>
              <a:gd name="connsiteY6" fmla="*/ 253269 h 1197272"/>
              <a:gd name="connsiteX7" fmla="*/ 78941 w 3703649"/>
              <a:gd name="connsiteY7" fmla="*/ 289450 h 1197272"/>
              <a:gd name="connsiteX8" fmla="*/ 78941 w 3703649"/>
              <a:gd name="connsiteY8" fmla="*/ 302607 h 1197272"/>
              <a:gd name="connsiteX9" fmla="*/ 78941 w 3703649"/>
              <a:gd name="connsiteY9" fmla="*/ 348656 h 1197272"/>
              <a:gd name="connsiteX10" fmla="*/ 88809 w 3703649"/>
              <a:gd name="connsiteY10" fmla="*/ 351945 h 1197272"/>
              <a:gd name="connsiteX11" fmla="*/ 108544 w 3703649"/>
              <a:gd name="connsiteY11" fmla="*/ 394705 h 1197272"/>
              <a:gd name="connsiteX12" fmla="*/ 131569 w 3703649"/>
              <a:gd name="connsiteY12" fmla="*/ 427597 h 1197272"/>
              <a:gd name="connsiteX13" fmla="*/ 177617 w 3703649"/>
              <a:gd name="connsiteY13" fmla="*/ 427597 h 1197272"/>
              <a:gd name="connsiteX14" fmla="*/ 194064 w 3703649"/>
              <a:gd name="connsiteY14" fmla="*/ 457200 h 1197272"/>
              <a:gd name="connsiteX15" fmla="*/ 197353 w 3703649"/>
              <a:gd name="connsiteY15" fmla="*/ 483513 h 1197272"/>
              <a:gd name="connsiteX16" fmla="*/ 226956 w 3703649"/>
              <a:gd name="connsiteY16" fmla="*/ 483513 h 1197272"/>
              <a:gd name="connsiteX17" fmla="*/ 226956 w 3703649"/>
              <a:gd name="connsiteY17" fmla="*/ 506538 h 1197272"/>
              <a:gd name="connsiteX18" fmla="*/ 246691 w 3703649"/>
              <a:gd name="connsiteY18" fmla="*/ 506538 h 1197272"/>
              <a:gd name="connsiteX19" fmla="*/ 246691 w 3703649"/>
              <a:gd name="connsiteY19" fmla="*/ 522984 h 1197272"/>
              <a:gd name="connsiteX20" fmla="*/ 273005 w 3703649"/>
              <a:gd name="connsiteY20" fmla="*/ 522984 h 1197272"/>
              <a:gd name="connsiteX21" fmla="*/ 273005 w 3703649"/>
              <a:gd name="connsiteY21" fmla="*/ 542719 h 1197272"/>
              <a:gd name="connsiteX22" fmla="*/ 296029 w 3703649"/>
              <a:gd name="connsiteY22" fmla="*/ 542719 h 1197272"/>
              <a:gd name="connsiteX23" fmla="*/ 296029 w 3703649"/>
              <a:gd name="connsiteY23" fmla="*/ 559165 h 1197272"/>
              <a:gd name="connsiteX24" fmla="*/ 335499 w 3703649"/>
              <a:gd name="connsiteY24" fmla="*/ 559165 h 1197272"/>
              <a:gd name="connsiteX25" fmla="*/ 335499 w 3703649"/>
              <a:gd name="connsiteY25" fmla="*/ 572322 h 1197272"/>
              <a:gd name="connsiteX26" fmla="*/ 407862 w 3703649"/>
              <a:gd name="connsiteY26" fmla="*/ 572322 h 1197272"/>
              <a:gd name="connsiteX27" fmla="*/ 407862 w 3703649"/>
              <a:gd name="connsiteY27" fmla="*/ 585479 h 1197272"/>
              <a:gd name="connsiteX28" fmla="*/ 421019 w 3703649"/>
              <a:gd name="connsiteY28" fmla="*/ 585479 h 1197272"/>
              <a:gd name="connsiteX29" fmla="*/ 421019 w 3703649"/>
              <a:gd name="connsiteY29" fmla="*/ 592057 h 1197272"/>
              <a:gd name="connsiteX30" fmla="*/ 496671 w 3703649"/>
              <a:gd name="connsiteY30" fmla="*/ 592057 h 1197272"/>
              <a:gd name="connsiteX31" fmla="*/ 496671 w 3703649"/>
              <a:gd name="connsiteY31" fmla="*/ 611792 h 1197272"/>
              <a:gd name="connsiteX32" fmla="*/ 532852 w 3703649"/>
              <a:gd name="connsiteY32" fmla="*/ 618371 h 1197272"/>
              <a:gd name="connsiteX33" fmla="*/ 532852 w 3703649"/>
              <a:gd name="connsiteY33" fmla="*/ 634817 h 1197272"/>
              <a:gd name="connsiteX34" fmla="*/ 552587 w 3703649"/>
              <a:gd name="connsiteY34" fmla="*/ 654552 h 1197272"/>
              <a:gd name="connsiteX35" fmla="*/ 582190 w 3703649"/>
              <a:gd name="connsiteY35" fmla="*/ 670998 h 1197272"/>
              <a:gd name="connsiteX36" fmla="*/ 598636 w 3703649"/>
              <a:gd name="connsiteY36" fmla="*/ 697312 h 1197272"/>
              <a:gd name="connsiteX37" fmla="*/ 608504 w 3703649"/>
              <a:gd name="connsiteY37" fmla="*/ 720336 h 1197272"/>
              <a:gd name="connsiteX38" fmla="*/ 621661 w 3703649"/>
              <a:gd name="connsiteY38" fmla="*/ 733493 h 1197272"/>
              <a:gd name="connsiteX39" fmla="*/ 644685 w 3703649"/>
              <a:gd name="connsiteY39" fmla="*/ 740072 h 1197272"/>
              <a:gd name="connsiteX40" fmla="*/ 661131 w 3703649"/>
              <a:gd name="connsiteY40" fmla="*/ 749939 h 1197272"/>
              <a:gd name="connsiteX41" fmla="*/ 661131 w 3703649"/>
              <a:gd name="connsiteY41" fmla="*/ 763096 h 1197272"/>
              <a:gd name="connsiteX42" fmla="*/ 680866 w 3703649"/>
              <a:gd name="connsiteY42" fmla="*/ 772964 h 1197272"/>
              <a:gd name="connsiteX43" fmla="*/ 680866 w 3703649"/>
              <a:gd name="connsiteY43" fmla="*/ 772964 h 1197272"/>
              <a:gd name="connsiteX44" fmla="*/ 713758 w 3703649"/>
              <a:gd name="connsiteY44" fmla="*/ 805856 h 1197272"/>
              <a:gd name="connsiteX45" fmla="*/ 736783 w 3703649"/>
              <a:gd name="connsiteY45" fmla="*/ 822302 h 1197272"/>
              <a:gd name="connsiteX46" fmla="*/ 753229 w 3703649"/>
              <a:gd name="connsiteY46" fmla="*/ 822302 h 1197272"/>
              <a:gd name="connsiteX47" fmla="*/ 753229 w 3703649"/>
              <a:gd name="connsiteY47" fmla="*/ 835459 h 1197272"/>
              <a:gd name="connsiteX48" fmla="*/ 769675 w 3703649"/>
              <a:gd name="connsiteY48" fmla="*/ 851905 h 1197272"/>
              <a:gd name="connsiteX49" fmla="*/ 772964 w 3703649"/>
              <a:gd name="connsiteY49" fmla="*/ 858483 h 1197272"/>
              <a:gd name="connsiteX50" fmla="*/ 786121 w 3703649"/>
              <a:gd name="connsiteY50" fmla="*/ 865061 h 1197272"/>
              <a:gd name="connsiteX51" fmla="*/ 789410 w 3703649"/>
              <a:gd name="connsiteY51" fmla="*/ 874929 h 1197272"/>
              <a:gd name="connsiteX52" fmla="*/ 842038 w 3703649"/>
              <a:gd name="connsiteY52" fmla="*/ 874929 h 1197272"/>
              <a:gd name="connsiteX53" fmla="*/ 842038 w 3703649"/>
              <a:gd name="connsiteY53" fmla="*/ 894664 h 1197272"/>
              <a:gd name="connsiteX54" fmla="*/ 881508 w 3703649"/>
              <a:gd name="connsiteY54" fmla="*/ 894664 h 1197272"/>
              <a:gd name="connsiteX55" fmla="*/ 881508 w 3703649"/>
              <a:gd name="connsiteY55" fmla="*/ 934135 h 1197272"/>
              <a:gd name="connsiteX56" fmla="*/ 970317 w 3703649"/>
              <a:gd name="connsiteY56" fmla="*/ 934135 h 1197272"/>
              <a:gd name="connsiteX57" fmla="*/ 970317 w 3703649"/>
              <a:gd name="connsiteY57" fmla="*/ 947292 h 1197272"/>
              <a:gd name="connsiteX58" fmla="*/ 1055836 w 3703649"/>
              <a:gd name="connsiteY58" fmla="*/ 947292 h 1197272"/>
              <a:gd name="connsiteX59" fmla="*/ 1055836 w 3703649"/>
              <a:gd name="connsiteY59" fmla="*/ 960448 h 1197272"/>
              <a:gd name="connsiteX60" fmla="*/ 1098596 w 3703649"/>
              <a:gd name="connsiteY60" fmla="*/ 960448 h 1197272"/>
              <a:gd name="connsiteX61" fmla="*/ 1098596 w 3703649"/>
              <a:gd name="connsiteY61" fmla="*/ 976895 h 1197272"/>
              <a:gd name="connsiteX62" fmla="*/ 1098596 w 3703649"/>
              <a:gd name="connsiteY62" fmla="*/ 976895 h 1197272"/>
              <a:gd name="connsiteX63" fmla="*/ 1138066 w 3703649"/>
              <a:gd name="connsiteY63" fmla="*/ 976895 h 1197272"/>
              <a:gd name="connsiteX64" fmla="*/ 1138066 w 3703649"/>
              <a:gd name="connsiteY64" fmla="*/ 996630 h 1197272"/>
              <a:gd name="connsiteX65" fmla="*/ 1197272 w 3703649"/>
              <a:gd name="connsiteY65" fmla="*/ 996630 h 1197272"/>
              <a:gd name="connsiteX66" fmla="*/ 1200561 w 3703649"/>
              <a:gd name="connsiteY66" fmla="*/ 1022943 h 1197272"/>
              <a:gd name="connsiteX67" fmla="*/ 1207140 w 3703649"/>
              <a:gd name="connsiteY67" fmla="*/ 1029522 h 1197272"/>
              <a:gd name="connsiteX68" fmla="*/ 1210429 w 3703649"/>
              <a:gd name="connsiteY68" fmla="*/ 1049257 h 1197272"/>
              <a:gd name="connsiteX69" fmla="*/ 1338708 w 3703649"/>
              <a:gd name="connsiteY69" fmla="*/ 1049257 h 1197272"/>
              <a:gd name="connsiteX70" fmla="*/ 1338708 w 3703649"/>
              <a:gd name="connsiteY70" fmla="*/ 1059125 h 1197272"/>
              <a:gd name="connsiteX71" fmla="*/ 1368311 w 3703649"/>
              <a:gd name="connsiteY71" fmla="*/ 1059125 h 1197272"/>
              <a:gd name="connsiteX72" fmla="*/ 1368311 w 3703649"/>
              <a:gd name="connsiteY72" fmla="*/ 1072282 h 1197272"/>
              <a:gd name="connsiteX73" fmla="*/ 1483433 w 3703649"/>
              <a:gd name="connsiteY73" fmla="*/ 1072282 h 1197272"/>
              <a:gd name="connsiteX74" fmla="*/ 1490012 w 3703649"/>
              <a:gd name="connsiteY74" fmla="*/ 1078861 h 1197272"/>
              <a:gd name="connsiteX75" fmla="*/ 1601845 w 3703649"/>
              <a:gd name="connsiteY75" fmla="*/ 1078861 h 1197272"/>
              <a:gd name="connsiteX76" fmla="*/ 1601845 w 3703649"/>
              <a:gd name="connsiteY76" fmla="*/ 1098595 h 1197272"/>
              <a:gd name="connsiteX77" fmla="*/ 1749859 w 3703649"/>
              <a:gd name="connsiteY77" fmla="*/ 1098595 h 1197272"/>
              <a:gd name="connsiteX78" fmla="*/ 1749859 w 3703649"/>
              <a:gd name="connsiteY78" fmla="*/ 1115041 h 1197272"/>
              <a:gd name="connsiteX79" fmla="*/ 1825511 w 3703649"/>
              <a:gd name="connsiteY79" fmla="*/ 1115041 h 1197272"/>
              <a:gd name="connsiteX80" fmla="*/ 1832089 w 3703649"/>
              <a:gd name="connsiteY80" fmla="*/ 1121619 h 1197272"/>
              <a:gd name="connsiteX81" fmla="*/ 1894584 w 3703649"/>
              <a:gd name="connsiteY81" fmla="*/ 1121619 h 1197272"/>
              <a:gd name="connsiteX82" fmla="*/ 1894584 w 3703649"/>
              <a:gd name="connsiteY82" fmla="*/ 1121619 h 1197272"/>
              <a:gd name="connsiteX83" fmla="*/ 1904452 w 3703649"/>
              <a:gd name="connsiteY83" fmla="*/ 1131487 h 1197272"/>
              <a:gd name="connsiteX84" fmla="*/ 1957079 w 3703649"/>
              <a:gd name="connsiteY84" fmla="*/ 1131487 h 1197272"/>
              <a:gd name="connsiteX85" fmla="*/ 1957079 w 3703649"/>
              <a:gd name="connsiteY85" fmla="*/ 1154512 h 1197272"/>
              <a:gd name="connsiteX86" fmla="*/ 2029442 w 3703649"/>
              <a:gd name="connsiteY86" fmla="*/ 1154512 h 1197272"/>
              <a:gd name="connsiteX87" fmla="*/ 2029442 w 3703649"/>
              <a:gd name="connsiteY87" fmla="*/ 1164379 h 1197272"/>
              <a:gd name="connsiteX88" fmla="*/ 2105094 w 3703649"/>
              <a:gd name="connsiteY88" fmla="*/ 1164379 h 1197272"/>
              <a:gd name="connsiteX89" fmla="*/ 2105094 w 3703649"/>
              <a:gd name="connsiteY89" fmla="*/ 1174247 h 1197272"/>
              <a:gd name="connsiteX90" fmla="*/ 2239951 w 3703649"/>
              <a:gd name="connsiteY90" fmla="*/ 1174247 h 1197272"/>
              <a:gd name="connsiteX91" fmla="*/ 2239951 w 3703649"/>
              <a:gd name="connsiteY91" fmla="*/ 1174247 h 1197272"/>
              <a:gd name="connsiteX92" fmla="*/ 2239951 w 3703649"/>
              <a:gd name="connsiteY92" fmla="*/ 1187404 h 1197272"/>
              <a:gd name="connsiteX93" fmla="*/ 2417569 w 3703649"/>
              <a:gd name="connsiteY93" fmla="*/ 1187404 h 1197272"/>
              <a:gd name="connsiteX94" fmla="*/ 2417569 w 3703649"/>
              <a:gd name="connsiteY94" fmla="*/ 1197272 h 1197272"/>
              <a:gd name="connsiteX95" fmla="*/ 3703649 w 3703649"/>
              <a:gd name="connsiteY95" fmla="*/ 1197272 h 1197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</a:cxnLst>
            <a:rect l="l" t="t" r="r" b="b"/>
            <a:pathLst>
              <a:path w="3703649" h="1197272">
                <a:moveTo>
                  <a:pt x="0" y="0"/>
                </a:moveTo>
                <a:lnTo>
                  <a:pt x="39471" y="65784"/>
                </a:lnTo>
                <a:lnTo>
                  <a:pt x="55917" y="95387"/>
                </a:lnTo>
                <a:lnTo>
                  <a:pt x="55917" y="141436"/>
                </a:lnTo>
                <a:lnTo>
                  <a:pt x="55917" y="164460"/>
                </a:lnTo>
                <a:lnTo>
                  <a:pt x="69074" y="223666"/>
                </a:lnTo>
                <a:lnTo>
                  <a:pt x="75652" y="253269"/>
                </a:lnTo>
                <a:lnTo>
                  <a:pt x="78941" y="289450"/>
                </a:lnTo>
                <a:lnTo>
                  <a:pt x="78941" y="302607"/>
                </a:lnTo>
                <a:lnTo>
                  <a:pt x="78941" y="348656"/>
                </a:lnTo>
                <a:lnTo>
                  <a:pt x="88809" y="351945"/>
                </a:lnTo>
                <a:lnTo>
                  <a:pt x="108544" y="394705"/>
                </a:lnTo>
                <a:lnTo>
                  <a:pt x="131569" y="427597"/>
                </a:lnTo>
                <a:lnTo>
                  <a:pt x="177617" y="427597"/>
                </a:lnTo>
                <a:lnTo>
                  <a:pt x="194064" y="457200"/>
                </a:lnTo>
                <a:lnTo>
                  <a:pt x="197353" y="483513"/>
                </a:lnTo>
                <a:lnTo>
                  <a:pt x="226956" y="483513"/>
                </a:lnTo>
                <a:lnTo>
                  <a:pt x="226956" y="506538"/>
                </a:lnTo>
                <a:lnTo>
                  <a:pt x="246691" y="506538"/>
                </a:lnTo>
                <a:lnTo>
                  <a:pt x="246691" y="522984"/>
                </a:lnTo>
                <a:lnTo>
                  <a:pt x="273005" y="522984"/>
                </a:lnTo>
                <a:lnTo>
                  <a:pt x="273005" y="542719"/>
                </a:lnTo>
                <a:lnTo>
                  <a:pt x="296029" y="542719"/>
                </a:lnTo>
                <a:lnTo>
                  <a:pt x="296029" y="559165"/>
                </a:lnTo>
                <a:lnTo>
                  <a:pt x="335499" y="559165"/>
                </a:lnTo>
                <a:lnTo>
                  <a:pt x="335499" y="572322"/>
                </a:lnTo>
                <a:lnTo>
                  <a:pt x="407862" y="572322"/>
                </a:lnTo>
                <a:lnTo>
                  <a:pt x="407862" y="585479"/>
                </a:lnTo>
                <a:lnTo>
                  <a:pt x="421019" y="585479"/>
                </a:lnTo>
                <a:lnTo>
                  <a:pt x="421019" y="592057"/>
                </a:lnTo>
                <a:lnTo>
                  <a:pt x="496671" y="592057"/>
                </a:lnTo>
                <a:lnTo>
                  <a:pt x="496671" y="611792"/>
                </a:lnTo>
                <a:lnTo>
                  <a:pt x="532852" y="618371"/>
                </a:lnTo>
                <a:lnTo>
                  <a:pt x="532852" y="634817"/>
                </a:lnTo>
                <a:lnTo>
                  <a:pt x="552587" y="654552"/>
                </a:lnTo>
                <a:lnTo>
                  <a:pt x="582190" y="670998"/>
                </a:lnTo>
                <a:lnTo>
                  <a:pt x="598636" y="697312"/>
                </a:lnTo>
                <a:lnTo>
                  <a:pt x="608504" y="720336"/>
                </a:lnTo>
                <a:lnTo>
                  <a:pt x="621661" y="733493"/>
                </a:lnTo>
                <a:lnTo>
                  <a:pt x="644685" y="740072"/>
                </a:lnTo>
                <a:lnTo>
                  <a:pt x="661131" y="749939"/>
                </a:lnTo>
                <a:lnTo>
                  <a:pt x="661131" y="763096"/>
                </a:lnTo>
                <a:lnTo>
                  <a:pt x="680866" y="772964"/>
                </a:lnTo>
                <a:lnTo>
                  <a:pt x="680866" y="772964"/>
                </a:lnTo>
                <a:lnTo>
                  <a:pt x="713758" y="805856"/>
                </a:lnTo>
                <a:lnTo>
                  <a:pt x="736783" y="822302"/>
                </a:lnTo>
                <a:lnTo>
                  <a:pt x="753229" y="822302"/>
                </a:lnTo>
                <a:lnTo>
                  <a:pt x="753229" y="835459"/>
                </a:lnTo>
                <a:lnTo>
                  <a:pt x="769675" y="851905"/>
                </a:lnTo>
                <a:lnTo>
                  <a:pt x="772964" y="858483"/>
                </a:lnTo>
                <a:lnTo>
                  <a:pt x="786121" y="865061"/>
                </a:lnTo>
                <a:lnTo>
                  <a:pt x="789410" y="874929"/>
                </a:lnTo>
                <a:lnTo>
                  <a:pt x="842038" y="874929"/>
                </a:lnTo>
                <a:lnTo>
                  <a:pt x="842038" y="894664"/>
                </a:lnTo>
                <a:lnTo>
                  <a:pt x="881508" y="894664"/>
                </a:lnTo>
                <a:lnTo>
                  <a:pt x="881508" y="934135"/>
                </a:lnTo>
                <a:lnTo>
                  <a:pt x="970317" y="934135"/>
                </a:lnTo>
                <a:lnTo>
                  <a:pt x="970317" y="947292"/>
                </a:lnTo>
                <a:lnTo>
                  <a:pt x="1055836" y="947292"/>
                </a:lnTo>
                <a:lnTo>
                  <a:pt x="1055836" y="960448"/>
                </a:lnTo>
                <a:lnTo>
                  <a:pt x="1098596" y="960448"/>
                </a:lnTo>
                <a:lnTo>
                  <a:pt x="1098596" y="976895"/>
                </a:lnTo>
                <a:lnTo>
                  <a:pt x="1098596" y="976895"/>
                </a:lnTo>
                <a:lnTo>
                  <a:pt x="1138066" y="976895"/>
                </a:lnTo>
                <a:lnTo>
                  <a:pt x="1138066" y="996630"/>
                </a:lnTo>
                <a:lnTo>
                  <a:pt x="1197272" y="996630"/>
                </a:lnTo>
                <a:lnTo>
                  <a:pt x="1200561" y="1022943"/>
                </a:lnTo>
                <a:lnTo>
                  <a:pt x="1207140" y="1029522"/>
                </a:lnTo>
                <a:lnTo>
                  <a:pt x="1210429" y="1049257"/>
                </a:lnTo>
                <a:lnTo>
                  <a:pt x="1338708" y="1049257"/>
                </a:lnTo>
                <a:lnTo>
                  <a:pt x="1338708" y="1059125"/>
                </a:lnTo>
                <a:lnTo>
                  <a:pt x="1368311" y="1059125"/>
                </a:lnTo>
                <a:lnTo>
                  <a:pt x="1368311" y="1072282"/>
                </a:lnTo>
                <a:lnTo>
                  <a:pt x="1483433" y="1072282"/>
                </a:lnTo>
                <a:lnTo>
                  <a:pt x="1490012" y="1078861"/>
                </a:lnTo>
                <a:lnTo>
                  <a:pt x="1601845" y="1078861"/>
                </a:lnTo>
                <a:lnTo>
                  <a:pt x="1601845" y="1098595"/>
                </a:lnTo>
                <a:lnTo>
                  <a:pt x="1749859" y="1098595"/>
                </a:lnTo>
                <a:lnTo>
                  <a:pt x="1749859" y="1115041"/>
                </a:lnTo>
                <a:lnTo>
                  <a:pt x="1825511" y="1115041"/>
                </a:lnTo>
                <a:lnTo>
                  <a:pt x="1832089" y="1121619"/>
                </a:lnTo>
                <a:lnTo>
                  <a:pt x="1894584" y="1121619"/>
                </a:lnTo>
                <a:lnTo>
                  <a:pt x="1894584" y="1121619"/>
                </a:lnTo>
                <a:lnTo>
                  <a:pt x="1904452" y="1131487"/>
                </a:lnTo>
                <a:lnTo>
                  <a:pt x="1957079" y="1131487"/>
                </a:lnTo>
                <a:lnTo>
                  <a:pt x="1957079" y="1154512"/>
                </a:lnTo>
                <a:lnTo>
                  <a:pt x="2029442" y="1154512"/>
                </a:lnTo>
                <a:lnTo>
                  <a:pt x="2029442" y="1164379"/>
                </a:lnTo>
                <a:lnTo>
                  <a:pt x="2105094" y="1164379"/>
                </a:lnTo>
                <a:lnTo>
                  <a:pt x="2105094" y="1174247"/>
                </a:lnTo>
                <a:lnTo>
                  <a:pt x="2239951" y="1174247"/>
                </a:lnTo>
                <a:lnTo>
                  <a:pt x="2239951" y="1174247"/>
                </a:lnTo>
                <a:lnTo>
                  <a:pt x="2239951" y="1187404"/>
                </a:lnTo>
                <a:lnTo>
                  <a:pt x="2417569" y="1187404"/>
                </a:lnTo>
                <a:lnTo>
                  <a:pt x="2417569" y="1197272"/>
                </a:lnTo>
                <a:lnTo>
                  <a:pt x="3703649" y="1197272"/>
                </a:lnTo>
              </a:path>
            </a:pathLst>
          </a:custGeom>
          <a:noFill/>
          <a:ln w="19050">
            <a:solidFill>
              <a:srgbClr val="023F8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1777180-17D1-1685-2B7C-7805BDE0D550}"/>
              </a:ext>
            </a:extLst>
          </p:cNvPr>
          <p:cNvGrpSpPr/>
          <p:nvPr/>
        </p:nvGrpSpPr>
        <p:grpSpPr>
          <a:xfrm>
            <a:off x="3592238" y="2986284"/>
            <a:ext cx="1405911" cy="110893"/>
            <a:chOff x="3592237" y="3138684"/>
            <a:chExt cx="1405910" cy="110893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ED38A2A5-09B5-5B0A-1F3D-5F27BD8B7E63}"/>
                </a:ext>
              </a:extLst>
            </p:cNvPr>
            <p:cNvGrpSpPr/>
            <p:nvPr/>
          </p:nvGrpSpPr>
          <p:grpSpPr>
            <a:xfrm>
              <a:off x="3592237" y="3138684"/>
              <a:ext cx="88514" cy="88514"/>
              <a:chOff x="1340677" y="1697101"/>
              <a:chExt cx="88514" cy="88514"/>
            </a:xfrm>
          </p:grpSpPr>
          <p:cxnSp>
            <p:nvCxnSpPr>
              <p:cNvPr id="138" name="Straight Connector 137">
                <a:extLst>
                  <a:ext uri="{FF2B5EF4-FFF2-40B4-BE49-F238E27FC236}">
                    <a16:creationId xmlns:a16="http://schemas.microsoft.com/office/drawing/2014/main" id="{D41EBAD1-78E0-47C4-E1F5-0383BC4E713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0A7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Straight Connector 138">
                <a:extLst>
                  <a:ext uri="{FF2B5EF4-FFF2-40B4-BE49-F238E27FC236}">
                    <a16:creationId xmlns:a16="http://schemas.microsoft.com/office/drawing/2014/main" id="{572B472B-F063-282B-10A9-F4E81BE5538D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0A7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8ED25201-7F36-E0D0-4E14-50417C7CC849}"/>
                </a:ext>
              </a:extLst>
            </p:cNvPr>
            <p:cNvGrpSpPr/>
            <p:nvPr/>
          </p:nvGrpSpPr>
          <p:grpSpPr>
            <a:xfrm>
              <a:off x="3673200" y="3138684"/>
              <a:ext cx="88514" cy="88514"/>
              <a:chOff x="1340677" y="1697101"/>
              <a:chExt cx="88514" cy="88514"/>
            </a:xfrm>
          </p:grpSpPr>
          <p:cxnSp>
            <p:nvCxnSpPr>
              <p:cNvPr id="136" name="Straight Connector 135">
                <a:extLst>
                  <a:ext uri="{FF2B5EF4-FFF2-40B4-BE49-F238E27FC236}">
                    <a16:creationId xmlns:a16="http://schemas.microsoft.com/office/drawing/2014/main" id="{BF3C6BBE-718F-2959-05AF-0D93B2194A0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0A7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" name="Straight Connector 136">
                <a:extLst>
                  <a:ext uri="{FF2B5EF4-FFF2-40B4-BE49-F238E27FC236}">
                    <a16:creationId xmlns:a16="http://schemas.microsoft.com/office/drawing/2014/main" id="{60040F1C-61E6-0AB8-FDFD-5EDB52FF037E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0A7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2CC74391-2D9C-73E6-B1C1-BCA8D3ADFA88}"/>
                </a:ext>
              </a:extLst>
            </p:cNvPr>
            <p:cNvGrpSpPr/>
            <p:nvPr/>
          </p:nvGrpSpPr>
          <p:grpSpPr>
            <a:xfrm>
              <a:off x="3688264" y="3138684"/>
              <a:ext cx="88514" cy="88514"/>
              <a:chOff x="1340677" y="1697101"/>
              <a:chExt cx="88514" cy="88514"/>
            </a:xfrm>
          </p:grpSpPr>
          <p:cxnSp>
            <p:nvCxnSpPr>
              <p:cNvPr id="134" name="Straight Connector 133">
                <a:extLst>
                  <a:ext uri="{FF2B5EF4-FFF2-40B4-BE49-F238E27FC236}">
                    <a16:creationId xmlns:a16="http://schemas.microsoft.com/office/drawing/2014/main" id="{471BBED3-9A4D-F81D-1923-59323E6B9CB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0A7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Straight Connector 134">
                <a:extLst>
                  <a:ext uri="{FF2B5EF4-FFF2-40B4-BE49-F238E27FC236}">
                    <a16:creationId xmlns:a16="http://schemas.microsoft.com/office/drawing/2014/main" id="{4786C9AD-7234-F0BF-87DF-558AB2B23088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0A7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C4C0D3E7-69B8-6774-A76E-CA8A4D6E558B}"/>
                </a:ext>
              </a:extLst>
            </p:cNvPr>
            <p:cNvGrpSpPr/>
            <p:nvPr/>
          </p:nvGrpSpPr>
          <p:grpSpPr>
            <a:xfrm>
              <a:off x="3708036" y="3138684"/>
              <a:ext cx="88514" cy="88514"/>
              <a:chOff x="1340677" y="1697101"/>
              <a:chExt cx="88514" cy="88514"/>
            </a:xfrm>
          </p:grpSpPr>
          <p:cxnSp>
            <p:nvCxnSpPr>
              <p:cNvPr id="132" name="Straight Connector 131">
                <a:extLst>
                  <a:ext uri="{FF2B5EF4-FFF2-40B4-BE49-F238E27FC236}">
                    <a16:creationId xmlns:a16="http://schemas.microsoft.com/office/drawing/2014/main" id="{EEC24C29-E51E-3E52-4501-11D319F8B4E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0A7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Straight Connector 132">
                <a:extLst>
                  <a:ext uri="{FF2B5EF4-FFF2-40B4-BE49-F238E27FC236}">
                    <a16:creationId xmlns:a16="http://schemas.microsoft.com/office/drawing/2014/main" id="{2EEF0E68-02D6-7A86-48E8-7CFAA6026876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0A7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8CD20557-811B-53BF-21C5-7E9751995138}"/>
                </a:ext>
              </a:extLst>
            </p:cNvPr>
            <p:cNvGrpSpPr/>
            <p:nvPr/>
          </p:nvGrpSpPr>
          <p:grpSpPr>
            <a:xfrm>
              <a:off x="3739585" y="3138684"/>
              <a:ext cx="88514" cy="88514"/>
              <a:chOff x="1340677" y="1697101"/>
              <a:chExt cx="88514" cy="88514"/>
            </a:xfrm>
          </p:grpSpPr>
          <p:cxnSp>
            <p:nvCxnSpPr>
              <p:cNvPr id="130" name="Straight Connector 129">
                <a:extLst>
                  <a:ext uri="{FF2B5EF4-FFF2-40B4-BE49-F238E27FC236}">
                    <a16:creationId xmlns:a16="http://schemas.microsoft.com/office/drawing/2014/main" id="{70FB6A79-EFCC-E621-8D56-D86A1897B46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0A7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" name="Straight Connector 130">
                <a:extLst>
                  <a:ext uri="{FF2B5EF4-FFF2-40B4-BE49-F238E27FC236}">
                    <a16:creationId xmlns:a16="http://schemas.microsoft.com/office/drawing/2014/main" id="{86019ACF-2A6F-83FA-B646-5A51ADF42AFC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0A7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3B38DADC-DDF4-1AE3-47B9-0012C054C5DD}"/>
                </a:ext>
              </a:extLst>
            </p:cNvPr>
            <p:cNvGrpSpPr/>
            <p:nvPr/>
          </p:nvGrpSpPr>
          <p:grpSpPr>
            <a:xfrm>
              <a:off x="3753415" y="3161063"/>
              <a:ext cx="88514" cy="88514"/>
              <a:chOff x="1340677" y="1697101"/>
              <a:chExt cx="88514" cy="88514"/>
            </a:xfrm>
          </p:grpSpPr>
          <p:cxnSp>
            <p:nvCxnSpPr>
              <p:cNvPr id="128" name="Straight Connector 127">
                <a:extLst>
                  <a:ext uri="{FF2B5EF4-FFF2-40B4-BE49-F238E27FC236}">
                    <a16:creationId xmlns:a16="http://schemas.microsoft.com/office/drawing/2014/main" id="{B69EFCA8-87C6-F738-0FAE-FBCEB29A282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0A7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9" name="Straight Connector 128">
                <a:extLst>
                  <a:ext uri="{FF2B5EF4-FFF2-40B4-BE49-F238E27FC236}">
                    <a16:creationId xmlns:a16="http://schemas.microsoft.com/office/drawing/2014/main" id="{84124315-9910-746D-16C6-B83BBBF51341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0A7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42645C92-C38E-1F1A-0764-05DA5C42031C}"/>
                </a:ext>
              </a:extLst>
            </p:cNvPr>
            <p:cNvGrpSpPr/>
            <p:nvPr/>
          </p:nvGrpSpPr>
          <p:grpSpPr>
            <a:xfrm>
              <a:off x="3803528" y="3161063"/>
              <a:ext cx="88514" cy="88514"/>
              <a:chOff x="1340677" y="1697101"/>
              <a:chExt cx="88514" cy="88514"/>
            </a:xfrm>
          </p:grpSpPr>
          <p:cxnSp>
            <p:nvCxnSpPr>
              <p:cNvPr id="126" name="Straight Connector 125">
                <a:extLst>
                  <a:ext uri="{FF2B5EF4-FFF2-40B4-BE49-F238E27FC236}">
                    <a16:creationId xmlns:a16="http://schemas.microsoft.com/office/drawing/2014/main" id="{EC471A99-375B-8422-5F42-807C6C8D329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0A7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" name="Straight Connector 126">
                <a:extLst>
                  <a:ext uri="{FF2B5EF4-FFF2-40B4-BE49-F238E27FC236}">
                    <a16:creationId xmlns:a16="http://schemas.microsoft.com/office/drawing/2014/main" id="{BD5A185B-802A-E7AA-77C6-BCB1F36E5803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0A7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4FA69E0F-9F90-AB33-0F03-69D93E983FC3}"/>
                </a:ext>
              </a:extLst>
            </p:cNvPr>
            <p:cNvGrpSpPr/>
            <p:nvPr/>
          </p:nvGrpSpPr>
          <p:grpSpPr>
            <a:xfrm>
              <a:off x="3811100" y="3161063"/>
              <a:ext cx="88514" cy="88514"/>
              <a:chOff x="1340677" y="1697101"/>
              <a:chExt cx="88514" cy="88514"/>
            </a:xfrm>
          </p:grpSpPr>
          <p:cxnSp>
            <p:nvCxnSpPr>
              <p:cNvPr id="124" name="Straight Connector 123">
                <a:extLst>
                  <a:ext uri="{FF2B5EF4-FFF2-40B4-BE49-F238E27FC236}">
                    <a16:creationId xmlns:a16="http://schemas.microsoft.com/office/drawing/2014/main" id="{808F45C3-8477-8EEA-9A62-60B39781DB6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0A7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Straight Connector 124">
                <a:extLst>
                  <a:ext uri="{FF2B5EF4-FFF2-40B4-BE49-F238E27FC236}">
                    <a16:creationId xmlns:a16="http://schemas.microsoft.com/office/drawing/2014/main" id="{41240FBC-2FF6-4DC2-E2F1-8E6D49D01113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0A7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8443D432-E76C-40AB-9398-8D35041104E3}"/>
                </a:ext>
              </a:extLst>
            </p:cNvPr>
            <p:cNvGrpSpPr/>
            <p:nvPr/>
          </p:nvGrpSpPr>
          <p:grpSpPr>
            <a:xfrm>
              <a:off x="3862074" y="3161063"/>
              <a:ext cx="88514" cy="88514"/>
              <a:chOff x="1340677" y="1697101"/>
              <a:chExt cx="88514" cy="88514"/>
            </a:xfrm>
          </p:grpSpPr>
          <p:cxnSp>
            <p:nvCxnSpPr>
              <p:cNvPr id="122" name="Straight Connector 121">
                <a:extLst>
                  <a:ext uri="{FF2B5EF4-FFF2-40B4-BE49-F238E27FC236}">
                    <a16:creationId xmlns:a16="http://schemas.microsoft.com/office/drawing/2014/main" id="{85742911-4DF4-F90C-44D6-39B999A2A9E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0A7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Straight Connector 122">
                <a:extLst>
                  <a:ext uri="{FF2B5EF4-FFF2-40B4-BE49-F238E27FC236}">
                    <a16:creationId xmlns:a16="http://schemas.microsoft.com/office/drawing/2014/main" id="{A8B5A42F-4AC0-CC37-5B67-157877729B73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0A7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8CC13EA4-6DE0-6B82-85F0-5E44F847FF2C}"/>
                </a:ext>
              </a:extLst>
            </p:cNvPr>
            <p:cNvGrpSpPr/>
            <p:nvPr/>
          </p:nvGrpSpPr>
          <p:grpSpPr>
            <a:xfrm>
              <a:off x="3876764" y="3161063"/>
              <a:ext cx="88514" cy="88514"/>
              <a:chOff x="1340677" y="1697101"/>
              <a:chExt cx="88514" cy="88514"/>
            </a:xfrm>
          </p:grpSpPr>
          <p:cxnSp>
            <p:nvCxnSpPr>
              <p:cNvPr id="120" name="Straight Connector 119">
                <a:extLst>
                  <a:ext uri="{FF2B5EF4-FFF2-40B4-BE49-F238E27FC236}">
                    <a16:creationId xmlns:a16="http://schemas.microsoft.com/office/drawing/2014/main" id="{8E694FC3-E321-83BD-1557-5C7D550EFD1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0A7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" name="Straight Connector 120">
                <a:extLst>
                  <a:ext uri="{FF2B5EF4-FFF2-40B4-BE49-F238E27FC236}">
                    <a16:creationId xmlns:a16="http://schemas.microsoft.com/office/drawing/2014/main" id="{BC513B53-4EFC-AF27-0375-6A510128568F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0A7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CA309D6F-95D3-9059-99A4-26A3A7825C8B}"/>
                </a:ext>
              </a:extLst>
            </p:cNvPr>
            <p:cNvGrpSpPr/>
            <p:nvPr/>
          </p:nvGrpSpPr>
          <p:grpSpPr>
            <a:xfrm>
              <a:off x="3957764" y="3161063"/>
              <a:ext cx="88514" cy="88514"/>
              <a:chOff x="1340677" y="1697101"/>
              <a:chExt cx="88514" cy="88514"/>
            </a:xfrm>
          </p:grpSpPr>
          <p:cxnSp>
            <p:nvCxnSpPr>
              <p:cNvPr id="118" name="Straight Connector 117">
                <a:extLst>
                  <a:ext uri="{FF2B5EF4-FFF2-40B4-BE49-F238E27FC236}">
                    <a16:creationId xmlns:a16="http://schemas.microsoft.com/office/drawing/2014/main" id="{FF8F48EE-7CDC-5A72-7CE4-984DA3AEAFC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0A7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Straight Connector 118">
                <a:extLst>
                  <a:ext uri="{FF2B5EF4-FFF2-40B4-BE49-F238E27FC236}">
                    <a16:creationId xmlns:a16="http://schemas.microsoft.com/office/drawing/2014/main" id="{44991D04-167C-BE0B-323A-D8CFDC7B8508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0A7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CF3680FB-1A2A-C97C-3F4C-9CE3136339C3}"/>
                </a:ext>
              </a:extLst>
            </p:cNvPr>
            <p:cNvGrpSpPr/>
            <p:nvPr/>
          </p:nvGrpSpPr>
          <p:grpSpPr>
            <a:xfrm>
              <a:off x="4127584" y="3161063"/>
              <a:ext cx="88514" cy="88514"/>
              <a:chOff x="1340677" y="1697101"/>
              <a:chExt cx="88514" cy="88514"/>
            </a:xfrm>
          </p:grpSpPr>
          <p:cxnSp>
            <p:nvCxnSpPr>
              <p:cNvPr id="116" name="Straight Connector 115">
                <a:extLst>
                  <a:ext uri="{FF2B5EF4-FFF2-40B4-BE49-F238E27FC236}">
                    <a16:creationId xmlns:a16="http://schemas.microsoft.com/office/drawing/2014/main" id="{E342DF1F-AEB7-42B9-145C-23D0BA4A4ED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0A7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Straight Connector 116">
                <a:extLst>
                  <a:ext uri="{FF2B5EF4-FFF2-40B4-BE49-F238E27FC236}">
                    <a16:creationId xmlns:a16="http://schemas.microsoft.com/office/drawing/2014/main" id="{B4E31050-1BD0-3748-DF8A-F8C1D0FC3CC4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0A7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3C83785A-8C9B-39EB-9A99-F3DA4F749113}"/>
                </a:ext>
              </a:extLst>
            </p:cNvPr>
            <p:cNvGrpSpPr/>
            <p:nvPr/>
          </p:nvGrpSpPr>
          <p:grpSpPr>
            <a:xfrm>
              <a:off x="4177608" y="3161063"/>
              <a:ext cx="88514" cy="88514"/>
              <a:chOff x="1340677" y="1697101"/>
              <a:chExt cx="88514" cy="88514"/>
            </a:xfrm>
          </p:grpSpPr>
          <p:cxnSp>
            <p:nvCxnSpPr>
              <p:cNvPr id="114" name="Straight Connector 113">
                <a:extLst>
                  <a:ext uri="{FF2B5EF4-FFF2-40B4-BE49-F238E27FC236}">
                    <a16:creationId xmlns:a16="http://schemas.microsoft.com/office/drawing/2014/main" id="{6588961F-D107-00A7-8316-81A65E7556C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0A7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Straight Connector 114">
                <a:extLst>
                  <a:ext uri="{FF2B5EF4-FFF2-40B4-BE49-F238E27FC236}">
                    <a16:creationId xmlns:a16="http://schemas.microsoft.com/office/drawing/2014/main" id="{BBD51ADA-E524-737E-C9A2-457EEE0E652E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0A7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7274F2B5-7F1D-FD51-4361-E8DD71B2C161}"/>
                </a:ext>
              </a:extLst>
            </p:cNvPr>
            <p:cNvGrpSpPr/>
            <p:nvPr/>
          </p:nvGrpSpPr>
          <p:grpSpPr>
            <a:xfrm>
              <a:off x="4279651" y="3161063"/>
              <a:ext cx="88514" cy="88514"/>
              <a:chOff x="1340677" y="1697101"/>
              <a:chExt cx="88514" cy="88514"/>
            </a:xfrm>
          </p:grpSpPr>
          <p:cxnSp>
            <p:nvCxnSpPr>
              <p:cNvPr id="112" name="Straight Connector 111">
                <a:extLst>
                  <a:ext uri="{FF2B5EF4-FFF2-40B4-BE49-F238E27FC236}">
                    <a16:creationId xmlns:a16="http://schemas.microsoft.com/office/drawing/2014/main" id="{D26C32A4-F49D-13FA-16CB-454E8E819A0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0A7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Straight Connector 112">
                <a:extLst>
                  <a:ext uri="{FF2B5EF4-FFF2-40B4-BE49-F238E27FC236}">
                    <a16:creationId xmlns:a16="http://schemas.microsoft.com/office/drawing/2014/main" id="{936726C6-0851-B5AC-F3F1-C6F25CBDF944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0A7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8A0D4477-82F3-B1D9-541B-6E615C36F5FD}"/>
                </a:ext>
              </a:extLst>
            </p:cNvPr>
            <p:cNvGrpSpPr/>
            <p:nvPr/>
          </p:nvGrpSpPr>
          <p:grpSpPr>
            <a:xfrm>
              <a:off x="4292504" y="3161063"/>
              <a:ext cx="88514" cy="88514"/>
              <a:chOff x="1340677" y="1697101"/>
              <a:chExt cx="88514" cy="88514"/>
            </a:xfrm>
          </p:grpSpPr>
          <p:cxnSp>
            <p:nvCxnSpPr>
              <p:cNvPr id="110" name="Straight Connector 109">
                <a:extLst>
                  <a:ext uri="{FF2B5EF4-FFF2-40B4-BE49-F238E27FC236}">
                    <a16:creationId xmlns:a16="http://schemas.microsoft.com/office/drawing/2014/main" id="{4F67FA72-9032-35B4-BCCA-A6F6BDE61AA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0A7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Straight Connector 110">
                <a:extLst>
                  <a:ext uri="{FF2B5EF4-FFF2-40B4-BE49-F238E27FC236}">
                    <a16:creationId xmlns:a16="http://schemas.microsoft.com/office/drawing/2014/main" id="{6FA53E4E-502F-3A89-2B04-863AD14F7E02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0A7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C7ED0D5F-C793-B2E6-9A9F-CC8A2936F508}"/>
                </a:ext>
              </a:extLst>
            </p:cNvPr>
            <p:cNvGrpSpPr/>
            <p:nvPr/>
          </p:nvGrpSpPr>
          <p:grpSpPr>
            <a:xfrm>
              <a:off x="4341260" y="3161063"/>
              <a:ext cx="88514" cy="88514"/>
              <a:chOff x="1340677" y="1697101"/>
              <a:chExt cx="88514" cy="88514"/>
            </a:xfrm>
          </p:grpSpPr>
          <p:cxnSp>
            <p:nvCxnSpPr>
              <p:cNvPr id="108" name="Straight Connector 107">
                <a:extLst>
                  <a:ext uri="{FF2B5EF4-FFF2-40B4-BE49-F238E27FC236}">
                    <a16:creationId xmlns:a16="http://schemas.microsoft.com/office/drawing/2014/main" id="{41C52B99-C00E-3429-B9D6-41B73E0293B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0A7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Straight Connector 108">
                <a:extLst>
                  <a:ext uri="{FF2B5EF4-FFF2-40B4-BE49-F238E27FC236}">
                    <a16:creationId xmlns:a16="http://schemas.microsoft.com/office/drawing/2014/main" id="{D2CDD4E8-5A4A-50DE-C242-DEBC5F000305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0A7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F8C6B8A8-81B3-BB80-1BE1-53011CEB362F}"/>
                </a:ext>
              </a:extLst>
            </p:cNvPr>
            <p:cNvGrpSpPr/>
            <p:nvPr/>
          </p:nvGrpSpPr>
          <p:grpSpPr>
            <a:xfrm>
              <a:off x="4404908" y="3161063"/>
              <a:ext cx="88514" cy="88514"/>
              <a:chOff x="1340677" y="1697101"/>
              <a:chExt cx="88514" cy="88514"/>
            </a:xfrm>
          </p:grpSpPr>
          <p:cxnSp>
            <p:nvCxnSpPr>
              <p:cNvPr id="106" name="Straight Connector 105">
                <a:extLst>
                  <a:ext uri="{FF2B5EF4-FFF2-40B4-BE49-F238E27FC236}">
                    <a16:creationId xmlns:a16="http://schemas.microsoft.com/office/drawing/2014/main" id="{08006EDD-1876-794B-C52B-7D3B7B4E2BF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0A7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Straight Connector 106">
                <a:extLst>
                  <a:ext uri="{FF2B5EF4-FFF2-40B4-BE49-F238E27FC236}">
                    <a16:creationId xmlns:a16="http://schemas.microsoft.com/office/drawing/2014/main" id="{0E061559-9ECD-938F-90A1-5147CB7642EB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0A7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B0627A98-FB42-0976-1547-7A3FBD1D18C7}"/>
                </a:ext>
              </a:extLst>
            </p:cNvPr>
            <p:cNvGrpSpPr/>
            <p:nvPr/>
          </p:nvGrpSpPr>
          <p:grpSpPr>
            <a:xfrm>
              <a:off x="4449336" y="3161063"/>
              <a:ext cx="88514" cy="88514"/>
              <a:chOff x="1340677" y="1697101"/>
              <a:chExt cx="88514" cy="88514"/>
            </a:xfrm>
          </p:grpSpPr>
          <p:cxnSp>
            <p:nvCxnSpPr>
              <p:cNvPr id="104" name="Straight Connector 103">
                <a:extLst>
                  <a:ext uri="{FF2B5EF4-FFF2-40B4-BE49-F238E27FC236}">
                    <a16:creationId xmlns:a16="http://schemas.microsoft.com/office/drawing/2014/main" id="{BC20E856-73FC-4E18-305D-8AAF5759C39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0A7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Straight Connector 104">
                <a:extLst>
                  <a:ext uri="{FF2B5EF4-FFF2-40B4-BE49-F238E27FC236}">
                    <a16:creationId xmlns:a16="http://schemas.microsoft.com/office/drawing/2014/main" id="{E2F1D664-742F-F077-4471-8BF9E136BBF2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0A7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757E99AF-20D8-8C6E-C2A9-50D80E765F43}"/>
                </a:ext>
              </a:extLst>
            </p:cNvPr>
            <p:cNvGrpSpPr/>
            <p:nvPr/>
          </p:nvGrpSpPr>
          <p:grpSpPr>
            <a:xfrm>
              <a:off x="4496499" y="3161063"/>
              <a:ext cx="88514" cy="88514"/>
              <a:chOff x="1340677" y="1697101"/>
              <a:chExt cx="88514" cy="88514"/>
            </a:xfrm>
          </p:grpSpPr>
          <p:cxnSp>
            <p:nvCxnSpPr>
              <p:cNvPr id="102" name="Straight Connector 101">
                <a:extLst>
                  <a:ext uri="{FF2B5EF4-FFF2-40B4-BE49-F238E27FC236}">
                    <a16:creationId xmlns:a16="http://schemas.microsoft.com/office/drawing/2014/main" id="{25EE1D55-A0E0-8DB3-37C8-3078AF164C4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0A7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Straight Connector 102">
                <a:extLst>
                  <a:ext uri="{FF2B5EF4-FFF2-40B4-BE49-F238E27FC236}">
                    <a16:creationId xmlns:a16="http://schemas.microsoft.com/office/drawing/2014/main" id="{41158409-33ED-9066-61C4-A1D6758A7874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0A7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D0312B0F-3189-9732-DC3E-469F02940E87}"/>
                </a:ext>
              </a:extLst>
            </p:cNvPr>
            <p:cNvGrpSpPr/>
            <p:nvPr/>
          </p:nvGrpSpPr>
          <p:grpSpPr>
            <a:xfrm>
              <a:off x="4530761" y="3161063"/>
              <a:ext cx="88514" cy="88514"/>
              <a:chOff x="1340677" y="1697101"/>
              <a:chExt cx="88514" cy="88514"/>
            </a:xfrm>
          </p:grpSpPr>
          <p:cxnSp>
            <p:nvCxnSpPr>
              <p:cNvPr id="100" name="Straight Connector 99">
                <a:extLst>
                  <a:ext uri="{FF2B5EF4-FFF2-40B4-BE49-F238E27FC236}">
                    <a16:creationId xmlns:a16="http://schemas.microsoft.com/office/drawing/2014/main" id="{49EE6C1D-0D48-2516-1C5E-7443681D922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0A7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Straight Connector 100">
                <a:extLst>
                  <a:ext uri="{FF2B5EF4-FFF2-40B4-BE49-F238E27FC236}">
                    <a16:creationId xmlns:a16="http://schemas.microsoft.com/office/drawing/2014/main" id="{5078ADA2-546D-433A-C8B1-21A68B3AE3CE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0A7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5D1C2CB8-14FD-4FCB-38D3-2C0447D25C94}"/>
                </a:ext>
              </a:extLst>
            </p:cNvPr>
            <p:cNvGrpSpPr/>
            <p:nvPr/>
          </p:nvGrpSpPr>
          <p:grpSpPr>
            <a:xfrm>
              <a:off x="4573252" y="3161063"/>
              <a:ext cx="88514" cy="88514"/>
              <a:chOff x="1340677" y="1697101"/>
              <a:chExt cx="88514" cy="88514"/>
            </a:xfrm>
          </p:grpSpPr>
          <p:cxnSp>
            <p:nvCxnSpPr>
              <p:cNvPr id="98" name="Straight Connector 97">
                <a:extLst>
                  <a:ext uri="{FF2B5EF4-FFF2-40B4-BE49-F238E27FC236}">
                    <a16:creationId xmlns:a16="http://schemas.microsoft.com/office/drawing/2014/main" id="{BBDFA871-C09B-A6DC-7791-C30953696DE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0A7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Straight Connector 98">
                <a:extLst>
                  <a:ext uri="{FF2B5EF4-FFF2-40B4-BE49-F238E27FC236}">
                    <a16:creationId xmlns:a16="http://schemas.microsoft.com/office/drawing/2014/main" id="{DB1214DF-01D0-2C12-27B3-CD266F7C3909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0A7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9DEF00F8-EC97-719B-B048-21D8B13D6072}"/>
                </a:ext>
              </a:extLst>
            </p:cNvPr>
            <p:cNvGrpSpPr/>
            <p:nvPr/>
          </p:nvGrpSpPr>
          <p:grpSpPr>
            <a:xfrm>
              <a:off x="4587561" y="3161063"/>
              <a:ext cx="88514" cy="88514"/>
              <a:chOff x="1340677" y="1697101"/>
              <a:chExt cx="88514" cy="88514"/>
            </a:xfrm>
          </p:grpSpPr>
          <p:cxnSp>
            <p:nvCxnSpPr>
              <p:cNvPr id="96" name="Straight Connector 95">
                <a:extLst>
                  <a:ext uri="{FF2B5EF4-FFF2-40B4-BE49-F238E27FC236}">
                    <a16:creationId xmlns:a16="http://schemas.microsoft.com/office/drawing/2014/main" id="{818C6AE8-A53D-B0AA-A484-2F4B4CB674B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0A7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Straight Connector 96">
                <a:extLst>
                  <a:ext uri="{FF2B5EF4-FFF2-40B4-BE49-F238E27FC236}">
                    <a16:creationId xmlns:a16="http://schemas.microsoft.com/office/drawing/2014/main" id="{1AB2205E-AD52-CD9F-C18A-67A9A1E69A9D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0A7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747E90CD-3D58-7E9F-02F5-9AD079714636}"/>
                </a:ext>
              </a:extLst>
            </p:cNvPr>
            <p:cNvGrpSpPr/>
            <p:nvPr/>
          </p:nvGrpSpPr>
          <p:grpSpPr>
            <a:xfrm>
              <a:off x="4663401" y="3161063"/>
              <a:ext cx="88514" cy="88514"/>
              <a:chOff x="1340677" y="1697101"/>
              <a:chExt cx="88514" cy="88514"/>
            </a:xfrm>
          </p:grpSpPr>
          <p:cxnSp>
            <p:nvCxnSpPr>
              <p:cNvPr id="94" name="Straight Connector 93">
                <a:extLst>
                  <a:ext uri="{FF2B5EF4-FFF2-40B4-BE49-F238E27FC236}">
                    <a16:creationId xmlns:a16="http://schemas.microsoft.com/office/drawing/2014/main" id="{0210EC34-5755-A891-0B7D-D327592231A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0A7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Straight Connector 94">
                <a:extLst>
                  <a:ext uri="{FF2B5EF4-FFF2-40B4-BE49-F238E27FC236}">
                    <a16:creationId xmlns:a16="http://schemas.microsoft.com/office/drawing/2014/main" id="{14E72295-7272-2496-4051-60EEEDEBD3DA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0A7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89609607-59D2-402F-9DD6-37CE08575173}"/>
                </a:ext>
              </a:extLst>
            </p:cNvPr>
            <p:cNvGrpSpPr/>
            <p:nvPr/>
          </p:nvGrpSpPr>
          <p:grpSpPr>
            <a:xfrm>
              <a:off x="4725708" y="3161063"/>
              <a:ext cx="88514" cy="88514"/>
              <a:chOff x="1340677" y="1697101"/>
              <a:chExt cx="88514" cy="88514"/>
            </a:xfrm>
          </p:grpSpPr>
          <p:cxnSp>
            <p:nvCxnSpPr>
              <p:cNvPr id="92" name="Straight Connector 91">
                <a:extLst>
                  <a:ext uri="{FF2B5EF4-FFF2-40B4-BE49-F238E27FC236}">
                    <a16:creationId xmlns:a16="http://schemas.microsoft.com/office/drawing/2014/main" id="{2063428B-08A3-847E-B907-C3B089C971B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0A7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92">
                <a:extLst>
                  <a:ext uri="{FF2B5EF4-FFF2-40B4-BE49-F238E27FC236}">
                    <a16:creationId xmlns:a16="http://schemas.microsoft.com/office/drawing/2014/main" id="{933B3EDB-3EF2-C8E1-1B2E-D358C9B011B6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0A7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8BB19D01-5831-4D05-61FD-73613E30D558}"/>
                </a:ext>
              </a:extLst>
            </p:cNvPr>
            <p:cNvGrpSpPr/>
            <p:nvPr/>
          </p:nvGrpSpPr>
          <p:grpSpPr>
            <a:xfrm>
              <a:off x="4743395" y="3161063"/>
              <a:ext cx="88514" cy="88514"/>
              <a:chOff x="1340677" y="1697101"/>
              <a:chExt cx="88514" cy="88514"/>
            </a:xfrm>
          </p:grpSpPr>
          <p:cxnSp>
            <p:nvCxnSpPr>
              <p:cNvPr id="90" name="Straight Connector 89">
                <a:extLst>
                  <a:ext uri="{FF2B5EF4-FFF2-40B4-BE49-F238E27FC236}">
                    <a16:creationId xmlns:a16="http://schemas.microsoft.com/office/drawing/2014/main" id="{EAEBE961-984C-4681-C5E5-37C9AF53F52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0A7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>
                <a:extLst>
                  <a:ext uri="{FF2B5EF4-FFF2-40B4-BE49-F238E27FC236}">
                    <a16:creationId xmlns:a16="http://schemas.microsoft.com/office/drawing/2014/main" id="{02FA1FB0-E2EF-ED59-1228-B3BC5C73D8C0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0A7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7C902F6C-1844-C9D6-FF18-7E65063800EA}"/>
                </a:ext>
              </a:extLst>
            </p:cNvPr>
            <p:cNvGrpSpPr/>
            <p:nvPr/>
          </p:nvGrpSpPr>
          <p:grpSpPr>
            <a:xfrm>
              <a:off x="4812026" y="3161063"/>
              <a:ext cx="88514" cy="88514"/>
              <a:chOff x="1340677" y="1697101"/>
              <a:chExt cx="88514" cy="88514"/>
            </a:xfrm>
          </p:grpSpPr>
          <p:cxnSp>
            <p:nvCxnSpPr>
              <p:cNvPr id="88" name="Straight Connector 87">
                <a:extLst>
                  <a:ext uri="{FF2B5EF4-FFF2-40B4-BE49-F238E27FC236}">
                    <a16:creationId xmlns:a16="http://schemas.microsoft.com/office/drawing/2014/main" id="{E03683E2-2C66-AC06-C887-47E28A34D89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0A7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>
                <a:extLst>
                  <a:ext uri="{FF2B5EF4-FFF2-40B4-BE49-F238E27FC236}">
                    <a16:creationId xmlns:a16="http://schemas.microsoft.com/office/drawing/2014/main" id="{8004DC6D-DBD6-27DE-46D7-73686D796E84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0A7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A2EF2AE6-2B0E-3662-C69B-5DE20EA39ECA}"/>
                </a:ext>
              </a:extLst>
            </p:cNvPr>
            <p:cNvGrpSpPr/>
            <p:nvPr/>
          </p:nvGrpSpPr>
          <p:grpSpPr>
            <a:xfrm>
              <a:off x="4851545" y="3161063"/>
              <a:ext cx="88514" cy="88514"/>
              <a:chOff x="1340677" y="1697101"/>
              <a:chExt cx="88514" cy="88514"/>
            </a:xfrm>
          </p:grpSpPr>
          <p:cxnSp>
            <p:nvCxnSpPr>
              <p:cNvPr id="86" name="Straight Connector 85">
                <a:extLst>
                  <a:ext uri="{FF2B5EF4-FFF2-40B4-BE49-F238E27FC236}">
                    <a16:creationId xmlns:a16="http://schemas.microsoft.com/office/drawing/2014/main" id="{56BA0657-0F0F-E2B7-E344-814C72BA26C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0A7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>
                <a:extLst>
                  <a:ext uri="{FF2B5EF4-FFF2-40B4-BE49-F238E27FC236}">
                    <a16:creationId xmlns:a16="http://schemas.microsoft.com/office/drawing/2014/main" id="{16A3E448-945B-2C34-1C47-EE42CFF69797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0A7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4E77945B-191E-6AFA-42F7-6F4E618A3D2D}"/>
                </a:ext>
              </a:extLst>
            </p:cNvPr>
            <p:cNvGrpSpPr/>
            <p:nvPr/>
          </p:nvGrpSpPr>
          <p:grpSpPr>
            <a:xfrm>
              <a:off x="4909633" y="3161063"/>
              <a:ext cx="88514" cy="88514"/>
              <a:chOff x="1340677" y="1697101"/>
              <a:chExt cx="88514" cy="88514"/>
            </a:xfrm>
          </p:grpSpPr>
          <p:cxnSp>
            <p:nvCxnSpPr>
              <p:cNvPr id="84" name="Straight Connector 83">
                <a:extLst>
                  <a:ext uri="{FF2B5EF4-FFF2-40B4-BE49-F238E27FC236}">
                    <a16:creationId xmlns:a16="http://schemas.microsoft.com/office/drawing/2014/main" id="{349F144D-ABE3-29D7-ED4D-0A5C31AB6E7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0A7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>
                <a:extLst>
                  <a:ext uri="{FF2B5EF4-FFF2-40B4-BE49-F238E27FC236}">
                    <a16:creationId xmlns:a16="http://schemas.microsoft.com/office/drawing/2014/main" id="{9BF6CBAB-E0E1-B74F-78C5-39988B36879E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0A7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40" name="Freeform: Shape 139">
            <a:extLst>
              <a:ext uri="{FF2B5EF4-FFF2-40B4-BE49-F238E27FC236}">
                <a16:creationId xmlns:a16="http://schemas.microsoft.com/office/drawing/2014/main" id="{4A6E09CF-0081-B7BB-0842-2C1F96F22757}"/>
              </a:ext>
            </a:extLst>
          </p:cNvPr>
          <p:cNvSpPr/>
          <p:nvPr/>
        </p:nvSpPr>
        <p:spPr>
          <a:xfrm>
            <a:off x="1371601" y="1591101"/>
            <a:ext cx="3609833" cy="1463723"/>
          </a:xfrm>
          <a:custGeom>
            <a:avLst/>
            <a:gdLst>
              <a:gd name="connsiteX0" fmla="*/ 0 w 3609833"/>
              <a:gd name="connsiteY0" fmla="*/ 0 h 1463723"/>
              <a:gd name="connsiteX1" fmla="*/ 34119 w 3609833"/>
              <a:gd name="connsiteY1" fmla="*/ 44356 h 1463723"/>
              <a:gd name="connsiteX2" fmla="*/ 51179 w 3609833"/>
              <a:gd name="connsiteY2" fmla="*/ 139890 h 1463723"/>
              <a:gd name="connsiteX3" fmla="*/ 75063 w 3609833"/>
              <a:gd name="connsiteY3" fmla="*/ 218365 h 1463723"/>
              <a:gd name="connsiteX4" fmla="*/ 71651 w 3609833"/>
              <a:gd name="connsiteY4" fmla="*/ 272956 h 1463723"/>
              <a:gd name="connsiteX5" fmla="*/ 81887 w 3609833"/>
              <a:gd name="connsiteY5" fmla="*/ 327547 h 1463723"/>
              <a:gd name="connsiteX6" fmla="*/ 102358 w 3609833"/>
              <a:gd name="connsiteY6" fmla="*/ 365078 h 1463723"/>
              <a:gd name="connsiteX7" fmla="*/ 109182 w 3609833"/>
              <a:gd name="connsiteY7" fmla="*/ 399198 h 1463723"/>
              <a:gd name="connsiteX8" fmla="*/ 109182 w 3609833"/>
              <a:gd name="connsiteY8" fmla="*/ 419669 h 1463723"/>
              <a:gd name="connsiteX9" fmla="*/ 122830 w 3609833"/>
              <a:gd name="connsiteY9" fmla="*/ 433317 h 1463723"/>
              <a:gd name="connsiteX10" fmla="*/ 122830 w 3609833"/>
              <a:gd name="connsiteY10" fmla="*/ 446965 h 1463723"/>
              <a:gd name="connsiteX11" fmla="*/ 133066 w 3609833"/>
              <a:gd name="connsiteY11" fmla="*/ 453789 h 1463723"/>
              <a:gd name="connsiteX12" fmla="*/ 133066 w 3609833"/>
              <a:gd name="connsiteY12" fmla="*/ 460612 h 1463723"/>
              <a:gd name="connsiteX13" fmla="*/ 167185 w 3609833"/>
              <a:gd name="connsiteY13" fmla="*/ 460612 h 1463723"/>
              <a:gd name="connsiteX14" fmla="*/ 167185 w 3609833"/>
              <a:gd name="connsiteY14" fmla="*/ 487908 h 1463723"/>
              <a:gd name="connsiteX15" fmla="*/ 174009 w 3609833"/>
              <a:gd name="connsiteY15" fmla="*/ 494732 h 1463723"/>
              <a:gd name="connsiteX16" fmla="*/ 174009 w 3609833"/>
              <a:gd name="connsiteY16" fmla="*/ 518615 h 1463723"/>
              <a:gd name="connsiteX17" fmla="*/ 187657 w 3609833"/>
              <a:gd name="connsiteY17" fmla="*/ 532263 h 1463723"/>
              <a:gd name="connsiteX18" fmla="*/ 197893 w 3609833"/>
              <a:gd name="connsiteY18" fmla="*/ 559559 h 1463723"/>
              <a:gd name="connsiteX19" fmla="*/ 197893 w 3609833"/>
              <a:gd name="connsiteY19" fmla="*/ 583442 h 1463723"/>
              <a:gd name="connsiteX20" fmla="*/ 225188 w 3609833"/>
              <a:gd name="connsiteY20" fmla="*/ 583442 h 1463723"/>
              <a:gd name="connsiteX21" fmla="*/ 225188 w 3609833"/>
              <a:gd name="connsiteY21" fmla="*/ 607326 h 1463723"/>
              <a:gd name="connsiteX22" fmla="*/ 249072 w 3609833"/>
              <a:gd name="connsiteY22" fmla="*/ 607326 h 1463723"/>
              <a:gd name="connsiteX23" fmla="*/ 249072 w 3609833"/>
              <a:gd name="connsiteY23" fmla="*/ 627798 h 1463723"/>
              <a:gd name="connsiteX24" fmla="*/ 262719 w 3609833"/>
              <a:gd name="connsiteY24" fmla="*/ 627798 h 1463723"/>
              <a:gd name="connsiteX25" fmla="*/ 262719 w 3609833"/>
              <a:gd name="connsiteY25" fmla="*/ 644857 h 1463723"/>
              <a:gd name="connsiteX26" fmla="*/ 279779 w 3609833"/>
              <a:gd name="connsiteY26" fmla="*/ 644857 h 1463723"/>
              <a:gd name="connsiteX27" fmla="*/ 279779 w 3609833"/>
              <a:gd name="connsiteY27" fmla="*/ 661917 h 1463723"/>
              <a:gd name="connsiteX28" fmla="*/ 324134 w 3609833"/>
              <a:gd name="connsiteY28" fmla="*/ 661917 h 1463723"/>
              <a:gd name="connsiteX29" fmla="*/ 324134 w 3609833"/>
              <a:gd name="connsiteY29" fmla="*/ 696036 h 1463723"/>
              <a:gd name="connsiteX30" fmla="*/ 344606 w 3609833"/>
              <a:gd name="connsiteY30" fmla="*/ 696036 h 1463723"/>
              <a:gd name="connsiteX31" fmla="*/ 344606 w 3609833"/>
              <a:gd name="connsiteY31" fmla="*/ 696036 h 1463723"/>
              <a:gd name="connsiteX32" fmla="*/ 365078 w 3609833"/>
              <a:gd name="connsiteY32" fmla="*/ 716508 h 1463723"/>
              <a:gd name="connsiteX33" fmla="*/ 365078 w 3609833"/>
              <a:gd name="connsiteY33" fmla="*/ 747215 h 1463723"/>
              <a:gd name="connsiteX34" fmla="*/ 406021 w 3609833"/>
              <a:gd name="connsiteY34" fmla="*/ 747215 h 1463723"/>
              <a:gd name="connsiteX35" fmla="*/ 406021 w 3609833"/>
              <a:gd name="connsiteY35" fmla="*/ 767687 h 1463723"/>
              <a:gd name="connsiteX36" fmla="*/ 504967 w 3609833"/>
              <a:gd name="connsiteY36" fmla="*/ 767687 h 1463723"/>
              <a:gd name="connsiteX37" fmla="*/ 504967 w 3609833"/>
              <a:gd name="connsiteY37" fmla="*/ 781335 h 1463723"/>
              <a:gd name="connsiteX38" fmla="*/ 504967 w 3609833"/>
              <a:gd name="connsiteY38" fmla="*/ 781335 h 1463723"/>
              <a:gd name="connsiteX39" fmla="*/ 522027 w 3609833"/>
              <a:gd name="connsiteY39" fmla="*/ 798395 h 1463723"/>
              <a:gd name="connsiteX40" fmla="*/ 539087 w 3609833"/>
              <a:gd name="connsiteY40" fmla="*/ 815455 h 1463723"/>
              <a:gd name="connsiteX41" fmla="*/ 539087 w 3609833"/>
              <a:gd name="connsiteY41" fmla="*/ 852986 h 1463723"/>
              <a:gd name="connsiteX42" fmla="*/ 552734 w 3609833"/>
              <a:gd name="connsiteY42" fmla="*/ 852986 h 1463723"/>
              <a:gd name="connsiteX43" fmla="*/ 552734 w 3609833"/>
              <a:gd name="connsiteY43" fmla="*/ 904165 h 1463723"/>
              <a:gd name="connsiteX44" fmla="*/ 569794 w 3609833"/>
              <a:gd name="connsiteY44" fmla="*/ 921224 h 1463723"/>
              <a:gd name="connsiteX45" fmla="*/ 569794 w 3609833"/>
              <a:gd name="connsiteY45" fmla="*/ 934872 h 1463723"/>
              <a:gd name="connsiteX46" fmla="*/ 638033 w 3609833"/>
              <a:gd name="connsiteY46" fmla="*/ 934872 h 1463723"/>
              <a:gd name="connsiteX47" fmla="*/ 638033 w 3609833"/>
              <a:gd name="connsiteY47" fmla="*/ 968992 h 1463723"/>
              <a:gd name="connsiteX48" fmla="*/ 658504 w 3609833"/>
              <a:gd name="connsiteY48" fmla="*/ 968992 h 1463723"/>
              <a:gd name="connsiteX49" fmla="*/ 658504 w 3609833"/>
              <a:gd name="connsiteY49" fmla="*/ 992875 h 1463723"/>
              <a:gd name="connsiteX50" fmla="*/ 672152 w 3609833"/>
              <a:gd name="connsiteY50" fmla="*/ 992875 h 1463723"/>
              <a:gd name="connsiteX51" fmla="*/ 672152 w 3609833"/>
              <a:gd name="connsiteY51" fmla="*/ 1023583 h 1463723"/>
              <a:gd name="connsiteX52" fmla="*/ 696036 w 3609833"/>
              <a:gd name="connsiteY52" fmla="*/ 1023583 h 1463723"/>
              <a:gd name="connsiteX53" fmla="*/ 696036 w 3609833"/>
              <a:gd name="connsiteY53" fmla="*/ 1054290 h 1463723"/>
              <a:gd name="connsiteX54" fmla="*/ 730155 w 3609833"/>
              <a:gd name="connsiteY54" fmla="*/ 1054290 h 1463723"/>
              <a:gd name="connsiteX55" fmla="*/ 730155 w 3609833"/>
              <a:gd name="connsiteY55" fmla="*/ 1091821 h 1463723"/>
              <a:gd name="connsiteX56" fmla="*/ 771099 w 3609833"/>
              <a:gd name="connsiteY56" fmla="*/ 1091821 h 1463723"/>
              <a:gd name="connsiteX57" fmla="*/ 771099 w 3609833"/>
              <a:gd name="connsiteY57" fmla="*/ 1122529 h 1463723"/>
              <a:gd name="connsiteX58" fmla="*/ 849573 w 3609833"/>
              <a:gd name="connsiteY58" fmla="*/ 1122529 h 1463723"/>
              <a:gd name="connsiteX59" fmla="*/ 849573 w 3609833"/>
              <a:gd name="connsiteY59" fmla="*/ 1136177 h 1463723"/>
              <a:gd name="connsiteX60" fmla="*/ 890516 w 3609833"/>
              <a:gd name="connsiteY60" fmla="*/ 1136177 h 1463723"/>
              <a:gd name="connsiteX61" fmla="*/ 890516 w 3609833"/>
              <a:gd name="connsiteY61" fmla="*/ 1136177 h 1463723"/>
              <a:gd name="connsiteX62" fmla="*/ 914400 w 3609833"/>
              <a:gd name="connsiteY62" fmla="*/ 1160061 h 1463723"/>
              <a:gd name="connsiteX63" fmla="*/ 914400 w 3609833"/>
              <a:gd name="connsiteY63" fmla="*/ 1187356 h 1463723"/>
              <a:gd name="connsiteX64" fmla="*/ 914400 w 3609833"/>
              <a:gd name="connsiteY64" fmla="*/ 1197592 h 1463723"/>
              <a:gd name="connsiteX65" fmla="*/ 914400 w 3609833"/>
              <a:gd name="connsiteY65" fmla="*/ 1214651 h 1463723"/>
              <a:gd name="connsiteX66" fmla="*/ 938284 w 3609833"/>
              <a:gd name="connsiteY66" fmla="*/ 1214651 h 1463723"/>
              <a:gd name="connsiteX67" fmla="*/ 938284 w 3609833"/>
              <a:gd name="connsiteY67" fmla="*/ 1235123 h 1463723"/>
              <a:gd name="connsiteX68" fmla="*/ 989463 w 3609833"/>
              <a:gd name="connsiteY68" fmla="*/ 1235123 h 1463723"/>
              <a:gd name="connsiteX69" fmla="*/ 989463 w 3609833"/>
              <a:gd name="connsiteY69" fmla="*/ 1252183 h 1463723"/>
              <a:gd name="connsiteX70" fmla="*/ 1064525 w 3609833"/>
              <a:gd name="connsiteY70" fmla="*/ 1252183 h 1463723"/>
              <a:gd name="connsiteX71" fmla="*/ 1064525 w 3609833"/>
              <a:gd name="connsiteY71" fmla="*/ 1279478 h 1463723"/>
              <a:gd name="connsiteX72" fmla="*/ 1422779 w 3609833"/>
              <a:gd name="connsiteY72" fmla="*/ 1279478 h 1463723"/>
              <a:gd name="connsiteX73" fmla="*/ 1422779 w 3609833"/>
              <a:gd name="connsiteY73" fmla="*/ 1296538 h 1463723"/>
              <a:gd name="connsiteX74" fmla="*/ 1453487 w 3609833"/>
              <a:gd name="connsiteY74" fmla="*/ 1296538 h 1463723"/>
              <a:gd name="connsiteX75" fmla="*/ 1453487 w 3609833"/>
              <a:gd name="connsiteY75" fmla="*/ 1327245 h 1463723"/>
              <a:gd name="connsiteX76" fmla="*/ 1477370 w 3609833"/>
              <a:gd name="connsiteY76" fmla="*/ 1327245 h 1463723"/>
              <a:gd name="connsiteX77" fmla="*/ 1477370 w 3609833"/>
              <a:gd name="connsiteY77" fmla="*/ 1344305 h 1463723"/>
              <a:gd name="connsiteX78" fmla="*/ 1518313 w 3609833"/>
              <a:gd name="connsiteY78" fmla="*/ 1344305 h 1463723"/>
              <a:gd name="connsiteX79" fmla="*/ 1518313 w 3609833"/>
              <a:gd name="connsiteY79" fmla="*/ 1368189 h 1463723"/>
              <a:gd name="connsiteX80" fmla="*/ 2036928 w 3609833"/>
              <a:gd name="connsiteY80" fmla="*/ 1368189 h 1463723"/>
              <a:gd name="connsiteX81" fmla="*/ 2036928 w 3609833"/>
              <a:gd name="connsiteY81" fmla="*/ 1392072 h 1463723"/>
              <a:gd name="connsiteX82" fmla="*/ 2074460 w 3609833"/>
              <a:gd name="connsiteY82" fmla="*/ 1392072 h 1463723"/>
              <a:gd name="connsiteX83" fmla="*/ 2074460 w 3609833"/>
              <a:gd name="connsiteY83" fmla="*/ 1419368 h 1463723"/>
              <a:gd name="connsiteX84" fmla="*/ 2132463 w 3609833"/>
              <a:gd name="connsiteY84" fmla="*/ 1419368 h 1463723"/>
              <a:gd name="connsiteX85" fmla="*/ 2132463 w 3609833"/>
              <a:gd name="connsiteY85" fmla="*/ 1443251 h 1463723"/>
              <a:gd name="connsiteX86" fmla="*/ 2429301 w 3609833"/>
              <a:gd name="connsiteY86" fmla="*/ 1443251 h 1463723"/>
              <a:gd name="connsiteX87" fmla="*/ 2429301 w 3609833"/>
              <a:gd name="connsiteY87" fmla="*/ 1463723 h 1463723"/>
              <a:gd name="connsiteX88" fmla="*/ 3609833 w 3609833"/>
              <a:gd name="connsiteY88" fmla="*/ 1463723 h 1463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</a:cxnLst>
            <a:rect l="l" t="t" r="r" b="b"/>
            <a:pathLst>
              <a:path w="3609833" h="1463723">
                <a:moveTo>
                  <a:pt x="0" y="0"/>
                </a:moveTo>
                <a:lnTo>
                  <a:pt x="34119" y="44356"/>
                </a:lnTo>
                <a:lnTo>
                  <a:pt x="51179" y="139890"/>
                </a:lnTo>
                <a:lnTo>
                  <a:pt x="75063" y="218365"/>
                </a:lnTo>
                <a:lnTo>
                  <a:pt x="71651" y="272956"/>
                </a:lnTo>
                <a:lnTo>
                  <a:pt x="81887" y="327547"/>
                </a:lnTo>
                <a:lnTo>
                  <a:pt x="102358" y="365078"/>
                </a:lnTo>
                <a:lnTo>
                  <a:pt x="109182" y="399198"/>
                </a:lnTo>
                <a:lnTo>
                  <a:pt x="109182" y="419669"/>
                </a:lnTo>
                <a:lnTo>
                  <a:pt x="122830" y="433317"/>
                </a:lnTo>
                <a:lnTo>
                  <a:pt x="122830" y="446965"/>
                </a:lnTo>
                <a:lnTo>
                  <a:pt x="133066" y="453789"/>
                </a:lnTo>
                <a:lnTo>
                  <a:pt x="133066" y="460612"/>
                </a:lnTo>
                <a:lnTo>
                  <a:pt x="167185" y="460612"/>
                </a:lnTo>
                <a:lnTo>
                  <a:pt x="167185" y="487908"/>
                </a:lnTo>
                <a:lnTo>
                  <a:pt x="174009" y="494732"/>
                </a:lnTo>
                <a:lnTo>
                  <a:pt x="174009" y="518615"/>
                </a:lnTo>
                <a:lnTo>
                  <a:pt x="187657" y="532263"/>
                </a:lnTo>
                <a:lnTo>
                  <a:pt x="197893" y="559559"/>
                </a:lnTo>
                <a:lnTo>
                  <a:pt x="197893" y="583442"/>
                </a:lnTo>
                <a:lnTo>
                  <a:pt x="225188" y="583442"/>
                </a:lnTo>
                <a:lnTo>
                  <a:pt x="225188" y="607326"/>
                </a:lnTo>
                <a:lnTo>
                  <a:pt x="249072" y="607326"/>
                </a:lnTo>
                <a:lnTo>
                  <a:pt x="249072" y="627798"/>
                </a:lnTo>
                <a:lnTo>
                  <a:pt x="262719" y="627798"/>
                </a:lnTo>
                <a:lnTo>
                  <a:pt x="262719" y="644857"/>
                </a:lnTo>
                <a:lnTo>
                  <a:pt x="279779" y="644857"/>
                </a:lnTo>
                <a:lnTo>
                  <a:pt x="279779" y="661917"/>
                </a:lnTo>
                <a:lnTo>
                  <a:pt x="324134" y="661917"/>
                </a:lnTo>
                <a:lnTo>
                  <a:pt x="324134" y="696036"/>
                </a:lnTo>
                <a:lnTo>
                  <a:pt x="344606" y="696036"/>
                </a:lnTo>
                <a:lnTo>
                  <a:pt x="344606" y="696036"/>
                </a:lnTo>
                <a:lnTo>
                  <a:pt x="365078" y="716508"/>
                </a:lnTo>
                <a:lnTo>
                  <a:pt x="365078" y="747215"/>
                </a:lnTo>
                <a:lnTo>
                  <a:pt x="406021" y="747215"/>
                </a:lnTo>
                <a:lnTo>
                  <a:pt x="406021" y="767687"/>
                </a:lnTo>
                <a:lnTo>
                  <a:pt x="504967" y="767687"/>
                </a:lnTo>
                <a:lnTo>
                  <a:pt x="504967" y="781335"/>
                </a:lnTo>
                <a:lnTo>
                  <a:pt x="504967" y="781335"/>
                </a:lnTo>
                <a:lnTo>
                  <a:pt x="522027" y="798395"/>
                </a:lnTo>
                <a:lnTo>
                  <a:pt x="539087" y="815455"/>
                </a:lnTo>
                <a:lnTo>
                  <a:pt x="539087" y="852986"/>
                </a:lnTo>
                <a:lnTo>
                  <a:pt x="552734" y="852986"/>
                </a:lnTo>
                <a:lnTo>
                  <a:pt x="552734" y="904165"/>
                </a:lnTo>
                <a:lnTo>
                  <a:pt x="569794" y="921224"/>
                </a:lnTo>
                <a:lnTo>
                  <a:pt x="569794" y="934872"/>
                </a:lnTo>
                <a:lnTo>
                  <a:pt x="638033" y="934872"/>
                </a:lnTo>
                <a:lnTo>
                  <a:pt x="638033" y="968992"/>
                </a:lnTo>
                <a:lnTo>
                  <a:pt x="658504" y="968992"/>
                </a:lnTo>
                <a:lnTo>
                  <a:pt x="658504" y="992875"/>
                </a:lnTo>
                <a:lnTo>
                  <a:pt x="672152" y="992875"/>
                </a:lnTo>
                <a:lnTo>
                  <a:pt x="672152" y="1023583"/>
                </a:lnTo>
                <a:lnTo>
                  <a:pt x="696036" y="1023583"/>
                </a:lnTo>
                <a:lnTo>
                  <a:pt x="696036" y="1054290"/>
                </a:lnTo>
                <a:lnTo>
                  <a:pt x="730155" y="1054290"/>
                </a:lnTo>
                <a:lnTo>
                  <a:pt x="730155" y="1091821"/>
                </a:lnTo>
                <a:lnTo>
                  <a:pt x="771099" y="1091821"/>
                </a:lnTo>
                <a:lnTo>
                  <a:pt x="771099" y="1122529"/>
                </a:lnTo>
                <a:lnTo>
                  <a:pt x="849573" y="1122529"/>
                </a:lnTo>
                <a:lnTo>
                  <a:pt x="849573" y="1136177"/>
                </a:lnTo>
                <a:lnTo>
                  <a:pt x="890516" y="1136177"/>
                </a:lnTo>
                <a:lnTo>
                  <a:pt x="890516" y="1136177"/>
                </a:lnTo>
                <a:lnTo>
                  <a:pt x="914400" y="1160061"/>
                </a:lnTo>
                <a:lnTo>
                  <a:pt x="914400" y="1187356"/>
                </a:lnTo>
                <a:lnTo>
                  <a:pt x="914400" y="1197592"/>
                </a:lnTo>
                <a:lnTo>
                  <a:pt x="914400" y="1214651"/>
                </a:lnTo>
                <a:lnTo>
                  <a:pt x="938284" y="1214651"/>
                </a:lnTo>
                <a:lnTo>
                  <a:pt x="938284" y="1235123"/>
                </a:lnTo>
                <a:lnTo>
                  <a:pt x="989463" y="1235123"/>
                </a:lnTo>
                <a:lnTo>
                  <a:pt x="989463" y="1252183"/>
                </a:lnTo>
                <a:lnTo>
                  <a:pt x="1064525" y="1252183"/>
                </a:lnTo>
                <a:lnTo>
                  <a:pt x="1064525" y="1279478"/>
                </a:lnTo>
                <a:lnTo>
                  <a:pt x="1422779" y="1279478"/>
                </a:lnTo>
                <a:lnTo>
                  <a:pt x="1422779" y="1296538"/>
                </a:lnTo>
                <a:lnTo>
                  <a:pt x="1453487" y="1296538"/>
                </a:lnTo>
                <a:lnTo>
                  <a:pt x="1453487" y="1327245"/>
                </a:lnTo>
                <a:lnTo>
                  <a:pt x="1477370" y="1327245"/>
                </a:lnTo>
                <a:lnTo>
                  <a:pt x="1477370" y="1344305"/>
                </a:lnTo>
                <a:lnTo>
                  <a:pt x="1518313" y="1344305"/>
                </a:lnTo>
                <a:lnTo>
                  <a:pt x="1518313" y="1368189"/>
                </a:lnTo>
                <a:lnTo>
                  <a:pt x="2036928" y="1368189"/>
                </a:lnTo>
                <a:lnTo>
                  <a:pt x="2036928" y="1392072"/>
                </a:lnTo>
                <a:lnTo>
                  <a:pt x="2074460" y="1392072"/>
                </a:lnTo>
                <a:lnTo>
                  <a:pt x="2074460" y="1419368"/>
                </a:lnTo>
                <a:lnTo>
                  <a:pt x="2132463" y="1419368"/>
                </a:lnTo>
                <a:lnTo>
                  <a:pt x="2132463" y="1443251"/>
                </a:lnTo>
                <a:lnTo>
                  <a:pt x="2429301" y="1443251"/>
                </a:lnTo>
                <a:lnTo>
                  <a:pt x="2429301" y="1463723"/>
                </a:lnTo>
                <a:lnTo>
                  <a:pt x="3609833" y="1463723"/>
                </a:lnTo>
              </a:path>
            </a:pathLst>
          </a:custGeom>
          <a:noFill/>
          <a:ln w="19050">
            <a:solidFill>
              <a:srgbClr val="00A7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aphicFrame>
        <p:nvGraphicFramePr>
          <p:cNvPr id="141" name="Table 140">
            <a:extLst>
              <a:ext uri="{FF2B5EF4-FFF2-40B4-BE49-F238E27FC236}">
                <a16:creationId xmlns:a16="http://schemas.microsoft.com/office/drawing/2014/main" id="{EB4A2376-FB0C-3B23-5F2D-2922F7A2630A}"/>
              </a:ext>
            </a:extLst>
          </p:cNvPr>
          <p:cNvGraphicFramePr>
            <a:graphicFrameLocks noGrp="1"/>
          </p:cNvGraphicFramePr>
          <p:nvPr/>
        </p:nvGraphicFramePr>
        <p:xfrm>
          <a:off x="703625" y="4893724"/>
          <a:ext cx="5173236" cy="1088280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1724412">
                  <a:extLst>
                    <a:ext uri="{9D8B030D-6E8A-4147-A177-3AD203B41FA5}">
                      <a16:colId xmlns:a16="http://schemas.microsoft.com/office/drawing/2014/main" val="262573149"/>
                    </a:ext>
                  </a:extLst>
                </a:gridCol>
                <a:gridCol w="1724412">
                  <a:extLst>
                    <a:ext uri="{9D8B030D-6E8A-4147-A177-3AD203B41FA5}">
                      <a16:colId xmlns:a16="http://schemas.microsoft.com/office/drawing/2014/main" val="3222064756"/>
                    </a:ext>
                  </a:extLst>
                </a:gridCol>
                <a:gridCol w="1724412">
                  <a:extLst>
                    <a:ext uri="{9D8B030D-6E8A-4147-A177-3AD203B41FA5}">
                      <a16:colId xmlns:a16="http://schemas.microsoft.com/office/drawing/2014/main" val="2044815508"/>
                    </a:ext>
                  </a:extLst>
                </a:gridCol>
              </a:tblGrid>
              <a:tr h="271568"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1"/>
                        </a:solidFill>
                      </a:endParaRPr>
                    </a:p>
                  </a:txBody>
                  <a:tcPr marL="88684" marR="88684" marT="44344" marB="4434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</a:rPr>
                        <a:t>Quizartinib (n = 180)</a:t>
                      </a:r>
                      <a:endParaRPr lang="en-GB" sz="1200">
                        <a:solidFill>
                          <a:schemeClr val="bg1"/>
                        </a:solidFill>
                      </a:endParaRPr>
                    </a:p>
                  </a:txBody>
                  <a:tcPr marL="88684" marR="88684" marT="44344" marB="4434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23F8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</a:rPr>
                        <a:t>Placebo (n = 93)</a:t>
                      </a:r>
                      <a:endParaRPr lang="en-GB" sz="1200">
                        <a:solidFill>
                          <a:schemeClr val="bg1"/>
                        </a:solidFill>
                      </a:endParaRPr>
                    </a:p>
                  </a:txBody>
                  <a:tcPr marL="88684" marR="88684" marT="44344" marB="4434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A7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7196951"/>
                  </a:ext>
                </a:extLst>
              </a:tr>
              <a:tr h="271568">
                <a:tc>
                  <a:txBody>
                    <a:bodyPr/>
                    <a:lstStyle/>
                    <a:p>
                      <a:r>
                        <a:rPr lang="en-US" sz="1200" b="1">
                          <a:solidFill>
                            <a:schemeClr val="tx1"/>
                          </a:solidFill>
                        </a:rPr>
                        <a:t>Events, n (%)</a:t>
                      </a:r>
                      <a:endParaRPr lang="en-GB" sz="1200" b="1">
                        <a:solidFill>
                          <a:schemeClr val="tx1"/>
                        </a:solidFill>
                      </a:endParaRPr>
                    </a:p>
                  </a:txBody>
                  <a:tcPr marL="88684" marR="88684" marT="44344" marB="4434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tx1"/>
                          </a:solidFill>
                        </a:rPr>
                        <a:t>98 (54.4)</a:t>
                      </a:r>
                      <a:endParaRPr lang="en-GB" sz="1200">
                        <a:solidFill>
                          <a:schemeClr val="tx1"/>
                        </a:solidFill>
                      </a:endParaRPr>
                    </a:p>
                  </a:txBody>
                  <a:tcPr marL="88684" marR="88684" marT="44344" marB="4434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tx1"/>
                          </a:solidFill>
                        </a:rPr>
                        <a:t>63 (67.7)</a:t>
                      </a:r>
                      <a:endParaRPr lang="en-GB" sz="1200">
                        <a:solidFill>
                          <a:schemeClr val="tx1"/>
                        </a:solidFill>
                      </a:endParaRPr>
                    </a:p>
                  </a:txBody>
                  <a:tcPr marL="88684" marR="88684" marT="44344" marB="4434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57718013"/>
                  </a:ext>
                </a:extLst>
              </a:tr>
              <a:tr h="271568">
                <a:tc>
                  <a:txBody>
                    <a:bodyPr/>
                    <a:lstStyle/>
                    <a:p>
                      <a:r>
                        <a:rPr lang="en-US" sz="1200" b="1">
                          <a:solidFill>
                            <a:schemeClr val="tx1"/>
                          </a:solidFill>
                        </a:rPr>
                        <a:t>Median EFS, months</a:t>
                      </a:r>
                      <a:endParaRPr lang="en-GB" sz="1200" b="1">
                        <a:solidFill>
                          <a:schemeClr val="tx1"/>
                        </a:solidFill>
                      </a:endParaRPr>
                    </a:p>
                  </a:txBody>
                  <a:tcPr marL="88684" marR="88684" marT="44344" marB="4434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solidFill>
                            <a:schemeClr val="tx1"/>
                          </a:solidFill>
                        </a:rPr>
                        <a:t>18.8</a:t>
                      </a:r>
                      <a:endParaRPr lang="en-GB" sz="1200" b="1">
                        <a:solidFill>
                          <a:schemeClr val="tx1"/>
                        </a:solidFill>
                      </a:endParaRPr>
                    </a:p>
                  </a:txBody>
                  <a:tcPr marL="88684" marR="88684" marT="44344" marB="4434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solidFill>
                            <a:schemeClr val="tx1"/>
                          </a:solidFill>
                        </a:rPr>
                        <a:t>9.9</a:t>
                      </a:r>
                      <a:endParaRPr lang="en-GB" sz="1200" b="1">
                        <a:solidFill>
                          <a:schemeClr val="tx1"/>
                        </a:solidFill>
                      </a:endParaRPr>
                    </a:p>
                  </a:txBody>
                  <a:tcPr marL="88684" marR="88684" marT="44344" marB="4434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19152739"/>
                  </a:ext>
                </a:extLst>
              </a:tr>
              <a:tr h="273576"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1"/>
                        </a:solidFill>
                      </a:endParaRPr>
                    </a:p>
                  </a:txBody>
                  <a:tcPr marL="88684" marR="88684" marT="44344" marB="4434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kumimoji="0" lang="en-US" sz="1200" b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</a:rPr>
                        <a:t>HR, 0.72 (95% CI, 0.53-1.00); P=0.045</a:t>
                      </a:r>
                      <a:endParaRPr lang="en-GB" sz="1200" b="1">
                        <a:solidFill>
                          <a:schemeClr val="tx1"/>
                        </a:solidFill>
                      </a:endParaRPr>
                    </a:p>
                  </a:txBody>
                  <a:tcPr marL="90697" marR="90697" marT="45348" marB="4534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2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4888070"/>
                  </a:ext>
                </a:extLst>
              </a:tr>
            </a:tbl>
          </a:graphicData>
        </a:graphic>
      </p:graphicFrame>
      <p:graphicFrame>
        <p:nvGraphicFramePr>
          <p:cNvPr id="142" name="Table 141">
            <a:extLst>
              <a:ext uri="{FF2B5EF4-FFF2-40B4-BE49-F238E27FC236}">
                <a16:creationId xmlns:a16="http://schemas.microsoft.com/office/drawing/2014/main" id="{4C0EFC52-71B3-9F17-22A2-3A4AAF2CA8B3}"/>
              </a:ext>
            </a:extLst>
          </p:cNvPr>
          <p:cNvGraphicFramePr>
            <a:graphicFrameLocks noGrp="1"/>
          </p:cNvGraphicFramePr>
          <p:nvPr/>
        </p:nvGraphicFramePr>
        <p:xfrm>
          <a:off x="6689374" y="4882547"/>
          <a:ext cx="4959034" cy="1088280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1784067">
                  <a:extLst>
                    <a:ext uri="{9D8B030D-6E8A-4147-A177-3AD203B41FA5}">
                      <a16:colId xmlns:a16="http://schemas.microsoft.com/office/drawing/2014/main" val="262573149"/>
                    </a:ext>
                  </a:extLst>
                </a:gridCol>
                <a:gridCol w="1696720">
                  <a:extLst>
                    <a:ext uri="{9D8B030D-6E8A-4147-A177-3AD203B41FA5}">
                      <a16:colId xmlns:a16="http://schemas.microsoft.com/office/drawing/2014/main" val="3222064756"/>
                    </a:ext>
                  </a:extLst>
                </a:gridCol>
                <a:gridCol w="1478247">
                  <a:extLst>
                    <a:ext uri="{9D8B030D-6E8A-4147-A177-3AD203B41FA5}">
                      <a16:colId xmlns:a16="http://schemas.microsoft.com/office/drawing/2014/main" val="2044815508"/>
                    </a:ext>
                  </a:extLst>
                </a:gridCol>
              </a:tblGrid>
              <a:tr h="271568"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1"/>
                        </a:solidFill>
                      </a:endParaRPr>
                    </a:p>
                  </a:txBody>
                  <a:tcPr marL="88684" marR="88684" marT="44344" marB="4434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</a:rPr>
                        <a:t>Quizartinib (n = 180)</a:t>
                      </a:r>
                      <a:endParaRPr lang="en-GB" sz="1200">
                        <a:solidFill>
                          <a:schemeClr val="bg1"/>
                        </a:solidFill>
                      </a:endParaRPr>
                    </a:p>
                  </a:txBody>
                  <a:tcPr marL="88684" marR="88684" marT="44344" marB="4434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23F8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</a:rPr>
                        <a:t>Placebo (n = 93)</a:t>
                      </a:r>
                      <a:endParaRPr lang="en-GB" sz="1200">
                        <a:solidFill>
                          <a:schemeClr val="bg1"/>
                        </a:solidFill>
                      </a:endParaRPr>
                    </a:p>
                  </a:txBody>
                  <a:tcPr marL="88684" marR="88684" marT="44344" marB="4434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A7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7196951"/>
                  </a:ext>
                </a:extLst>
              </a:tr>
              <a:tr h="271568">
                <a:tc>
                  <a:txBody>
                    <a:bodyPr/>
                    <a:lstStyle/>
                    <a:p>
                      <a:r>
                        <a:rPr lang="en-US" sz="1200" b="1">
                          <a:solidFill>
                            <a:schemeClr val="tx1"/>
                          </a:solidFill>
                        </a:rPr>
                        <a:t>Events, n (%)</a:t>
                      </a:r>
                      <a:endParaRPr lang="en-GB" sz="1200" b="1">
                        <a:solidFill>
                          <a:schemeClr val="tx1"/>
                        </a:solidFill>
                      </a:endParaRPr>
                    </a:p>
                  </a:txBody>
                  <a:tcPr marL="88684" marR="88684" marT="44344" marB="4434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tx1"/>
                          </a:solidFill>
                        </a:rPr>
                        <a:t>72 (40.0)</a:t>
                      </a:r>
                      <a:endParaRPr lang="en-GB" sz="1200">
                        <a:solidFill>
                          <a:schemeClr val="tx1"/>
                        </a:solidFill>
                      </a:endParaRPr>
                    </a:p>
                  </a:txBody>
                  <a:tcPr marL="88684" marR="88684" marT="44344" marB="4434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tx1"/>
                          </a:solidFill>
                        </a:rPr>
                        <a:t>51 (54.8)</a:t>
                      </a:r>
                      <a:endParaRPr lang="en-GB" sz="1200">
                        <a:solidFill>
                          <a:schemeClr val="tx1"/>
                        </a:solidFill>
                      </a:endParaRPr>
                    </a:p>
                  </a:txBody>
                  <a:tcPr marL="88684" marR="88684" marT="44344" marB="4434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57718013"/>
                  </a:ext>
                </a:extLst>
              </a:tr>
              <a:tr h="271568">
                <a:tc>
                  <a:txBody>
                    <a:bodyPr/>
                    <a:lstStyle/>
                    <a:p>
                      <a:r>
                        <a:rPr lang="en-US" sz="1200" b="1">
                          <a:solidFill>
                            <a:schemeClr val="tx1"/>
                          </a:solidFill>
                        </a:rPr>
                        <a:t>Median OS, months</a:t>
                      </a:r>
                      <a:endParaRPr lang="en-GB" sz="1200" b="1">
                        <a:solidFill>
                          <a:schemeClr val="tx1"/>
                        </a:solidFill>
                      </a:endParaRPr>
                    </a:p>
                  </a:txBody>
                  <a:tcPr marL="88684" marR="88684" marT="44344" marB="4434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solidFill>
                            <a:schemeClr val="tx1"/>
                          </a:solidFill>
                        </a:rPr>
                        <a:t>NR</a:t>
                      </a:r>
                      <a:endParaRPr lang="en-GB" sz="1200" b="1">
                        <a:solidFill>
                          <a:schemeClr val="tx1"/>
                        </a:solidFill>
                      </a:endParaRPr>
                    </a:p>
                  </a:txBody>
                  <a:tcPr marL="88684" marR="88684" marT="44344" marB="4434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solidFill>
                            <a:schemeClr val="tx1"/>
                          </a:solidFill>
                        </a:rPr>
                        <a:t>29.3</a:t>
                      </a:r>
                      <a:endParaRPr lang="en-GB" sz="1200" b="1">
                        <a:solidFill>
                          <a:schemeClr val="tx1"/>
                        </a:solidFill>
                      </a:endParaRPr>
                    </a:p>
                  </a:txBody>
                  <a:tcPr marL="88684" marR="88684" marT="44344" marB="4434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19152739"/>
                  </a:ext>
                </a:extLst>
              </a:tr>
              <a:tr h="273576"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1"/>
                        </a:solidFill>
                      </a:endParaRPr>
                    </a:p>
                  </a:txBody>
                  <a:tcPr marL="88684" marR="88684" marT="44344" marB="4434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it-IT" sz="1200" b="1">
                          <a:solidFill>
                            <a:schemeClr val="tx1"/>
                          </a:solidFill>
                        </a:rPr>
                        <a:t>HR, 0.63 (95% CI, 0.44-0.91); P=0.01</a:t>
                      </a:r>
                      <a:endParaRPr lang="en-GB" sz="1200" b="1">
                        <a:solidFill>
                          <a:schemeClr val="tx1"/>
                        </a:solidFill>
                      </a:endParaRPr>
                    </a:p>
                  </a:txBody>
                  <a:tcPr marL="90697" marR="90697" marT="45348" marB="4534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2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4888070"/>
                  </a:ext>
                </a:extLst>
              </a:tr>
            </a:tbl>
          </a:graphicData>
        </a:graphic>
      </p:graphicFrame>
      <p:sp>
        <p:nvSpPr>
          <p:cNvPr id="143" name="TextBox 142">
            <a:extLst>
              <a:ext uri="{FF2B5EF4-FFF2-40B4-BE49-F238E27FC236}">
                <a16:creationId xmlns:a16="http://schemas.microsoft.com/office/drawing/2014/main" id="{D7F143F8-F795-F0C1-158D-7D70F57287C2}"/>
              </a:ext>
            </a:extLst>
          </p:cNvPr>
          <p:cNvSpPr txBox="1"/>
          <p:nvPr/>
        </p:nvSpPr>
        <p:spPr>
          <a:xfrm>
            <a:off x="7981975" y="1509948"/>
            <a:ext cx="668327" cy="447953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1-year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023F88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76.9%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00A75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63.4%</a:t>
            </a:r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id="{05A7169C-FA68-5AEC-C5A0-86C1E65C0FA5}"/>
              </a:ext>
            </a:extLst>
          </p:cNvPr>
          <p:cNvSpPr txBox="1"/>
          <p:nvPr/>
        </p:nvSpPr>
        <p:spPr>
          <a:xfrm>
            <a:off x="8754987" y="1665332"/>
            <a:ext cx="668327" cy="447953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2-year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023F88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66.1%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00A75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50.5%</a:t>
            </a:r>
          </a:p>
        </p:txBody>
      </p:sp>
      <p:sp>
        <p:nvSpPr>
          <p:cNvPr id="145" name="TextBox 144">
            <a:extLst>
              <a:ext uri="{FF2B5EF4-FFF2-40B4-BE49-F238E27FC236}">
                <a16:creationId xmlns:a16="http://schemas.microsoft.com/office/drawing/2014/main" id="{25970790-F049-58E2-8280-58C0CE2F143B}"/>
              </a:ext>
            </a:extLst>
          </p:cNvPr>
          <p:cNvSpPr txBox="1"/>
          <p:nvPr/>
        </p:nvSpPr>
        <p:spPr>
          <a:xfrm>
            <a:off x="9600039" y="1723968"/>
            <a:ext cx="668327" cy="447953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3-year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023F88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60.8%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00A75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45.7%</a:t>
            </a:r>
          </a:p>
        </p:txBody>
      </p:sp>
      <p:sp>
        <p:nvSpPr>
          <p:cNvPr id="146" name="TextBox 145">
            <a:extLst>
              <a:ext uri="{FF2B5EF4-FFF2-40B4-BE49-F238E27FC236}">
                <a16:creationId xmlns:a16="http://schemas.microsoft.com/office/drawing/2014/main" id="{DC94B4DE-90F7-B8B0-DB03-BE9807CE86CE}"/>
              </a:ext>
            </a:extLst>
          </p:cNvPr>
          <p:cNvSpPr txBox="1"/>
          <p:nvPr/>
        </p:nvSpPr>
        <p:spPr>
          <a:xfrm>
            <a:off x="10378509" y="1836336"/>
            <a:ext cx="668327" cy="447953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4-year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023F88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57.1%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00A75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44.3%</a:t>
            </a:r>
          </a:p>
        </p:txBody>
      </p:sp>
      <p:sp>
        <p:nvSpPr>
          <p:cNvPr id="147" name="TextBox 146">
            <a:extLst>
              <a:ext uri="{FF2B5EF4-FFF2-40B4-BE49-F238E27FC236}">
                <a16:creationId xmlns:a16="http://schemas.microsoft.com/office/drawing/2014/main" id="{0909C739-9563-6575-1A9E-CC10E8BCF08A}"/>
              </a:ext>
            </a:extLst>
          </p:cNvPr>
          <p:cNvSpPr txBox="1"/>
          <p:nvPr/>
        </p:nvSpPr>
        <p:spPr>
          <a:xfrm>
            <a:off x="10958533" y="2359932"/>
            <a:ext cx="998097" cy="447953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23F88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Quizartinib</a:t>
            </a:r>
            <a:endParaRPr kumimoji="0" lang="en-GB" sz="1200" b="1" i="0" u="none" strike="noStrike" kern="1200" cap="none" spc="0" normalizeH="0" baseline="0" noProof="0">
              <a:ln>
                <a:noFill/>
              </a:ln>
              <a:solidFill>
                <a:srgbClr val="023F88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48" name="TextBox 147">
            <a:extLst>
              <a:ext uri="{FF2B5EF4-FFF2-40B4-BE49-F238E27FC236}">
                <a16:creationId xmlns:a16="http://schemas.microsoft.com/office/drawing/2014/main" id="{FEDD3E15-B25D-FC11-4DF0-88B317097833}"/>
              </a:ext>
            </a:extLst>
          </p:cNvPr>
          <p:cNvSpPr txBox="1"/>
          <p:nvPr/>
        </p:nvSpPr>
        <p:spPr>
          <a:xfrm>
            <a:off x="10836590" y="2699056"/>
            <a:ext cx="998097" cy="212781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A75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</a:t>
            </a:r>
            <a:r>
              <a:rPr kumimoji="0" lang="en-US" sz="1200" b="1" i="0" u="none" strike="noStrike" kern="1200" cap="none" spc="0" normalizeH="0" baseline="0" noProof="0" err="1">
                <a:ln>
                  <a:noFill/>
                </a:ln>
                <a:solidFill>
                  <a:srgbClr val="00A75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lacebo</a:t>
            </a:r>
            <a:endParaRPr kumimoji="0" lang="en-GB" sz="1200" b="1" i="0" u="none" strike="noStrike" kern="1200" cap="none" spc="0" normalizeH="0" baseline="0" noProof="0">
              <a:ln>
                <a:noFill/>
              </a:ln>
              <a:solidFill>
                <a:srgbClr val="00A75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grpSp>
        <p:nvGrpSpPr>
          <p:cNvPr id="149" name="Group 148">
            <a:extLst>
              <a:ext uri="{FF2B5EF4-FFF2-40B4-BE49-F238E27FC236}">
                <a16:creationId xmlns:a16="http://schemas.microsoft.com/office/drawing/2014/main" id="{BF4EC6D7-7AA8-83CF-99E8-902D1E328F4E}"/>
              </a:ext>
            </a:extLst>
          </p:cNvPr>
          <p:cNvGrpSpPr/>
          <p:nvPr/>
        </p:nvGrpSpPr>
        <p:grpSpPr>
          <a:xfrm>
            <a:off x="456689" y="4406195"/>
            <a:ext cx="5420171" cy="199000"/>
            <a:chOff x="456689" y="4396530"/>
            <a:chExt cx="5420171" cy="199000"/>
          </a:xfrm>
        </p:grpSpPr>
        <p:sp>
          <p:nvSpPr>
            <p:cNvPr id="150" name="TextBox 149">
              <a:extLst>
                <a:ext uri="{FF2B5EF4-FFF2-40B4-BE49-F238E27FC236}">
                  <a16:creationId xmlns:a16="http://schemas.microsoft.com/office/drawing/2014/main" id="{A05EF809-B62D-30DE-523D-0E806B98050D}"/>
                </a:ext>
              </a:extLst>
            </p:cNvPr>
            <p:cNvSpPr txBox="1"/>
            <p:nvPr/>
          </p:nvSpPr>
          <p:spPr>
            <a:xfrm>
              <a:off x="1234504" y="4396530"/>
              <a:ext cx="274192" cy="199000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rm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A75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93</a:t>
              </a:r>
              <a:endParaRPr kumimoji="0" lang="en-PH" sz="1000" b="0" i="0" u="none" strike="noStrike" kern="1200" cap="none" spc="0" normalizeH="0" baseline="0" noProof="0">
                <a:ln>
                  <a:noFill/>
                </a:ln>
                <a:solidFill>
                  <a:srgbClr val="00A75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51" name="TextBox 150">
              <a:extLst>
                <a:ext uri="{FF2B5EF4-FFF2-40B4-BE49-F238E27FC236}">
                  <a16:creationId xmlns:a16="http://schemas.microsoft.com/office/drawing/2014/main" id="{81EC5DC8-4738-0049-6A01-468772395B83}"/>
                </a:ext>
              </a:extLst>
            </p:cNvPr>
            <p:cNvSpPr txBox="1"/>
            <p:nvPr/>
          </p:nvSpPr>
          <p:spPr>
            <a:xfrm>
              <a:off x="1470247" y="4396530"/>
              <a:ext cx="274192" cy="199000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rm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A75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68</a:t>
              </a:r>
              <a:endParaRPr kumimoji="0" lang="en-PH" sz="1000" b="0" i="0" u="none" strike="noStrike" kern="1200" cap="none" spc="0" normalizeH="0" baseline="0" noProof="0">
                <a:ln>
                  <a:noFill/>
                </a:ln>
                <a:solidFill>
                  <a:srgbClr val="00A75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52" name="TextBox 151">
              <a:extLst>
                <a:ext uri="{FF2B5EF4-FFF2-40B4-BE49-F238E27FC236}">
                  <a16:creationId xmlns:a16="http://schemas.microsoft.com/office/drawing/2014/main" id="{8291BDFC-5E8F-CC4B-D507-90BE6243EEE1}"/>
                </a:ext>
              </a:extLst>
            </p:cNvPr>
            <p:cNvSpPr txBox="1"/>
            <p:nvPr/>
          </p:nvSpPr>
          <p:spPr>
            <a:xfrm>
              <a:off x="1682178" y="4396530"/>
              <a:ext cx="274192" cy="199000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rm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A75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60</a:t>
              </a:r>
              <a:endParaRPr kumimoji="0" lang="en-PH" sz="1000" b="0" i="0" u="none" strike="noStrike" kern="1200" cap="none" spc="0" normalizeH="0" baseline="0" noProof="0">
                <a:ln>
                  <a:noFill/>
                </a:ln>
                <a:solidFill>
                  <a:srgbClr val="00A75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53" name="TextBox 152">
              <a:extLst>
                <a:ext uri="{FF2B5EF4-FFF2-40B4-BE49-F238E27FC236}">
                  <a16:creationId xmlns:a16="http://schemas.microsoft.com/office/drawing/2014/main" id="{859A946F-FB93-3A5D-F534-0BF72C788004}"/>
                </a:ext>
              </a:extLst>
            </p:cNvPr>
            <p:cNvSpPr txBox="1"/>
            <p:nvPr/>
          </p:nvSpPr>
          <p:spPr>
            <a:xfrm>
              <a:off x="1903634" y="4396530"/>
              <a:ext cx="274192" cy="199000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rm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A75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51</a:t>
              </a:r>
              <a:endParaRPr kumimoji="0" lang="en-PH" sz="1000" b="0" i="0" u="none" strike="noStrike" kern="1200" cap="none" spc="0" normalizeH="0" baseline="0" noProof="0">
                <a:ln>
                  <a:noFill/>
                </a:ln>
                <a:solidFill>
                  <a:srgbClr val="00A75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54" name="TextBox 153">
              <a:extLst>
                <a:ext uri="{FF2B5EF4-FFF2-40B4-BE49-F238E27FC236}">
                  <a16:creationId xmlns:a16="http://schemas.microsoft.com/office/drawing/2014/main" id="{FE823C1D-2A6A-8071-2AC8-B6BBD4F1CC81}"/>
                </a:ext>
              </a:extLst>
            </p:cNvPr>
            <p:cNvSpPr txBox="1"/>
            <p:nvPr/>
          </p:nvSpPr>
          <p:spPr>
            <a:xfrm>
              <a:off x="2117946" y="4396530"/>
              <a:ext cx="274192" cy="199000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rm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A75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44</a:t>
              </a:r>
              <a:endParaRPr kumimoji="0" lang="en-PH" sz="1000" b="0" i="0" u="none" strike="noStrike" kern="1200" cap="none" spc="0" normalizeH="0" baseline="0" noProof="0">
                <a:ln>
                  <a:noFill/>
                </a:ln>
                <a:solidFill>
                  <a:srgbClr val="00A75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55" name="TextBox 154">
              <a:extLst>
                <a:ext uri="{FF2B5EF4-FFF2-40B4-BE49-F238E27FC236}">
                  <a16:creationId xmlns:a16="http://schemas.microsoft.com/office/drawing/2014/main" id="{33AB2FBF-AC56-3173-7064-C79633BE83C6}"/>
                </a:ext>
              </a:extLst>
            </p:cNvPr>
            <p:cNvSpPr txBox="1"/>
            <p:nvPr/>
          </p:nvSpPr>
          <p:spPr>
            <a:xfrm>
              <a:off x="2328510" y="4396530"/>
              <a:ext cx="274192" cy="199000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rm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A75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38</a:t>
              </a:r>
              <a:endParaRPr kumimoji="0" lang="en-PH" sz="1000" b="0" i="0" u="none" strike="noStrike" kern="1200" cap="none" spc="0" normalizeH="0" baseline="0" noProof="0">
                <a:ln>
                  <a:noFill/>
                </a:ln>
                <a:solidFill>
                  <a:srgbClr val="00A75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56" name="TextBox 155">
              <a:extLst>
                <a:ext uri="{FF2B5EF4-FFF2-40B4-BE49-F238E27FC236}">
                  <a16:creationId xmlns:a16="http://schemas.microsoft.com/office/drawing/2014/main" id="{0980F6E0-A2DB-4352-A638-6DA6F2A6E9AD}"/>
                </a:ext>
              </a:extLst>
            </p:cNvPr>
            <p:cNvSpPr txBox="1"/>
            <p:nvPr/>
          </p:nvSpPr>
          <p:spPr>
            <a:xfrm>
              <a:off x="2547583" y="4396530"/>
              <a:ext cx="274192" cy="199000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rm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A75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38</a:t>
              </a:r>
              <a:endParaRPr kumimoji="0" lang="en-PH" sz="1000" b="0" i="0" u="none" strike="noStrike" kern="1200" cap="none" spc="0" normalizeH="0" baseline="0" noProof="0">
                <a:ln>
                  <a:noFill/>
                </a:ln>
                <a:solidFill>
                  <a:srgbClr val="00A75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57" name="TextBox 156">
              <a:extLst>
                <a:ext uri="{FF2B5EF4-FFF2-40B4-BE49-F238E27FC236}">
                  <a16:creationId xmlns:a16="http://schemas.microsoft.com/office/drawing/2014/main" id="{BDDD3AEB-4464-E761-F508-DF4B1790A84E}"/>
                </a:ext>
              </a:extLst>
            </p:cNvPr>
            <p:cNvSpPr txBox="1"/>
            <p:nvPr/>
          </p:nvSpPr>
          <p:spPr>
            <a:xfrm>
              <a:off x="2758148" y="4396530"/>
              <a:ext cx="274192" cy="199000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rm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A75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34</a:t>
              </a:r>
              <a:endParaRPr kumimoji="0" lang="en-PH" sz="1000" b="0" i="0" u="none" strike="noStrike" kern="1200" cap="none" spc="0" normalizeH="0" baseline="0" noProof="0">
                <a:ln>
                  <a:noFill/>
                </a:ln>
                <a:solidFill>
                  <a:srgbClr val="00A75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58" name="TextBox 157">
              <a:extLst>
                <a:ext uri="{FF2B5EF4-FFF2-40B4-BE49-F238E27FC236}">
                  <a16:creationId xmlns:a16="http://schemas.microsoft.com/office/drawing/2014/main" id="{68BBFBF1-70BC-D473-C9D2-A9A8B01A072C}"/>
                </a:ext>
              </a:extLst>
            </p:cNvPr>
            <p:cNvSpPr txBox="1"/>
            <p:nvPr/>
          </p:nvSpPr>
          <p:spPr>
            <a:xfrm>
              <a:off x="2993872" y="4396530"/>
              <a:ext cx="274192" cy="199000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rm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A75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34</a:t>
              </a:r>
              <a:endParaRPr kumimoji="0" lang="en-PH" sz="1000" b="0" i="0" u="none" strike="noStrike" kern="1200" cap="none" spc="0" normalizeH="0" baseline="0" noProof="0">
                <a:ln>
                  <a:noFill/>
                </a:ln>
                <a:solidFill>
                  <a:srgbClr val="00A75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59" name="TextBox 158">
              <a:extLst>
                <a:ext uri="{FF2B5EF4-FFF2-40B4-BE49-F238E27FC236}">
                  <a16:creationId xmlns:a16="http://schemas.microsoft.com/office/drawing/2014/main" id="{660B64AB-D184-8AC7-5499-E4E4F0D02ABF}"/>
                </a:ext>
              </a:extLst>
            </p:cNvPr>
            <p:cNvSpPr txBox="1"/>
            <p:nvPr/>
          </p:nvSpPr>
          <p:spPr>
            <a:xfrm>
              <a:off x="3208184" y="4396530"/>
              <a:ext cx="274192" cy="199000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rm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A75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34</a:t>
              </a:r>
              <a:endParaRPr kumimoji="0" lang="en-PH" sz="1000" b="0" i="0" u="none" strike="noStrike" kern="1200" cap="none" spc="0" normalizeH="0" baseline="0" noProof="0">
                <a:ln>
                  <a:noFill/>
                </a:ln>
                <a:solidFill>
                  <a:srgbClr val="00A75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60" name="TextBox 159">
              <a:extLst>
                <a:ext uri="{FF2B5EF4-FFF2-40B4-BE49-F238E27FC236}">
                  <a16:creationId xmlns:a16="http://schemas.microsoft.com/office/drawing/2014/main" id="{988EB416-6CD1-62FA-86D4-7A852A8FB634}"/>
                </a:ext>
              </a:extLst>
            </p:cNvPr>
            <p:cNvSpPr txBox="1"/>
            <p:nvPr/>
          </p:nvSpPr>
          <p:spPr>
            <a:xfrm>
              <a:off x="3420967" y="4396530"/>
              <a:ext cx="274192" cy="199000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rm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A75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31</a:t>
              </a:r>
              <a:endParaRPr kumimoji="0" lang="en-PH" sz="1000" b="0" i="0" u="none" strike="noStrike" kern="1200" cap="none" spc="0" normalizeH="0" baseline="0" noProof="0">
                <a:ln>
                  <a:noFill/>
                </a:ln>
                <a:solidFill>
                  <a:srgbClr val="00A75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61" name="TextBox 160">
              <a:extLst>
                <a:ext uri="{FF2B5EF4-FFF2-40B4-BE49-F238E27FC236}">
                  <a16:creationId xmlns:a16="http://schemas.microsoft.com/office/drawing/2014/main" id="{154549C4-7BE3-3677-19F1-BFF71FA7BB32}"/>
                </a:ext>
              </a:extLst>
            </p:cNvPr>
            <p:cNvSpPr txBox="1"/>
            <p:nvPr/>
          </p:nvSpPr>
          <p:spPr>
            <a:xfrm>
              <a:off x="3639172" y="4396530"/>
              <a:ext cx="274192" cy="199000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rm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A75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27</a:t>
              </a:r>
              <a:endParaRPr kumimoji="0" lang="en-PH" sz="1000" b="0" i="0" u="none" strike="noStrike" kern="1200" cap="none" spc="0" normalizeH="0" baseline="0" noProof="0">
                <a:ln>
                  <a:noFill/>
                </a:ln>
                <a:solidFill>
                  <a:srgbClr val="00A75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62" name="TextBox 161">
              <a:extLst>
                <a:ext uri="{FF2B5EF4-FFF2-40B4-BE49-F238E27FC236}">
                  <a16:creationId xmlns:a16="http://schemas.microsoft.com/office/drawing/2014/main" id="{98D89C40-1A7F-DC99-BC69-E237AA43E9AB}"/>
                </a:ext>
              </a:extLst>
            </p:cNvPr>
            <p:cNvSpPr txBox="1"/>
            <p:nvPr/>
          </p:nvSpPr>
          <p:spPr>
            <a:xfrm>
              <a:off x="3867791" y="4396530"/>
              <a:ext cx="274192" cy="199000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rm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A75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20</a:t>
              </a:r>
              <a:endParaRPr kumimoji="0" lang="en-PH" sz="1000" b="0" i="0" u="none" strike="noStrike" kern="1200" cap="none" spc="0" normalizeH="0" baseline="0" noProof="0">
                <a:ln>
                  <a:noFill/>
                </a:ln>
                <a:solidFill>
                  <a:srgbClr val="00A75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63" name="TextBox 162">
              <a:extLst>
                <a:ext uri="{FF2B5EF4-FFF2-40B4-BE49-F238E27FC236}">
                  <a16:creationId xmlns:a16="http://schemas.microsoft.com/office/drawing/2014/main" id="{71BBEDD7-4C21-116A-3716-2C900BCE4B0C}"/>
                </a:ext>
              </a:extLst>
            </p:cNvPr>
            <p:cNvSpPr txBox="1"/>
            <p:nvPr/>
          </p:nvSpPr>
          <p:spPr>
            <a:xfrm>
              <a:off x="4088462" y="4396530"/>
              <a:ext cx="274192" cy="199000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rm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A75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18</a:t>
              </a:r>
              <a:endParaRPr kumimoji="0" lang="en-PH" sz="1000" b="0" i="0" u="none" strike="noStrike" kern="1200" cap="none" spc="0" normalizeH="0" baseline="0" noProof="0">
                <a:ln>
                  <a:noFill/>
                </a:ln>
                <a:solidFill>
                  <a:srgbClr val="00A75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64" name="TextBox 163">
              <a:extLst>
                <a:ext uri="{FF2B5EF4-FFF2-40B4-BE49-F238E27FC236}">
                  <a16:creationId xmlns:a16="http://schemas.microsoft.com/office/drawing/2014/main" id="{A9345993-D4A9-62AB-01EE-26517A115245}"/>
                </a:ext>
              </a:extLst>
            </p:cNvPr>
            <p:cNvSpPr txBox="1"/>
            <p:nvPr/>
          </p:nvSpPr>
          <p:spPr>
            <a:xfrm>
              <a:off x="4298935" y="4396530"/>
              <a:ext cx="274192" cy="199000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rm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A75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13</a:t>
              </a:r>
              <a:endParaRPr kumimoji="0" lang="en-PH" sz="1000" b="0" i="0" u="none" strike="noStrike" kern="1200" cap="none" spc="0" normalizeH="0" baseline="0" noProof="0">
                <a:ln>
                  <a:noFill/>
                </a:ln>
                <a:solidFill>
                  <a:srgbClr val="00A75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65" name="TextBox 164">
              <a:extLst>
                <a:ext uri="{FF2B5EF4-FFF2-40B4-BE49-F238E27FC236}">
                  <a16:creationId xmlns:a16="http://schemas.microsoft.com/office/drawing/2014/main" id="{D3197142-A1C3-F669-644B-65C974C00D4A}"/>
                </a:ext>
              </a:extLst>
            </p:cNvPr>
            <p:cNvSpPr txBox="1"/>
            <p:nvPr/>
          </p:nvSpPr>
          <p:spPr>
            <a:xfrm>
              <a:off x="4517873" y="4396530"/>
              <a:ext cx="274192" cy="199000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rm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A75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6</a:t>
              </a:r>
              <a:endParaRPr kumimoji="0" lang="en-PH" sz="1000" b="0" i="0" u="none" strike="noStrike" kern="1200" cap="none" spc="0" normalizeH="0" baseline="0" noProof="0">
                <a:ln>
                  <a:noFill/>
                </a:ln>
                <a:solidFill>
                  <a:srgbClr val="00A75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66" name="TextBox 165">
              <a:extLst>
                <a:ext uri="{FF2B5EF4-FFF2-40B4-BE49-F238E27FC236}">
                  <a16:creationId xmlns:a16="http://schemas.microsoft.com/office/drawing/2014/main" id="{3A5FDB46-2E91-236F-05F6-03D64A5A11F0}"/>
                </a:ext>
              </a:extLst>
            </p:cNvPr>
            <p:cNvSpPr txBox="1"/>
            <p:nvPr/>
          </p:nvSpPr>
          <p:spPr>
            <a:xfrm>
              <a:off x="4734841" y="4396530"/>
              <a:ext cx="274192" cy="199000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rm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A75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2</a:t>
              </a:r>
              <a:endParaRPr kumimoji="0" lang="en-PH" sz="1000" b="0" i="0" u="none" strike="noStrike" kern="1200" cap="none" spc="0" normalizeH="0" baseline="0" noProof="0">
                <a:ln>
                  <a:noFill/>
                </a:ln>
                <a:solidFill>
                  <a:srgbClr val="00A75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67" name="TextBox 166">
              <a:extLst>
                <a:ext uri="{FF2B5EF4-FFF2-40B4-BE49-F238E27FC236}">
                  <a16:creationId xmlns:a16="http://schemas.microsoft.com/office/drawing/2014/main" id="{FBACDD03-ECFB-D1C2-D4EA-E5E5869C7EBD}"/>
                </a:ext>
              </a:extLst>
            </p:cNvPr>
            <p:cNvSpPr txBox="1"/>
            <p:nvPr/>
          </p:nvSpPr>
          <p:spPr>
            <a:xfrm>
              <a:off x="4948880" y="4396530"/>
              <a:ext cx="274192" cy="199000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rm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A75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0</a:t>
              </a:r>
              <a:endParaRPr kumimoji="0" lang="en-PH" sz="1000" b="0" i="0" u="none" strike="noStrike" kern="1200" cap="none" spc="0" normalizeH="0" baseline="0" noProof="0">
                <a:ln>
                  <a:noFill/>
                </a:ln>
                <a:solidFill>
                  <a:srgbClr val="00A75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39400D74-E4D8-C732-6BFD-ED5DFC60CD3B}"/>
                </a:ext>
              </a:extLst>
            </p:cNvPr>
            <p:cNvSpPr txBox="1"/>
            <p:nvPr/>
          </p:nvSpPr>
          <p:spPr>
            <a:xfrm>
              <a:off x="5177478" y="4396530"/>
              <a:ext cx="274192" cy="199000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rm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A75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0</a:t>
              </a:r>
              <a:endParaRPr kumimoji="0" lang="en-PH" sz="1000" b="0" i="0" u="none" strike="noStrike" kern="1200" cap="none" spc="0" normalizeH="0" baseline="0" noProof="0">
                <a:ln>
                  <a:noFill/>
                </a:ln>
                <a:solidFill>
                  <a:srgbClr val="00A75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69" name="TextBox 168">
              <a:extLst>
                <a:ext uri="{FF2B5EF4-FFF2-40B4-BE49-F238E27FC236}">
                  <a16:creationId xmlns:a16="http://schemas.microsoft.com/office/drawing/2014/main" id="{CC6794C0-E546-1CC4-DE72-4D586F532FB2}"/>
                </a:ext>
              </a:extLst>
            </p:cNvPr>
            <p:cNvSpPr txBox="1"/>
            <p:nvPr/>
          </p:nvSpPr>
          <p:spPr>
            <a:xfrm>
              <a:off x="5382267" y="4396530"/>
              <a:ext cx="274192" cy="199000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rm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A75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0</a:t>
              </a:r>
              <a:endParaRPr kumimoji="0" lang="en-PH" sz="1000" b="0" i="0" u="none" strike="noStrike" kern="1200" cap="none" spc="0" normalizeH="0" baseline="0" noProof="0">
                <a:ln>
                  <a:noFill/>
                </a:ln>
                <a:solidFill>
                  <a:srgbClr val="00A75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70" name="TextBox 169">
              <a:extLst>
                <a:ext uri="{FF2B5EF4-FFF2-40B4-BE49-F238E27FC236}">
                  <a16:creationId xmlns:a16="http://schemas.microsoft.com/office/drawing/2014/main" id="{F1C8D3C6-AC86-2223-9BE9-EC18D7E71836}"/>
                </a:ext>
              </a:extLst>
            </p:cNvPr>
            <p:cNvSpPr txBox="1"/>
            <p:nvPr/>
          </p:nvSpPr>
          <p:spPr>
            <a:xfrm>
              <a:off x="5602668" y="4396530"/>
              <a:ext cx="274192" cy="199000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rm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A75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0</a:t>
              </a:r>
              <a:endParaRPr kumimoji="0" lang="en-PH" sz="1000" b="0" i="0" u="none" strike="noStrike" kern="1200" cap="none" spc="0" normalizeH="0" baseline="0" noProof="0">
                <a:ln>
                  <a:noFill/>
                </a:ln>
                <a:solidFill>
                  <a:srgbClr val="00A75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71" name="TextBox 170">
              <a:extLst>
                <a:ext uri="{FF2B5EF4-FFF2-40B4-BE49-F238E27FC236}">
                  <a16:creationId xmlns:a16="http://schemas.microsoft.com/office/drawing/2014/main" id="{C8673FCD-4782-8DC3-6649-172C69D5D7CD}"/>
                </a:ext>
              </a:extLst>
            </p:cNvPr>
            <p:cNvSpPr txBox="1"/>
            <p:nvPr/>
          </p:nvSpPr>
          <p:spPr>
            <a:xfrm>
              <a:off x="456689" y="4396530"/>
              <a:ext cx="274192" cy="199000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rm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A75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Placebo</a:t>
              </a:r>
              <a:endParaRPr kumimoji="0" lang="en-PH" sz="1000" b="0" i="0" u="none" strike="noStrike" kern="1200" cap="none" spc="0" normalizeH="0" baseline="0" noProof="0">
                <a:ln>
                  <a:noFill/>
                </a:ln>
                <a:solidFill>
                  <a:srgbClr val="00A75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</p:grpSp>
      <p:sp>
        <p:nvSpPr>
          <p:cNvPr id="172" name="TextBox 171">
            <a:extLst>
              <a:ext uri="{FF2B5EF4-FFF2-40B4-BE49-F238E27FC236}">
                <a16:creationId xmlns:a16="http://schemas.microsoft.com/office/drawing/2014/main" id="{6048AB16-E549-8ADD-5D58-949E87EB0387}"/>
              </a:ext>
            </a:extLst>
          </p:cNvPr>
          <p:cNvSpPr txBox="1"/>
          <p:nvPr/>
        </p:nvSpPr>
        <p:spPr>
          <a:xfrm>
            <a:off x="456689" y="4084711"/>
            <a:ext cx="274192" cy="199000"/>
          </a:xfrm>
          <a:prstGeom prst="rect">
            <a:avLst/>
          </a:prstGeom>
        </p:spPr>
        <p:txBody>
          <a:bodyPr vert="horz" wrap="none" lIns="0" tIns="0" rIns="0" bIns="0" rtlCol="0" anchor="ctr" anchorCtr="0">
            <a:norm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No. at risk</a:t>
            </a:r>
            <a:endParaRPr kumimoji="0" lang="en-PH" sz="1000" b="1" i="0" u="none" strike="noStrike" kern="1200" cap="none" spc="0" normalizeH="0" baseline="0" noProof="0">
              <a:ln>
                <a:noFill/>
              </a:ln>
              <a:solidFill>
                <a:srgbClr val="4D4F53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grpSp>
        <p:nvGrpSpPr>
          <p:cNvPr id="173" name="Group 172">
            <a:extLst>
              <a:ext uri="{FF2B5EF4-FFF2-40B4-BE49-F238E27FC236}">
                <a16:creationId xmlns:a16="http://schemas.microsoft.com/office/drawing/2014/main" id="{C9FC86FC-3A69-0F88-DDF3-E9D0F0CDA6B5}"/>
              </a:ext>
            </a:extLst>
          </p:cNvPr>
          <p:cNvGrpSpPr/>
          <p:nvPr/>
        </p:nvGrpSpPr>
        <p:grpSpPr>
          <a:xfrm>
            <a:off x="456689" y="4244131"/>
            <a:ext cx="5420171" cy="199000"/>
            <a:chOff x="456689" y="3989820"/>
            <a:chExt cx="5420171" cy="199000"/>
          </a:xfrm>
        </p:grpSpPr>
        <p:sp>
          <p:nvSpPr>
            <p:cNvPr id="174" name="TextBox 173">
              <a:extLst>
                <a:ext uri="{FF2B5EF4-FFF2-40B4-BE49-F238E27FC236}">
                  <a16:creationId xmlns:a16="http://schemas.microsoft.com/office/drawing/2014/main" id="{5FD42E1F-18FC-3947-E67C-6FF4C6739EF4}"/>
                </a:ext>
              </a:extLst>
            </p:cNvPr>
            <p:cNvSpPr txBox="1"/>
            <p:nvPr/>
          </p:nvSpPr>
          <p:spPr>
            <a:xfrm>
              <a:off x="1234504" y="3989820"/>
              <a:ext cx="274192" cy="199000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rm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23F88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180</a:t>
              </a:r>
              <a:endParaRPr kumimoji="0" lang="en-PH" sz="1000" b="0" i="0" u="none" strike="noStrike" kern="1200" cap="none" spc="0" normalizeH="0" baseline="0" noProof="0">
                <a:ln>
                  <a:noFill/>
                </a:ln>
                <a:solidFill>
                  <a:srgbClr val="023F88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75" name="TextBox 174">
              <a:extLst>
                <a:ext uri="{FF2B5EF4-FFF2-40B4-BE49-F238E27FC236}">
                  <a16:creationId xmlns:a16="http://schemas.microsoft.com/office/drawing/2014/main" id="{26100493-376B-27D4-D0DC-8ED50781FC29}"/>
                </a:ext>
              </a:extLst>
            </p:cNvPr>
            <p:cNvSpPr txBox="1"/>
            <p:nvPr/>
          </p:nvSpPr>
          <p:spPr>
            <a:xfrm>
              <a:off x="1470247" y="3989820"/>
              <a:ext cx="274192" cy="199000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rm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23F88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137</a:t>
              </a:r>
              <a:endParaRPr kumimoji="0" lang="en-PH" sz="1000" b="0" i="0" u="none" strike="noStrike" kern="1200" cap="none" spc="0" normalizeH="0" baseline="0" noProof="0">
                <a:ln>
                  <a:noFill/>
                </a:ln>
                <a:solidFill>
                  <a:srgbClr val="023F88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76" name="TextBox 175">
              <a:extLst>
                <a:ext uri="{FF2B5EF4-FFF2-40B4-BE49-F238E27FC236}">
                  <a16:creationId xmlns:a16="http://schemas.microsoft.com/office/drawing/2014/main" id="{ECD47F57-B2E4-5910-E74C-A733ECF62429}"/>
                </a:ext>
              </a:extLst>
            </p:cNvPr>
            <p:cNvSpPr txBox="1"/>
            <p:nvPr/>
          </p:nvSpPr>
          <p:spPr>
            <a:xfrm>
              <a:off x="1682178" y="3989820"/>
              <a:ext cx="274192" cy="199000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rm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23F88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128</a:t>
              </a:r>
              <a:endParaRPr kumimoji="0" lang="en-PH" sz="1000" b="0" i="0" u="none" strike="noStrike" kern="1200" cap="none" spc="0" normalizeH="0" baseline="0" noProof="0">
                <a:ln>
                  <a:noFill/>
                </a:ln>
                <a:solidFill>
                  <a:srgbClr val="023F88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77" name="TextBox 176">
              <a:extLst>
                <a:ext uri="{FF2B5EF4-FFF2-40B4-BE49-F238E27FC236}">
                  <a16:creationId xmlns:a16="http://schemas.microsoft.com/office/drawing/2014/main" id="{1B43AFE5-2A61-92E2-6E30-BBACDA18240B}"/>
                </a:ext>
              </a:extLst>
            </p:cNvPr>
            <p:cNvSpPr txBox="1"/>
            <p:nvPr/>
          </p:nvSpPr>
          <p:spPr>
            <a:xfrm>
              <a:off x="1903634" y="3989820"/>
              <a:ext cx="274192" cy="199000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rm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23F88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116</a:t>
              </a:r>
              <a:endParaRPr kumimoji="0" lang="en-PH" sz="1000" b="0" i="0" u="none" strike="noStrike" kern="1200" cap="none" spc="0" normalizeH="0" baseline="0" noProof="0">
                <a:ln>
                  <a:noFill/>
                </a:ln>
                <a:solidFill>
                  <a:srgbClr val="023F88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78" name="TextBox 177">
              <a:extLst>
                <a:ext uri="{FF2B5EF4-FFF2-40B4-BE49-F238E27FC236}">
                  <a16:creationId xmlns:a16="http://schemas.microsoft.com/office/drawing/2014/main" id="{23EE215C-8713-CAA9-36C5-3AA424C58707}"/>
                </a:ext>
              </a:extLst>
            </p:cNvPr>
            <p:cNvSpPr txBox="1"/>
            <p:nvPr/>
          </p:nvSpPr>
          <p:spPr>
            <a:xfrm>
              <a:off x="2117946" y="3989820"/>
              <a:ext cx="274192" cy="199000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rm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23F88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103</a:t>
              </a:r>
              <a:endParaRPr kumimoji="0" lang="en-PH" sz="1000" b="0" i="0" u="none" strike="noStrike" kern="1200" cap="none" spc="0" normalizeH="0" baseline="0" noProof="0">
                <a:ln>
                  <a:noFill/>
                </a:ln>
                <a:solidFill>
                  <a:srgbClr val="023F88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79" name="TextBox 178">
              <a:extLst>
                <a:ext uri="{FF2B5EF4-FFF2-40B4-BE49-F238E27FC236}">
                  <a16:creationId xmlns:a16="http://schemas.microsoft.com/office/drawing/2014/main" id="{56680AB9-963B-9640-D5D0-75D708DB2A90}"/>
                </a:ext>
              </a:extLst>
            </p:cNvPr>
            <p:cNvSpPr txBox="1"/>
            <p:nvPr/>
          </p:nvSpPr>
          <p:spPr>
            <a:xfrm>
              <a:off x="2328510" y="3989820"/>
              <a:ext cx="274192" cy="199000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rm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23F88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98</a:t>
              </a:r>
              <a:endParaRPr kumimoji="0" lang="en-PH" sz="1000" b="0" i="0" u="none" strike="noStrike" kern="1200" cap="none" spc="0" normalizeH="0" baseline="0" noProof="0">
                <a:ln>
                  <a:noFill/>
                </a:ln>
                <a:solidFill>
                  <a:srgbClr val="023F88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80" name="TextBox 179">
              <a:extLst>
                <a:ext uri="{FF2B5EF4-FFF2-40B4-BE49-F238E27FC236}">
                  <a16:creationId xmlns:a16="http://schemas.microsoft.com/office/drawing/2014/main" id="{2F7C9394-C4D0-7392-C612-22057520B011}"/>
                </a:ext>
              </a:extLst>
            </p:cNvPr>
            <p:cNvSpPr txBox="1"/>
            <p:nvPr/>
          </p:nvSpPr>
          <p:spPr>
            <a:xfrm>
              <a:off x="2547583" y="3989820"/>
              <a:ext cx="274192" cy="199000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rm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23F88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91</a:t>
              </a:r>
              <a:endParaRPr kumimoji="0" lang="en-PH" sz="1000" b="0" i="0" u="none" strike="noStrike" kern="1200" cap="none" spc="0" normalizeH="0" baseline="0" noProof="0">
                <a:ln>
                  <a:noFill/>
                </a:ln>
                <a:solidFill>
                  <a:srgbClr val="023F88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81" name="TextBox 180">
              <a:extLst>
                <a:ext uri="{FF2B5EF4-FFF2-40B4-BE49-F238E27FC236}">
                  <a16:creationId xmlns:a16="http://schemas.microsoft.com/office/drawing/2014/main" id="{0AF40B21-1253-6C1D-8CD9-CF00AA325551}"/>
                </a:ext>
              </a:extLst>
            </p:cNvPr>
            <p:cNvSpPr txBox="1"/>
            <p:nvPr/>
          </p:nvSpPr>
          <p:spPr>
            <a:xfrm>
              <a:off x="2758148" y="3989820"/>
              <a:ext cx="274192" cy="199000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rm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23F88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88</a:t>
              </a:r>
              <a:endParaRPr kumimoji="0" lang="en-PH" sz="1000" b="0" i="0" u="none" strike="noStrike" kern="1200" cap="none" spc="0" normalizeH="0" baseline="0" noProof="0">
                <a:ln>
                  <a:noFill/>
                </a:ln>
                <a:solidFill>
                  <a:srgbClr val="023F88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82" name="TextBox 181">
              <a:extLst>
                <a:ext uri="{FF2B5EF4-FFF2-40B4-BE49-F238E27FC236}">
                  <a16:creationId xmlns:a16="http://schemas.microsoft.com/office/drawing/2014/main" id="{D0BA0A59-2EF6-F1A6-F2BB-F7039AF08F1F}"/>
                </a:ext>
              </a:extLst>
            </p:cNvPr>
            <p:cNvSpPr txBox="1"/>
            <p:nvPr/>
          </p:nvSpPr>
          <p:spPr>
            <a:xfrm>
              <a:off x="2993872" y="3989820"/>
              <a:ext cx="274192" cy="199000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rm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23F88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87</a:t>
              </a:r>
              <a:endParaRPr kumimoji="0" lang="en-PH" sz="1000" b="0" i="0" u="none" strike="noStrike" kern="1200" cap="none" spc="0" normalizeH="0" baseline="0" noProof="0">
                <a:ln>
                  <a:noFill/>
                </a:ln>
                <a:solidFill>
                  <a:srgbClr val="023F88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83" name="TextBox 182">
              <a:extLst>
                <a:ext uri="{FF2B5EF4-FFF2-40B4-BE49-F238E27FC236}">
                  <a16:creationId xmlns:a16="http://schemas.microsoft.com/office/drawing/2014/main" id="{121B6DEF-EC7F-09EF-EE14-7D35991D257D}"/>
                </a:ext>
              </a:extLst>
            </p:cNvPr>
            <p:cNvSpPr txBox="1"/>
            <p:nvPr/>
          </p:nvSpPr>
          <p:spPr>
            <a:xfrm>
              <a:off x="3208184" y="3989820"/>
              <a:ext cx="274192" cy="199000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rm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23F88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83</a:t>
              </a:r>
              <a:endParaRPr kumimoji="0" lang="en-PH" sz="1000" b="0" i="0" u="none" strike="noStrike" kern="1200" cap="none" spc="0" normalizeH="0" baseline="0" noProof="0">
                <a:ln>
                  <a:noFill/>
                </a:ln>
                <a:solidFill>
                  <a:srgbClr val="023F88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84" name="TextBox 183">
              <a:extLst>
                <a:ext uri="{FF2B5EF4-FFF2-40B4-BE49-F238E27FC236}">
                  <a16:creationId xmlns:a16="http://schemas.microsoft.com/office/drawing/2014/main" id="{19278FC8-AAE6-1E88-6076-C27BA8A36BCF}"/>
                </a:ext>
              </a:extLst>
            </p:cNvPr>
            <p:cNvSpPr txBox="1"/>
            <p:nvPr/>
          </p:nvSpPr>
          <p:spPr>
            <a:xfrm>
              <a:off x="3420967" y="3989820"/>
              <a:ext cx="274192" cy="199000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rm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23F88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81</a:t>
              </a:r>
              <a:endParaRPr kumimoji="0" lang="en-PH" sz="1000" b="0" i="0" u="none" strike="noStrike" kern="1200" cap="none" spc="0" normalizeH="0" baseline="0" noProof="0">
                <a:ln>
                  <a:noFill/>
                </a:ln>
                <a:solidFill>
                  <a:srgbClr val="023F88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85" name="TextBox 184">
              <a:extLst>
                <a:ext uri="{FF2B5EF4-FFF2-40B4-BE49-F238E27FC236}">
                  <a16:creationId xmlns:a16="http://schemas.microsoft.com/office/drawing/2014/main" id="{2A1B2639-E173-3345-756F-75A4E6ED95CE}"/>
                </a:ext>
              </a:extLst>
            </p:cNvPr>
            <p:cNvSpPr txBox="1"/>
            <p:nvPr/>
          </p:nvSpPr>
          <p:spPr>
            <a:xfrm>
              <a:off x="3639172" y="3989820"/>
              <a:ext cx="274192" cy="199000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rm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23F88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70</a:t>
              </a:r>
              <a:endParaRPr kumimoji="0" lang="en-PH" sz="1000" b="0" i="0" u="none" strike="noStrike" kern="1200" cap="none" spc="0" normalizeH="0" baseline="0" noProof="0">
                <a:ln>
                  <a:noFill/>
                </a:ln>
                <a:solidFill>
                  <a:srgbClr val="023F88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86" name="TextBox 185">
              <a:extLst>
                <a:ext uri="{FF2B5EF4-FFF2-40B4-BE49-F238E27FC236}">
                  <a16:creationId xmlns:a16="http://schemas.microsoft.com/office/drawing/2014/main" id="{DAF18590-6E60-0DC4-AC93-2462569FDB76}"/>
                </a:ext>
              </a:extLst>
            </p:cNvPr>
            <p:cNvSpPr txBox="1"/>
            <p:nvPr/>
          </p:nvSpPr>
          <p:spPr>
            <a:xfrm>
              <a:off x="3867791" y="3989820"/>
              <a:ext cx="274192" cy="199000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rm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23F88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55</a:t>
              </a:r>
              <a:endParaRPr kumimoji="0" lang="en-PH" sz="1000" b="0" i="0" u="none" strike="noStrike" kern="1200" cap="none" spc="0" normalizeH="0" baseline="0" noProof="0">
                <a:ln>
                  <a:noFill/>
                </a:ln>
                <a:solidFill>
                  <a:srgbClr val="023F88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87" name="TextBox 186">
              <a:extLst>
                <a:ext uri="{FF2B5EF4-FFF2-40B4-BE49-F238E27FC236}">
                  <a16:creationId xmlns:a16="http://schemas.microsoft.com/office/drawing/2014/main" id="{A82248AC-35AD-E8A5-0CBC-50546437A98E}"/>
                </a:ext>
              </a:extLst>
            </p:cNvPr>
            <p:cNvSpPr txBox="1"/>
            <p:nvPr/>
          </p:nvSpPr>
          <p:spPr>
            <a:xfrm>
              <a:off x="4088462" y="3989820"/>
              <a:ext cx="274192" cy="199000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rm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23F88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44</a:t>
              </a:r>
              <a:endParaRPr kumimoji="0" lang="en-PH" sz="1000" b="0" i="0" u="none" strike="noStrike" kern="1200" cap="none" spc="0" normalizeH="0" baseline="0" noProof="0">
                <a:ln>
                  <a:noFill/>
                </a:ln>
                <a:solidFill>
                  <a:srgbClr val="023F88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88" name="TextBox 187">
              <a:extLst>
                <a:ext uri="{FF2B5EF4-FFF2-40B4-BE49-F238E27FC236}">
                  <a16:creationId xmlns:a16="http://schemas.microsoft.com/office/drawing/2014/main" id="{C893015A-5F4B-8854-A6A8-0AA6B5B1ECA1}"/>
                </a:ext>
              </a:extLst>
            </p:cNvPr>
            <p:cNvSpPr txBox="1"/>
            <p:nvPr/>
          </p:nvSpPr>
          <p:spPr>
            <a:xfrm>
              <a:off x="4298935" y="3989820"/>
              <a:ext cx="274192" cy="199000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rm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23F88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33</a:t>
              </a:r>
              <a:endParaRPr kumimoji="0" lang="en-PH" sz="1000" b="0" i="0" u="none" strike="noStrike" kern="1200" cap="none" spc="0" normalizeH="0" baseline="0" noProof="0">
                <a:ln>
                  <a:noFill/>
                </a:ln>
                <a:solidFill>
                  <a:srgbClr val="023F88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89" name="TextBox 188">
              <a:extLst>
                <a:ext uri="{FF2B5EF4-FFF2-40B4-BE49-F238E27FC236}">
                  <a16:creationId xmlns:a16="http://schemas.microsoft.com/office/drawing/2014/main" id="{8380AC5D-29C7-2740-A386-99C60EB35536}"/>
                </a:ext>
              </a:extLst>
            </p:cNvPr>
            <p:cNvSpPr txBox="1"/>
            <p:nvPr/>
          </p:nvSpPr>
          <p:spPr>
            <a:xfrm>
              <a:off x="4517873" y="3989820"/>
              <a:ext cx="274192" cy="199000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rm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23F88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21</a:t>
              </a:r>
              <a:endParaRPr kumimoji="0" lang="en-PH" sz="1000" b="0" i="0" u="none" strike="noStrike" kern="1200" cap="none" spc="0" normalizeH="0" baseline="0" noProof="0">
                <a:ln>
                  <a:noFill/>
                </a:ln>
                <a:solidFill>
                  <a:srgbClr val="023F88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90" name="TextBox 189">
              <a:extLst>
                <a:ext uri="{FF2B5EF4-FFF2-40B4-BE49-F238E27FC236}">
                  <a16:creationId xmlns:a16="http://schemas.microsoft.com/office/drawing/2014/main" id="{CA3063D9-0B24-DA6D-C840-86E21F6C2925}"/>
                </a:ext>
              </a:extLst>
            </p:cNvPr>
            <p:cNvSpPr txBox="1"/>
            <p:nvPr/>
          </p:nvSpPr>
          <p:spPr>
            <a:xfrm>
              <a:off x="4734841" y="3989820"/>
              <a:ext cx="274192" cy="199000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rm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23F88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11</a:t>
              </a:r>
              <a:endParaRPr kumimoji="0" lang="en-PH" sz="1000" b="0" i="0" u="none" strike="noStrike" kern="1200" cap="none" spc="0" normalizeH="0" baseline="0" noProof="0">
                <a:ln>
                  <a:noFill/>
                </a:ln>
                <a:solidFill>
                  <a:srgbClr val="023F88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91" name="TextBox 190">
              <a:extLst>
                <a:ext uri="{FF2B5EF4-FFF2-40B4-BE49-F238E27FC236}">
                  <a16:creationId xmlns:a16="http://schemas.microsoft.com/office/drawing/2014/main" id="{66373987-C6AD-7C46-EEAD-129BDD3FF33D}"/>
                </a:ext>
              </a:extLst>
            </p:cNvPr>
            <p:cNvSpPr txBox="1"/>
            <p:nvPr/>
          </p:nvSpPr>
          <p:spPr>
            <a:xfrm>
              <a:off x="4948880" y="3989820"/>
              <a:ext cx="274192" cy="199000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rm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23F88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0</a:t>
              </a:r>
              <a:endParaRPr kumimoji="0" lang="en-PH" sz="1000" b="0" i="0" u="none" strike="noStrike" kern="1200" cap="none" spc="0" normalizeH="0" baseline="0" noProof="0">
                <a:ln>
                  <a:noFill/>
                </a:ln>
                <a:solidFill>
                  <a:srgbClr val="023F88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92" name="TextBox 191">
              <a:extLst>
                <a:ext uri="{FF2B5EF4-FFF2-40B4-BE49-F238E27FC236}">
                  <a16:creationId xmlns:a16="http://schemas.microsoft.com/office/drawing/2014/main" id="{D0AF5FBD-0CDB-32E7-E781-19284F048DD2}"/>
                </a:ext>
              </a:extLst>
            </p:cNvPr>
            <p:cNvSpPr txBox="1"/>
            <p:nvPr/>
          </p:nvSpPr>
          <p:spPr>
            <a:xfrm>
              <a:off x="5177478" y="3989820"/>
              <a:ext cx="274192" cy="199000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rm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23F88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0</a:t>
              </a:r>
              <a:endParaRPr kumimoji="0" lang="en-PH" sz="1000" b="0" i="0" u="none" strike="noStrike" kern="1200" cap="none" spc="0" normalizeH="0" baseline="0" noProof="0">
                <a:ln>
                  <a:noFill/>
                </a:ln>
                <a:solidFill>
                  <a:srgbClr val="023F88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93" name="TextBox 192">
              <a:extLst>
                <a:ext uri="{FF2B5EF4-FFF2-40B4-BE49-F238E27FC236}">
                  <a16:creationId xmlns:a16="http://schemas.microsoft.com/office/drawing/2014/main" id="{829D0732-4CBA-3035-0439-CF90C7A8DC97}"/>
                </a:ext>
              </a:extLst>
            </p:cNvPr>
            <p:cNvSpPr txBox="1"/>
            <p:nvPr/>
          </p:nvSpPr>
          <p:spPr>
            <a:xfrm>
              <a:off x="5382267" y="3989820"/>
              <a:ext cx="274192" cy="199000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rm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23F88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0</a:t>
              </a:r>
              <a:endParaRPr kumimoji="0" lang="en-PH" sz="1000" b="0" i="0" u="none" strike="noStrike" kern="1200" cap="none" spc="0" normalizeH="0" baseline="0" noProof="0">
                <a:ln>
                  <a:noFill/>
                </a:ln>
                <a:solidFill>
                  <a:srgbClr val="023F88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94" name="TextBox 193">
              <a:extLst>
                <a:ext uri="{FF2B5EF4-FFF2-40B4-BE49-F238E27FC236}">
                  <a16:creationId xmlns:a16="http://schemas.microsoft.com/office/drawing/2014/main" id="{FFC4166A-142B-7020-523D-C8530496E12C}"/>
                </a:ext>
              </a:extLst>
            </p:cNvPr>
            <p:cNvSpPr txBox="1"/>
            <p:nvPr/>
          </p:nvSpPr>
          <p:spPr>
            <a:xfrm>
              <a:off x="5602668" y="3989820"/>
              <a:ext cx="274192" cy="199000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rm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23F88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0</a:t>
              </a:r>
              <a:endParaRPr kumimoji="0" lang="en-PH" sz="1000" b="0" i="0" u="none" strike="noStrike" kern="1200" cap="none" spc="0" normalizeH="0" baseline="0" noProof="0">
                <a:ln>
                  <a:noFill/>
                </a:ln>
                <a:solidFill>
                  <a:srgbClr val="023F88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95" name="TextBox 194">
              <a:extLst>
                <a:ext uri="{FF2B5EF4-FFF2-40B4-BE49-F238E27FC236}">
                  <a16:creationId xmlns:a16="http://schemas.microsoft.com/office/drawing/2014/main" id="{298A564C-5E53-3958-90AB-FC301B680CC3}"/>
                </a:ext>
              </a:extLst>
            </p:cNvPr>
            <p:cNvSpPr txBox="1"/>
            <p:nvPr/>
          </p:nvSpPr>
          <p:spPr>
            <a:xfrm>
              <a:off x="456689" y="3989820"/>
              <a:ext cx="274192" cy="199000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rm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err="1">
                  <a:ln>
                    <a:noFill/>
                  </a:ln>
                  <a:solidFill>
                    <a:srgbClr val="023F88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Quizartinib</a:t>
              </a:r>
              <a:endParaRPr kumimoji="0" lang="en-PH" sz="1000" b="0" i="0" u="none" strike="noStrike" kern="1200" cap="none" spc="0" normalizeH="0" baseline="0" noProof="0">
                <a:ln>
                  <a:noFill/>
                </a:ln>
                <a:solidFill>
                  <a:srgbClr val="023F88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</p:grpSp>
      <p:grpSp>
        <p:nvGrpSpPr>
          <p:cNvPr id="196" name="Group 195">
            <a:extLst>
              <a:ext uri="{FF2B5EF4-FFF2-40B4-BE49-F238E27FC236}">
                <a16:creationId xmlns:a16="http://schemas.microsoft.com/office/drawing/2014/main" id="{19FF11AD-90BA-1943-D585-B370A70BF425}"/>
              </a:ext>
            </a:extLst>
          </p:cNvPr>
          <p:cNvGrpSpPr/>
          <p:nvPr/>
        </p:nvGrpSpPr>
        <p:grpSpPr>
          <a:xfrm>
            <a:off x="677822" y="1494945"/>
            <a:ext cx="5199039" cy="2704076"/>
            <a:chOff x="677821" y="1647344"/>
            <a:chExt cx="5199039" cy="2704076"/>
          </a:xfrm>
        </p:grpSpPr>
        <p:grpSp>
          <p:nvGrpSpPr>
            <p:cNvPr id="197" name="Group 196">
              <a:extLst>
                <a:ext uri="{FF2B5EF4-FFF2-40B4-BE49-F238E27FC236}">
                  <a16:creationId xmlns:a16="http://schemas.microsoft.com/office/drawing/2014/main" id="{37D86758-11BA-88EA-5E0B-CF2F63DAFA49}"/>
                </a:ext>
              </a:extLst>
            </p:cNvPr>
            <p:cNvGrpSpPr/>
            <p:nvPr/>
          </p:nvGrpSpPr>
          <p:grpSpPr>
            <a:xfrm>
              <a:off x="1371600" y="1740694"/>
              <a:ext cx="4368164" cy="2157571"/>
              <a:chOff x="1188720" y="1759109"/>
              <a:chExt cx="4368164" cy="2157571"/>
            </a:xfrm>
          </p:grpSpPr>
          <p:cxnSp>
            <p:nvCxnSpPr>
              <p:cNvPr id="257" name="Straight Connector 256">
                <a:extLst>
                  <a:ext uri="{FF2B5EF4-FFF2-40B4-BE49-F238E27FC236}">
                    <a16:creationId xmlns:a16="http://schemas.microsoft.com/office/drawing/2014/main" id="{882D2EAB-9913-7B0D-F35F-3E9827FF753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88720" y="1759109"/>
                <a:ext cx="0" cy="2157571"/>
              </a:xfrm>
              <a:prstGeom prst="line">
                <a:avLst/>
              </a:prstGeom>
              <a:ln w="9525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8" name="Straight Connector 257">
                <a:extLst>
                  <a:ext uri="{FF2B5EF4-FFF2-40B4-BE49-F238E27FC236}">
                    <a16:creationId xmlns:a16="http://schemas.microsoft.com/office/drawing/2014/main" id="{42ABF491-C95E-63E2-E69E-CD54747BA21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188720" y="3916680"/>
                <a:ext cx="4368164" cy="0"/>
              </a:xfrm>
              <a:prstGeom prst="line">
                <a:avLst/>
              </a:prstGeom>
              <a:ln w="9525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8" name="Group 197">
              <a:extLst>
                <a:ext uri="{FF2B5EF4-FFF2-40B4-BE49-F238E27FC236}">
                  <a16:creationId xmlns:a16="http://schemas.microsoft.com/office/drawing/2014/main" id="{475FB6C3-5A87-E7D0-9621-E3ED66D62404}"/>
                </a:ext>
              </a:extLst>
            </p:cNvPr>
            <p:cNvGrpSpPr/>
            <p:nvPr/>
          </p:nvGrpSpPr>
          <p:grpSpPr>
            <a:xfrm>
              <a:off x="677821" y="1647344"/>
              <a:ext cx="5199039" cy="2704076"/>
              <a:chOff x="677821" y="1647344"/>
              <a:chExt cx="5199039" cy="2704076"/>
            </a:xfrm>
          </p:grpSpPr>
          <p:grpSp>
            <p:nvGrpSpPr>
              <p:cNvPr id="199" name="Group 198">
                <a:extLst>
                  <a:ext uri="{FF2B5EF4-FFF2-40B4-BE49-F238E27FC236}">
                    <a16:creationId xmlns:a16="http://schemas.microsoft.com/office/drawing/2014/main" id="{F66B327D-B045-D3C1-FD8A-86A6CB352BBE}"/>
                  </a:ext>
                </a:extLst>
              </p:cNvPr>
              <p:cNvGrpSpPr/>
              <p:nvPr/>
            </p:nvGrpSpPr>
            <p:grpSpPr>
              <a:xfrm>
                <a:off x="1298448" y="1743075"/>
                <a:ext cx="73152" cy="2155190"/>
                <a:chOff x="1298448" y="1743075"/>
                <a:chExt cx="73152" cy="2155190"/>
              </a:xfrm>
            </p:grpSpPr>
            <p:cxnSp>
              <p:nvCxnSpPr>
                <p:cNvPr id="252" name="Straight Connector 251">
                  <a:extLst>
                    <a:ext uri="{FF2B5EF4-FFF2-40B4-BE49-F238E27FC236}">
                      <a16:creationId xmlns:a16="http://schemas.microsoft.com/office/drawing/2014/main" id="{61B39BC7-9740-E407-3E23-0F584148B85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298448" y="3898265"/>
                  <a:ext cx="73152" cy="0"/>
                </a:xfrm>
                <a:prstGeom prst="line">
                  <a:avLst/>
                </a:prstGeom>
                <a:ln w="952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3" name="Straight Connector 252">
                  <a:extLst>
                    <a:ext uri="{FF2B5EF4-FFF2-40B4-BE49-F238E27FC236}">
                      <a16:creationId xmlns:a16="http://schemas.microsoft.com/office/drawing/2014/main" id="{F02FA7CD-ED03-DA86-8BE9-D535842D42A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298448" y="3360071"/>
                  <a:ext cx="73152" cy="0"/>
                </a:xfrm>
                <a:prstGeom prst="line">
                  <a:avLst/>
                </a:prstGeom>
                <a:ln w="952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4" name="Straight Connector 253">
                  <a:extLst>
                    <a:ext uri="{FF2B5EF4-FFF2-40B4-BE49-F238E27FC236}">
                      <a16:creationId xmlns:a16="http://schemas.microsoft.com/office/drawing/2014/main" id="{DC6AE989-2F08-84EF-E08F-2BC5D03A91D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298448" y="2821873"/>
                  <a:ext cx="73152" cy="0"/>
                </a:xfrm>
                <a:prstGeom prst="line">
                  <a:avLst/>
                </a:prstGeom>
                <a:ln w="952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5" name="Straight Connector 254">
                  <a:extLst>
                    <a:ext uri="{FF2B5EF4-FFF2-40B4-BE49-F238E27FC236}">
                      <a16:creationId xmlns:a16="http://schemas.microsoft.com/office/drawing/2014/main" id="{A5D0CF3F-7D62-896E-AA8B-A2AF63EEC09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298448" y="2278887"/>
                  <a:ext cx="73152" cy="0"/>
                </a:xfrm>
                <a:prstGeom prst="line">
                  <a:avLst/>
                </a:prstGeom>
                <a:ln w="952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6" name="Straight Connector 255">
                  <a:extLst>
                    <a:ext uri="{FF2B5EF4-FFF2-40B4-BE49-F238E27FC236}">
                      <a16:creationId xmlns:a16="http://schemas.microsoft.com/office/drawing/2014/main" id="{110D085A-0F02-5AA4-70E4-8AE35202512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298448" y="1743075"/>
                  <a:ext cx="73152" cy="0"/>
                </a:xfrm>
                <a:prstGeom prst="line">
                  <a:avLst/>
                </a:prstGeom>
                <a:ln w="952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0" name="Group 199">
                <a:extLst>
                  <a:ext uri="{FF2B5EF4-FFF2-40B4-BE49-F238E27FC236}">
                    <a16:creationId xmlns:a16="http://schemas.microsoft.com/office/drawing/2014/main" id="{AB4D96C6-B5CA-7DFB-C099-42D0DB675B5E}"/>
                  </a:ext>
                </a:extLst>
              </p:cNvPr>
              <p:cNvGrpSpPr/>
              <p:nvPr/>
            </p:nvGrpSpPr>
            <p:grpSpPr>
              <a:xfrm>
                <a:off x="1371600" y="3898265"/>
                <a:ext cx="4368164" cy="73152"/>
                <a:chOff x="1371600" y="3898265"/>
                <a:chExt cx="4368164" cy="73152"/>
              </a:xfrm>
            </p:grpSpPr>
            <p:cxnSp>
              <p:nvCxnSpPr>
                <p:cNvPr id="231" name="Straight Connector 230">
                  <a:extLst>
                    <a:ext uri="{FF2B5EF4-FFF2-40B4-BE49-F238E27FC236}">
                      <a16:creationId xmlns:a16="http://schemas.microsoft.com/office/drawing/2014/main" id="{3A8025FB-910A-4B1B-E7B5-5049248C8DB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 flipH="1">
                  <a:off x="1335024" y="3934841"/>
                  <a:ext cx="73152" cy="0"/>
                </a:xfrm>
                <a:prstGeom prst="line">
                  <a:avLst/>
                </a:prstGeom>
                <a:ln w="952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2" name="Straight Connector 231">
                  <a:extLst>
                    <a:ext uri="{FF2B5EF4-FFF2-40B4-BE49-F238E27FC236}">
                      <a16:creationId xmlns:a16="http://schemas.microsoft.com/office/drawing/2014/main" id="{0337B95F-1EA0-48A1-A43E-F9287E72BD1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 flipH="1">
                  <a:off x="1568386" y="3934841"/>
                  <a:ext cx="73152" cy="0"/>
                </a:xfrm>
                <a:prstGeom prst="line">
                  <a:avLst/>
                </a:prstGeom>
                <a:ln w="952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3" name="Straight Connector 232">
                  <a:extLst>
                    <a:ext uri="{FF2B5EF4-FFF2-40B4-BE49-F238E27FC236}">
                      <a16:creationId xmlns:a16="http://schemas.microsoft.com/office/drawing/2014/main" id="{366B4F95-5816-207E-9615-A6FE7322911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 flipH="1">
                  <a:off x="1777936" y="3934841"/>
                  <a:ext cx="73152" cy="0"/>
                </a:xfrm>
                <a:prstGeom prst="line">
                  <a:avLst/>
                </a:prstGeom>
                <a:ln w="952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4" name="Straight Connector 233">
                  <a:extLst>
                    <a:ext uri="{FF2B5EF4-FFF2-40B4-BE49-F238E27FC236}">
                      <a16:creationId xmlns:a16="http://schemas.microsoft.com/office/drawing/2014/main" id="{C2580730-F377-5233-59B5-C02F33218D6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 flipH="1">
                  <a:off x="2004154" y="3934841"/>
                  <a:ext cx="73152" cy="0"/>
                </a:xfrm>
                <a:prstGeom prst="line">
                  <a:avLst/>
                </a:prstGeom>
                <a:ln w="952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5" name="Straight Connector 234">
                  <a:extLst>
                    <a:ext uri="{FF2B5EF4-FFF2-40B4-BE49-F238E27FC236}">
                      <a16:creationId xmlns:a16="http://schemas.microsoft.com/office/drawing/2014/main" id="{DD2B3CBA-1D77-7BB5-39BB-D9A53B5A5EF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 flipH="1">
                  <a:off x="2218466" y="3934841"/>
                  <a:ext cx="73152" cy="0"/>
                </a:xfrm>
                <a:prstGeom prst="line">
                  <a:avLst/>
                </a:prstGeom>
                <a:ln w="952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6" name="Straight Connector 235">
                  <a:extLst>
                    <a:ext uri="{FF2B5EF4-FFF2-40B4-BE49-F238E27FC236}">
                      <a16:creationId xmlns:a16="http://schemas.microsoft.com/office/drawing/2014/main" id="{DC86CF50-DB7C-478C-BB9B-0659D264CFC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 flipH="1">
                  <a:off x="2427642" y="3934841"/>
                  <a:ext cx="73152" cy="0"/>
                </a:xfrm>
                <a:prstGeom prst="line">
                  <a:avLst/>
                </a:prstGeom>
                <a:ln w="952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7" name="Straight Connector 236">
                  <a:extLst>
                    <a:ext uri="{FF2B5EF4-FFF2-40B4-BE49-F238E27FC236}">
                      <a16:creationId xmlns:a16="http://schemas.microsoft.com/office/drawing/2014/main" id="{9F0A71C7-7220-418E-BA2A-F8B9E5B9C2A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 flipH="1">
                  <a:off x="2644336" y="3934841"/>
                  <a:ext cx="73152" cy="0"/>
                </a:xfrm>
                <a:prstGeom prst="line">
                  <a:avLst/>
                </a:prstGeom>
                <a:ln w="952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8" name="Straight Connector 237">
                  <a:extLst>
                    <a:ext uri="{FF2B5EF4-FFF2-40B4-BE49-F238E27FC236}">
                      <a16:creationId xmlns:a16="http://schemas.microsoft.com/office/drawing/2014/main" id="{EB78A81F-4C76-E538-DD9E-2BCB2F12D51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 flipH="1">
                  <a:off x="2858648" y="3934841"/>
                  <a:ext cx="73152" cy="0"/>
                </a:xfrm>
                <a:prstGeom prst="line">
                  <a:avLst/>
                </a:prstGeom>
                <a:ln w="952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9" name="Straight Connector 238">
                  <a:extLst>
                    <a:ext uri="{FF2B5EF4-FFF2-40B4-BE49-F238E27FC236}">
                      <a16:creationId xmlns:a16="http://schemas.microsoft.com/office/drawing/2014/main" id="{4AA08482-348F-6AE0-5FCC-5DE94286097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 flipH="1">
                  <a:off x="3092011" y="3934841"/>
                  <a:ext cx="73152" cy="0"/>
                </a:xfrm>
                <a:prstGeom prst="line">
                  <a:avLst/>
                </a:prstGeom>
                <a:ln w="952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0" name="Straight Connector 239">
                  <a:extLst>
                    <a:ext uri="{FF2B5EF4-FFF2-40B4-BE49-F238E27FC236}">
                      <a16:creationId xmlns:a16="http://schemas.microsoft.com/office/drawing/2014/main" id="{DA987270-545D-6DAE-209D-92E1596F698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 flipH="1">
                  <a:off x="3306323" y="3934841"/>
                  <a:ext cx="73152" cy="0"/>
                </a:xfrm>
                <a:prstGeom prst="line">
                  <a:avLst/>
                </a:prstGeom>
                <a:ln w="952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1" name="Straight Connector 240">
                  <a:extLst>
                    <a:ext uri="{FF2B5EF4-FFF2-40B4-BE49-F238E27FC236}">
                      <a16:creationId xmlns:a16="http://schemas.microsoft.com/office/drawing/2014/main" id="{14E3158B-272D-B86B-D9E3-79A95D2CABE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 flipH="1">
                  <a:off x="3520636" y="3934841"/>
                  <a:ext cx="73152" cy="0"/>
                </a:xfrm>
                <a:prstGeom prst="line">
                  <a:avLst/>
                </a:prstGeom>
                <a:ln w="952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2" name="Straight Connector 241">
                  <a:extLst>
                    <a:ext uri="{FF2B5EF4-FFF2-40B4-BE49-F238E27FC236}">
                      <a16:creationId xmlns:a16="http://schemas.microsoft.com/office/drawing/2014/main" id="{320B7CC3-AD22-4317-0C56-E42E76FFDEA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 flipH="1">
                  <a:off x="3737330" y="3934841"/>
                  <a:ext cx="73152" cy="0"/>
                </a:xfrm>
                <a:prstGeom prst="line">
                  <a:avLst/>
                </a:prstGeom>
                <a:ln w="952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3" name="Straight Connector 242">
                  <a:extLst>
                    <a:ext uri="{FF2B5EF4-FFF2-40B4-BE49-F238E27FC236}">
                      <a16:creationId xmlns:a16="http://schemas.microsoft.com/office/drawing/2014/main" id="{A3A66B17-D2BE-37A9-1155-4B14CC8B541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 flipH="1">
                  <a:off x="3965930" y="3934841"/>
                  <a:ext cx="73152" cy="0"/>
                </a:xfrm>
                <a:prstGeom prst="line">
                  <a:avLst/>
                </a:prstGeom>
                <a:ln w="952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4" name="Straight Connector 243">
                  <a:extLst>
                    <a:ext uri="{FF2B5EF4-FFF2-40B4-BE49-F238E27FC236}">
                      <a16:creationId xmlns:a16="http://schemas.microsoft.com/office/drawing/2014/main" id="{CCBB1AC7-7DB3-C33A-B343-164D5DD86AE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 flipH="1">
                  <a:off x="4185005" y="3934841"/>
                  <a:ext cx="73152" cy="0"/>
                </a:xfrm>
                <a:prstGeom prst="line">
                  <a:avLst/>
                </a:prstGeom>
                <a:ln w="952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5" name="Straight Connector 244">
                  <a:extLst>
                    <a:ext uri="{FF2B5EF4-FFF2-40B4-BE49-F238E27FC236}">
                      <a16:creationId xmlns:a16="http://schemas.microsoft.com/office/drawing/2014/main" id="{C628478E-3165-835D-CC80-EB6AB3AAA9B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 flipH="1">
                  <a:off x="4396937" y="3934841"/>
                  <a:ext cx="73152" cy="0"/>
                </a:xfrm>
                <a:prstGeom prst="line">
                  <a:avLst/>
                </a:prstGeom>
                <a:ln w="952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6" name="Straight Connector 245">
                  <a:extLst>
                    <a:ext uri="{FF2B5EF4-FFF2-40B4-BE49-F238E27FC236}">
                      <a16:creationId xmlns:a16="http://schemas.microsoft.com/office/drawing/2014/main" id="{68F87068-56F0-6A53-2EF2-9011F157525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 flipH="1">
                  <a:off x="4616012" y="3934841"/>
                  <a:ext cx="73152" cy="0"/>
                </a:xfrm>
                <a:prstGeom prst="line">
                  <a:avLst/>
                </a:prstGeom>
                <a:ln w="952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7" name="Straight Connector 246">
                  <a:extLst>
                    <a:ext uri="{FF2B5EF4-FFF2-40B4-BE49-F238E27FC236}">
                      <a16:creationId xmlns:a16="http://schemas.microsoft.com/office/drawing/2014/main" id="{5C1D2352-B48E-582C-F68C-8882C9D5BF5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 flipH="1">
                  <a:off x="4832706" y="3934841"/>
                  <a:ext cx="73152" cy="0"/>
                </a:xfrm>
                <a:prstGeom prst="line">
                  <a:avLst/>
                </a:prstGeom>
                <a:ln w="952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8" name="Straight Connector 247">
                  <a:extLst>
                    <a:ext uri="{FF2B5EF4-FFF2-40B4-BE49-F238E27FC236}">
                      <a16:creationId xmlns:a16="http://schemas.microsoft.com/office/drawing/2014/main" id="{3A0A3CD2-1EBD-F8C7-8C7B-1CBC7BADB81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 flipH="1">
                  <a:off x="5047019" y="3934841"/>
                  <a:ext cx="73152" cy="0"/>
                </a:xfrm>
                <a:prstGeom prst="line">
                  <a:avLst/>
                </a:prstGeom>
                <a:ln w="952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9" name="Straight Connector 248">
                  <a:extLst>
                    <a:ext uri="{FF2B5EF4-FFF2-40B4-BE49-F238E27FC236}">
                      <a16:creationId xmlns:a16="http://schemas.microsoft.com/office/drawing/2014/main" id="{4F4FC09E-CE62-9651-0AE2-BB62AFC1CAB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 flipH="1">
                  <a:off x="5275618" y="3934841"/>
                  <a:ext cx="73152" cy="0"/>
                </a:xfrm>
                <a:prstGeom prst="line">
                  <a:avLst/>
                </a:prstGeom>
                <a:ln w="952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0" name="Straight Connector 249">
                  <a:extLst>
                    <a:ext uri="{FF2B5EF4-FFF2-40B4-BE49-F238E27FC236}">
                      <a16:creationId xmlns:a16="http://schemas.microsoft.com/office/drawing/2014/main" id="{B3375FCB-C68E-0E39-509C-9D7E64208D8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 flipH="1">
                  <a:off x="5480406" y="3934841"/>
                  <a:ext cx="73152" cy="0"/>
                </a:xfrm>
                <a:prstGeom prst="line">
                  <a:avLst/>
                </a:prstGeom>
                <a:ln w="952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1" name="Straight Connector 250">
                  <a:extLst>
                    <a:ext uri="{FF2B5EF4-FFF2-40B4-BE49-F238E27FC236}">
                      <a16:creationId xmlns:a16="http://schemas.microsoft.com/office/drawing/2014/main" id="{0B46BCB0-D678-E86B-4D71-92B1FCAA9E0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 flipH="1">
                  <a:off x="5703188" y="3934841"/>
                  <a:ext cx="73152" cy="0"/>
                </a:xfrm>
                <a:prstGeom prst="line">
                  <a:avLst/>
                </a:prstGeom>
                <a:ln w="952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1" name="Group 200">
                <a:extLst>
                  <a:ext uri="{FF2B5EF4-FFF2-40B4-BE49-F238E27FC236}">
                    <a16:creationId xmlns:a16="http://schemas.microsoft.com/office/drawing/2014/main" id="{833D2C90-78DC-F407-7E26-9A5B9A0EAE1D}"/>
                  </a:ext>
                </a:extLst>
              </p:cNvPr>
              <p:cNvGrpSpPr/>
              <p:nvPr/>
            </p:nvGrpSpPr>
            <p:grpSpPr>
              <a:xfrm>
                <a:off x="677821" y="1647344"/>
                <a:ext cx="597515" cy="2350421"/>
                <a:chOff x="677821" y="1647344"/>
                <a:chExt cx="597515" cy="2350421"/>
              </a:xfrm>
            </p:grpSpPr>
            <p:sp>
              <p:nvSpPr>
                <p:cNvPr id="225" name="TextBox 224">
                  <a:extLst>
                    <a:ext uri="{FF2B5EF4-FFF2-40B4-BE49-F238E27FC236}">
                      <a16:creationId xmlns:a16="http://schemas.microsoft.com/office/drawing/2014/main" id="{6BE2A224-B257-0864-2389-4008893E6F85}"/>
                    </a:ext>
                  </a:extLst>
                </p:cNvPr>
                <p:cNvSpPr txBox="1"/>
                <p:nvPr/>
              </p:nvSpPr>
              <p:spPr>
                <a:xfrm>
                  <a:off x="1001144" y="3798765"/>
                  <a:ext cx="274192" cy="199000"/>
                </a:xfrm>
                <a:prstGeom prst="rect">
                  <a:avLst/>
                </a:prstGeom>
              </p:spPr>
              <p:txBody>
                <a:bodyPr vert="horz" wrap="none" lIns="0" tIns="0" rIns="0" bIns="0" rtlCol="0" anchor="ctr" anchorCtr="0">
                  <a:normAutofit/>
                </a:bodyPr>
                <a:lstStyle/>
                <a:p>
                  <a:pPr marL="0" marR="0" lvl="0" indent="0" algn="r" defTabSz="914377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4D4F53"/>
                      </a:solidFill>
                      <a:effectLst/>
                      <a:uLnTx/>
                      <a:uFillTx/>
                      <a:latin typeface="Arial" pitchFamily="34" charset="0"/>
                      <a:ea typeface="+mn-ea"/>
                      <a:cs typeface="Arial" pitchFamily="34" charset="0"/>
                    </a:rPr>
                    <a:t>0</a:t>
                  </a:r>
                  <a:endParaRPr kumimoji="0" lang="en-PH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4D4F53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endParaRPr>
                </a:p>
              </p:txBody>
            </p:sp>
            <p:sp>
              <p:nvSpPr>
                <p:cNvPr id="226" name="TextBox 225">
                  <a:extLst>
                    <a:ext uri="{FF2B5EF4-FFF2-40B4-BE49-F238E27FC236}">
                      <a16:creationId xmlns:a16="http://schemas.microsoft.com/office/drawing/2014/main" id="{8BCCD5EC-3D09-F310-F625-F642CB01F41D}"/>
                    </a:ext>
                  </a:extLst>
                </p:cNvPr>
                <p:cNvSpPr txBox="1"/>
                <p:nvPr/>
              </p:nvSpPr>
              <p:spPr>
                <a:xfrm>
                  <a:off x="1001144" y="3260571"/>
                  <a:ext cx="274192" cy="199000"/>
                </a:xfrm>
                <a:prstGeom prst="rect">
                  <a:avLst/>
                </a:prstGeom>
              </p:spPr>
              <p:txBody>
                <a:bodyPr vert="horz" wrap="none" lIns="0" tIns="0" rIns="0" bIns="0" rtlCol="0" anchor="ctr" anchorCtr="0">
                  <a:normAutofit/>
                </a:bodyPr>
                <a:lstStyle/>
                <a:p>
                  <a:pPr marL="0" marR="0" lvl="0" indent="0" algn="r" defTabSz="914377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4D4F53"/>
                      </a:solidFill>
                      <a:effectLst/>
                      <a:uLnTx/>
                      <a:uFillTx/>
                      <a:latin typeface="Arial" pitchFamily="34" charset="0"/>
                      <a:ea typeface="+mn-ea"/>
                      <a:cs typeface="Arial" pitchFamily="34" charset="0"/>
                    </a:rPr>
                    <a:t>25</a:t>
                  </a:r>
                  <a:endParaRPr kumimoji="0" lang="en-PH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4D4F53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endParaRPr>
                </a:p>
              </p:txBody>
            </p:sp>
            <p:sp>
              <p:nvSpPr>
                <p:cNvPr id="227" name="TextBox 226">
                  <a:extLst>
                    <a:ext uri="{FF2B5EF4-FFF2-40B4-BE49-F238E27FC236}">
                      <a16:creationId xmlns:a16="http://schemas.microsoft.com/office/drawing/2014/main" id="{C742F10B-0236-D937-5623-62DA53830288}"/>
                    </a:ext>
                  </a:extLst>
                </p:cNvPr>
                <p:cNvSpPr txBox="1"/>
                <p:nvPr/>
              </p:nvSpPr>
              <p:spPr>
                <a:xfrm>
                  <a:off x="1001144" y="2722373"/>
                  <a:ext cx="274192" cy="199000"/>
                </a:xfrm>
                <a:prstGeom prst="rect">
                  <a:avLst/>
                </a:prstGeom>
              </p:spPr>
              <p:txBody>
                <a:bodyPr vert="horz" wrap="none" lIns="0" tIns="0" rIns="0" bIns="0" rtlCol="0" anchor="ctr" anchorCtr="0">
                  <a:normAutofit/>
                </a:bodyPr>
                <a:lstStyle/>
                <a:p>
                  <a:pPr marL="0" marR="0" lvl="0" indent="0" algn="r" defTabSz="914377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4D4F53"/>
                      </a:solidFill>
                      <a:effectLst/>
                      <a:uLnTx/>
                      <a:uFillTx/>
                      <a:latin typeface="Arial" pitchFamily="34" charset="0"/>
                      <a:ea typeface="+mn-ea"/>
                      <a:cs typeface="Arial" pitchFamily="34" charset="0"/>
                    </a:rPr>
                    <a:t>50</a:t>
                  </a:r>
                  <a:endParaRPr kumimoji="0" lang="en-PH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4D4F53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endParaRPr>
                </a:p>
              </p:txBody>
            </p:sp>
            <p:sp>
              <p:nvSpPr>
                <p:cNvPr id="228" name="TextBox 227">
                  <a:extLst>
                    <a:ext uri="{FF2B5EF4-FFF2-40B4-BE49-F238E27FC236}">
                      <a16:creationId xmlns:a16="http://schemas.microsoft.com/office/drawing/2014/main" id="{5F31765A-18A6-BD1F-F5E8-34A34F80D5F4}"/>
                    </a:ext>
                  </a:extLst>
                </p:cNvPr>
                <p:cNvSpPr txBox="1"/>
                <p:nvPr/>
              </p:nvSpPr>
              <p:spPr>
                <a:xfrm>
                  <a:off x="1001144" y="2182889"/>
                  <a:ext cx="274192" cy="199000"/>
                </a:xfrm>
                <a:prstGeom prst="rect">
                  <a:avLst/>
                </a:prstGeom>
              </p:spPr>
              <p:txBody>
                <a:bodyPr vert="horz" wrap="none" lIns="0" tIns="0" rIns="0" bIns="0" rtlCol="0" anchor="ctr" anchorCtr="0">
                  <a:normAutofit/>
                </a:bodyPr>
                <a:lstStyle/>
                <a:p>
                  <a:pPr marL="0" marR="0" lvl="0" indent="0" algn="r" defTabSz="914377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4D4F53"/>
                      </a:solidFill>
                      <a:effectLst/>
                      <a:uLnTx/>
                      <a:uFillTx/>
                      <a:latin typeface="Arial" pitchFamily="34" charset="0"/>
                      <a:ea typeface="+mn-ea"/>
                      <a:cs typeface="Arial" pitchFamily="34" charset="0"/>
                    </a:rPr>
                    <a:t>75</a:t>
                  </a:r>
                  <a:endParaRPr kumimoji="0" lang="en-PH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4D4F53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endParaRPr>
                </a:p>
              </p:txBody>
            </p:sp>
            <p:sp>
              <p:nvSpPr>
                <p:cNvPr id="229" name="TextBox 228">
                  <a:extLst>
                    <a:ext uri="{FF2B5EF4-FFF2-40B4-BE49-F238E27FC236}">
                      <a16:creationId xmlns:a16="http://schemas.microsoft.com/office/drawing/2014/main" id="{5C3A3536-64BA-BD74-3188-972118392C3F}"/>
                    </a:ext>
                  </a:extLst>
                </p:cNvPr>
                <p:cNvSpPr txBox="1"/>
                <p:nvPr/>
              </p:nvSpPr>
              <p:spPr>
                <a:xfrm>
                  <a:off x="1001144" y="1647344"/>
                  <a:ext cx="274192" cy="199000"/>
                </a:xfrm>
                <a:prstGeom prst="rect">
                  <a:avLst/>
                </a:prstGeom>
              </p:spPr>
              <p:txBody>
                <a:bodyPr vert="horz" wrap="none" lIns="0" tIns="0" rIns="0" bIns="0" rtlCol="0" anchor="ctr" anchorCtr="0">
                  <a:normAutofit/>
                </a:bodyPr>
                <a:lstStyle/>
                <a:p>
                  <a:pPr marL="0" marR="0" lvl="0" indent="0" algn="r" defTabSz="914377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4D4F53"/>
                      </a:solidFill>
                      <a:effectLst/>
                      <a:uLnTx/>
                      <a:uFillTx/>
                      <a:latin typeface="Arial" pitchFamily="34" charset="0"/>
                      <a:ea typeface="+mn-ea"/>
                      <a:cs typeface="Arial" pitchFamily="34" charset="0"/>
                    </a:rPr>
                    <a:t>100</a:t>
                  </a:r>
                  <a:endParaRPr kumimoji="0" lang="en-PH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4D4F53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endParaRPr>
                </a:p>
              </p:txBody>
            </p:sp>
            <p:sp>
              <p:nvSpPr>
                <p:cNvPr id="230" name="TextBox 229">
                  <a:extLst>
                    <a:ext uri="{FF2B5EF4-FFF2-40B4-BE49-F238E27FC236}">
                      <a16:creationId xmlns:a16="http://schemas.microsoft.com/office/drawing/2014/main" id="{397D3ACE-5B6E-7A80-0A82-2A361A94DDEB}"/>
                    </a:ext>
                  </a:extLst>
                </p:cNvPr>
                <p:cNvSpPr txBox="1"/>
                <p:nvPr/>
              </p:nvSpPr>
              <p:spPr>
                <a:xfrm rot="16200000">
                  <a:off x="640225" y="2755403"/>
                  <a:ext cx="274192" cy="199000"/>
                </a:xfrm>
                <a:prstGeom prst="rect">
                  <a:avLst/>
                </a:prstGeom>
              </p:spPr>
              <p:txBody>
                <a:bodyPr vert="horz" wrap="none" lIns="0" tIns="0" rIns="0" bIns="0" rtlCol="0" anchor="ctr" anchorCtr="0">
                  <a:normAutofit/>
                </a:bodyPr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4D4F53"/>
                      </a:solidFill>
                      <a:effectLst/>
                      <a:uLnTx/>
                      <a:uFillTx/>
                      <a:latin typeface="Arial" pitchFamily="34" charset="0"/>
                      <a:ea typeface="+mn-ea"/>
                      <a:cs typeface="Arial" pitchFamily="34" charset="0"/>
                    </a:rPr>
                    <a:t>EFS (%)</a:t>
                  </a:r>
                  <a:endParaRPr kumimoji="0" lang="en-PH" sz="1200" b="1" i="0" u="none" strike="noStrike" kern="1200" cap="none" spc="0" normalizeH="0" baseline="0" noProof="0">
                    <a:ln>
                      <a:noFill/>
                    </a:ln>
                    <a:solidFill>
                      <a:srgbClr val="4D4F53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endParaRPr>
                </a:p>
              </p:txBody>
            </p:sp>
          </p:grpSp>
          <p:grpSp>
            <p:nvGrpSpPr>
              <p:cNvPr id="202" name="Group 201">
                <a:extLst>
                  <a:ext uri="{FF2B5EF4-FFF2-40B4-BE49-F238E27FC236}">
                    <a16:creationId xmlns:a16="http://schemas.microsoft.com/office/drawing/2014/main" id="{0A9DC75C-9A2B-1E3E-DA28-DAA1FC4474C4}"/>
                  </a:ext>
                </a:extLst>
              </p:cNvPr>
              <p:cNvGrpSpPr/>
              <p:nvPr/>
            </p:nvGrpSpPr>
            <p:grpSpPr>
              <a:xfrm>
                <a:off x="1234504" y="3989820"/>
                <a:ext cx="4642356" cy="361600"/>
                <a:chOff x="1234504" y="3989820"/>
                <a:chExt cx="4642356" cy="361600"/>
              </a:xfrm>
            </p:grpSpPr>
            <p:sp>
              <p:nvSpPr>
                <p:cNvPr id="203" name="TextBox 202">
                  <a:extLst>
                    <a:ext uri="{FF2B5EF4-FFF2-40B4-BE49-F238E27FC236}">
                      <a16:creationId xmlns:a16="http://schemas.microsoft.com/office/drawing/2014/main" id="{7EE9E4C3-EF17-274C-1CD6-B3CA1528DC92}"/>
                    </a:ext>
                  </a:extLst>
                </p:cNvPr>
                <p:cNvSpPr txBox="1"/>
                <p:nvPr/>
              </p:nvSpPr>
              <p:spPr>
                <a:xfrm>
                  <a:off x="1234504" y="3989820"/>
                  <a:ext cx="274192" cy="199000"/>
                </a:xfrm>
                <a:prstGeom prst="rect">
                  <a:avLst/>
                </a:prstGeom>
              </p:spPr>
              <p:txBody>
                <a:bodyPr vert="horz" wrap="none" lIns="0" tIns="0" rIns="0" bIns="0" rtlCol="0" anchor="ctr" anchorCtr="0">
                  <a:normAutofit/>
                </a:bodyPr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4D4F53"/>
                      </a:solidFill>
                      <a:effectLst/>
                      <a:uLnTx/>
                      <a:uFillTx/>
                      <a:latin typeface="Arial" pitchFamily="34" charset="0"/>
                      <a:ea typeface="+mn-ea"/>
                      <a:cs typeface="Arial" pitchFamily="34" charset="0"/>
                    </a:rPr>
                    <a:t>0</a:t>
                  </a:r>
                  <a:endParaRPr kumimoji="0" lang="en-PH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4D4F53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endParaRPr>
                </a:p>
              </p:txBody>
            </p:sp>
            <p:sp>
              <p:nvSpPr>
                <p:cNvPr id="204" name="TextBox 203">
                  <a:extLst>
                    <a:ext uri="{FF2B5EF4-FFF2-40B4-BE49-F238E27FC236}">
                      <a16:creationId xmlns:a16="http://schemas.microsoft.com/office/drawing/2014/main" id="{66C3D05A-F300-E419-02E3-2509206AAC0E}"/>
                    </a:ext>
                  </a:extLst>
                </p:cNvPr>
                <p:cNvSpPr txBox="1"/>
                <p:nvPr/>
              </p:nvSpPr>
              <p:spPr>
                <a:xfrm>
                  <a:off x="1470247" y="3989820"/>
                  <a:ext cx="274192" cy="199000"/>
                </a:xfrm>
                <a:prstGeom prst="rect">
                  <a:avLst/>
                </a:prstGeom>
              </p:spPr>
              <p:txBody>
                <a:bodyPr vert="horz" wrap="none" lIns="0" tIns="0" rIns="0" bIns="0" rtlCol="0" anchor="ctr" anchorCtr="0">
                  <a:normAutofit/>
                </a:bodyPr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4D4F53"/>
                      </a:solidFill>
                      <a:effectLst/>
                      <a:uLnTx/>
                      <a:uFillTx/>
                      <a:latin typeface="Arial" pitchFamily="34" charset="0"/>
                      <a:ea typeface="+mn-ea"/>
                      <a:cs typeface="Arial" pitchFamily="34" charset="0"/>
                    </a:rPr>
                    <a:t>3</a:t>
                  </a:r>
                  <a:endParaRPr kumimoji="0" lang="en-PH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4D4F53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endParaRPr>
                </a:p>
              </p:txBody>
            </p:sp>
            <p:sp>
              <p:nvSpPr>
                <p:cNvPr id="205" name="TextBox 204">
                  <a:extLst>
                    <a:ext uri="{FF2B5EF4-FFF2-40B4-BE49-F238E27FC236}">
                      <a16:creationId xmlns:a16="http://schemas.microsoft.com/office/drawing/2014/main" id="{FF80AFD5-E4E2-BF84-F1A9-915BA9791357}"/>
                    </a:ext>
                  </a:extLst>
                </p:cNvPr>
                <p:cNvSpPr txBox="1"/>
                <p:nvPr/>
              </p:nvSpPr>
              <p:spPr>
                <a:xfrm>
                  <a:off x="1677416" y="3989820"/>
                  <a:ext cx="274192" cy="199000"/>
                </a:xfrm>
                <a:prstGeom prst="rect">
                  <a:avLst/>
                </a:prstGeom>
              </p:spPr>
              <p:txBody>
                <a:bodyPr vert="horz" wrap="none" lIns="0" tIns="0" rIns="0" bIns="0" rtlCol="0" anchor="ctr" anchorCtr="0">
                  <a:normAutofit/>
                </a:bodyPr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4D4F53"/>
                      </a:solidFill>
                      <a:effectLst/>
                      <a:uLnTx/>
                      <a:uFillTx/>
                      <a:latin typeface="Arial" pitchFamily="34" charset="0"/>
                      <a:ea typeface="+mn-ea"/>
                      <a:cs typeface="Arial" pitchFamily="34" charset="0"/>
                    </a:rPr>
                    <a:t>6</a:t>
                  </a:r>
                  <a:endParaRPr kumimoji="0" lang="en-PH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4D4F53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endParaRPr>
                </a:p>
              </p:txBody>
            </p:sp>
            <p:sp>
              <p:nvSpPr>
                <p:cNvPr id="206" name="TextBox 205">
                  <a:extLst>
                    <a:ext uri="{FF2B5EF4-FFF2-40B4-BE49-F238E27FC236}">
                      <a16:creationId xmlns:a16="http://schemas.microsoft.com/office/drawing/2014/main" id="{3887D123-E250-073D-975D-9330D49C4580}"/>
                    </a:ext>
                  </a:extLst>
                </p:cNvPr>
                <p:cNvSpPr txBox="1"/>
                <p:nvPr/>
              </p:nvSpPr>
              <p:spPr>
                <a:xfrm>
                  <a:off x="1903634" y="3989820"/>
                  <a:ext cx="274192" cy="199000"/>
                </a:xfrm>
                <a:prstGeom prst="rect">
                  <a:avLst/>
                </a:prstGeom>
              </p:spPr>
              <p:txBody>
                <a:bodyPr vert="horz" wrap="none" lIns="0" tIns="0" rIns="0" bIns="0" rtlCol="0" anchor="ctr" anchorCtr="0">
                  <a:normAutofit/>
                </a:bodyPr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4D4F53"/>
                      </a:solidFill>
                      <a:effectLst/>
                      <a:uLnTx/>
                      <a:uFillTx/>
                      <a:latin typeface="Arial" pitchFamily="34" charset="0"/>
                      <a:ea typeface="+mn-ea"/>
                      <a:cs typeface="Arial" pitchFamily="34" charset="0"/>
                    </a:rPr>
                    <a:t>9</a:t>
                  </a:r>
                  <a:endParaRPr kumimoji="0" lang="en-PH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4D4F53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endParaRPr>
                </a:p>
              </p:txBody>
            </p:sp>
            <p:sp>
              <p:nvSpPr>
                <p:cNvPr id="207" name="TextBox 206">
                  <a:extLst>
                    <a:ext uri="{FF2B5EF4-FFF2-40B4-BE49-F238E27FC236}">
                      <a16:creationId xmlns:a16="http://schemas.microsoft.com/office/drawing/2014/main" id="{5107B8BF-0C96-C848-2AB5-4ABCA0B76A76}"/>
                    </a:ext>
                  </a:extLst>
                </p:cNvPr>
                <p:cNvSpPr txBox="1"/>
                <p:nvPr/>
              </p:nvSpPr>
              <p:spPr>
                <a:xfrm>
                  <a:off x="2117946" y="3989820"/>
                  <a:ext cx="274192" cy="199000"/>
                </a:xfrm>
                <a:prstGeom prst="rect">
                  <a:avLst/>
                </a:prstGeom>
              </p:spPr>
              <p:txBody>
                <a:bodyPr vert="horz" wrap="none" lIns="0" tIns="0" rIns="0" bIns="0" rtlCol="0" anchor="ctr" anchorCtr="0">
                  <a:normAutofit/>
                </a:bodyPr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4D4F53"/>
                      </a:solidFill>
                      <a:effectLst/>
                      <a:uLnTx/>
                      <a:uFillTx/>
                      <a:latin typeface="Arial" pitchFamily="34" charset="0"/>
                      <a:ea typeface="+mn-ea"/>
                      <a:cs typeface="Arial" pitchFamily="34" charset="0"/>
                    </a:rPr>
                    <a:t>12</a:t>
                  </a:r>
                  <a:endParaRPr kumimoji="0" lang="en-PH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4D4F53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endParaRPr>
                </a:p>
              </p:txBody>
            </p:sp>
            <p:sp>
              <p:nvSpPr>
                <p:cNvPr id="208" name="TextBox 207">
                  <a:extLst>
                    <a:ext uri="{FF2B5EF4-FFF2-40B4-BE49-F238E27FC236}">
                      <a16:creationId xmlns:a16="http://schemas.microsoft.com/office/drawing/2014/main" id="{D9D9F217-4A9C-F5F2-56B6-DFBD3D6DC06A}"/>
                    </a:ext>
                  </a:extLst>
                </p:cNvPr>
                <p:cNvSpPr txBox="1"/>
                <p:nvPr/>
              </p:nvSpPr>
              <p:spPr>
                <a:xfrm>
                  <a:off x="2328510" y="3989820"/>
                  <a:ext cx="274192" cy="199000"/>
                </a:xfrm>
                <a:prstGeom prst="rect">
                  <a:avLst/>
                </a:prstGeom>
              </p:spPr>
              <p:txBody>
                <a:bodyPr vert="horz" wrap="none" lIns="0" tIns="0" rIns="0" bIns="0" rtlCol="0" anchor="ctr" anchorCtr="0">
                  <a:normAutofit/>
                </a:bodyPr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4D4F53"/>
                      </a:solidFill>
                      <a:effectLst/>
                      <a:uLnTx/>
                      <a:uFillTx/>
                      <a:latin typeface="Arial" pitchFamily="34" charset="0"/>
                      <a:ea typeface="+mn-ea"/>
                      <a:cs typeface="Arial" pitchFamily="34" charset="0"/>
                    </a:rPr>
                    <a:t>15</a:t>
                  </a:r>
                  <a:endParaRPr kumimoji="0" lang="en-PH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4D4F53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endParaRPr>
                </a:p>
              </p:txBody>
            </p:sp>
            <p:sp>
              <p:nvSpPr>
                <p:cNvPr id="209" name="TextBox 208">
                  <a:extLst>
                    <a:ext uri="{FF2B5EF4-FFF2-40B4-BE49-F238E27FC236}">
                      <a16:creationId xmlns:a16="http://schemas.microsoft.com/office/drawing/2014/main" id="{24279CED-FE84-4EFF-5D74-8353328AD1E9}"/>
                    </a:ext>
                  </a:extLst>
                </p:cNvPr>
                <p:cNvSpPr txBox="1"/>
                <p:nvPr/>
              </p:nvSpPr>
              <p:spPr>
                <a:xfrm>
                  <a:off x="2547583" y="3989820"/>
                  <a:ext cx="274192" cy="199000"/>
                </a:xfrm>
                <a:prstGeom prst="rect">
                  <a:avLst/>
                </a:prstGeom>
              </p:spPr>
              <p:txBody>
                <a:bodyPr vert="horz" wrap="none" lIns="0" tIns="0" rIns="0" bIns="0" rtlCol="0" anchor="ctr" anchorCtr="0">
                  <a:normAutofit/>
                </a:bodyPr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4D4F53"/>
                      </a:solidFill>
                      <a:effectLst/>
                      <a:uLnTx/>
                      <a:uFillTx/>
                      <a:latin typeface="Arial" pitchFamily="34" charset="0"/>
                      <a:ea typeface="+mn-ea"/>
                      <a:cs typeface="Arial" pitchFamily="34" charset="0"/>
                    </a:rPr>
                    <a:t>18</a:t>
                  </a:r>
                  <a:endParaRPr kumimoji="0" lang="en-PH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4D4F53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endParaRPr>
                </a:p>
              </p:txBody>
            </p:sp>
            <p:sp>
              <p:nvSpPr>
                <p:cNvPr id="210" name="TextBox 209">
                  <a:extLst>
                    <a:ext uri="{FF2B5EF4-FFF2-40B4-BE49-F238E27FC236}">
                      <a16:creationId xmlns:a16="http://schemas.microsoft.com/office/drawing/2014/main" id="{4A7FC6F6-FC4A-CD9B-02B3-660B72597739}"/>
                    </a:ext>
                  </a:extLst>
                </p:cNvPr>
                <p:cNvSpPr txBox="1"/>
                <p:nvPr/>
              </p:nvSpPr>
              <p:spPr>
                <a:xfrm>
                  <a:off x="2758148" y="3989820"/>
                  <a:ext cx="274192" cy="199000"/>
                </a:xfrm>
                <a:prstGeom prst="rect">
                  <a:avLst/>
                </a:prstGeom>
              </p:spPr>
              <p:txBody>
                <a:bodyPr vert="horz" wrap="none" lIns="0" tIns="0" rIns="0" bIns="0" rtlCol="0" anchor="ctr" anchorCtr="0">
                  <a:normAutofit/>
                </a:bodyPr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4D4F53"/>
                      </a:solidFill>
                      <a:effectLst/>
                      <a:uLnTx/>
                      <a:uFillTx/>
                      <a:latin typeface="Arial" pitchFamily="34" charset="0"/>
                      <a:ea typeface="+mn-ea"/>
                      <a:cs typeface="Arial" pitchFamily="34" charset="0"/>
                    </a:rPr>
                    <a:t>21</a:t>
                  </a:r>
                  <a:endParaRPr kumimoji="0" lang="en-PH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4D4F53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endParaRPr>
                </a:p>
              </p:txBody>
            </p:sp>
            <p:sp>
              <p:nvSpPr>
                <p:cNvPr id="211" name="TextBox 210">
                  <a:extLst>
                    <a:ext uri="{FF2B5EF4-FFF2-40B4-BE49-F238E27FC236}">
                      <a16:creationId xmlns:a16="http://schemas.microsoft.com/office/drawing/2014/main" id="{6B2D5D19-BDCA-EBD7-E3D9-31EB7E6BD040}"/>
                    </a:ext>
                  </a:extLst>
                </p:cNvPr>
                <p:cNvSpPr txBox="1"/>
                <p:nvPr/>
              </p:nvSpPr>
              <p:spPr>
                <a:xfrm>
                  <a:off x="2993872" y="3989820"/>
                  <a:ext cx="274192" cy="199000"/>
                </a:xfrm>
                <a:prstGeom prst="rect">
                  <a:avLst/>
                </a:prstGeom>
              </p:spPr>
              <p:txBody>
                <a:bodyPr vert="horz" wrap="none" lIns="0" tIns="0" rIns="0" bIns="0" rtlCol="0" anchor="ctr" anchorCtr="0">
                  <a:normAutofit/>
                </a:bodyPr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4D4F53"/>
                      </a:solidFill>
                      <a:effectLst/>
                      <a:uLnTx/>
                      <a:uFillTx/>
                      <a:latin typeface="Arial" pitchFamily="34" charset="0"/>
                      <a:ea typeface="+mn-ea"/>
                      <a:cs typeface="Arial" pitchFamily="34" charset="0"/>
                    </a:rPr>
                    <a:t>24</a:t>
                  </a:r>
                  <a:endParaRPr kumimoji="0" lang="en-PH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4D4F53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endParaRPr>
                </a:p>
              </p:txBody>
            </p:sp>
            <p:sp>
              <p:nvSpPr>
                <p:cNvPr id="212" name="TextBox 211">
                  <a:extLst>
                    <a:ext uri="{FF2B5EF4-FFF2-40B4-BE49-F238E27FC236}">
                      <a16:creationId xmlns:a16="http://schemas.microsoft.com/office/drawing/2014/main" id="{52546C26-C477-235E-6D65-1DD6B47F42E0}"/>
                    </a:ext>
                  </a:extLst>
                </p:cNvPr>
                <p:cNvSpPr txBox="1"/>
                <p:nvPr/>
              </p:nvSpPr>
              <p:spPr>
                <a:xfrm>
                  <a:off x="3208184" y="3989820"/>
                  <a:ext cx="274192" cy="199000"/>
                </a:xfrm>
                <a:prstGeom prst="rect">
                  <a:avLst/>
                </a:prstGeom>
              </p:spPr>
              <p:txBody>
                <a:bodyPr vert="horz" wrap="none" lIns="0" tIns="0" rIns="0" bIns="0" rtlCol="0" anchor="ctr" anchorCtr="0">
                  <a:normAutofit/>
                </a:bodyPr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4D4F53"/>
                      </a:solidFill>
                      <a:effectLst/>
                      <a:uLnTx/>
                      <a:uFillTx/>
                      <a:latin typeface="Arial" pitchFamily="34" charset="0"/>
                      <a:ea typeface="+mn-ea"/>
                      <a:cs typeface="Arial" pitchFamily="34" charset="0"/>
                    </a:rPr>
                    <a:t>27</a:t>
                  </a:r>
                  <a:endParaRPr kumimoji="0" lang="en-PH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4D4F53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endParaRPr>
                </a:p>
              </p:txBody>
            </p:sp>
            <p:sp>
              <p:nvSpPr>
                <p:cNvPr id="213" name="TextBox 212">
                  <a:extLst>
                    <a:ext uri="{FF2B5EF4-FFF2-40B4-BE49-F238E27FC236}">
                      <a16:creationId xmlns:a16="http://schemas.microsoft.com/office/drawing/2014/main" id="{DDECABC4-31B4-D639-6203-D8871D691FC6}"/>
                    </a:ext>
                  </a:extLst>
                </p:cNvPr>
                <p:cNvSpPr txBox="1"/>
                <p:nvPr/>
              </p:nvSpPr>
              <p:spPr>
                <a:xfrm>
                  <a:off x="3420967" y="3989820"/>
                  <a:ext cx="274192" cy="199000"/>
                </a:xfrm>
                <a:prstGeom prst="rect">
                  <a:avLst/>
                </a:prstGeom>
              </p:spPr>
              <p:txBody>
                <a:bodyPr vert="horz" wrap="none" lIns="0" tIns="0" rIns="0" bIns="0" rtlCol="0" anchor="ctr" anchorCtr="0">
                  <a:normAutofit/>
                </a:bodyPr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4D4F53"/>
                      </a:solidFill>
                      <a:effectLst/>
                      <a:uLnTx/>
                      <a:uFillTx/>
                      <a:latin typeface="Arial" pitchFamily="34" charset="0"/>
                      <a:ea typeface="+mn-ea"/>
                      <a:cs typeface="Arial" pitchFamily="34" charset="0"/>
                    </a:rPr>
                    <a:t>30</a:t>
                  </a:r>
                  <a:endParaRPr kumimoji="0" lang="en-PH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4D4F53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endParaRPr>
                </a:p>
              </p:txBody>
            </p:sp>
            <p:sp>
              <p:nvSpPr>
                <p:cNvPr id="214" name="TextBox 213">
                  <a:extLst>
                    <a:ext uri="{FF2B5EF4-FFF2-40B4-BE49-F238E27FC236}">
                      <a16:creationId xmlns:a16="http://schemas.microsoft.com/office/drawing/2014/main" id="{70C50F36-50A6-B5E0-6036-983A0FE184C2}"/>
                    </a:ext>
                  </a:extLst>
                </p:cNvPr>
                <p:cNvSpPr txBox="1"/>
                <p:nvPr/>
              </p:nvSpPr>
              <p:spPr>
                <a:xfrm>
                  <a:off x="3639172" y="3989820"/>
                  <a:ext cx="274192" cy="199000"/>
                </a:xfrm>
                <a:prstGeom prst="rect">
                  <a:avLst/>
                </a:prstGeom>
              </p:spPr>
              <p:txBody>
                <a:bodyPr vert="horz" wrap="none" lIns="0" tIns="0" rIns="0" bIns="0" rtlCol="0" anchor="ctr" anchorCtr="0">
                  <a:normAutofit/>
                </a:bodyPr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4D4F53"/>
                      </a:solidFill>
                      <a:effectLst/>
                      <a:uLnTx/>
                      <a:uFillTx/>
                      <a:latin typeface="Arial" pitchFamily="34" charset="0"/>
                      <a:ea typeface="+mn-ea"/>
                      <a:cs typeface="Arial" pitchFamily="34" charset="0"/>
                    </a:rPr>
                    <a:t>33</a:t>
                  </a:r>
                  <a:endParaRPr kumimoji="0" lang="en-PH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4D4F53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endParaRPr>
                </a:p>
              </p:txBody>
            </p:sp>
            <p:sp>
              <p:nvSpPr>
                <p:cNvPr id="215" name="TextBox 214">
                  <a:extLst>
                    <a:ext uri="{FF2B5EF4-FFF2-40B4-BE49-F238E27FC236}">
                      <a16:creationId xmlns:a16="http://schemas.microsoft.com/office/drawing/2014/main" id="{613FC920-5608-DF57-AB6D-FB7FEE259913}"/>
                    </a:ext>
                  </a:extLst>
                </p:cNvPr>
                <p:cNvSpPr txBox="1"/>
                <p:nvPr/>
              </p:nvSpPr>
              <p:spPr>
                <a:xfrm>
                  <a:off x="3867791" y="3989820"/>
                  <a:ext cx="274192" cy="199000"/>
                </a:xfrm>
                <a:prstGeom prst="rect">
                  <a:avLst/>
                </a:prstGeom>
              </p:spPr>
              <p:txBody>
                <a:bodyPr vert="horz" wrap="none" lIns="0" tIns="0" rIns="0" bIns="0" rtlCol="0" anchor="ctr" anchorCtr="0">
                  <a:normAutofit/>
                </a:bodyPr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4D4F53"/>
                      </a:solidFill>
                      <a:effectLst/>
                      <a:uLnTx/>
                      <a:uFillTx/>
                      <a:latin typeface="Arial" pitchFamily="34" charset="0"/>
                      <a:ea typeface="+mn-ea"/>
                      <a:cs typeface="Arial" pitchFamily="34" charset="0"/>
                    </a:rPr>
                    <a:t>36</a:t>
                  </a:r>
                  <a:endParaRPr kumimoji="0" lang="en-PH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4D4F53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endParaRPr>
                </a:p>
              </p:txBody>
            </p:sp>
            <p:sp>
              <p:nvSpPr>
                <p:cNvPr id="216" name="TextBox 215">
                  <a:extLst>
                    <a:ext uri="{FF2B5EF4-FFF2-40B4-BE49-F238E27FC236}">
                      <a16:creationId xmlns:a16="http://schemas.microsoft.com/office/drawing/2014/main" id="{CB475F9F-8E75-B82F-69B2-66DFEFB3AC31}"/>
                    </a:ext>
                  </a:extLst>
                </p:cNvPr>
                <p:cNvSpPr txBox="1"/>
                <p:nvPr/>
              </p:nvSpPr>
              <p:spPr>
                <a:xfrm>
                  <a:off x="4088462" y="3989820"/>
                  <a:ext cx="274192" cy="199000"/>
                </a:xfrm>
                <a:prstGeom prst="rect">
                  <a:avLst/>
                </a:prstGeom>
              </p:spPr>
              <p:txBody>
                <a:bodyPr vert="horz" wrap="none" lIns="0" tIns="0" rIns="0" bIns="0" rtlCol="0" anchor="ctr" anchorCtr="0">
                  <a:normAutofit/>
                </a:bodyPr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4D4F53"/>
                      </a:solidFill>
                      <a:effectLst/>
                      <a:uLnTx/>
                      <a:uFillTx/>
                      <a:latin typeface="Arial" pitchFamily="34" charset="0"/>
                      <a:ea typeface="+mn-ea"/>
                      <a:cs typeface="Arial" pitchFamily="34" charset="0"/>
                    </a:rPr>
                    <a:t>39</a:t>
                  </a:r>
                  <a:endParaRPr kumimoji="0" lang="en-PH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4D4F53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endParaRPr>
                </a:p>
              </p:txBody>
            </p:sp>
            <p:sp>
              <p:nvSpPr>
                <p:cNvPr id="217" name="TextBox 216">
                  <a:extLst>
                    <a:ext uri="{FF2B5EF4-FFF2-40B4-BE49-F238E27FC236}">
                      <a16:creationId xmlns:a16="http://schemas.microsoft.com/office/drawing/2014/main" id="{D7C709B6-777F-5B43-17FF-5C329FC15B1F}"/>
                    </a:ext>
                  </a:extLst>
                </p:cNvPr>
                <p:cNvSpPr txBox="1"/>
                <p:nvPr/>
              </p:nvSpPr>
              <p:spPr>
                <a:xfrm>
                  <a:off x="4298935" y="3989820"/>
                  <a:ext cx="274192" cy="199000"/>
                </a:xfrm>
                <a:prstGeom prst="rect">
                  <a:avLst/>
                </a:prstGeom>
              </p:spPr>
              <p:txBody>
                <a:bodyPr vert="horz" wrap="none" lIns="0" tIns="0" rIns="0" bIns="0" rtlCol="0" anchor="ctr" anchorCtr="0">
                  <a:normAutofit/>
                </a:bodyPr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4D4F53"/>
                      </a:solidFill>
                      <a:effectLst/>
                      <a:uLnTx/>
                      <a:uFillTx/>
                      <a:latin typeface="Arial" pitchFamily="34" charset="0"/>
                      <a:ea typeface="+mn-ea"/>
                      <a:cs typeface="Arial" pitchFamily="34" charset="0"/>
                    </a:rPr>
                    <a:t>42</a:t>
                  </a:r>
                  <a:endParaRPr kumimoji="0" lang="en-PH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4D4F53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endParaRPr>
                </a:p>
              </p:txBody>
            </p:sp>
            <p:sp>
              <p:nvSpPr>
                <p:cNvPr id="218" name="TextBox 217">
                  <a:extLst>
                    <a:ext uri="{FF2B5EF4-FFF2-40B4-BE49-F238E27FC236}">
                      <a16:creationId xmlns:a16="http://schemas.microsoft.com/office/drawing/2014/main" id="{876E215C-1599-CBE5-7060-44E45FA32856}"/>
                    </a:ext>
                  </a:extLst>
                </p:cNvPr>
                <p:cNvSpPr txBox="1"/>
                <p:nvPr/>
              </p:nvSpPr>
              <p:spPr>
                <a:xfrm>
                  <a:off x="4517873" y="3989820"/>
                  <a:ext cx="274192" cy="199000"/>
                </a:xfrm>
                <a:prstGeom prst="rect">
                  <a:avLst/>
                </a:prstGeom>
              </p:spPr>
              <p:txBody>
                <a:bodyPr vert="horz" wrap="none" lIns="0" tIns="0" rIns="0" bIns="0" rtlCol="0" anchor="ctr" anchorCtr="0">
                  <a:normAutofit/>
                </a:bodyPr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4D4F53"/>
                      </a:solidFill>
                      <a:effectLst/>
                      <a:uLnTx/>
                      <a:uFillTx/>
                      <a:latin typeface="Arial" pitchFamily="34" charset="0"/>
                      <a:ea typeface="+mn-ea"/>
                      <a:cs typeface="Arial" pitchFamily="34" charset="0"/>
                    </a:rPr>
                    <a:t>45</a:t>
                  </a:r>
                  <a:endParaRPr kumimoji="0" lang="en-PH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4D4F53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endParaRPr>
                </a:p>
              </p:txBody>
            </p:sp>
            <p:sp>
              <p:nvSpPr>
                <p:cNvPr id="219" name="TextBox 218">
                  <a:extLst>
                    <a:ext uri="{FF2B5EF4-FFF2-40B4-BE49-F238E27FC236}">
                      <a16:creationId xmlns:a16="http://schemas.microsoft.com/office/drawing/2014/main" id="{C2EAC048-56D4-0737-A2F1-2C2817880004}"/>
                    </a:ext>
                  </a:extLst>
                </p:cNvPr>
                <p:cNvSpPr txBox="1"/>
                <p:nvPr/>
              </p:nvSpPr>
              <p:spPr>
                <a:xfrm>
                  <a:off x="4734841" y="3989820"/>
                  <a:ext cx="274192" cy="199000"/>
                </a:xfrm>
                <a:prstGeom prst="rect">
                  <a:avLst/>
                </a:prstGeom>
              </p:spPr>
              <p:txBody>
                <a:bodyPr vert="horz" wrap="none" lIns="0" tIns="0" rIns="0" bIns="0" rtlCol="0" anchor="ctr" anchorCtr="0">
                  <a:normAutofit/>
                </a:bodyPr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4D4F53"/>
                      </a:solidFill>
                      <a:effectLst/>
                      <a:uLnTx/>
                      <a:uFillTx/>
                      <a:latin typeface="Arial" pitchFamily="34" charset="0"/>
                      <a:ea typeface="+mn-ea"/>
                      <a:cs typeface="Arial" pitchFamily="34" charset="0"/>
                    </a:rPr>
                    <a:t>48</a:t>
                  </a:r>
                  <a:endParaRPr kumimoji="0" lang="en-PH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4D4F53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endParaRPr>
                </a:p>
              </p:txBody>
            </p:sp>
            <p:sp>
              <p:nvSpPr>
                <p:cNvPr id="220" name="TextBox 219">
                  <a:extLst>
                    <a:ext uri="{FF2B5EF4-FFF2-40B4-BE49-F238E27FC236}">
                      <a16:creationId xmlns:a16="http://schemas.microsoft.com/office/drawing/2014/main" id="{21490542-2E68-17FB-2267-FFBBC2A291C7}"/>
                    </a:ext>
                  </a:extLst>
                </p:cNvPr>
                <p:cNvSpPr txBox="1"/>
                <p:nvPr/>
              </p:nvSpPr>
              <p:spPr>
                <a:xfrm>
                  <a:off x="4948880" y="3989820"/>
                  <a:ext cx="274192" cy="199000"/>
                </a:xfrm>
                <a:prstGeom prst="rect">
                  <a:avLst/>
                </a:prstGeom>
              </p:spPr>
              <p:txBody>
                <a:bodyPr vert="horz" wrap="none" lIns="0" tIns="0" rIns="0" bIns="0" rtlCol="0" anchor="ctr" anchorCtr="0">
                  <a:normAutofit/>
                </a:bodyPr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4D4F53"/>
                      </a:solidFill>
                      <a:effectLst/>
                      <a:uLnTx/>
                      <a:uFillTx/>
                      <a:latin typeface="Arial" pitchFamily="34" charset="0"/>
                      <a:ea typeface="+mn-ea"/>
                      <a:cs typeface="Arial" pitchFamily="34" charset="0"/>
                    </a:rPr>
                    <a:t>51</a:t>
                  </a:r>
                  <a:endParaRPr kumimoji="0" lang="en-PH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4D4F53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endParaRPr>
                </a:p>
              </p:txBody>
            </p:sp>
            <p:sp>
              <p:nvSpPr>
                <p:cNvPr id="221" name="TextBox 220">
                  <a:extLst>
                    <a:ext uri="{FF2B5EF4-FFF2-40B4-BE49-F238E27FC236}">
                      <a16:creationId xmlns:a16="http://schemas.microsoft.com/office/drawing/2014/main" id="{82B508EB-D488-FFA2-A3F0-FFB6591EFB1A}"/>
                    </a:ext>
                  </a:extLst>
                </p:cNvPr>
                <p:cNvSpPr txBox="1"/>
                <p:nvPr/>
              </p:nvSpPr>
              <p:spPr>
                <a:xfrm>
                  <a:off x="5177478" y="3989820"/>
                  <a:ext cx="274192" cy="199000"/>
                </a:xfrm>
                <a:prstGeom prst="rect">
                  <a:avLst/>
                </a:prstGeom>
              </p:spPr>
              <p:txBody>
                <a:bodyPr vert="horz" wrap="none" lIns="0" tIns="0" rIns="0" bIns="0" rtlCol="0" anchor="ctr" anchorCtr="0">
                  <a:normAutofit/>
                </a:bodyPr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4D4F53"/>
                      </a:solidFill>
                      <a:effectLst/>
                      <a:uLnTx/>
                      <a:uFillTx/>
                      <a:latin typeface="Arial" pitchFamily="34" charset="0"/>
                      <a:ea typeface="+mn-ea"/>
                      <a:cs typeface="Arial" pitchFamily="34" charset="0"/>
                    </a:rPr>
                    <a:t>54</a:t>
                  </a:r>
                  <a:endParaRPr kumimoji="0" lang="en-PH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4D4F53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endParaRPr>
                </a:p>
              </p:txBody>
            </p:sp>
            <p:sp>
              <p:nvSpPr>
                <p:cNvPr id="222" name="TextBox 221">
                  <a:extLst>
                    <a:ext uri="{FF2B5EF4-FFF2-40B4-BE49-F238E27FC236}">
                      <a16:creationId xmlns:a16="http://schemas.microsoft.com/office/drawing/2014/main" id="{03458F0C-BCFD-C41C-1BAF-6D191354798B}"/>
                    </a:ext>
                  </a:extLst>
                </p:cNvPr>
                <p:cNvSpPr txBox="1"/>
                <p:nvPr/>
              </p:nvSpPr>
              <p:spPr>
                <a:xfrm>
                  <a:off x="5382267" y="3989820"/>
                  <a:ext cx="274192" cy="199000"/>
                </a:xfrm>
                <a:prstGeom prst="rect">
                  <a:avLst/>
                </a:prstGeom>
              </p:spPr>
              <p:txBody>
                <a:bodyPr vert="horz" wrap="none" lIns="0" tIns="0" rIns="0" bIns="0" rtlCol="0" anchor="ctr" anchorCtr="0">
                  <a:normAutofit/>
                </a:bodyPr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4D4F53"/>
                      </a:solidFill>
                      <a:effectLst/>
                      <a:uLnTx/>
                      <a:uFillTx/>
                      <a:latin typeface="Arial" pitchFamily="34" charset="0"/>
                      <a:ea typeface="+mn-ea"/>
                      <a:cs typeface="Arial" pitchFamily="34" charset="0"/>
                    </a:rPr>
                    <a:t>57</a:t>
                  </a:r>
                  <a:endParaRPr kumimoji="0" lang="en-PH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4D4F53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endParaRPr>
                </a:p>
              </p:txBody>
            </p:sp>
            <p:sp>
              <p:nvSpPr>
                <p:cNvPr id="223" name="TextBox 222">
                  <a:extLst>
                    <a:ext uri="{FF2B5EF4-FFF2-40B4-BE49-F238E27FC236}">
                      <a16:creationId xmlns:a16="http://schemas.microsoft.com/office/drawing/2014/main" id="{73D0469E-C997-EF0A-C84E-494B45EDAF78}"/>
                    </a:ext>
                  </a:extLst>
                </p:cNvPr>
                <p:cNvSpPr txBox="1"/>
                <p:nvPr/>
              </p:nvSpPr>
              <p:spPr>
                <a:xfrm>
                  <a:off x="5602668" y="3989820"/>
                  <a:ext cx="274192" cy="199000"/>
                </a:xfrm>
                <a:prstGeom prst="rect">
                  <a:avLst/>
                </a:prstGeom>
              </p:spPr>
              <p:txBody>
                <a:bodyPr vert="horz" wrap="none" lIns="0" tIns="0" rIns="0" bIns="0" rtlCol="0" anchor="ctr" anchorCtr="0">
                  <a:normAutofit/>
                </a:bodyPr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4D4F53"/>
                      </a:solidFill>
                      <a:effectLst/>
                      <a:uLnTx/>
                      <a:uFillTx/>
                      <a:latin typeface="Arial" pitchFamily="34" charset="0"/>
                      <a:ea typeface="+mn-ea"/>
                      <a:cs typeface="Arial" pitchFamily="34" charset="0"/>
                    </a:rPr>
                    <a:t>60</a:t>
                  </a:r>
                  <a:endParaRPr kumimoji="0" lang="en-PH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4D4F53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endParaRPr>
                </a:p>
              </p:txBody>
            </p:sp>
            <p:sp>
              <p:nvSpPr>
                <p:cNvPr id="224" name="TextBox 223">
                  <a:extLst>
                    <a:ext uri="{FF2B5EF4-FFF2-40B4-BE49-F238E27FC236}">
                      <a16:creationId xmlns:a16="http://schemas.microsoft.com/office/drawing/2014/main" id="{9678DC17-747F-494F-FFE7-7E25D2ED46B7}"/>
                    </a:ext>
                  </a:extLst>
                </p:cNvPr>
                <p:cNvSpPr txBox="1"/>
                <p:nvPr/>
              </p:nvSpPr>
              <p:spPr>
                <a:xfrm>
                  <a:off x="3330104" y="4152420"/>
                  <a:ext cx="274192" cy="199000"/>
                </a:xfrm>
                <a:prstGeom prst="rect">
                  <a:avLst/>
                </a:prstGeom>
              </p:spPr>
              <p:txBody>
                <a:bodyPr vert="horz" wrap="none" lIns="0" tIns="0" rIns="0" bIns="0" rtlCol="0" anchor="ctr" anchorCtr="0">
                  <a:normAutofit/>
                </a:bodyPr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4D4F53"/>
                      </a:solidFill>
                      <a:effectLst/>
                      <a:uLnTx/>
                      <a:uFillTx/>
                      <a:latin typeface="Arial" pitchFamily="34" charset="0"/>
                      <a:ea typeface="+mn-ea"/>
                      <a:cs typeface="Arial" pitchFamily="34" charset="0"/>
                    </a:rPr>
                    <a:t>Time (months)</a:t>
                  </a:r>
                  <a:endParaRPr kumimoji="0" lang="en-PH" sz="1200" b="1" i="0" u="none" strike="noStrike" kern="1200" cap="none" spc="0" normalizeH="0" baseline="0" noProof="0">
                    <a:ln>
                      <a:noFill/>
                    </a:ln>
                    <a:solidFill>
                      <a:srgbClr val="4D4F53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endParaRPr>
                </a:p>
              </p:txBody>
            </p:sp>
          </p:grpSp>
        </p:grpSp>
      </p:grpSp>
      <p:grpSp>
        <p:nvGrpSpPr>
          <p:cNvPr id="259" name="Group 258">
            <a:extLst>
              <a:ext uri="{FF2B5EF4-FFF2-40B4-BE49-F238E27FC236}">
                <a16:creationId xmlns:a16="http://schemas.microsoft.com/office/drawing/2014/main" id="{8ADAAD3C-5290-EDEE-5C82-07FB5AB35B68}"/>
              </a:ext>
            </a:extLst>
          </p:cNvPr>
          <p:cNvGrpSpPr/>
          <p:nvPr/>
        </p:nvGrpSpPr>
        <p:grpSpPr>
          <a:xfrm>
            <a:off x="6319009" y="4406195"/>
            <a:ext cx="5420171" cy="199000"/>
            <a:chOff x="6319009" y="4396530"/>
            <a:chExt cx="5420171" cy="199000"/>
          </a:xfrm>
        </p:grpSpPr>
        <p:sp>
          <p:nvSpPr>
            <p:cNvPr id="260" name="TextBox 259">
              <a:extLst>
                <a:ext uri="{FF2B5EF4-FFF2-40B4-BE49-F238E27FC236}">
                  <a16:creationId xmlns:a16="http://schemas.microsoft.com/office/drawing/2014/main" id="{99D1AD87-B670-D5F5-DFC9-A5BB0857EB67}"/>
                </a:ext>
              </a:extLst>
            </p:cNvPr>
            <p:cNvSpPr txBox="1"/>
            <p:nvPr/>
          </p:nvSpPr>
          <p:spPr>
            <a:xfrm>
              <a:off x="7096824" y="4396530"/>
              <a:ext cx="274192" cy="199000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rm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A75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93</a:t>
              </a:r>
              <a:endParaRPr kumimoji="0" lang="en-PH" sz="1000" b="0" i="0" u="none" strike="noStrike" kern="1200" cap="none" spc="0" normalizeH="0" baseline="0" noProof="0">
                <a:ln>
                  <a:noFill/>
                </a:ln>
                <a:solidFill>
                  <a:srgbClr val="00A75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61" name="TextBox 260">
              <a:extLst>
                <a:ext uri="{FF2B5EF4-FFF2-40B4-BE49-F238E27FC236}">
                  <a16:creationId xmlns:a16="http://schemas.microsoft.com/office/drawing/2014/main" id="{6AC7F4FF-0DB4-1F01-A4A0-9786B3FD4864}"/>
                </a:ext>
              </a:extLst>
            </p:cNvPr>
            <p:cNvSpPr txBox="1"/>
            <p:nvPr/>
          </p:nvSpPr>
          <p:spPr>
            <a:xfrm>
              <a:off x="7332567" y="4396530"/>
              <a:ext cx="274192" cy="199000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rm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A75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81</a:t>
              </a:r>
              <a:endParaRPr kumimoji="0" lang="en-PH" sz="1000" b="0" i="0" u="none" strike="noStrike" kern="1200" cap="none" spc="0" normalizeH="0" baseline="0" noProof="0">
                <a:ln>
                  <a:noFill/>
                </a:ln>
                <a:solidFill>
                  <a:srgbClr val="00A75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62" name="TextBox 261">
              <a:extLst>
                <a:ext uri="{FF2B5EF4-FFF2-40B4-BE49-F238E27FC236}">
                  <a16:creationId xmlns:a16="http://schemas.microsoft.com/office/drawing/2014/main" id="{2F61BCE3-5C28-5FB2-4901-0E41DDE57726}"/>
                </a:ext>
              </a:extLst>
            </p:cNvPr>
            <p:cNvSpPr txBox="1"/>
            <p:nvPr/>
          </p:nvSpPr>
          <p:spPr>
            <a:xfrm>
              <a:off x="7539736" y="4396530"/>
              <a:ext cx="274192" cy="199000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rm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A75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74</a:t>
              </a:r>
              <a:endParaRPr kumimoji="0" lang="en-PH" sz="1000" b="0" i="0" u="none" strike="noStrike" kern="1200" cap="none" spc="0" normalizeH="0" baseline="0" noProof="0">
                <a:ln>
                  <a:noFill/>
                </a:ln>
                <a:solidFill>
                  <a:srgbClr val="00A75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63" name="TextBox 262">
              <a:extLst>
                <a:ext uri="{FF2B5EF4-FFF2-40B4-BE49-F238E27FC236}">
                  <a16:creationId xmlns:a16="http://schemas.microsoft.com/office/drawing/2014/main" id="{CDA187C1-BD73-2EB8-13D2-5935F3E266A1}"/>
                </a:ext>
              </a:extLst>
            </p:cNvPr>
            <p:cNvSpPr txBox="1"/>
            <p:nvPr/>
          </p:nvSpPr>
          <p:spPr>
            <a:xfrm>
              <a:off x="7765954" y="4396530"/>
              <a:ext cx="274192" cy="199000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rm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A75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66</a:t>
              </a:r>
              <a:endParaRPr kumimoji="0" lang="en-PH" sz="1000" b="0" i="0" u="none" strike="noStrike" kern="1200" cap="none" spc="0" normalizeH="0" baseline="0" noProof="0">
                <a:ln>
                  <a:noFill/>
                </a:ln>
                <a:solidFill>
                  <a:srgbClr val="00A75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64" name="TextBox 263">
              <a:extLst>
                <a:ext uri="{FF2B5EF4-FFF2-40B4-BE49-F238E27FC236}">
                  <a16:creationId xmlns:a16="http://schemas.microsoft.com/office/drawing/2014/main" id="{AB9D84C2-B4EC-BF96-DF10-FA7F9EFB007E}"/>
                </a:ext>
              </a:extLst>
            </p:cNvPr>
            <p:cNvSpPr txBox="1"/>
            <p:nvPr/>
          </p:nvSpPr>
          <p:spPr>
            <a:xfrm>
              <a:off x="7980266" y="4396530"/>
              <a:ext cx="274192" cy="199000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rm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A75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59</a:t>
              </a:r>
              <a:endParaRPr kumimoji="0" lang="en-PH" sz="1000" b="0" i="0" u="none" strike="noStrike" kern="1200" cap="none" spc="0" normalizeH="0" baseline="0" noProof="0">
                <a:ln>
                  <a:noFill/>
                </a:ln>
                <a:solidFill>
                  <a:srgbClr val="00A75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65" name="TextBox 264">
              <a:extLst>
                <a:ext uri="{FF2B5EF4-FFF2-40B4-BE49-F238E27FC236}">
                  <a16:creationId xmlns:a16="http://schemas.microsoft.com/office/drawing/2014/main" id="{9958004A-8423-FFD8-789B-C1A38589289A}"/>
                </a:ext>
              </a:extLst>
            </p:cNvPr>
            <p:cNvSpPr txBox="1"/>
            <p:nvPr/>
          </p:nvSpPr>
          <p:spPr>
            <a:xfrm>
              <a:off x="8190830" y="4396530"/>
              <a:ext cx="274192" cy="199000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rm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A75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51</a:t>
              </a:r>
              <a:endParaRPr kumimoji="0" lang="en-PH" sz="1000" b="0" i="0" u="none" strike="noStrike" kern="1200" cap="none" spc="0" normalizeH="0" baseline="0" noProof="0">
                <a:ln>
                  <a:noFill/>
                </a:ln>
                <a:solidFill>
                  <a:srgbClr val="00A75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66" name="TextBox 265">
              <a:extLst>
                <a:ext uri="{FF2B5EF4-FFF2-40B4-BE49-F238E27FC236}">
                  <a16:creationId xmlns:a16="http://schemas.microsoft.com/office/drawing/2014/main" id="{9A7EC688-88A6-CB62-B80D-097E80AAE1EF}"/>
                </a:ext>
              </a:extLst>
            </p:cNvPr>
            <p:cNvSpPr txBox="1"/>
            <p:nvPr/>
          </p:nvSpPr>
          <p:spPr>
            <a:xfrm>
              <a:off x="8409903" y="4396530"/>
              <a:ext cx="274192" cy="199000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rm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A75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50</a:t>
              </a:r>
              <a:endParaRPr kumimoji="0" lang="en-PH" sz="1000" b="0" i="0" u="none" strike="noStrike" kern="1200" cap="none" spc="0" normalizeH="0" baseline="0" noProof="0">
                <a:ln>
                  <a:noFill/>
                </a:ln>
                <a:solidFill>
                  <a:srgbClr val="00A75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67" name="TextBox 266">
              <a:extLst>
                <a:ext uri="{FF2B5EF4-FFF2-40B4-BE49-F238E27FC236}">
                  <a16:creationId xmlns:a16="http://schemas.microsoft.com/office/drawing/2014/main" id="{A6414796-7553-08B2-A4F7-4DBDE4F5E41D}"/>
                </a:ext>
              </a:extLst>
            </p:cNvPr>
            <p:cNvSpPr txBox="1"/>
            <p:nvPr/>
          </p:nvSpPr>
          <p:spPr>
            <a:xfrm>
              <a:off x="8620468" y="4396530"/>
              <a:ext cx="274192" cy="199000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rm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A75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47</a:t>
              </a:r>
              <a:endParaRPr kumimoji="0" lang="en-PH" sz="1000" b="0" i="0" u="none" strike="noStrike" kern="1200" cap="none" spc="0" normalizeH="0" baseline="0" noProof="0">
                <a:ln>
                  <a:noFill/>
                </a:ln>
                <a:solidFill>
                  <a:srgbClr val="00A75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68" name="TextBox 267">
              <a:extLst>
                <a:ext uri="{FF2B5EF4-FFF2-40B4-BE49-F238E27FC236}">
                  <a16:creationId xmlns:a16="http://schemas.microsoft.com/office/drawing/2014/main" id="{37CFD80A-8A1A-220A-8AD1-B9B1E7A008B4}"/>
                </a:ext>
              </a:extLst>
            </p:cNvPr>
            <p:cNvSpPr txBox="1"/>
            <p:nvPr/>
          </p:nvSpPr>
          <p:spPr>
            <a:xfrm>
              <a:off x="8856192" y="4396530"/>
              <a:ext cx="274192" cy="199000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rm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A75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47</a:t>
              </a:r>
              <a:endParaRPr kumimoji="0" lang="en-PH" sz="1000" b="0" i="0" u="none" strike="noStrike" kern="1200" cap="none" spc="0" normalizeH="0" baseline="0" noProof="0">
                <a:ln>
                  <a:noFill/>
                </a:ln>
                <a:solidFill>
                  <a:srgbClr val="00A75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69" name="TextBox 268">
              <a:extLst>
                <a:ext uri="{FF2B5EF4-FFF2-40B4-BE49-F238E27FC236}">
                  <a16:creationId xmlns:a16="http://schemas.microsoft.com/office/drawing/2014/main" id="{DD80CA2E-B5FF-9EF9-5F02-9D6AB3EB9FA4}"/>
                </a:ext>
              </a:extLst>
            </p:cNvPr>
            <p:cNvSpPr txBox="1"/>
            <p:nvPr/>
          </p:nvSpPr>
          <p:spPr>
            <a:xfrm>
              <a:off x="9070504" y="4396530"/>
              <a:ext cx="274192" cy="199000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rm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A75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47</a:t>
              </a:r>
              <a:endParaRPr kumimoji="0" lang="en-PH" sz="1000" b="0" i="0" u="none" strike="noStrike" kern="1200" cap="none" spc="0" normalizeH="0" baseline="0" noProof="0">
                <a:ln>
                  <a:noFill/>
                </a:ln>
                <a:solidFill>
                  <a:srgbClr val="00A75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70" name="TextBox 269">
              <a:extLst>
                <a:ext uri="{FF2B5EF4-FFF2-40B4-BE49-F238E27FC236}">
                  <a16:creationId xmlns:a16="http://schemas.microsoft.com/office/drawing/2014/main" id="{D319C9A7-D843-3C17-BAE1-AF680F7247F2}"/>
                </a:ext>
              </a:extLst>
            </p:cNvPr>
            <p:cNvSpPr txBox="1"/>
            <p:nvPr/>
          </p:nvSpPr>
          <p:spPr>
            <a:xfrm>
              <a:off x="9283287" y="4396530"/>
              <a:ext cx="274192" cy="199000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rm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A75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46</a:t>
              </a:r>
              <a:endParaRPr kumimoji="0" lang="en-PH" sz="1000" b="0" i="0" u="none" strike="noStrike" kern="1200" cap="none" spc="0" normalizeH="0" baseline="0" noProof="0">
                <a:ln>
                  <a:noFill/>
                </a:ln>
                <a:solidFill>
                  <a:srgbClr val="00A75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71" name="TextBox 270">
              <a:extLst>
                <a:ext uri="{FF2B5EF4-FFF2-40B4-BE49-F238E27FC236}">
                  <a16:creationId xmlns:a16="http://schemas.microsoft.com/office/drawing/2014/main" id="{148DCF2D-0B22-3E19-ECE1-0B9793C52AEB}"/>
                </a:ext>
              </a:extLst>
            </p:cNvPr>
            <p:cNvSpPr txBox="1"/>
            <p:nvPr/>
          </p:nvSpPr>
          <p:spPr>
            <a:xfrm>
              <a:off x="9501492" y="4396530"/>
              <a:ext cx="274192" cy="199000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rm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A75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40</a:t>
              </a:r>
              <a:endParaRPr kumimoji="0" lang="en-PH" sz="1000" b="0" i="0" u="none" strike="noStrike" kern="1200" cap="none" spc="0" normalizeH="0" baseline="0" noProof="0">
                <a:ln>
                  <a:noFill/>
                </a:ln>
                <a:solidFill>
                  <a:srgbClr val="00A75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72" name="TextBox 271">
              <a:extLst>
                <a:ext uri="{FF2B5EF4-FFF2-40B4-BE49-F238E27FC236}">
                  <a16:creationId xmlns:a16="http://schemas.microsoft.com/office/drawing/2014/main" id="{7C7F132F-E5C2-F1BD-BDD9-BAF0CA7B4A5B}"/>
                </a:ext>
              </a:extLst>
            </p:cNvPr>
            <p:cNvSpPr txBox="1"/>
            <p:nvPr/>
          </p:nvSpPr>
          <p:spPr>
            <a:xfrm>
              <a:off x="9730111" y="4396530"/>
              <a:ext cx="274192" cy="199000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rm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A75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32</a:t>
              </a:r>
              <a:endParaRPr kumimoji="0" lang="en-PH" sz="1000" b="0" i="0" u="none" strike="noStrike" kern="1200" cap="none" spc="0" normalizeH="0" baseline="0" noProof="0">
                <a:ln>
                  <a:noFill/>
                </a:ln>
                <a:solidFill>
                  <a:srgbClr val="00A75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73" name="TextBox 272">
              <a:extLst>
                <a:ext uri="{FF2B5EF4-FFF2-40B4-BE49-F238E27FC236}">
                  <a16:creationId xmlns:a16="http://schemas.microsoft.com/office/drawing/2014/main" id="{E0891F2A-1ABE-1061-03D2-F02FE0D04A53}"/>
                </a:ext>
              </a:extLst>
            </p:cNvPr>
            <p:cNvSpPr txBox="1"/>
            <p:nvPr/>
          </p:nvSpPr>
          <p:spPr>
            <a:xfrm>
              <a:off x="9950782" y="4396530"/>
              <a:ext cx="274192" cy="199000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rm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A75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25</a:t>
              </a:r>
              <a:endParaRPr kumimoji="0" lang="en-PH" sz="1000" b="0" i="0" u="none" strike="noStrike" kern="1200" cap="none" spc="0" normalizeH="0" baseline="0" noProof="0">
                <a:ln>
                  <a:noFill/>
                </a:ln>
                <a:solidFill>
                  <a:srgbClr val="00A75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74" name="TextBox 273">
              <a:extLst>
                <a:ext uri="{FF2B5EF4-FFF2-40B4-BE49-F238E27FC236}">
                  <a16:creationId xmlns:a16="http://schemas.microsoft.com/office/drawing/2014/main" id="{8ACF4088-F00A-42B3-FDBF-09D687454CA8}"/>
                </a:ext>
              </a:extLst>
            </p:cNvPr>
            <p:cNvSpPr txBox="1"/>
            <p:nvPr/>
          </p:nvSpPr>
          <p:spPr>
            <a:xfrm>
              <a:off x="10161255" y="4396530"/>
              <a:ext cx="274192" cy="199000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rm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A75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17</a:t>
              </a:r>
              <a:endParaRPr kumimoji="0" lang="en-PH" sz="1000" b="0" i="0" u="none" strike="noStrike" kern="1200" cap="none" spc="0" normalizeH="0" baseline="0" noProof="0">
                <a:ln>
                  <a:noFill/>
                </a:ln>
                <a:solidFill>
                  <a:srgbClr val="00A75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75" name="TextBox 274">
              <a:extLst>
                <a:ext uri="{FF2B5EF4-FFF2-40B4-BE49-F238E27FC236}">
                  <a16:creationId xmlns:a16="http://schemas.microsoft.com/office/drawing/2014/main" id="{946A97D3-3E09-F81E-E280-82B4C2490E04}"/>
                </a:ext>
              </a:extLst>
            </p:cNvPr>
            <p:cNvSpPr txBox="1"/>
            <p:nvPr/>
          </p:nvSpPr>
          <p:spPr>
            <a:xfrm>
              <a:off x="10380193" y="4396530"/>
              <a:ext cx="274192" cy="199000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rm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A75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10</a:t>
              </a:r>
              <a:endParaRPr kumimoji="0" lang="en-PH" sz="1000" b="0" i="0" u="none" strike="noStrike" kern="1200" cap="none" spc="0" normalizeH="0" baseline="0" noProof="0">
                <a:ln>
                  <a:noFill/>
                </a:ln>
                <a:solidFill>
                  <a:srgbClr val="00A75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76" name="TextBox 275">
              <a:extLst>
                <a:ext uri="{FF2B5EF4-FFF2-40B4-BE49-F238E27FC236}">
                  <a16:creationId xmlns:a16="http://schemas.microsoft.com/office/drawing/2014/main" id="{D7AC9BFB-F027-B123-5BF4-CA6B3B596D61}"/>
                </a:ext>
              </a:extLst>
            </p:cNvPr>
            <p:cNvSpPr txBox="1"/>
            <p:nvPr/>
          </p:nvSpPr>
          <p:spPr>
            <a:xfrm>
              <a:off x="10597161" y="4396530"/>
              <a:ext cx="274192" cy="199000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rm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A75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5</a:t>
              </a:r>
              <a:endParaRPr kumimoji="0" lang="en-PH" sz="1000" b="0" i="0" u="none" strike="noStrike" kern="1200" cap="none" spc="0" normalizeH="0" baseline="0" noProof="0">
                <a:ln>
                  <a:noFill/>
                </a:ln>
                <a:solidFill>
                  <a:srgbClr val="00A75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77" name="TextBox 276">
              <a:extLst>
                <a:ext uri="{FF2B5EF4-FFF2-40B4-BE49-F238E27FC236}">
                  <a16:creationId xmlns:a16="http://schemas.microsoft.com/office/drawing/2014/main" id="{67BE40E5-5410-778E-D5E0-2999611E4AE5}"/>
                </a:ext>
              </a:extLst>
            </p:cNvPr>
            <p:cNvSpPr txBox="1"/>
            <p:nvPr/>
          </p:nvSpPr>
          <p:spPr>
            <a:xfrm>
              <a:off x="10811200" y="4396530"/>
              <a:ext cx="274192" cy="199000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rm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A75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0</a:t>
              </a:r>
              <a:endParaRPr kumimoji="0" lang="en-PH" sz="1000" b="0" i="0" u="none" strike="noStrike" kern="1200" cap="none" spc="0" normalizeH="0" baseline="0" noProof="0">
                <a:ln>
                  <a:noFill/>
                </a:ln>
                <a:solidFill>
                  <a:srgbClr val="00A75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78" name="TextBox 277">
              <a:extLst>
                <a:ext uri="{FF2B5EF4-FFF2-40B4-BE49-F238E27FC236}">
                  <a16:creationId xmlns:a16="http://schemas.microsoft.com/office/drawing/2014/main" id="{DF79517F-B6DF-2A3A-AC74-81EFE5624CD2}"/>
                </a:ext>
              </a:extLst>
            </p:cNvPr>
            <p:cNvSpPr txBox="1"/>
            <p:nvPr/>
          </p:nvSpPr>
          <p:spPr>
            <a:xfrm>
              <a:off x="11039798" y="4396530"/>
              <a:ext cx="274192" cy="199000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rm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A75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0</a:t>
              </a:r>
              <a:endParaRPr kumimoji="0" lang="en-PH" sz="1000" b="0" i="0" u="none" strike="noStrike" kern="1200" cap="none" spc="0" normalizeH="0" baseline="0" noProof="0">
                <a:ln>
                  <a:noFill/>
                </a:ln>
                <a:solidFill>
                  <a:srgbClr val="00A75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79" name="TextBox 278">
              <a:extLst>
                <a:ext uri="{FF2B5EF4-FFF2-40B4-BE49-F238E27FC236}">
                  <a16:creationId xmlns:a16="http://schemas.microsoft.com/office/drawing/2014/main" id="{CCE2F357-1911-EE45-5197-C9120E5D2365}"/>
                </a:ext>
              </a:extLst>
            </p:cNvPr>
            <p:cNvSpPr txBox="1"/>
            <p:nvPr/>
          </p:nvSpPr>
          <p:spPr>
            <a:xfrm>
              <a:off x="11244587" y="4396530"/>
              <a:ext cx="274192" cy="199000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rm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A75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0</a:t>
              </a:r>
              <a:endParaRPr kumimoji="0" lang="en-PH" sz="1000" b="0" i="0" u="none" strike="noStrike" kern="1200" cap="none" spc="0" normalizeH="0" baseline="0" noProof="0">
                <a:ln>
                  <a:noFill/>
                </a:ln>
                <a:solidFill>
                  <a:srgbClr val="00A75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80" name="TextBox 279">
              <a:extLst>
                <a:ext uri="{FF2B5EF4-FFF2-40B4-BE49-F238E27FC236}">
                  <a16:creationId xmlns:a16="http://schemas.microsoft.com/office/drawing/2014/main" id="{37CD8C13-AD2A-86EA-2BB0-7BA25CB4F1B9}"/>
                </a:ext>
              </a:extLst>
            </p:cNvPr>
            <p:cNvSpPr txBox="1"/>
            <p:nvPr/>
          </p:nvSpPr>
          <p:spPr>
            <a:xfrm>
              <a:off x="11464988" y="4396530"/>
              <a:ext cx="274192" cy="199000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rm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A75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0</a:t>
              </a:r>
              <a:endParaRPr kumimoji="0" lang="en-PH" sz="1000" b="0" i="0" u="none" strike="noStrike" kern="1200" cap="none" spc="0" normalizeH="0" baseline="0" noProof="0">
                <a:ln>
                  <a:noFill/>
                </a:ln>
                <a:solidFill>
                  <a:srgbClr val="00A75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81" name="TextBox 280">
              <a:extLst>
                <a:ext uri="{FF2B5EF4-FFF2-40B4-BE49-F238E27FC236}">
                  <a16:creationId xmlns:a16="http://schemas.microsoft.com/office/drawing/2014/main" id="{1FEE2061-FA1A-9E6C-DCED-AD8F3BA891D3}"/>
                </a:ext>
              </a:extLst>
            </p:cNvPr>
            <p:cNvSpPr txBox="1"/>
            <p:nvPr/>
          </p:nvSpPr>
          <p:spPr>
            <a:xfrm>
              <a:off x="6319009" y="4396530"/>
              <a:ext cx="274192" cy="199000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rm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A75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Placebo</a:t>
              </a:r>
              <a:endParaRPr kumimoji="0" lang="en-PH" sz="1000" b="0" i="0" u="none" strike="noStrike" kern="1200" cap="none" spc="0" normalizeH="0" baseline="0" noProof="0">
                <a:ln>
                  <a:noFill/>
                </a:ln>
                <a:solidFill>
                  <a:srgbClr val="00A75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</p:grpSp>
      <p:sp>
        <p:nvSpPr>
          <p:cNvPr id="282" name="TextBox 281">
            <a:extLst>
              <a:ext uri="{FF2B5EF4-FFF2-40B4-BE49-F238E27FC236}">
                <a16:creationId xmlns:a16="http://schemas.microsoft.com/office/drawing/2014/main" id="{18B728E0-3401-030B-1E83-98D27C6DB1EA}"/>
              </a:ext>
            </a:extLst>
          </p:cNvPr>
          <p:cNvSpPr txBox="1"/>
          <p:nvPr/>
        </p:nvSpPr>
        <p:spPr>
          <a:xfrm>
            <a:off x="6319009" y="4084711"/>
            <a:ext cx="274192" cy="199000"/>
          </a:xfrm>
          <a:prstGeom prst="rect">
            <a:avLst/>
          </a:prstGeom>
        </p:spPr>
        <p:txBody>
          <a:bodyPr vert="horz" wrap="none" lIns="0" tIns="0" rIns="0" bIns="0" rtlCol="0" anchor="ctr" anchorCtr="0">
            <a:norm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No. at risk</a:t>
            </a:r>
            <a:endParaRPr kumimoji="0" lang="en-PH" sz="1000" b="1" i="0" u="none" strike="noStrike" kern="1200" cap="none" spc="0" normalizeH="0" baseline="0" noProof="0">
              <a:ln>
                <a:noFill/>
              </a:ln>
              <a:solidFill>
                <a:srgbClr val="4D4F53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grpSp>
        <p:nvGrpSpPr>
          <p:cNvPr id="283" name="Group 282">
            <a:extLst>
              <a:ext uri="{FF2B5EF4-FFF2-40B4-BE49-F238E27FC236}">
                <a16:creationId xmlns:a16="http://schemas.microsoft.com/office/drawing/2014/main" id="{0EC2B165-D6AA-1132-2731-21F3723E1768}"/>
              </a:ext>
            </a:extLst>
          </p:cNvPr>
          <p:cNvGrpSpPr/>
          <p:nvPr/>
        </p:nvGrpSpPr>
        <p:grpSpPr>
          <a:xfrm>
            <a:off x="6319009" y="4244131"/>
            <a:ext cx="5420171" cy="199000"/>
            <a:chOff x="456689" y="3989820"/>
            <a:chExt cx="5420171" cy="199000"/>
          </a:xfrm>
        </p:grpSpPr>
        <p:sp>
          <p:nvSpPr>
            <p:cNvPr id="284" name="TextBox 283">
              <a:extLst>
                <a:ext uri="{FF2B5EF4-FFF2-40B4-BE49-F238E27FC236}">
                  <a16:creationId xmlns:a16="http://schemas.microsoft.com/office/drawing/2014/main" id="{0E379F18-BFA6-3F00-8620-FE9592FEC3E4}"/>
                </a:ext>
              </a:extLst>
            </p:cNvPr>
            <p:cNvSpPr txBox="1"/>
            <p:nvPr/>
          </p:nvSpPr>
          <p:spPr>
            <a:xfrm>
              <a:off x="1234504" y="3989820"/>
              <a:ext cx="274192" cy="199000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rm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23F88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180</a:t>
              </a:r>
              <a:endParaRPr kumimoji="0" lang="en-PH" sz="1000" b="0" i="0" u="none" strike="noStrike" kern="1200" cap="none" spc="0" normalizeH="0" baseline="0" noProof="0">
                <a:ln>
                  <a:noFill/>
                </a:ln>
                <a:solidFill>
                  <a:srgbClr val="023F88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85" name="TextBox 284">
              <a:extLst>
                <a:ext uri="{FF2B5EF4-FFF2-40B4-BE49-F238E27FC236}">
                  <a16:creationId xmlns:a16="http://schemas.microsoft.com/office/drawing/2014/main" id="{5B92DC11-1A0E-A9E5-1F09-3F06AB0D4F65}"/>
                </a:ext>
              </a:extLst>
            </p:cNvPr>
            <p:cNvSpPr txBox="1"/>
            <p:nvPr/>
          </p:nvSpPr>
          <p:spPr>
            <a:xfrm>
              <a:off x="1451197" y="3989820"/>
              <a:ext cx="274192" cy="199000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rm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23F88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166</a:t>
              </a:r>
              <a:endParaRPr kumimoji="0" lang="en-PH" sz="1000" b="0" i="0" u="none" strike="noStrike" kern="1200" cap="none" spc="0" normalizeH="0" baseline="0" noProof="0">
                <a:ln>
                  <a:noFill/>
                </a:ln>
                <a:solidFill>
                  <a:srgbClr val="023F88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86" name="TextBox 285">
              <a:extLst>
                <a:ext uri="{FF2B5EF4-FFF2-40B4-BE49-F238E27FC236}">
                  <a16:creationId xmlns:a16="http://schemas.microsoft.com/office/drawing/2014/main" id="{B79B1D19-DDC8-F4DC-8AD7-ED34C52BD5BF}"/>
                </a:ext>
              </a:extLst>
            </p:cNvPr>
            <p:cNvSpPr txBox="1"/>
            <p:nvPr/>
          </p:nvSpPr>
          <p:spPr>
            <a:xfrm>
              <a:off x="1664716" y="3989820"/>
              <a:ext cx="274192" cy="199000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rm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23F88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158</a:t>
              </a:r>
              <a:endParaRPr kumimoji="0" lang="en-PH" sz="1000" b="0" i="0" u="none" strike="noStrike" kern="1200" cap="none" spc="0" normalizeH="0" baseline="0" noProof="0">
                <a:ln>
                  <a:noFill/>
                </a:ln>
                <a:solidFill>
                  <a:srgbClr val="023F88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87" name="TextBox 286">
              <a:extLst>
                <a:ext uri="{FF2B5EF4-FFF2-40B4-BE49-F238E27FC236}">
                  <a16:creationId xmlns:a16="http://schemas.microsoft.com/office/drawing/2014/main" id="{E50FE3C1-0A5E-C666-EDDD-C495A1037413}"/>
                </a:ext>
              </a:extLst>
            </p:cNvPr>
            <p:cNvSpPr txBox="1"/>
            <p:nvPr/>
          </p:nvSpPr>
          <p:spPr>
            <a:xfrm>
              <a:off x="1884584" y="3989820"/>
              <a:ext cx="274192" cy="199000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rm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23F88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148</a:t>
              </a:r>
              <a:endParaRPr kumimoji="0" lang="en-PH" sz="1000" b="0" i="0" u="none" strike="noStrike" kern="1200" cap="none" spc="0" normalizeH="0" baseline="0" noProof="0">
                <a:ln>
                  <a:noFill/>
                </a:ln>
                <a:solidFill>
                  <a:srgbClr val="023F88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88" name="TextBox 287">
              <a:extLst>
                <a:ext uri="{FF2B5EF4-FFF2-40B4-BE49-F238E27FC236}">
                  <a16:creationId xmlns:a16="http://schemas.microsoft.com/office/drawing/2014/main" id="{68741DB4-54D5-805A-B972-A3F3F0CCA345}"/>
                </a:ext>
              </a:extLst>
            </p:cNvPr>
            <p:cNvSpPr txBox="1"/>
            <p:nvPr/>
          </p:nvSpPr>
          <p:spPr>
            <a:xfrm>
              <a:off x="2117946" y="3989820"/>
              <a:ext cx="274192" cy="199000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rm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23F88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136</a:t>
              </a:r>
              <a:endParaRPr kumimoji="0" lang="en-PH" sz="1000" b="0" i="0" u="none" strike="noStrike" kern="1200" cap="none" spc="0" normalizeH="0" baseline="0" noProof="0">
                <a:ln>
                  <a:noFill/>
                </a:ln>
                <a:solidFill>
                  <a:srgbClr val="023F88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89" name="TextBox 288">
              <a:extLst>
                <a:ext uri="{FF2B5EF4-FFF2-40B4-BE49-F238E27FC236}">
                  <a16:creationId xmlns:a16="http://schemas.microsoft.com/office/drawing/2014/main" id="{B4909BA3-B8E4-41AE-789A-57EFDA511D14}"/>
                </a:ext>
              </a:extLst>
            </p:cNvPr>
            <p:cNvSpPr txBox="1"/>
            <p:nvPr/>
          </p:nvSpPr>
          <p:spPr>
            <a:xfrm>
              <a:off x="2328510" y="3989820"/>
              <a:ext cx="274192" cy="199000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rm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23F88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131</a:t>
              </a:r>
              <a:endParaRPr kumimoji="0" lang="en-PH" sz="1000" b="0" i="0" u="none" strike="noStrike" kern="1200" cap="none" spc="0" normalizeH="0" baseline="0" noProof="0">
                <a:ln>
                  <a:noFill/>
                </a:ln>
                <a:solidFill>
                  <a:srgbClr val="023F88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90" name="TextBox 289">
              <a:extLst>
                <a:ext uri="{FF2B5EF4-FFF2-40B4-BE49-F238E27FC236}">
                  <a16:creationId xmlns:a16="http://schemas.microsoft.com/office/drawing/2014/main" id="{BE4F2A12-E59E-7DCD-E290-0CDA3B7AC064}"/>
                </a:ext>
              </a:extLst>
            </p:cNvPr>
            <p:cNvSpPr txBox="1"/>
            <p:nvPr/>
          </p:nvSpPr>
          <p:spPr>
            <a:xfrm>
              <a:off x="2547583" y="3989820"/>
              <a:ext cx="274192" cy="199000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rm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23F88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123</a:t>
              </a:r>
              <a:endParaRPr kumimoji="0" lang="en-PH" sz="1000" b="0" i="0" u="none" strike="noStrike" kern="1200" cap="none" spc="0" normalizeH="0" baseline="0" noProof="0">
                <a:ln>
                  <a:noFill/>
                </a:ln>
                <a:solidFill>
                  <a:srgbClr val="023F88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91" name="TextBox 290">
              <a:extLst>
                <a:ext uri="{FF2B5EF4-FFF2-40B4-BE49-F238E27FC236}">
                  <a16:creationId xmlns:a16="http://schemas.microsoft.com/office/drawing/2014/main" id="{F35915E9-DE46-6E8B-EFCF-1211FC7FDAB9}"/>
                </a:ext>
              </a:extLst>
            </p:cNvPr>
            <p:cNvSpPr txBox="1"/>
            <p:nvPr/>
          </p:nvSpPr>
          <p:spPr>
            <a:xfrm>
              <a:off x="2758148" y="3989820"/>
              <a:ext cx="274192" cy="199000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rm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23F88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117</a:t>
              </a:r>
              <a:endParaRPr kumimoji="0" lang="en-PH" sz="1000" b="0" i="0" u="none" strike="noStrike" kern="1200" cap="none" spc="0" normalizeH="0" baseline="0" noProof="0">
                <a:ln>
                  <a:noFill/>
                </a:ln>
                <a:solidFill>
                  <a:srgbClr val="023F88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92" name="TextBox 291">
              <a:extLst>
                <a:ext uri="{FF2B5EF4-FFF2-40B4-BE49-F238E27FC236}">
                  <a16:creationId xmlns:a16="http://schemas.microsoft.com/office/drawing/2014/main" id="{1BEE96FC-C969-89CF-44C3-CBEC4CDCC559}"/>
                </a:ext>
              </a:extLst>
            </p:cNvPr>
            <p:cNvSpPr txBox="1"/>
            <p:nvPr/>
          </p:nvSpPr>
          <p:spPr>
            <a:xfrm>
              <a:off x="2993872" y="3989820"/>
              <a:ext cx="274192" cy="199000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rm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23F88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117</a:t>
              </a:r>
              <a:endParaRPr kumimoji="0" lang="en-PH" sz="1000" b="0" i="0" u="none" strike="noStrike" kern="1200" cap="none" spc="0" normalizeH="0" baseline="0" noProof="0">
                <a:ln>
                  <a:noFill/>
                </a:ln>
                <a:solidFill>
                  <a:srgbClr val="023F88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93" name="TextBox 292">
              <a:extLst>
                <a:ext uri="{FF2B5EF4-FFF2-40B4-BE49-F238E27FC236}">
                  <a16:creationId xmlns:a16="http://schemas.microsoft.com/office/drawing/2014/main" id="{6FC26127-C36D-80AA-4EBA-6A969F412234}"/>
                </a:ext>
              </a:extLst>
            </p:cNvPr>
            <p:cNvSpPr txBox="1"/>
            <p:nvPr/>
          </p:nvSpPr>
          <p:spPr>
            <a:xfrm>
              <a:off x="3208184" y="3989820"/>
              <a:ext cx="274192" cy="199000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rm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23F88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113</a:t>
              </a:r>
              <a:endParaRPr kumimoji="0" lang="en-PH" sz="1000" b="0" i="0" u="none" strike="noStrike" kern="1200" cap="none" spc="0" normalizeH="0" baseline="0" noProof="0">
                <a:ln>
                  <a:noFill/>
                </a:ln>
                <a:solidFill>
                  <a:srgbClr val="023F88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94" name="TextBox 293">
              <a:extLst>
                <a:ext uri="{FF2B5EF4-FFF2-40B4-BE49-F238E27FC236}">
                  <a16:creationId xmlns:a16="http://schemas.microsoft.com/office/drawing/2014/main" id="{F6B9353C-CCF6-20BF-33D4-AA4A4C5083C3}"/>
                </a:ext>
              </a:extLst>
            </p:cNvPr>
            <p:cNvSpPr txBox="1"/>
            <p:nvPr/>
          </p:nvSpPr>
          <p:spPr>
            <a:xfrm>
              <a:off x="3420967" y="3989820"/>
              <a:ext cx="274192" cy="199000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rm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23F88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110</a:t>
              </a:r>
              <a:endParaRPr kumimoji="0" lang="en-PH" sz="1000" b="0" i="0" u="none" strike="noStrike" kern="1200" cap="none" spc="0" normalizeH="0" baseline="0" noProof="0">
                <a:ln>
                  <a:noFill/>
                </a:ln>
                <a:solidFill>
                  <a:srgbClr val="023F88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95" name="TextBox 294">
              <a:extLst>
                <a:ext uri="{FF2B5EF4-FFF2-40B4-BE49-F238E27FC236}">
                  <a16:creationId xmlns:a16="http://schemas.microsoft.com/office/drawing/2014/main" id="{4C0988F8-6519-4E85-3C59-AF6110FF8D27}"/>
                </a:ext>
              </a:extLst>
            </p:cNvPr>
            <p:cNvSpPr txBox="1"/>
            <p:nvPr/>
          </p:nvSpPr>
          <p:spPr>
            <a:xfrm>
              <a:off x="3639172" y="3989820"/>
              <a:ext cx="274192" cy="199000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rm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23F88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94</a:t>
              </a:r>
              <a:endParaRPr kumimoji="0" lang="en-PH" sz="1000" b="0" i="0" u="none" strike="noStrike" kern="1200" cap="none" spc="0" normalizeH="0" baseline="0" noProof="0">
                <a:ln>
                  <a:noFill/>
                </a:ln>
                <a:solidFill>
                  <a:srgbClr val="023F88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96" name="TextBox 295">
              <a:extLst>
                <a:ext uri="{FF2B5EF4-FFF2-40B4-BE49-F238E27FC236}">
                  <a16:creationId xmlns:a16="http://schemas.microsoft.com/office/drawing/2014/main" id="{7ED7BBB3-2A8F-AC80-039D-8C94B5667BB2}"/>
                </a:ext>
              </a:extLst>
            </p:cNvPr>
            <p:cNvSpPr txBox="1"/>
            <p:nvPr/>
          </p:nvSpPr>
          <p:spPr>
            <a:xfrm>
              <a:off x="3867791" y="3989820"/>
              <a:ext cx="274192" cy="199000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rm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23F88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75</a:t>
              </a:r>
              <a:endParaRPr kumimoji="0" lang="en-PH" sz="1000" b="0" i="0" u="none" strike="noStrike" kern="1200" cap="none" spc="0" normalizeH="0" baseline="0" noProof="0">
                <a:ln>
                  <a:noFill/>
                </a:ln>
                <a:solidFill>
                  <a:srgbClr val="023F88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97" name="TextBox 296">
              <a:extLst>
                <a:ext uri="{FF2B5EF4-FFF2-40B4-BE49-F238E27FC236}">
                  <a16:creationId xmlns:a16="http://schemas.microsoft.com/office/drawing/2014/main" id="{8DE5FD0A-4745-E76B-6210-6AD7D024165C}"/>
                </a:ext>
              </a:extLst>
            </p:cNvPr>
            <p:cNvSpPr txBox="1"/>
            <p:nvPr/>
          </p:nvSpPr>
          <p:spPr>
            <a:xfrm>
              <a:off x="4088462" y="3989820"/>
              <a:ext cx="274192" cy="199000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rm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23F88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56</a:t>
              </a:r>
              <a:endParaRPr kumimoji="0" lang="en-PH" sz="1000" b="0" i="0" u="none" strike="noStrike" kern="1200" cap="none" spc="0" normalizeH="0" baseline="0" noProof="0">
                <a:ln>
                  <a:noFill/>
                </a:ln>
                <a:solidFill>
                  <a:srgbClr val="023F88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98" name="TextBox 297">
              <a:extLst>
                <a:ext uri="{FF2B5EF4-FFF2-40B4-BE49-F238E27FC236}">
                  <a16:creationId xmlns:a16="http://schemas.microsoft.com/office/drawing/2014/main" id="{F306D0FD-E047-2B14-1AB8-410E041C6D07}"/>
                </a:ext>
              </a:extLst>
            </p:cNvPr>
            <p:cNvSpPr txBox="1"/>
            <p:nvPr/>
          </p:nvSpPr>
          <p:spPr>
            <a:xfrm>
              <a:off x="4298935" y="3989820"/>
              <a:ext cx="274192" cy="199000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rm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23F88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38</a:t>
              </a:r>
              <a:endParaRPr kumimoji="0" lang="en-PH" sz="1000" b="0" i="0" u="none" strike="noStrike" kern="1200" cap="none" spc="0" normalizeH="0" baseline="0" noProof="0">
                <a:ln>
                  <a:noFill/>
                </a:ln>
                <a:solidFill>
                  <a:srgbClr val="023F88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99" name="TextBox 298">
              <a:extLst>
                <a:ext uri="{FF2B5EF4-FFF2-40B4-BE49-F238E27FC236}">
                  <a16:creationId xmlns:a16="http://schemas.microsoft.com/office/drawing/2014/main" id="{E5FE14A3-C014-4410-9059-057AD03CECFD}"/>
                </a:ext>
              </a:extLst>
            </p:cNvPr>
            <p:cNvSpPr txBox="1"/>
            <p:nvPr/>
          </p:nvSpPr>
          <p:spPr>
            <a:xfrm>
              <a:off x="4517873" y="3989820"/>
              <a:ext cx="274192" cy="199000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rm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23F88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22</a:t>
              </a:r>
              <a:endParaRPr kumimoji="0" lang="en-PH" sz="1000" b="0" i="0" u="none" strike="noStrike" kern="1200" cap="none" spc="0" normalizeH="0" baseline="0" noProof="0">
                <a:ln>
                  <a:noFill/>
                </a:ln>
                <a:solidFill>
                  <a:srgbClr val="023F88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300" name="TextBox 299">
              <a:extLst>
                <a:ext uri="{FF2B5EF4-FFF2-40B4-BE49-F238E27FC236}">
                  <a16:creationId xmlns:a16="http://schemas.microsoft.com/office/drawing/2014/main" id="{60B11919-EF16-C8B5-E950-408A71EBDFB9}"/>
                </a:ext>
              </a:extLst>
            </p:cNvPr>
            <p:cNvSpPr txBox="1"/>
            <p:nvPr/>
          </p:nvSpPr>
          <p:spPr>
            <a:xfrm>
              <a:off x="4734841" y="3989820"/>
              <a:ext cx="274192" cy="199000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rm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23F88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11</a:t>
              </a:r>
              <a:endParaRPr kumimoji="0" lang="en-PH" sz="1000" b="0" i="0" u="none" strike="noStrike" kern="1200" cap="none" spc="0" normalizeH="0" baseline="0" noProof="0">
                <a:ln>
                  <a:noFill/>
                </a:ln>
                <a:solidFill>
                  <a:srgbClr val="023F88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301" name="TextBox 300">
              <a:extLst>
                <a:ext uri="{FF2B5EF4-FFF2-40B4-BE49-F238E27FC236}">
                  <a16:creationId xmlns:a16="http://schemas.microsoft.com/office/drawing/2014/main" id="{2A8F84F9-B722-E09A-0AFA-8CD201F5B91D}"/>
                </a:ext>
              </a:extLst>
            </p:cNvPr>
            <p:cNvSpPr txBox="1"/>
            <p:nvPr/>
          </p:nvSpPr>
          <p:spPr>
            <a:xfrm>
              <a:off x="4948880" y="3989820"/>
              <a:ext cx="274192" cy="199000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rm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23F88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0</a:t>
              </a:r>
              <a:endParaRPr kumimoji="0" lang="en-PH" sz="1000" b="0" i="0" u="none" strike="noStrike" kern="1200" cap="none" spc="0" normalizeH="0" baseline="0" noProof="0">
                <a:ln>
                  <a:noFill/>
                </a:ln>
                <a:solidFill>
                  <a:srgbClr val="023F88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302" name="TextBox 301">
              <a:extLst>
                <a:ext uri="{FF2B5EF4-FFF2-40B4-BE49-F238E27FC236}">
                  <a16:creationId xmlns:a16="http://schemas.microsoft.com/office/drawing/2014/main" id="{05229021-5D6A-EA40-A47D-16D9DFA0F13B}"/>
                </a:ext>
              </a:extLst>
            </p:cNvPr>
            <p:cNvSpPr txBox="1"/>
            <p:nvPr/>
          </p:nvSpPr>
          <p:spPr>
            <a:xfrm>
              <a:off x="5177478" y="3989820"/>
              <a:ext cx="274192" cy="199000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rm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23F88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0</a:t>
              </a:r>
              <a:endParaRPr kumimoji="0" lang="en-PH" sz="1000" b="0" i="0" u="none" strike="noStrike" kern="1200" cap="none" spc="0" normalizeH="0" baseline="0" noProof="0">
                <a:ln>
                  <a:noFill/>
                </a:ln>
                <a:solidFill>
                  <a:srgbClr val="023F88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303" name="TextBox 302">
              <a:extLst>
                <a:ext uri="{FF2B5EF4-FFF2-40B4-BE49-F238E27FC236}">
                  <a16:creationId xmlns:a16="http://schemas.microsoft.com/office/drawing/2014/main" id="{33879C2A-E673-24E5-E5F8-13565E0369BF}"/>
                </a:ext>
              </a:extLst>
            </p:cNvPr>
            <p:cNvSpPr txBox="1"/>
            <p:nvPr/>
          </p:nvSpPr>
          <p:spPr>
            <a:xfrm>
              <a:off x="5382267" y="3989820"/>
              <a:ext cx="274192" cy="199000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rm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23F88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0</a:t>
              </a:r>
              <a:endParaRPr kumimoji="0" lang="en-PH" sz="1000" b="0" i="0" u="none" strike="noStrike" kern="1200" cap="none" spc="0" normalizeH="0" baseline="0" noProof="0">
                <a:ln>
                  <a:noFill/>
                </a:ln>
                <a:solidFill>
                  <a:srgbClr val="023F88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304" name="TextBox 303">
              <a:extLst>
                <a:ext uri="{FF2B5EF4-FFF2-40B4-BE49-F238E27FC236}">
                  <a16:creationId xmlns:a16="http://schemas.microsoft.com/office/drawing/2014/main" id="{5CA68533-76A1-F8DA-67C3-7E5C95F23F66}"/>
                </a:ext>
              </a:extLst>
            </p:cNvPr>
            <p:cNvSpPr txBox="1"/>
            <p:nvPr/>
          </p:nvSpPr>
          <p:spPr>
            <a:xfrm>
              <a:off x="5602668" y="3989820"/>
              <a:ext cx="274192" cy="199000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rm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23F88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0</a:t>
              </a:r>
              <a:endParaRPr kumimoji="0" lang="en-PH" sz="1000" b="0" i="0" u="none" strike="noStrike" kern="1200" cap="none" spc="0" normalizeH="0" baseline="0" noProof="0">
                <a:ln>
                  <a:noFill/>
                </a:ln>
                <a:solidFill>
                  <a:srgbClr val="023F88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305" name="TextBox 304">
              <a:extLst>
                <a:ext uri="{FF2B5EF4-FFF2-40B4-BE49-F238E27FC236}">
                  <a16:creationId xmlns:a16="http://schemas.microsoft.com/office/drawing/2014/main" id="{B2930889-D030-4E36-58B4-44780CE4760E}"/>
                </a:ext>
              </a:extLst>
            </p:cNvPr>
            <p:cNvSpPr txBox="1"/>
            <p:nvPr/>
          </p:nvSpPr>
          <p:spPr>
            <a:xfrm>
              <a:off x="456689" y="3989820"/>
              <a:ext cx="274192" cy="199000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norm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err="1">
                  <a:ln>
                    <a:noFill/>
                  </a:ln>
                  <a:solidFill>
                    <a:srgbClr val="023F88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Quizartinib</a:t>
              </a:r>
              <a:endParaRPr kumimoji="0" lang="en-PH" sz="1000" b="0" i="0" u="none" strike="noStrike" kern="1200" cap="none" spc="0" normalizeH="0" baseline="0" noProof="0">
                <a:ln>
                  <a:noFill/>
                </a:ln>
                <a:solidFill>
                  <a:srgbClr val="023F88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</p:grpSp>
      <p:grpSp>
        <p:nvGrpSpPr>
          <p:cNvPr id="306" name="Group 305">
            <a:extLst>
              <a:ext uri="{FF2B5EF4-FFF2-40B4-BE49-F238E27FC236}">
                <a16:creationId xmlns:a16="http://schemas.microsoft.com/office/drawing/2014/main" id="{0AF1E9FD-7252-F1D7-FAEE-05B591F0913B}"/>
              </a:ext>
            </a:extLst>
          </p:cNvPr>
          <p:cNvGrpSpPr/>
          <p:nvPr/>
        </p:nvGrpSpPr>
        <p:grpSpPr>
          <a:xfrm>
            <a:off x="6540142" y="1494945"/>
            <a:ext cx="5199039" cy="2704076"/>
            <a:chOff x="6540141" y="1647344"/>
            <a:chExt cx="5199039" cy="2704076"/>
          </a:xfrm>
        </p:grpSpPr>
        <p:grpSp>
          <p:nvGrpSpPr>
            <p:cNvPr id="307" name="Group 306">
              <a:extLst>
                <a:ext uri="{FF2B5EF4-FFF2-40B4-BE49-F238E27FC236}">
                  <a16:creationId xmlns:a16="http://schemas.microsoft.com/office/drawing/2014/main" id="{535E748D-F149-B0D1-680A-002A5DCAF019}"/>
                </a:ext>
              </a:extLst>
            </p:cNvPr>
            <p:cNvGrpSpPr/>
            <p:nvPr/>
          </p:nvGrpSpPr>
          <p:grpSpPr>
            <a:xfrm>
              <a:off x="7233920" y="1740694"/>
              <a:ext cx="4368164" cy="2230723"/>
              <a:chOff x="1371600" y="1740694"/>
              <a:chExt cx="4368164" cy="2230723"/>
            </a:xfrm>
          </p:grpSpPr>
          <p:grpSp>
            <p:nvGrpSpPr>
              <p:cNvPr id="346" name="Group 345">
                <a:extLst>
                  <a:ext uri="{FF2B5EF4-FFF2-40B4-BE49-F238E27FC236}">
                    <a16:creationId xmlns:a16="http://schemas.microsoft.com/office/drawing/2014/main" id="{10785816-0948-1455-845D-2680914FE426}"/>
                  </a:ext>
                </a:extLst>
              </p:cNvPr>
              <p:cNvGrpSpPr/>
              <p:nvPr/>
            </p:nvGrpSpPr>
            <p:grpSpPr>
              <a:xfrm>
                <a:off x="1371600" y="1740694"/>
                <a:ext cx="4368164" cy="2157571"/>
                <a:chOff x="1188720" y="1759109"/>
                <a:chExt cx="4368164" cy="2157571"/>
              </a:xfrm>
            </p:grpSpPr>
            <p:cxnSp>
              <p:nvCxnSpPr>
                <p:cNvPr id="369" name="Straight Connector 368">
                  <a:extLst>
                    <a:ext uri="{FF2B5EF4-FFF2-40B4-BE49-F238E27FC236}">
                      <a16:creationId xmlns:a16="http://schemas.microsoft.com/office/drawing/2014/main" id="{39293FC9-EA70-E26F-C424-43A67F18E95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88720" y="1759109"/>
                  <a:ext cx="0" cy="2157571"/>
                </a:xfrm>
                <a:prstGeom prst="line">
                  <a:avLst/>
                </a:prstGeom>
                <a:ln w="952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0" name="Straight Connector 369">
                  <a:extLst>
                    <a:ext uri="{FF2B5EF4-FFF2-40B4-BE49-F238E27FC236}">
                      <a16:creationId xmlns:a16="http://schemas.microsoft.com/office/drawing/2014/main" id="{13FBBEC9-3993-D06C-0607-6D44CAFA464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188720" y="3916680"/>
                  <a:ext cx="4368164" cy="0"/>
                </a:xfrm>
                <a:prstGeom prst="line">
                  <a:avLst/>
                </a:prstGeom>
                <a:ln w="952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47" name="Group 346">
                <a:extLst>
                  <a:ext uri="{FF2B5EF4-FFF2-40B4-BE49-F238E27FC236}">
                    <a16:creationId xmlns:a16="http://schemas.microsoft.com/office/drawing/2014/main" id="{223BD6B2-6CE3-C105-3C36-ABA37D4DBCAE}"/>
                  </a:ext>
                </a:extLst>
              </p:cNvPr>
              <p:cNvGrpSpPr/>
              <p:nvPr/>
            </p:nvGrpSpPr>
            <p:grpSpPr>
              <a:xfrm>
                <a:off x="1371600" y="3898265"/>
                <a:ext cx="4368164" cy="73152"/>
                <a:chOff x="1371600" y="3898265"/>
                <a:chExt cx="4368164" cy="73152"/>
              </a:xfrm>
            </p:grpSpPr>
            <p:cxnSp>
              <p:nvCxnSpPr>
                <p:cNvPr id="348" name="Straight Connector 347">
                  <a:extLst>
                    <a:ext uri="{FF2B5EF4-FFF2-40B4-BE49-F238E27FC236}">
                      <a16:creationId xmlns:a16="http://schemas.microsoft.com/office/drawing/2014/main" id="{025EDEC0-9DB7-C1BD-6C4D-F1F47BD1295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 flipH="1">
                  <a:off x="1335024" y="3934841"/>
                  <a:ext cx="73152" cy="0"/>
                </a:xfrm>
                <a:prstGeom prst="line">
                  <a:avLst/>
                </a:prstGeom>
                <a:ln w="952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9" name="Straight Connector 348">
                  <a:extLst>
                    <a:ext uri="{FF2B5EF4-FFF2-40B4-BE49-F238E27FC236}">
                      <a16:creationId xmlns:a16="http://schemas.microsoft.com/office/drawing/2014/main" id="{2294444F-901F-8C7D-E524-64B1F7A29EE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 flipH="1">
                  <a:off x="1568386" y="3934841"/>
                  <a:ext cx="73152" cy="0"/>
                </a:xfrm>
                <a:prstGeom prst="line">
                  <a:avLst/>
                </a:prstGeom>
                <a:ln w="952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0" name="Straight Connector 349">
                  <a:extLst>
                    <a:ext uri="{FF2B5EF4-FFF2-40B4-BE49-F238E27FC236}">
                      <a16:creationId xmlns:a16="http://schemas.microsoft.com/office/drawing/2014/main" id="{4BEF618B-8336-82F5-9383-C3792DE6329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 flipH="1">
                  <a:off x="1777936" y="3934841"/>
                  <a:ext cx="73152" cy="0"/>
                </a:xfrm>
                <a:prstGeom prst="line">
                  <a:avLst/>
                </a:prstGeom>
                <a:ln w="952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1" name="Straight Connector 350">
                  <a:extLst>
                    <a:ext uri="{FF2B5EF4-FFF2-40B4-BE49-F238E27FC236}">
                      <a16:creationId xmlns:a16="http://schemas.microsoft.com/office/drawing/2014/main" id="{DF518799-82BC-A12D-62FE-D6F01218D73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 flipH="1">
                  <a:off x="2004154" y="3934841"/>
                  <a:ext cx="73152" cy="0"/>
                </a:xfrm>
                <a:prstGeom prst="line">
                  <a:avLst/>
                </a:prstGeom>
                <a:ln w="952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2" name="Straight Connector 351">
                  <a:extLst>
                    <a:ext uri="{FF2B5EF4-FFF2-40B4-BE49-F238E27FC236}">
                      <a16:creationId xmlns:a16="http://schemas.microsoft.com/office/drawing/2014/main" id="{63934166-69EB-D179-8585-6D75AF90F9C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 flipH="1">
                  <a:off x="2218466" y="3934841"/>
                  <a:ext cx="73152" cy="0"/>
                </a:xfrm>
                <a:prstGeom prst="line">
                  <a:avLst/>
                </a:prstGeom>
                <a:ln w="952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3" name="Straight Connector 352">
                  <a:extLst>
                    <a:ext uri="{FF2B5EF4-FFF2-40B4-BE49-F238E27FC236}">
                      <a16:creationId xmlns:a16="http://schemas.microsoft.com/office/drawing/2014/main" id="{614BECF8-D2EE-F099-B254-B16A927D4E1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 flipH="1">
                  <a:off x="2427642" y="3934841"/>
                  <a:ext cx="73152" cy="0"/>
                </a:xfrm>
                <a:prstGeom prst="line">
                  <a:avLst/>
                </a:prstGeom>
                <a:ln w="952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4" name="Straight Connector 353">
                  <a:extLst>
                    <a:ext uri="{FF2B5EF4-FFF2-40B4-BE49-F238E27FC236}">
                      <a16:creationId xmlns:a16="http://schemas.microsoft.com/office/drawing/2014/main" id="{4B5AD112-6A7A-C930-1034-A23F8919F47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 flipH="1">
                  <a:off x="2644336" y="3934841"/>
                  <a:ext cx="73152" cy="0"/>
                </a:xfrm>
                <a:prstGeom prst="line">
                  <a:avLst/>
                </a:prstGeom>
                <a:ln w="952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5" name="Straight Connector 354">
                  <a:extLst>
                    <a:ext uri="{FF2B5EF4-FFF2-40B4-BE49-F238E27FC236}">
                      <a16:creationId xmlns:a16="http://schemas.microsoft.com/office/drawing/2014/main" id="{7E63B6CD-B293-2D2B-6233-0DC6F038295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 flipH="1">
                  <a:off x="2858648" y="3934841"/>
                  <a:ext cx="73152" cy="0"/>
                </a:xfrm>
                <a:prstGeom prst="line">
                  <a:avLst/>
                </a:prstGeom>
                <a:ln w="952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6" name="Straight Connector 355">
                  <a:extLst>
                    <a:ext uri="{FF2B5EF4-FFF2-40B4-BE49-F238E27FC236}">
                      <a16:creationId xmlns:a16="http://schemas.microsoft.com/office/drawing/2014/main" id="{AAA1E335-1A3A-6EFF-E8CF-56CE0FD4804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 flipH="1">
                  <a:off x="3092011" y="3934841"/>
                  <a:ext cx="73152" cy="0"/>
                </a:xfrm>
                <a:prstGeom prst="line">
                  <a:avLst/>
                </a:prstGeom>
                <a:ln w="952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7" name="Straight Connector 356">
                  <a:extLst>
                    <a:ext uri="{FF2B5EF4-FFF2-40B4-BE49-F238E27FC236}">
                      <a16:creationId xmlns:a16="http://schemas.microsoft.com/office/drawing/2014/main" id="{004060CB-7B9E-F2A8-E676-46A89226201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 flipH="1">
                  <a:off x="3306323" y="3934841"/>
                  <a:ext cx="73152" cy="0"/>
                </a:xfrm>
                <a:prstGeom prst="line">
                  <a:avLst/>
                </a:prstGeom>
                <a:ln w="952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8" name="Straight Connector 357">
                  <a:extLst>
                    <a:ext uri="{FF2B5EF4-FFF2-40B4-BE49-F238E27FC236}">
                      <a16:creationId xmlns:a16="http://schemas.microsoft.com/office/drawing/2014/main" id="{37888F51-AFDE-28A2-E2E0-3908034F8A2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 flipH="1">
                  <a:off x="3520636" y="3934841"/>
                  <a:ext cx="73152" cy="0"/>
                </a:xfrm>
                <a:prstGeom prst="line">
                  <a:avLst/>
                </a:prstGeom>
                <a:ln w="952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9" name="Straight Connector 358">
                  <a:extLst>
                    <a:ext uri="{FF2B5EF4-FFF2-40B4-BE49-F238E27FC236}">
                      <a16:creationId xmlns:a16="http://schemas.microsoft.com/office/drawing/2014/main" id="{3F1115E3-E64F-36D8-3F65-81397F580B3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 flipH="1">
                  <a:off x="3737330" y="3934841"/>
                  <a:ext cx="73152" cy="0"/>
                </a:xfrm>
                <a:prstGeom prst="line">
                  <a:avLst/>
                </a:prstGeom>
                <a:ln w="952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0" name="Straight Connector 359">
                  <a:extLst>
                    <a:ext uri="{FF2B5EF4-FFF2-40B4-BE49-F238E27FC236}">
                      <a16:creationId xmlns:a16="http://schemas.microsoft.com/office/drawing/2014/main" id="{32370B6A-1833-ECA5-59C4-E261269F26B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 flipH="1">
                  <a:off x="3965930" y="3934841"/>
                  <a:ext cx="73152" cy="0"/>
                </a:xfrm>
                <a:prstGeom prst="line">
                  <a:avLst/>
                </a:prstGeom>
                <a:ln w="952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1" name="Straight Connector 360">
                  <a:extLst>
                    <a:ext uri="{FF2B5EF4-FFF2-40B4-BE49-F238E27FC236}">
                      <a16:creationId xmlns:a16="http://schemas.microsoft.com/office/drawing/2014/main" id="{08CD1A7A-A210-0876-DCDE-A4ACE368072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 flipH="1">
                  <a:off x="4185005" y="3934841"/>
                  <a:ext cx="73152" cy="0"/>
                </a:xfrm>
                <a:prstGeom prst="line">
                  <a:avLst/>
                </a:prstGeom>
                <a:ln w="952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2" name="Straight Connector 361">
                  <a:extLst>
                    <a:ext uri="{FF2B5EF4-FFF2-40B4-BE49-F238E27FC236}">
                      <a16:creationId xmlns:a16="http://schemas.microsoft.com/office/drawing/2014/main" id="{0DDE2248-9F03-6582-DA5A-880BD83DCCD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 flipH="1">
                  <a:off x="4396937" y="3934841"/>
                  <a:ext cx="73152" cy="0"/>
                </a:xfrm>
                <a:prstGeom prst="line">
                  <a:avLst/>
                </a:prstGeom>
                <a:ln w="952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3" name="Straight Connector 362">
                  <a:extLst>
                    <a:ext uri="{FF2B5EF4-FFF2-40B4-BE49-F238E27FC236}">
                      <a16:creationId xmlns:a16="http://schemas.microsoft.com/office/drawing/2014/main" id="{790ABE6C-9EB3-53AF-910B-4837273B21F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 flipH="1">
                  <a:off x="4616012" y="3934841"/>
                  <a:ext cx="73152" cy="0"/>
                </a:xfrm>
                <a:prstGeom prst="line">
                  <a:avLst/>
                </a:prstGeom>
                <a:ln w="952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4" name="Straight Connector 363">
                  <a:extLst>
                    <a:ext uri="{FF2B5EF4-FFF2-40B4-BE49-F238E27FC236}">
                      <a16:creationId xmlns:a16="http://schemas.microsoft.com/office/drawing/2014/main" id="{B019F76B-D143-7D2E-E293-0AF57936193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 flipH="1">
                  <a:off x="4832706" y="3934841"/>
                  <a:ext cx="73152" cy="0"/>
                </a:xfrm>
                <a:prstGeom prst="line">
                  <a:avLst/>
                </a:prstGeom>
                <a:ln w="952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5" name="Straight Connector 364">
                  <a:extLst>
                    <a:ext uri="{FF2B5EF4-FFF2-40B4-BE49-F238E27FC236}">
                      <a16:creationId xmlns:a16="http://schemas.microsoft.com/office/drawing/2014/main" id="{B1078B76-9D01-1113-30FA-E87B050B7F8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 flipH="1">
                  <a:off x="5047019" y="3934841"/>
                  <a:ext cx="73152" cy="0"/>
                </a:xfrm>
                <a:prstGeom prst="line">
                  <a:avLst/>
                </a:prstGeom>
                <a:ln w="952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6" name="Straight Connector 365">
                  <a:extLst>
                    <a:ext uri="{FF2B5EF4-FFF2-40B4-BE49-F238E27FC236}">
                      <a16:creationId xmlns:a16="http://schemas.microsoft.com/office/drawing/2014/main" id="{3FA47E43-6F0A-98BC-5B12-B8C06E2C7DA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 flipH="1">
                  <a:off x="5275618" y="3934841"/>
                  <a:ext cx="73152" cy="0"/>
                </a:xfrm>
                <a:prstGeom prst="line">
                  <a:avLst/>
                </a:prstGeom>
                <a:ln w="952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7" name="Straight Connector 366">
                  <a:extLst>
                    <a:ext uri="{FF2B5EF4-FFF2-40B4-BE49-F238E27FC236}">
                      <a16:creationId xmlns:a16="http://schemas.microsoft.com/office/drawing/2014/main" id="{4210DE79-E382-26E7-856B-E3745D5C1F4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 flipH="1">
                  <a:off x="5480406" y="3934841"/>
                  <a:ext cx="73152" cy="0"/>
                </a:xfrm>
                <a:prstGeom prst="line">
                  <a:avLst/>
                </a:prstGeom>
                <a:ln w="952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8" name="Straight Connector 367">
                  <a:extLst>
                    <a:ext uri="{FF2B5EF4-FFF2-40B4-BE49-F238E27FC236}">
                      <a16:creationId xmlns:a16="http://schemas.microsoft.com/office/drawing/2014/main" id="{1E352D28-1778-A8F1-4C67-875FA00596D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 flipH="1">
                  <a:off x="5703188" y="3934841"/>
                  <a:ext cx="73152" cy="0"/>
                </a:xfrm>
                <a:prstGeom prst="line">
                  <a:avLst/>
                </a:prstGeom>
                <a:ln w="952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308" name="Group 307">
              <a:extLst>
                <a:ext uri="{FF2B5EF4-FFF2-40B4-BE49-F238E27FC236}">
                  <a16:creationId xmlns:a16="http://schemas.microsoft.com/office/drawing/2014/main" id="{FF7346CE-3FE4-E67A-4CE7-2D29A4A7D73A}"/>
                </a:ext>
              </a:extLst>
            </p:cNvPr>
            <p:cNvGrpSpPr/>
            <p:nvPr/>
          </p:nvGrpSpPr>
          <p:grpSpPr>
            <a:xfrm>
              <a:off x="6540141" y="1647344"/>
              <a:ext cx="5199039" cy="2704076"/>
              <a:chOff x="6540141" y="1647344"/>
              <a:chExt cx="5199039" cy="2704076"/>
            </a:xfrm>
          </p:grpSpPr>
          <p:grpSp>
            <p:nvGrpSpPr>
              <p:cNvPr id="309" name="Group 308">
                <a:extLst>
                  <a:ext uri="{FF2B5EF4-FFF2-40B4-BE49-F238E27FC236}">
                    <a16:creationId xmlns:a16="http://schemas.microsoft.com/office/drawing/2014/main" id="{A37A66AA-DD5E-699C-C804-0733C12CEC7A}"/>
                  </a:ext>
                </a:extLst>
              </p:cNvPr>
              <p:cNvGrpSpPr/>
              <p:nvPr/>
            </p:nvGrpSpPr>
            <p:grpSpPr>
              <a:xfrm>
                <a:off x="7156320" y="1743075"/>
                <a:ext cx="73152" cy="2155190"/>
                <a:chOff x="7121395" y="1743075"/>
                <a:chExt cx="73152" cy="2155190"/>
              </a:xfrm>
            </p:grpSpPr>
            <p:cxnSp>
              <p:nvCxnSpPr>
                <p:cNvPr id="341" name="Straight Connector 340">
                  <a:extLst>
                    <a:ext uri="{FF2B5EF4-FFF2-40B4-BE49-F238E27FC236}">
                      <a16:creationId xmlns:a16="http://schemas.microsoft.com/office/drawing/2014/main" id="{19B3616D-1525-BB2F-348E-5F6EB905909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7121395" y="3898265"/>
                  <a:ext cx="73152" cy="0"/>
                </a:xfrm>
                <a:prstGeom prst="line">
                  <a:avLst/>
                </a:prstGeom>
                <a:ln w="952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2" name="Straight Connector 341">
                  <a:extLst>
                    <a:ext uri="{FF2B5EF4-FFF2-40B4-BE49-F238E27FC236}">
                      <a16:creationId xmlns:a16="http://schemas.microsoft.com/office/drawing/2014/main" id="{84938561-F994-B870-075B-5B6A56BA3EC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7121395" y="3360071"/>
                  <a:ext cx="73152" cy="0"/>
                </a:xfrm>
                <a:prstGeom prst="line">
                  <a:avLst/>
                </a:prstGeom>
                <a:ln w="952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3" name="Straight Connector 342">
                  <a:extLst>
                    <a:ext uri="{FF2B5EF4-FFF2-40B4-BE49-F238E27FC236}">
                      <a16:creationId xmlns:a16="http://schemas.microsoft.com/office/drawing/2014/main" id="{1B9481BC-EBBC-CB66-0BD2-2F10A4E7D03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7121395" y="2821873"/>
                  <a:ext cx="73152" cy="0"/>
                </a:xfrm>
                <a:prstGeom prst="line">
                  <a:avLst/>
                </a:prstGeom>
                <a:ln w="952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4" name="Straight Connector 343">
                  <a:extLst>
                    <a:ext uri="{FF2B5EF4-FFF2-40B4-BE49-F238E27FC236}">
                      <a16:creationId xmlns:a16="http://schemas.microsoft.com/office/drawing/2014/main" id="{2452ABEC-A4AE-2A8D-F5B8-6B51E663F5A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7121395" y="2278887"/>
                  <a:ext cx="73152" cy="0"/>
                </a:xfrm>
                <a:prstGeom prst="line">
                  <a:avLst/>
                </a:prstGeom>
                <a:ln w="952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5" name="Straight Connector 344">
                  <a:extLst>
                    <a:ext uri="{FF2B5EF4-FFF2-40B4-BE49-F238E27FC236}">
                      <a16:creationId xmlns:a16="http://schemas.microsoft.com/office/drawing/2014/main" id="{0B84F7DF-37C8-49D3-6FD7-A5077AF9D5A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7121395" y="1743075"/>
                  <a:ext cx="73152" cy="0"/>
                </a:xfrm>
                <a:prstGeom prst="line">
                  <a:avLst/>
                </a:prstGeom>
                <a:ln w="952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10" name="Group 309">
                <a:extLst>
                  <a:ext uri="{FF2B5EF4-FFF2-40B4-BE49-F238E27FC236}">
                    <a16:creationId xmlns:a16="http://schemas.microsoft.com/office/drawing/2014/main" id="{3815387A-E781-A2E6-B9A6-F33CC4893F78}"/>
                  </a:ext>
                </a:extLst>
              </p:cNvPr>
              <p:cNvGrpSpPr/>
              <p:nvPr/>
            </p:nvGrpSpPr>
            <p:grpSpPr>
              <a:xfrm>
                <a:off x="6540141" y="1647344"/>
                <a:ext cx="593067" cy="2350421"/>
                <a:chOff x="6540141" y="1647344"/>
                <a:chExt cx="593067" cy="2350421"/>
              </a:xfrm>
            </p:grpSpPr>
            <p:grpSp>
              <p:nvGrpSpPr>
                <p:cNvPr id="334" name="Group 333">
                  <a:extLst>
                    <a:ext uri="{FF2B5EF4-FFF2-40B4-BE49-F238E27FC236}">
                      <a16:creationId xmlns:a16="http://schemas.microsoft.com/office/drawing/2014/main" id="{2F85F18F-0AA4-251E-18BF-71015E900DB5}"/>
                    </a:ext>
                  </a:extLst>
                </p:cNvPr>
                <p:cNvGrpSpPr/>
                <p:nvPr/>
              </p:nvGrpSpPr>
              <p:grpSpPr>
                <a:xfrm>
                  <a:off x="6859016" y="1647344"/>
                  <a:ext cx="274192" cy="2350421"/>
                  <a:chOff x="6859016" y="1647344"/>
                  <a:chExt cx="274192" cy="2350421"/>
                </a:xfrm>
              </p:grpSpPr>
              <p:sp>
                <p:nvSpPr>
                  <p:cNvPr id="336" name="TextBox 335">
                    <a:extLst>
                      <a:ext uri="{FF2B5EF4-FFF2-40B4-BE49-F238E27FC236}">
                        <a16:creationId xmlns:a16="http://schemas.microsoft.com/office/drawing/2014/main" id="{86090ACD-9D1A-28AE-8F5C-1B1D8A3C27B5}"/>
                      </a:ext>
                    </a:extLst>
                  </p:cNvPr>
                  <p:cNvSpPr txBox="1"/>
                  <p:nvPr/>
                </p:nvSpPr>
                <p:spPr>
                  <a:xfrm>
                    <a:off x="6859016" y="3798765"/>
                    <a:ext cx="274192" cy="199000"/>
                  </a:xfrm>
                  <a:prstGeom prst="rect">
                    <a:avLst/>
                  </a:prstGeom>
                </p:spPr>
                <p:txBody>
                  <a:bodyPr vert="horz" wrap="none" lIns="0" tIns="0" rIns="0" bIns="0" rtlCol="0" anchor="ctr" anchorCtr="0">
                    <a:normAutofit/>
                  </a:bodyPr>
                  <a:lstStyle/>
                  <a:p>
                    <a:pPr marL="0" marR="0" lvl="0" indent="0" algn="r" defTabSz="914377" rtl="0" eaLnBrk="1" fontAlgn="auto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4D4F53"/>
                        </a:solidFill>
                        <a:effectLst/>
                        <a:uLnTx/>
                        <a:uFillTx/>
                        <a:latin typeface="Arial" pitchFamily="34" charset="0"/>
                        <a:ea typeface="+mn-ea"/>
                        <a:cs typeface="Arial" pitchFamily="34" charset="0"/>
                      </a:rPr>
                      <a:t>0</a:t>
                    </a:r>
                    <a:endParaRPr kumimoji="0" lang="en-PH" sz="12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4D4F53"/>
                      </a:solidFill>
                      <a:effectLst/>
                      <a:uLnTx/>
                      <a:uFillTx/>
                      <a:latin typeface="Arial" pitchFamily="34" charset="0"/>
                      <a:ea typeface="+mn-ea"/>
                      <a:cs typeface="Arial" pitchFamily="34" charset="0"/>
                    </a:endParaRPr>
                  </a:p>
                </p:txBody>
              </p:sp>
              <p:sp>
                <p:nvSpPr>
                  <p:cNvPr id="337" name="TextBox 336">
                    <a:extLst>
                      <a:ext uri="{FF2B5EF4-FFF2-40B4-BE49-F238E27FC236}">
                        <a16:creationId xmlns:a16="http://schemas.microsoft.com/office/drawing/2014/main" id="{86DF9EC2-4F9A-6EC7-C409-FC4FC24F71F5}"/>
                      </a:ext>
                    </a:extLst>
                  </p:cNvPr>
                  <p:cNvSpPr txBox="1"/>
                  <p:nvPr/>
                </p:nvSpPr>
                <p:spPr>
                  <a:xfrm>
                    <a:off x="6859016" y="3260571"/>
                    <a:ext cx="274192" cy="199000"/>
                  </a:xfrm>
                  <a:prstGeom prst="rect">
                    <a:avLst/>
                  </a:prstGeom>
                </p:spPr>
                <p:txBody>
                  <a:bodyPr vert="horz" wrap="none" lIns="0" tIns="0" rIns="0" bIns="0" rtlCol="0" anchor="ctr" anchorCtr="0">
                    <a:normAutofit/>
                  </a:bodyPr>
                  <a:lstStyle/>
                  <a:p>
                    <a:pPr marL="0" marR="0" lvl="0" indent="0" algn="r" defTabSz="914377" rtl="0" eaLnBrk="1" fontAlgn="auto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4D4F53"/>
                        </a:solidFill>
                        <a:effectLst/>
                        <a:uLnTx/>
                        <a:uFillTx/>
                        <a:latin typeface="Arial" pitchFamily="34" charset="0"/>
                        <a:ea typeface="+mn-ea"/>
                        <a:cs typeface="Arial" pitchFamily="34" charset="0"/>
                      </a:rPr>
                      <a:t>25</a:t>
                    </a:r>
                    <a:endParaRPr kumimoji="0" lang="en-PH" sz="12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4D4F53"/>
                      </a:solidFill>
                      <a:effectLst/>
                      <a:uLnTx/>
                      <a:uFillTx/>
                      <a:latin typeface="Arial" pitchFamily="34" charset="0"/>
                      <a:ea typeface="+mn-ea"/>
                      <a:cs typeface="Arial" pitchFamily="34" charset="0"/>
                    </a:endParaRPr>
                  </a:p>
                </p:txBody>
              </p:sp>
              <p:sp>
                <p:nvSpPr>
                  <p:cNvPr id="338" name="TextBox 337">
                    <a:extLst>
                      <a:ext uri="{FF2B5EF4-FFF2-40B4-BE49-F238E27FC236}">
                        <a16:creationId xmlns:a16="http://schemas.microsoft.com/office/drawing/2014/main" id="{4555B04A-881E-6F4C-23AB-A133299F093F}"/>
                      </a:ext>
                    </a:extLst>
                  </p:cNvPr>
                  <p:cNvSpPr txBox="1"/>
                  <p:nvPr/>
                </p:nvSpPr>
                <p:spPr>
                  <a:xfrm>
                    <a:off x="6859016" y="2722373"/>
                    <a:ext cx="274192" cy="199000"/>
                  </a:xfrm>
                  <a:prstGeom prst="rect">
                    <a:avLst/>
                  </a:prstGeom>
                </p:spPr>
                <p:txBody>
                  <a:bodyPr vert="horz" wrap="none" lIns="0" tIns="0" rIns="0" bIns="0" rtlCol="0" anchor="ctr" anchorCtr="0">
                    <a:normAutofit/>
                  </a:bodyPr>
                  <a:lstStyle/>
                  <a:p>
                    <a:pPr marL="0" marR="0" lvl="0" indent="0" algn="r" defTabSz="914377" rtl="0" eaLnBrk="1" fontAlgn="auto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4D4F53"/>
                        </a:solidFill>
                        <a:effectLst/>
                        <a:uLnTx/>
                        <a:uFillTx/>
                        <a:latin typeface="Arial" pitchFamily="34" charset="0"/>
                        <a:ea typeface="+mn-ea"/>
                        <a:cs typeface="Arial" pitchFamily="34" charset="0"/>
                      </a:rPr>
                      <a:t>50</a:t>
                    </a:r>
                    <a:endParaRPr kumimoji="0" lang="en-PH" sz="12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4D4F53"/>
                      </a:solidFill>
                      <a:effectLst/>
                      <a:uLnTx/>
                      <a:uFillTx/>
                      <a:latin typeface="Arial" pitchFamily="34" charset="0"/>
                      <a:ea typeface="+mn-ea"/>
                      <a:cs typeface="Arial" pitchFamily="34" charset="0"/>
                    </a:endParaRPr>
                  </a:p>
                </p:txBody>
              </p:sp>
              <p:sp>
                <p:nvSpPr>
                  <p:cNvPr id="339" name="TextBox 338">
                    <a:extLst>
                      <a:ext uri="{FF2B5EF4-FFF2-40B4-BE49-F238E27FC236}">
                        <a16:creationId xmlns:a16="http://schemas.microsoft.com/office/drawing/2014/main" id="{CE88AC7F-C7E7-E83A-A900-67D1DD1B9A86}"/>
                      </a:ext>
                    </a:extLst>
                  </p:cNvPr>
                  <p:cNvSpPr txBox="1"/>
                  <p:nvPr/>
                </p:nvSpPr>
                <p:spPr>
                  <a:xfrm>
                    <a:off x="6859016" y="2182889"/>
                    <a:ext cx="274192" cy="199000"/>
                  </a:xfrm>
                  <a:prstGeom prst="rect">
                    <a:avLst/>
                  </a:prstGeom>
                </p:spPr>
                <p:txBody>
                  <a:bodyPr vert="horz" wrap="none" lIns="0" tIns="0" rIns="0" bIns="0" rtlCol="0" anchor="ctr" anchorCtr="0">
                    <a:normAutofit/>
                  </a:bodyPr>
                  <a:lstStyle/>
                  <a:p>
                    <a:pPr marL="0" marR="0" lvl="0" indent="0" algn="r" defTabSz="914377" rtl="0" eaLnBrk="1" fontAlgn="auto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4D4F53"/>
                        </a:solidFill>
                        <a:effectLst/>
                        <a:uLnTx/>
                        <a:uFillTx/>
                        <a:latin typeface="Arial" pitchFamily="34" charset="0"/>
                        <a:ea typeface="+mn-ea"/>
                        <a:cs typeface="Arial" pitchFamily="34" charset="0"/>
                      </a:rPr>
                      <a:t>75</a:t>
                    </a:r>
                    <a:endParaRPr kumimoji="0" lang="en-PH" sz="12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4D4F53"/>
                      </a:solidFill>
                      <a:effectLst/>
                      <a:uLnTx/>
                      <a:uFillTx/>
                      <a:latin typeface="Arial" pitchFamily="34" charset="0"/>
                      <a:ea typeface="+mn-ea"/>
                      <a:cs typeface="Arial" pitchFamily="34" charset="0"/>
                    </a:endParaRPr>
                  </a:p>
                </p:txBody>
              </p:sp>
              <p:sp>
                <p:nvSpPr>
                  <p:cNvPr id="340" name="TextBox 339">
                    <a:extLst>
                      <a:ext uri="{FF2B5EF4-FFF2-40B4-BE49-F238E27FC236}">
                        <a16:creationId xmlns:a16="http://schemas.microsoft.com/office/drawing/2014/main" id="{170263CE-6D28-3659-41B8-BBDF92560412}"/>
                      </a:ext>
                    </a:extLst>
                  </p:cNvPr>
                  <p:cNvSpPr txBox="1"/>
                  <p:nvPr/>
                </p:nvSpPr>
                <p:spPr>
                  <a:xfrm>
                    <a:off x="6859016" y="1647344"/>
                    <a:ext cx="274192" cy="199000"/>
                  </a:xfrm>
                  <a:prstGeom prst="rect">
                    <a:avLst/>
                  </a:prstGeom>
                </p:spPr>
                <p:txBody>
                  <a:bodyPr vert="horz" wrap="none" lIns="0" tIns="0" rIns="0" bIns="0" rtlCol="0" anchor="ctr" anchorCtr="0">
                    <a:normAutofit/>
                  </a:bodyPr>
                  <a:lstStyle/>
                  <a:p>
                    <a:pPr marL="0" marR="0" lvl="0" indent="0" algn="r" defTabSz="914377" rtl="0" eaLnBrk="1" fontAlgn="auto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4D4F53"/>
                        </a:solidFill>
                        <a:effectLst/>
                        <a:uLnTx/>
                        <a:uFillTx/>
                        <a:latin typeface="Arial" pitchFamily="34" charset="0"/>
                        <a:ea typeface="+mn-ea"/>
                        <a:cs typeface="Arial" pitchFamily="34" charset="0"/>
                      </a:rPr>
                      <a:t>100</a:t>
                    </a:r>
                    <a:endParaRPr kumimoji="0" lang="en-PH" sz="12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4D4F53"/>
                      </a:solidFill>
                      <a:effectLst/>
                      <a:uLnTx/>
                      <a:uFillTx/>
                      <a:latin typeface="Arial" pitchFamily="34" charset="0"/>
                      <a:ea typeface="+mn-ea"/>
                      <a:cs typeface="Arial" pitchFamily="34" charset="0"/>
                    </a:endParaRPr>
                  </a:p>
                </p:txBody>
              </p:sp>
            </p:grpSp>
            <p:sp>
              <p:nvSpPr>
                <p:cNvPr id="335" name="TextBox 334">
                  <a:extLst>
                    <a:ext uri="{FF2B5EF4-FFF2-40B4-BE49-F238E27FC236}">
                      <a16:creationId xmlns:a16="http://schemas.microsoft.com/office/drawing/2014/main" id="{E96E8023-F6DD-FD47-AD17-8E8975B2EF6D}"/>
                    </a:ext>
                  </a:extLst>
                </p:cNvPr>
                <p:cNvSpPr txBox="1"/>
                <p:nvPr/>
              </p:nvSpPr>
              <p:spPr>
                <a:xfrm rot="16200000">
                  <a:off x="6502545" y="2755403"/>
                  <a:ext cx="274192" cy="199000"/>
                </a:xfrm>
                <a:prstGeom prst="rect">
                  <a:avLst/>
                </a:prstGeom>
              </p:spPr>
              <p:txBody>
                <a:bodyPr vert="horz" wrap="none" lIns="0" tIns="0" rIns="0" bIns="0" rtlCol="0" anchor="ctr" anchorCtr="0">
                  <a:normAutofit/>
                </a:bodyPr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4D4F53"/>
                      </a:solidFill>
                      <a:effectLst/>
                      <a:uLnTx/>
                      <a:uFillTx/>
                      <a:latin typeface="Arial" pitchFamily="34" charset="0"/>
                      <a:ea typeface="+mn-ea"/>
                      <a:cs typeface="Arial" pitchFamily="34" charset="0"/>
                    </a:rPr>
                    <a:t>OS (%)</a:t>
                  </a:r>
                  <a:endParaRPr kumimoji="0" lang="en-PH" sz="1200" b="1" i="0" u="none" strike="noStrike" kern="1200" cap="none" spc="0" normalizeH="0" baseline="0" noProof="0">
                    <a:ln>
                      <a:noFill/>
                    </a:ln>
                    <a:solidFill>
                      <a:srgbClr val="4D4F53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endParaRPr>
                </a:p>
              </p:txBody>
            </p:sp>
          </p:grpSp>
          <p:grpSp>
            <p:nvGrpSpPr>
              <p:cNvPr id="311" name="Group 310">
                <a:extLst>
                  <a:ext uri="{FF2B5EF4-FFF2-40B4-BE49-F238E27FC236}">
                    <a16:creationId xmlns:a16="http://schemas.microsoft.com/office/drawing/2014/main" id="{3F0BE17E-46E4-06AD-9176-A8C1FA7DFF4E}"/>
                  </a:ext>
                </a:extLst>
              </p:cNvPr>
              <p:cNvGrpSpPr/>
              <p:nvPr/>
            </p:nvGrpSpPr>
            <p:grpSpPr>
              <a:xfrm>
                <a:off x="7096824" y="3989820"/>
                <a:ext cx="4642356" cy="361600"/>
                <a:chOff x="1234504" y="3989820"/>
                <a:chExt cx="4642356" cy="361600"/>
              </a:xfrm>
            </p:grpSpPr>
            <p:sp>
              <p:nvSpPr>
                <p:cNvPr id="312" name="TextBox 311">
                  <a:extLst>
                    <a:ext uri="{FF2B5EF4-FFF2-40B4-BE49-F238E27FC236}">
                      <a16:creationId xmlns:a16="http://schemas.microsoft.com/office/drawing/2014/main" id="{961E71C3-A051-0690-3A24-2749D5D369DF}"/>
                    </a:ext>
                  </a:extLst>
                </p:cNvPr>
                <p:cNvSpPr txBox="1"/>
                <p:nvPr/>
              </p:nvSpPr>
              <p:spPr>
                <a:xfrm>
                  <a:off x="1234504" y="3989820"/>
                  <a:ext cx="274192" cy="199000"/>
                </a:xfrm>
                <a:prstGeom prst="rect">
                  <a:avLst/>
                </a:prstGeom>
              </p:spPr>
              <p:txBody>
                <a:bodyPr vert="horz" wrap="none" lIns="0" tIns="0" rIns="0" bIns="0" rtlCol="0" anchor="ctr" anchorCtr="0">
                  <a:normAutofit/>
                </a:bodyPr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4D4F53"/>
                      </a:solidFill>
                      <a:effectLst/>
                      <a:uLnTx/>
                      <a:uFillTx/>
                      <a:latin typeface="Arial" pitchFamily="34" charset="0"/>
                      <a:ea typeface="+mn-ea"/>
                      <a:cs typeface="Arial" pitchFamily="34" charset="0"/>
                    </a:rPr>
                    <a:t>0</a:t>
                  </a:r>
                  <a:endParaRPr kumimoji="0" lang="en-PH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4D4F53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endParaRPr>
                </a:p>
              </p:txBody>
            </p:sp>
            <p:sp>
              <p:nvSpPr>
                <p:cNvPr id="313" name="TextBox 312">
                  <a:extLst>
                    <a:ext uri="{FF2B5EF4-FFF2-40B4-BE49-F238E27FC236}">
                      <a16:creationId xmlns:a16="http://schemas.microsoft.com/office/drawing/2014/main" id="{EAC646D1-0419-9D05-91D2-BDE42EB2F85C}"/>
                    </a:ext>
                  </a:extLst>
                </p:cNvPr>
                <p:cNvSpPr txBox="1"/>
                <p:nvPr/>
              </p:nvSpPr>
              <p:spPr>
                <a:xfrm>
                  <a:off x="1470247" y="3989820"/>
                  <a:ext cx="274192" cy="199000"/>
                </a:xfrm>
                <a:prstGeom prst="rect">
                  <a:avLst/>
                </a:prstGeom>
              </p:spPr>
              <p:txBody>
                <a:bodyPr vert="horz" wrap="none" lIns="0" tIns="0" rIns="0" bIns="0" rtlCol="0" anchor="ctr" anchorCtr="0">
                  <a:normAutofit/>
                </a:bodyPr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4D4F53"/>
                      </a:solidFill>
                      <a:effectLst/>
                      <a:uLnTx/>
                      <a:uFillTx/>
                      <a:latin typeface="Arial" pitchFamily="34" charset="0"/>
                      <a:ea typeface="+mn-ea"/>
                      <a:cs typeface="Arial" pitchFamily="34" charset="0"/>
                    </a:rPr>
                    <a:t>3</a:t>
                  </a:r>
                  <a:endParaRPr kumimoji="0" lang="en-PH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4D4F53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endParaRPr>
                </a:p>
              </p:txBody>
            </p:sp>
            <p:sp>
              <p:nvSpPr>
                <p:cNvPr id="314" name="TextBox 313">
                  <a:extLst>
                    <a:ext uri="{FF2B5EF4-FFF2-40B4-BE49-F238E27FC236}">
                      <a16:creationId xmlns:a16="http://schemas.microsoft.com/office/drawing/2014/main" id="{6AED7828-69D9-0C2A-24F0-9E25BF85740D}"/>
                    </a:ext>
                  </a:extLst>
                </p:cNvPr>
                <p:cNvSpPr txBox="1"/>
                <p:nvPr/>
              </p:nvSpPr>
              <p:spPr>
                <a:xfrm>
                  <a:off x="1677416" y="3989820"/>
                  <a:ext cx="274192" cy="199000"/>
                </a:xfrm>
                <a:prstGeom prst="rect">
                  <a:avLst/>
                </a:prstGeom>
              </p:spPr>
              <p:txBody>
                <a:bodyPr vert="horz" wrap="none" lIns="0" tIns="0" rIns="0" bIns="0" rtlCol="0" anchor="ctr" anchorCtr="0">
                  <a:normAutofit/>
                </a:bodyPr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4D4F53"/>
                      </a:solidFill>
                      <a:effectLst/>
                      <a:uLnTx/>
                      <a:uFillTx/>
                      <a:latin typeface="Arial" pitchFamily="34" charset="0"/>
                      <a:ea typeface="+mn-ea"/>
                      <a:cs typeface="Arial" pitchFamily="34" charset="0"/>
                    </a:rPr>
                    <a:t>6</a:t>
                  </a:r>
                  <a:endParaRPr kumimoji="0" lang="en-PH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4D4F53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endParaRPr>
                </a:p>
              </p:txBody>
            </p:sp>
            <p:sp>
              <p:nvSpPr>
                <p:cNvPr id="315" name="TextBox 314">
                  <a:extLst>
                    <a:ext uri="{FF2B5EF4-FFF2-40B4-BE49-F238E27FC236}">
                      <a16:creationId xmlns:a16="http://schemas.microsoft.com/office/drawing/2014/main" id="{0F874D46-262C-AF65-6143-6E0C1D11CA38}"/>
                    </a:ext>
                  </a:extLst>
                </p:cNvPr>
                <p:cNvSpPr txBox="1"/>
                <p:nvPr/>
              </p:nvSpPr>
              <p:spPr>
                <a:xfrm>
                  <a:off x="1903634" y="3989820"/>
                  <a:ext cx="274192" cy="199000"/>
                </a:xfrm>
                <a:prstGeom prst="rect">
                  <a:avLst/>
                </a:prstGeom>
              </p:spPr>
              <p:txBody>
                <a:bodyPr vert="horz" wrap="none" lIns="0" tIns="0" rIns="0" bIns="0" rtlCol="0" anchor="ctr" anchorCtr="0">
                  <a:normAutofit/>
                </a:bodyPr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4D4F53"/>
                      </a:solidFill>
                      <a:effectLst/>
                      <a:uLnTx/>
                      <a:uFillTx/>
                      <a:latin typeface="Arial" pitchFamily="34" charset="0"/>
                      <a:ea typeface="+mn-ea"/>
                      <a:cs typeface="Arial" pitchFamily="34" charset="0"/>
                    </a:rPr>
                    <a:t>9</a:t>
                  </a:r>
                  <a:endParaRPr kumimoji="0" lang="en-PH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4D4F53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endParaRPr>
                </a:p>
              </p:txBody>
            </p:sp>
            <p:sp>
              <p:nvSpPr>
                <p:cNvPr id="316" name="TextBox 315">
                  <a:extLst>
                    <a:ext uri="{FF2B5EF4-FFF2-40B4-BE49-F238E27FC236}">
                      <a16:creationId xmlns:a16="http://schemas.microsoft.com/office/drawing/2014/main" id="{75D752D6-19E9-84D4-EFA2-052BE6872233}"/>
                    </a:ext>
                  </a:extLst>
                </p:cNvPr>
                <p:cNvSpPr txBox="1"/>
                <p:nvPr/>
              </p:nvSpPr>
              <p:spPr>
                <a:xfrm>
                  <a:off x="2117946" y="3989820"/>
                  <a:ext cx="274192" cy="199000"/>
                </a:xfrm>
                <a:prstGeom prst="rect">
                  <a:avLst/>
                </a:prstGeom>
              </p:spPr>
              <p:txBody>
                <a:bodyPr vert="horz" wrap="none" lIns="0" tIns="0" rIns="0" bIns="0" rtlCol="0" anchor="ctr" anchorCtr="0">
                  <a:normAutofit/>
                </a:bodyPr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4D4F53"/>
                      </a:solidFill>
                      <a:effectLst/>
                      <a:uLnTx/>
                      <a:uFillTx/>
                      <a:latin typeface="Arial" pitchFamily="34" charset="0"/>
                      <a:ea typeface="+mn-ea"/>
                      <a:cs typeface="Arial" pitchFamily="34" charset="0"/>
                    </a:rPr>
                    <a:t>12</a:t>
                  </a:r>
                  <a:endParaRPr kumimoji="0" lang="en-PH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4D4F53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endParaRPr>
                </a:p>
              </p:txBody>
            </p:sp>
            <p:sp>
              <p:nvSpPr>
                <p:cNvPr id="317" name="TextBox 316">
                  <a:extLst>
                    <a:ext uri="{FF2B5EF4-FFF2-40B4-BE49-F238E27FC236}">
                      <a16:creationId xmlns:a16="http://schemas.microsoft.com/office/drawing/2014/main" id="{8281E054-30E5-32C2-6A08-2BBED5B095E4}"/>
                    </a:ext>
                  </a:extLst>
                </p:cNvPr>
                <p:cNvSpPr txBox="1"/>
                <p:nvPr/>
              </p:nvSpPr>
              <p:spPr>
                <a:xfrm>
                  <a:off x="2328510" y="3989820"/>
                  <a:ext cx="274192" cy="199000"/>
                </a:xfrm>
                <a:prstGeom prst="rect">
                  <a:avLst/>
                </a:prstGeom>
              </p:spPr>
              <p:txBody>
                <a:bodyPr vert="horz" wrap="none" lIns="0" tIns="0" rIns="0" bIns="0" rtlCol="0" anchor="ctr" anchorCtr="0">
                  <a:normAutofit/>
                </a:bodyPr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4D4F53"/>
                      </a:solidFill>
                      <a:effectLst/>
                      <a:uLnTx/>
                      <a:uFillTx/>
                      <a:latin typeface="Arial" pitchFamily="34" charset="0"/>
                      <a:ea typeface="+mn-ea"/>
                      <a:cs typeface="Arial" pitchFamily="34" charset="0"/>
                    </a:rPr>
                    <a:t>15</a:t>
                  </a:r>
                  <a:endParaRPr kumimoji="0" lang="en-PH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4D4F53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endParaRPr>
                </a:p>
              </p:txBody>
            </p:sp>
            <p:sp>
              <p:nvSpPr>
                <p:cNvPr id="318" name="TextBox 317">
                  <a:extLst>
                    <a:ext uri="{FF2B5EF4-FFF2-40B4-BE49-F238E27FC236}">
                      <a16:creationId xmlns:a16="http://schemas.microsoft.com/office/drawing/2014/main" id="{83D8A3C8-952F-0F8B-EDD6-454B15D21895}"/>
                    </a:ext>
                  </a:extLst>
                </p:cNvPr>
                <p:cNvSpPr txBox="1"/>
                <p:nvPr/>
              </p:nvSpPr>
              <p:spPr>
                <a:xfrm>
                  <a:off x="2547583" y="3989820"/>
                  <a:ext cx="274192" cy="199000"/>
                </a:xfrm>
                <a:prstGeom prst="rect">
                  <a:avLst/>
                </a:prstGeom>
              </p:spPr>
              <p:txBody>
                <a:bodyPr vert="horz" wrap="none" lIns="0" tIns="0" rIns="0" bIns="0" rtlCol="0" anchor="ctr" anchorCtr="0">
                  <a:normAutofit/>
                </a:bodyPr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4D4F53"/>
                      </a:solidFill>
                      <a:effectLst/>
                      <a:uLnTx/>
                      <a:uFillTx/>
                      <a:latin typeface="Arial" pitchFamily="34" charset="0"/>
                      <a:ea typeface="+mn-ea"/>
                      <a:cs typeface="Arial" pitchFamily="34" charset="0"/>
                    </a:rPr>
                    <a:t>18</a:t>
                  </a:r>
                  <a:endParaRPr kumimoji="0" lang="en-PH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4D4F53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endParaRPr>
                </a:p>
              </p:txBody>
            </p:sp>
            <p:sp>
              <p:nvSpPr>
                <p:cNvPr id="319" name="TextBox 318">
                  <a:extLst>
                    <a:ext uri="{FF2B5EF4-FFF2-40B4-BE49-F238E27FC236}">
                      <a16:creationId xmlns:a16="http://schemas.microsoft.com/office/drawing/2014/main" id="{5901EED3-23CD-6862-3145-4340FAF42212}"/>
                    </a:ext>
                  </a:extLst>
                </p:cNvPr>
                <p:cNvSpPr txBox="1"/>
                <p:nvPr/>
              </p:nvSpPr>
              <p:spPr>
                <a:xfrm>
                  <a:off x="2758148" y="3989820"/>
                  <a:ext cx="274192" cy="199000"/>
                </a:xfrm>
                <a:prstGeom prst="rect">
                  <a:avLst/>
                </a:prstGeom>
              </p:spPr>
              <p:txBody>
                <a:bodyPr vert="horz" wrap="none" lIns="0" tIns="0" rIns="0" bIns="0" rtlCol="0" anchor="ctr" anchorCtr="0">
                  <a:normAutofit/>
                </a:bodyPr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4D4F53"/>
                      </a:solidFill>
                      <a:effectLst/>
                      <a:uLnTx/>
                      <a:uFillTx/>
                      <a:latin typeface="Arial" pitchFamily="34" charset="0"/>
                      <a:ea typeface="+mn-ea"/>
                      <a:cs typeface="Arial" pitchFamily="34" charset="0"/>
                    </a:rPr>
                    <a:t>21</a:t>
                  </a:r>
                  <a:endParaRPr kumimoji="0" lang="en-PH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4D4F53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endParaRPr>
                </a:p>
              </p:txBody>
            </p:sp>
            <p:sp>
              <p:nvSpPr>
                <p:cNvPr id="320" name="TextBox 319">
                  <a:extLst>
                    <a:ext uri="{FF2B5EF4-FFF2-40B4-BE49-F238E27FC236}">
                      <a16:creationId xmlns:a16="http://schemas.microsoft.com/office/drawing/2014/main" id="{2BF6062D-A9C7-AEC1-CF56-0BCB48F81199}"/>
                    </a:ext>
                  </a:extLst>
                </p:cNvPr>
                <p:cNvSpPr txBox="1"/>
                <p:nvPr/>
              </p:nvSpPr>
              <p:spPr>
                <a:xfrm>
                  <a:off x="2993872" y="3989820"/>
                  <a:ext cx="274192" cy="199000"/>
                </a:xfrm>
                <a:prstGeom prst="rect">
                  <a:avLst/>
                </a:prstGeom>
              </p:spPr>
              <p:txBody>
                <a:bodyPr vert="horz" wrap="none" lIns="0" tIns="0" rIns="0" bIns="0" rtlCol="0" anchor="ctr" anchorCtr="0">
                  <a:normAutofit/>
                </a:bodyPr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4D4F53"/>
                      </a:solidFill>
                      <a:effectLst/>
                      <a:uLnTx/>
                      <a:uFillTx/>
                      <a:latin typeface="Arial" pitchFamily="34" charset="0"/>
                      <a:ea typeface="+mn-ea"/>
                      <a:cs typeface="Arial" pitchFamily="34" charset="0"/>
                    </a:rPr>
                    <a:t>24</a:t>
                  </a:r>
                  <a:endParaRPr kumimoji="0" lang="en-PH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4D4F53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endParaRPr>
                </a:p>
              </p:txBody>
            </p:sp>
            <p:sp>
              <p:nvSpPr>
                <p:cNvPr id="321" name="TextBox 320">
                  <a:extLst>
                    <a:ext uri="{FF2B5EF4-FFF2-40B4-BE49-F238E27FC236}">
                      <a16:creationId xmlns:a16="http://schemas.microsoft.com/office/drawing/2014/main" id="{5D9B9276-F7ED-56E3-A99D-A3B2847E9977}"/>
                    </a:ext>
                  </a:extLst>
                </p:cNvPr>
                <p:cNvSpPr txBox="1"/>
                <p:nvPr/>
              </p:nvSpPr>
              <p:spPr>
                <a:xfrm>
                  <a:off x="3208184" y="3989820"/>
                  <a:ext cx="274192" cy="199000"/>
                </a:xfrm>
                <a:prstGeom prst="rect">
                  <a:avLst/>
                </a:prstGeom>
              </p:spPr>
              <p:txBody>
                <a:bodyPr vert="horz" wrap="none" lIns="0" tIns="0" rIns="0" bIns="0" rtlCol="0" anchor="ctr" anchorCtr="0">
                  <a:normAutofit/>
                </a:bodyPr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4D4F53"/>
                      </a:solidFill>
                      <a:effectLst/>
                      <a:uLnTx/>
                      <a:uFillTx/>
                      <a:latin typeface="Arial" pitchFamily="34" charset="0"/>
                      <a:ea typeface="+mn-ea"/>
                      <a:cs typeface="Arial" pitchFamily="34" charset="0"/>
                    </a:rPr>
                    <a:t>27</a:t>
                  </a:r>
                  <a:endParaRPr kumimoji="0" lang="en-PH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4D4F53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endParaRPr>
                </a:p>
              </p:txBody>
            </p:sp>
            <p:sp>
              <p:nvSpPr>
                <p:cNvPr id="322" name="TextBox 321">
                  <a:extLst>
                    <a:ext uri="{FF2B5EF4-FFF2-40B4-BE49-F238E27FC236}">
                      <a16:creationId xmlns:a16="http://schemas.microsoft.com/office/drawing/2014/main" id="{E10C2236-95C4-56C0-6AB0-683178CB70EB}"/>
                    </a:ext>
                  </a:extLst>
                </p:cNvPr>
                <p:cNvSpPr txBox="1"/>
                <p:nvPr/>
              </p:nvSpPr>
              <p:spPr>
                <a:xfrm>
                  <a:off x="3420967" y="3989820"/>
                  <a:ext cx="274192" cy="199000"/>
                </a:xfrm>
                <a:prstGeom prst="rect">
                  <a:avLst/>
                </a:prstGeom>
              </p:spPr>
              <p:txBody>
                <a:bodyPr vert="horz" wrap="none" lIns="0" tIns="0" rIns="0" bIns="0" rtlCol="0" anchor="ctr" anchorCtr="0">
                  <a:normAutofit/>
                </a:bodyPr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4D4F53"/>
                      </a:solidFill>
                      <a:effectLst/>
                      <a:uLnTx/>
                      <a:uFillTx/>
                      <a:latin typeface="Arial" pitchFamily="34" charset="0"/>
                      <a:ea typeface="+mn-ea"/>
                      <a:cs typeface="Arial" pitchFamily="34" charset="0"/>
                    </a:rPr>
                    <a:t>30</a:t>
                  </a:r>
                  <a:endParaRPr kumimoji="0" lang="en-PH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4D4F53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endParaRPr>
                </a:p>
              </p:txBody>
            </p:sp>
            <p:sp>
              <p:nvSpPr>
                <p:cNvPr id="323" name="TextBox 322">
                  <a:extLst>
                    <a:ext uri="{FF2B5EF4-FFF2-40B4-BE49-F238E27FC236}">
                      <a16:creationId xmlns:a16="http://schemas.microsoft.com/office/drawing/2014/main" id="{4AC82FE8-9D81-1D31-CA3A-C878768D44FC}"/>
                    </a:ext>
                  </a:extLst>
                </p:cNvPr>
                <p:cNvSpPr txBox="1"/>
                <p:nvPr/>
              </p:nvSpPr>
              <p:spPr>
                <a:xfrm>
                  <a:off x="3639172" y="3989820"/>
                  <a:ext cx="274192" cy="199000"/>
                </a:xfrm>
                <a:prstGeom prst="rect">
                  <a:avLst/>
                </a:prstGeom>
              </p:spPr>
              <p:txBody>
                <a:bodyPr vert="horz" wrap="none" lIns="0" tIns="0" rIns="0" bIns="0" rtlCol="0" anchor="ctr" anchorCtr="0">
                  <a:normAutofit/>
                </a:bodyPr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4D4F53"/>
                      </a:solidFill>
                      <a:effectLst/>
                      <a:uLnTx/>
                      <a:uFillTx/>
                      <a:latin typeface="Arial" pitchFamily="34" charset="0"/>
                      <a:ea typeface="+mn-ea"/>
                      <a:cs typeface="Arial" pitchFamily="34" charset="0"/>
                    </a:rPr>
                    <a:t>33</a:t>
                  </a:r>
                  <a:endParaRPr kumimoji="0" lang="en-PH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4D4F53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endParaRPr>
                </a:p>
              </p:txBody>
            </p:sp>
            <p:sp>
              <p:nvSpPr>
                <p:cNvPr id="324" name="TextBox 323">
                  <a:extLst>
                    <a:ext uri="{FF2B5EF4-FFF2-40B4-BE49-F238E27FC236}">
                      <a16:creationId xmlns:a16="http://schemas.microsoft.com/office/drawing/2014/main" id="{5A3DE61C-FF1C-0CCC-66FB-F677450D32F3}"/>
                    </a:ext>
                  </a:extLst>
                </p:cNvPr>
                <p:cNvSpPr txBox="1"/>
                <p:nvPr/>
              </p:nvSpPr>
              <p:spPr>
                <a:xfrm>
                  <a:off x="3867791" y="3989820"/>
                  <a:ext cx="274192" cy="199000"/>
                </a:xfrm>
                <a:prstGeom prst="rect">
                  <a:avLst/>
                </a:prstGeom>
              </p:spPr>
              <p:txBody>
                <a:bodyPr vert="horz" wrap="none" lIns="0" tIns="0" rIns="0" bIns="0" rtlCol="0" anchor="ctr" anchorCtr="0">
                  <a:normAutofit/>
                </a:bodyPr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4D4F53"/>
                      </a:solidFill>
                      <a:effectLst/>
                      <a:uLnTx/>
                      <a:uFillTx/>
                      <a:latin typeface="Arial" pitchFamily="34" charset="0"/>
                      <a:ea typeface="+mn-ea"/>
                      <a:cs typeface="Arial" pitchFamily="34" charset="0"/>
                    </a:rPr>
                    <a:t>36</a:t>
                  </a:r>
                  <a:endParaRPr kumimoji="0" lang="en-PH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4D4F53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endParaRPr>
                </a:p>
              </p:txBody>
            </p:sp>
            <p:sp>
              <p:nvSpPr>
                <p:cNvPr id="325" name="TextBox 324">
                  <a:extLst>
                    <a:ext uri="{FF2B5EF4-FFF2-40B4-BE49-F238E27FC236}">
                      <a16:creationId xmlns:a16="http://schemas.microsoft.com/office/drawing/2014/main" id="{DEC60037-0276-E27D-E809-E07F7F0F40CF}"/>
                    </a:ext>
                  </a:extLst>
                </p:cNvPr>
                <p:cNvSpPr txBox="1"/>
                <p:nvPr/>
              </p:nvSpPr>
              <p:spPr>
                <a:xfrm>
                  <a:off x="4088462" y="3989820"/>
                  <a:ext cx="274192" cy="199000"/>
                </a:xfrm>
                <a:prstGeom prst="rect">
                  <a:avLst/>
                </a:prstGeom>
              </p:spPr>
              <p:txBody>
                <a:bodyPr vert="horz" wrap="none" lIns="0" tIns="0" rIns="0" bIns="0" rtlCol="0" anchor="ctr" anchorCtr="0">
                  <a:normAutofit/>
                </a:bodyPr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4D4F53"/>
                      </a:solidFill>
                      <a:effectLst/>
                      <a:uLnTx/>
                      <a:uFillTx/>
                      <a:latin typeface="Arial" pitchFamily="34" charset="0"/>
                      <a:ea typeface="+mn-ea"/>
                      <a:cs typeface="Arial" pitchFamily="34" charset="0"/>
                    </a:rPr>
                    <a:t>39</a:t>
                  </a:r>
                  <a:endParaRPr kumimoji="0" lang="en-PH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4D4F53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endParaRPr>
                </a:p>
              </p:txBody>
            </p:sp>
            <p:sp>
              <p:nvSpPr>
                <p:cNvPr id="326" name="TextBox 325">
                  <a:extLst>
                    <a:ext uri="{FF2B5EF4-FFF2-40B4-BE49-F238E27FC236}">
                      <a16:creationId xmlns:a16="http://schemas.microsoft.com/office/drawing/2014/main" id="{6BED5FD7-FAF7-E484-C81F-4774363BB587}"/>
                    </a:ext>
                  </a:extLst>
                </p:cNvPr>
                <p:cNvSpPr txBox="1"/>
                <p:nvPr/>
              </p:nvSpPr>
              <p:spPr>
                <a:xfrm>
                  <a:off x="4298935" y="3989820"/>
                  <a:ext cx="274192" cy="199000"/>
                </a:xfrm>
                <a:prstGeom prst="rect">
                  <a:avLst/>
                </a:prstGeom>
              </p:spPr>
              <p:txBody>
                <a:bodyPr vert="horz" wrap="none" lIns="0" tIns="0" rIns="0" bIns="0" rtlCol="0" anchor="ctr" anchorCtr="0">
                  <a:normAutofit/>
                </a:bodyPr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4D4F53"/>
                      </a:solidFill>
                      <a:effectLst/>
                      <a:uLnTx/>
                      <a:uFillTx/>
                      <a:latin typeface="Arial" pitchFamily="34" charset="0"/>
                      <a:ea typeface="+mn-ea"/>
                      <a:cs typeface="Arial" pitchFamily="34" charset="0"/>
                    </a:rPr>
                    <a:t>42</a:t>
                  </a:r>
                  <a:endParaRPr kumimoji="0" lang="en-PH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4D4F53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endParaRPr>
                </a:p>
              </p:txBody>
            </p:sp>
            <p:sp>
              <p:nvSpPr>
                <p:cNvPr id="327" name="TextBox 326">
                  <a:extLst>
                    <a:ext uri="{FF2B5EF4-FFF2-40B4-BE49-F238E27FC236}">
                      <a16:creationId xmlns:a16="http://schemas.microsoft.com/office/drawing/2014/main" id="{CFA7D792-CD58-2858-E43B-9A944F8BF64A}"/>
                    </a:ext>
                  </a:extLst>
                </p:cNvPr>
                <p:cNvSpPr txBox="1"/>
                <p:nvPr/>
              </p:nvSpPr>
              <p:spPr>
                <a:xfrm>
                  <a:off x="4517873" y="3989820"/>
                  <a:ext cx="274192" cy="199000"/>
                </a:xfrm>
                <a:prstGeom prst="rect">
                  <a:avLst/>
                </a:prstGeom>
              </p:spPr>
              <p:txBody>
                <a:bodyPr vert="horz" wrap="none" lIns="0" tIns="0" rIns="0" bIns="0" rtlCol="0" anchor="ctr" anchorCtr="0">
                  <a:normAutofit/>
                </a:bodyPr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4D4F53"/>
                      </a:solidFill>
                      <a:effectLst/>
                      <a:uLnTx/>
                      <a:uFillTx/>
                      <a:latin typeface="Arial" pitchFamily="34" charset="0"/>
                      <a:ea typeface="+mn-ea"/>
                      <a:cs typeface="Arial" pitchFamily="34" charset="0"/>
                    </a:rPr>
                    <a:t>45</a:t>
                  </a:r>
                  <a:endParaRPr kumimoji="0" lang="en-PH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4D4F53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endParaRPr>
                </a:p>
              </p:txBody>
            </p:sp>
            <p:sp>
              <p:nvSpPr>
                <p:cNvPr id="328" name="TextBox 327">
                  <a:extLst>
                    <a:ext uri="{FF2B5EF4-FFF2-40B4-BE49-F238E27FC236}">
                      <a16:creationId xmlns:a16="http://schemas.microsoft.com/office/drawing/2014/main" id="{32870A81-DA22-1A37-BA24-F3225EF541B7}"/>
                    </a:ext>
                  </a:extLst>
                </p:cNvPr>
                <p:cNvSpPr txBox="1"/>
                <p:nvPr/>
              </p:nvSpPr>
              <p:spPr>
                <a:xfrm>
                  <a:off x="4734841" y="3989820"/>
                  <a:ext cx="274192" cy="199000"/>
                </a:xfrm>
                <a:prstGeom prst="rect">
                  <a:avLst/>
                </a:prstGeom>
              </p:spPr>
              <p:txBody>
                <a:bodyPr vert="horz" wrap="none" lIns="0" tIns="0" rIns="0" bIns="0" rtlCol="0" anchor="ctr" anchorCtr="0">
                  <a:normAutofit/>
                </a:bodyPr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4D4F53"/>
                      </a:solidFill>
                      <a:effectLst/>
                      <a:uLnTx/>
                      <a:uFillTx/>
                      <a:latin typeface="Arial" pitchFamily="34" charset="0"/>
                      <a:ea typeface="+mn-ea"/>
                      <a:cs typeface="Arial" pitchFamily="34" charset="0"/>
                    </a:rPr>
                    <a:t>48</a:t>
                  </a:r>
                  <a:endParaRPr kumimoji="0" lang="en-PH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4D4F53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endParaRPr>
                </a:p>
              </p:txBody>
            </p:sp>
            <p:sp>
              <p:nvSpPr>
                <p:cNvPr id="329" name="TextBox 328">
                  <a:extLst>
                    <a:ext uri="{FF2B5EF4-FFF2-40B4-BE49-F238E27FC236}">
                      <a16:creationId xmlns:a16="http://schemas.microsoft.com/office/drawing/2014/main" id="{9E07D2D9-7204-665E-A798-359AC9C4EC5C}"/>
                    </a:ext>
                  </a:extLst>
                </p:cNvPr>
                <p:cNvSpPr txBox="1"/>
                <p:nvPr/>
              </p:nvSpPr>
              <p:spPr>
                <a:xfrm>
                  <a:off x="4948880" y="3989820"/>
                  <a:ext cx="274192" cy="199000"/>
                </a:xfrm>
                <a:prstGeom prst="rect">
                  <a:avLst/>
                </a:prstGeom>
              </p:spPr>
              <p:txBody>
                <a:bodyPr vert="horz" wrap="none" lIns="0" tIns="0" rIns="0" bIns="0" rtlCol="0" anchor="ctr" anchorCtr="0">
                  <a:normAutofit/>
                </a:bodyPr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4D4F53"/>
                      </a:solidFill>
                      <a:effectLst/>
                      <a:uLnTx/>
                      <a:uFillTx/>
                      <a:latin typeface="Arial" pitchFamily="34" charset="0"/>
                      <a:ea typeface="+mn-ea"/>
                      <a:cs typeface="Arial" pitchFamily="34" charset="0"/>
                    </a:rPr>
                    <a:t>51</a:t>
                  </a:r>
                  <a:endParaRPr kumimoji="0" lang="en-PH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4D4F53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endParaRPr>
                </a:p>
              </p:txBody>
            </p:sp>
            <p:sp>
              <p:nvSpPr>
                <p:cNvPr id="330" name="TextBox 329">
                  <a:extLst>
                    <a:ext uri="{FF2B5EF4-FFF2-40B4-BE49-F238E27FC236}">
                      <a16:creationId xmlns:a16="http://schemas.microsoft.com/office/drawing/2014/main" id="{9D79D258-6B6D-8131-1325-E76C4349560F}"/>
                    </a:ext>
                  </a:extLst>
                </p:cNvPr>
                <p:cNvSpPr txBox="1"/>
                <p:nvPr/>
              </p:nvSpPr>
              <p:spPr>
                <a:xfrm>
                  <a:off x="5177478" y="3989820"/>
                  <a:ext cx="274192" cy="199000"/>
                </a:xfrm>
                <a:prstGeom prst="rect">
                  <a:avLst/>
                </a:prstGeom>
              </p:spPr>
              <p:txBody>
                <a:bodyPr vert="horz" wrap="none" lIns="0" tIns="0" rIns="0" bIns="0" rtlCol="0" anchor="ctr" anchorCtr="0">
                  <a:normAutofit/>
                </a:bodyPr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4D4F53"/>
                      </a:solidFill>
                      <a:effectLst/>
                      <a:uLnTx/>
                      <a:uFillTx/>
                      <a:latin typeface="Arial" pitchFamily="34" charset="0"/>
                      <a:ea typeface="+mn-ea"/>
                      <a:cs typeface="Arial" pitchFamily="34" charset="0"/>
                    </a:rPr>
                    <a:t>54</a:t>
                  </a:r>
                  <a:endParaRPr kumimoji="0" lang="en-PH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4D4F53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endParaRPr>
                </a:p>
              </p:txBody>
            </p:sp>
            <p:sp>
              <p:nvSpPr>
                <p:cNvPr id="331" name="TextBox 330">
                  <a:extLst>
                    <a:ext uri="{FF2B5EF4-FFF2-40B4-BE49-F238E27FC236}">
                      <a16:creationId xmlns:a16="http://schemas.microsoft.com/office/drawing/2014/main" id="{27032D54-9EF3-1440-00E0-970DB5E3C8D1}"/>
                    </a:ext>
                  </a:extLst>
                </p:cNvPr>
                <p:cNvSpPr txBox="1"/>
                <p:nvPr/>
              </p:nvSpPr>
              <p:spPr>
                <a:xfrm>
                  <a:off x="5382267" y="3989820"/>
                  <a:ext cx="274192" cy="199000"/>
                </a:xfrm>
                <a:prstGeom prst="rect">
                  <a:avLst/>
                </a:prstGeom>
              </p:spPr>
              <p:txBody>
                <a:bodyPr vert="horz" wrap="none" lIns="0" tIns="0" rIns="0" bIns="0" rtlCol="0" anchor="ctr" anchorCtr="0">
                  <a:normAutofit/>
                </a:bodyPr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4D4F53"/>
                      </a:solidFill>
                      <a:effectLst/>
                      <a:uLnTx/>
                      <a:uFillTx/>
                      <a:latin typeface="Arial" pitchFamily="34" charset="0"/>
                      <a:ea typeface="+mn-ea"/>
                      <a:cs typeface="Arial" pitchFamily="34" charset="0"/>
                    </a:rPr>
                    <a:t>57</a:t>
                  </a:r>
                  <a:endParaRPr kumimoji="0" lang="en-PH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4D4F53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endParaRPr>
                </a:p>
              </p:txBody>
            </p:sp>
            <p:sp>
              <p:nvSpPr>
                <p:cNvPr id="332" name="TextBox 331">
                  <a:extLst>
                    <a:ext uri="{FF2B5EF4-FFF2-40B4-BE49-F238E27FC236}">
                      <a16:creationId xmlns:a16="http://schemas.microsoft.com/office/drawing/2014/main" id="{06FF10C1-EB38-199C-1960-D0D3F977CC53}"/>
                    </a:ext>
                  </a:extLst>
                </p:cNvPr>
                <p:cNvSpPr txBox="1"/>
                <p:nvPr/>
              </p:nvSpPr>
              <p:spPr>
                <a:xfrm>
                  <a:off x="5602668" y="3989820"/>
                  <a:ext cx="274192" cy="199000"/>
                </a:xfrm>
                <a:prstGeom prst="rect">
                  <a:avLst/>
                </a:prstGeom>
              </p:spPr>
              <p:txBody>
                <a:bodyPr vert="horz" wrap="none" lIns="0" tIns="0" rIns="0" bIns="0" rtlCol="0" anchor="ctr" anchorCtr="0">
                  <a:normAutofit/>
                </a:bodyPr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4D4F53"/>
                      </a:solidFill>
                      <a:effectLst/>
                      <a:uLnTx/>
                      <a:uFillTx/>
                      <a:latin typeface="Arial" pitchFamily="34" charset="0"/>
                      <a:ea typeface="+mn-ea"/>
                      <a:cs typeface="Arial" pitchFamily="34" charset="0"/>
                    </a:rPr>
                    <a:t>60</a:t>
                  </a:r>
                  <a:endParaRPr kumimoji="0" lang="en-PH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4D4F53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endParaRPr>
                </a:p>
              </p:txBody>
            </p:sp>
            <p:sp>
              <p:nvSpPr>
                <p:cNvPr id="333" name="TextBox 332">
                  <a:extLst>
                    <a:ext uri="{FF2B5EF4-FFF2-40B4-BE49-F238E27FC236}">
                      <a16:creationId xmlns:a16="http://schemas.microsoft.com/office/drawing/2014/main" id="{79FA606B-D0F8-04C5-8B88-C0730E13D138}"/>
                    </a:ext>
                  </a:extLst>
                </p:cNvPr>
                <p:cNvSpPr txBox="1"/>
                <p:nvPr/>
              </p:nvSpPr>
              <p:spPr>
                <a:xfrm>
                  <a:off x="3330104" y="4152420"/>
                  <a:ext cx="274192" cy="199000"/>
                </a:xfrm>
                <a:prstGeom prst="rect">
                  <a:avLst/>
                </a:prstGeom>
              </p:spPr>
              <p:txBody>
                <a:bodyPr vert="horz" wrap="none" lIns="0" tIns="0" rIns="0" bIns="0" rtlCol="0" anchor="ctr" anchorCtr="0">
                  <a:normAutofit/>
                </a:bodyPr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4D4F53"/>
                      </a:solidFill>
                      <a:effectLst/>
                      <a:uLnTx/>
                      <a:uFillTx/>
                      <a:latin typeface="Arial" pitchFamily="34" charset="0"/>
                      <a:ea typeface="+mn-ea"/>
                      <a:cs typeface="Arial" pitchFamily="34" charset="0"/>
                    </a:rPr>
                    <a:t>Time (months)</a:t>
                  </a:r>
                  <a:endParaRPr kumimoji="0" lang="en-PH" sz="1200" b="1" i="0" u="none" strike="noStrike" kern="1200" cap="none" spc="0" normalizeH="0" baseline="0" noProof="0">
                    <a:ln>
                      <a:noFill/>
                    </a:ln>
                    <a:solidFill>
                      <a:srgbClr val="4D4F53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endParaRPr>
                </a:p>
              </p:txBody>
            </p:sp>
          </p:grpSp>
        </p:grpSp>
      </p:grpSp>
      <p:sp>
        <p:nvSpPr>
          <p:cNvPr id="371" name="TextBox 370">
            <a:extLst>
              <a:ext uri="{FF2B5EF4-FFF2-40B4-BE49-F238E27FC236}">
                <a16:creationId xmlns:a16="http://schemas.microsoft.com/office/drawing/2014/main" id="{03AC6B0D-26D4-9235-59FD-1B7B4B43994D}"/>
              </a:ext>
            </a:extLst>
          </p:cNvPr>
          <p:cNvSpPr txBox="1"/>
          <p:nvPr/>
        </p:nvSpPr>
        <p:spPr>
          <a:xfrm>
            <a:off x="504171" y="1155805"/>
            <a:ext cx="5219728" cy="393288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EFS</a:t>
            </a:r>
          </a:p>
        </p:txBody>
      </p:sp>
      <p:grpSp>
        <p:nvGrpSpPr>
          <p:cNvPr id="372" name="Group 371">
            <a:extLst>
              <a:ext uri="{FF2B5EF4-FFF2-40B4-BE49-F238E27FC236}">
                <a16:creationId xmlns:a16="http://schemas.microsoft.com/office/drawing/2014/main" id="{C1BA1A05-21B1-D99B-4F9D-9BB0FE2375F8}"/>
              </a:ext>
            </a:extLst>
          </p:cNvPr>
          <p:cNvGrpSpPr/>
          <p:nvPr/>
        </p:nvGrpSpPr>
        <p:grpSpPr>
          <a:xfrm>
            <a:off x="1327344" y="1544019"/>
            <a:ext cx="3761037" cy="1287455"/>
            <a:chOff x="1327343" y="1696419"/>
            <a:chExt cx="3761037" cy="1287454"/>
          </a:xfrm>
        </p:grpSpPr>
        <p:grpSp>
          <p:nvGrpSpPr>
            <p:cNvPr id="373" name="Group 372">
              <a:extLst>
                <a:ext uri="{FF2B5EF4-FFF2-40B4-BE49-F238E27FC236}">
                  <a16:creationId xmlns:a16="http://schemas.microsoft.com/office/drawing/2014/main" id="{C955000E-3E2A-519E-64A0-7897078384C9}"/>
                </a:ext>
              </a:extLst>
            </p:cNvPr>
            <p:cNvGrpSpPr/>
            <p:nvPr/>
          </p:nvGrpSpPr>
          <p:grpSpPr>
            <a:xfrm>
              <a:off x="1327343" y="1696419"/>
              <a:ext cx="88514" cy="88514"/>
              <a:chOff x="1340677" y="1697101"/>
              <a:chExt cx="88514" cy="88514"/>
            </a:xfrm>
          </p:grpSpPr>
          <p:cxnSp>
            <p:nvCxnSpPr>
              <p:cNvPr id="548" name="Straight Connector 547">
                <a:extLst>
                  <a:ext uri="{FF2B5EF4-FFF2-40B4-BE49-F238E27FC236}">
                    <a16:creationId xmlns:a16="http://schemas.microsoft.com/office/drawing/2014/main" id="{7F904CB9-7420-1DC0-ED57-7F554C92E33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23F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9" name="Straight Connector 548">
                <a:extLst>
                  <a:ext uri="{FF2B5EF4-FFF2-40B4-BE49-F238E27FC236}">
                    <a16:creationId xmlns:a16="http://schemas.microsoft.com/office/drawing/2014/main" id="{DF10A7E7-E056-87D8-4F4B-512435EA0F13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23F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74" name="Group 373">
              <a:extLst>
                <a:ext uri="{FF2B5EF4-FFF2-40B4-BE49-F238E27FC236}">
                  <a16:creationId xmlns:a16="http://schemas.microsoft.com/office/drawing/2014/main" id="{D6A03BE9-8652-141C-EBDF-500FC2F22CF8}"/>
                </a:ext>
              </a:extLst>
            </p:cNvPr>
            <p:cNvGrpSpPr/>
            <p:nvPr/>
          </p:nvGrpSpPr>
          <p:grpSpPr>
            <a:xfrm>
              <a:off x="1344011" y="1715790"/>
              <a:ext cx="88514" cy="88514"/>
              <a:chOff x="1340677" y="1697101"/>
              <a:chExt cx="88514" cy="88514"/>
            </a:xfrm>
          </p:grpSpPr>
          <p:cxnSp>
            <p:nvCxnSpPr>
              <p:cNvPr id="546" name="Straight Connector 545">
                <a:extLst>
                  <a:ext uri="{FF2B5EF4-FFF2-40B4-BE49-F238E27FC236}">
                    <a16:creationId xmlns:a16="http://schemas.microsoft.com/office/drawing/2014/main" id="{BC58EB01-2A78-59C9-1857-DD999AABC3F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23F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7" name="Straight Connector 546">
                <a:extLst>
                  <a:ext uri="{FF2B5EF4-FFF2-40B4-BE49-F238E27FC236}">
                    <a16:creationId xmlns:a16="http://schemas.microsoft.com/office/drawing/2014/main" id="{E2DF3559-694A-1628-736F-EE9E05627FB2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23F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75" name="Group 374">
              <a:extLst>
                <a:ext uri="{FF2B5EF4-FFF2-40B4-BE49-F238E27FC236}">
                  <a16:creationId xmlns:a16="http://schemas.microsoft.com/office/drawing/2014/main" id="{F1CBFEF4-6A45-DA44-B172-7D34FAA3BA12}"/>
                </a:ext>
              </a:extLst>
            </p:cNvPr>
            <p:cNvGrpSpPr/>
            <p:nvPr/>
          </p:nvGrpSpPr>
          <p:grpSpPr>
            <a:xfrm>
              <a:off x="1482124" y="2119998"/>
              <a:ext cx="88514" cy="88514"/>
              <a:chOff x="1340677" y="1697101"/>
              <a:chExt cx="88514" cy="88514"/>
            </a:xfrm>
          </p:grpSpPr>
          <p:cxnSp>
            <p:nvCxnSpPr>
              <p:cNvPr id="544" name="Straight Connector 543">
                <a:extLst>
                  <a:ext uri="{FF2B5EF4-FFF2-40B4-BE49-F238E27FC236}">
                    <a16:creationId xmlns:a16="http://schemas.microsoft.com/office/drawing/2014/main" id="{7F97D025-EB89-3302-15BA-C3B89ECBBE9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23F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5" name="Straight Connector 544">
                <a:extLst>
                  <a:ext uri="{FF2B5EF4-FFF2-40B4-BE49-F238E27FC236}">
                    <a16:creationId xmlns:a16="http://schemas.microsoft.com/office/drawing/2014/main" id="{850E13E4-89AA-5C3C-6179-F7A794B1F907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23F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76" name="Group 375">
              <a:extLst>
                <a:ext uri="{FF2B5EF4-FFF2-40B4-BE49-F238E27FC236}">
                  <a16:creationId xmlns:a16="http://schemas.microsoft.com/office/drawing/2014/main" id="{60CA51A2-B057-D405-8B67-179F0376061E}"/>
                </a:ext>
              </a:extLst>
            </p:cNvPr>
            <p:cNvGrpSpPr/>
            <p:nvPr/>
          </p:nvGrpSpPr>
          <p:grpSpPr>
            <a:xfrm>
              <a:off x="3573189" y="2881071"/>
              <a:ext cx="88514" cy="88514"/>
              <a:chOff x="1340677" y="1697101"/>
              <a:chExt cx="88514" cy="88514"/>
            </a:xfrm>
          </p:grpSpPr>
          <p:cxnSp>
            <p:nvCxnSpPr>
              <p:cNvPr id="542" name="Straight Connector 541">
                <a:extLst>
                  <a:ext uri="{FF2B5EF4-FFF2-40B4-BE49-F238E27FC236}">
                    <a16:creationId xmlns:a16="http://schemas.microsoft.com/office/drawing/2014/main" id="{9DB4187D-1D65-8126-27B7-E64715080FB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23F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3" name="Straight Connector 542">
                <a:extLst>
                  <a:ext uri="{FF2B5EF4-FFF2-40B4-BE49-F238E27FC236}">
                    <a16:creationId xmlns:a16="http://schemas.microsoft.com/office/drawing/2014/main" id="{5886466D-DB0E-C24F-C490-6E72C4453FB4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23F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77" name="Group 376">
              <a:extLst>
                <a:ext uri="{FF2B5EF4-FFF2-40B4-BE49-F238E27FC236}">
                  <a16:creationId xmlns:a16="http://schemas.microsoft.com/office/drawing/2014/main" id="{9AA10472-0A94-1082-3E39-BA1DBDD95C7D}"/>
                </a:ext>
              </a:extLst>
            </p:cNvPr>
            <p:cNvGrpSpPr/>
            <p:nvPr/>
          </p:nvGrpSpPr>
          <p:grpSpPr>
            <a:xfrm>
              <a:off x="3604146" y="2881071"/>
              <a:ext cx="88514" cy="88514"/>
              <a:chOff x="1340677" y="1697101"/>
              <a:chExt cx="88514" cy="88514"/>
            </a:xfrm>
          </p:grpSpPr>
          <p:cxnSp>
            <p:nvCxnSpPr>
              <p:cNvPr id="540" name="Straight Connector 539">
                <a:extLst>
                  <a:ext uri="{FF2B5EF4-FFF2-40B4-BE49-F238E27FC236}">
                    <a16:creationId xmlns:a16="http://schemas.microsoft.com/office/drawing/2014/main" id="{E1A7230E-86A6-9DE1-8DCE-580E24687B2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23F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1" name="Straight Connector 540">
                <a:extLst>
                  <a:ext uri="{FF2B5EF4-FFF2-40B4-BE49-F238E27FC236}">
                    <a16:creationId xmlns:a16="http://schemas.microsoft.com/office/drawing/2014/main" id="{26015BD7-64C4-CFF2-7765-EA54A650D6B2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23F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78" name="Group 377">
              <a:extLst>
                <a:ext uri="{FF2B5EF4-FFF2-40B4-BE49-F238E27FC236}">
                  <a16:creationId xmlns:a16="http://schemas.microsoft.com/office/drawing/2014/main" id="{0A591E73-3743-5F8D-4411-37B4C377A01D}"/>
                </a:ext>
              </a:extLst>
            </p:cNvPr>
            <p:cNvGrpSpPr/>
            <p:nvPr/>
          </p:nvGrpSpPr>
          <p:grpSpPr>
            <a:xfrm>
              <a:off x="3639574" y="2881071"/>
              <a:ext cx="88514" cy="88514"/>
              <a:chOff x="1340677" y="1697101"/>
              <a:chExt cx="88514" cy="88514"/>
            </a:xfrm>
          </p:grpSpPr>
          <p:cxnSp>
            <p:nvCxnSpPr>
              <p:cNvPr id="538" name="Straight Connector 537">
                <a:extLst>
                  <a:ext uri="{FF2B5EF4-FFF2-40B4-BE49-F238E27FC236}">
                    <a16:creationId xmlns:a16="http://schemas.microsoft.com/office/drawing/2014/main" id="{30B4F930-E453-19EA-1305-1F5C6F1FC6E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23F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9" name="Straight Connector 538">
                <a:extLst>
                  <a:ext uri="{FF2B5EF4-FFF2-40B4-BE49-F238E27FC236}">
                    <a16:creationId xmlns:a16="http://schemas.microsoft.com/office/drawing/2014/main" id="{6AD3E1A3-1CE7-B0D9-7FB7-1CA9CC8A8503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23F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79" name="Group 378">
              <a:extLst>
                <a:ext uri="{FF2B5EF4-FFF2-40B4-BE49-F238E27FC236}">
                  <a16:creationId xmlns:a16="http://schemas.microsoft.com/office/drawing/2014/main" id="{90130F45-D139-4022-1AE1-F9B877A433E5}"/>
                </a:ext>
              </a:extLst>
            </p:cNvPr>
            <p:cNvGrpSpPr/>
            <p:nvPr/>
          </p:nvGrpSpPr>
          <p:grpSpPr>
            <a:xfrm>
              <a:off x="3650291" y="2881071"/>
              <a:ext cx="88514" cy="88514"/>
              <a:chOff x="1340677" y="1697101"/>
              <a:chExt cx="88514" cy="88514"/>
            </a:xfrm>
          </p:grpSpPr>
          <p:cxnSp>
            <p:nvCxnSpPr>
              <p:cNvPr id="536" name="Straight Connector 535">
                <a:extLst>
                  <a:ext uri="{FF2B5EF4-FFF2-40B4-BE49-F238E27FC236}">
                    <a16:creationId xmlns:a16="http://schemas.microsoft.com/office/drawing/2014/main" id="{849A3DAE-DC02-4BA0-653D-AF42D1FBE18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23F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7" name="Straight Connector 536">
                <a:extLst>
                  <a:ext uri="{FF2B5EF4-FFF2-40B4-BE49-F238E27FC236}">
                    <a16:creationId xmlns:a16="http://schemas.microsoft.com/office/drawing/2014/main" id="{07FC473E-FB42-A25F-7D3F-D82A128648BD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23F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80" name="Group 379">
              <a:extLst>
                <a:ext uri="{FF2B5EF4-FFF2-40B4-BE49-F238E27FC236}">
                  <a16:creationId xmlns:a16="http://schemas.microsoft.com/office/drawing/2014/main" id="{86CCC96C-EB08-4931-295D-281173BBE9A1}"/>
                </a:ext>
              </a:extLst>
            </p:cNvPr>
            <p:cNvGrpSpPr/>
            <p:nvPr/>
          </p:nvGrpSpPr>
          <p:grpSpPr>
            <a:xfrm>
              <a:off x="3671902" y="2881071"/>
              <a:ext cx="88514" cy="88514"/>
              <a:chOff x="1340677" y="1697101"/>
              <a:chExt cx="88514" cy="88514"/>
            </a:xfrm>
          </p:grpSpPr>
          <p:cxnSp>
            <p:nvCxnSpPr>
              <p:cNvPr id="534" name="Straight Connector 533">
                <a:extLst>
                  <a:ext uri="{FF2B5EF4-FFF2-40B4-BE49-F238E27FC236}">
                    <a16:creationId xmlns:a16="http://schemas.microsoft.com/office/drawing/2014/main" id="{0F2301BE-AA2F-D6E0-C27F-0F2C6278888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23F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5" name="Straight Connector 534">
                <a:extLst>
                  <a:ext uri="{FF2B5EF4-FFF2-40B4-BE49-F238E27FC236}">
                    <a16:creationId xmlns:a16="http://schemas.microsoft.com/office/drawing/2014/main" id="{7B815973-F328-2CCA-EBC4-D58E2A831FFF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23F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81" name="Group 380">
              <a:extLst>
                <a:ext uri="{FF2B5EF4-FFF2-40B4-BE49-F238E27FC236}">
                  <a16:creationId xmlns:a16="http://schemas.microsoft.com/office/drawing/2014/main" id="{1DB23C6E-B0A2-05AC-FBF8-B18865AECF81}"/>
                </a:ext>
              </a:extLst>
            </p:cNvPr>
            <p:cNvGrpSpPr/>
            <p:nvPr/>
          </p:nvGrpSpPr>
          <p:grpSpPr>
            <a:xfrm>
              <a:off x="3696457" y="2881071"/>
              <a:ext cx="88514" cy="88514"/>
              <a:chOff x="1340677" y="1697101"/>
              <a:chExt cx="88514" cy="88514"/>
            </a:xfrm>
          </p:grpSpPr>
          <p:cxnSp>
            <p:nvCxnSpPr>
              <p:cNvPr id="532" name="Straight Connector 531">
                <a:extLst>
                  <a:ext uri="{FF2B5EF4-FFF2-40B4-BE49-F238E27FC236}">
                    <a16:creationId xmlns:a16="http://schemas.microsoft.com/office/drawing/2014/main" id="{B7804263-3708-0103-4D67-0ACE704CE14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23F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3" name="Straight Connector 532">
                <a:extLst>
                  <a:ext uri="{FF2B5EF4-FFF2-40B4-BE49-F238E27FC236}">
                    <a16:creationId xmlns:a16="http://schemas.microsoft.com/office/drawing/2014/main" id="{5DA8B965-567B-8FF9-728E-C77479D13566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23F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82" name="Group 381">
              <a:extLst>
                <a:ext uri="{FF2B5EF4-FFF2-40B4-BE49-F238E27FC236}">
                  <a16:creationId xmlns:a16="http://schemas.microsoft.com/office/drawing/2014/main" id="{BF1EF356-9AB6-9E37-DD50-FBD2A5F9F608}"/>
                </a:ext>
              </a:extLst>
            </p:cNvPr>
            <p:cNvGrpSpPr/>
            <p:nvPr/>
          </p:nvGrpSpPr>
          <p:grpSpPr>
            <a:xfrm>
              <a:off x="3706771" y="2881071"/>
              <a:ext cx="88514" cy="88514"/>
              <a:chOff x="1340677" y="1697101"/>
              <a:chExt cx="88514" cy="88514"/>
            </a:xfrm>
          </p:grpSpPr>
          <p:cxnSp>
            <p:nvCxnSpPr>
              <p:cNvPr id="530" name="Straight Connector 529">
                <a:extLst>
                  <a:ext uri="{FF2B5EF4-FFF2-40B4-BE49-F238E27FC236}">
                    <a16:creationId xmlns:a16="http://schemas.microsoft.com/office/drawing/2014/main" id="{CB4A13A8-64C6-5A52-A008-6D9F5AE4957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23F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1" name="Straight Connector 530">
                <a:extLst>
                  <a:ext uri="{FF2B5EF4-FFF2-40B4-BE49-F238E27FC236}">
                    <a16:creationId xmlns:a16="http://schemas.microsoft.com/office/drawing/2014/main" id="{0A445B35-9989-B2E0-B297-C2994966934A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23F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83" name="Group 382">
              <a:extLst>
                <a:ext uri="{FF2B5EF4-FFF2-40B4-BE49-F238E27FC236}">
                  <a16:creationId xmlns:a16="http://schemas.microsoft.com/office/drawing/2014/main" id="{1575ADCE-E3BF-4850-77C8-3286DF4CF8BC}"/>
                </a:ext>
              </a:extLst>
            </p:cNvPr>
            <p:cNvGrpSpPr/>
            <p:nvPr/>
          </p:nvGrpSpPr>
          <p:grpSpPr>
            <a:xfrm>
              <a:off x="3721517" y="2881071"/>
              <a:ext cx="88514" cy="88514"/>
              <a:chOff x="1340677" y="1697101"/>
              <a:chExt cx="88514" cy="88514"/>
            </a:xfrm>
          </p:grpSpPr>
          <p:cxnSp>
            <p:nvCxnSpPr>
              <p:cNvPr id="528" name="Straight Connector 527">
                <a:extLst>
                  <a:ext uri="{FF2B5EF4-FFF2-40B4-BE49-F238E27FC236}">
                    <a16:creationId xmlns:a16="http://schemas.microsoft.com/office/drawing/2014/main" id="{AD5766A6-6A3A-B993-AA38-CA506300322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23F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9" name="Straight Connector 528">
                <a:extLst>
                  <a:ext uri="{FF2B5EF4-FFF2-40B4-BE49-F238E27FC236}">
                    <a16:creationId xmlns:a16="http://schemas.microsoft.com/office/drawing/2014/main" id="{9C249BD0-60C9-09F1-4B0A-5DA5E5582C8D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23F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84" name="Group 383">
              <a:extLst>
                <a:ext uri="{FF2B5EF4-FFF2-40B4-BE49-F238E27FC236}">
                  <a16:creationId xmlns:a16="http://schemas.microsoft.com/office/drawing/2014/main" id="{6E2B0BB8-101B-75D5-81C7-F1E49C1E4C76}"/>
                </a:ext>
              </a:extLst>
            </p:cNvPr>
            <p:cNvGrpSpPr/>
            <p:nvPr/>
          </p:nvGrpSpPr>
          <p:grpSpPr>
            <a:xfrm>
              <a:off x="3744429" y="2881071"/>
              <a:ext cx="88514" cy="88514"/>
              <a:chOff x="1340677" y="1697101"/>
              <a:chExt cx="88514" cy="88514"/>
            </a:xfrm>
          </p:grpSpPr>
          <p:cxnSp>
            <p:nvCxnSpPr>
              <p:cNvPr id="526" name="Straight Connector 525">
                <a:extLst>
                  <a:ext uri="{FF2B5EF4-FFF2-40B4-BE49-F238E27FC236}">
                    <a16:creationId xmlns:a16="http://schemas.microsoft.com/office/drawing/2014/main" id="{5B5C9639-7D09-29CF-748D-3B8DD50E4B9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23F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7" name="Straight Connector 526">
                <a:extLst>
                  <a:ext uri="{FF2B5EF4-FFF2-40B4-BE49-F238E27FC236}">
                    <a16:creationId xmlns:a16="http://schemas.microsoft.com/office/drawing/2014/main" id="{94ABC62B-A05F-FE54-3968-C376D1F6B761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23F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85" name="Group 384">
              <a:extLst>
                <a:ext uri="{FF2B5EF4-FFF2-40B4-BE49-F238E27FC236}">
                  <a16:creationId xmlns:a16="http://schemas.microsoft.com/office/drawing/2014/main" id="{FB66C60A-22A7-3699-2DCD-500505E4ADA7}"/>
                </a:ext>
              </a:extLst>
            </p:cNvPr>
            <p:cNvGrpSpPr/>
            <p:nvPr/>
          </p:nvGrpSpPr>
          <p:grpSpPr>
            <a:xfrm>
              <a:off x="3755584" y="2881071"/>
              <a:ext cx="88514" cy="88514"/>
              <a:chOff x="1340677" y="1697101"/>
              <a:chExt cx="88514" cy="88514"/>
            </a:xfrm>
          </p:grpSpPr>
          <p:cxnSp>
            <p:nvCxnSpPr>
              <p:cNvPr id="524" name="Straight Connector 523">
                <a:extLst>
                  <a:ext uri="{FF2B5EF4-FFF2-40B4-BE49-F238E27FC236}">
                    <a16:creationId xmlns:a16="http://schemas.microsoft.com/office/drawing/2014/main" id="{12898C60-D65F-5010-D6D7-76C5D88C3DC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23F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5" name="Straight Connector 524">
                <a:extLst>
                  <a:ext uri="{FF2B5EF4-FFF2-40B4-BE49-F238E27FC236}">
                    <a16:creationId xmlns:a16="http://schemas.microsoft.com/office/drawing/2014/main" id="{2ECCA1EE-C8A1-0A76-79C2-4D6C5353F668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23F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86" name="Group 385">
              <a:extLst>
                <a:ext uri="{FF2B5EF4-FFF2-40B4-BE49-F238E27FC236}">
                  <a16:creationId xmlns:a16="http://schemas.microsoft.com/office/drawing/2014/main" id="{708D85D4-FF83-CFE2-E3A4-29F0A190C4CC}"/>
                </a:ext>
              </a:extLst>
            </p:cNvPr>
            <p:cNvGrpSpPr/>
            <p:nvPr/>
          </p:nvGrpSpPr>
          <p:grpSpPr>
            <a:xfrm>
              <a:off x="3772917" y="2895359"/>
              <a:ext cx="88514" cy="88514"/>
              <a:chOff x="1340677" y="1697101"/>
              <a:chExt cx="88514" cy="88514"/>
            </a:xfrm>
          </p:grpSpPr>
          <p:cxnSp>
            <p:nvCxnSpPr>
              <p:cNvPr id="522" name="Straight Connector 521">
                <a:extLst>
                  <a:ext uri="{FF2B5EF4-FFF2-40B4-BE49-F238E27FC236}">
                    <a16:creationId xmlns:a16="http://schemas.microsoft.com/office/drawing/2014/main" id="{34E9D223-894B-CF9C-375B-00BBC651C50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23F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3" name="Straight Connector 522">
                <a:extLst>
                  <a:ext uri="{FF2B5EF4-FFF2-40B4-BE49-F238E27FC236}">
                    <a16:creationId xmlns:a16="http://schemas.microsoft.com/office/drawing/2014/main" id="{681B559E-0164-087D-9B19-1A0ADC9512BB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23F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87" name="Group 386">
              <a:extLst>
                <a:ext uri="{FF2B5EF4-FFF2-40B4-BE49-F238E27FC236}">
                  <a16:creationId xmlns:a16="http://schemas.microsoft.com/office/drawing/2014/main" id="{D28A29D2-1D73-E78C-B30F-765DA2A26539}"/>
                </a:ext>
              </a:extLst>
            </p:cNvPr>
            <p:cNvGrpSpPr/>
            <p:nvPr/>
          </p:nvGrpSpPr>
          <p:grpSpPr>
            <a:xfrm>
              <a:off x="3858220" y="2895359"/>
              <a:ext cx="88514" cy="88514"/>
              <a:chOff x="1340677" y="1697101"/>
              <a:chExt cx="88514" cy="88514"/>
            </a:xfrm>
          </p:grpSpPr>
          <p:cxnSp>
            <p:nvCxnSpPr>
              <p:cNvPr id="520" name="Straight Connector 519">
                <a:extLst>
                  <a:ext uri="{FF2B5EF4-FFF2-40B4-BE49-F238E27FC236}">
                    <a16:creationId xmlns:a16="http://schemas.microsoft.com/office/drawing/2014/main" id="{6CB5D6DF-70DF-DECD-5A10-9EA8C101A01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23F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1" name="Straight Connector 520">
                <a:extLst>
                  <a:ext uri="{FF2B5EF4-FFF2-40B4-BE49-F238E27FC236}">
                    <a16:creationId xmlns:a16="http://schemas.microsoft.com/office/drawing/2014/main" id="{9DC97EB4-E09B-6057-4CCD-082358BC72D7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23F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88" name="Group 387">
              <a:extLst>
                <a:ext uri="{FF2B5EF4-FFF2-40B4-BE49-F238E27FC236}">
                  <a16:creationId xmlns:a16="http://schemas.microsoft.com/office/drawing/2014/main" id="{D61987BF-C2F0-0993-E42B-C7922922B79E}"/>
                </a:ext>
              </a:extLst>
            </p:cNvPr>
            <p:cNvGrpSpPr/>
            <p:nvPr/>
          </p:nvGrpSpPr>
          <p:grpSpPr>
            <a:xfrm>
              <a:off x="3869989" y="2895359"/>
              <a:ext cx="88514" cy="88514"/>
              <a:chOff x="1340677" y="1697101"/>
              <a:chExt cx="88514" cy="88514"/>
            </a:xfrm>
          </p:grpSpPr>
          <p:cxnSp>
            <p:nvCxnSpPr>
              <p:cNvPr id="518" name="Straight Connector 517">
                <a:extLst>
                  <a:ext uri="{FF2B5EF4-FFF2-40B4-BE49-F238E27FC236}">
                    <a16:creationId xmlns:a16="http://schemas.microsoft.com/office/drawing/2014/main" id="{60A33339-B16F-2E30-F09B-6C2AEA7F209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23F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9" name="Straight Connector 518">
                <a:extLst>
                  <a:ext uri="{FF2B5EF4-FFF2-40B4-BE49-F238E27FC236}">
                    <a16:creationId xmlns:a16="http://schemas.microsoft.com/office/drawing/2014/main" id="{74A99BFF-F1F1-5998-CAD5-C432EB37DA92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23F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89" name="Group 388">
              <a:extLst>
                <a:ext uri="{FF2B5EF4-FFF2-40B4-BE49-F238E27FC236}">
                  <a16:creationId xmlns:a16="http://schemas.microsoft.com/office/drawing/2014/main" id="{13431F21-C500-0E22-28BA-1A793FBEAEB9}"/>
                </a:ext>
              </a:extLst>
            </p:cNvPr>
            <p:cNvGrpSpPr/>
            <p:nvPr/>
          </p:nvGrpSpPr>
          <p:grpSpPr>
            <a:xfrm>
              <a:off x="3889952" y="2895359"/>
              <a:ext cx="88514" cy="88514"/>
              <a:chOff x="1340677" y="1697101"/>
              <a:chExt cx="88514" cy="88514"/>
            </a:xfrm>
          </p:grpSpPr>
          <p:cxnSp>
            <p:nvCxnSpPr>
              <p:cNvPr id="516" name="Straight Connector 515">
                <a:extLst>
                  <a:ext uri="{FF2B5EF4-FFF2-40B4-BE49-F238E27FC236}">
                    <a16:creationId xmlns:a16="http://schemas.microsoft.com/office/drawing/2014/main" id="{97F9863E-F8DD-1A42-8D3B-DADA50BE360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23F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7" name="Straight Connector 516">
                <a:extLst>
                  <a:ext uri="{FF2B5EF4-FFF2-40B4-BE49-F238E27FC236}">
                    <a16:creationId xmlns:a16="http://schemas.microsoft.com/office/drawing/2014/main" id="{893E16F0-4994-F78D-E31E-0D01D12265A8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23F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90" name="Group 389">
              <a:extLst>
                <a:ext uri="{FF2B5EF4-FFF2-40B4-BE49-F238E27FC236}">
                  <a16:creationId xmlns:a16="http://schemas.microsoft.com/office/drawing/2014/main" id="{22155510-8A2D-56BB-A455-0936D837FC29}"/>
                </a:ext>
              </a:extLst>
            </p:cNvPr>
            <p:cNvGrpSpPr/>
            <p:nvPr/>
          </p:nvGrpSpPr>
          <p:grpSpPr>
            <a:xfrm>
              <a:off x="3905983" y="2895359"/>
              <a:ext cx="88514" cy="88514"/>
              <a:chOff x="1340677" y="1697101"/>
              <a:chExt cx="88514" cy="88514"/>
            </a:xfrm>
          </p:grpSpPr>
          <p:cxnSp>
            <p:nvCxnSpPr>
              <p:cNvPr id="514" name="Straight Connector 513">
                <a:extLst>
                  <a:ext uri="{FF2B5EF4-FFF2-40B4-BE49-F238E27FC236}">
                    <a16:creationId xmlns:a16="http://schemas.microsoft.com/office/drawing/2014/main" id="{970BDEDA-1B0C-12DF-5A06-39EF7496699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23F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5" name="Straight Connector 514">
                <a:extLst>
                  <a:ext uri="{FF2B5EF4-FFF2-40B4-BE49-F238E27FC236}">
                    <a16:creationId xmlns:a16="http://schemas.microsoft.com/office/drawing/2014/main" id="{EE9706D1-4EEF-76E8-7A8B-4D1B86E030D3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23F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91" name="Group 390">
              <a:extLst>
                <a:ext uri="{FF2B5EF4-FFF2-40B4-BE49-F238E27FC236}">
                  <a16:creationId xmlns:a16="http://schemas.microsoft.com/office/drawing/2014/main" id="{52157A60-CA3A-3E69-0981-C1AB550A211F}"/>
                </a:ext>
              </a:extLst>
            </p:cNvPr>
            <p:cNvGrpSpPr/>
            <p:nvPr/>
          </p:nvGrpSpPr>
          <p:grpSpPr>
            <a:xfrm>
              <a:off x="3919558" y="2895359"/>
              <a:ext cx="88514" cy="88514"/>
              <a:chOff x="1340677" y="1697101"/>
              <a:chExt cx="88514" cy="88514"/>
            </a:xfrm>
          </p:grpSpPr>
          <p:cxnSp>
            <p:nvCxnSpPr>
              <p:cNvPr id="512" name="Straight Connector 511">
                <a:extLst>
                  <a:ext uri="{FF2B5EF4-FFF2-40B4-BE49-F238E27FC236}">
                    <a16:creationId xmlns:a16="http://schemas.microsoft.com/office/drawing/2014/main" id="{81B5EEEB-FE43-0EA9-395F-1D7B20BF863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23F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3" name="Straight Connector 512">
                <a:extLst>
                  <a:ext uri="{FF2B5EF4-FFF2-40B4-BE49-F238E27FC236}">
                    <a16:creationId xmlns:a16="http://schemas.microsoft.com/office/drawing/2014/main" id="{FBD2B2EB-CC32-EBEE-6839-20A57F5F6A93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23F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92" name="Group 391">
              <a:extLst>
                <a:ext uri="{FF2B5EF4-FFF2-40B4-BE49-F238E27FC236}">
                  <a16:creationId xmlns:a16="http://schemas.microsoft.com/office/drawing/2014/main" id="{7D26C48F-D4DB-FD72-18B7-B5E1F578A03C}"/>
                </a:ext>
              </a:extLst>
            </p:cNvPr>
            <p:cNvGrpSpPr/>
            <p:nvPr/>
          </p:nvGrpSpPr>
          <p:grpSpPr>
            <a:xfrm>
              <a:off x="3984056" y="2895359"/>
              <a:ext cx="88514" cy="88514"/>
              <a:chOff x="1340677" y="1697101"/>
              <a:chExt cx="88514" cy="88514"/>
            </a:xfrm>
          </p:grpSpPr>
          <p:cxnSp>
            <p:nvCxnSpPr>
              <p:cNvPr id="510" name="Straight Connector 509">
                <a:extLst>
                  <a:ext uri="{FF2B5EF4-FFF2-40B4-BE49-F238E27FC236}">
                    <a16:creationId xmlns:a16="http://schemas.microsoft.com/office/drawing/2014/main" id="{472FEDA6-0120-6EC7-678F-FE86B192166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23F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1" name="Straight Connector 510">
                <a:extLst>
                  <a:ext uri="{FF2B5EF4-FFF2-40B4-BE49-F238E27FC236}">
                    <a16:creationId xmlns:a16="http://schemas.microsoft.com/office/drawing/2014/main" id="{EB3AB0E1-5D80-894C-C546-7980930B4368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23F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93" name="Group 392">
              <a:extLst>
                <a:ext uri="{FF2B5EF4-FFF2-40B4-BE49-F238E27FC236}">
                  <a16:creationId xmlns:a16="http://schemas.microsoft.com/office/drawing/2014/main" id="{AD4C88D9-E6CB-9E38-C5E3-41A3519A59E7}"/>
                </a:ext>
              </a:extLst>
            </p:cNvPr>
            <p:cNvGrpSpPr/>
            <p:nvPr/>
          </p:nvGrpSpPr>
          <p:grpSpPr>
            <a:xfrm>
              <a:off x="3999332" y="2895359"/>
              <a:ext cx="88514" cy="88514"/>
              <a:chOff x="1340677" y="1697101"/>
              <a:chExt cx="88514" cy="88514"/>
            </a:xfrm>
          </p:grpSpPr>
          <p:cxnSp>
            <p:nvCxnSpPr>
              <p:cNvPr id="508" name="Straight Connector 507">
                <a:extLst>
                  <a:ext uri="{FF2B5EF4-FFF2-40B4-BE49-F238E27FC236}">
                    <a16:creationId xmlns:a16="http://schemas.microsoft.com/office/drawing/2014/main" id="{D7B6E434-80FF-CA31-5230-505CC19C693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23F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9" name="Straight Connector 508">
                <a:extLst>
                  <a:ext uri="{FF2B5EF4-FFF2-40B4-BE49-F238E27FC236}">
                    <a16:creationId xmlns:a16="http://schemas.microsoft.com/office/drawing/2014/main" id="{488F6151-9883-5FD9-DCA2-2DA2400CBD94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23F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94" name="Group 393">
              <a:extLst>
                <a:ext uri="{FF2B5EF4-FFF2-40B4-BE49-F238E27FC236}">
                  <a16:creationId xmlns:a16="http://schemas.microsoft.com/office/drawing/2014/main" id="{688E821C-5A52-29BC-3F8E-62F085DDEA33}"/>
                </a:ext>
              </a:extLst>
            </p:cNvPr>
            <p:cNvGrpSpPr/>
            <p:nvPr/>
          </p:nvGrpSpPr>
          <p:grpSpPr>
            <a:xfrm>
              <a:off x="4016880" y="2895359"/>
              <a:ext cx="88514" cy="88514"/>
              <a:chOff x="1340677" y="1697101"/>
              <a:chExt cx="88514" cy="88514"/>
            </a:xfrm>
          </p:grpSpPr>
          <p:cxnSp>
            <p:nvCxnSpPr>
              <p:cNvPr id="506" name="Straight Connector 505">
                <a:extLst>
                  <a:ext uri="{FF2B5EF4-FFF2-40B4-BE49-F238E27FC236}">
                    <a16:creationId xmlns:a16="http://schemas.microsoft.com/office/drawing/2014/main" id="{958F62C6-302C-59D5-0BB2-0DE6C5A6759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23F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7" name="Straight Connector 506">
                <a:extLst>
                  <a:ext uri="{FF2B5EF4-FFF2-40B4-BE49-F238E27FC236}">
                    <a16:creationId xmlns:a16="http://schemas.microsoft.com/office/drawing/2014/main" id="{3AFC7A82-1B59-A69B-3985-7500632A0410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23F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95" name="Group 394">
              <a:extLst>
                <a:ext uri="{FF2B5EF4-FFF2-40B4-BE49-F238E27FC236}">
                  <a16:creationId xmlns:a16="http://schemas.microsoft.com/office/drawing/2014/main" id="{D5591D93-55CD-3E7C-3062-C9BFCA233AA3}"/>
                </a:ext>
              </a:extLst>
            </p:cNvPr>
            <p:cNvGrpSpPr/>
            <p:nvPr/>
          </p:nvGrpSpPr>
          <p:grpSpPr>
            <a:xfrm>
              <a:off x="4047884" y="2895359"/>
              <a:ext cx="88514" cy="88514"/>
              <a:chOff x="1340677" y="1697101"/>
              <a:chExt cx="88514" cy="88514"/>
            </a:xfrm>
          </p:grpSpPr>
          <p:cxnSp>
            <p:nvCxnSpPr>
              <p:cNvPr id="504" name="Straight Connector 503">
                <a:extLst>
                  <a:ext uri="{FF2B5EF4-FFF2-40B4-BE49-F238E27FC236}">
                    <a16:creationId xmlns:a16="http://schemas.microsoft.com/office/drawing/2014/main" id="{6C2C0A66-3620-7FE7-432B-C0F0F69314F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23F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5" name="Straight Connector 504">
                <a:extLst>
                  <a:ext uri="{FF2B5EF4-FFF2-40B4-BE49-F238E27FC236}">
                    <a16:creationId xmlns:a16="http://schemas.microsoft.com/office/drawing/2014/main" id="{0D816F21-83AD-8B2C-65E0-6955097BA696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23F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96" name="Group 395">
              <a:extLst>
                <a:ext uri="{FF2B5EF4-FFF2-40B4-BE49-F238E27FC236}">
                  <a16:creationId xmlns:a16="http://schemas.microsoft.com/office/drawing/2014/main" id="{25D49839-F93E-8F0C-784D-0E0D23C37B20}"/>
                </a:ext>
              </a:extLst>
            </p:cNvPr>
            <p:cNvGrpSpPr/>
            <p:nvPr/>
          </p:nvGrpSpPr>
          <p:grpSpPr>
            <a:xfrm>
              <a:off x="4076880" y="2895359"/>
              <a:ext cx="88514" cy="88514"/>
              <a:chOff x="1340677" y="1697101"/>
              <a:chExt cx="88514" cy="88514"/>
            </a:xfrm>
          </p:grpSpPr>
          <p:cxnSp>
            <p:nvCxnSpPr>
              <p:cNvPr id="502" name="Straight Connector 501">
                <a:extLst>
                  <a:ext uri="{FF2B5EF4-FFF2-40B4-BE49-F238E27FC236}">
                    <a16:creationId xmlns:a16="http://schemas.microsoft.com/office/drawing/2014/main" id="{75CA061F-96E3-1866-F2D4-92251193C14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23F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3" name="Straight Connector 502">
                <a:extLst>
                  <a:ext uri="{FF2B5EF4-FFF2-40B4-BE49-F238E27FC236}">
                    <a16:creationId xmlns:a16="http://schemas.microsoft.com/office/drawing/2014/main" id="{59E7EADA-E389-82AC-09F1-932935DB322D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23F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97" name="Group 396">
              <a:extLst>
                <a:ext uri="{FF2B5EF4-FFF2-40B4-BE49-F238E27FC236}">
                  <a16:creationId xmlns:a16="http://schemas.microsoft.com/office/drawing/2014/main" id="{BD2FA026-4A77-E3F5-7671-BCFB35D1D3FC}"/>
                </a:ext>
              </a:extLst>
            </p:cNvPr>
            <p:cNvGrpSpPr/>
            <p:nvPr/>
          </p:nvGrpSpPr>
          <p:grpSpPr>
            <a:xfrm>
              <a:off x="4090523" y="2895359"/>
              <a:ext cx="88514" cy="88514"/>
              <a:chOff x="1340677" y="1697101"/>
              <a:chExt cx="88514" cy="88514"/>
            </a:xfrm>
          </p:grpSpPr>
          <p:cxnSp>
            <p:nvCxnSpPr>
              <p:cNvPr id="500" name="Straight Connector 499">
                <a:extLst>
                  <a:ext uri="{FF2B5EF4-FFF2-40B4-BE49-F238E27FC236}">
                    <a16:creationId xmlns:a16="http://schemas.microsoft.com/office/drawing/2014/main" id="{46E15E1E-C1AE-705C-F18E-2E8DD1EFFFB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23F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1" name="Straight Connector 500">
                <a:extLst>
                  <a:ext uri="{FF2B5EF4-FFF2-40B4-BE49-F238E27FC236}">
                    <a16:creationId xmlns:a16="http://schemas.microsoft.com/office/drawing/2014/main" id="{165467EE-A224-8D30-6AC5-DD6A0AD636A6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23F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98" name="Group 397">
              <a:extLst>
                <a:ext uri="{FF2B5EF4-FFF2-40B4-BE49-F238E27FC236}">
                  <a16:creationId xmlns:a16="http://schemas.microsoft.com/office/drawing/2014/main" id="{049B7EF3-C211-8A39-221B-3A429AC96219}"/>
                </a:ext>
              </a:extLst>
            </p:cNvPr>
            <p:cNvGrpSpPr/>
            <p:nvPr/>
          </p:nvGrpSpPr>
          <p:grpSpPr>
            <a:xfrm>
              <a:off x="4120655" y="2895359"/>
              <a:ext cx="88514" cy="88514"/>
              <a:chOff x="1340677" y="1697101"/>
              <a:chExt cx="88514" cy="88514"/>
            </a:xfrm>
          </p:grpSpPr>
          <p:cxnSp>
            <p:nvCxnSpPr>
              <p:cNvPr id="498" name="Straight Connector 497">
                <a:extLst>
                  <a:ext uri="{FF2B5EF4-FFF2-40B4-BE49-F238E27FC236}">
                    <a16:creationId xmlns:a16="http://schemas.microsoft.com/office/drawing/2014/main" id="{60C1E4D5-682B-D8BA-5DE2-B311E32B4E7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23F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9" name="Straight Connector 498">
                <a:extLst>
                  <a:ext uri="{FF2B5EF4-FFF2-40B4-BE49-F238E27FC236}">
                    <a16:creationId xmlns:a16="http://schemas.microsoft.com/office/drawing/2014/main" id="{91F7B6F8-1E63-DAD1-B79D-45B07A9931E3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23F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99" name="Group 398">
              <a:extLst>
                <a:ext uri="{FF2B5EF4-FFF2-40B4-BE49-F238E27FC236}">
                  <a16:creationId xmlns:a16="http://schemas.microsoft.com/office/drawing/2014/main" id="{EB3787A0-688D-AE3A-8B26-E135F6FF6A45}"/>
                </a:ext>
              </a:extLst>
            </p:cNvPr>
            <p:cNvGrpSpPr/>
            <p:nvPr/>
          </p:nvGrpSpPr>
          <p:grpSpPr>
            <a:xfrm>
              <a:off x="4139705" y="2895359"/>
              <a:ext cx="88514" cy="88514"/>
              <a:chOff x="1340677" y="1697101"/>
              <a:chExt cx="88514" cy="88514"/>
            </a:xfrm>
          </p:grpSpPr>
          <p:cxnSp>
            <p:nvCxnSpPr>
              <p:cNvPr id="496" name="Straight Connector 495">
                <a:extLst>
                  <a:ext uri="{FF2B5EF4-FFF2-40B4-BE49-F238E27FC236}">
                    <a16:creationId xmlns:a16="http://schemas.microsoft.com/office/drawing/2014/main" id="{C409DE2F-3730-2C6B-79B8-8466991D340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23F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7" name="Straight Connector 496">
                <a:extLst>
                  <a:ext uri="{FF2B5EF4-FFF2-40B4-BE49-F238E27FC236}">
                    <a16:creationId xmlns:a16="http://schemas.microsoft.com/office/drawing/2014/main" id="{9509EF47-A57C-2056-FC0E-1B0E6946711E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23F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00" name="Group 399">
              <a:extLst>
                <a:ext uri="{FF2B5EF4-FFF2-40B4-BE49-F238E27FC236}">
                  <a16:creationId xmlns:a16="http://schemas.microsoft.com/office/drawing/2014/main" id="{88B972AF-DCD5-180A-596C-0508C2E8EBB5}"/>
                </a:ext>
              </a:extLst>
            </p:cNvPr>
            <p:cNvGrpSpPr/>
            <p:nvPr/>
          </p:nvGrpSpPr>
          <p:grpSpPr>
            <a:xfrm>
              <a:off x="4163517" y="2895359"/>
              <a:ext cx="88514" cy="88514"/>
              <a:chOff x="1340677" y="1697101"/>
              <a:chExt cx="88514" cy="88514"/>
            </a:xfrm>
          </p:grpSpPr>
          <p:cxnSp>
            <p:nvCxnSpPr>
              <p:cNvPr id="494" name="Straight Connector 493">
                <a:extLst>
                  <a:ext uri="{FF2B5EF4-FFF2-40B4-BE49-F238E27FC236}">
                    <a16:creationId xmlns:a16="http://schemas.microsoft.com/office/drawing/2014/main" id="{4888BE20-38B2-C3AF-DBDE-879FDE0C60D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23F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5" name="Straight Connector 494">
                <a:extLst>
                  <a:ext uri="{FF2B5EF4-FFF2-40B4-BE49-F238E27FC236}">
                    <a16:creationId xmlns:a16="http://schemas.microsoft.com/office/drawing/2014/main" id="{D8736EA0-A095-02AE-9F37-0DB26FE65445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23F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01" name="Group 400">
              <a:extLst>
                <a:ext uri="{FF2B5EF4-FFF2-40B4-BE49-F238E27FC236}">
                  <a16:creationId xmlns:a16="http://schemas.microsoft.com/office/drawing/2014/main" id="{CCCA06E8-B4AC-54ED-D440-E6A1747E4552}"/>
                </a:ext>
              </a:extLst>
            </p:cNvPr>
            <p:cNvGrpSpPr/>
            <p:nvPr/>
          </p:nvGrpSpPr>
          <p:grpSpPr>
            <a:xfrm>
              <a:off x="4177805" y="2895359"/>
              <a:ext cx="88514" cy="88514"/>
              <a:chOff x="1340677" y="1697101"/>
              <a:chExt cx="88514" cy="88514"/>
            </a:xfrm>
          </p:grpSpPr>
          <p:cxnSp>
            <p:nvCxnSpPr>
              <p:cNvPr id="492" name="Straight Connector 491">
                <a:extLst>
                  <a:ext uri="{FF2B5EF4-FFF2-40B4-BE49-F238E27FC236}">
                    <a16:creationId xmlns:a16="http://schemas.microsoft.com/office/drawing/2014/main" id="{B9C39201-7172-45C8-CF7C-704FE34CB99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23F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3" name="Straight Connector 492">
                <a:extLst>
                  <a:ext uri="{FF2B5EF4-FFF2-40B4-BE49-F238E27FC236}">
                    <a16:creationId xmlns:a16="http://schemas.microsoft.com/office/drawing/2014/main" id="{CBC10883-2F2B-0953-A715-066E012F378F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23F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02" name="Group 401">
              <a:extLst>
                <a:ext uri="{FF2B5EF4-FFF2-40B4-BE49-F238E27FC236}">
                  <a16:creationId xmlns:a16="http://schemas.microsoft.com/office/drawing/2014/main" id="{5DA8CB38-740C-1A46-3DAA-C580729912F2}"/>
                </a:ext>
              </a:extLst>
            </p:cNvPr>
            <p:cNvGrpSpPr/>
            <p:nvPr/>
          </p:nvGrpSpPr>
          <p:grpSpPr>
            <a:xfrm>
              <a:off x="4213524" y="2895359"/>
              <a:ext cx="88514" cy="88514"/>
              <a:chOff x="1340677" y="1697101"/>
              <a:chExt cx="88514" cy="88514"/>
            </a:xfrm>
          </p:grpSpPr>
          <p:cxnSp>
            <p:nvCxnSpPr>
              <p:cNvPr id="490" name="Straight Connector 489">
                <a:extLst>
                  <a:ext uri="{FF2B5EF4-FFF2-40B4-BE49-F238E27FC236}">
                    <a16:creationId xmlns:a16="http://schemas.microsoft.com/office/drawing/2014/main" id="{4958811C-0E06-CD2C-F20D-2A6A365AACE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23F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1" name="Straight Connector 490">
                <a:extLst>
                  <a:ext uri="{FF2B5EF4-FFF2-40B4-BE49-F238E27FC236}">
                    <a16:creationId xmlns:a16="http://schemas.microsoft.com/office/drawing/2014/main" id="{616B451A-7816-E6E6-1B42-173BC8BCAA1E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23F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03" name="Group 402">
              <a:extLst>
                <a:ext uri="{FF2B5EF4-FFF2-40B4-BE49-F238E27FC236}">
                  <a16:creationId xmlns:a16="http://schemas.microsoft.com/office/drawing/2014/main" id="{06ADBEC4-0209-D443-1D0F-58A1D496F851}"/>
                </a:ext>
              </a:extLst>
            </p:cNvPr>
            <p:cNvGrpSpPr/>
            <p:nvPr/>
          </p:nvGrpSpPr>
          <p:grpSpPr>
            <a:xfrm>
              <a:off x="4227812" y="2895359"/>
              <a:ext cx="88514" cy="88514"/>
              <a:chOff x="1340677" y="1697101"/>
              <a:chExt cx="88514" cy="88514"/>
            </a:xfrm>
          </p:grpSpPr>
          <p:cxnSp>
            <p:nvCxnSpPr>
              <p:cNvPr id="488" name="Straight Connector 487">
                <a:extLst>
                  <a:ext uri="{FF2B5EF4-FFF2-40B4-BE49-F238E27FC236}">
                    <a16:creationId xmlns:a16="http://schemas.microsoft.com/office/drawing/2014/main" id="{2743689B-C6D4-0F1D-630C-0DC04C66A0C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23F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9" name="Straight Connector 488">
                <a:extLst>
                  <a:ext uri="{FF2B5EF4-FFF2-40B4-BE49-F238E27FC236}">
                    <a16:creationId xmlns:a16="http://schemas.microsoft.com/office/drawing/2014/main" id="{5F9C9F38-514D-9963-4882-72A729C626BA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23F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04" name="Group 403">
              <a:extLst>
                <a:ext uri="{FF2B5EF4-FFF2-40B4-BE49-F238E27FC236}">
                  <a16:creationId xmlns:a16="http://schemas.microsoft.com/office/drawing/2014/main" id="{8586F78C-09BB-77B8-277E-79C8FB63705F}"/>
                </a:ext>
              </a:extLst>
            </p:cNvPr>
            <p:cNvGrpSpPr/>
            <p:nvPr/>
          </p:nvGrpSpPr>
          <p:grpSpPr>
            <a:xfrm>
              <a:off x="4246862" y="2895359"/>
              <a:ext cx="88514" cy="88514"/>
              <a:chOff x="1340677" y="1697101"/>
              <a:chExt cx="88514" cy="88514"/>
            </a:xfrm>
          </p:grpSpPr>
          <p:cxnSp>
            <p:nvCxnSpPr>
              <p:cNvPr id="486" name="Straight Connector 485">
                <a:extLst>
                  <a:ext uri="{FF2B5EF4-FFF2-40B4-BE49-F238E27FC236}">
                    <a16:creationId xmlns:a16="http://schemas.microsoft.com/office/drawing/2014/main" id="{28CBE1A1-BE22-DCEF-B6F9-05663C7752F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23F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7" name="Straight Connector 486">
                <a:extLst>
                  <a:ext uri="{FF2B5EF4-FFF2-40B4-BE49-F238E27FC236}">
                    <a16:creationId xmlns:a16="http://schemas.microsoft.com/office/drawing/2014/main" id="{DD19233A-7534-BFB4-80FA-333793E5F769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23F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05" name="Group 404">
              <a:extLst>
                <a:ext uri="{FF2B5EF4-FFF2-40B4-BE49-F238E27FC236}">
                  <a16:creationId xmlns:a16="http://schemas.microsoft.com/office/drawing/2014/main" id="{1DD266E2-8317-6CFC-5BAC-CFDFB307DC5B}"/>
                </a:ext>
              </a:extLst>
            </p:cNvPr>
            <p:cNvGrpSpPr/>
            <p:nvPr/>
          </p:nvGrpSpPr>
          <p:grpSpPr>
            <a:xfrm>
              <a:off x="4280199" y="2895359"/>
              <a:ext cx="88514" cy="88514"/>
              <a:chOff x="1340677" y="1697101"/>
              <a:chExt cx="88514" cy="88514"/>
            </a:xfrm>
          </p:grpSpPr>
          <p:cxnSp>
            <p:nvCxnSpPr>
              <p:cNvPr id="484" name="Straight Connector 483">
                <a:extLst>
                  <a:ext uri="{FF2B5EF4-FFF2-40B4-BE49-F238E27FC236}">
                    <a16:creationId xmlns:a16="http://schemas.microsoft.com/office/drawing/2014/main" id="{0128B3D7-E151-147F-6BB7-AE6ED4E94F5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23F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5" name="Straight Connector 484">
                <a:extLst>
                  <a:ext uri="{FF2B5EF4-FFF2-40B4-BE49-F238E27FC236}">
                    <a16:creationId xmlns:a16="http://schemas.microsoft.com/office/drawing/2014/main" id="{7C689CFF-FE93-E422-A7AD-8CBBC15D5101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23F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06" name="Group 405">
              <a:extLst>
                <a:ext uri="{FF2B5EF4-FFF2-40B4-BE49-F238E27FC236}">
                  <a16:creationId xmlns:a16="http://schemas.microsoft.com/office/drawing/2014/main" id="{FACD5445-9784-3263-8D80-12CD33157CFF}"/>
                </a:ext>
              </a:extLst>
            </p:cNvPr>
            <p:cNvGrpSpPr/>
            <p:nvPr/>
          </p:nvGrpSpPr>
          <p:grpSpPr>
            <a:xfrm>
              <a:off x="4334967" y="2895359"/>
              <a:ext cx="88514" cy="88514"/>
              <a:chOff x="1340677" y="1697101"/>
              <a:chExt cx="88514" cy="88514"/>
            </a:xfrm>
          </p:grpSpPr>
          <p:cxnSp>
            <p:nvCxnSpPr>
              <p:cNvPr id="482" name="Straight Connector 481">
                <a:extLst>
                  <a:ext uri="{FF2B5EF4-FFF2-40B4-BE49-F238E27FC236}">
                    <a16:creationId xmlns:a16="http://schemas.microsoft.com/office/drawing/2014/main" id="{03BE90D2-7915-EA4D-85B2-2C22294FB7F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23F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3" name="Straight Connector 482">
                <a:extLst>
                  <a:ext uri="{FF2B5EF4-FFF2-40B4-BE49-F238E27FC236}">
                    <a16:creationId xmlns:a16="http://schemas.microsoft.com/office/drawing/2014/main" id="{374D8C34-AD4D-765D-0627-5576267215E2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23F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07" name="Group 406">
              <a:extLst>
                <a:ext uri="{FF2B5EF4-FFF2-40B4-BE49-F238E27FC236}">
                  <a16:creationId xmlns:a16="http://schemas.microsoft.com/office/drawing/2014/main" id="{AE52A79E-3E19-6E58-0F85-1757A3A38572}"/>
                </a:ext>
              </a:extLst>
            </p:cNvPr>
            <p:cNvGrpSpPr/>
            <p:nvPr/>
          </p:nvGrpSpPr>
          <p:grpSpPr>
            <a:xfrm>
              <a:off x="4358779" y="2895359"/>
              <a:ext cx="88514" cy="88514"/>
              <a:chOff x="1340677" y="1697101"/>
              <a:chExt cx="88514" cy="88514"/>
            </a:xfrm>
          </p:grpSpPr>
          <p:cxnSp>
            <p:nvCxnSpPr>
              <p:cNvPr id="480" name="Straight Connector 479">
                <a:extLst>
                  <a:ext uri="{FF2B5EF4-FFF2-40B4-BE49-F238E27FC236}">
                    <a16:creationId xmlns:a16="http://schemas.microsoft.com/office/drawing/2014/main" id="{8312D1CC-C599-55B0-3758-B7A806426C4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23F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1" name="Straight Connector 480">
                <a:extLst>
                  <a:ext uri="{FF2B5EF4-FFF2-40B4-BE49-F238E27FC236}">
                    <a16:creationId xmlns:a16="http://schemas.microsoft.com/office/drawing/2014/main" id="{C93E301C-7881-BC67-EDE2-F6563705E524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23F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08" name="Group 407">
              <a:extLst>
                <a:ext uri="{FF2B5EF4-FFF2-40B4-BE49-F238E27FC236}">
                  <a16:creationId xmlns:a16="http://schemas.microsoft.com/office/drawing/2014/main" id="{94561237-5380-D45F-A067-1AD7D2462A7A}"/>
                </a:ext>
              </a:extLst>
            </p:cNvPr>
            <p:cNvGrpSpPr/>
            <p:nvPr/>
          </p:nvGrpSpPr>
          <p:grpSpPr>
            <a:xfrm>
              <a:off x="4380210" y="2895359"/>
              <a:ext cx="88514" cy="88514"/>
              <a:chOff x="1340677" y="1697101"/>
              <a:chExt cx="88514" cy="88514"/>
            </a:xfrm>
          </p:grpSpPr>
          <p:cxnSp>
            <p:nvCxnSpPr>
              <p:cNvPr id="478" name="Straight Connector 477">
                <a:extLst>
                  <a:ext uri="{FF2B5EF4-FFF2-40B4-BE49-F238E27FC236}">
                    <a16:creationId xmlns:a16="http://schemas.microsoft.com/office/drawing/2014/main" id="{2C126DEA-10E0-0D17-A05E-91E30D4CE4D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23F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9" name="Straight Connector 478">
                <a:extLst>
                  <a:ext uri="{FF2B5EF4-FFF2-40B4-BE49-F238E27FC236}">
                    <a16:creationId xmlns:a16="http://schemas.microsoft.com/office/drawing/2014/main" id="{7D0571C1-7D22-3826-4FCB-1E711E541355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23F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09" name="Group 408">
              <a:extLst>
                <a:ext uri="{FF2B5EF4-FFF2-40B4-BE49-F238E27FC236}">
                  <a16:creationId xmlns:a16="http://schemas.microsoft.com/office/drawing/2014/main" id="{4B71CC00-92F3-6615-FB27-7F8CA822FB18}"/>
                </a:ext>
              </a:extLst>
            </p:cNvPr>
            <p:cNvGrpSpPr/>
            <p:nvPr/>
          </p:nvGrpSpPr>
          <p:grpSpPr>
            <a:xfrm>
              <a:off x="4389735" y="2895359"/>
              <a:ext cx="88514" cy="88514"/>
              <a:chOff x="1340677" y="1697101"/>
              <a:chExt cx="88514" cy="88514"/>
            </a:xfrm>
          </p:grpSpPr>
          <p:cxnSp>
            <p:nvCxnSpPr>
              <p:cNvPr id="476" name="Straight Connector 475">
                <a:extLst>
                  <a:ext uri="{FF2B5EF4-FFF2-40B4-BE49-F238E27FC236}">
                    <a16:creationId xmlns:a16="http://schemas.microsoft.com/office/drawing/2014/main" id="{776DEB06-CE4A-4EEA-27B8-53C18952BF0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23F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7" name="Straight Connector 476">
                <a:extLst>
                  <a:ext uri="{FF2B5EF4-FFF2-40B4-BE49-F238E27FC236}">
                    <a16:creationId xmlns:a16="http://schemas.microsoft.com/office/drawing/2014/main" id="{31D8510F-7BD3-FAFE-C9FD-FAA44D7A0938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23F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10" name="Group 409">
              <a:extLst>
                <a:ext uri="{FF2B5EF4-FFF2-40B4-BE49-F238E27FC236}">
                  <a16:creationId xmlns:a16="http://schemas.microsoft.com/office/drawing/2014/main" id="{2E111E7F-CC44-D77D-2A84-C024346E6B81}"/>
                </a:ext>
              </a:extLst>
            </p:cNvPr>
            <p:cNvGrpSpPr/>
            <p:nvPr/>
          </p:nvGrpSpPr>
          <p:grpSpPr>
            <a:xfrm>
              <a:off x="4430216" y="2895359"/>
              <a:ext cx="88514" cy="88514"/>
              <a:chOff x="1340677" y="1697101"/>
              <a:chExt cx="88514" cy="88514"/>
            </a:xfrm>
          </p:grpSpPr>
          <p:cxnSp>
            <p:nvCxnSpPr>
              <p:cNvPr id="474" name="Straight Connector 473">
                <a:extLst>
                  <a:ext uri="{FF2B5EF4-FFF2-40B4-BE49-F238E27FC236}">
                    <a16:creationId xmlns:a16="http://schemas.microsoft.com/office/drawing/2014/main" id="{EB23AADF-5623-29C6-C4BA-C86FA6E80F3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23F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5" name="Straight Connector 474">
                <a:extLst>
                  <a:ext uri="{FF2B5EF4-FFF2-40B4-BE49-F238E27FC236}">
                    <a16:creationId xmlns:a16="http://schemas.microsoft.com/office/drawing/2014/main" id="{D283CDAD-16B1-4D28-20EE-60FE1F0A4D99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23F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11" name="Group 410">
              <a:extLst>
                <a:ext uri="{FF2B5EF4-FFF2-40B4-BE49-F238E27FC236}">
                  <a16:creationId xmlns:a16="http://schemas.microsoft.com/office/drawing/2014/main" id="{FEE5C643-C735-A970-A5E2-083BAC2D7253}"/>
                </a:ext>
              </a:extLst>
            </p:cNvPr>
            <p:cNvGrpSpPr/>
            <p:nvPr/>
          </p:nvGrpSpPr>
          <p:grpSpPr>
            <a:xfrm>
              <a:off x="4458791" y="2895359"/>
              <a:ext cx="88514" cy="88514"/>
              <a:chOff x="1340677" y="1697101"/>
              <a:chExt cx="88514" cy="88514"/>
            </a:xfrm>
          </p:grpSpPr>
          <p:cxnSp>
            <p:nvCxnSpPr>
              <p:cNvPr id="472" name="Straight Connector 471">
                <a:extLst>
                  <a:ext uri="{FF2B5EF4-FFF2-40B4-BE49-F238E27FC236}">
                    <a16:creationId xmlns:a16="http://schemas.microsoft.com/office/drawing/2014/main" id="{CFBDC664-B0B4-4214-FB1A-01FD60FC599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23F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3" name="Straight Connector 472">
                <a:extLst>
                  <a:ext uri="{FF2B5EF4-FFF2-40B4-BE49-F238E27FC236}">
                    <a16:creationId xmlns:a16="http://schemas.microsoft.com/office/drawing/2014/main" id="{466063A8-80F0-03BF-1116-3FB0796E20D6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23F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12" name="Group 411">
              <a:extLst>
                <a:ext uri="{FF2B5EF4-FFF2-40B4-BE49-F238E27FC236}">
                  <a16:creationId xmlns:a16="http://schemas.microsoft.com/office/drawing/2014/main" id="{D0C37A55-237C-1DC4-C6A2-BF9388151765}"/>
                </a:ext>
              </a:extLst>
            </p:cNvPr>
            <p:cNvGrpSpPr/>
            <p:nvPr/>
          </p:nvGrpSpPr>
          <p:grpSpPr>
            <a:xfrm>
              <a:off x="4473079" y="2895359"/>
              <a:ext cx="88514" cy="88514"/>
              <a:chOff x="1340677" y="1697101"/>
              <a:chExt cx="88514" cy="88514"/>
            </a:xfrm>
          </p:grpSpPr>
          <p:cxnSp>
            <p:nvCxnSpPr>
              <p:cNvPr id="470" name="Straight Connector 469">
                <a:extLst>
                  <a:ext uri="{FF2B5EF4-FFF2-40B4-BE49-F238E27FC236}">
                    <a16:creationId xmlns:a16="http://schemas.microsoft.com/office/drawing/2014/main" id="{EFCD2439-3784-E5C8-A616-E1ACF0A6A25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23F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1" name="Straight Connector 470">
                <a:extLst>
                  <a:ext uri="{FF2B5EF4-FFF2-40B4-BE49-F238E27FC236}">
                    <a16:creationId xmlns:a16="http://schemas.microsoft.com/office/drawing/2014/main" id="{2130114C-BB98-FC61-DC43-C8DFF2FAC7E5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23F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13" name="Group 412">
              <a:extLst>
                <a:ext uri="{FF2B5EF4-FFF2-40B4-BE49-F238E27FC236}">
                  <a16:creationId xmlns:a16="http://schemas.microsoft.com/office/drawing/2014/main" id="{D61F3492-78F2-29DC-C92E-89DB5B82CE4A}"/>
                </a:ext>
              </a:extLst>
            </p:cNvPr>
            <p:cNvGrpSpPr/>
            <p:nvPr/>
          </p:nvGrpSpPr>
          <p:grpSpPr>
            <a:xfrm>
              <a:off x="4501654" y="2895359"/>
              <a:ext cx="88514" cy="88514"/>
              <a:chOff x="1340677" y="1697101"/>
              <a:chExt cx="88514" cy="88514"/>
            </a:xfrm>
          </p:grpSpPr>
          <p:cxnSp>
            <p:nvCxnSpPr>
              <p:cNvPr id="468" name="Straight Connector 467">
                <a:extLst>
                  <a:ext uri="{FF2B5EF4-FFF2-40B4-BE49-F238E27FC236}">
                    <a16:creationId xmlns:a16="http://schemas.microsoft.com/office/drawing/2014/main" id="{B6071205-BB09-30DB-9430-4C339CF074A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23F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9" name="Straight Connector 468">
                <a:extLst>
                  <a:ext uri="{FF2B5EF4-FFF2-40B4-BE49-F238E27FC236}">
                    <a16:creationId xmlns:a16="http://schemas.microsoft.com/office/drawing/2014/main" id="{233B08B5-CFC7-0226-4BB0-80B14ED828CA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23F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14" name="Group 413">
              <a:extLst>
                <a:ext uri="{FF2B5EF4-FFF2-40B4-BE49-F238E27FC236}">
                  <a16:creationId xmlns:a16="http://schemas.microsoft.com/office/drawing/2014/main" id="{42B1BE1F-77B3-4DA9-6BC4-33BF727E3BA2}"/>
                </a:ext>
              </a:extLst>
            </p:cNvPr>
            <p:cNvGrpSpPr/>
            <p:nvPr/>
          </p:nvGrpSpPr>
          <p:grpSpPr>
            <a:xfrm>
              <a:off x="4537373" y="2895359"/>
              <a:ext cx="88514" cy="88514"/>
              <a:chOff x="1340677" y="1697101"/>
              <a:chExt cx="88514" cy="88514"/>
            </a:xfrm>
          </p:grpSpPr>
          <p:cxnSp>
            <p:nvCxnSpPr>
              <p:cNvPr id="466" name="Straight Connector 465">
                <a:extLst>
                  <a:ext uri="{FF2B5EF4-FFF2-40B4-BE49-F238E27FC236}">
                    <a16:creationId xmlns:a16="http://schemas.microsoft.com/office/drawing/2014/main" id="{D92B8926-FE66-117C-0C32-473DA4FDE8B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23F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7" name="Straight Connector 466">
                <a:extLst>
                  <a:ext uri="{FF2B5EF4-FFF2-40B4-BE49-F238E27FC236}">
                    <a16:creationId xmlns:a16="http://schemas.microsoft.com/office/drawing/2014/main" id="{3F7AF07D-E173-0A63-BE31-8F1AE62336F6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23F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15" name="Group 414">
              <a:extLst>
                <a:ext uri="{FF2B5EF4-FFF2-40B4-BE49-F238E27FC236}">
                  <a16:creationId xmlns:a16="http://schemas.microsoft.com/office/drawing/2014/main" id="{2957A1E2-EA04-1392-F235-B4AC3740EEB5}"/>
                </a:ext>
              </a:extLst>
            </p:cNvPr>
            <p:cNvGrpSpPr/>
            <p:nvPr/>
          </p:nvGrpSpPr>
          <p:grpSpPr>
            <a:xfrm>
              <a:off x="4546898" y="2895359"/>
              <a:ext cx="88514" cy="88514"/>
              <a:chOff x="1340677" y="1697101"/>
              <a:chExt cx="88514" cy="88514"/>
            </a:xfrm>
          </p:grpSpPr>
          <p:cxnSp>
            <p:nvCxnSpPr>
              <p:cNvPr id="464" name="Straight Connector 463">
                <a:extLst>
                  <a:ext uri="{FF2B5EF4-FFF2-40B4-BE49-F238E27FC236}">
                    <a16:creationId xmlns:a16="http://schemas.microsoft.com/office/drawing/2014/main" id="{AAD83D52-BCB1-3CEE-F12B-8E70F6FBA1B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23F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5" name="Straight Connector 464">
                <a:extLst>
                  <a:ext uri="{FF2B5EF4-FFF2-40B4-BE49-F238E27FC236}">
                    <a16:creationId xmlns:a16="http://schemas.microsoft.com/office/drawing/2014/main" id="{18D9EC38-44C5-514B-84B2-67AB80C74BFA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23F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16" name="Group 415">
              <a:extLst>
                <a:ext uri="{FF2B5EF4-FFF2-40B4-BE49-F238E27FC236}">
                  <a16:creationId xmlns:a16="http://schemas.microsoft.com/office/drawing/2014/main" id="{ECAD7955-E7BF-8DF9-AEE0-48B21C96A298}"/>
                </a:ext>
              </a:extLst>
            </p:cNvPr>
            <p:cNvGrpSpPr/>
            <p:nvPr/>
          </p:nvGrpSpPr>
          <p:grpSpPr>
            <a:xfrm>
              <a:off x="4580236" y="2895359"/>
              <a:ext cx="88514" cy="88514"/>
              <a:chOff x="1340677" y="1697101"/>
              <a:chExt cx="88514" cy="88514"/>
            </a:xfrm>
          </p:grpSpPr>
          <p:cxnSp>
            <p:nvCxnSpPr>
              <p:cNvPr id="462" name="Straight Connector 461">
                <a:extLst>
                  <a:ext uri="{FF2B5EF4-FFF2-40B4-BE49-F238E27FC236}">
                    <a16:creationId xmlns:a16="http://schemas.microsoft.com/office/drawing/2014/main" id="{391F41F6-CB7B-4E5D-C671-1F1E57BD1AA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23F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3" name="Straight Connector 462">
                <a:extLst>
                  <a:ext uri="{FF2B5EF4-FFF2-40B4-BE49-F238E27FC236}">
                    <a16:creationId xmlns:a16="http://schemas.microsoft.com/office/drawing/2014/main" id="{480789D5-D89D-74B1-BC1C-516533D197E7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23F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17" name="Group 416">
              <a:extLst>
                <a:ext uri="{FF2B5EF4-FFF2-40B4-BE49-F238E27FC236}">
                  <a16:creationId xmlns:a16="http://schemas.microsoft.com/office/drawing/2014/main" id="{5B006D46-51AF-4E5B-A036-3259A1202E7B}"/>
                </a:ext>
              </a:extLst>
            </p:cNvPr>
            <p:cNvGrpSpPr/>
            <p:nvPr/>
          </p:nvGrpSpPr>
          <p:grpSpPr>
            <a:xfrm>
              <a:off x="4594524" y="2895359"/>
              <a:ext cx="88514" cy="88514"/>
              <a:chOff x="1340677" y="1697101"/>
              <a:chExt cx="88514" cy="88514"/>
            </a:xfrm>
          </p:grpSpPr>
          <p:cxnSp>
            <p:nvCxnSpPr>
              <p:cNvPr id="460" name="Straight Connector 459">
                <a:extLst>
                  <a:ext uri="{FF2B5EF4-FFF2-40B4-BE49-F238E27FC236}">
                    <a16:creationId xmlns:a16="http://schemas.microsoft.com/office/drawing/2014/main" id="{3F68CF59-8DE4-7120-DFF2-3E2663F8D1E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23F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1" name="Straight Connector 460">
                <a:extLst>
                  <a:ext uri="{FF2B5EF4-FFF2-40B4-BE49-F238E27FC236}">
                    <a16:creationId xmlns:a16="http://schemas.microsoft.com/office/drawing/2014/main" id="{A784037E-BD11-F30E-88A2-196F217D70AF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23F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18" name="Group 417">
              <a:extLst>
                <a:ext uri="{FF2B5EF4-FFF2-40B4-BE49-F238E27FC236}">
                  <a16:creationId xmlns:a16="http://schemas.microsoft.com/office/drawing/2014/main" id="{594EFA17-64D9-3876-30D4-AD555B17DD44}"/>
                </a:ext>
              </a:extLst>
            </p:cNvPr>
            <p:cNvGrpSpPr/>
            <p:nvPr/>
          </p:nvGrpSpPr>
          <p:grpSpPr>
            <a:xfrm>
              <a:off x="4611193" y="2895359"/>
              <a:ext cx="88514" cy="88514"/>
              <a:chOff x="1340677" y="1697101"/>
              <a:chExt cx="88514" cy="88514"/>
            </a:xfrm>
          </p:grpSpPr>
          <p:cxnSp>
            <p:nvCxnSpPr>
              <p:cNvPr id="458" name="Straight Connector 457">
                <a:extLst>
                  <a:ext uri="{FF2B5EF4-FFF2-40B4-BE49-F238E27FC236}">
                    <a16:creationId xmlns:a16="http://schemas.microsoft.com/office/drawing/2014/main" id="{9335F2D3-0A34-A120-10A4-CDD0F5640C7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23F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9" name="Straight Connector 458">
                <a:extLst>
                  <a:ext uri="{FF2B5EF4-FFF2-40B4-BE49-F238E27FC236}">
                    <a16:creationId xmlns:a16="http://schemas.microsoft.com/office/drawing/2014/main" id="{431B4675-AC63-2F52-C72B-306DDD45C347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23F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19" name="Group 418">
              <a:extLst>
                <a:ext uri="{FF2B5EF4-FFF2-40B4-BE49-F238E27FC236}">
                  <a16:creationId xmlns:a16="http://schemas.microsoft.com/office/drawing/2014/main" id="{D043115F-C4DA-F1CA-143C-2F03BEF0CB62}"/>
                </a:ext>
              </a:extLst>
            </p:cNvPr>
            <p:cNvGrpSpPr/>
            <p:nvPr/>
          </p:nvGrpSpPr>
          <p:grpSpPr>
            <a:xfrm>
              <a:off x="4635006" y="2895359"/>
              <a:ext cx="88514" cy="88514"/>
              <a:chOff x="1340677" y="1697101"/>
              <a:chExt cx="88514" cy="88514"/>
            </a:xfrm>
          </p:grpSpPr>
          <p:cxnSp>
            <p:nvCxnSpPr>
              <p:cNvPr id="456" name="Straight Connector 455">
                <a:extLst>
                  <a:ext uri="{FF2B5EF4-FFF2-40B4-BE49-F238E27FC236}">
                    <a16:creationId xmlns:a16="http://schemas.microsoft.com/office/drawing/2014/main" id="{EB56EF8A-BB73-A779-ED60-D34DC5EBEC4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23F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7" name="Straight Connector 456">
                <a:extLst>
                  <a:ext uri="{FF2B5EF4-FFF2-40B4-BE49-F238E27FC236}">
                    <a16:creationId xmlns:a16="http://schemas.microsoft.com/office/drawing/2014/main" id="{FC7B3300-B591-90B5-5FB4-6F4682BBEBA2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23F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20" name="Group 419">
              <a:extLst>
                <a:ext uri="{FF2B5EF4-FFF2-40B4-BE49-F238E27FC236}">
                  <a16:creationId xmlns:a16="http://schemas.microsoft.com/office/drawing/2014/main" id="{FC252126-B2B1-E868-476F-14677BE1ACE2}"/>
                </a:ext>
              </a:extLst>
            </p:cNvPr>
            <p:cNvGrpSpPr/>
            <p:nvPr/>
          </p:nvGrpSpPr>
          <p:grpSpPr>
            <a:xfrm>
              <a:off x="4677868" y="2895359"/>
              <a:ext cx="88514" cy="88514"/>
              <a:chOff x="1340677" y="1697101"/>
              <a:chExt cx="88514" cy="88514"/>
            </a:xfrm>
          </p:grpSpPr>
          <p:cxnSp>
            <p:nvCxnSpPr>
              <p:cNvPr id="454" name="Straight Connector 453">
                <a:extLst>
                  <a:ext uri="{FF2B5EF4-FFF2-40B4-BE49-F238E27FC236}">
                    <a16:creationId xmlns:a16="http://schemas.microsoft.com/office/drawing/2014/main" id="{7C970760-0E6D-DEA6-8F43-C434776EC79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23F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5" name="Straight Connector 454">
                <a:extLst>
                  <a:ext uri="{FF2B5EF4-FFF2-40B4-BE49-F238E27FC236}">
                    <a16:creationId xmlns:a16="http://schemas.microsoft.com/office/drawing/2014/main" id="{725E05C9-1569-88B3-DDC5-B53FE0A07095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23F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21" name="Group 420">
              <a:extLst>
                <a:ext uri="{FF2B5EF4-FFF2-40B4-BE49-F238E27FC236}">
                  <a16:creationId xmlns:a16="http://schemas.microsoft.com/office/drawing/2014/main" id="{EEA738DD-B4AF-09C4-AA9B-D7BCC95920BD}"/>
                </a:ext>
              </a:extLst>
            </p:cNvPr>
            <p:cNvGrpSpPr/>
            <p:nvPr/>
          </p:nvGrpSpPr>
          <p:grpSpPr>
            <a:xfrm>
              <a:off x="4706443" y="2895359"/>
              <a:ext cx="88514" cy="88514"/>
              <a:chOff x="1340677" y="1697101"/>
              <a:chExt cx="88514" cy="88514"/>
            </a:xfrm>
          </p:grpSpPr>
          <p:cxnSp>
            <p:nvCxnSpPr>
              <p:cNvPr id="452" name="Straight Connector 451">
                <a:extLst>
                  <a:ext uri="{FF2B5EF4-FFF2-40B4-BE49-F238E27FC236}">
                    <a16:creationId xmlns:a16="http://schemas.microsoft.com/office/drawing/2014/main" id="{6E914A62-30C4-A8BD-ECCA-8753D43F0B5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23F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3" name="Straight Connector 452">
                <a:extLst>
                  <a:ext uri="{FF2B5EF4-FFF2-40B4-BE49-F238E27FC236}">
                    <a16:creationId xmlns:a16="http://schemas.microsoft.com/office/drawing/2014/main" id="{13E63AAB-14B6-4F0C-F6CD-408815427335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23F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22" name="Group 421">
              <a:extLst>
                <a:ext uri="{FF2B5EF4-FFF2-40B4-BE49-F238E27FC236}">
                  <a16:creationId xmlns:a16="http://schemas.microsoft.com/office/drawing/2014/main" id="{72B704BE-8604-B94B-59B6-8D718B0701C7}"/>
                </a:ext>
              </a:extLst>
            </p:cNvPr>
            <p:cNvGrpSpPr/>
            <p:nvPr/>
          </p:nvGrpSpPr>
          <p:grpSpPr>
            <a:xfrm>
              <a:off x="4720730" y="2895359"/>
              <a:ext cx="88514" cy="88514"/>
              <a:chOff x="1340677" y="1697101"/>
              <a:chExt cx="88514" cy="88514"/>
            </a:xfrm>
          </p:grpSpPr>
          <p:cxnSp>
            <p:nvCxnSpPr>
              <p:cNvPr id="450" name="Straight Connector 449">
                <a:extLst>
                  <a:ext uri="{FF2B5EF4-FFF2-40B4-BE49-F238E27FC236}">
                    <a16:creationId xmlns:a16="http://schemas.microsoft.com/office/drawing/2014/main" id="{137620E8-C9AF-52F8-4878-C64CF5535F3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23F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1" name="Straight Connector 450">
                <a:extLst>
                  <a:ext uri="{FF2B5EF4-FFF2-40B4-BE49-F238E27FC236}">
                    <a16:creationId xmlns:a16="http://schemas.microsoft.com/office/drawing/2014/main" id="{CF25EAAB-0BBE-8FF7-2587-47E4C814A71A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23F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23" name="Group 422">
              <a:extLst>
                <a:ext uri="{FF2B5EF4-FFF2-40B4-BE49-F238E27FC236}">
                  <a16:creationId xmlns:a16="http://schemas.microsoft.com/office/drawing/2014/main" id="{6349A846-1B55-D288-8309-82B1D3FF60C7}"/>
                </a:ext>
              </a:extLst>
            </p:cNvPr>
            <p:cNvGrpSpPr/>
            <p:nvPr/>
          </p:nvGrpSpPr>
          <p:grpSpPr>
            <a:xfrm>
              <a:off x="4744543" y="2895359"/>
              <a:ext cx="88514" cy="88514"/>
              <a:chOff x="1340677" y="1697101"/>
              <a:chExt cx="88514" cy="88514"/>
            </a:xfrm>
          </p:grpSpPr>
          <p:cxnSp>
            <p:nvCxnSpPr>
              <p:cNvPr id="448" name="Straight Connector 447">
                <a:extLst>
                  <a:ext uri="{FF2B5EF4-FFF2-40B4-BE49-F238E27FC236}">
                    <a16:creationId xmlns:a16="http://schemas.microsoft.com/office/drawing/2014/main" id="{B1F971EC-CCB9-3FAB-63BD-B4F8FEC7387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23F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9" name="Straight Connector 448">
                <a:extLst>
                  <a:ext uri="{FF2B5EF4-FFF2-40B4-BE49-F238E27FC236}">
                    <a16:creationId xmlns:a16="http://schemas.microsoft.com/office/drawing/2014/main" id="{99B4E44B-DD29-8714-9639-0E5CB6470503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23F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24" name="Group 423">
              <a:extLst>
                <a:ext uri="{FF2B5EF4-FFF2-40B4-BE49-F238E27FC236}">
                  <a16:creationId xmlns:a16="http://schemas.microsoft.com/office/drawing/2014/main" id="{0CA8FF10-7C4F-7552-E45E-1815DC2FB650}"/>
                </a:ext>
              </a:extLst>
            </p:cNvPr>
            <p:cNvGrpSpPr/>
            <p:nvPr/>
          </p:nvGrpSpPr>
          <p:grpSpPr>
            <a:xfrm>
              <a:off x="4785024" y="2895359"/>
              <a:ext cx="88514" cy="88514"/>
              <a:chOff x="1340677" y="1697101"/>
              <a:chExt cx="88514" cy="88514"/>
            </a:xfrm>
          </p:grpSpPr>
          <p:cxnSp>
            <p:nvCxnSpPr>
              <p:cNvPr id="446" name="Straight Connector 445">
                <a:extLst>
                  <a:ext uri="{FF2B5EF4-FFF2-40B4-BE49-F238E27FC236}">
                    <a16:creationId xmlns:a16="http://schemas.microsoft.com/office/drawing/2014/main" id="{63A43054-B86F-63A9-FB6F-8AC32152B19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23F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7" name="Straight Connector 446">
                <a:extLst>
                  <a:ext uri="{FF2B5EF4-FFF2-40B4-BE49-F238E27FC236}">
                    <a16:creationId xmlns:a16="http://schemas.microsoft.com/office/drawing/2014/main" id="{306BF5BF-B474-BA32-427E-8E4188EF8170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23F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25" name="Group 424">
              <a:extLst>
                <a:ext uri="{FF2B5EF4-FFF2-40B4-BE49-F238E27FC236}">
                  <a16:creationId xmlns:a16="http://schemas.microsoft.com/office/drawing/2014/main" id="{84AF3D37-4EDC-C4C7-CF46-D5A7D3218C94}"/>
                </a:ext>
              </a:extLst>
            </p:cNvPr>
            <p:cNvGrpSpPr/>
            <p:nvPr/>
          </p:nvGrpSpPr>
          <p:grpSpPr>
            <a:xfrm>
              <a:off x="4832649" y="2895359"/>
              <a:ext cx="88514" cy="88514"/>
              <a:chOff x="1340677" y="1697101"/>
              <a:chExt cx="88514" cy="88514"/>
            </a:xfrm>
          </p:grpSpPr>
          <p:cxnSp>
            <p:nvCxnSpPr>
              <p:cNvPr id="444" name="Straight Connector 443">
                <a:extLst>
                  <a:ext uri="{FF2B5EF4-FFF2-40B4-BE49-F238E27FC236}">
                    <a16:creationId xmlns:a16="http://schemas.microsoft.com/office/drawing/2014/main" id="{79DA4FC4-5823-1D22-142D-A65CD460BCF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23F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5" name="Straight Connector 444">
                <a:extLst>
                  <a:ext uri="{FF2B5EF4-FFF2-40B4-BE49-F238E27FC236}">
                    <a16:creationId xmlns:a16="http://schemas.microsoft.com/office/drawing/2014/main" id="{B380B39C-25A7-CB42-07CB-F578F4087F6E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23F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26" name="Group 425">
              <a:extLst>
                <a:ext uri="{FF2B5EF4-FFF2-40B4-BE49-F238E27FC236}">
                  <a16:creationId xmlns:a16="http://schemas.microsoft.com/office/drawing/2014/main" id="{159989D6-F79D-EC0D-506F-FD0A44A2AD32}"/>
                </a:ext>
              </a:extLst>
            </p:cNvPr>
            <p:cNvGrpSpPr/>
            <p:nvPr/>
          </p:nvGrpSpPr>
          <p:grpSpPr>
            <a:xfrm>
              <a:off x="4870750" y="2895359"/>
              <a:ext cx="88514" cy="88514"/>
              <a:chOff x="1340677" y="1697101"/>
              <a:chExt cx="88514" cy="88514"/>
            </a:xfrm>
          </p:grpSpPr>
          <p:cxnSp>
            <p:nvCxnSpPr>
              <p:cNvPr id="442" name="Straight Connector 441">
                <a:extLst>
                  <a:ext uri="{FF2B5EF4-FFF2-40B4-BE49-F238E27FC236}">
                    <a16:creationId xmlns:a16="http://schemas.microsoft.com/office/drawing/2014/main" id="{506E787D-9E2D-3088-4F21-4C9C48E89BB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23F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3" name="Straight Connector 442">
                <a:extLst>
                  <a:ext uri="{FF2B5EF4-FFF2-40B4-BE49-F238E27FC236}">
                    <a16:creationId xmlns:a16="http://schemas.microsoft.com/office/drawing/2014/main" id="{103C2687-4B11-CD60-22BA-9792A3C3ED49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23F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27" name="Group 426">
              <a:extLst>
                <a:ext uri="{FF2B5EF4-FFF2-40B4-BE49-F238E27FC236}">
                  <a16:creationId xmlns:a16="http://schemas.microsoft.com/office/drawing/2014/main" id="{2809A8F8-B714-FD97-F409-A48E71D0D23D}"/>
                </a:ext>
              </a:extLst>
            </p:cNvPr>
            <p:cNvGrpSpPr/>
            <p:nvPr/>
          </p:nvGrpSpPr>
          <p:grpSpPr>
            <a:xfrm>
              <a:off x="4892919" y="2895359"/>
              <a:ext cx="88514" cy="88514"/>
              <a:chOff x="1340677" y="1697101"/>
              <a:chExt cx="88514" cy="88514"/>
            </a:xfrm>
          </p:grpSpPr>
          <p:cxnSp>
            <p:nvCxnSpPr>
              <p:cNvPr id="440" name="Straight Connector 439">
                <a:extLst>
                  <a:ext uri="{FF2B5EF4-FFF2-40B4-BE49-F238E27FC236}">
                    <a16:creationId xmlns:a16="http://schemas.microsoft.com/office/drawing/2014/main" id="{045AD74B-41B1-AAFC-F269-B9C4F935716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23F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1" name="Straight Connector 440">
                <a:extLst>
                  <a:ext uri="{FF2B5EF4-FFF2-40B4-BE49-F238E27FC236}">
                    <a16:creationId xmlns:a16="http://schemas.microsoft.com/office/drawing/2014/main" id="{4694D9ED-2FA9-CEAC-355E-C6EFED2D472D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23F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28" name="Group 427">
              <a:extLst>
                <a:ext uri="{FF2B5EF4-FFF2-40B4-BE49-F238E27FC236}">
                  <a16:creationId xmlns:a16="http://schemas.microsoft.com/office/drawing/2014/main" id="{F8088658-6833-04B7-3DEF-E8CA4357DB2A}"/>
                </a:ext>
              </a:extLst>
            </p:cNvPr>
            <p:cNvGrpSpPr/>
            <p:nvPr/>
          </p:nvGrpSpPr>
          <p:grpSpPr>
            <a:xfrm>
              <a:off x="4907064" y="2895359"/>
              <a:ext cx="88514" cy="88514"/>
              <a:chOff x="1340677" y="1697101"/>
              <a:chExt cx="88514" cy="88514"/>
            </a:xfrm>
          </p:grpSpPr>
          <p:cxnSp>
            <p:nvCxnSpPr>
              <p:cNvPr id="438" name="Straight Connector 437">
                <a:extLst>
                  <a:ext uri="{FF2B5EF4-FFF2-40B4-BE49-F238E27FC236}">
                    <a16:creationId xmlns:a16="http://schemas.microsoft.com/office/drawing/2014/main" id="{E84463A0-A36A-1C2A-7E44-AE04A1C1EE9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23F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9" name="Straight Connector 438">
                <a:extLst>
                  <a:ext uri="{FF2B5EF4-FFF2-40B4-BE49-F238E27FC236}">
                    <a16:creationId xmlns:a16="http://schemas.microsoft.com/office/drawing/2014/main" id="{A4F31F95-C456-4865-C31B-6F9299FC9772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23F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29" name="Group 428">
              <a:extLst>
                <a:ext uri="{FF2B5EF4-FFF2-40B4-BE49-F238E27FC236}">
                  <a16:creationId xmlns:a16="http://schemas.microsoft.com/office/drawing/2014/main" id="{122A408F-9431-CCE2-DEC2-44F8BAC13D27}"/>
                </a:ext>
              </a:extLst>
            </p:cNvPr>
            <p:cNvGrpSpPr/>
            <p:nvPr/>
          </p:nvGrpSpPr>
          <p:grpSpPr>
            <a:xfrm>
              <a:off x="4947018" y="2895359"/>
              <a:ext cx="88514" cy="88514"/>
              <a:chOff x="1340677" y="1697101"/>
              <a:chExt cx="88514" cy="88514"/>
            </a:xfrm>
          </p:grpSpPr>
          <p:cxnSp>
            <p:nvCxnSpPr>
              <p:cNvPr id="436" name="Straight Connector 435">
                <a:extLst>
                  <a:ext uri="{FF2B5EF4-FFF2-40B4-BE49-F238E27FC236}">
                    <a16:creationId xmlns:a16="http://schemas.microsoft.com/office/drawing/2014/main" id="{A6C62FC1-ED7E-D187-0D86-9CC9B86CC7F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23F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7" name="Straight Connector 436">
                <a:extLst>
                  <a:ext uri="{FF2B5EF4-FFF2-40B4-BE49-F238E27FC236}">
                    <a16:creationId xmlns:a16="http://schemas.microsoft.com/office/drawing/2014/main" id="{69D5BF1B-27A5-093B-99A9-4BC6EBF00A33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23F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30" name="Group 429">
              <a:extLst>
                <a:ext uri="{FF2B5EF4-FFF2-40B4-BE49-F238E27FC236}">
                  <a16:creationId xmlns:a16="http://schemas.microsoft.com/office/drawing/2014/main" id="{B557172E-9CD9-77B7-FC3E-02129260CDD5}"/>
                </a:ext>
              </a:extLst>
            </p:cNvPr>
            <p:cNvGrpSpPr/>
            <p:nvPr/>
          </p:nvGrpSpPr>
          <p:grpSpPr>
            <a:xfrm>
              <a:off x="4955238" y="2895359"/>
              <a:ext cx="88514" cy="88514"/>
              <a:chOff x="1340677" y="1697101"/>
              <a:chExt cx="88514" cy="88514"/>
            </a:xfrm>
          </p:grpSpPr>
          <p:cxnSp>
            <p:nvCxnSpPr>
              <p:cNvPr id="434" name="Straight Connector 433">
                <a:extLst>
                  <a:ext uri="{FF2B5EF4-FFF2-40B4-BE49-F238E27FC236}">
                    <a16:creationId xmlns:a16="http://schemas.microsoft.com/office/drawing/2014/main" id="{395A4CE5-6385-4503-C3BD-C32C47B2019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23F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5" name="Straight Connector 434">
                <a:extLst>
                  <a:ext uri="{FF2B5EF4-FFF2-40B4-BE49-F238E27FC236}">
                    <a16:creationId xmlns:a16="http://schemas.microsoft.com/office/drawing/2014/main" id="{16439066-1A3E-77DB-DBE8-823BFC27A0E8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23F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31" name="Group 430">
              <a:extLst>
                <a:ext uri="{FF2B5EF4-FFF2-40B4-BE49-F238E27FC236}">
                  <a16:creationId xmlns:a16="http://schemas.microsoft.com/office/drawing/2014/main" id="{1C6912B9-8A6F-ECA9-D9E3-FA98C4C82FD8}"/>
                </a:ext>
              </a:extLst>
            </p:cNvPr>
            <p:cNvGrpSpPr/>
            <p:nvPr/>
          </p:nvGrpSpPr>
          <p:grpSpPr>
            <a:xfrm>
              <a:off x="4999866" y="2895359"/>
              <a:ext cx="88514" cy="88514"/>
              <a:chOff x="1340677" y="1697101"/>
              <a:chExt cx="88514" cy="88514"/>
            </a:xfrm>
          </p:grpSpPr>
          <p:cxnSp>
            <p:nvCxnSpPr>
              <p:cNvPr id="432" name="Straight Connector 431">
                <a:extLst>
                  <a:ext uri="{FF2B5EF4-FFF2-40B4-BE49-F238E27FC236}">
                    <a16:creationId xmlns:a16="http://schemas.microsoft.com/office/drawing/2014/main" id="{06251D2C-3312-3D69-C85F-B3DEF0A4C4B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23F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3" name="Straight Connector 432">
                <a:extLst>
                  <a:ext uri="{FF2B5EF4-FFF2-40B4-BE49-F238E27FC236}">
                    <a16:creationId xmlns:a16="http://schemas.microsoft.com/office/drawing/2014/main" id="{A54A227D-91B9-BAAC-0F48-0FA86CF82A64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23F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550" name="Straight Connector 549">
            <a:extLst>
              <a:ext uri="{FF2B5EF4-FFF2-40B4-BE49-F238E27FC236}">
                <a16:creationId xmlns:a16="http://schemas.microsoft.com/office/drawing/2014/main" id="{6ED3450B-8D02-C9CC-064B-A842AFC633F9}"/>
              </a:ext>
            </a:extLst>
          </p:cNvPr>
          <p:cNvCxnSpPr>
            <a:cxnSpLocks/>
          </p:cNvCxnSpPr>
          <p:nvPr/>
        </p:nvCxnSpPr>
        <p:spPr>
          <a:xfrm>
            <a:off x="2250955" y="2538188"/>
            <a:ext cx="0" cy="1203251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1" name="Straight Connector 550">
            <a:extLst>
              <a:ext uri="{FF2B5EF4-FFF2-40B4-BE49-F238E27FC236}">
                <a16:creationId xmlns:a16="http://schemas.microsoft.com/office/drawing/2014/main" id="{AB095642-17A4-86B8-51F5-D209648272A6}"/>
              </a:ext>
            </a:extLst>
          </p:cNvPr>
          <p:cNvCxnSpPr>
            <a:cxnSpLocks/>
          </p:cNvCxnSpPr>
          <p:nvPr/>
        </p:nvCxnSpPr>
        <p:spPr>
          <a:xfrm>
            <a:off x="3128237" y="2711662"/>
            <a:ext cx="0" cy="1038345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2" name="Straight Connector 551">
            <a:extLst>
              <a:ext uri="{FF2B5EF4-FFF2-40B4-BE49-F238E27FC236}">
                <a16:creationId xmlns:a16="http://schemas.microsoft.com/office/drawing/2014/main" id="{42B5F11E-2373-C501-502C-297ED7ABD39A}"/>
              </a:ext>
            </a:extLst>
          </p:cNvPr>
          <p:cNvCxnSpPr>
            <a:cxnSpLocks/>
          </p:cNvCxnSpPr>
          <p:nvPr/>
        </p:nvCxnSpPr>
        <p:spPr>
          <a:xfrm>
            <a:off x="4002325" y="2780055"/>
            <a:ext cx="0" cy="976643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3" name="Straight Connector 552">
            <a:extLst>
              <a:ext uri="{FF2B5EF4-FFF2-40B4-BE49-F238E27FC236}">
                <a16:creationId xmlns:a16="http://schemas.microsoft.com/office/drawing/2014/main" id="{253F11D7-8970-D4A3-26C4-74D9DD9AA07F}"/>
              </a:ext>
            </a:extLst>
          </p:cNvPr>
          <p:cNvCxnSpPr>
            <a:cxnSpLocks/>
          </p:cNvCxnSpPr>
          <p:nvPr/>
        </p:nvCxnSpPr>
        <p:spPr>
          <a:xfrm>
            <a:off x="4871989" y="2839599"/>
            <a:ext cx="0" cy="882999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4" name="TextBox 553">
            <a:extLst>
              <a:ext uri="{FF2B5EF4-FFF2-40B4-BE49-F238E27FC236}">
                <a16:creationId xmlns:a16="http://schemas.microsoft.com/office/drawing/2014/main" id="{38ECCA63-C3BD-8F84-F5E1-29D5C7AD5AB4}"/>
              </a:ext>
            </a:extLst>
          </p:cNvPr>
          <p:cNvSpPr txBox="1"/>
          <p:nvPr/>
        </p:nvSpPr>
        <p:spPr>
          <a:xfrm>
            <a:off x="1950298" y="1851574"/>
            <a:ext cx="668327" cy="447953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1-year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023F88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58.3%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00A75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47.3%</a:t>
            </a:r>
          </a:p>
        </p:txBody>
      </p:sp>
      <p:sp>
        <p:nvSpPr>
          <p:cNvPr id="555" name="TextBox 554">
            <a:extLst>
              <a:ext uri="{FF2B5EF4-FFF2-40B4-BE49-F238E27FC236}">
                <a16:creationId xmlns:a16="http://schemas.microsoft.com/office/drawing/2014/main" id="{B65F78C6-14FD-EB13-363F-4F2363534163}"/>
              </a:ext>
            </a:extLst>
          </p:cNvPr>
          <p:cNvSpPr txBox="1"/>
          <p:nvPr/>
        </p:nvSpPr>
        <p:spPr>
          <a:xfrm>
            <a:off x="2827117" y="2075552"/>
            <a:ext cx="668327" cy="447953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2-year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023F88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49.2%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00A75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36.6%</a:t>
            </a:r>
          </a:p>
        </p:txBody>
      </p:sp>
      <p:sp>
        <p:nvSpPr>
          <p:cNvPr id="556" name="TextBox 555">
            <a:extLst>
              <a:ext uri="{FF2B5EF4-FFF2-40B4-BE49-F238E27FC236}">
                <a16:creationId xmlns:a16="http://schemas.microsoft.com/office/drawing/2014/main" id="{4411EECB-EC56-305A-BE22-6FDB2A4E0891}"/>
              </a:ext>
            </a:extLst>
          </p:cNvPr>
          <p:cNvSpPr txBox="1"/>
          <p:nvPr/>
        </p:nvSpPr>
        <p:spPr>
          <a:xfrm>
            <a:off x="3658221" y="2117694"/>
            <a:ext cx="668327" cy="447953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3-year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023F88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44.6%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00A75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32.1%</a:t>
            </a:r>
          </a:p>
        </p:txBody>
      </p:sp>
      <p:sp>
        <p:nvSpPr>
          <p:cNvPr id="557" name="TextBox 556">
            <a:extLst>
              <a:ext uri="{FF2B5EF4-FFF2-40B4-BE49-F238E27FC236}">
                <a16:creationId xmlns:a16="http://schemas.microsoft.com/office/drawing/2014/main" id="{0FAA775E-FE2D-4661-8542-4A49042446F0}"/>
              </a:ext>
            </a:extLst>
          </p:cNvPr>
          <p:cNvSpPr txBox="1"/>
          <p:nvPr/>
        </p:nvSpPr>
        <p:spPr>
          <a:xfrm>
            <a:off x="4526570" y="2172233"/>
            <a:ext cx="668327" cy="447953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4-year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023F88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44.6%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00A75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32.1%</a:t>
            </a:r>
          </a:p>
        </p:txBody>
      </p:sp>
      <p:sp>
        <p:nvSpPr>
          <p:cNvPr id="558" name="TextBox 557">
            <a:extLst>
              <a:ext uri="{FF2B5EF4-FFF2-40B4-BE49-F238E27FC236}">
                <a16:creationId xmlns:a16="http://schemas.microsoft.com/office/drawing/2014/main" id="{DCADB903-FCE9-0A34-A783-6C18515CBB74}"/>
              </a:ext>
            </a:extLst>
          </p:cNvPr>
          <p:cNvSpPr txBox="1"/>
          <p:nvPr/>
        </p:nvSpPr>
        <p:spPr>
          <a:xfrm>
            <a:off x="5050529" y="2604609"/>
            <a:ext cx="998097" cy="447953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23F88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Quizartinib</a:t>
            </a:r>
            <a:endParaRPr kumimoji="0" lang="en-GB" sz="1200" b="1" i="0" u="none" strike="noStrike" kern="1200" cap="none" spc="0" normalizeH="0" baseline="0" noProof="0">
              <a:ln>
                <a:noFill/>
              </a:ln>
              <a:solidFill>
                <a:srgbClr val="023F88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559" name="TextBox 558">
            <a:extLst>
              <a:ext uri="{FF2B5EF4-FFF2-40B4-BE49-F238E27FC236}">
                <a16:creationId xmlns:a16="http://schemas.microsoft.com/office/drawing/2014/main" id="{735F99A2-474E-A351-34A8-29AF8FAEBA39}"/>
              </a:ext>
            </a:extLst>
          </p:cNvPr>
          <p:cNvSpPr txBox="1"/>
          <p:nvPr/>
        </p:nvSpPr>
        <p:spPr>
          <a:xfrm>
            <a:off x="4851068" y="2921959"/>
            <a:ext cx="998097" cy="212781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A75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</a:t>
            </a:r>
            <a:r>
              <a:rPr kumimoji="0" lang="en-US" sz="1200" b="1" i="0" u="none" strike="noStrike" kern="1200" cap="none" spc="0" normalizeH="0" baseline="0" noProof="0" err="1">
                <a:ln>
                  <a:noFill/>
                </a:ln>
                <a:solidFill>
                  <a:srgbClr val="00A75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lacebo</a:t>
            </a:r>
            <a:endParaRPr kumimoji="0" lang="en-GB" sz="1200" b="1" i="0" u="none" strike="noStrike" kern="1200" cap="none" spc="0" normalizeH="0" baseline="0" noProof="0">
              <a:ln>
                <a:noFill/>
              </a:ln>
              <a:solidFill>
                <a:srgbClr val="00A75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grpSp>
        <p:nvGrpSpPr>
          <p:cNvPr id="560" name="Group 559">
            <a:extLst>
              <a:ext uri="{FF2B5EF4-FFF2-40B4-BE49-F238E27FC236}">
                <a16:creationId xmlns:a16="http://schemas.microsoft.com/office/drawing/2014/main" id="{61C52957-4E67-F5F2-3381-F9182F6EB89B}"/>
              </a:ext>
            </a:extLst>
          </p:cNvPr>
          <p:cNvGrpSpPr/>
          <p:nvPr/>
        </p:nvGrpSpPr>
        <p:grpSpPr>
          <a:xfrm>
            <a:off x="9431821" y="2639198"/>
            <a:ext cx="1536963" cy="198623"/>
            <a:chOff x="9431821" y="2791597"/>
            <a:chExt cx="1536962" cy="198622"/>
          </a:xfrm>
        </p:grpSpPr>
        <p:grpSp>
          <p:nvGrpSpPr>
            <p:cNvPr id="561" name="Group 560">
              <a:extLst>
                <a:ext uri="{FF2B5EF4-FFF2-40B4-BE49-F238E27FC236}">
                  <a16:creationId xmlns:a16="http://schemas.microsoft.com/office/drawing/2014/main" id="{ED1008F3-4F47-0244-6295-E877D456E604}"/>
                </a:ext>
              </a:extLst>
            </p:cNvPr>
            <p:cNvGrpSpPr/>
            <p:nvPr/>
          </p:nvGrpSpPr>
          <p:grpSpPr>
            <a:xfrm>
              <a:off x="9431821" y="2791597"/>
              <a:ext cx="88514" cy="88514"/>
              <a:chOff x="1340677" y="1697101"/>
              <a:chExt cx="88514" cy="88514"/>
            </a:xfrm>
          </p:grpSpPr>
          <p:cxnSp>
            <p:nvCxnSpPr>
              <p:cNvPr id="664" name="Straight Connector 663">
                <a:extLst>
                  <a:ext uri="{FF2B5EF4-FFF2-40B4-BE49-F238E27FC236}">
                    <a16:creationId xmlns:a16="http://schemas.microsoft.com/office/drawing/2014/main" id="{871EF040-90CF-0252-1B69-24B8CABAB09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0A7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5" name="Straight Connector 664">
                <a:extLst>
                  <a:ext uri="{FF2B5EF4-FFF2-40B4-BE49-F238E27FC236}">
                    <a16:creationId xmlns:a16="http://schemas.microsoft.com/office/drawing/2014/main" id="{54A10EA9-E78E-7697-083B-88D60B899E86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0A7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62" name="Group 561">
              <a:extLst>
                <a:ext uri="{FF2B5EF4-FFF2-40B4-BE49-F238E27FC236}">
                  <a16:creationId xmlns:a16="http://schemas.microsoft.com/office/drawing/2014/main" id="{20EDC536-2A8B-1632-7540-71BCCB5996C9}"/>
                </a:ext>
              </a:extLst>
            </p:cNvPr>
            <p:cNvGrpSpPr/>
            <p:nvPr/>
          </p:nvGrpSpPr>
          <p:grpSpPr>
            <a:xfrm>
              <a:off x="9455634" y="2814019"/>
              <a:ext cx="88514" cy="88514"/>
              <a:chOff x="1340677" y="1697101"/>
              <a:chExt cx="88514" cy="88514"/>
            </a:xfrm>
          </p:grpSpPr>
          <p:cxnSp>
            <p:nvCxnSpPr>
              <p:cNvPr id="662" name="Straight Connector 661">
                <a:extLst>
                  <a:ext uri="{FF2B5EF4-FFF2-40B4-BE49-F238E27FC236}">
                    <a16:creationId xmlns:a16="http://schemas.microsoft.com/office/drawing/2014/main" id="{D625F264-97F4-99D6-29D9-082FC5BEFEB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0A7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3" name="Straight Connector 662">
                <a:extLst>
                  <a:ext uri="{FF2B5EF4-FFF2-40B4-BE49-F238E27FC236}">
                    <a16:creationId xmlns:a16="http://schemas.microsoft.com/office/drawing/2014/main" id="{1310D693-9D54-ABE0-27E2-70016098C979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0A7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63" name="Group 562">
              <a:extLst>
                <a:ext uri="{FF2B5EF4-FFF2-40B4-BE49-F238E27FC236}">
                  <a16:creationId xmlns:a16="http://schemas.microsoft.com/office/drawing/2014/main" id="{59B7AA17-FC6A-A12D-A9CC-B71776B363CE}"/>
                </a:ext>
              </a:extLst>
            </p:cNvPr>
            <p:cNvGrpSpPr/>
            <p:nvPr/>
          </p:nvGrpSpPr>
          <p:grpSpPr>
            <a:xfrm>
              <a:off x="9537993" y="2814019"/>
              <a:ext cx="88514" cy="88514"/>
              <a:chOff x="1340677" y="1697101"/>
              <a:chExt cx="88514" cy="88514"/>
            </a:xfrm>
          </p:grpSpPr>
          <p:cxnSp>
            <p:nvCxnSpPr>
              <p:cNvPr id="660" name="Straight Connector 659">
                <a:extLst>
                  <a:ext uri="{FF2B5EF4-FFF2-40B4-BE49-F238E27FC236}">
                    <a16:creationId xmlns:a16="http://schemas.microsoft.com/office/drawing/2014/main" id="{EB157E91-2C0C-4803-3D99-D8C20C64484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0A7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1" name="Straight Connector 660">
                <a:extLst>
                  <a:ext uri="{FF2B5EF4-FFF2-40B4-BE49-F238E27FC236}">
                    <a16:creationId xmlns:a16="http://schemas.microsoft.com/office/drawing/2014/main" id="{25A33030-68BB-9BA1-F083-2009975B4129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0A7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64" name="Group 563">
              <a:extLst>
                <a:ext uri="{FF2B5EF4-FFF2-40B4-BE49-F238E27FC236}">
                  <a16:creationId xmlns:a16="http://schemas.microsoft.com/office/drawing/2014/main" id="{39E727CE-EBD4-9661-21F5-26B0A4474A9A}"/>
                </a:ext>
              </a:extLst>
            </p:cNvPr>
            <p:cNvGrpSpPr/>
            <p:nvPr/>
          </p:nvGrpSpPr>
          <p:grpSpPr>
            <a:xfrm>
              <a:off x="9551263" y="2814019"/>
              <a:ext cx="88514" cy="88514"/>
              <a:chOff x="1340677" y="1697101"/>
              <a:chExt cx="88514" cy="88514"/>
            </a:xfrm>
          </p:grpSpPr>
          <p:cxnSp>
            <p:nvCxnSpPr>
              <p:cNvPr id="658" name="Straight Connector 657">
                <a:extLst>
                  <a:ext uri="{FF2B5EF4-FFF2-40B4-BE49-F238E27FC236}">
                    <a16:creationId xmlns:a16="http://schemas.microsoft.com/office/drawing/2014/main" id="{AD426D14-6734-DB35-3346-F6680A22779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0A7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9" name="Straight Connector 658">
                <a:extLst>
                  <a:ext uri="{FF2B5EF4-FFF2-40B4-BE49-F238E27FC236}">
                    <a16:creationId xmlns:a16="http://schemas.microsoft.com/office/drawing/2014/main" id="{974E16D7-ABC8-4696-A151-CD98FF357DFB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0A7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65" name="Group 564">
              <a:extLst>
                <a:ext uri="{FF2B5EF4-FFF2-40B4-BE49-F238E27FC236}">
                  <a16:creationId xmlns:a16="http://schemas.microsoft.com/office/drawing/2014/main" id="{AC2506E8-8548-97FE-707F-B74436EAE60D}"/>
                </a:ext>
              </a:extLst>
            </p:cNvPr>
            <p:cNvGrpSpPr/>
            <p:nvPr/>
          </p:nvGrpSpPr>
          <p:grpSpPr>
            <a:xfrm>
              <a:off x="9572694" y="2814019"/>
              <a:ext cx="88514" cy="88514"/>
              <a:chOff x="1340677" y="1697101"/>
              <a:chExt cx="88514" cy="88514"/>
            </a:xfrm>
          </p:grpSpPr>
          <p:cxnSp>
            <p:nvCxnSpPr>
              <p:cNvPr id="656" name="Straight Connector 655">
                <a:extLst>
                  <a:ext uri="{FF2B5EF4-FFF2-40B4-BE49-F238E27FC236}">
                    <a16:creationId xmlns:a16="http://schemas.microsoft.com/office/drawing/2014/main" id="{DCFD406C-52EC-E72F-E98E-62A7AD9445D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0A7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7" name="Straight Connector 656">
                <a:extLst>
                  <a:ext uri="{FF2B5EF4-FFF2-40B4-BE49-F238E27FC236}">
                    <a16:creationId xmlns:a16="http://schemas.microsoft.com/office/drawing/2014/main" id="{5FD9C39F-9ED0-FFA8-56A2-9DA3C80C8D02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0A7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66" name="Group 565">
              <a:extLst>
                <a:ext uri="{FF2B5EF4-FFF2-40B4-BE49-F238E27FC236}">
                  <a16:creationId xmlns:a16="http://schemas.microsoft.com/office/drawing/2014/main" id="{3D5B3865-DCA2-26BC-B5D9-4A5ECB8A251F}"/>
                </a:ext>
              </a:extLst>
            </p:cNvPr>
            <p:cNvGrpSpPr/>
            <p:nvPr/>
          </p:nvGrpSpPr>
          <p:grpSpPr>
            <a:xfrm>
              <a:off x="9605044" y="2814019"/>
              <a:ext cx="88514" cy="88514"/>
              <a:chOff x="1340677" y="1697101"/>
              <a:chExt cx="88514" cy="88514"/>
            </a:xfrm>
          </p:grpSpPr>
          <p:cxnSp>
            <p:nvCxnSpPr>
              <p:cNvPr id="654" name="Straight Connector 653">
                <a:extLst>
                  <a:ext uri="{FF2B5EF4-FFF2-40B4-BE49-F238E27FC236}">
                    <a16:creationId xmlns:a16="http://schemas.microsoft.com/office/drawing/2014/main" id="{C8992E09-561B-42E6-4208-8FC928BBB32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0A7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5" name="Straight Connector 654">
                <a:extLst>
                  <a:ext uri="{FF2B5EF4-FFF2-40B4-BE49-F238E27FC236}">
                    <a16:creationId xmlns:a16="http://schemas.microsoft.com/office/drawing/2014/main" id="{CDF7C8BE-841E-0405-042D-1431054B9D67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0A7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67" name="Group 566">
              <a:extLst>
                <a:ext uri="{FF2B5EF4-FFF2-40B4-BE49-F238E27FC236}">
                  <a16:creationId xmlns:a16="http://schemas.microsoft.com/office/drawing/2014/main" id="{D1C96AA7-1F32-EB5C-32A3-2C2B1A09ED86}"/>
                </a:ext>
              </a:extLst>
            </p:cNvPr>
            <p:cNvGrpSpPr/>
            <p:nvPr/>
          </p:nvGrpSpPr>
          <p:grpSpPr>
            <a:xfrm>
              <a:off x="9619332" y="2814019"/>
              <a:ext cx="88514" cy="88514"/>
              <a:chOff x="1340677" y="1697101"/>
              <a:chExt cx="88514" cy="88514"/>
            </a:xfrm>
          </p:grpSpPr>
          <p:cxnSp>
            <p:nvCxnSpPr>
              <p:cNvPr id="652" name="Straight Connector 651">
                <a:extLst>
                  <a:ext uri="{FF2B5EF4-FFF2-40B4-BE49-F238E27FC236}">
                    <a16:creationId xmlns:a16="http://schemas.microsoft.com/office/drawing/2014/main" id="{EB2596E9-86FC-F54E-2A06-B2CD5CD7F5E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0A7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3" name="Straight Connector 652">
                <a:extLst>
                  <a:ext uri="{FF2B5EF4-FFF2-40B4-BE49-F238E27FC236}">
                    <a16:creationId xmlns:a16="http://schemas.microsoft.com/office/drawing/2014/main" id="{408FE273-6959-6E30-2830-F515E1BB8474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0A7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68" name="Group 567">
              <a:extLst>
                <a:ext uri="{FF2B5EF4-FFF2-40B4-BE49-F238E27FC236}">
                  <a16:creationId xmlns:a16="http://schemas.microsoft.com/office/drawing/2014/main" id="{CE40D9D3-6FA8-84E2-5A50-93811F8B7D23}"/>
                </a:ext>
              </a:extLst>
            </p:cNvPr>
            <p:cNvGrpSpPr/>
            <p:nvPr/>
          </p:nvGrpSpPr>
          <p:grpSpPr>
            <a:xfrm>
              <a:off x="9674101" y="2842596"/>
              <a:ext cx="88514" cy="88514"/>
              <a:chOff x="1340677" y="1697101"/>
              <a:chExt cx="88514" cy="88514"/>
            </a:xfrm>
          </p:grpSpPr>
          <p:cxnSp>
            <p:nvCxnSpPr>
              <p:cNvPr id="650" name="Straight Connector 649">
                <a:extLst>
                  <a:ext uri="{FF2B5EF4-FFF2-40B4-BE49-F238E27FC236}">
                    <a16:creationId xmlns:a16="http://schemas.microsoft.com/office/drawing/2014/main" id="{31091B74-4C44-F6A1-0949-5B742AE2FCB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0A7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1" name="Straight Connector 650">
                <a:extLst>
                  <a:ext uri="{FF2B5EF4-FFF2-40B4-BE49-F238E27FC236}">
                    <a16:creationId xmlns:a16="http://schemas.microsoft.com/office/drawing/2014/main" id="{B8F8F62B-75F6-2BA7-943A-2CA8BAB06676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0A7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69" name="Group 568">
              <a:extLst>
                <a:ext uri="{FF2B5EF4-FFF2-40B4-BE49-F238E27FC236}">
                  <a16:creationId xmlns:a16="http://schemas.microsoft.com/office/drawing/2014/main" id="{270CA410-3E18-3F94-43BD-86A8BBF14877}"/>
                </a:ext>
              </a:extLst>
            </p:cNvPr>
            <p:cNvGrpSpPr/>
            <p:nvPr/>
          </p:nvGrpSpPr>
          <p:grpSpPr>
            <a:xfrm>
              <a:off x="9724107" y="2842596"/>
              <a:ext cx="88514" cy="88514"/>
              <a:chOff x="1340677" y="1697101"/>
              <a:chExt cx="88514" cy="88514"/>
            </a:xfrm>
          </p:grpSpPr>
          <p:cxnSp>
            <p:nvCxnSpPr>
              <p:cNvPr id="648" name="Straight Connector 647">
                <a:extLst>
                  <a:ext uri="{FF2B5EF4-FFF2-40B4-BE49-F238E27FC236}">
                    <a16:creationId xmlns:a16="http://schemas.microsoft.com/office/drawing/2014/main" id="{099A0346-C9FE-8628-260B-39F5964AC56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0A7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9" name="Straight Connector 648">
                <a:extLst>
                  <a:ext uri="{FF2B5EF4-FFF2-40B4-BE49-F238E27FC236}">
                    <a16:creationId xmlns:a16="http://schemas.microsoft.com/office/drawing/2014/main" id="{0BC7B202-C277-1B41-ABA4-B87F491B9B04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0A7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70" name="Group 569">
              <a:extLst>
                <a:ext uri="{FF2B5EF4-FFF2-40B4-BE49-F238E27FC236}">
                  <a16:creationId xmlns:a16="http://schemas.microsoft.com/office/drawing/2014/main" id="{81C281AF-D71D-96A7-1DF3-94882A0BFD39}"/>
                </a:ext>
              </a:extLst>
            </p:cNvPr>
            <p:cNvGrpSpPr/>
            <p:nvPr/>
          </p:nvGrpSpPr>
          <p:grpSpPr>
            <a:xfrm>
              <a:off x="9743155" y="2873129"/>
              <a:ext cx="88514" cy="88514"/>
              <a:chOff x="1340677" y="1697101"/>
              <a:chExt cx="88514" cy="88514"/>
            </a:xfrm>
          </p:grpSpPr>
          <p:cxnSp>
            <p:nvCxnSpPr>
              <p:cNvPr id="646" name="Straight Connector 645">
                <a:extLst>
                  <a:ext uri="{FF2B5EF4-FFF2-40B4-BE49-F238E27FC236}">
                    <a16:creationId xmlns:a16="http://schemas.microsoft.com/office/drawing/2014/main" id="{F53E66A9-4496-42C9-FAC3-1927A7A50EE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0A7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7" name="Straight Connector 646">
                <a:extLst>
                  <a:ext uri="{FF2B5EF4-FFF2-40B4-BE49-F238E27FC236}">
                    <a16:creationId xmlns:a16="http://schemas.microsoft.com/office/drawing/2014/main" id="{A7002B28-87A3-4E70-BF06-DFD6212C22F2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0A7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71" name="Group 570">
              <a:extLst>
                <a:ext uri="{FF2B5EF4-FFF2-40B4-BE49-F238E27FC236}">
                  <a16:creationId xmlns:a16="http://schemas.microsoft.com/office/drawing/2014/main" id="{769C805E-994B-7689-09B4-58E629C6DD71}"/>
                </a:ext>
              </a:extLst>
            </p:cNvPr>
            <p:cNvGrpSpPr/>
            <p:nvPr/>
          </p:nvGrpSpPr>
          <p:grpSpPr>
            <a:xfrm>
              <a:off x="9824957" y="2901705"/>
              <a:ext cx="88514" cy="88514"/>
              <a:chOff x="1340677" y="1697101"/>
              <a:chExt cx="88514" cy="88514"/>
            </a:xfrm>
          </p:grpSpPr>
          <p:cxnSp>
            <p:nvCxnSpPr>
              <p:cNvPr id="644" name="Straight Connector 643">
                <a:extLst>
                  <a:ext uri="{FF2B5EF4-FFF2-40B4-BE49-F238E27FC236}">
                    <a16:creationId xmlns:a16="http://schemas.microsoft.com/office/drawing/2014/main" id="{7560174D-1460-AEC4-D56B-91D7878B54D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0A7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5" name="Straight Connector 644">
                <a:extLst>
                  <a:ext uri="{FF2B5EF4-FFF2-40B4-BE49-F238E27FC236}">
                    <a16:creationId xmlns:a16="http://schemas.microsoft.com/office/drawing/2014/main" id="{21ECC9C4-E643-E2E8-E3D8-AD0C49ECA4BF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0A7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72" name="Group 571">
              <a:extLst>
                <a:ext uri="{FF2B5EF4-FFF2-40B4-BE49-F238E27FC236}">
                  <a16:creationId xmlns:a16="http://schemas.microsoft.com/office/drawing/2014/main" id="{39C43207-7740-2EB1-0D34-4C40564C61DC}"/>
                </a:ext>
              </a:extLst>
            </p:cNvPr>
            <p:cNvGrpSpPr/>
            <p:nvPr/>
          </p:nvGrpSpPr>
          <p:grpSpPr>
            <a:xfrm>
              <a:off x="9862071" y="2901705"/>
              <a:ext cx="88514" cy="88514"/>
              <a:chOff x="1340677" y="1697101"/>
              <a:chExt cx="88514" cy="88514"/>
            </a:xfrm>
          </p:grpSpPr>
          <p:cxnSp>
            <p:nvCxnSpPr>
              <p:cNvPr id="642" name="Straight Connector 641">
                <a:extLst>
                  <a:ext uri="{FF2B5EF4-FFF2-40B4-BE49-F238E27FC236}">
                    <a16:creationId xmlns:a16="http://schemas.microsoft.com/office/drawing/2014/main" id="{B5BE28C3-217F-9678-F891-DA4116D1395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0A7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3" name="Straight Connector 642">
                <a:extLst>
                  <a:ext uri="{FF2B5EF4-FFF2-40B4-BE49-F238E27FC236}">
                    <a16:creationId xmlns:a16="http://schemas.microsoft.com/office/drawing/2014/main" id="{140A0E40-C785-238F-C9BA-0668DA1A84DE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0A7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73" name="Group 572">
              <a:extLst>
                <a:ext uri="{FF2B5EF4-FFF2-40B4-BE49-F238E27FC236}">
                  <a16:creationId xmlns:a16="http://schemas.microsoft.com/office/drawing/2014/main" id="{A70E1CF1-D14A-BF5F-4927-00C9B8B23623}"/>
                </a:ext>
              </a:extLst>
            </p:cNvPr>
            <p:cNvGrpSpPr/>
            <p:nvPr/>
          </p:nvGrpSpPr>
          <p:grpSpPr>
            <a:xfrm>
              <a:off x="9938552" y="2901705"/>
              <a:ext cx="88514" cy="88514"/>
              <a:chOff x="1340677" y="1697101"/>
              <a:chExt cx="88514" cy="88514"/>
            </a:xfrm>
          </p:grpSpPr>
          <p:cxnSp>
            <p:nvCxnSpPr>
              <p:cNvPr id="640" name="Straight Connector 639">
                <a:extLst>
                  <a:ext uri="{FF2B5EF4-FFF2-40B4-BE49-F238E27FC236}">
                    <a16:creationId xmlns:a16="http://schemas.microsoft.com/office/drawing/2014/main" id="{DF64F1C4-8909-320E-EFD9-7505E693B1B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0A7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1" name="Straight Connector 640">
                <a:extLst>
                  <a:ext uri="{FF2B5EF4-FFF2-40B4-BE49-F238E27FC236}">
                    <a16:creationId xmlns:a16="http://schemas.microsoft.com/office/drawing/2014/main" id="{6AFAD4AB-B9CC-FA84-AE8B-0C211799C39F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0A7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74" name="Group 573">
              <a:extLst>
                <a:ext uri="{FF2B5EF4-FFF2-40B4-BE49-F238E27FC236}">
                  <a16:creationId xmlns:a16="http://schemas.microsoft.com/office/drawing/2014/main" id="{50398E11-FA44-C52C-CA77-502145F7E5F5}"/>
                </a:ext>
              </a:extLst>
            </p:cNvPr>
            <p:cNvGrpSpPr/>
            <p:nvPr/>
          </p:nvGrpSpPr>
          <p:grpSpPr>
            <a:xfrm>
              <a:off x="9951154" y="2901705"/>
              <a:ext cx="88514" cy="88514"/>
              <a:chOff x="1340677" y="1697101"/>
              <a:chExt cx="88514" cy="88514"/>
            </a:xfrm>
          </p:grpSpPr>
          <p:cxnSp>
            <p:nvCxnSpPr>
              <p:cNvPr id="638" name="Straight Connector 637">
                <a:extLst>
                  <a:ext uri="{FF2B5EF4-FFF2-40B4-BE49-F238E27FC236}">
                    <a16:creationId xmlns:a16="http://schemas.microsoft.com/office/drawing/2014/main" id="{5E3C33D8-1FC6-E1B9-4405-770255B204F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0A7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9" name="Straight Connector 638">
                <a:extLst>
                  <a:ext uri="{FF2B5EF4-FFF2-40B4-BE49-F238E27FC236}">
                    <a16:creationId xmlns:a16="http://schemas.microsoft.com/office/drawing/2014/main" id="{57DF2AAB-6671-1DF2-1E44-DDCDB4EFD058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0A7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75" name="Group 574">
              <a:extLst>
                <a:ext uri="{FF2B5EF4-FFF2-40B4-BE49-F238E27FC236}">
                  <a16:creationId xmlns:a16="http://schemas.microsoft.com/office/drawing/2014/main" id="{1DA20206-F4EA-F51E-0039-CE62A6FA4423}"/>
                </a:ext>
              </a:extLst>
            </p:cNvPr>
            <p:cNvGrpSpPr/>
            <p:nvPr/>
          </p:nvGrpSpPr>
          <p:grpSpPr>
            <a:xfrm>
              <a:off x="9993030" y="2901705"/>
              <a:ext cx="88514" cy="88514"/>
              <a:chOff x="1340677" y="1697101"/>
              <a:chExt cx="88514" cy="88514"/>
            </a:xfrm>
          </p:grpSpPr>
          <p:cxnSp>
            <p:nvCxnSpPr>
              <p:cNvPr id="636" name="Straight Connector 635">
                <a:extLst>
                  <a:ext uri="{FF2B5EF4-FFF2-40B4-BE49-F238E27FC236}">
                    <a16:creationId xmlns:a16="http://schemas.microsoft.com/office/drawing/2014/main" id="{5C02BE1A-1599-21A2-9B74-75D85210306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0A7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7" name="Straight Connector 636">
                <a:extLst>
                  <a:ext uri="{FF2B5EF4-FFF2-40B4-BE49-F238E27FC236}">
                    <a16:creationId xmlns:a16="http://schemas.microsoft.com/office/drawing/2014/main" id="{F99A76F4-A2A0-B845-424F-1127FB70C393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0A7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76" name="Group 575">
              <a:extLst>
                <a:ext uri="{FF2B5EF4-FFF2-40B4-BE49-F238E27FC236}">
                  <a16:creationId xmlns:a16="http://schemas.microsoft.com/office/drawing/2014/main" id="{98838883-AAF3-741B-E16F-317F1048EF23}"/>
                </a:ext>
              </a:extLst>
            </p:cNvPr>
            <p:cNvGrpSpPr/>
            <p:nvPr/>
          </p:nvGrpSpPr>
          <p:grpSpPr>
            <a:xfrm>
              <a:off x="10039746" y="2901705"/>
              <a:ext cx="88514" cy="88514"/>
              <a:chOff x="1340677" y="1697101"/>
              <a:chExt cx="88514" cy="88514"/>
            </a:xfrm>
          </p:grpSpPr>
          <p:cxnSp>
            <p:nvCxnSpPr>
              <p:cNvPr id="634" name="Straight Connector 633">
                <a:extLst>
                  <a:ext uri="{FF2B5EF4-FFF2-40B4-BE49-F238E27FC236}">
                    <a16:creationId xmlns:a16="http://schemas.microsoft.com/office/drawing/2014/main" id="{803C6F2A-C547-BA89-0672-D56F0D3D2B7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0A7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5" name="Straight Connector 634">
                <a:extLst>
                  <a:ext uri="{FF2B5EF4-FFF2-40B4-BE49-F238E27FC236}">
                    <a16:creationId xmlns:a16="http://schemas.microsoft.com/office/drawing/2014/main" id="{1C27F7E0-30B3-5831-E9E8-37E5C251798A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0A7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77" name="Group 576">
              <a:extLst>
                <a:ext uri="{FF2B5EF4-FFF2-40B4-BE49-F238E27FC236}">
                  <a16:creationId xmlns:a16="http://schemas.microsoft.com/office/drawing/2014/main" id="{355B5467-6693-7B7B-54D6-5FE5E91352BC}"/>
                </a:ext>
              </a:extLst>
            </p:cNvPr>
            <p:cNvGrpSpPr/>
            <p:nvPr/>
          </p:nvGrpSpPr>
          <p:grpSpPr>
            <a:xfrm>
              <a:off x="10145234" y="2901705"/>
              <a:ext cx="88514" cy="88514"/>
              <a:chOff x="1340677" y="1697101"/>
              <a:chExt cx="88514" cy="88514"/>
            </a:xfrm>
          </p:grpSpPr>
          <p:cxnSp>
            <p:nvCxnSpPr>
              <p:cNvPr id="632" name="Straight Connector 631">
                <a:extLst>
                  <a:ext uri="{FF2B5EF4-FFF2-40B4-BE49-F238E27FC236}">
                    <a16:creationId xmlns:a16="http://schemas.microsoft.com/office/drawing/2014/main" id="{9FB3AEAF-B8E5-5A60-57D8-57E37E63277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0A7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3" name="Straight Connector 632">
                <a:extLst>
                  <a:ext uri="{FF2B5EF4-FFF2-40B4-BE49-F238E27FC236}">
                    <a16:creationId xmlns:a16="http://schemas.microsoft.com/office/drawing/2014/main" id="{0D497909-2156-3060-1D3F-E9674ADE6BB1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0A7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78" name="Group 577">
              <a:extLst>
                <a:ext uri="{FF2B5EF4-FFF2-40B4-BE49-F238E27FC236}">
                  <a16:creationId xmlns:a16="http://schemas.microsoft.com/office/drawing/2014/main" id="{C80C8833-55C1-F4B0-9AE9-31FC82CE9F3C}"/>
                </a:ext>
              </a:extLst>
            </p:cNvPr>
            <p:cNvGrpSpPr/>
            <p:nvPr/>
          </p:nvGrpSpPr>
          <p:grpSpPr>
            <a:xfrm>
              <a:off x="10159521" y="2901705"/>
              <a:ext cx="88514" cy="88514"/>
              <a:chOff x="1340677" y="1697101"/>
              <a:chExt cx="88514" cy="88514"/>
            </a:xfrm>
          </p:grpSpPr>
          <p:cxnSp>
            <p:nvCxnSpPr>
              <p:cNvPr id="630" name="Straight Connector 629">
                <a:extLst>
                  <a:ext uri="{FF2B5EF4-FFF2-40B4-BE49-F238E27FC236}">
                    <a16:creationId xmlns:a16="http://schemas.microsoft.com/office/drawing/2014/main" id="{4DE9FA72-FA42-D73D-2783-FE58BCD269E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0A7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1" name="Straight Connector 630">
                <a:extLst>
                  <a:ext uri="{FF2B5EF4-FFF2-40B4-BE49-F238E27FC236}">
                    <a16:creationId xmlns:a16="http://schemas.microsoft.com/office/drawing/2014/main" id="{21C05611-869A-CEBF-07EA-0775F9D06375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0A7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79" name="Group 578">
              <a:extLst>
                <a:ext uri="{FF2B5EF4-FFF2-40B4-BE49-F238E27FC236}">
                  <a16:creationId xmlns:a16="http://schemas.microsoft.com/office/drawing/2014/main" id="{C0EB91B7-75D3-3BBA-968C-BD7A7EDAB139}"/>
                </a:ext>
              </a:extLst>
            </p:cNvPr>
            <p:cNvGrpSpPr/>
            <p:nvPr/>
          </p:nvGrpSpPr>
          <p:grpSpPr>
            <a:xfrm>
              <a:off x="10201397" y="2901705"/>
              <a:ext cx="88514" cy="88514"/>
              <a:chOff x="1340677" y="1697101"/>
              <a:chExt cx="88514" cy="88514"/>
            </a:xfrm>
          </p:grpSpPr>
          <p:cxnSp>
            <p:nvCxnSpPr>
              <p:cNvPr id="628" name="Straight Connector 627">
                <a:extLst>
                  <a:ext uri="{FF2B5EF4-FFF2-40B4-BE49-F238E27FC236}">
                    <a16:creationId xmlns:a16="http://schemas.microsoft.com/office/drawing/2014/main" id="{78AB9815-9920-0894-43D8-336FEC787C9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0A7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9" name="Straight Connector 628">
                <a:extLst>
                  <a:ext uri="{FF2B5EF4-FFF2-40B4-BE49-F238E27FC236}">
                    <a16:creationId xmlns:a16="http://schemas.microsoft.com/office/drawing/2014/main" id="{5E835ACC-8C16-DEFF-2C8D-686169E7C03D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0A7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80" name="Group 579">
              <a:extLst>
                <a:ext uri="{FF2B5EF4-FFF2-40B4-BE49-F238E27FC236}">
                  <a16:creationId xmlns:a16="http://schemas.microsoft.com/office/drawing/2014/main" id="{87EC048E-8722-348A-79E1-F14AB97E0B5C}"/>
                </a:ext>
              </a:extLst>
            </p:cNvPr>
            <p:cNvGrpSpPr/>
            <p:nvPr/>
          </p:nvGrpSpPr>
          <p:grpSpPr>
            <a:xfrm>
              <a:off x="10272453" y="2901705"/>
              <a:ext cx="88514" cy="88514"/>
              <a:chOff x="1340677" y="1697101"/>
              <a:chExt cx="88514" cy="88514"/>
            </a:xfrm>
          </p:grpSpPr>
          <p:cxnSp>
            <p:nvCxnSpPr>
              <p:cNvPr id="626" name="Straight Connector 625">
                <a:extLst>
                  <a:ext uri="{FF2B5EF4-FFF2-40B4-BE49-F238E27FC236}">
                    <a16:creationId xmlns:a16="http://schemas.microsoft.com/office/drawing/2014/main" id="{254D074E-E177-CD56-B48F-C286A52005C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0A7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7" name="Straight Connector 626">
                <a:extLst>
                  <a:ext uri="{FF2B5EF4-FFF2-40B4-BE49-F238E27FC236}">
                    <a16:creationId xmlns:a16="http://schemas.microsoft.com/office/drawing/2014/main" id="{B8EBA0AE-AA9A-8390-531B-BFFFDF9D6E70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0A7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81" name="Group 580">
              <a:extLst>
                <a:ext uri="{FF2B5EF4-FFF2-40B4-BE49-F238E27FC236}">
                  <a16:creationId xmlns:a16="http://schemas.microsoft.com/office/drawing/2014/main" id="{65C4F7AE-4844-20EB-717C-31F06006ED8C}"/>
                </a:ext>
              </a:extLst>
            </p:cNvPr>
            <p:cNvGrpSpPr/>
            <p:nvPr/>
          </p:nvGrpSpPr>
          <p:grpSpPr>
            <a:xfrm>
              <a:off x="10313477" y="2901705"/>
              <a:ext cx="88514" cy="88514"/>
              <a:chOff x="1340677" y="1697101"/>
              <a:chExt cx="88514" cy="88514"/>
            </a:xfrm>
          </p:grpSpPr>
          <p:cxnSp>
            <p:nvCxnSpPr>
              <p:cNvPr id="624" name="Straight Connector 623">
                <a:extLst>
                  <a:ext uri="{FF2B5EF4-FFF2-40B4-BE49-F238E27FC236}">
                    <a16:creationId xmlns:a16="http://schemas.microsoft.com/office/drawing/2014/main" id="{5DBF5212-F623-E6E5-6AB1-B79C2D32B04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0A7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5" name="Straight Connector 624">
                <a:extLst>
                  <a:ext uri="{FF2B5EF4-FFF2-40B4-BE49-F238E27FC236}">
                    <a16:creationId xmlns:a16="http://schemas.microsoft.com/office/drawing/2014/main" id="{BD36CFBB-DB84-FE03-DD5F-921F9B15EF0D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0A7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82" name="Group 581">
              <a:extLst>
                <a:ext uri="{FF2B5EF4-FFF2-40B4-BE49-F238E27FC236}">
                  <a16:creationId xmlns:a16="http://schemas.microsoft.com/office/drawing/2014/main" id="{723A1000-4AFA-1374-E8B8-F395F95C8D0D}"/>
                </a:ext>
              </a:extLst>
            </p:cNvPr>
            <p:cNvGrpSpPr/>
            <p:nvPr/>
          </p:nvGrpSpPr>
          <p:grpSpPr>
            <a:xfrm>
              <a:off x="10363483" y="2901705"/>
              <a:ext cx="88514" cy="88514"/>
              <a:chOff x="1340677" y="1697101"/>
              <a:chExt cx="88514" cy="88514"/>
            </a:xfrm>
          </p:grpSpPr>
          <p:cxnSp>
            <p:nvCxnSpPr>
              <p:cNvPr id="622" name="Straight Connector 621">
                <a:extLst>
                  <a:ext uri="{FF2B5EF4-FFF2-40B4-BE49-F238E27FC236}">
                    <a16:creationId xmlns:a16="http://schemas.microsoft.com/office/drawing/2014/main" id="{B4F5B800-9F82-571C-0F4D-352ABE7C0C2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0A7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3" name="Straight Connector 622">
                <a:extLst>
                  <a:ext uri="{FF2B5EF4-FFF2-40B4-BE49-F238E27FC236}">
                    <a16:creationId xmlns:a16="http://schemas.microsoft.com/office/drawing/2014/main" id="{E8C35048-4267-8992-81A3-82F65E722FA1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0A7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83" name="Group 582">
              <a:extLst>
                <a:ext uri="{FF2B5EF4-FFF2-40B4-BE49-F238E27FC236}">
                  <a16:creationId xmlns:a16="http://schemas.microsoft.com/office/drawing/2014/main" id="{9B067A4A-8DB7-9614-4CDF-DE21C81DF623}"/>
                </a:ext>
              </a:extLst>
            </p:cNvPr>
            <p:cNvGrpSpPr/>
            <p:nvPr/>
          </p:nvGrpSpPr>
          <p:grpSpPr>
            <a:xfrm>
              <a:off x="10393453" y="2901705"/>
              <a:ext cx="88514" cy="88514"/>
              <a:chOff x="1340677" y="1697101"/>
              <a:chExt cx="88514" cy="88514"/>
            </a:xfrm>
          </p:grpSpPr>
          <p:cxnSp>
            <p:nvCxnSpPr>
              <p:cNvPr id="620" name="Straight Connector 619">
                <a:extLst>
                  <a:ext uri="{FF2B5EF4-FFF2-40B4-BE49-F238E27FC236}">
                    <a16:creationId xmlns:a16="http://schemas.microsoft.com/office/drawing/2014/main" id="{59050E8B-B0C0-38C3-1C8D-1FE6FB40B21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0A7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1" name="Straight Connector 620">
                <a:extLst>
                  <a:ext uri="{FF2B5EF4-FFF2-40B4-BE49-F238E27FC236}">
                    <a16:creationId xmlns:a16="http://schemas.microsoft.com/office/drawing/2014/main" id="{5800864D-CC32-C279-C7B8-E2C36341D2E5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0A7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84" name="Group 583">
              <a:extLst>
                <a:ext uri="{FF2B5EF4-FFF2-40B4-BE49-F238E27FC236}">
                  <a16:creationId xmlns:a16="http://schemas.microsoft.com/office/drawing/2014/main" id="{95B6E732-CAED-8D9C-6C85-21271A8E7498}"/>
                </a:ext>
              </a:extLst>
            </p:cNvPr>
            <p:cNvGrpSpPr/>
            <p:nvPr/>
          </p:nvGrpSpPr>
          <p:grpSpPr>
            <a:xfrm>
              <a:off x="10443749" y="2901705"/>
              <a:ext cx="88514" cy="88514"/>
              <a:chOff x="1340677" y="1697101"/>
              <a:chExt cx="88514" cy="88514"/>
            </a:xfrm>
          </p:grpSpPr>
          <p:cxnSp>
            <p:nvCxnSpPr>
              <p:cNvPr id="618" name="Straight Connector 617">
                <a:extLst>
                  <a:ext uri="{FF2B5EF4-FFF2-40B4-BE49-F238E27FC236}">
                    <a16:creationId xmlns:a16="http://schemas.microsoft.com/office/drawing/2014/main" id="{6873B283-583C-8132-CA3C-352999F8F23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0A7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9" name="Straight Connector 618">
                <a:extLst>
                  <a:ext uri="{FF2B5EF4-FFF2-40B4-BE49-F238E27FC236}">
                    <a16:creationId xmlns:a16="http://schemas.microsoft.com/office/drawing/2014/main" id="{76214805-7FE7-07EC-4DEA-5FB5A89EFEDE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0A7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85" name="Group 584">
              <a:extLst>
                <a:ext uri="{FF2B5EF4-FFF2-40B4-BE49-F238E27FC236}">
                  <a16:creationId xmlns:a16="http://schemas.microsoft.com/office/drawing/2014/main" id="{61CBF117-48DA-7D46-A90E-613A350CAE23}"/>
                </a:ext>
              </a:extLst>
            </p:cNvPr>
            <p:cNvGrpSpPr/>
            <p:nvPr/>
          </p:nvGrpSpPr>
          <p:grpSpPr>
            <a:xfrm>
              <a:off x="10456930" y="2901705"/>
              <a:ext cx="88514" cy="88514"/>
              <a:chOff x="1340677" y="1697101"/>
              <a:chExt cx="88514" cy="88514"/>
            </a:xfrm>
          </p:grpSpPr>
          <p:cxnSp>
            <p:nvCxnSpPr>
              <p:cNvPr id="616" name="Straight Connector 615">
                <a:extLst>
                  <a:ext uri="{FF2B5EF4-FFF2-40B4-BE49-F238E27FC236}">
                    <a16:creationId xmlns:a16="http://schemas.microsoft.com/office/drawing/2014/main" id="{03EACF78-D6D0-1D10-19EB-8881B2A42CB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0A7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7" name="Straight Connector 616">
                <a:extLst>
                  <a:ext uri="{FF2B5EF4-FFF2-40B4-BE49-F238E27FC236}">
                    <a16:creationId xmlns:a16="http://schemas.microsoft.com/office/drawing/2014/main" id="{93AF0986-1B11-51D5-8F90-B5C653340DBF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0A7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86" name="Group 585">
              <a:extLst>
                <a:ext uri="{FF2B5EF4-FFF2-40B4-BE49-F238E27FC236}">
                  <a16:creationId xmlns:a16="http://schemas.microsoft.com/office/drawing/2014/main" id="{922A55CF-E35C-2F35-CDC2-BEBB99C0F081}"/>
                </a:ext>
              </a:extLst>
            </p:cNvPr>
            <p:cNvGrpSpPr/>
            <p:nvPr/>
          </p:nvGrpSpPr>
          <p:grpSpPr>
            <a:xfrm>
              <a:off x="10517856" y="2901705"/>
              <a:ext cx="88514" cy="88514"/>
              <a:chOff x="1340677" y="1697101"/>
              <a:chExt cx="88514" cy="88514"/>
            </a:xfrm>
          </p:grpSpPr>
          <p:cxnSp>
            <p:nvCxnSpPr>
              <p:cNvPr id="614" name="Straight Connector 613">
                <a:extLst>
                  <a:ext uri="{FF2B5EF4-FFF2-40B4-BE49-F238E27FC236}">
                    <a16:creationId xmlns:a16="http://schemas.microsoft.com/office/drawing/2014/main" id="{EEFE4579-D61E-1CC0-7777-3397AF894C8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0A7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5" name="Straight Connector 614">
                <a:extLst>
                  <a:ext uri="{FF2B5EF4-FFF2-40B4-BE49-F238E27FC236}">
                    <a16:creationId xmlns:a16="http://schemas.microsoft.com/office/drawing/2014/main" id="{AB0E7521-9D52-C64B-DBAA-8839F82A5834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0A7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87" name="Group 586">
              <a:extLst>
                <a:ext uri="{FF2B5EF4-FFF2-40B4-BE49-F238E27FC236}">
                  <a16:creationId xmlns:a16="http://schemas.microsoft.com/office/drawing/2014/main" id="{D5223BC7-E7BE-8027-B666-5A532ADEDF59}"/>
                </a:ext>
              </a:extLst>
            </p:cNvPr>
            <p:cNvGrpSpPr/>
            <p:nvPr/>
          </p:nvGrpSpPr>
          <p:grpSpPr>
            <a:xfrm>
              <a:off x="10529762" y="2901705"/>
              <a:ext cx="88514" cy="88514"/>
              <a:chOff x="1340677" y="1697101"/>
              <a:chExt cx="88514" cy="88514"/>
            </a:xfrm>
          </p:grpSpPr>
          <p:cxnSp>
            <p:nvCxnSpPr>
              <p:cNvPr id="612" name="Straight Connector 611">
                <a:extLst>
                  <a:ext uri="{FF2B5EF4-FFF2-40B4-BE49-F238E27FC236}">
                    <a16:creationId xmlns:a16="http://schemas.microsoft.com/office/drawing/2014/main" id="{AC5AFD5C-9C76-AD54-2224-3A3CF95E865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0A7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3" name="Straight Connector 612">
                <a:extLst>
                  <a:ext uri="{FF2B5EF4-FFF2-40B4-BE49-F238E27FC236}">
                    <a16:creationId xmlns:a16="http://schemas.microsoft.com/office/drawing/2014/main" id="{06D83774-7D9F-31F2-4055-10B12CFE591A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0A7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88" name="Group 587">
              <a:extLst>
                <a:ext uri="{FF2B5EF4-FFF2-40B4-BE49-F238E27FC236}">
                  <a16:creationId xmlns:a16="http://schemas.microsoft.com/office/drawing/2014/main" id="{B2357814-6EA5-5BF6-0F85-DBF58AAAB777}"/>
                </a:ext>
              </a:extLst>
            </p:cNvPr>
            <p:cNvGrpSpPr/>
            <p:nvPr/>
          </p:nvGrpSpPr>
          <p:grpSpPr>
            <a:xfrm>
              <a:off x="10586843" y="2901705"/>
              <a:ext cx="88514" cy="88514"/>
              <a:chOff x="1340677" y="1697101"/>
              <a:chExt cx="88514" cy="88514"/>
            </a:xfrm>
          </p:grpSpPr>
          <p:cxnSp>
            <p:nvCxnSpPr>
              <p:cNvPr id="610" name="Straight Connector 609">
                <a:extLst>
                  <a:ext uri="{FF2B5EF4-FFF2-40B4-BE49-F238E27FC236}">
                    <a16:creationId xmlns:a16="http://schemas.microsoft.com/office/drawing/2014/main" id="{CE0CE87B-4969-8701-5C41-F96E01B0C47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0A7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1" name="Straight Connector 610">
                <a:extLst>
                  <a:ext uri="{FF2B5EF4-FFF2-40B4-BE49-F238E27FC236}">
                    <a16:creationId xmlns:a16="http://schemas.microsoft.com/office/drawing/2014/main" id="{5A23045F-5938-B2E4-9A1A-9295C13DD6B4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0A7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89" name="Group 588">
              <a:extLst>
                <a:ext uri="{FF2B5EF4-FFF2-40B4-BE49-F238E27FC236}">
                  <a16:creationId xmlns:a16="http://schemas.microsoft.com/office/drawing/2014/main" id="{69EAEA5D-A456-32AA-46E1-49FCAB143BE7}"/>
                </a:ext>
              </a:extLst>
            </p:cNvPr>
            <p:cNvGrpSpPr/>
            <p:nvPr/>
          </p:nvGrpSpPr>
          <p:grpSpPr>
            <a:xfrm>
              <a:off x="10605891" y="2901705"/>
              <a:ext cx="88514" cy="88514"/>
              <a:chOff x="1340677" y="1697101"/>
              <a:chExt cx="88514" cy="88514"/>
            </a:xfrm>
          </p:grpSpPr>
          <p:cxnSp>
            <p:nvCxnSpPr>
              <p:cNvPr id="608" name="Straight Connector 607">
                <a:extLst>
                  <a:ext uri="{FF2B5EF4-FFF2-40B4-BE49-F238E27FC236}">
                    <a16:creationId xmlns:a16="http://schemas.microsoft.com/office/drawing/2014/main" id="{39415CC2-C756-9211-8432-778B7165F64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0A7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9" name="Straight Connector 608">
                <a:extLst>
                  <a:ext uri="{FF2B5EF4-FFF2-40B4-BE49-F238E27FC236}">
                    <a16:creationId xmlns:a16="http://schemas.microsoft.com/office/drawing/2014/main" id="{F721966A-E8D2-573B-F8F8-CC24E1DF6CE0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0A7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90" name="Group 589">
              <a:extLst>
                <a:ext uri="{FF2B5EF4-FFF2-40B4-BE49-F238E27FC236}">
                  <a16:creationId xmlns:a16="http://schemas.microsoft.com/office/drawing/2014/main" id="{D8FF4B23-E53D-AD3E-27FB-D564E3CB5173}"/>
                </a:ext>
              </a:extLst>
            </p:cNvPr>
            <p:cNvGrpSpPr/>
            <p:nvPr/>
          </p:nvGrpSpPr>
          <p:grpSpPr>
            <a:xfrm>
              <a:off x="10674947" y="2901705"/>
              <a:ext cx="88514" cy="88514"/>
              <a:chOff x="1340677" y="1697101"/>
              <a:chExt cx="88514" cy="88514"/>
            </a:xfrm>
          </p:grpSpPr>
          <p:cxnSp>
            <p:nvCxnSpPr>
              <p:cNvPr id="606" name="Straight Connector 605">
                <a:extLst>
                  <a:ext uri="{FF2B5EF4-FFF2-40B4-BE49-F238E27FC236}">
                    <a16:creationId xmlns:a16="http://schemas.microsoft.com/office/drawing/2014/main" id="{36039748-6291-6444-46E4-AB14A4D27AE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0A7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7" name="Straight Connector 606">
                <a:extLst>
                  <a:ext uri="{FF2B5EF4-FFF2-40B4-BE49-F238E27FC236}">
                    <a16:creationId xmlns:a16="http://schemas.microsoft.com/office/drawing/2014/main" id="{B0B470F9-F2F8-7BAB-6FFC-F60B78EC8E29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0A7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91" name="Group 590">
              <a:extLst>
                <a:ext uri="{FF2B5EF4-FFF2-40B4-BE49-F238E27FC236}">
                  <a16:creationId xmlns:a16="http://schemas.microsoft.com/office/drawing/2014/main" id="{2758B341-AE84-E862-2B99-ED593C4DF6A8}"/>
                </a:ext>
              </a:extLst>
            </p:cNvPr>
            <p:cNvGrpSpPr/>
            <p:nvPr/>
          </p:nvGrpSpPr>
          <p:grpSpPr>
            <a:xfrm>
              <a:off x="10714311" y="2901705"/>
              <a:ext cx="88514" cy="88514"/>
              <a:chOff x="1340677" y="1697101"/>
              <a:chExt cx="88514" cy="88514"/>
            </a:xfrm>
          </p:grpSpPr>
          <p:cxnSp>
            <p:nvCxnSpPr>
              <p:cNvPr id="604" name="Straight Connector 603">
                <a:extLst>
                  <a:ext uri="{FF2B5EF4-FFF2-40B4-BE49-F238E27FC236}">
                    <a16:creationId xmlns:a16="http://schemas.microsoft.com/office/drawing/2014/main" id="{45FE368F-F06F-80A6-671B-DE9624ABDBE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0A7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5" name="Straight Connector 604">
                <a:extLst>
                  <a:ext uri="{FF2B5EF4-FFF2-40B4-BE49-F238E27FC236}">
                    <a16:creationId xmlns:a16="http://schemas.microsoft.com/office/drawing/2014/main" id="{F69ABEC6-FBD6-C4BD-029D-862416462183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0A7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92" name="Group 591">
              <a:extLst>
                <a:ext uri="{FF2B5EF4-FFF2-40B4-BE49-F238E27FC236}">
                  <a16:creationId xmlns:a16="http://schemas.microsoft.com/office/drawing/2014/main" id="{E5DC3079-3715-8D68-80F4-58E7271D8C47}"/>
                </a:ext>
              </a:extLst>
            </p:cNvPr>
            <p:cNvGrpSpPr/>
            <p:nvPr/>
          </p:nvGrpSpPr>
          <p:grpSpPr>
            <a:xfrm>
              <a:off x="10728597" y="2901705"/>
              <a:ext cx="88514" cy="88514"/>
              <a:chOff x="1340677" y="1697101"/>
              <a:chExt cx="88514" cy="88514"/>
            </a:xfrm>
          </p:grpSpPr>
          <p:cxnSp>
            <p:nvCxnSpPr>
              <p:cNvPr id="602" name="Straight Connector 601">
                <a:extLst>
                  <a:ext uri="{FF2B5EF4-FFF2-40B4-BE49-F238E27FC236}">
                    <a16:creationId xmlns:a16="http://schemas.microsoft.com/office/drawing/2014/main" id="{39AFB755-71B7-F76D-985B-1C12CAD6AB1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0A7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3" name="Straight Connector 602">
                <a:extLst>
                  <a:ext uri="{FF2B5EF4-FFF2-40B4-BE49-F238E27FC236}">
                    <a16:creationId xmlns:a16="http://schemas.microsoft.com/office/drawing/2014/main" id="{F33C92AD-E043-F75F-B23D-3B2F2555AEC9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0A7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93" name="Group 592">
              <a:extLst>
                <a:ext uri="{FF2B5EF4-FFF2-40B4-BE49-F238E27FC236}">
                  <a16:creationId xmlns:a16="http://schemas.microsoft.com/office/drawing/2014/main" id="{64B30900-0E41-551D-2A27-8F4A755EF820}"/>
                </a:ext>
              </a:extLst>
            </p:cNvPr>
            <p:cNvGrpSpPr/>
            <p:nvPr/>
          </p:nvGrpSpPr>
          <p:grpSpPr>
            <a:xfrm>
              <a:off x="10777616" y="2901705"/>
              <a:ext cx="88514" cy="88514"/>
              <a:chOff x="1340677" y="1697101"/>
              <a:chExt cx="88514" cy="88514"/>
            </a:xfrm>
          </p:grpSpPr>
          <p:cxnSp>
            <p:nvCxnSpPr>
              <p:cNvPr id="600" name="Straight Connector 599">
                <a:extLst>
                  <a:ext uri="{FF2B5EF4-FFF2-40B4-BE49-F238E27FC236}">
                    <a16:creationId xmlns:a16="http://schemas.microsoft.com/office/drawing/2014/main" id="{2E8BB515-F935-954B-0E57-B8CDE308496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0A7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1" name="Straight Connector 600">
                <a:extLst>
                  <a:ext uri="{FF2B5EF4-FFF2-40B4-BE49-F238E27FC236}">
                    <a16:creationId xmlns:a16="http://schemas.microsoft.com/office/drawing/2014/main" id="{11F4388A-F305-621E-0891-7EE83444441A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0A7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94" name="Group 593">
              <a:extLst>
                <a:ext uri="{FF2B5EF4-FFF2-40B4-BE49-F238E27FC236}">
                  <a16:creationId xmlns:a16="http://schemas.microsoft.com/office/drawing/2014/main" id="{97584DB0-11D8-BAD7-A3E8-C4AA4635ADB3}"/>
                </a:ext>
              </a:extLst>
            </p:cNvPr>
            <p:cNvGrpSpPr/>
            <p:nvPr/>
          </p:nvGrpSpPr>
          <p:grpSpPr>
            <a:xfrm>
              <a:off x="10791902" y="2901705"/>
              <a:ext cx="88514" cy="88514"/>
              <a:chOff x="1340677" y="1697101"/>
              <a:chExt cx="88514" cy="88514"/>
            </a:xfrm>
          </p:grpSpPr>
          <p:cxnSp>
            <p:nvCxnSpPr>
              <p:cNvPr id="598" name="Straight Connector 597">
                <a:extLst>
                  <a:ext uri="{FF2B5EF4-FFF2-40B4-BE49-F238E27FC236}">
                    <a16:creationId xmlns:a16="http://schemas.microsoft.com/office/drawing/2014/main" id="{3BB1FB13-CED5-6B36-FB08-1A43AC3ABEC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0A7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9" name="Straight Connector 598">
                <a:extLst>
                  <a:ext uri="{FF2B5EF4-FFF2-40B4-BE49-F238E27FC236}">
                    <a16:creationId xmlns:a16="http://schemas.microsoft.com/office/drawing/2014/main" id="{2DFDD4E6-EF5A-3183-B4EF-26A0D8E92B5F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0A7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95" name="Group 594">
              <a:extLst>
                <a:ext uri="{FF2B5EF4-FFF2-40B4-BE49-F238E27FC236}">
                  <a16:creationId xmlns:a16="http://schemas.microsoft.com/office/drawing/2014/main" id="{FC47F0C1-1806-E921-BB5A-3C9B89C40B08}"/>
                </a:ext>
              </a:extLst>
            </p:cNvPr>
            <p:cNvGrpSpPr/>
            <p:nvPr/>
          </p:nvGrpSpPr>
          <p:grpSpPr>
            <a:xfrm>
              <a:off x="10880269" y="2901705"/>
              <a:ext cx="88514" cy="88514"/>
              <a:chOff x="1340677" y="1697101"/>
              <a:chExt cx="88514" cy="88514"/>
            </a:xfrm>
          </p:grpSpPr>
          <p:cxnSp>
            <p:nvCxnSpPr>
              <p:cNvPr id="596" name="Straight Connector 595">
                <a:extLst>
                  <a:ext uri="{FF2B5EF4-FFF2-40B4-BE49-F238E27FC236}">
                    <a16:creationId xmlns:a16="http://schemas.microsoft.com/office/drawing/2014/main" id="{4AD1CAD8-071F-FF78-4200-5E4633277BD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0A7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7" name="Straight Connector 596">
                <a:extLst>
                  <a:ext uri="{FF2B5EF4-FFF2-40B4-BE49-F238E27FC236}">
                    <a16:creationId xmlns:a16="http://schemas.microsoft.com/office/drawing/2014/main" id="{4C57694C-0FFB-C02D-0A69-17F9D92435C3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0A7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66" name="Group 665">
            <a:extLst>
              <a:ext uri="{FF2B5EF4-FFF2-40B4-BE49-F238E27FC236}">
                <a16:creationId xmlns:a16="http://schemas.microsoft.com/office/drawing/2014/main" id="{B24F984B-90D7-FC89-8946-29F71948875E}"/>
              </a:ext>
            </a:extLst>
          </p:cNvPr>
          <p:cNvGrpSpPr/>
          <p:nvPr/>
        </p:nvGrpSpPr>
        <p:grpSpPr>
          <a:xfrm>
            <a:off x="7188241" y="1544041"/>
            <a:ext cx="3761491" cy="1016604"/>
            <a:chOff x="7188241" y="1696440"/>
            <a:chExt cx="3761491" cy="1016604"/>
          </a:xfrm>
        </p:grpSpPr>
        <p:grpSp>
          <p:nvGrpSpPr>
            <p:cNvPr id="667" name="Group 666">
              <a:extLst>
                <a:ext uri="{FF2B5EF4-FFF2-40B4-BE49-F238E27FC236}">
                  <a16:creationId xmlns:a16="http://schemas.microsoft.com/office/drawing/2014/main" id="{C38F7E68-B095-CDC7-9B03-69E1C2E254D8}"/>
                </a:ext>
              </a:extLst>
            </p:cNvPr>
            <p:cNvGrpSpPr/>
            <p:nvPr/>
          </p:nvGrpSpPr>
          <p:grpSpPr>
            <a:xfrm>
              <a:off x="7188241" y="1696440"/>
              <a:ext cx="88514" cy="88514"/>
              <a:chOff x="1340677" y="1697101"/>
              <a:chExt cx="88514" cy="88514"/>
            </a:xfrm>
          </p:grpSpPr>
          <p:cxnSp>
            <p:nvCxnSpPr>
              <p:cNvPr id="878" name="Straight Connector 877">
                <a:extLst>
                  <a:ext uri="{FF2B5EF4-FFF2-40B4-BE49-F238E27FC236}">
                    <a16:creationId xmlns:a16="http://schemas.microsoft.com/office/drawing/2014/main" id="{04607156-6B0A-170C-9212-750F483F524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23F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9" name="Straight Connector 878">
                <a:extLst>
                  <a:ext uri="{FF2B5EF4-FFF2-40B4-BE49-F238E27FC236}">
                    <a16:creationId xmlns:a16="http://schemas.microsoft.com/office/drawing/2014/main" id="{C354FBE9-64D4-19F7-E949-63565371C88F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23F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68" name="Group 667">
              <a:extLst>
                <a:ext uri="{FF2B5EF4-FFF2-40B4-BE49-F238E27FC236}">
                  <a16:creationId xmlns:a16="http://schemas.microsoft.com/office/drawing/2014/main" id="{5FB353BD-6B3B-DEAD-0397-80E8A664A2E3}"/>
                </a:ext>
              </a:extLst>
            </p:cNvPr>
            <p:cNvGrpSpPr/>
            <p:nvPr/>
          </p:nvGrpSpPr>
          <p:grpSpPr>
            <a:xfrm>
              <a:off x="7202529" y="1708346"/>
              <a:ext cx="88514" cy="88514"/>
              <a:chOff x="1340677" y="1697101"/>
              <a:chExt cx="88514" cy="88514"/>
            </a:xfrm>
          </p:grpSpPr>
          <p:cxnSp>
            <p:nvCxnSpPr>
              <p:cNvPr id="876" name="Straight Connector 875">
                <a:extLst>
                  <a:ext uri="{FF2B5EF4-FFF2-40B4-BE49-F238E27FC236}">
                    <a16:creationId xmlns:a16="http://schemas.microsoft.com/office/drawing/2014/main" id="{B710BDB7-B59A-9B95-63C0-DADD30E4B86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23F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7" name="Straight Connector 876">
                <a:extLst>
                  <a:ext uri="{FF2B5EF4-FFF2-40B4-BE49-F238E27FC236}">
                    <a16:creationId xmlns:a16="http://schemas.microsoft.com/office/drawing/2014/main" id="{A08267E4-C801-E7E4-EA96-2B08CB99801C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23F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69" name="Group 668">
              <a:extLst>
                <a:ext uri="{FF2B5EF4-FFF2-40B4-BE49-F238E27FC236}">
                  <a16:creationId xmlns:a16="http://schemas.microsoft.com/office/drawing/2014/main" id="{41CADDE2-260B-C89B-4801-01D1148DD0DC}"/>
                </a:ext>
              </a:extLst>
            </p:cNvPr>
            <p:cNvGrpSpPr/>
            <p:nvPr/>
          </p:nvGrpSpPr>
          <p:grpSpPr>
            <a:xfrm>
              <a:off x="7343024" y="1784042"/>
              <a:ext cx="88514" cy="88514"/>
              <a:chOff x="1340677" y="1697101"/>
              <a:chExt cx="88514" cy="88514"/>
            </a:xfrm>
          </p:grpSpPr>
          <p:cxnSp>
            <p:nvCxnSpPr>
              <p:cNvPr id="874" name="Straight Connector 873">
                <a:extLst>
                  <a:ext uri="{FF2B5EF4-FFF2-40B4-BE49-F238E27FC236}">
                    <a16:creationId xmlns:a16="http://schemas.microsoft.com/office/drawing/2014/main" id="{32372CAA-56D1-1820-6209-498E163CB1A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23F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5" name="Straight Connector 874">
                <a:extLst>
                  <a:ext uri="{FF2B5EF4-FFF2-40B4-BE49-F238E27FC236}">
                    <a16:creationId xmlns:a16="http://schemas.microsoft.com/office/drawing/2014/main" id="{5203BA65-4F18-08DA-DF44-55BCBBBB26E1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23F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70" name="Group 669">
              <a:extLst>
                <a:ext uri="{FF2B5EF4-FFF2-40B4-BE49-F238E27FC236}">
                  <a16:creationId xmlns:a16="http://schemas.microsoft.com/office/drawing/2014/main" id="{47666A12-22AD-0975-A31A-794EE830962F}"/>
                </a:ext>
              </a:extLst>
            </p:cNvPr>
            <p:cNvGrpSpPr/>
            <p:nvPr/>
          </p:nvGrpSpPr>
          <p:grpSpPr>
            <a:xfrm>
              <a:off x="9438239" y="2516799"/>
              <a:ext cx="88514" cy="88514"/>
              <a:chOff x="1340677" y="1697101"/>
              <a:chExt cx="88514" cy="88514"/>
            </a:xfrm>
          </p:grpSpPr>
          <p:cxnSp>
            <p:nvCxnSpPr>
              <p:cNvPr id="872" name="Straight Connector 871">
                <a:extLst>
                  <a:ext uri="{FF2B5EF4-FFF2-40B4-BE49-F238E27FC236}">
                    <a16:creationId xmlns:a16="http://schemas.microsoft.com/office/drawing/2014/main" id="{CED25BE0-E72D-5732-B5A1-5863F7001AC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23F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3" name="Straight Connector 872">
                <a:extLst>
                  <a:ext uri="{FF2B5EF4-FFF2-40B4-BE49-F238E27FC236}">
                    <a16:creationId xmlns:a16="http://schemas.microsoft.com/office/drawing/2014/main" id="{B2413E2F-E2D8-2533-32AD-393DD028AD14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23F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71" name="Group 670">
              <a:extLst>
                <a:ext uri="{FF2B5EF4-FFF2-40B4-BE49-F238E27FC236}">
                  <a16:creationId xmlns:a16="http://schemas.microsoft.com/office/drawing/2014/main" id="{927DD2AD-1136-3697-6595-4F991C3E1DED}"/>
                </a:ext>
              </a:extLst>
            </p:cNvPr>
            <p:cNvGrpSpPr/>
            <p:nvPr/>
          </p:nvGrpSpPr>
          <p:grpSpPr>
            <a:xfrm>
              <a:off x="9462052" y="2516799"/>
              <a:ext cx="88514" cy="88514"/>
              <a:chOff x="1340677" y="1697101"/>
              <a:chExt cx="88514" cy="88514"/>
            </a:xfrm>
          </p:grpSpPr>
          <p:cxnSp>
            <p:nvCxnSpPr>
              <p:cNvPr id="870" name="Straight Connector 869">
                <a:extLst>
                  <a:ext uri="{FF2B5EF4-FFF2-40B4-BE49-F238E27FC236}">
                    <a16:creationId xmlns:a16="http://schemas.microsoft.com/office/drawing/2014/main" id="{3BF28B04-254C-00E3-E34D-6F87E0DE0D6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23F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1" name="Straight Connector 870">
                <a:extLst>
                  <a:ext uri="{FF2B5EF4-FFF2-40B4-BE49-F238E27FC236}">
                    <a16:creationId xmlns:a16="http://schemas.microsoft.com/office/drawing/2014/main" id="{F02C8B7E-0445-3B75-225F-BD050CC8D8A2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23F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72" name="Group 671">
              <a:extLst>
                <a:ext uri="{FF2B5EF4-FFF2-40B4-BE49-F238E27FC236}">
                  <a16:creationId xmlns:a16="http://schemas.microsoft.com/office/drawing/2014/main" id="{A7A2B2C3-5914-B9E9-AECC-3D76F5C12B2B}"/>
                </a:ext>
              </a:extLst>
            </p:cNvPr>
            <p:cNvGrpSpPr/>
            <p:nvPr/>
          </p:nvGrpSpPr>
          <p:grpSpPr>
            <a:xfrm>
              <a:off x="9478721" y="2516799"/>
              <a:ext cx="88514" cy="88514"/>
              <a:chOff x="1340677" y="1697101"/>
              <a:chExt cx="88514" cy="88514"/>
            </a:xfrm>
          </p:grpSpPr>
          <p:cxnSp>
            <p:nvCxnSpPr>
              <p:cNvPr id="868" name="Straight Connector 867">
                <a:extLst>
                  <a:ext uri="{FF2B5EF4-FFF2-40B4-BE49-F238E27FC236}">
                    <a16:creationId xmlns:a16="http://schemas.microsoft.com/office/drawing/2014/main" id="{EDF8ECAD-D12F-2D14-C0CD-D4CE5754016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23F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9" name="Straight Connector 868">
                <a:extLst>
                  <a:ext uri="{FF2B5EF4-FFF2-40B4-BE49-F238E27FC236}">
                    <a16:creationId xmlns:a16="http://schemas.microsoft.com/office/drawing/2014/main" id="{612205BB-6298-FC41-DDCF-AE38A194D58D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23F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73" name="Group 672">
              <a:extLst>
                <a:ext uri="{FF2B5EF4-FFF2-40B4-BE49-F238E27FC236}">
                  <a16:creationId xmlns:a16="http://schemas.microsoft.com/office/drawing/2014/main" id="{A682637C-2C3B-7F3D-F740-8B66C3655919}"/>
                </a:ext>
              </a:extLst>
            </p:cNvPr>
            <p:cNvGrpSpPr/>
            <p:nvPr/>
          </p:nvGrpSpPr>
          <p:grpSpPr>
            <a:xfrm>
              <a:off x="9502533" y="2516799"/>
              <a:ext cx="88514" cy="88514"/>
              <a:chOff x="1340677" y="1697101"/>
              <a:chExt cx="88514" cy="88514"/>
            </a:xfrm>
          </p:grpSpPr>
          <p:cxnSp>
            <p:nvCxnSpPr>
              <p:cNvPr id="866" name="Straight Connector 865">
                <a:extLst>
                  <a:ext uri="{FF2B5EF4-FFF2-40B4-BE49-F238E27FC236}">
                    <a16:creationId xmlns:a16="http://schemas.microsoft.com/office/drawing/2014/main" id="{B55CCBB1-2830-4594-0F5B-B90F1E25576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23F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7" name="Straight Connector 866">
                <a:extLst>
                  <a:ext uri="{FF2B5EF4-FFF2-40B4-BE49-F238E27FC236}">
                    <a16:creationId xmlns:a16="http://schemas.microsoft.com/office/drawing/2014/main" id="{BE88EA7C-9D0C-FA61-AED6-306111F5B7B4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23F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74" name="Group 673">
              <a:extLst>
                <a:ext uri="{FF2B5EF4-FFF2-40B4-BE49-F238E27FC236}">
                  <a16:creationId xmlns:a16="http://schemas.microsoft.com/office/drawing/2014/main" id="{C59C42B8-7A45-29D4-F342-19E886834B30}"/>
                </a:ext>
              </a:extLst>
            </p:cNvPr>
            <p:cNvGrpSpPr/>
            <p:nvPr/>
          </p:nvGrpSpPr>
          <p:grpSpPr>
            <a:xfrm>
              <a:off x="9512057" y="2532127"/>
              <a:ext cx="88514" cy="88514"/>
              <a:chOff x="1340677" y="1697101"/>
              <a:chExt cx="88514" cy="88514"/>
            </a:xfrm>
          </p:grpSpPr>
          <p:cxnSp>
            <p:nvCxnSpPr>
              <p:cNvPr id="864" name="Straight Connector 863">
                <a:extLst>
                  <a:ext uri="{FF2B5EF4-FFF2-40B4-BE49-F238E27FC236}">
                    <a16:creationId xmlns:a16="http://schemas.microsoft.com/office/drawing/2014/main" id="{E6080190-2280-C336-79B8-7DD32BA1E1E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23F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5" name="Straight Connector 864">
                <a:extLst>
                  <a:ext uri="{FF2B5EF4-FFF2-40B4-BE49-F238E27FC236}">
                    <a16:creationId xmlns:a16="http://schemas.microsoft.com/office/drawing/2014/main" id="{3AA251E3-C133-B95A-35C0-3479BB7058F2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23F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75" name="Group 674">
              <a:extLst>
                <a:ext uri="{FF2B5EF4-FFF2-40B4-BE49-F238E27FC236}">
                  <a16:creationId xmlns:a16="http://schemas.microsoft.com/office/drawing/2014/main" id="{EA858731-93AB-60B4-6998-3B2FED876D4C}"/>
                </a:ext>
              </a:extLst>
            </p:cNvPr>
            <p:cNvGrpSpPr/>
            <p:nvPr/>
          </p:nvGrpSpPr>
          <p:grpSpPr>
            <a:xfrm>
              <a:off x="9539357" y="2532127"/>
              <a:ext cx="88514" cy="88514"/>
              <a:chOff x="1340677" y="1697101"/>
              <a:chExt cx="88514" cy="88514"/>
            </a:xfrm>
          </p:grpSpPr>
          <p:cxnSp>
            <p:nvCxnSpPr>
              <p:cNvPr id="862" name="Straight Connector 861">
                <a:extLst>
                  <a:ext uri="{FF2B5EF4-FFF2-40B4-BE49-F238E27FC236}">
                    <a16:creationId xmlns:a16="http://schemas.microsoft.com/office/drawing/2014/main" id="{6E947644-3CCF-7DBC-7428-29DBAA060FA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23F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3" name="Straight Connector 862">
                <a:extLst>
                  <a:ext uri="{FF2B5EF4-FFF2-40B4-BE49-F238E27FC236}">
                    <a16:creationId xmlns:a16="http://schemas.microsoft.com/office/drawing/2014/main" id="{EE58455C-603C-EB88-CC17-343C5EF4343F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23F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76" name="Group 675">
              <a:extLst>
                <a:ext uri="{FF2B5EF4-FFF2-40B4-BE49-F238E27FC236}">
                  <a16:creationId xmlns:a16="http://schemas.microsoft.com/office/drawing/2014/main" id="{2B87A475-438D-47B1-8D32-E03D6AA5AD1A}"/>
                </a:ext>
              </a:extLst>
            </p:cNvPr>
            <p:cNvGrpSpPr/>
            <p:nvPr/>
          </p:nvGrpSpPr>
          <p:grpSpPr>
            <a:xfrm>
              <a:off x="9563168" y="2532127"/>
              <a:ext cx="88514" cy="88514"/>
              <a:chOff x="1340677" y="1697101"/>
              <a:chExt cx="88514" cy="88514"/>
            </a:xfrm>
          </p:grpSpPr>
          <p:cxnSp>
            <p:nvCxnSpPr>
              <p:cNvPr id="860" name="Straight Connector 859">
                <a:extLst>
                  <a:ext uri="{FF2B5EF4-FFF2-40B4-BE49-F238E27FC236}">
                    <a16:creationId xmlns:a16="http://schemas.microsoft.com/office/drawing/2014/main" id="{A6983CE9-50C3-4F27-4120-D04D7C70AB2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23F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1" name="Straight Connector 860">
                <a:extLst>
                  <a:ext uri="{FF2B5EF4-FFF2-40B4-BE49-F238E27FC236}">
                    <a16:creationId xmlns:a16="http://schemas.microsoft.com/office/drawing/2014/main" id="{D236079C-29A0-F8D8-7AD0-1314FF43F50C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23F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77" name="Group 676">
              <a:extLst>
                <a:ext uri="{FF2B5EF4-FFF2-40B4-BE49-F238E27FC236}">
                  <a16:creationId xmlns:a16="http://schemas.microsoft.com/office/drawing/2014/main" id="{72A521AB-BBC7-77B3-2A32-08F4CB219CF7}"/>
                </a:ext>
              </a:extLst>
            </p:cNvPr>
            <p:cNvGrpSpPr/>
            <p:nvPr/>
          </p:nvGrpSpPr>
          <p:grpSpPr>
            <a:xfrm>
              <a:off x="9568407" y="2532127"/>
              <a:ext cx="88514" cy="88514"/>
              <a:chOff x="1340677" y="1697101"/>
              <a:chExt cx="88514" cy="88514"/>
            </a:xfrm>
          </p:grpSpPr>
          <p:cxnSp>
            <p:nvCxnSpPr>
              <p:cNvPr id="858" name="Straight Connector 857">
                <a:extLst>
                  <a:ext uri="{FF2B5EF4-FFF2-40B4-BE49-F238E27FC236}">
                    <a16:creationId xmlns:a16="http://schemas.microsoft.com/office/drawing/2014/main" id="{05F21799-4839-1D33-1C3D-3839A2E721E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23F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9" name="Straight Connector 858">
                <a:extLst>
                  <a:ext uri="{FF2B5EF4-FFF2-40B4-BE49-F238E27FC236}">
                    <a16:creationId xmlns:a16="http://schemas.microsoft.com/office/drawing/2014/main" id="{5E05C42B-47AE-CB38-1D96-F0E6F43A08CC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23F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78" name="Group 677">
              <a:extLst>
                <a:ext uri="{FF2B5EF4-FFF2-40B4-BE49-F238E27FC236}">
                  <a16:creationId xmlns:a16="http://schemas.microsoft.com/office/drawing/2014/main" id="{BE2BE39D-C61E-4379-8244-C705B6E2CF41}"/>
                </a:ext>
              </a:extLst>
            </p:cNvPr>
            <p:cNvGrpSpPr/>
            <p:nvPr/>
          </p:nvGrpSpPr>
          <p:grpSpPr>
            <a:xfrm>
              <a:off x="9582694" y="2532127"/>
              <a:ext cx="88514" cy="88514"/>
              <a:chOff x="1340677" y="1697101"/>
              <a:chExt cx="88514" cy="88514"/>
            </a:xfrm>
          </p:grpSpPr>
          <p:cxnSp>
            <p:nvCxnSpPr>
              <p:cNvPr id="856" name="Straight Connector 855">
                <a:extLst>
                  <a:ext uri="{FF2B5EF4-FFF2-40B4-BE49-F238E27FC236}">
                    <a16:creationId xmlns:a16="http://schemas.microsoft.com/office/drawing/2014/main" id="{B35C8111-4ADA-6415-0C77-33DE3D88A1B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23F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7" name="Straight Connector 856">
                <a:extLst>
                  <a:ext uri="{FF2B5EF4-FFF2-40B4-BE49-F238E27FC236}">
                    <a16:creationId xmlns:a16="http://schemas.microsoft.com/office/drawing/2014/main" id="{F786DC76-4519-FF47-A622-A09E3BD5B09F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23F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79" name="Group 678">
              <a:extLst>
                <a:ext uri="{FF2B5EF4-FFF2-40B4-BE49-F238E27FC236}">
                  <a16:creationId xmlns:a16="http://schemas.microsoft.com/office/drawing/2014/main" id="{DAF85F88-E70E-ECAF-1FE1-AE03DA4AE959}"/>
                </a:ext>
              </a:extLst>
            </p:cNvPr>
            <p:cNvGrpSpPr/>
            <p:nvPr/>
          </p:nvGrpSpPr>
          <p:grpSpPr>
            <a:xfrm>
              <a:off x="9597901" y="2532127"/>
              <a:ext cx="88514" cy="88514"/>
              <a:chOff x="1340677" y="1697101"/>
              <a:chExt cx="88514" cy="88514"/>
            </a:xfrm>
          </p:grpSpPr>
          <p:cxnSp>
            <p:nvCxnSpPr>
              <p:cNvPr id="854" name="Straight Connector 853">
                <a:extLst>
                  <a:ext uri="{FF2B5EF4-FFF2-40B4-BE49-F238E27FC236}">
                    <a16:creationId xmlns:a16="http://schemas.microsoft.com/office/drawing/2014/main" id="{0C9CE85A-7F6B-8D23-4A84-2F751B592E0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23F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5" name="Straight Connector 854">
                <a:extLst>
                  <a:ext uri="{FF2B5EF4-FFF2-40B4-BE49-F238E27FC236}">
                    <a16:creationId xmlns:a16="http://schemas.microsoft.com/office/drawing/2014/main" id="{413890AE-6CEA-42AC-BB20-F0C1CE2D7611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23F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80" name="Group 679">
              <a:extLst>
                <a:ext uri="{FF2B5EF4-FFF2-40B4-BE49-F238E27FC236}">
                  <a16:creationId xmlns:a16="http://schemas.microsoft.com/office/drawing/2014/main" id="{D2B6302B-B830-C206-46BC-FD27A55AEB31}"/>
                </a:ext>
              </a:extLst>
            </p:cNvPr>
            <p:cNvGrpSpPr/>
            <p:nvPr/>
          </p:nvGrpSpPr>
          <p:grpSpPr>
            <a:xfrm>
              <a:off x="9612189" y="2532127"/>
              <a:ext cx="88514" cy="88514"/>
              <a:chOff x="1340677" y="1697101"/>
              <a:chExt cx="88514" cy="88514"/>
            </a:xfrm>
          </p:grpSpPr>
          <p:cxnSp>
            <p:nvCxnSpPr>
              <p:cNvPr id="852" name="Straight Connector 851">
                <a:extLst>
                  <a:ext uri="{FF2B5EF4-FFF2-40B4-BE49-F238E27FC236}">
                    <a16:creationId xmlns:a16="http://schemas.microsoft.com/office/drawing/2014/main" id="{CDFD811D-BBBD-E491-A193-82F7D8E30AE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23F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3" name="Straight Connector 852">
                <a:extLst>
                  <a:ext uri="{FF2B5EF4-FFF2-40B4-BE49-F238E27FC236}">
                    <a16:creationId xmlns:a16="http://schemas.microsoft.com/office/drawing/2014/main" id="{0BA2AC99-8E8E-75D6-B1B4-780CFCBCDE50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23F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81" name="Group 680">
              <a:extLst>
                <a:ext uri="{FF2B5EF4-FFF2-40B4-BE49-F238E27FC236}">
                  <a16:creationId xmlns:a16="http://schemas.microsoft.com/office/drawing/2014/main" id="{87798110-E5CA-7D2A-6F54-8844C1A2E5F7}"/>
                </a:ext>
              </a:extLst>
            </p:cNvPr>
            <p:cNvGrpSpPr/>
            <p:nvPr/>
          </p:nvGrpSpPr>
          <p:grpSpPr>
            <a:xfrm>
              <a:off x="9628857" y="2532127"/>
              <a:ext cx="88514" cy="88514"/>
              <a:chOff x="1340677" y="1697101"/>
              <a:chExt cx="88514" cy="88514"/>
            </a:xfrm>
          </p:grpSpPr>
          <p:cxnSp>
            <p:nvCxnSpPr>
              <p:cNvPr id="850" name="Straight Connector 849">
                <a:extLst>
                  <a:ext uri="{FF2B5EF4-FFF2-40B4-BE49-F238E27FC236}">
                    <a16:creationId xmlns:a16="http://schemas.microsoft.com/office/drawing/2014/main" id="{FA83A510-ABA8-47D4-4D28-42A12FBCA40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23F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1" name="Straight Connector 850">
                <a:extLst>
                  <a:ext uri="{FF2B5EF4-FFF2-40B4-BE49-F238E27FC236}">
                    <a16:creationId xmlns:a16="http://schemas.microsoft.com/office/drawing/2014/main" id="{3336599E-3374-C667-A3EA-F1A4E38F115B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23F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82" name="Group 681">
              <a:extLst>
                <a:ext uri="{FF2B5EF4-FFF2-40B4-BE49-F238E27FC236}">
                  <a16:creationId xmlns:a16="http://schemas.microsoft.com/office/drawing/2014/main" id="{2FED110B-6FF4-4F99-86D2-7A61FE512D74}"/>
                </a:ext>
              </a:extLst>
            </p:cNvPr>
            <p:cNvGrpSpPr/>
            <p:nvPr/>
          </p:nvGrpSpPr>
          <p:grpSpPr>
            <a:xfrm>
              <a:off x="9693151" y="2532127"/>
              <a:ext cx="88514" cy="88514"/>
              <a:chOff x="1340677" y="1697101"/>
              <a:chExt cx="88514" cy="88514"/>
            </a:xfrm>
          </p:grpSpPr>
          <p:cxnSp>
            <p:nvCxnSpPr>
              <p:cNvPr id="848" name="Straight Connector 847">
                <a:extLst>
                  <a:ext uri="{FF2B5EF4-FFF2-40B4-BE49-F238E27FC236}">
                    <a16:creationId xmlns:a16="http://schemas.microsoft.com/office/drawing/2014/main" id="{94684EA8-5EFF-3C18-5DEE-08610EDEFBE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23F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9" name="Straight Connector 848">
                <a:extLst>
                  <a:ext uri="{FF2B5EF4-FFF2-40B4-BE49-F238E27FC236}">
                    <a16:creationId xmlns:a16="http://schemas.microsoft.com/office/drawing/2014/main" id="{F48EF011-AB78-58E1-F341-BE59DAF0B6C5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23F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83" name="Group 682">
              <a:extLst>
                <a:ext uri="{FF2B5EF4-FFF2-40B4-BE49-F238E27FC236}">
                  <a16:creationId xmlns:a16="http://schemas.microsoft.com/office/drawing/2014/main" id="{C45F8919-532E-B786-3F2C-1CD2891A15E4}"/>
                </a:ext>
              </a:extLst>
            </p:cNvPr>
            <p:cNvGrpSpPr/>
            <p:nvPr/>
          </p:nvGrpSpPr>
          <p:grpSpPr>
            <a:xfrm>
              <a:off x="9721726" y="2532127"/>
              <a:ext cx="88514" cy="88514"/>
              <a:chOff x="1340677" y="1697101"/>
              <a:chExt cx="88514" cy="88514"/>
            </a:xfrm>
          </p:grpSpPr>
          <p:cxnSp>
            <p:nvCxnSpPr>
              <p:cNvPr id="846" name="Straight Connector 845">
                <a:extLst>
                  <a:ext uri="{FF2B5EF4-FFF2-40B4-BE49-F238E27FC236}">
                    <a16:creationId xmlns:a16="http://schemas.microsoft.com/office/drawing/2014/main" id="{31863C24-BDC3-D025-C645-369D09B6397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23F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7" name="Straight Connector 846">
                <a:extLst>
                  <a:ext uri="{FF2B5EF4-FFF2-40B4-BE49-F238E27FC236}">
                    <a16:creationId xmlns:a16="http://schemas.microsoft.com/office/drawing/2014/main" id="{455AD472-4ABC-3CD4-BF1E-CB24F1C721F7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23F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84" name="Group 683">
              <a:extLst>
                <a:ext uri="{FF2B5EF4-FFF2-40B4-BE49-F238E27FC236}">
                  <a16:creationId xmlns:a16="http://schemas.microsoft.com/office/drawing/2014/main" id="{BCC9671D-ECA0-72F6-1EF0-D72D96B03102}"/>
                </a:ext>
              </a:extLst>
            </p:cNvPr>
            <p:cNvGrpSpPr/>
            <p:nvPr/>
          </p:nvGrpSpPr>
          <p:grpSpPr>
            <a:xfrm>
              <a:off x="9736014" y="2532127"/>
              <a:ext cx="88514" cy="88514"/>
              <a:chOff x="1340677" y="1697101"/>
              <a:chExt cx="88514" cy="88514"/>
            </a:xfrm>
          </p:grpSpPr>
          <p:cxnSp>
            <p:nvCxnSpPr>
              <p:cNvPr id="844" name="Straight Connector 843">
                <a:extLst>
                  <a:ext uri="{FF2B5EF4-FFF2-40B4-BE49-F238E27FC236}">
                    <a16:creationId xmlns:a16="http://schemas.microsoft.com/office/drawing/2014/main" id="{94092B95-E30F-C16F-411E-F44B114C98A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23F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5" name="Straight Connector 844">
                <a:extLst>
                  <a:ext uri="{FF2B5EF4-FFF2-40B4-BE49-F238E27FC236}">
                    <a16:creationId xmlns:a16="http://schemas.microsoft.com/office/drawing/2014/main" id="{232BFEA5-FD70-8327-661E-4FB6C2774F3F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23F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85" name="Group 684">
              <a:extLst>
                <a:ext uri="{FF2B5EF4-FFF2-40B4-BE49-F238E27FC236}">
                  <a16:creationId xmlns:a16="http://schemas.microsoft.com/office/drawing/2014/main" id="{FBC54257-7B3B-21DE-8406-14D294E0E223}"/>
                </a:ext>
              </a:extLst>
            </p:cNvPr>
            <p:cNvGrpSpPr/>
            <p:nvPr/>
          </p:nvGrpSpPr>
          <p:grpSpPr>
            <a:xfrm>
              <a:off x="9750302" y="2532127"/>
              <a:ext cx="88514" cy="88514"/>
              <a:chOff x="1340677" y="1697101"/>
              <a:chExt cx="88514" cy="88514"/>
            </a:xfrm>
          </p:grpSpPr>
          <p:cxnSp>
            <p:nvCxnSpPr>
              <p:cNvPr id="842" name="Straight Connector 841">
                <a:extLst>
                  <a:ext uri="{FF2B5EF4-FFF2-40B4-BE49-F238E27FC236}">
                    <a16:creationId xmlns:a16="http://schemas.microsoft.com/office/drawing/2014/main" id="{B06FC0C6-CED6-C3A6-F0AE-7B877245E44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23F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3" name="Straight Connector 842">
                <a:extLst>
                  <a:ext uri="{FF2B5EF4-FFF2-40B4-BE49-F238E27FC236}">
                    <a16:creationId xmlns:a16="http://schemas.microsoft.com/office/drawing/2014/main" id="{7713A021-7150-26B5-4090-9AC3B5E5E3C7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23F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86" name="Group 685">
              <a:extLst>
                <a:ext uri="{FF2B5EF4-FFF2-40B4-BE49-F238E27FC236}">
                  <a16:creationId xmlns:a16="http://schemas.microsoft.com/office/drawing/2014/main" id="{394B1FC0-0C75-2D9C-26C2-71AF2567E0F8}"/>
                </a:ext>
              </a:extLst>
            </p:cNvPr>
            <p:cNvGrpSpPr/>
            <p:nvPr/>
          </p:nvGrpSpPr>
          <p:grpSpPr>
            <a:xfrm>
              <a:off x="9764590" y="2532127"/>
              <a:ext cx="88514" cy="88514"/>
              <a:chOff x="1340677" y="1697101"/>
              <a:chExt cx="88514" cy="88514"/>
            </a:xfrm>
          </p:grpSpPr>
          <p:cxnSp>
            <p:nvCxnSpPr>
              <p:cNvPr id="840" name="Straight Connector 839">
                <a:extLst>
                  <a:ext uri="{FF2B5EF4-FFF2-40B4-BE49-F238E27FC236}">
                    <a16:creationId xmlns:a16="http://schemas.microsoft.com/office/drawing/2014/main" id="{E034346F-AF88-6648-6CB1-12EBF34B5E8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23F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1" name="Straight Connector 840">
                <a:extLst>
                  <a:ext uri="{FF2B5EF4-FFF2-40B4-BE49-F238E27FC236}">
                    <a16:creationId xmlns:a16="http://schemas.microsoft.com/office/drawing/2014/main" id="{F9652483-8106-1450-0712-124CE3AD1917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23F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87" name="Group 686">
              <a:extLst>
                <a:ext uri="{FF2B5EF4-FFF2-40B4-BE49-F238E27FC236}">
                  <a16:creationId xmlns:a16="http://schemas.microsoft.com/office/drawing/2014/main" id="{DBDBD897-A3DA-F5D5-FFA4-A5155D7242FC}"/>
                </a:ext>
              </a:extLst>
            </p:cNvPr>
            <p:cNvGrpSpPr/>
            <p:nvPr/>
          </p:nvGrpSpPr>
          <p:grpSpPr>
            <a:xfrm>
              <a:off x="9771733" y="2542020"/>
              <a:ext cx="88514" cy="88514"/>
              <a:chOff x="1340677" y="1697101"/>
              <a:chExt cx="88514" cy="88514"/>
            </a:xfrm>
          </p:grpSpPr>
          <p:cxnSp>
            <p:nvCxnSpPr>
              <p:cNvPr id="838" name="Straight Connector 837">
                <a:extLst>
                  <a:ext uri="{FF2B5EF4-FFF2-40B4-BE49-F238E27FC236}">
                    <a16:creationId xmlns:a16="http://schemas.microsoft.com/office/drawing/2014/main" id="{53E307C4-E30C-D66D-997E-8C9C4D5D28E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23F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9" name="Straight Connector 838">
                <a:extLst>
                  <a:ext uri="{FF2B5EF4-FFF2-40B4-BE49-F238E27FC236}">
                    <a16:creationId xmlns:a16="http://schemas.microsoft.com/office/drawing/2014/main" id="{96464AAF-1FA1-131C-91AB-AA8AF5927F3E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23F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88" name="Group 687">
              <a:extLst>
                <a:ext uri="{FF2B5EF4-FFF2-40B4-BE49-F238E27FC236}">
                  <a16:creationId xmlns:a16="http://schemas.microsoft.com/office/drawing/2014/main" id="{41782009-6A2A-9009-8833-E55D56A1FC83}"/>
                </a:ext>
              </a:extLst>
            </p:cNvPr>
            <p:cNvGrpSpPr/>
            <p:nvPr/>
          </p:nvGrpSpPr>
          <p:grpSpPr>
            <a:xfrm>
              <a:off x="9788402" y="2542020"/>
              <a:ext cx="88514" cy="88514"/>
              <a:chOff x="1340677" y="1697101"/>
              <a:chExt cx="88514" cy="88514"/>
            </a:xfrm>
          </p:grpSpPr>
          <p:cxnSp>
            <p:nvCxnSpPr>
              <p:cNvPr id="836" name="Straight Connector 835">
                <a:extLst>
                  <a:ext uri="{FF2B5EF4-FFF2-40B4-BE49-F238E27FC236}">
                    <a16:creationId xmlns:a16="http://schemas.microsoft.com/office/drawing/2014/main" id="{F5AC3319-B1DE-32DB-EEF3-FD4524888AC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23F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7" name="Straight Connector 836">
                <a:extLst>
                  <a:ext uri="{FF2B5EF4-FFF2-40B4-BE49-F238E27FC236}">
                    <a16:creationId xmlns:a16="http://schemas.microsoft.com/office/drawing/2014/main" id="{16D67831-FE4B-3E3D-E63B-CFFC97AAEA37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23F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89" name="Group 688">
              <a:extLst>
                <a:ext uri="{FF2B5EF4-FFF2-40B4-BE49-F238E27FC236}">
                  <a16:creationId xmlns:a16="http://schemas.microsoft.com/office/drawing/2014/main" id="{82AFA53B-5A14-F5C8-A17B-C8B250983C20}"/>
                </a:ext>
              </a:extLst>
            </p:cNvPr>
            <p:cNvGrpSpPr/>
            <p:nvPr/>
          </p:nvGrpSpPr>
          <p:grpSpPr>
            <a:xfrm>
              <a:off x="9809833" y="2542020"/>
              <a:ext cx="88514" cy="88514"/>
              <a:chOff x="1340677" y="1697101"/>
              <a:chExt cx="88514" cy="88514"/>
            </a:xfrm>
          </p:grpSpPr>
          <p:cxnSp>
            <p:nvCxnSpPr>
              <p:cNvPr id="834" name="Straight Connector 833">
                <a:extLst>
                  <a:ext uri="{FF2B5EF4-FFF2-40B4-BE49-F238E27FC236}">
                    <a16:creationId xmlns:a16="http://schemas.microsoft.com/office/drawing/2014/main" id="{4B9AE507-886B-0418-7152-80A6F0ACE11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23F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5" name="Straight Connector 834">
                <a:extLst>
                  <a:ext uri="{FF2B5EF4-FFF2-40B4-BE49-F238E27FC236}">
                    <a16:creationId xmlns:a16="http://schemas.microsoft.com/office/drawing/2014/main" id="{73A1120E-CB55-1B75-2047-611F8F3E5598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23F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90" name="Group 689">
              <a:extLst>
                <a:ext uri="{FF2B5EF4-FFF2-40B4-BE49-F238E27FC236}">
                  <a16:creationId xmlns:a16="http://schemas.microsoft.com/office/drawing/2014/main" id="{4EA10B73-9B0B-1AD5-E5A2-DEEED77D637E}"/>
                </a:ext>
              </a:extLst>
            </p:cNvPr>
            <p:cNvGrpSpPr/>
            <p:nvPr/>
          </p:nvGrpSpPr>
          <p:grpSpPr>
            <a:xfrm>
              <a:off x="9836026" y="2561070"/>
              <a:ext cx="88514" cy="88514"/>
              <a:chOff x="1340677" y="1697101"/>
              <a:chExt cx="88514" cy="88514"/>
            </a:xfrm>
          </p:grpSpPr>
          <p:cxnSp>
            <p:nvCxnSpPr>
              <p:cNvPr id="832" name="Straight Connector 831">
                <a:extLst>
                  <a:ext uri="{FF2B5EF4-FFF2-40B4-BE49-F238E27FC236}">
                    <a16:creationId xmlns:a16="http://schemas.microsoft.com/office/drawing/2014/main" id="{3162FBC5-95C3-710E-9E25-768184211EB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23F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3" name="Straight Connector 832">
                <a:extLst>
                  <a:ext uri="{FF2B5EF4-FFF2-40B4-BE49-F238E27FC236}">
                    <a16:creationId xmlns:a16="http://schemas.microsoft.com/office/drawing/2014/main" id="{6BEEDA7F-DF4A-8969-A15D-D0ACE9837C68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23F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91" name="Group 690">
              <a:extLst>
                <a:ext uri="{FF2B5EF4-FFF2-40B4-BE49-F238E27FC236}">
                  <a16:creationId xmlns:a16="http://schemas.microsoft.com/office/drawing/2014/main" id="{2E2F6871-5723-B686-348D-4E4BD58AF670}"/>
                </a:ext>
              </a:extLst>
            </p:cNvPr>
            <p:cNvGrpSpPr/>
            <p:nvPr/>
          </p:nvGrpSpPr>
          <p:grpSpPr>
            <a:xfrm>
              <a:off x="9852532" y="2561070"/>
              <a:ext cx="88514" cy="88514"/>
              <a:chOff x="1340677" y="1697101"/>
              <a:chExt cx="88514" cy="88514"/>
            </a:xfrm>
          </p:grpSpPr>
          <p:cxnSp>
            <p:nvCxnSpPr>
              <p:cNvPr id="830" name="Straight Connector 829">
                <a:extLst>
                  <a:ext uri="{FF2B5EF4-FFF2-40B4-BE49-F238E27FC236}">
                    <a16:creationId xmlns:a16="http://schemas.microsoft.com/office/drawing/2014/main" id="{73DAF6B3-7FE1-E4BA-9BF9-5C55B27DF53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23F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1" name="Straight Connector 830">
                <a:extLst>
                  <a:ext uri="{FF2B5EF4-FFF2-40B4-BE49-F238E27FC236}">
                    <a16:creationId xmlns:a16="http://schemas.microsoft.com/office/drawing/2014/main" id="{65662EA2-C1F2-CC75-11E5-755B55ABAB22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23F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92" name="Group 691">
              <a:extLst>
                <a:ext uri="{FF2B5EF4-FFF2-40B4-BE49-F238E27FC236}">
                  <a16:creationId xmlns:a16="http://schemas.microsoft.com/office/drawing/2014/main" id="{044D61E4-F1FA-89A3-F4FA-33833908E7B4}"/>
                </a:ext>
              </a:extLst>
            </p:cNvPr>
            <p:cNvGrpSpPr/>
            <p:nvPr/>
          </p:nvGrpSpPr>
          <p:grpSpPr>
            <a:xfrm>
              <a:off x="9866821" y="2561070"/>
              <a:ext cx="88514" cy="88514"/>
              <a:chOff x="1340677" y="1697101"/>
              <a:chExt cx="88514" cy="88514"/>
            </a:xfrm>
          </p:grpSpPr>
          <p:cxnSp>
            <p:nvCxnSpPr>
              <p:cNvPr id="828" name="Straight Connector 827">
                <a:extLst>
                  <a:ext uri="{FF2B5EF4-FFF2-40B4-BE49-F238E27FC236}">
                    <a16:creationId xmlns:a16="http://schemas.microsoft.com/office/drawing/2014/main" id="{89ABB463-4BB3-9B19-7055-EB2C9424F4B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23F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9" name="Straight Connector 828">
                <a:extLst>
                  <a:ext uri="{FF2B5EF4-FFF2-40B4-BE49-F238E27FC236}">
                    <a16:creationId xmlns:a16="http://schemas.microsoft.com/office/drawing/2014/main" id="{DCC1703E-2249-A0D2-8542-CF523B48E1C2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23F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93" name="Group 692">
              <a:extLst>
                <a:ext uri="{FF2B5EF4-FFF2-40B4-BE49-F238E27FC236}">
                  <a16:creationId xmlns:a16="http://schemas.microsoft.com/office/drawing/2014/main" id="{1ABA60BA-35C2-05B6-3BB3-F1A298C925EB}"/>
                </a:ext>
              </a:extLst>
            </p:cNvPr>
            <p:cNvGrpSpPr/>
            <p:nvPr/>
          </p:nvGrpSpPr>
          <p:grpSpPr>
            <a:xfrm>
              <a:off x="9880120" y="2561070"/>
              <a:ext cx="88514" cy="88514"/>
              <a:chOff x="1340677" y="1697101"/>
              <a:chExt cx="88514" cy="88514"/>
            </a:xfrm>
          </p:grpSpPr>
          <p:cxnSp>
            <p:nvCxnSpPr>
              <p:cNvPr id="826" name="Straight Connector 825">
                <a:extLst>
                  <a:ext uri="{FF2B5EF4-FFF2-40B4-BE49-F238E27FC236}">
                    <a16:creationId xmlns:a16="http://schemas.microsoft.com/office/drawing/2014/main" id="{B1AF76F6-CE60-BC4A-6666-45EB17C351B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23F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7" name="Straight Connector 826">
                <a:extLst>
                  <a:ext uri="{FF2B5EF4-FFF2-40B4-BE49-F238E27FC236}">
                    <a16:creationId xmlns:a16="http://schemas.microsoft.com/office/drawing/2014/main" id="{F5BC5B5A-5393-415C-CE62-3BB38AEFA863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23F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94" name="Group 693">
              <a:extLst>
                <a:ext uri="{FF2B5EF4-FFF2-40B4-BE49-F238E27FC236}">
                  <a16:creationId xmlns:a16="http://schemas.microsoft.com/office/drawing/2014/main" id="{0D6FADA2-2D01-50E1-DF82-5D59B1C352FF}"/>
                </a:ext>
              </a:extLst>
            </p:cNvPr>
            <p:cNvGrpSpPr/>
            <p:nvPr/>
          </p:nvGrpSpPr>
          <p:grpSpPr>
            <a:xfrm>
              <a:off x="9896789" y="2561070"/>
              <a:ext cx="88514" cy="88514"/>
              <a:chOff x="1340677" y="1697101"/>
              <a:chExt cx="88514" cy="88514"/>
            </a:xfrm>
          </p:grpSpPr>
          <p:cxnSp>
            <p:nvCxnSpPr>
              <p:cNvPr id="824" name="Straight Connector 823">
                <a:extLst>
                  <a:ext uri="{FF2B5EF4-FFF2-40B4-BE49-F238E27FC236}">
                    <a16:creationId xmlns:a16="http://schemas.microsoft.com/office/drawing/2014/main" id="{1199220C-6C85-AE2C-CF88-EB1626D3D76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23F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5" name="Straight Connector 824">
                <a:extLst>
                  <a:ext uri="{FF2B5EF4-FFF2-40B4-BE49-F238E27FC236}">
                    <a16:creationId xmlns:a16="http://schemas.microsoft.com/office/drawing/2014/main" id="{3532E5BC-C2FF-A86F-8032-922DAA034F8C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23F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95" name="Group 694">
              <a:extLst>
                <a:ext uri="{FF2B5EF4-FFF2-40B4-BE49-F238E27FC236}">
                  <a16:creationId xmlns:a16="http://schemas.microsoft.com/office/drawing/2014/main" id="{BE4BE6C7-BD64-D50F-E42E-B5226D9B6192}"/>
                </a:ext>
              </a:extLst>
            </p:cNvPr>
            <p:cNvGrpSpPr/>
            <p:nvPr/>
          </p:nvGrpSpPr>
          <p:grpSpPr>
            <a:xfrm>
              <a:off x="9913458" y="2561070"/>
              <a:ext cx="88514" cy="88514"/>
              <a:chOff x="1340677" y="1697101"/>
              <a:chExt cx="88514" cy="88514"/>
            </a:xfrm>
          </p:grpSpPr>
          <p:cxnSp>
            <p:nvCxnSpPr>
              <p:cNvPr id="822" name="Straight Connector 821">
                <a:extLst>
                  <a:ext uri="{FF2B5EF4-FFF2-40B4-BE49-F238E27FC236}">
                    <a16:creationId xmlns:a16="http://schemas.microsoft.com/office/drawing/2014/main" id="{57CAF89E-D81D-D8D8-1850-CCD91E7078B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23F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3" name="Straight Connector 822">
                <a:extLst>
                  <a:ext uri="{FF2B5EF4-FFF2-40B4-BE49-F238E27FC236}">
                    <a16:creationId xmlns:a16="http://schemas.microsoft.com/office/drawing/2014/main" id="{4C89CF7F-7738-EB6B-EFD2-F6A76517400E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23F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96" name="Group 695">
              <a:extLst>
                <a:ext uri="{FF2B5EF4-FFF2-40B4-BE49-F238E27FC236}">
                  <a16:creationId xmlns:a16="http://schemas.microsoft.com/office/drawing/2014/main" id="{C1D0D03D-FA15-F356-0E03-E9ACE5F9224F}"/>
                </a:ext>
              </a:extLst>
            </p:cNvPr>
            <p:cNvGrpSpPr/>
            <p:nvPr/>
          </p:nvGrpSpPr>
          <p:grpSpPr>
            <a:xfrm>
              <a:off x="9941046" y="2561070"/>
              <a:ext cx="88514" cy="88514"/>
              <a:chOff x="1340677" y="1697101"/>
              <a:chExt cx="88514" cy="88514"/>
            </a:xfrm>
          </p:grpSpPr>
          <p:cxnSp>
            <p:nvCxnSpPr>
              <p:cNvPr id="820" name="Straight Connector 819">
                <a:extLst>
                  <a:ext uri="{FF2B5EF4-FFF2-40B4-BE49-F238E27FC236}">
                    <a16:creationId xmlns:a16="http://schemas.microsoft.com/office/drawing/2014/main" id="{3B3BA8C9-8223-6976-3934-D179EFEB016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23F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1" name="Straight Connector 820">
                <a:extLst>
                  <a:ext uri="{FF2B5EF4-FFF2-40B4-BE49-F238E27FC236}">
                    <a16:creationId xmlns:a16="http://schemas.microsoft.com/office/drawing/2014/main" id="{E856A886-CA6F-5395-662B-B361A39FB324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23F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97" name="Group 696">
              <a:extLst>
                <a:ext uri="{FF2B5EF4-FFF2-40B4-BE49-F238E27FC236}">
                  <a16:creationId xmlns:a16="http://schemas.microsoft.com/office/drawing/2014/main" id="{9DBC727D-D23B-AA9D-B3E4-8AB6A58DD8D4}"/>
                </a:ext>
              </a:extLst>
            </p:cNvPr>
            <p:cNvGrpSpPr/>
            <p:nvPr/>
          </p:nvGrpSpPr>
          <p:grpSpPr>
            <a:xfrm>
              <a:off x="9955333" y="2561070"/>
              <a:ext cx="88514" cy="88514"/>
              <a:chOff x="1340677" y="1697101"/>
              <a:chExt cx="88514" cy="88514"/>
            </a:xfrm>
          </p:grpSpPr>
          <p:cxnSp>
            <p:nvCxnSpPr>
              <p:cNvPr id="818" name="Straight Connector 817">
                <a:extLst>
                  <a:ext uri="{FF2B5EF4-FFF2-40B4-BE49-F238E27FC236}">
                    <a16:creationId xmlns:a16="http://schemas.microsoft.com/office/drawing/2014/main" id="{C6B4B5E5-4B79-AA02-2B1A-1F387B0A1B3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23F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9" name="Straight Connector 818">
                <a:extLst>
                  <a:ext uri="{FF2B5EF4-FFF2-40B4-BE49-F238E27FC236}">
                    <a16:creationId xmlns:a16="http://schemas.microsoft.com/office/drawing/2014/main" id="{F17BB066-CABE-A0FC-ADC1-7AE2E81A9EFC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23F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98" name="Group 697">
              <a:extLst>
                <a:ext uri="{FF2B5EF4-FFF2-40B4-BE49-F238E27FC236}">
                  <a16:creationId xmlns:a16="http://schemas.microsoft.com/office/drawing/2014/main" id="{31664CB4-03DE-BAD8-AB6E-DD2B7515E57E}"/>
                </a:ext>
              </a:extLst>
            </p:cNvPr>
            <p:cNvGrpSpPr/>
            <p:nvPr/>
          </p:nvGrpSpPr>
          <p:grpSpPr>
            <a:xfrm>
              <a:off x="9981526" y="2561070"/>
              <a:ext cx="88514" cy="88514"/>
              <a:chOff x="1340677" y="1697101"/>
              <a:chExt cx="88514" cy="88514"/>
            </a:xfrm>
          </p:grpSpPr>
          <p:cxnSp>
            <p:nvCxnSpPr>
              <p:cNvPr id="816" name="Straight Connector 815">
                <a:extLst>
                  <a:ext uri="{FF2B5EF4-FFF2-40B4-BE49-F238E27FC236}">
                    <a16:creationId xmlns:a16="http://schemas.microsoft.com/office/drawing/2014/main" id="{B3A00D77-5610-8E58-7FC1-EF04BB3B32F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23F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7" name="Straight Connector 816">
                <a:extLst>
                  <a:ext uri="{FF2B5EF4-FFF2-40B4-BE49-F238E27FC236}">
                    <a16:creationId xmlns:a16="http://schemas.microsoft.com/office/drawing/2014/main" id="{A3BA1EDC-387D-7079-58A7-12E8C10E65D7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23F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99" name="Group 698">
              <a:extLst>
                <a:ext uri="{FF2B5EF4-FFF2-40B4-BE49-F238E27FC236}">
                  <a16:creationId xmlns:a16="http://schemas.microsoft.com/office/drawing/2014/main" id="{09A1C5D6-DE06-498F-9311-C012773F75C4}"/>
                </a:ext>
              </a:extLst>
            </p:cNvPr>
            <p:cNvGrpSpPr/>
            <p:nvPr/>
          </p:nvGrpSpPr>
          <p:grpSpPr>
            <a:xfrm>
              <a:off x="10007720" y="2561070"/>
              <a:ext cx="88514" cy="88514"/>
              <a:chOff x="1340677" y="1697101"/>
              <a:chExt cx="88514" cy="88514"/>
            </a:xfrm>
          </p:grpSpPr>
          <p:cxnSp>
            <p:nvCxnSpPr>
              <p:cNvPr id="814" name="Straight Connector 813">
                <a:extLst>
                  <a:ext uri="{FF2B5EF4-FFF2-40B4-BE49-F238E27FC236}">
                    <a16:creationId xmlns:a16="http://schemas.microsoft.com/office/drawing/2014/main" id="{11CC0B2B-C346-1339-AA46-C24617140BD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23F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5" name="Straight Connector 814">
                <a:extLst>
                  <a:ext uri="{FF2B5EF4-FFF2-40B4-BE49-F238E27FC236}">
                    <a16:creationId xmlns:a16="http://schemas.microsoft.com/office/drawing/2014/main" id="{1B4CD4E3-8CE3-3728-1684-6F0CBEE6FA61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23F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00" name="Group 699">
              <a:extLst>
                <a:ext uri="{FF2B5EF4-FFF2-40B4-BE49-F238E27FC236}">
                  <a16:creationId xmlns:a16="http://schemas.microsoft.com/office/drawing/2014/main" id="{F7093E4E-2534-9D0F-4E91-5B7FEE36B616}"/>
                </a:ext>
              </a:extLst>
            </p:cNvPr>
            <p:cNvGrpSpPr/>
            <p:nvPr/>
          </p:nvGrpSpPr>
          <p:grpSpPr>
            <a:xfrm>
              <a:off x="10022008" y="2561070"/>
              <a:ext cx="88514" cy="88514"/>
              <a:chOff x="1340677" y="1697101"/>
              <a:chExt cx="88514" cy="88514"/>
            </a:xfrm>
          </p:grpSpPr>
          <p:cxnSp>
            <p:nvCxnSpPr>
              <p:cNvPr id="812" name="Straight Connector 811">
                <a:extLst>
                  <a:ext uri="{FF2B5EF4-FFF2-40B4-BE49-F238E27FC236}">
                    <a16:creationId xmlns:a16="http://schemas.microsoft.com/office/drawing/2014/main" id="{41929212-4FD4-D1E2-8E20-E1D938FD8D9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23F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3" name="Straight Connector 812">
                <a:extLst>
                  <a:ext uri="{FF2B5EF4-FFF2-40B4-BE49-F238E27FC236}">
                    <a16:creationId xmlns:a16="http://schemas.microsoft.com/office/drawing/2014/main" id="{134D125A-893E-F201-10C8-AC0CA325162C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23F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01" name="Group 700">
              <a:extLst>
                <a:ext uri="{FF2B5EF4-FFF2-40B4-BE49-F238E27FC236}">
                  <a16:creationId xmlns:a16="http://schemas.microsoft.com/office/drawing/2014/main" id="{E9A64821-091E-2E98-AB66-32D43D777E97}"/>
                </a:ext>
              </a:extLst>
            </p:cNvPr>
            <p:cNvGrpSpPr/>
            <p:nvPr/>
          </p:nvGrpSpPr>
          <p:grpSpPr>
            <a:xfrm>
              <a:off x="10036295" y="2561070"/>
              <a:ext cx="88514" cy="88514"/>
              <a:chOff x="1340677" y="1697101"/>
              <a:chExt cx="88514" cy="88514"/>
            </a:xfrm>
          </p:grpSpPr>
          <p:cxnSp>
            <p:nvCxnSpPr>
              <p:cNvPr id="810" name="Straight Connector 809">
                <a:extLst>
                  <a:ext uri="{FF2B5EF4-FFF2-40B4-BE49-F238E27FC236}">
                    <a16:creationId xmlns:a16="http://schemas.microsoft.com/office/drawing/2014/main" id="{65DB7383-5CBC-6E27-6C72-40EE7C43AB7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23F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1" name="Straight Connector 810">
                <a:extLst>
                  <a:ext uri="{FF2B5EF4-FFF2-40B4-BE49-F238E27FC236}">
                    <a16:creationId xmlns:a16="http://schemas.microsoft.com/office/drawing/2014/main" id="{BC29DAF5-57CD-1950-E4C1-CA956A44EF9C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23F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02" name="Group 701">
              <a:extLst>
                <a:ext uri="{FF2B5EF4-FFF2-40B4-BE49-F238E27FC236}">
                  <a16:creationId xmlns:a16="http://schemas.microsoft.com/office/drawing/2014/main" id="{0252B4AB-04F0-BB8D-C0B1-91D4434A93D2}"/>
                </a:ext>
              </a:extLst>
            </p:cNvPr>
            <p:cNvGrpSpPr/>
            <p:nvPr/>
          </p:nvGrpSpPr>
          <p:grpSpPr>
            <a:xfrm>
              <a:off x="10062489" y="2561070"/>
              <a:ext cx="88514" cy="88514"/>
              <a:chOff x="1340677" y="1697101"/>
              <a:chExt cx="88514" cy="88514"/>
            </a:xfrm>
          </p:grpSpPr>
          <p:cxnSp>
            <p:nvCxnSpPr>
              <p:cNvPr id="808" name="Straight Connector 807">
                <a:extLst>
                  <a:ext uri="{FF2B5EF4-FFF2-40B4-BE49-F238E27FC236}">
                    <a16:creationId xmlns:a16="http://schemas.microsoft.com/office/drawing/2014/main" id="{25763D4B-91D7-8784-13FD-7E3909F5E9C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23F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9" name="Straight Connector 808">
                <a:extLst>
                  <a:ext uri="{FF2B5EF4-FFF2-40B4-BE49-F238E27FC236}">
                    <a16:creationId xmlns:a16="http://schemas.microsoft.com/office/drawing/2014/main" id="{4273EBB0-B596-CCE4-0F9F-70F75A4CF37A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23F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03" name="Group 702">
              <a:extLst>
                <a:ext uri="{FF2B5EF4-FFF2-40B4-BE49-F238E27FC236}">
                  <a16:creationId xmlns:a16="http://schemas.microsoft.com/office/drawing/2014/main" id="{0FF7DE58-8ACF-ED83-C77A-0FBD63E8D9B1}"/>
                </a:ext>
              </a:extLst>
            </p:cNvPr>
            <p:cNvGrpSpPr/>
            <p:nvPr/>
          </p:nvGrpSpPr>
          <p:grpSpPr>
            <a:xfrm>
              <a:off x="10083919" y="2561070"/>
              <a:ext cx="88514" cy="88514"/>
              <a:chOff x="1340677" y="1697101"/>
              <a:chExt cx="88514" cy="88514"/>
            </a:xfrm>
          </p:grpSpPr>
          <p:cxnSp>
            <p:nvCxnSpPr>
              <p:cNvPr id="806" name="Straight Connector 805">
                <a:extLst>
                  <a:ext uri="{FF2B5EF4-FFF2-40B4-BE49-F238E27FC236}">
                    <a16:creationId xmlns:a16="http://schemas.microsoft.com/office/drawing/2014/main" id="{24B087BB-6FC2-25E8-EAD4-B5F3325F4BD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23F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7" name="Straight Connector 806">
                <a:extLst>
                  <a:ext uri="{FF2B5EF4-FFF2-40B4-BE49-F238E27FC236}">
                    <a16:creationId xmlns:a16="http://schemas.microsoft.com/office/drawing/2014/main" id="{9F97E1FB-B710-646A-4ECA-EE3DEE460ACD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23F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04" name="Group 703">
              <a:extLst>
                <a:ext uri="{FF2B5EF4-FFF2-40B4-BE49-F238E27FC236}">
                  <a16:creationId xmlns:a16="http://schemas.microsoft.com/office/drawing/2014/main" id="{11592431-93AA-A7C1-2735-3B8C24B5BD1E}"/>
                </a:ext>
              </a:extLst>
            </p:cNvPr>
            <p:cNvGrpSpPr/>
            <p:nvPr/>
          </p:nvGrpSpPr>
          <p:grpSpPr>
            <a:xfrm>
              <a:off x="10098206" y="2561070"/>
              <a:ext cx="88514" cy="88514"/>
              <a:chOff x="1340677" y="1697101"/>
              <a:chExt cx="88514" cy="88514"/>
            </a:xfrm>
          </p:grpSpPr>
          <p:cxnSp>
            <p:nvCxnSpPr>
              <p:cNvPr id="804" name="Straight Connector 803">
                <a:extLst>
                  <a:ext uri="{FF2B5EF4-FFF2-40B4-BE49-F238E27FC236}">
                    <a16:creationId xmlns:a16="http://schemas.microsoft.com/office/drawing/2014/main" id="{B67BCD97-7EB9-BAF3-8EFE-362B38A5592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23F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5" name="Straight Connector 804">
                <a:extLst>
                  <a:ext uri="{FF2B5EF4-FFF2-40B4-BE49-F238E27FC236}">
                    <a16:creationId xmlns:a16="http://schemas.microsoft.com/office/drawing/2014/main" id="{9A5AEEB3-F1C7-665C-6516-4ED5A751077F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23F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05" name="Group 704">
              <a:extLst>
                <a:ext uri="{FF2B5EF4-FFF2-40B4-BE49-F238E27FC236}">
                  <a16:creationId xmlns:a16="http://schemas.microsoft.com/office/drawing/2014/main" id="{30C8D89E-5CD1-CC76-3A49-5837BEF59A89}"/>
                </a:ext>
              </a:extLst>
            </p:cNvPr>
            <p:cNvGrpSpPr/>
            <p:nvPr/>
          </p:nvGrpSpPr>
          <p:grpSpPr>
            <a:xfrm>
              <a:off x="10122019" y="2561070"/>
              <a:ext cx="88514" cy="88514"/>
              <a:chOff x="1340677" y="1697101"/>
              <a:chExt cx="88514" cy="88514"/>
            </a:xfrm>
          </p:grpSpPr>
          <p:cxnSp>
            <p:nvCxnSpPr>
              <p:cNvPr id="802" name="Straight Connector 801">
                <a:extLst>
                  <a:ext uri="{FF2B5EF4-FFF2-40B4-BE49-F238E27FC236}">
                    <a16:creationId xmlns:a16="http://schemas.microsoft.com/office/drawing/2014/main" id="{74B78156-5E08-7888-3CE8-283E441053A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23F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3" name="Straight Connector 802">
                <a:extLst>
                  <a:ext uri="{FF2B5EF4-FFF2-40B4-BE49-F238E27FC236}">
                    <a16:creationId xmlns:a16="http://schemas.microsoft.com/office/drawing/2014/main" id="{E32303D8-F11B-E83C-63B1-1972959281B1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23F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06" name="Group 705">
              <a:extLst>
                <a:ext uri="{FF2B5EF4-FFF2-40B4-BE49-F238E27FC236}">
                  <a16:creationId xmlns:a16="http://schemas.microsoft.com/office/drawing/2014/main" id="{D167CFB6-EA01-8CF4-16A2-7FF4565431E9}"/>
                </a:ext>
              </a:extLst>
            </p:cNvPr>
            <p:cNvGrpSpPr/>
            <p:nvPr/>
          </p:nvGrpSpPr>
          <p:grpSpPr>
            <a:xfrm>
              <a:off x="10136307" y="2561070"/>
              <a:ext cx="88514" cy="88514"/>
              <a:chOff x="1340677" y="1697101"/>
              <a:chExt cx="88514" cy="88514"/>
            </a:xfrm>
          </p:grpSpPr>
          <p:cxnSp>
            <p:nvCxnSpPr>
              <p:cNvPr id="800" name="Straight Connector 799">
                <a:extLst>
                  <a:ext uri="{FF2B5EF4-FFF2-40B4-BE49-F238E27FC236}">
                    <a16:creationId xmlns:a16="http://schemas.microsoft.com/office/drawing/2014/main" id="{1C4F0451-53DA-B930-42DC-97161969EFD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23F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1" name="Straight Connector 800">
                <a:extLst>
                  <a:ext uri="{FF2B5EF4-FFF2-40B4-BE49-F238E27FC236}">
                    <a16:creationId xmlns:a16="http://schemas.microsoft.com/office/drawing/2014/main" id="{C650DA2C-35A6-A97D-1EBE-6EC0B39D249B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23F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07" name="Group 706">
              <a:extLst>
                <a:ext uri="{FF2B5EF4-FFF2-40B4-BE49-F238E27FC236}">
                  <a16:creationId xmlns:a16="http://schemas.microsoft.com/office/drawing/2014/main" id="{6CD1D2AF-422E-2A61-B9D2-354962844DAD}"/>
                </a:ext>
              </a:extLst>
            </p:cNvPr>
            <p:cNvGrpSpPr/>
            <p:nvPr/>
          </p:nvGrpSpPr>
          <p:grpSpPr>
            <a:xfrm>
              <a:off x="10150595" y="2561070"/>
              <a:ext cx="88514" cy="88514"/>
              <a:chOff x="1340677" y="1697101"/>
              <a:chExt cx="88514" cy="88514"/>
            </a:xfrm>
          </p:grpSpPr>
          <p:cxnSp>
            <p:nvCxnSpPr>
              <p:cNvPr id="798" name="Straight Connector 797">
                <a:extLst>
                  <a:ext uri="{FF2B5EF4-FFF2-40B4-BE49-F238E27FC236}">
                    <a16:creationId xmlns:a16="http://schemas.microsoft.com/office/drawing/2014/main" id="{49A6F84D-A275-7D93-E14F-9181741EA9E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23F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9" name="Straight Connector 798">
                <a:extLst>
                  <a:ext uri="{FF2B5EF4-FFF2-40B4-BE49-F238E27FC236}">
                    <a16:creationId xmlns:a16="http://schemas.microsoft.com/office/drawing/2014/main" id="{8014EC21-6CCB-73EB-A6B4-8D2E831C2D1C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23F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08" name="Group 707">
              <a:extLst>
                <a:ext uri="{FF2B5EF4-FFF2-40B4-BE49-F238E27FC236}">
                  <a16:creationId xmlns:a16="http://schemas.microsoft.com/office/drawing/2014/main" id="{90A70398-BD39-DDB8-372C-74C48A96A6E9}"/>
                </a:ext>
              </a:extLst>
            </p:cNvPr>
            <p:cNvGrpSpPr/>
            <p:nvPr/>
          </p:nvGrpSpPr>
          <p:grpSpPr>
            <a:xfrm>
              <a:off x="10195839" y="2561070"/>
              <a:ext cx="88514" cy="88514"/>
              <a:chOff x="1340677" y="1697101"/>
              <a:chExt cx="88514" cy="88514"/>
            </a:xfrm>
          </p:grpSpPr>
          <p:cxnSp>
            <p:nvCxnSpPr>
              <p:cNvPr id="796" name="Straight Connector 795">
                <a:extLst>
                  <a:ext uri="{FF2B5EF4-FFF2-40B4-BE49-F238E27FC236}">
                    <a16:creationId xmlns:a16="http://schemas.microsoft.com/office/drawing/2014/main" id="{C507C28A-2A77-930D-0899-4C37D3D7F61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23F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7" name="Straight Connector 796">
                <a:extLst>
                  <a:ext uri="{FF2B5EF4-FFF2-40B4-BE49-F238E27FC236}">
                    <a16:creationId xmlns:a16="http://schemas.microsoft.com/office/drawing/2014/main" id="{30CA9C88-2AFE-80AD-A01A-253D03136C7D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23F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09" name="Group 708">
              <a:extLst>
                <a:ext uri="{FF2B5EF4-FFF2-40B4-BE49-F238E27FC236}">
                  <a16:creationId xmlns:a16="http://schemas.microsoft.com/office/drawing/2014/main" id="{ADA99002-9FE5-C5E6-505F-1BBA610D3459}"/>
                </a:ext>
              </a:extLst>
            </p:cNvPr>
            <p:cNvGrpSpPr/>
            <p:nvPr/>
          </p:nvGrpSpPr>
          <p:grpSpPr>
            <a:xfrm>
              <a:off x="10226795" y="2592026"/>
              <a:ext cx="88514" cy="88514"/>
              <a:chOff x="1340677" y="1697101"/>
              <a:chExt cx="88514" cy="88514"/>
            </a:xfrm>
          </p:grpSpPr>
          <p:cxnSp>
            <p:nvCxnSpPr>
              <p:cNvPr id="794" name="Straight Connector 793">
                <a:extLst>
                  <a:ext uri="{FF2B5EF4-FFF2-40B4-BE49-F238E27FC236}">
                    <a16:creationId xmlns:a16="http://schemas.microsoft.com/office/drawing/2014/main" id="{6362608B-8332-0C34-7D89-6ABA0E8DF6D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23F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5" name="Straight Connector 794">
                <a:extLst>
                  <a:ext uri="{FF2B5EF4-FFF2-40B4-BE49-F238E27FC236}">
                    <a16:creationId xmlns:a16="http://schemas.microsoft.com/office/drawing/2014/main" id="{1EE23DAD-3D51-19DD-8965-64742100AFA1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23F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10" name="Group 709">
              <a:extLst>
                <a:ext uri="{FF2B5EF4-FFF2-40B4-BE49-F238E27FC236}">
                  <a16:creationId xmlns:a16="http://schemas.microsoft.com/office/drawing/2014/main" id="{C0E8F522-A0EB-11BC-E5CF-6A5F12DAE089}"/>
                </a:ext>
              </a:extLst>
            </p:cNvPr>
            <p:cNvGrpSpPr/>
            <p:nvPr/>
          </p:nvGrpSpPr>
          <p:grpSpPr>
            <a:xfrm>
              <a:off x="10255371" y="2624530"/>
              <a:ext cx="88514" cy="88514"/>
              <a:chOff x="1340677" y="1697101"/>
              <a:chExt cx="88514" cy="88514"/>
            </a:xfrm>
          </p:grpSpPr>
          <p:cxnSp>
            <p:nvCxnSpPr>
              <p:cNvPr id="792" name="Straight Connector 791">
                <a:extLst>
                  <a:ext uri="{FF2B5EF4-FFF2-40B4-BE49-F238E27FC236}">
                    <a16:creationId xmlns:a16="http://schemas.microsoft.com/office/drawing/2014/main" id="{C42EB4EE-5759-2CCC-6FC3-59011B228DC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23F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3" name="Straight Connector 792">
                <a:extLst>
                  <a:ext uri="{FF2B5EF4-FFF2-40B4-BE49-F238E27FC236}">
                    <a16:creationId xmlns:a16="http://schemas.microsoft.com/office/drawing/2014/main" id="{F1147FED-8F0C-934B-19D1-49416400F0DE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23F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11" name="Group 710">
              <a:extLst>
                <a:ext uri="{FF2B5EF4-FFF2-40B4-BE49-F238E27FC236}">
                  <a16:creationId xmlns:a16="http://schemas.microsoft.com/office/drawing/2014/main" id="{897A7C23-9A8B-6A8D-07A9-0F53A68BF6C4}"/>
                </a:ext>
              </a:extLst>
            </p:cNvPr>
            <p:cNvGrpSpPr/>
            <p:nvPr/>
          </p:nvGrpSpPr>
          <p:grpSpPr>
            <a:xfrm>
              <a:off x="10276803" y="2624530"/>
              <a:ext cx="88514" cy="88514"/>
              <a:chOff x="1340677" y="1697101"/>
              <a:chExt cx="88514" cy="88514"/>
            </a:xfrm>
          </p:grpSpPr>
          <p:cxnSp>
            <p:nvCxnSpPr>
              <p:cNvPr id="790" name="Straight Connector 789">
                <a:extLst>
                  <a:ext uri="{FF2B5EF4-FFF2-40B4-BE49-F238E27FC236}">
                    <a16:creationId xmlns:a16="http://schemas.microsoft.com/office/drawing/2014/main" id="{EB11E12D-D2F9-BF4A-939E-09298D55A8F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23F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1" name="Straight Connector 790">
                <a:extLst>
                  <a:ext uri="{FF2B5EF4-FFF2-40B4-BE49-F238E27FC236}">
                    <a16:creationId xmlns:a16="http://schemas.microsoft.com/office/drawing/2014/main" id="{15DA8226-BFBF-B7FB-6E7A-5F0EDC6BBCAB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23F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12" name="Group 711">
              <a:extLst>
                <a:ext uri="{FF2B5EF4-FFF2-40B4-BE49-F238E27FC236}">
                  <a16:creationId xmlns:a16="http://schemas.microsoft.com/office/drawing/2014/main" id="{4FAED689-1405-CB58-C2A0-461B23E79858}"/>
                </a:ext>
              </a:extLst>
            </p:cNvPr>
            <p:cNvGrpSpPr/>
            <p:nvPr/>
          </p:nvGrpSpPr>
          <p:grpSpPr>
            <a:xfrm>
              <a:off x="10291090" y="2624530"/>
              <a:ext cx="88514" cy="88514"/>
              <a:chOff x="1340677" y="1697101"/>
              <a:chExt cx="88514" cy="88514"/>
            </a:xfrm>
          </p:grpSpPr>
          <p:cxnSp>
            <p:nvCxnSpPr>
              <p:cNvPr id="788" name="Straight Connector 787">
                <a:extLst>
                  <a:ext uri="{FF2B5EF4-FFF2-40B4-BE49-F238E27FC236}">
                    <a16:creationId xmlns:a16="http://schemas.microsoft.com/office/drawing/2014/main" id="{BC94AE67-357B-AC3D-2245-8050F0D0D6F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23F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9" name="Straight Connector 788">
                <a:extLst>
                  <a:ext uri="{FF2B5EF4-FFF2-40B4-BE49-F238E27FC236}">
                    <a16:creationId xmlns:a16="http://schemas.microsoft.com/office/drawing/2014/main" id="{27C9A944-9A25-C9EC-76B5-3F836EF1208F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23F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13" name="Group 712">
              <a:extLst>
                <a:ext uri="{FF2B5EF4-FFF2-40B4-BE49-F238E27FC236}">
                  <a16:creationId xmlns:a16="http://schemas.microsoft.com/office/drawing/2014/main" id="{4222C3C9-E24E-0818-2FF5-9A18D322879A}"/>
                </a:ext>
              </a:extLst>
            </p:cNvPr>
            <p:cNvGrpSpPr/>
            <p:nvPr/>
          </p:nvGrpSpPr>
          <p:grpSpPr>
            <a:xfrm>
              <a:off x="10317284" y="2624530"/>
              <a:ext cx="88514" cy="88514"/>
              <a:chOff x="1340677" y="1697101"/>
              <a:chExt cx="88514" cy="88514"/>
            </a:xfrm>
          </p:grpSpPr>
          <p:cxnSp>
            <p:nvCxnSpPr>
              <p:cNvPr id="786" name="Straight Connector 785">
                <a:extLst>
                  <a:ext uri="{FF2B5EF4-FFF2-40B4-BE49-F238E27FC236}">
                    <a16:creationId xmlns:a16="http://schemas.microsoft.com/office/drawing/2014/main" id="{E7AF9113-0B48-180E-E47F-A464F908082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23F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7" name="Straight Connector 786">
                <a:extLst>
                  <a:ext uri="{FF2B5EF4-FFF2-40B4-BE49-F238E27FC236}">
                    <a16:creationId xmlns:a16="http://schemas.microsoft.com/office/drawing/2014/main" id="{1F1A401E-EBFA-4F28-6B47-43179A61EA99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23F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14" name="Group 713">
              <a:extLst>
                <a:ext uri="{FF2B5EF4-FFF2-40B4-BE49-F238E27FC236}">
                  <a16:creationId xmlns:a16="http://schemas.microsoft.com/office/drawing/2014/main" id="{96285F71-1378-ECB6-3C90-D7D14D6A565F}"/>
                </a:ext>
              </a:extLst>
            </p:cNvPr>
            <p:cNvGrpSpPr/>
            <p:nvPr/>
          </p:nvGrpSpPr>
          <p:grpSpPr>
            <a:xfrm>
              <a:off x="10333953" y="2624530"/>
              <a:ext cx="88514" cy="88514"/>
              <a:chOff x="1340677" y="1697101"/>
              <a:chExt cx="88514" cy="88514"/>
            </a:xfrm>
          </p:grpSpPr>
          <p:cxnSp>
            <p:nvCxnSpPr>
              <p:cNvPr id="784" name="Straight Connector 783">
                <a:extLst>
                  <a:ext uri="{FF2B5EF4-FFF2-40B4-BE49-F238E27FC236}">
                    <a16:creationId xmlns:a16="http://schemas.microsoft.com/office/drawing/2014/main" id="{D65D9150-C2B6-9D3B-F2E3-8BE4A663347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23F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5" name="Straight Connector 784">
                <a:extLst>
                  <a:ext uri="{FF2B5EF4-FFF2-40B4-BE49-F238E27FC236}">
                    <a16:creationId xmlns:a16="http://schemas.microsoft.com/office/drawing/2014/main" id="{F745808A-7D22-31BB-488D-7008B32BDD55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23F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15" name="Group 714">
              <a:extLst>
                <a:ext uri="{FF2B5EF4-FFF2-40B4-BE49-F238E27FC236}">
                  <a16:creationId xmlns:a16="http://schemas.microsoft.com/office/drawing/2014/main" id="{7DF7145E-F2DE-AA55-3C5D-3E09E9BE0908}"/>
                </a:ext>
              </a:extLst>
            </p:cNvPr>
            <p:cNvGrpSpPr/>
            <p:nvPr/>
          </p:nvGrpSpPr>
          <p:grpSpPr>
            <a:xfrm>
              <a:off x="10362528" y="2624530"/>
              <a:ext cx="88514" cy="88514"/>
              <a:chOff x="1340677" y="1697101"/>
              <a:chExt cx="88514" cy="88514"/>
            </a:xfrm>
          </p:grpSpPr>
          <p:cxnSp>
            <p:nvCxnSpPr>
              <p:cNvPr id="782" name="Straight Connector 781">
                <a:extLst>
                  <a:ext uri="{FF2B5EF4-FFF2-40B4-BE49-F238E27FC236}">
                    <a16:creationId xmlns:a16="http://schemas.microsoft.com/office/drawing/2014/main" id="{218B813B-B32E-801F-871A-3EB7FD625A0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23F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3" name="Straight Connector 782">
                <a:extLst>
                  <a:ext uri="{FF2B5EF4-FFF2-40B4-BE49-F238E27FC236}">
                    <a16:creationId xmlns:a16="http://schemas.microsoft.com/office/drawing/2014/main" id="{21051D87-9CBE-07A5-C91A-83913C40B8A4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23F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16" name="Group 715">
              <a:extLst>
                <a:ext uri="{FF2B5EF4-FFF2-40B4-BE49-F238E27FC236}">
                  <a16:creationId xmlns:a16="http://schemas.microsoft.com/office/drawing/2014/main" id="{F0EB304D-C038-6C86-FD2A-D52FEC3F2472}"/>
                </a:ext>
              </a:extLst>
            </p:cNvPr>
            <p:cNvGrpSpPr/>
            <p:nvPr/>
          </p:nvGrpSpPr>
          <p:grpSpPr>
            <a:xfrm>
              <a:off x="10393484" y="2624530"/>
              <a:ext cx="88514" cy="88514"/>
              <a:chOff x="1340677" y="1697101"/>
              <a:chExt cx="88514" cy="88514"/>
            </a:xfrm>
          </p:grpSpPr>
          <p:cxnSp>
            <p:nvCxnSpPr>
              <p:cNvPr id="780" name="Straight Connector 779">
                <a:extLst>
                  <a:ext uri="{FF2B5EF4-FFF2-40B4-BE49-F238E27FC236}">
                    <a16:creationId xmlns:a16="http://schemas.microsoft.com/office/drawing/2014/main" id="{155A9FEC-6F2A-2B34-6815-DE84CF14AC1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23F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1" name="Straight Connector 780">
                <a:extLst>
                  <a:ext uri="{FF2B5EF4-FFF2-40B4-BE49-F238E27FC236}">
                    <a16:creationId xmlns:a16="http://schemas.microsoft.com/office/drawing/2014/main" id="{F1C752BF-C8AF-79A9-8603-39A97AED4F5C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23F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17" name="Group 716">
              <a:extLst>
                <a:ext uri="{FF2B5EF4-FFF2-40B4-BE49-F238E27FC236}">
                  <a16:creationId xmlns:a16="http://schemas.microsoft.com/office/drawing/2014/main" id="{5BBEA265-1EA9-BA6B-ED35-045B2118D508}"/>
                </a:ext>
              </a:extLst>
            </p:cNvPr>
            <p:cNvGrpSpPr/>
            <p:nvPr/>
          </p:nvGrpSpPr>
          <p:grpSpPr>
            <a:xfrm>
              <a:off x="10407771" y="2624530"/>
              <a:ext cx="88514" cy="88514"/>
              <a:chOff x="1340677" y="1697101"/>
              <a:chExt cx="88514" cy="88514"/>
            </a:xfrm>
          </p:grpSpPr>
          <p:cxnSp>
            <p:nvCxnSpPr>
              <p:cNvPr id="778" name="Straight Connector 777">
                <a:extLst>
                  <a:ext uri="{FF2B5EF4-FFF2-40B4-BE49-F238E27FC236}">
                    <a16:creationId xmlns:a16="http://schemas.microsoft.com/office/drawing/2014/main" id="{DAAA02A2-D976-7368-1BFB-23A24AC1A6A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23F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9" name="Straight Connector 778">
                <a:extLst>
                  <a:ext uri="{FF2B5EF4-FFF2-40B4-BE49-F238E27FC236}">
                    <a16:creationId xmlns:a16="http://schemas.microsoft.com/office/drawing/2014/main" id="{8291DFB3-F083-2276-CA40-61EA11C3BE81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23F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18" name="Group 717">
              <a:extLst>
                <a:ext uri="{FF2B5EF4-FFF2-40B4-BE49-F238E27FC236}">
                  <a16:creationId xmlns:a16="http://schemas.microsoft.com/office/drawing/2014/main" id="{7833B8BC-5F46-8FCF-7B09-EA97262995F2}"/>
                </a:ext>
              </a:extLst>
            </p:cNvPr>
            <p:cNvGrpSpPr/>
            <p:nvPr/>
          </p:nvGrpSpPr>
          <p:grpSpPr>
            <a:xfrm>
              <a:off x="10445871" y="2624530"/>
              <a:ext cx="88514" cy="88514"/>
              <a:chOff x="1340677" y="1697101"/>
              <a:chExt cx="88514" cy="88514"/>
            </a:xfrm>
          </p:grpSpPr>
          <p:cxnSp>
            <p:nvCxnSpPr>
              <p:cNvPr id="776" name="Straight Connector 775">
                <a:extLst>
                  <a:ext uri="{FF2B5EF4-FFF2-40B4-BE49-F238E27FC236}">
                    <a16:creationId xmlns:a16="http://schemas.microsoft.com/office/drawing/2014/main" id="{D422553E-8DFA-C4DB-854C-75494DB5C70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23F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7" name="Straight Connector 776">
                <a:extLst>
                  <a:ext uri="{FF2B5EF4-FFF2-40B4-BE49-F238E27FC236}">
                    <a16:creationId xmlns:a16="http://schemas.microsoft.com/office/drawing/2014/main" id="{2425813E-F80A-4ED5-008B-937A8B68997A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23F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19" name="Group 718">
              <a:extLst>
                <a:ext uri="{FF2B5EF4-FFF2-40B4-BE49-F238E27FC236}">
                  <a16:creationId xmlns:a16="http://schemas.microsoft.com/office/drawing/2014/main" id="{E54A1DC9-FF23-5DD2-1F4B-A286272854A5}"/>
                </a:ext>
              </a:extLst>
            </p:cNvPr>
            <p:cNvGrpSpPr/>
            <p:nvPr/>
          </p:nvGrpSpPr>
          <p:grpSpPr>
            <a:xfrm>
              <a:off x="10459313" y="2624530"/>
              <a:ext cx="88514" cy="88514"/>
              <a:chOff x="1340677" y="1697101"/>
              <a:chExt cx="88514" cy="88514"/>
            </a:xfrm>
          </p:grpSpPr>
          <p:cxnSp>
            <p:nvCxnSpPr>
              <p:cNvPr id="774" name="Straight Connector 773">
                <a:extLst>
                  <a:ext uri="{FF2B5EF4-FFF2-40B4-BE49-F238E27FC236}">
                    <a16:creationId xmlns:a16="http://schemas.microsoft.com/office/drawing/2014/main" id="{7878FFCF-0FC3-F9E2-63A5-7380D0C4243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23F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5" name="Straight Connector 774">
                <a:extLst>
                  <a:ext uri="{FF2B5EF4-FFF2-40B4-BE49-F238E27FC236}">
                    <a16:creationId xmlns:a16="http://schemas.microsoft.com/office/drawing/2014/main" id="{CF411FA1-1432-8BAA-EEAD-9966F2CE176E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23F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20" name="Group 719">
              <a:extLst>
                <a:ext uri="{FF2B5EF4-FFF2-40B4-BE49-F238E27FC236}">
                  <a16:creationId xmlns:a16="http://schemas.microsoft.com/office/drawing/2014/main" id="{C73FB402-0CBA-5646-4475-6F474A617C05}"/>
                </a:ext>
              </a:extLst>
            </p:cNvPr>
            <p:cNvGrpSpPr/>
            <p:nvPr/>
          </p:nvGrpSpPr>
          <p:grpSpPr>
            <a:xfrm>
              <a:off x="10473599" y="2624530"/>
              <a:ext cx="88514" cy="88514"/>
              <a:chOff x="1340677" y="1697101"/>
              <a:chExt cx="88514" cy="88514"/>
            </a:xfrm>
          </p:grpSpPr>
          <p:cxnSp>
            <p:nvCxnSpPr>
              <p:cNvPr id="772" name="Straight Connector 771">
                <a:extLst>
                  <a:ext uri="{FF2B5EF4-FFF2-40B4-BE49-F238E27FC236}">
                    <a16:creationId xmlns:a16="http://schemas.microsoft.com/office/drawing/2014/main" id="{073545C9-5BE2-29F7-1A51-54AFC938E7D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23F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3" name="Straight Connector 772">
                <a:extLst>
                  <a:ext uri="{FF2B5EF4-FFF2-40B4-BE49-F238E27FC236}">
                    <a16:creationId xmlns:a16="http://schemas.microsoft.com/office/drawing/2014/main" id="{8E294921-00C4-3516-4801-62793DDC410E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23F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21" name="Group 720">
              <a:extLst>
                <a:ext uri="{FF2B5EF4-FFF2-40B4-BE49-F238E27FC236}">
                  <a16:creationId xmlns:a16="http://schemas.microsoft.com/office/drawing/2014/main" id="{2891403E-01F8-7CD2-3D48-649EB0F808A3}"/>
                </a:ext>
              </a:extLst>
            </p:cNvPr>
            <p:cNvGrpSpPr/>
            <p:nvPr/>
          </p:nvGrpSpPr>
          <p:grpSpPr>
            <a:xfrm>
              <a:off x="10497411" y="2624530"/>
              <a:ext cx="88514" cy="88514"/>
              <a:chOff x="1340677" y="1697101"/>
              <a:chExt cx="88514" cy="88514"/>
            </a:xfrm>
          </p:grpSpPr>
          <p:cxnSp>
            <p:nvCxnSpPr>
              <p:cNvPr id="770" name="Straight Connector 769">
                <a:extLst>
                  <a:ext uri="{FF2B5EF4-FFF2-40B4-BE49-F238E27FC236}">
                    <a16:creationId xmlns:a16="http://schemas.microsoft.com/office/drawing/2014/main" id="{0232A445-3D47-EC2B-59FE-6D521C01B22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23F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1" name="Straight Connector 770">
                <a:extLst>
                  <a:ext uri="{FF2B5EF4-FFF2-40B4-BE49-F238E27FC236}">
                    <a16:creationId xmlns:a16="http://schemas.microsoft.com/office/drawing/2014/main" id="{B8F22100-AB47-4517-D72A-7D099F3C8FC5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23F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22" name="Group 721">
              <a:extLst>
                <a:ext uri="{FF2B5EF4-FFF2-40B4-BE49-F238E27FC236}">
                  <a16:creationId xmlns:a16="http://schemas.microsoft.com/office/drawing/2014/main" id="{8AFB248F-888E-822D-1BB6-70E3E4C408E7}"/>
                </a:ext>
              </a:extLst>
            </p:cNvPr>
            <p:cNvGrpSpPr/>
            <p:nvPr/>
          </p:nvGrpSpPr>
          <p:grpSpPr>
            <a:xfrm>
              <a:off x="10542655" y="2624530"/>
              <a:ext cx="88514" cy="88514"/>
              <a:chOff x="1340677" y="1697101"/>
              <a:chExt cx="88514" cy="88514"/>
            </a:xfrm>
          </p:grpSpPr>
          <p:cxnSp>
            <p:nvCxnSpPr>
              <p:cNvPr id="768" name="Straight Connector 767">
                <a:extLst>
                  <a:ext uri="{FF2B5EF4-FFF2-40B4-BE49-F238E27FC236}">
                    <a16:creationId xmlns:a16="http://schemas.microsoft.com/office/drawing/2014/main" id="{FD1E4E41-379F-FC58-BF2E-6C6EDBFDA73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23F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9" name="Straight Connector 768">
                <a:extLst>
                  <a:ext uri="{FF2B5EF4-FFF2-40B4-BE49-F238E27FC236}">
                    <a16:creationId xmlns:a16="http://schemas.microsoft.com/office/drawing/2014/main" id="{BBD42329-F6A4-5D91-BDDC-F75B5C66167C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23F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23" name="Group 722">
              <a:extLst>
                <a:ext uri="{FF2B5EF4-FFF2-40B4-BE49-F238E27FC236}">
                  <a16:creationId xmlns:a16="http://schemas.microsoft.com/office/drawing/2014/main" id="{A596DED1-9DB3-FC70-E4C8-4B8CA9AAD208}"/>
                </a:ext>
              </a:extLst>
            </p:cNvPr>
            <p:cNvGrpSpPr/>
            <p:nvPr/>
          </p:nvGrpSpPr>
          <p:grpSpPr>
            <a:xfrm>
              <a:off x="10566875" y="2624530"/>
              <a:ext cx="88514" cy="88514"/>
              <a:chOff x="1340677" y="1697101"/>
              <a:chExt cx="88514" cy="88514"/>
            </a:xfrm>
          </p:grpSpPr>
          <p:cxnSp>
            <p:nvCxnSpPr>
              <p:cNvPr id="766" name="Straight Connector 765">
                <a:extLst>
                  <a:ext uri="{FF2B5EF4-FFF2-40B4-BE49-F238E27FC236}">
                    <a16:creationId xmlns:a16="http://schemas.microsoft.com/office/drawing/2014/main" id="{E790535D-0B05-9719-F7BE-290319FDE5E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23F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7" name="Straight Connector 766">
                <a:extLst>
                  <a:ext uri="{FF2B5EF4-FFF2-40B4-BE49-F238E27FC236}">
                    <a16:creationId xmlns:a16="http://schemas.microsoft.com/office/drawing/2014/main" id="{3995E673-A953-9022-B304-F648AA55770C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23F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24" name="Group 723">
              <a:extLst>
                <a:ext uri="{FF2B5EF4-FFF2-40B4-BE49-F238E27FC236}">
                  <a16:creationId xmlns:a16="http://schemas.microsoft.com/office/drawing/2014/main" id="{74D69F8D-C031-0604-4030-1C187273E309}"/>
                </a:ext>
              </a:extLst>
            </p:cNvPr>
            <p:cNvGrpSpPr/>
            <p:nvPr/>
          </p:nvGrpSpPr>
          <p:grpSpPr>
            <a:xfrm>
              <a:off x="10581163" y="2624530"/>
              <a:ext cx="88514" cy="88514"/>
              <a:chOff x="1340677" y="1697101"/>
              <a:chExt cx="88514" cy="88514"/>
            </a:xfrm>
          </p:grpSpPr>
          <p:cxnSp>
            <p:nvCxnSpPr>
              <p:cNvPr id="764" name="Straight Connector 763">
                <a:extLst>
                  <a:ext uri="{FF2B5EF4-FFF2-40B4-BE49-F238E27FC236}">
                    <a16:creationId xmlns:a16="http://schemas.microsoft.com/office/drawing/2014/main" id="{35FCDD91-D7B6-13A6-BCD9-E75316C3D16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23F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5" name="Straight Connector 764">
                <a:extLst>
                  <a:ext uri="{FF2B5EF4-FFF2-40B4-BE49-F238E27FC236}">
                    <a16:creationId xmlns:a16="http://schemas.microsoft.com/office/drawing/2014/main" id="{A2A08435-AB09-F5FA-46EB-B59CCC3BDBB1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23F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25" name="Group 724">
              <a:extLst>
                <a:ext uri="{FF2B5EF4-FFF2-40B4-BE49-F238E27FC236}">
                  <a16:creationId xmlns:a16="http://schemas.microsoft.com/office/drawing/2014/main" id="{54E26BEF-949C-CB06-0FDF-8CE6314C3382}"/>
                </a:ext>
              </a:extLst>
            </p:cNvPr>
            <p:cNvGrpSpPr/>
            <p:nvPr/>
          </p:nvGrpSpPr>
          <p:grpSpPr>
            <a:xfrm>
              <a:off x="10595450" y="2624530"/>
              <a:ext cx="88514" cy="88514"/>
              <a:chOff x="1340677" y="1697101"/>
              <a:chExt cx="88514" cy="88514"/>
            </a:xfrm>
          </p:grpSpPr>
          <p:cxnSp>
            <p:nvCxnSpPr>
              <p:cNvPr id="762" name="Straight Connector 761">
                <a:extLst>
                  <a:ext uri="{FF2B5EF4-FFF2-40B4-BE49-F238E27FC236}">
                    <a16:creationId xmlns:a16="http://schemas.microsoft.com/office/drawing/2014/main" id="{CED3F536-090B-1341-4A26-72E8B7DE0D0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23F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3" name="Straight Connector 762">
                <a:extLst>
                  <a:ext uri="{FF2B5EF4-FFF2-40B4-BE49-F238E27FC236}">
                    <a16:creationId xmlns:a16="http://schemas.microsoft.com/office/drawing/2014/main" id="{46B0B43B-9C74-3B4A-5E25-FA7ED1753421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23F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26" name="Group 725">
              <a:extLst>
                <a:ext uri="{FF2B5EF4-FFF2-40B4-BE49-F238E27FC236}">
                  <a16:creationId xmlns:a16="http://schemas.microsoft.com/office/drawing/2014/main" id="{A8465DD1-3847-5A56-6199-386A2C6F6DAE}"/>
                </a:ext>
              </a:extLst>
            </p:cNvPr>
            <p:cNvGrpSpPr/>
            <p:nvPr/>
          </p:nvGrpSpPr>
          <p:grpSpPr>
            <a:xfrm>
              <a:off x="10616881" y="2624530"/>
              <a:ext cx="88514" cy="88514"/>
              <a:chOff x="1340677" y="1697101"/>
              <a:chExt cx="88514" cy="88514"/>
            </a:xfrm>
          </p:grpSpPr>
          <p:cxnSp>
            <p:nvCxnSpPr>
              <p:cNvPr id="760" name="Straight Connector 759">
                <a:extLst>
                  <a:ext uri="{FF2B5EF4-FFF2-40B4-BE49-F238E27FC236}">
                    <a16:creationId xmlns:a16="http://schemas.microsoft.com/office/drawing/2014/main" id="{FC924C1E-998F-BDA3-A162-CC91EE93D53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23F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1" name="Straight Connector 760">
                <a:extLst>
                  <a:ext uri="{FF2B5EF4-FFF2-40B4-BE49-F238E27FC236}">
                    <a16:creationId xmlns:a16="http://schemas.microsoft.com/office/drawing/2014/main" id="{8C764675-C938-5900-AF4A-6EE566F0612D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23F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27" name="Group 726">
              <a:extLst>
                <a:ext uri="{FF2B5EF4-FFF2-40B4-BE49-F238E27FC236}">
                  <a16:creationId xmlns:a16="http://schemas.microsoft.com/office/drawing/2014/main" id="{6F72BC1D-7079-DE08-E37A-CE02A0EAC332}"/>
                </a:ext>
              </a:extLst>
            </p:cNvPr>
            <p:cNvGrpSpPr/>
            <p:nvPr/>
          </p:nvGrpSpPr>
          <p:grpSpPr>
            <a:xfrm>
              <a:off x="10635931" y="2624530"/>
              <a:ext cx="88514" cy="88514"/>
              <a:chOff x="1340677" y="1697101"/>
              <a:chExt cx="88514" cy="88514"/>
            </a:xfrm>
          </p:grpSpPr>
          <p:cxnSp>
            <p:nvCxnSpPr>
              <p:cNvPr id="758" name="Straight Connector 757">
                <a:extLst>
                  <a:ext uri="{FF2B5EF4-FFF2-40B4-BE49-F238E27FC236}">
                    <a16:creationId xmlns:a16="http://schemas.microsoft.com/office/drawing/2014/main" id="{667C430C-E218-BCAD-347C-4FE95D3F310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23F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9" name="Straight Connector 758">
                <a:extLst>
                  <a:ext uri="{FF2B5EF4-FFF2-40B4-BE49-F238E27FC236}">
                    <a16:creationId xmlns:a16="http://schemas.microsoft.com/office/drawing/2014/main" id="{E7EA3466-6FFF-2BB5-A6D7-684A7A881E38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23F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28" name="Group 727">
              <a:extLst>
                <a:ext uri="{FF2B5EF4-FFF2-40B4-BE49-F238E27FC236}">
                  <a16:creationId xmlns:a16="http://schemas.microsoft.com/office/drawing/2014/main" id="{21A3DA56-42C2-EA36-806E-0C227CEEFF4A}"/>
                </a:ext>
              </a:extLst>
            </p:cNvPr>
            <p:cNvGrpSpPr/>
            <p:nvPr/>
          </p:nvGrpSpPr>
          <p:grpSpPr>
            <a:xfrm>
              <a:off x="10650218" y="2624530"/>
              <a:ext cx="88514" cy="88514"/>
              <a:chOff x="1340677" y="1697101"/>
              <a:chExt cx="88514" cy="88514"/>
            </a:xfrm>
          </p:grpSpPr>
          <p:cxnSp>
            <p:nvCxnSpPr>
              <p:cNvPr id="756" name="Straight Connector 755">
                <a:extLst>
                  <a:ext uri="{FF2B5EF4-FFF2-40B4-BE49-F238E27FC236}">
                    <a16:creationId xmlns:a16="http://schemas.microsoft.com/office/drawing/2014/main" id="{3B3F0B11-AAD4-3867-6DD7-B4E3CDF6507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23F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7" name="Straight Connector 756">
                <a:extLst>
                  <a:ext uri="{FF2B5EF4-FFF2-40B4-BE49-F238E27FC236}">
                    <a16:creationId xmlns:a16="http://schemas.microsoft.com/office/drawing/2014/main" id="{5C58C078-AFFC-FD2F-BF4E-06E3D26F6401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23F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29" name="Group 728">
              <a:extLst>
                <a:ext uri="{FF2B5EF4-FFF2-40B4-BE49-F238E27FC236}">
                  <a16:creationId xmlns:a16="http://schemas.microsoft.com/office/drawing/2014/main" id="{5CB03B0F-0A06-DEFA-C9EF-252DD8BDAA45}"/>
                </a:ext>
              </a:extLst>
            </p:cNvPr>
            <p:cNvGrpSpPr/>
            <p:nvPr/>
          </p:nvGrpSpPr>
          <p:grpSpPr>
            <a:xfrm>
              <a:off x="10690700" y="2624530"/>
              <a:ext cx="88514" cy="88514"/>
              <a:chOff x="1340677" y="1697101"/>
              <a:chExt cx="88514" cy="88514"/>
            </a:xfrm>
          </p:grpSpPr>
          <p:cxnSp>
            <p:nvCxnSpPr>
              <p:cNvPr id="754" name="Straight Connector 753">
                <a:extLst>
                  <a:ext uri="{FF2B5EF4-FFF2-40B4-BE49-F238E27FC236}">
                    <a16:creationId xmlns:a16="http://schemas.microsoft.com/office/drawing/2014/main" id="{22A9E463-8466-A1C1-E8E3-0F6ABE88DE3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23F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5" name="Straight Connector 754">
                <a:extLst>
                  <a:ext uri="{FF2B5EF4-FFF2-40B4-BE49-F238E27FC236}">
                    <a16:creationId xmlns:a16="http://schemas.microsoft.com/office/drawing/2014/main" id="{BD94A39E-6C7C-217E-ACE7-D2A502790C41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23F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30" name="Group 729">
              <a:extLst>
                <a:ext uri="{FF2B5EF4-FFF2-40B4-BE49-F238E27FC236}">
                  <a16:creationId xmlns:a16="http://schemas.microsoft.com/office/drawing/2014/main" id="{1E519C91-98FA-C100-8377-A7C9E3DFB146}"/>
                </a:ext>
              </a:extLst>
            </p:cNvPr>
            <p:cNvGrpSpPr/>
            <p:nvPr/>
          </p:nvGrpSpPr>
          <p:grpSpPr>
            <a:xfrm>
              <a:off x="10707368" y="2624530"/>
              <a:ext cx="88514" cy="88514"/>
              <a:chOff x="1340677" y="1697101"/>
              <a:chExt cx="88514" cy="88514"/>
            </a:xfrm>
          </p:grpSpPr>
          <p:cxnSp>
            <p:nvCxnSpPr>
              <p:cNvPr id="752" name="Straight Connector 751">
                <a:extLst>
                  <a:ext uri="{FF2B5EF4-FFF2-40B4-BE49-F238E27FC236}">
                    <a16:creationId xmlns:a16="http://schemas.microsoft.com/office/drawing/2014/main" id="{E3C91A37-5DAC-81C7-A8DD-1CE09D2CD25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23F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3" name="Straight Connector 752">
                <a:extLst>
                  <a:ext uri="{FF2B5EF4-FFF2-40B4-BE49-F238E27FC236}">
                    <a16:creationId xmlns:a16="http://schemas.microsoft.com/office/drawing/2014/main" id="{082DAC72-76C0-5942-3E86-541259274A8B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23F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31" name="Group 730">
              <a:extLst>
                <a:ext uri="{FF2B5EF4-FFF2-40B4-BE49-F238E27FC236}">
                  <a16:creationId xmlns:a16="http://schemas.microsoft.com/office/drawing/2014/main" id="{ADACAE9C-2553-0ECF-3C2B-0DAE864394FD}"/>
                </a:ext>
              </a:extLst>
            </p:cNvPr>
            <p:cNvGrpSpPr/>
            <p:nvPr/>
          </p:nvGrpSpPr>
          <p:grpSpPr>
            <a:xfrm>
              <a:off x="10733359" y="2624530"/>
              <a:ext cx="88514" cy="88514"/>
              <a:chOff x="1340677" y="1697101"/>
              <a:chExt cx="88514" cy="88514"/>
            </a:xfrm>
          </p:grpSpPr>
          <p:cxnSp>
            <p:nvCxnSpPr>
              <p:cNvPr id="750" name="Straight Connector 749">
                <a:extLst>
                  <a:ext uri="{FF2B5EF4-FFF2-40B4-BE49-F238E27FC236}">
                    <a16:creationId xmlns:a16="http://schemas.microsoft.com/office/drawing/2014/main" id="{75A19413-0DE7-E6CB-40D2-D6F214885B3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23F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1" name="Straight Connector 750">
                <a:extLst>
                  <a:ext uri="{FF2B5EF4-FFF2-40B4-BE49-F238E27FC236}">
                    <a16:creationId xmlns:a16="http://schemas.microsoft.com/office/drawing/2014/main" id="{FFDC18B6-C20C-3C3A-46E1-4546C5908113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23F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32" name="Group 731">
              <a:extLst>
                <a:ext uri="{FF2B5EF4-FFF2-40B4-BE49-F238E27FC236}">
                  <a16:creationId xmlns:a16="http://schemas.microsoft.com/office/drawing/2014/main" id="{6653175F-E8EC-CD03-0DD7-DECC4B1A0A33}"/>
                </a:ext>
              </a:extLst>
            </p:cNvPr>
            <p:cNvGrpSpPr/>
            <p:nvPr/>
          </p:nvGrpSpPr>
          <p:grpSpPr>
            <a:xfrm>
              <a:off x="10757171" y="2624530"/>
              <a:ext cx="88514" cy="88514"/>
              <a:chOff x="1340677" y="1697101"/>
              <a:chExt cx="88514" cy="88514"/>
            </a:xfrm>
          </p:grpSpPr>
          <p:cxnSp>
            <p:nvCxnSpPr>
              <p:cNvPr id="748" name="Straight Connector 747">
                <a:extLst>
                  <a:ext uri="{FF2B5EF4-FFF2-40B4-BE49-F238E27FC236}">
                    <a16:creationId xmlns:a16="http://schemas.microsoft.com/office/drawing/2014/main" id="{A52E65CB-9B7F-55C2-B213-362FCA83254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23F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9" name="Straight Connector 748">
                <a:extLst>
                  <a:ext uri="{FF2B5EF4-FFF2-40B4-BE49-F238E27FC236}">
                    <a16:creationId xmlns:a16="http://schemas.microsoft.com/office/drawing/2014/main" id="{9655CCEA-3C3D-462D-84D5-4B6EA378299C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23F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33" name="Group 732">
              <a:extLst>
                <a:ext uri="{FF2B5EF4-FFF2-40B4-BE49-F238E27FC236}">
                  <a16:creationId xmlns:a16="http://schemas.microsoft.com/office/drawing/2014/main" id="{C977DD43-F39F-DC78-EF68-0400737DE332}"/>
                </a:ext>
              </a:extLst>
            </p:cNvPr>
            <p:cNvGrpSpPr/>
            <p:nvPr/>
          </p:nvGrpSpPr>
          <p:grpSpPr>
            <a:xfrm>
              <a:off x="10770473" y="2624530"/>
              <a:ext cx="88514" cy="88514"/>
              <a:chOff x="1340677" y="1697101"/>
              <a:chExt cx="88514" cy="88514"/>
            </a:xfrm>
          </p:grpSpPr>
          <p:cxnSp>
            <p:nvCxnSpPr>
              <p:cNvPr id="746" name="Straight Connector 745">
                <a:extLst>
                  <a:ext uri="{FF2B5EF4-FFF2-40B4-BE49-F238E27FC236}">
                    <a16:creationId xmlns:a16="http://schemas.microsoft.com/office/drawing/2014/main" id="{7D202C91-58A2-770C-B874-5EA31436117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23F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7" name="Straight Connector 746">
                <a:extLst>
                  <a:ext uri="{FF2B5EF4-FFF2-40B4-BE49-F238E27FC236}">
                    <a16:creationId xmlns:a16="http://schemas.microsoft.com/office/drawing/2014/main" id="{7A169289-3004-A780-4874-F90A4AF3CA1E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23F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34" name="Group 733">
              <a:extLst>
                <a:ext uri="{FF2B5EF4-FFF2-40B4-BE49-F238E27FC236}">
                  <a16:creationId xmlns:a16="http://schemas.microsoft.com/office/drawing/2014/main" id="{9A34E92C-57F9-36F2-DE7A-B54BEAA1BE6F}"/>
                </a:ext>
              </a:extLst>
            </p:cNvPr>
            <p:cNvGrpSpPr/>
            <p:nvPr/>
          </p:nvGrpSpPr>
          <p:grpSpPr>
            <a:xfrm>
              <a:off x="10784759" y="2624530"/>
              <a:ext cx="88514" cy="88514"/>
              <a:chOff x="1340677" y="1697101"/>
              <a:chExt cx="88514" cy="88514"/>
            </a:xfrm>
          </p:grpSpPr>
          <p:cxnSp>
            <p:nvCxnSpPr>
              <p:cNvPr id="744" name="Straight Connector 743">
                <a:extLst>
                  <a:ext uri="{FF2B5EF4-FFF2-40B4-BE49-F238E27FC236}">
                    <a16:creationId xmlns:a16="http://schemas.microsoft.com/office/drawing/2014/main" id="{75F64A2D-B980-EC1D-C226-471EB276BE9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23F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5" name="Straight Connector 744">
                <a:extLst>
                  <a:ext uri="{FF2B5EF4-FFF2-40B4-BE49-F238E27FC236}">
                    <a16:creationId xmlns:a16="http://schemas.microsoft.com/office/drawing/2014/main" id="{643B9EFD-88EE-EF9B-5B7F-B2C91E48179E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23F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35" name="Group 734">
              <a:extLst>
                <a:ext uri="{FF2B5EF4-FFF2-40B4-BE49-F238E27FC236}">
                  <a16:creationId xmlns:a16="http://schemas.microsoft.com/office/drawing/2014/main" id="{6EB7C41E-34C3-866C-30C4-BB320EB8179E}"/>
                </a:ext>
              </a:extLst>
            </p:cNvPr>
            <p:cNvGrpSpPr/>
            <p:nvPr/>
          </p:nvGrpSpPr>
          <p:grpSpPr>
            <a:xfrm>
              <a:off x="10814730" y="2624530"/>
              <a:ext cx="88514" cy="88514"/>
              <a:chOff x="1340677" y="1697101"/>
              <a:chExt cx="88514" cy="88514"/>
            </a:xfrm>
          </p:grpSpPr>
          <p:cxnSp>
            <p:nvCxnSpPr>
              <p:cNvPr id="742" name="Straight Connector 741">
                <a:extLst>
                  <a:ext uri="{FF2B5EF4-FFF2-40B4-BE49-F238E27FC236}">
                    <a16:creationId xmlns:a16="http://schemas.microsoft.com/office/drawing/2014/main" id="{9A379548-0762-D2F9-8D77-2C9DEF48F0A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23F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3" name="Straight Connector 742">
                <a:extLst>
                  <a:ext uri="{FF2B5EF4-FFF2-40B4-BE49-F238E27FC236}">
                    <a16:creationId xmlns:a16="http://schemas.microsoft.com/office/drawing/2014/main" id="{D93414A2-F4AC-0F77-9555-8D0F432DE239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23F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36" name="Group 735">
              <a:extLst>
                <a:ext uri="{FF2B5EF4-FFF2-40B4-BE49-F238E27FC236}">
                  <a16:creationId xmlns:a16="http://schemas.microsoft.com/office/drawing/2014/main" id="{BA0126C6-0D21-BD05-7A93-AA6E52415B81}"/>
                </a:ext>
              </a:extLst>
            </p:cNvPr>
            <p:cNvGrpSpPr/>
            <p:nvPr/>
          </p:nvGrpSpPr>
          <p:grpSpPr>
            <a:xfrm>
              <a:off x="10829017" y="2624530"/>
              <a:ext cx="88514" cy="88514"/>
              <a:chOff x="1340677" y="1697101"/>
              <a:chExt cx="88514" cy="88514"/>
            </a:xfrm>
          </p:grpSpPr>
          <p:cxnSp>
            <p:nvCxnSpPr>
              <p:cNvPr id="740" name="Straight Connector 739">
                <a:extLst>
                  <a:ext uri="{FF2B5EF4-FFF2-40B4-BE49-F238E27FC236}">
                    <a16:creationId xmlns:a16="http://schemas.microsoft.com/office/drawing/2014/main" id="{D5DE8C36-903E-CF88-B068-A24EBC0ECB6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23F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1" name="Straight Connector 740">
                <a:extLst>
                  <a:ext uri="{FF2B5EF4-FFF2-40B4-BE49-F238E27FC236}">
                    <a16:creationId xmlns:a16="http://schemas.microsoft.com/office/drawing/2014/main" id="{971B10C9-755D-01EE-80F0-AC10ECC74BE2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23F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37" name="Group 736">
              <a:extLst>
                <a:ext uri="{FF2B5EF4-FFF2-40B4-BE49-F238E27FC236}">
                  <a16:creationId xmlns:a16="http://schemas.microsoft.com/office/drawing/2014/main" id="{78F03F63-983F-393B-625E-C5C0954C1B38}"/>
                </a:ext>
              </a:extLst>
            </p:cNvPr>
            <p:cNvGrpSpPr/>
            <p:nvPr/>
          </p:nvGrpSpPr>
          <p:grpSpPr>
            <a:xfrm>
              <a:off x="10861218" y="2624530"/>
              <a:ext cx="88514" cy="88514"/>
              <a:chOff x="1340677" y="1697101"/>
              <a:chExt cx="88514" cy="88514"/>
            </a:xfrm>
          </p:grpSpPr>
          <p:cxnSp>
            <p:nvCxnSpPr>
              <p:cNvPr id="738" name="Straight Connector 737">
                <a:extLst>
                  <a:ext uri="{FF2B5EF4-FFF2-40B4-BE49-F238E27FC236}">
                    <a16:creationId xmlns:a16="http://schemas.microsoft.com/office/drawing/2014/main" id="{3AA0A268-9072-4504-56A9-9DB72ABEE7B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23F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9" name="Straight Connector 738">
                <a:extLst>
                  <a:ext uri="{FF2B5EF4-FFF2-40B4-BE49-F238E27FC236}">
                    <a16:creationId xmlns:a16="http://schemas.microsoft.com/office/drawing/2014/main" id="{CE8DEDD7-11EB-BA28-5A8E-F60FE2D34F33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>
                <a:off x="1340677" y="1741358"/>
                <a:ext cx="88514" cy="0"/>
              </a:xfrm>
              <a:prstGeom prst="line">
                <a:avLst/>
              </a:prstGeom>
              <a:ln w="12700">
                <a:solidFill>
                  <a:srgbClr val="023F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880" name="Straight Connector 879">
            <a:extLst>
              <a:ext uri="{FF2B5EF4-FFF2-40B4-BE49-F238E27FC236}">
                <a16:creationId xmlns:a16="http://schemas.microsoft.com/office/drawing/2014/main" id="{E4B65B22-286C-56F1-60C8-1A17A475B080}"/>
              </a:ext>
            </a:extLst>
          </p:cNvPr>
          <p:cNvCxnSpPr>
            <a:cxnSpLocks/>
          </p:cNvCxnSpPr>
          <p:nvPr/>
        </p:nvCxnSpPr>
        <p:spPr>
          <a:xfrm>
            <a:off x="8109941" y="2160444"/>
            <a:ext cx="0" cy="159900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1" name="Straight Connector 880">
            <a:extLst>
              <a:ext uri="{FF2B5EF4-FFF2-40B4-BE49-F238E27FC236}">
                <a16:creationId xmlns:a16="http://schemas.microsoft.com/office/drawing/2014/main" id="{4AD6AFC7-F6C8-9F6A-FB8D-C358E2D47816}"/>
              </a:ext>
            </a:extLst>
          </p:cNvPr>
          <p:cNvCxnSpPr>
            <a:cxnSpLocks/>
          </p:cNvCxnSpPr>
          <p:nvPr/>
        </p:nvCxnSpPr>
        <p:spPr>
          <a:xfrm>
            <a:off x="8983660" y="2359026"/>
            <a:ext cx="0" cy="1405924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2" name="Straight Connector 881">
            <a:extLst>
              <a:ext uri="{FF2B5EF4-FFF2-40B4-BE49-F238E27FC236}">
                <a16:creationId xmlns:a16="http://schemas.microsoft.com/office/drawing/2014/main" id="{0CAC1403-88E1-277D-3015-02E2B805A2AE}"/>
              </a:ext>
            </a:extLst>
          </p:cNvPr>
          <p:cNvCxnSpPr>
            <a:cxnSpLocks/>
          </p:cNvCxnSpPr>
          <p:nvPr/>
        </p:nvCxnSpPr>
        <p:spPr>
          <a:xfrm>
            <a:off x="9862459" y="2523504"/>
            <a:ext cx="0" cy="1220941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3" name="Straight Connector 882">
            <a:extLst>
              <a:ext uri="{FF2B5EF4-FFF2-40B4-BE49-F238E27FC236}">
                <a16:creationId xmlns:a16="http://schemas.microsoft.com/office/drawing/2014/main" id="{4B1DB73C-35D3-FB56-26BA-49A7D8317051}"/>
              </a:ext>
            </a:extLst>
          </p:cNvPr>
          <p:cNvCxnSpPr>
            <a:cxnSpLocks/>
          </p:cNvCxnSpPr>
          <p:nvPr/>
        </p:nvCxnSpPr>
        <p:spPr>
          <a:xfrm>
            <a:off x="10731099" y="2565406"/>
            <a:ext cx="0" cy="1215039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4" name="TextBox 883">
            <a:extLst>
              <a:ext uri="{FF2B5EF4-FFF2-40B4-BE49-F238E27FC236}">
                <a16:creationId xmlns:a16="http://schemas.microsoft.com/office/drawing/2014/main" id="{C49474DB-756D-16DF-F18F-F419F9E6A779}"/>
              </a:ext>
            </a:extLst>
          </p:cNvPr>
          <p:cNvSpPr txBox="1"/>
          <p:nvPr/>
        </p:nvSpPr>
        <p:spPr>
          <a:xfrm>
            <a:off x="6663368" y="1096589"/>
            <a:ext cx="4959033" cy="37605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1892565-CCF7-EB99-BF19-CD18C7C7477C}"/>
              </a:ext>
            </a:extLst>
          </p:cNvPr>
          <p:cNvSpPr txBox="1"/>
          <p:nvPr/>
        </p:nvSpPr>
        <p:spPr bwMode="auto">
          <a:xfrm>
            <a:off x="593786" y="6077311"/>
            <a:ext cx="3275167" cy="184666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377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00B0F0"/>
              </a:buClr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Median follow-up: 39.4 months.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FFD4052-29DF-8C0A-A2B8-72200B11DC1F}"/>
              </a:ext>
            </a:extLst>
          </p:cNvPr>
          <p:cNvSpPr txBox="1"/>
          <p:nvPr/>
        </p:nvSpPr>
        <p:spPr>
          <a:xfrm>
            <a:off x="8612293" y="6403571"/>
            <a:ext cx="357970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Montesinos, P et al., J Clin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Oncol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2025</a:t>
            </a:r>
          </a:p>
        </p:txBody>
      </p:sp>
    </p:spTree>
    <p:extLst>
      <p:ext uri="{BB962C8B-B14F-4D97-AF65-F5344CB8AC3E}">
        <p14:creationId xmlns:p14="http://schemas.microsoft.com/office/powerpoint/2010/main" val="2025013491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392229-0A44-0FF4-449D-F52A2A5EBB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471A6F-9077-18EF-85FD-FB9DB48B8E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sz="2000" dirty="0"/>
              <a:t>OS Benefit with Quizartinib was Observed across most of the Assessed Subgroups including </a:t>
            </a:r>
            <a:r>
              <a:rPr kumimoji="1" lang="en-US" altLang="ja-JP" sz="2000" i="1" dirty="0"/>
              <a:t>NPM1</a:t>
            </a:r>
            <a:r>
              <a:rPr kumimoji="1" lang="en-US" altLang="ja-JP" sz="2000" i="1" baseline="30000" dirty="0"/>
              <a:t>mut</a:t>
            </a:r>
            <a:r>
              <a:rPr kumimoji="1" lang="en-US" altLang="ja-JP" sz="2000" dirty="0"/>
              <a:t>, </a:t>
            </a:r>
            <a:r>
              <a:rPr kumimoji="1" lang="en-US" altLang="ja-JP" sz="2000" i="1" dirty="0"/>
              <a:t>DNMT3A</a:t>
            </a:r>
            <a:r>
              <a:rPr kumimoji="1" lang="en-US" altLang="ja-JP" sz="2000" i="1" baseline="30000" dirty="0"/>
              <a:t>mut</a:t>
            </a:r>
            <a:r>
              <a:rPr kumimoji="1" lang="en-US" altLang="ja-JP" sz="2000" dirty="0"/>
              <a:t> and </a:t>
            </a:r>
            <a:r>
              <a:rPr kumimoji="1" lang="en-US" altLang="ja-JP" sz="2000" i="1" dirty="0"/>
              <a:t>FLT3</a:t>
            </a:r>
            <a:r>
              <a:rPr kumimoji="1" lang="en-US" altLang="ja-JP" sz="2000" dirty="0"/>
              <a:t>-TKD</a:t>
            </a:r>
            <a:r>
              <a:rPr kumimoji="1" lang="en-US" altLang="ja-JP" sz="2000" baseline="30000" dirty="0"/>
              <a:t>mut</a:t>
            </a:r>
            <a:endParaRPr lang="en-GB" sz="2000" baseline="30000" dirty="0"/>
          </a:p>
        </p:txBody>
      </p:sp>
      <p:graphicFrame>
        <p:nvGraphicFramePr>
          <p:cNvPr id="33" name="Table 32">
            <a:extLst>
              <a:ext uri="{FF2B5EF4-FFF2-40B4-BE49-F238E27FC236}">
                <a16:creationId xmlns:a16="http://schemas.microsoft.com/office/drawing/2014/main" id="{96B710AF-8925-DD9D-D659-6BDB7EB1B43A}"/>
              </a:ext>
            </a:extLst>
          </p:cNvPr>
          <p:cNvGraphicFramePr>
            <a:graphicFrameLocks noGrp="1"/>
          </p:cNvGraphicFramePr>
          <p:nvPr/>
        </p:nvGraphicFramePr>
        <p:xfrm>
          <a:off x="412989" y="4206419"/>
          <a:ext cx="3625643" cy="1454040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1344780">
                  <a:extLst>
                    <a:ext uri="{9D8B030D-6E8A-4147-A177-3AD203B41FA5}">
                      <a16:colId xmlns:a16="http://schemas.microsoft.com/office/drawing/2014/main" val="262573149"/>
                    </a:ext>
                  </a:extLst>
                </a:gridCol>
                <a:gridCol w="1072315">
                  <a:extLst>
                    <a:ext uri="{9D8B030D-6E8A-4147-A177-3AD203B41FA5}">
                      <a16:colId xmlns:a16="http://schemas.microsoft.com/office/drawing/2014/main" val="3222064756"/>
                    </a:ext>
                  </a:extLst>
                </a:gridCol>
                <a:gridCol w="1208548">
                  <a:extLst>
                    <a:ext uri="{9D8B030D-6E8A-4147-A177-3AD203B41FA5}">
                      <a16:colId xmlns:a16="http://schemas.microsoft.com/office/drawing/2014/main" val="2044815508"/>
                    </a:ext>
                  </a:extLst>
                </a:gridCol>
              </a:tblGrid>
              <a:tr h="271568"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1"/>
                        </a:solidFill>
                      </a:endParaRPr>
                    </a:p>
                  </a:txBody>
                  <a:tcPr marL="88684" marR="88684" marT="44344" marB="4434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</a:rPr>
                        <a:t>Quizartinib</a:t>
                      </a:r>
                      <a:endParaRPr lang="en-GB" sz="1200">
                        <a:solidFill>
                          <a:schemeClr val="bg1"/>
                        </a:solidFill>
                      </a:endParaRPr>
                    </a:p>
                  </a:txBody>
                  <a:tcPr marL="88684" marR="88684" marT="44344" marB="4434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23F8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Placebo</a:t>
                      </a:r>
                      <a:endParaRPr lang="en-GB" sz="1200" dirty="0">
                        <a:solidFill>
                          <a:schemeClr val="bg1"/>
                        </a:solidFill>
                      </a:endParaRPr>
                    </a:p>
                  </a:txBody>
                  <a:tcPr marL="88684" marR="88684" marT="44344" marB="4434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A7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7196951"/>
                  </a:ext>
                </a:extLst>
              </a:tr>
              <a:tr h="454448">
                <a:tc>
                  <a:txBody>
                    <a:bodyPr/>
                    <a:lstStyle/>
                    <a:p>
                      <a:r>
                        <a:rPr lang="en-US" sz="1200" b="1">
                          <a:solidFill>
                            <a:schemeClr val="tx1"/>
                          </a:solidFill>
                        </a:rPr>
                        <a:t>Number of events</a:t>
                      </a:r>
                      <a:endParaRPr lang="en-GB" sz="1200" b="1">
                        <a:solidFill>
                          <a:schemeClr val="tx1"/>
                        </a:solidFill>
                      </a:endParaRPr>
                    </a:p>
                  </a:txBody>
                  <a:tcPr marL="88684" marR="88684" marT="44344" marB="4434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tx1"/>
                          </a:solidFill>
                        </a:rPr>
                        <a:t>3/40</a:t>
                      </a:r>
                      <a:endParaRPr lang="en-GB" sz="1200" b="1" dirty="0">
                        <a:solidFill>
                          <a:schemeClr val="tx1"/>
                        </a:solidFill>
                      </a:endParaRPr>
                    </a:p>
                  </a:txBody>
                  <a:tcPr marL="88684" marR="88684" marT="44344" marB="4434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solidFill>
                            <a:schemeClr val="tx1"/>
                          </a:solidFill>
                        </a:rPr>
                        <a:t>8/17</a:t>
                      </a:r>
                      <a:endParaRPr lang="en-GB" sz="1200" b="1">
                        <a:solidFill>
                          <a:schemeClr val="tx1"/>
                        </a:solidFill>
                      </a:endParaRPr>
                    </a:p>
                  </a:txBody>
                  <a:tcPr marL="88684" marR="88684" marT="44344" marB="4434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65120581"/>
                  </a:ext>
                </a:extLst>
              </a:tr>
              <a:tr h="271568">
                <a:tc>
                  <a:txBody>
                    <a:bodyPr/>
                    <a:lstStyle/>
                    <a:p>
                      <a:r>
                        <a:rPr lang="en-US" sz="1200" b="1">
                          <a:solidFill>
                            <a:schemeClr val="tx1"/>
                          </a:solidFill>
                        </a:rPr>
                        <a:t>3-years OS</a:t>
                      </a:r>
                      <a:endParaRPr lang="en-GB" sz="1200" b="1">
                        <a:solidFill>
                          <a:schemeClr val="tx1"/>
                        </a:solidFill>
                      </a:endParaRPr>
                    </a:p>
                  </a:txBody>
                  <a:tcPr marL="88684" marR="88684" marT="44344" marB="4434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solidFill>
                            <a:schemeClr val="tx1"/>
                          </a:solidFill>
                        </a:rPr>
                        <a:t>92%</a:t>
                      </a:r>
                      <a:endParaRPr lang="en-GB" sz="1200" b="1">
                        <a:solidFill>
                          <a:schemeClr val="tx1"/>
                        </a:solidFill>
                      </a:endParaRPr>
                    </a:p>
                  </a:txBody>
                  <a:tcPr marL="88684" marR="88684" marT="44344" marB="4434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solidFill>
                            <a:schemeClr val="tx1"/>
                          </a:solidFill>
                        </a:rPr>
                        <a:t>53%</a:t>
                      </a:r>
                      <a:endParaRPr lang="en-GB" sz="1200" b="1">
                        <a:solidFill>
                          <a:schemeClr val="tx1"/>
                        </a:solidFill>
                      </a:endParaRPr>
                    </a:p>
                  </a:txBody>
                  <a:tcPr marL="88684" marR="88684" marT="44344" marB="4434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57718013"/>
                  </a:ext>
                </a:extLst>
              </a:tr>
              <a:tr h="456456"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1"/>
                        </a:solidFill>
                      </a:endParaRPr>
                    </a:p>
                  </a:txBody>
                  <a:tcPr marL="88684" marR="88684" marT="44344" marB="4434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kumimoji="0" lang="en-US" sz="12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</a:rPr>
                        <a:t>HR, 0.123 (95% CI, 0.033-0.467); </a:t>
                      </a:r>
                      <a:r>
                        <a:rPr kumimoji="0" lang="en-US" sz="1200" b="1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</a:rPr>
                        <a:t>p</a:t>
                      </a:r>
                      <a:r>
                        <a:rPr kumimoji="0" lang="en-US" sz="12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</a:rPr>
                        <a:t>=2e-04</a:t>
                      </a:r>
                      <a:endParaRPr lang="en-GB" sz="1200" b="1" dirty="0">
                        <a:solidFill>
                          <a:schemeClr val="tx1"/>
                        </a:solidFill>
                      </a:endParaRPr>
                    </a:p>
                  </a:txBody>
                  <a:tcPr marL="90697" marR="90697" marT="45348" marB="4534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2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4888070"/>
                  </a:ext>
                </a:extLst>
              </a:tr>
            </a:tbl>
          </a:graphicData>
        </a:graphic>
      </p:graphicFrame>
      <p:graphicFrame>
        <p:nvGraphicFramePr>
          <p:cNvPr id="34" name="Table 33">
            <a:extLst>
              <a:ext uri="{FF2B5EF4-FFF2-40B4-BE49-F238E27FC236}">
                <a16:creationId xmlns:a16="http://schemas.microsoft.com/office/drawing/2014/main" id="{AF186FBB-B7A5-3627-90B4-7D51E31C1E29}"/>
              </a:ext>
            </a:extLst>
          </p:cNvPr>
          <p:cNvGraphicFramePr>
            <a:graphicFrameLocks noGrp="1"/>
          </p:cNvGraphicFramePr>
          <p:nvPr/>
        </p:nvGraphicFramePr>
        <p:xfrm>
          <a:off x="4379219" y="4206419"/>
          <a:ext cx="3528571" cy="1454040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1308775">
                  <a:extLst>
                    <a:ext uri="{9D8B030D-6E8A-4147-A177-3AD203B41FA5}">
                      <a16:colId xmlns:a16="http://schemas.microsoft.com/office/drawing/2014/main" val="262573149"/>
                    </a:ext>
                  </a:extLst>
                </a:gridCol>
                <a:gridCol w="1043605">
                  <a:extLst>
                    <a:ext uri="{9D8B030D-6E8A-4147-A177-3AD203B41FA5}">
                      <a16:colId xmlns:a16="http://schemas.microsoft.com/office/drawing/2014/main" val="3222064756"/>
                    </a:ext>
                  </a:extLst>
                </a:gridCol>
                <a:gridCol w="1176191">
                  <a:extLst>
                    <a:ext uri="{9D8B030D-6E8A-4147-A177-3AD203B41FA5}">
                      <a16:colId xmlns:a16="http://schemas.microsoft.com/office/drawing/2014/main" val="2044815508"/>
                    </a:ext>
                  </a:extLst>
                </a:gridCol>
              </a:tblGrid>
              <a:tr h="271568"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1"/>
                        </a:solidFill>
                      </a:endParaRPr>
                    </a:p>
                  </a:txBody>
                  <a:tcPr marL="88684" marR="88684" marT="44344" marB="4434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</a:rPr>
                        <a:t>Quizartinib</a:t>
                      </a:r>
                      <a:endParaRPr lang="en-GB" sz="1200">
                        <a:solidFill>
                          <a:schemeClr val="bg1"/>
                        </a:solidFill>
                      </a:endParaRPr>
                    </a:p>
                  </a:txBody>
                  <a:tcPr marL="88684" marR="88684" marT="44344" marB="4434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23F8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</a:rPr>
                        <a:t>Placebo</a:t>
                      </a:r>
                      <a:endParaRPr lang="en-GB" sz="1200">
                        <a:solidFill>
                          <a:schemeClr val="bg1"/>
                        </a:solidFill>
                      </a:endParaRPr>
                    </a:p>
                  </a:txBody>
                  <a:tcPr marL="88684" marR="88684" marT="44344" marB="4434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A7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7196951"/>
                  </a:ext>
                </a:extLst>
              </a:tr>
              <a:tr h="454448">
                <a:tc>
                  <a:txBody>
                    <a:bodyPr/>
                    <a:lstStyle/>
                    <a:p>
                      <a:r>
                        <a:rPr lang="en-US" sz="1200" b="1">
                          <a:solidFill>
                            <a:schemeClr val="tx1"/>
                          </a:solidFill>
                        </a:rPr>
                        <a:t>Number of events</a:t>
                      </a:r>
                      <a:endParaRPr lang="en-GB" sz="1200" b="1">
                        <a:solidFill>
                          <a:schemeClr val="tx1"/>
                        </a:solidFill>
                      </a:endParaRPr>
                    </a:p>
                  </a:txBody>
                  <a:tcPr marL="88684" marR="88684" marT="44344" marB="4434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solidFill>
                            <a:schemeClr val="tx1"/>
                          </a:solidFill>
                        </a:rPr>
                        <a:t>13/45</a:t>
                      </a:r>
                      <a:endParaRPr lang="en-GB" sz="1200" b="1">
                        <a:solidFill>
                          <a:schemeClr val="tx1"/>
                        </a:solidFill>
                      </a:endParaRPr>
                    </a:p>
                  </a:txBody>
                  <a:tcPr marL="88684" marR="88684" marT="44344" marB="4434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solidFill>
                            <a:schemeClr val="tx1"/>
                          </a:solidFill>
                        </a:rPr>
                        <a:t>11/21</a:t>
                      </a:r>
                      <a:endParaRPr lang="en-GB" sz="1200" b="1">
                        <a:solidFill>
                          <a:schemeClr val="tx1"/>
                        </a:solidFill>
                      </a:endParaRPr>
                    </a:p>
                  </a:txBody>
                  <a:tcPr marL="88684" marR="88684" marT="44344" marB="4434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84529680"/>
                  </a:ext>
                </a:extLst>
              </a:tr>
              <a:tr h="271568">
                <a:tc>
                  <a:txBody>
                    <a:bodyPr/>
                    <a:lstStyle/>
                    <a:p>
                      <a:r>
                        <a:rPr lang="en-US" sz="1200" b="1">
                          <a:solidFill>
                            <a:schemeClr val="tx1"/>
                          </a:solidFill>
                        </a:rPr>
                        <a:t>3-years OS</a:t>
                      </a:r>
                      <a:endParaRPr lang="en-GB" sz="1200" b="1">
                        <a:solidFill>
                          <a:schemeClr val="tx1"/>
                        </a:solidFill>
                      </a:endParaRPr>
                    </a:p>
                  </a:txBody>
                  <a:tcPr marL="88684" marR="88684" marT="44344" marB="4434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solidFill>
                            <a:schemeClr val="tx1"/>
                          </a:solidFill>
                        </a:rPr>
                        <a:t>71%</a:t>
                      </a:r>
                      <a:endParaRPr lang="en-GB" sz="1200" b="1">
                        <a:solidFill>
                          <a:schemeClr val="tx1"/>
                        </a:solidFill>
                      </a:endParaRPr>
                    </a:p>
                  </a:txBody>
                  <a:tcPr marL="88684" marR="88684" marT="44344" marB="4434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solidFill>
                            <a:schemeClr val="tx1"/>
                          </a:solidFill>
                        </a:rPr>
                        <a:t>48%</a:t>
                      </a:r>
                      <a:endParaRPr lang="en-GB" sz="1200" b="1">
                        <a:solidFill>
                          <a:schemeClr val="tx1"/>
                        </a:solidFill>
                      </a:endParaRPr>
                    </a:p>
                  </a:txBody>
                  <a:tcPr marL="88684" marR="88684" marT="44344" marB="4434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57718013"/>
                  </a:ext>
                </a:extLst>
              </a:tr>
              <a:tr h="456456"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1"/>
                        </a:solidFill>
                      </a:endParaRPr>
                    </a:p>
                  </a:txBody>
                  <a:tcPr marL="88684" marR="88684" marT="44344" marB="4434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kumimoji="0" lang="en-US" sz="1200" b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</a:rPr>
                        <a:t>HR, 0.458 (95% CI, 0.205-1.024); p=0.051</a:t>
                      </a:r>
                      <a:endParaRPr lang="en-GB" sz="1200" b="1">
                        <a:solidFill>
                          <a:schemeClr val="tx1"/>
                        </a:solidFill>
                      </a:endParaRPr>
                    </a:p>
                  </a:txBody>
                  <a:tcPr marL="90697" marR="90697" marT="45348" marB="4534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2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4888070"/>
                  </a:ext>
                </a:extLst>
              </a:tr>
            </a:tbl>
          </a:graphicData>
        </a:graphic>
      </p:graphicFrame>
      <p:graphicFrame>
        <p:nvGraphicFramePr>
          <p:cNvPr id="35" name="Table 34">
            <a:extLst>
              <a:ext uri="{FF2B5EF4-FFF2-40B4-BE49-F238E27FC236}">
                <a16:creationId xmlns:a16="http://schemas.microsoft.com/office/drawing/2014/main" id="{A6DB30FC-9127-869C-3B19-419561894D07}"/>
              </a:ext>
            </a:extLst>
          </p:cNvPr>
          <p:cNvGraphicFramePr>
            <a:graphicFrameLocks noGrp="1"/>
          </p:cNvGraphicFramePr>
          <p:nvPr/>
        </p:nvGraphicFramePr>
        <p:xfrm>
          <a:off x="8252873" y="4206419"/>
          <a:ext cx="3499161" cy="1454040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1297867">
                  <a:extLst>
                    <a:ext uri="{9D8B030D-6E8A-4147-A177-3AD203B41FA5}">
                      <a16:colId xmlns:a16="http://schemas.microsoft.com/office/drawing/2014/main" val="262573149"/>
                    </a:ext>
                  </a:extLst>
                </a:gridCol>
                <a:gridCol w="1034907">
                  <a:extLst>
                    <a:ext uri="{9D8B030D-6E8A-4147-A177-3AD203B41FA5}">
                      <a16:colId xmlns:a16="http://schemas.microsoft.com/office/drawing/2014/main" val="3222064756"/>
                    </a:ext>
                  </a:extLst>
                </a:gridCol>
                <a:gridCol w="1166387">
                  <a:extLst>
                    <a:ext uri="{9D8B030D-6E8A-4147-A177-3AD203B41FA5}">
                      <a16:colId xmlns:a16="http://schemas.microsoft.com/office/drawing/2014/main" val="2044815508"/>
                    </a:ext>
                  </a:extLst>
                </a:gridCol>
              </a:tblGrid>
              <a:tr h="271568"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1"/>
                        </a:solidFill>
                      </a:endParaRPr>
                    </a:p>
                  </a:txBody>
                  <a:tcPr marL="88684" marR="88684" marT="44344" marB="4434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</a:rPr>
                        <a:t>Quizartinib</a:t>
                      </a:r>
                      <a:endParaRPr lang="en-GB" sz="1200">
                        <a:solidFill>
                          <a:schemeClr val="bg1"/>
                        </a:solidFill>
                      </a:endParaRPr>
                    </a:p>
                  </a:txBody>
                  <a:tcPr marL="88684" marR="88684" marT="44344" marB="4434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23F8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</a:rPr>
                        <a:t>Placebo</a:t>
                      </a:r>
                      <a:endParaRPr lang="en-GB" sz="1200">
                        <a:solidFill>
                          <a:schemeClr val="bg1"/>
                        </a:solidFill>
                      </a:endParaRPr>
                    </a:p>
                  </a:txBody>
                  <a:tcPr marL="88684" marR="88684" marT="44344" marB="4434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A7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7196951"/>
                  </a:ext>
                </a:extLst>
              </a:tr>
              <a:tr h="454448">
                <a:tc>
                  <a:txBody>
                    <a:bodyPr/>
                    <a:lstStyle/>
                    <a:p>
                      <a:r>
                        <a:rPr lang="en-US" sz="1200" b="1">
                          <a:solidFill>
                            <a:schemeClr val="tx1"/>
                          </a:solidFill>
                        </a:rPr>
                        <a:t>Number of events</a:t>
                      </a:r>
                      <a:endParaRPr lang="en-GB" sz="1200" b="1">
                        <a:solidFill>
                          <a:schemeClr val="tx1"/>
                        </a:solidFill>
                      </a:endParaRPr>
                    </a:p>
                  </a:txBody>
                  <a:tcPr marL="88684" marR="88684" marT="44344" marB="4434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solidFill>
                            <a:schemeClr val="tx1"/>
                          </a:solidFill>
                        </a:rPr>
                        <a:t>1/20</a:t>
                      </a:r>
                      <a:endParaRPr lang="en-GB" sz="1200" b="1">
                        <a:solidFill>
                          <a:schemeClr val="tx1"/>
                        </a:solidFill>
                      </a:endParaRPr>
                    </a:p>
                  </a:txBody>
                  <a:tcPr marL="88684" marR="88684" marT="44344" marB="4434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solidFill>
                            <a:schemeClr val="tx1"/>
                          </a:solidFill>
                        </a:rPr>
                        <a:t>4/6</a:t>
                      </a:r>
                      <a:endParaRPr lang="en-GB" sz="1200" b="1">
                        <a:solidFill>
                          <a:schemeClr val="tx1"/>
                        </a:solidFill>
                      </a:endParaRPr>
                    </a:p>
                  </a:txBody>
                  <a:tcPr marL="88684" marR="88684" marT="44344" marB="4434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52121082"/>
                  </a:ext>
                </a:extLst>
              </a:tr>
              <a:tr h="271568">
                <a:tc>
                  <a:txBody>
                    <a:bodyPr/>
                    <a:lstStyle/>
                    <a:p>
                      <a:r>
                        <a:rPr lang="en-US" sz="1200" b="1">
                          <a:solidFill>
                            <a:schemeClr val="tx1"/>
                          </a:solidFill>
                        </a:rPr>
                        <a:t>3-years OS</a:t>
                      </a:r>
                      <a:endParaRPr lang="en-GB" sz="1200" b="1">
                        <a:solidFill>
                          <a:schemeClr val="tx1"/>
                        </a:solidFill>
                      </a:endParaRPr>
                    </a:p>
                  </a:txBody>
                  <a:tcPr marL="88684" marR="88684" marT="44344" marB="4434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solidFill>
                            <a:schemeClr val="tx1"/>
                          </a:solidFill>
                        </a:rPr>
                        <a:t>95%</a:t>
                      </a:r>
                      <a:endParaRPr lang="en-GB" sz="1200" b="1">
                        <a:solidFill>
                          <a:schemeClr val="tx1"/>
                        </a:solidFill>
                      </a:endParaRPr>
                    </a:p>
                  </a:txBody>
                  <a:tcPr marL="88684" marR="88684" marT="44344" marB="4434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solidFill>
                            <a:schemeClr val="tx1"/>
                          </a:solidFill>
                        </a:rPr>
                        <a:t>33%</a:t>
                      </a:r>
                      <a:endParaRPr lang="en-GB" sz="1200" b="1">
                        <a:solidFill>
                          <a:schemeClr val="tx1"/>
                        </a:solidFill>
                      </a:endParaRPr>
                    </a:p>
                  </a:txBody>
                  <a:tcPr marL="88684" marR="88684" marT="44344" marB="4434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57718013"/>
                  </a:ext>
                </a:extLst>
              </a:tr>
              <a:tr h="456456"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1"/>
                        </a:solidFill>
                      </a:endParaRPr>
                    </a:p>
                  </a:txBody>
                  <a:tcPr marL="88684" marR="88684" marT="44344" marB="4434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kumimoji="0" lang="en-US" sz="1200" b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</a:rPr>
                        <a:t>HR, 0.057 (95% CI, 0.006-0.514); p=5e-04</a:t>
                      </a:r>
                      <a:endParaRPr lang="en-GB" sz="1200" b="1">
                        <a:solidFill>
                          <a:schemeClr val="tx1"/>
                        </a:solidFill>
                      </a:endParaRPr>
                    </a:p>
                  </a:txBody>
                  <a:tcPr marL="90697" marR="90697" marT="45348" marB="4534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2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4888070"/>
                  </a:ext>
                </a:extLst>
              </a:tr>
            </a:tbl>
          </a:graphicData>
        </a:graphic>
      </p:graphicFrame>
      <p:sp>
        <p:nvSpPr>
          <p:cNvPr id="36" name="Rectangle 35">
            <a:extLst>
              <a:ext uri="{FF2B5EF4-FFF2-40B4-BE49-F238E27FC236}">
                <a16:creationId xmlns:a16="http://schemas.microsoft.com/office/drawing/2014/main" id="{7D8F2144-A49B-4432-2DC1-3EA09E1A6E08}"/>
              </a:ext>
            </a:extLst>
          </p:cNvPr>
          <p:cNvSpPr/>
          <p:nvPr/>
        </p:nvSpPr>
        <p:spPr>
          <a:xfrm>
            <a:off x="1824991" y="1372850"/>
            <a:ext cx="1569156" cy="1752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4D4F5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3A1221ED-0B70-E5F4-0B4A-9A00A25AD587}"/>
              </a:ext>
            </a:extLst>
          </p:cNvPr>
          <p:cNvSpPr/>
          <p:nvPr/>
        </p:nvSpPr>
        <p:spPr>
          <a:xfrm>
            <a:off x="6057900" y="1668109"/>
            <a:ext cx="1356360" cy="4422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4D4F5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3E4C7950-DB0C-6603-F171-684315DA9368}"/>
              </a:ext>
            </a:extLst>
          </p:cNvPr>
          <p:cNvSpPr/>
          <p:nvPr/>
        </p:nvSpPr>
        <p:spPr>
          <a:xfrm>
            <a:off x="9441375" y="1426396"/>
            <a:ext cx="1523805" cy="1903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4D4F5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BF3C2509-94D1-D536-60A5-40A3EB2F2CAD}"/>
              </a:ext>
            </a:extLst>
          </p:cNvPr>
          <p:cNvSpPr/>
          <p:nvPr/>
        </p:nvSpPr>
        <p:spPr>
          <a:xfrm>
            <a:off x="10258087" y="2080578"/>
            <a:ext cx="1103335" cy="4155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4D4F5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2329DB35-C3AA-1DEA-E35F-7AE2B695615A}"/>
              </a:ext>
            </a:extLst>
          </p:cNvPr>
          <p:cNvSpPr/>
          <p:nvPr/>
        </p:nvSpPr>
        <p:spPr>
          <a:xfrm>
            <a:off x="5795136" y="1352204"/>
            <a:ext cx="1504825" cy="4422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4D4F5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BC6FC50-7A1E-907B-6D06-215778B210AE}"/>
              </a:ext>
            </a:extLst>
          </p:cNvPr>
          <p:cNvSpPr txBox="1"/>
          <p:nvPr/>
        </p:nvSpPr>
        <p:spPr>
          <a:xfrm>
            <a:off x="2982536" y="1591841"/>
            <a:ext cx="772160" cy="18288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C3F88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Quizartinib</a:t>
            </a: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1C3F88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E4E4BC3-D854-6794-6196-3CCA55F94E3C}"/>
              </a:ext>
            </a:extLst>
          </p:cNvPr>
          <p:cNvSpPr txBox="1"/>
          <p:nvPr/>
        </p:nvSpPr>
        <p:spPr>
          <a:xfrm>
            <a:off x="2872723" y="2485875"/>
            <a:ext cx="772160" cy="18288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A75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Placebo</a:t>
            </a: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A75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242417E-4458-54C0-D783-0ED241008DA0}"/>
              </a:ext>
            </a:extLst>
          </p:cNvPr>
          <p:cNvSpPr txBox="1"/>
          <p:nvPr/>
        </p:nvSpPr>
        <p:spPr>
          <a:xfrm>
            <a:off x="6854259" y="1890019"/>
            <a:ext cx="772160" cy="18288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C3F88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Quizartinib</a:t>
            </a: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1C3F88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5E377C5-0A53-6D6F-8256-858D85A30EB3}"/>
              </a:ext>
            </a:extLst>
          </p:cNvPr>
          <p:cNvSpPr txBox="1"/>
          <p:nvPr/>
        </p:nvSpPr>
        <p:spPr>
          <a:xfrm>
            <a:off x="6769937" y="2579227"/>
            <a:ext cx="772160" cy="18288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A75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Placebo</a:t>
            </a: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A75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DF960D93-287A-C141-852E-F4C2AA966FBA}"/>
              </a:ext>
            </a:extLst>
          </p:cNvPr>
          <p:cNvSpPr txBox="1"/>
          <p:nvPr/>
        </p:nvSpPr>
        <p:spPr>
          <a:xfrm>
            <a:off x="10589261" y="1943240"/>
            <a:ext cx="772160" cy="18288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1" b="0" i="0" u="none" strike="noStrike" kern="1200" cap="none" spc="0" normalizeH="0" baseline="0" noProof="0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Quizartinib</a:t>
            </a:r>
            <a:endParaRPr kumimoji="0" lang="en-GB" sz="1051" b="0" i="0" u="none" strike="noStrike" kern="1200" cap="none" spc="0" normalizeH="0" baseline="0" noProof="0">
              <a:ln>
                <a:noFill/>
              </a:ln>
              <a:solidFill>
                <a:srgbClr val="4D4F53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4A7BFC24-C01B-3FDD-EDA1-7ABDB042235C}"/>
              </a:ext>
            </a:extLst>
          </p:cNvPr>
          <p:cNvSpPr txBox="1"/>
          <p:nvPr/>
        </p:nvSpPr>
        <p:spPr>
          <a:xfrm>
            <a:off x="10483851" y="2773179"/>
            <a:ext cx="772160" cy="18288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A75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Placebo</a:t>
            </a: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A75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graphicFrame>
        <p:nvGraphicFramePr>
          <p:cNvPr id="48" name="Table 47">
            <a:extLst>
              <a:ext uri="{FF2B5EF4-FFF2-40B4-BE49-F238E27FC236}">
                <a16:creationId xmlns:a16="http://schemas.microsoft.com/office/drawing/2014/main" id="{F22E6404-B63A-CE91-D10C-D9D3555837D1}"/>
              </a:ext>
            </a:extLst>
          </p:cNvPr>
          <p:cNvGraphicFramePr>
            <a:graphicFrameLocks noGrp="1"/>
          </p:cNvGraphicFramePr>
          <p:nvPr/>
        </p:nvGraphicFramePr>
        <p:xfrm>
          <a:off x="372350" y="3593041"/>
          <a:ext cx="3644877" cy="4267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76000">
                  <a:extLst>
                    <a:ext uri="{9D8B030D-6E8A-4147-A177-3AD203B41FA5}">
                      <a16:colId xmlns:a16="http://schemas.microsoft.com/office/drawing/2014/main" val="602648012"/>
                    </a:ext>
                  </a:extLst>
                </a:gridCol>
                <a:gridCol w="540000">
                  <a:extLst>
                    <a:ext uri="{9D8B030D-6E8A-4147-A177-3AD203B41FA5}">
                      <a16:colId xmlns:a16="http://schemas.microsoft.com/office/drawing/2014/main" val="645005254"/>
                    </a:ext>
                  </a:extLst>
                </a:gridCol>
                <a:gridCol w="506959">
                  <a:extLst>
                    <a:ext uri="{9D8B030D-6E8A-4147-A177-3AD203B41FA5}">
                      <a16:colId xmlns:a16="http://schemas.microsoft.com/office/drawing/2014/main" val="2580420310"/>
                    </a:ext>
                  </a:extLst>
                </a:gridCol>
                <a:gridCol w="504000">
                  <a:extLst>
                    <a:ext uri="{9D8B030D-6E8A-4147-A177-3AD203B41FA5}">
                      <a16:colId xmlns:a16="http://schemas.microsoft.com/office/drawing/2014/main" val="2783871640"/>
                    </a:ext>
                  </a:extLst>
                </a:gridCol>
                <a:gridCol w="504000">
                  <a:extLst>
                    <a:ext uri="{9D8B030D-6E8A-4147-A177-3AD203B41FA5}">
                      <a16:colId xmlns:a16="http://schemas.microsoft.com/office/drawing/2014/main" val="505231199"/>
                    </a:ext>
                  </a:extLst>
                </a:gridCol>
                <a:gridCol w="506959">
                  <a:extLst>
                    <a:ext uri="{9D8B030D-6E8A-4147-A177-3AD203B41FA5}">
                      <a16:colId xmlns:a16="http://schemas.microsoft.com/office/drawing/2014/main" val="779048147"/>
                    </a:ext>
                  </a:extLst>
                </a:gridCol>
                <a:gridCol w="506959">
                  <a:extLst>
                    <a:ext uri="{9D8B030D-6E8A-4147-A177-3AD203B41FA5}">
                      <a16:colId xmlns:a16="http://schemas.microsoft.com/office/drawing/2014/main" val="1192612399"/>
                    </a:ext>
                  </a:extLst>
                </a:gridCol>
              </a:tblGrid>
              <a:tr h="142240">
                <a:tc gridSpan="7">
                  <a:txBody>
                    <a:bodyPr/>
                    <a:lstStyle/>
                    <a:p>
                      <a:r>
                        <a:rPr lang="en-US" sz="900" b="1" dirty="0"/>
                        <a:t>No. at risk</a:t>
                      </a: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525602153"/>
                  </a:ext>
                </a:extLst>
              </a:tr>
              <a:tr h="142240">
                <a:tc>
                  <a:txBody>
                    <a:bodyPr/>
                    <a:lstStyle/>
                    <a:p>
                      <a:r>
                        <a:rPr lang="en-US" sz="900" spc="-40" baseline="0" err="1">
                          <a:solidFill>
                            <a:srgbClr val="1C3F88"/>
                          </a:solidFill>
                        </a:rPr>
                        <a:t>Quizartinib</a:t>
                      </a:r>
                      <a:endParaRPr lang="en-US" sz="900" spc="-40" baseline="0">
                        <a:solidFill>
                          <a:srgbClr val="1C3F88"/>
                        </a:solidFill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900">
                          <a:solidFill>
                            <a:srgbClr val="1C3F88"/>
                          </a:solidFill>
                        </a:rPr>
                        <a:t>40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900">
                          <a:solidFill>
                            <a:srgbClr val="1C3F88"/>
                          </a:solidFill>
                        </a:rPr>
                        <a:t>39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900">
                          <a:solidFill>
                            <a:srgbClr val="1C3F88"/>
                          </a:solidFill>
                        </a:rPr>
                        <a:t> 38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900">
                          <a:solidFill>
                            <a:srgbClr val="1C3F88"/>
                          </a:solidFill>
                        </a:rPr>
                        <a:t>    28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900">
                          <a:solidFill>
                            <a:srgbClr val="1C3F88"/>
                          </a:solidFill>
                        </a:rPr>
                        <a:t>    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900" dirty="0">
                          <a:solidFill>
                            <a:srgbClr val="1C3F88"/>
                          </a:solidFill>
                        </a:rPr>
                        <a:t>        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646857893"/>
                  </a:ext>
                </a:extLst>
              </a:tr>
              <a:tr h="142240">
                <a:tc>
                  <a:txBody>
                    <a:bodyPr/>
                    <a:lstStyle/>
                    <a:p>
                      <a:r>
                        <a:rPr lang="en-US" sz="900" spc="-40" baseline="0">
                          <a:solidFill>
                            <a:srgbClr val="00A750"/>
                          </a:solidFill>
                        </a:rPr>
                        <a:t>Placebo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900">
                          <a:solidFill>
                            <a:srgbClr val="00A750"/>
                          </a:solidFill>
                        </a:rPr>
                        <a:t>17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900">
                          <a:solidFill>
                            <a:srgbClr val="00A750"/>
                          </a:solidFill>
                        </a:rPr>
                        <a:t>13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900">
                          <a:solidFill>
                            <a:srgbClr val="00A750"/>
                          </a:solidFill>
                        </a:rPr>
                        <a:t> 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900">
                          <a:solidFill>
                            <a:srgbClr val="00A750"/>
                          </a:solidFill>
                        </a:rPr>
                        <a:t>     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900">
                          <a:solidFill>
                            <a:srgbClr val="00A750"/>
                          </a:solidFill>
                        </a:rPr>
                        <a:t>    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900" dirty="0">
                          <a:solidFill>
                            <a:srgbClr val="00A750"/>
                          </a:solidFill>
                        </a:rPr>
                        <a:t>        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830722877"/>
                  </a:ext>
                </a:extLst>
              </a:tr>
            </a:tbl>
          </a:graphicData>
        </a:graphic>
      </p:graphicFrame>
      <p:grpSp>
        <p:nvGrpSpPr>
          <p:cNvPr id="49" name="Group 48">
            <a:extLst>
              <a:ext uri="{FF2B5EF4-FFF2-40B4-BE49-F238E27FC236}">
                <a16:creationId xmlns:a16="http://schemas.microsoft.com/office/drawing/2014/main" id="{5A2ED02C-2575-6110-AB9B-7D1CC56095B1}"/>
              </a:ext>
            </a:extLst>
          </p:cNvPr>
          <p:cNvGrpSpPr/>
          <p:nvPr/>
        </p:nvGrpSpPr>
        <p:grpSpPr>
          <a:xfrm>
            <a:off x="2374701" y="1794669"/>
            <a:ext cx="981075" cy="71439"/>
            <a:chOff x="2374701" y="1788318"/>
            <a:chExt cx="981075" cy="71438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4A77C120-0E80-CD9D-DAD7-2275DE466DFA}"/>
                </a:ext>
              </a:extLst>
            </p:cNvPr>
            <p:cNvGrpSpPr/>
            <p:nvPr/>
          </p:nvGrpSpPr>
          <p:grpSpPr>
            <a:xfrm>
              <a:off x="2374701" y="1788318"/>
              <a:ext cx="71438" cy="71438"/>
              <a:chOff x="1038820" y="2181225"/>
              <a:chExt cx="140494" cy="140494"/>
            </a:xfrm>
          </p:grpSpPr>
          <p:cxnSp>
            <p:nvCxnSpPr>
              <p:cNvPr id="132" name="Straight Connector 131">
                <a:extLst>
                  <a:ext uri="{FF2B5EF4-FFF2-40B4-BE49-F238E27FC236}">
                    <a16:creationId xmlns:a16="http://schemas.microsoft.com/office/drawing/2014/main" id="{1A9F0B7D-6855-A1F8-798D-4F9B78C5414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09067" y="2181225"/>
                <a:ext cx="0" cy="140494"/>
              </a:xfrm>
              <a:prstGeom prst="lin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Straight Connector 132">
                <a:extLst>
                  <a:ext uri="{FF2B5EF4-FFF2-40B4-BE49-F238E27FC236}">
                    <a16:creationId xmlns:a16="http://schemas.microsoft.com/office/drawing/2014/main" id="{0957EA6F-D2CC-137A-95C8-74EBE8925AF5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1109067" y="2181225"/>
                <a:ext cx="0" cy="140494"/>
              </a:xfrm>
              <a:prstGeom prst="lin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21DA96A5-9739-910D-1647-F7BBD1608E71}"/>
                </a:ext>
              </a:extLst>
            </p:cNvPr>
            <p:cNvGrpSpPr/>
            <p:nvPr/>
          </p:nvGrpSpPr>
          <p:grpSpPr>
            <a:xfrm>
              <a:off x="2405657" y="1788318"/>
              <a:ext cx="71438" cy="71438"/>
              <a:chOff x="1038820" y="2181225"/>
              <a:chExt cx="140494" cy="140494"/>
            </a:xfrm>
          </p:grpSpPr>
          <p:cxnSp>
            <p:nvCxnSpPr>
              <p:cNvPr id="130" name="Straight Connector 129">
                <a:extLst>
                  <a:ext uri="{FF2B5EF4-FFF2-40B4-BE49-F238E27FC236}">
                    <a16:creationId xmlns:a16="http://schemas.microsoft.com/office/drawing/2014/main" id="{3161D1B8-6DC1-0027-7DB3-BB8CC819148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09067" y="2181225"/>
                <a:ext cx="0" cy="140494"/>
              </a:xfrm>
              <a:prstGeom prst="lin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" name="Straight Connector 130">
                <a:extLst>
                  <a:ext uri="{FF2B5EF4-FFF2-40B4-BE49-F238E27FC236}">
                    <a16:creationId xmlns:a16="http://schemas.microsoft.com/office/drawing/2014/main" id="{E006146C-DD05-947F-9B8C-66FE6A2DDC99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1109067" y="2181225"/>
                <a:ext cx="0" cy="140494"/>
              </a:xfrm>
              <a:prstGeom prst="lin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447DA397-76CD-2136-715A-0B522EBF48B5}"/>
                </a:ext>
              </a:extLst>
            </p:cNvPr>
            <p:cNvGrpSpPr/>
            <p:nvPr/>
          </p:nvGrpSpPr>
          <p:grpSpPr>
            <a:xfrm>
              <a:off x="2491382" y="1788318"/>
              <a:ext cx="71438" cy="71438"/>
              <a:chOff x="1038820" y="2181225"/>
              <a:chExt cx="140494" cy="140494"/>
            </a:xfrm>
          </p:grpSpPr>
          <p:cxnSp>
            <p:nvCxnSpPr>
              <p:cNvPr id="128" name="Straight Connector 127">
                <a:extLst>
                  <a:ext uri="{FF2B5EF4-FFF2-40B4-BE49-F238E27FC236}">
                    <a16:creationId xmlns:a16="http://schemas.microsoft.com/office/drawing/2014/main" id="{CD435B6C-43A0-469C-937D-3116BC1BC11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09067" y="2181225"/>
                <a:ext cx="0" cy="140494"/>
              </a:xfrm>
              <a:prstGeom prst="lin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9" name="Straight Connector 128">
                <a:extLst>
                  <a:ext uri="{FF2B5EF4-FFF2-40B4-BE49-F238E27FC236}">
                    <a16:creationId xmlns:a16="http://schemas.microsoft.com/office/drawing/2014/main" id="{9DEE16C1-5B35-6792-47B3-B1F1C3CD8F7B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1109067" y="2181225"/>
                <a:ext cx="0" cy="140494"/>
              </a:xfrm>
              <a:prstGeom prst="lin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9261C271-EB0E-7C99-5494-BA7D96E3642D}"/>
                </a:ext>
              </a:extLst>
            </p:cNvPr>
            <p:cNvGrpSpPr/>
            <p:nvPr/>
          </p:nvGrpSpPr>
          <p:grpSpPr>
            <a:xfrm>
              <a:off x="2508051" y="1788318"/>
              <a:ext cx="71438" cy="71438"/>
              <a:chOff x="1038820" y="2181225"/>
              <a:chExt cx="140494" cy="140494"/>
            </a:xfrm>
          </p:grpSpPr>
          <p:cxnSp>
            <p:nvCxnSpPr>
              <p:cNvPr id="126" name="Straight Connector 125">
                <a:extLst>
                  <a:ext uri="{FF2B5EF4-FFF2-40B4-BE49-F238E27FC236}">
                    <a16:creationId xmlns:a16="http://schemas.microsoft.com/office/drawing/2014/main" id="{C7F6DBF4-A71B-DBC0-5B75-7750FF02636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09067" y="2181225"/>
                <a:ext cx="0" cy="140494"/>
              </a:xfrm>
              <a:prstGeom prst="lin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" name="Straight Connector 126">
                <a:extLst>
                  <a:ext uri="{FF2B5EF4-FFF2-40B4-BE49-F238E27FC236}">
                    <a16:creationId xmlns:a16="http://schemas.microsoft.com/office/drawing/2014/main" id="{CD51B248-24A3-A1BE-F9E7-21117928524A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1109067" y="2181225"/>
                <a:ext cx="0" cy="140494"/>
              </a:xfrm>
              <a:prstGeom prst="lin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F9F30E43-9A09-9B63-D1B3-02DEF39996D6}"/>
                </a:ext>
              </a:extLst>
            </p:cNvPr>
            <p:cNvGrpSpPr/>
            <p:nvPr/>
          </p:nvGrpSpPr>
          <p:grpSpPr>
            <a:xfrm>
              <a:off x="2565201" y="1788318"/>
              <a:ext cx="71438" cy="71438"/>
              <a:chOff x="1038820" y="2181225"/>
              <a:chExt cx="140494" cy="140494"/>
            </a:xfrm>
          </p:grpSpPr>
          <p:cxnSp>
            <p:nvCxnSpPr>
              <p:cNvPr id="124" name="Straight Connector 123">
                <a:extLst>
                  <a:ext uri="{FF2B5EF4-FFF2-40B4-BE49-F238E27FC236}">
                    <a16:creationId xmlns:a16="http://schemas.microsoft.com/office/drawing/2014/main" id="{0F762DB4-2A98-B183-E66F-6428865588F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09067" y="2181225"/>
                <a:ext cx="0" cy="140494"/>
              </a:xfrm>
              <a:prstGeom prst="lin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Straight Connector 124">
                <a:extLst>
                  <a:ext uri="{FF2B5EF4-FFF2-40B4-BE49-F238E27FC236}">
                    <a16:creationId xmlns:a16="http://schemas.microsoft.com/office/drawing/2014/main" id="{D2D0AA05-FAC7-05B5-AB29-E1C2D518A792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1109067" y="2181225"/>
                <a:ext cx="0" cy="140494"/>
              </a:xfrm>
              <a:prstGeom prst="lin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674B47F4-4455-E1E3-3E03-F80BF976D01B}"/>
                </a:ext>
              </a:extLst>
            </p:cNvPr>
            <p:cNvGrpSpPr/>
            <p:nvPr/>
          </p:nvGrpSpPr>
          <p:grpSpPr>
            <a:xfrm>
              <a:off x="2579489" y="1788318"/>
              <a:ext cx="71438" cy="71438"/>
              <a:chOff x="1038820" y="2181225"/>
              <a:chExt cx="140494" cy="140494"/>
            </a:xfrm>
          </p:grpSpPr>
          <p:cxnSp>
            <p:nvCxnSpPr>
              <p:cNvPr id="122" name="Straight Connector 121">
                <a:extLst>
                  <a:ext uri="{FF2B5EF4-FFF2-40B4-BE49-F238E27FC236}">
                    <a16:creationId xmlns:a16="http://schemas.microsoft.com/office/drawing/2014/main" id="{7A60526D-455D-E41D-9FD7-498560D00A4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09067" y="2181225"/>
                <a:ext cx="0" cy="140494"/>
              </a:xfrm>
              <a:prstGeom prst="lin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Straight Connector 122">
                <a:extLst>
                  <a:ext uri="{FF2B5EF4-FFF2-40B4-BE49-F238E27FC236}">
                    <a16:creationId xmlns:a16="http://schemas.microsoft.com/office/drawing/2014/main" id="{BBD7953F-051B-A4E3-D4E6-E4EBA1E9CBF9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1109067" y="2181225"/>
                <a:ext cx="0" cy="140494"/>
              </a:xfrm>
              <a:prstGeom prst="lin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D77BD48C-6B18-FB75-F1BC-46EE1411AE5A}"/>
                </a:ext>
              </a:extLst>
            </p:cNvPr>
            <p:cNvGrpSpPr/>
            <p:nvPr/>
          </p:nvGrpSpPr>
          <p:grpSpPr>
            <a:xfrm>
              <a:off x="2593776" y="1788318"/>
              <a:ext cx="71438" cy="71438"/>
              <a:chOff x="1038820" y="2181225"/>
              <a:chExt cx="140494" cy="140494"/>
            </a:xfrm>
          </p:grpSpPr>
          <p:cxnSp>
            <p:nvCxnSpPr>
              <p:cNvPr id="120" name="Straight Connector 119">
                <a:extLst>
                  <a:ext uri="{FF2B5EF4-FFF2-40B4-BE49-F238E27FC236}">
                    <a16:creationId xmlns:a16="http://schemas.microsoft.com/office/drawing/2014/main" id="{52BD64E6-2B63-C564-60AE-018EF23F832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09067" y="2181225"/>
                <a:ext cx="0" cy="140494"/>
              </a:xfrm>
              <a:prstGeom prst="lin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" name="Straight Connector 120">
                <a:extLst>
                  <a:ext uri="{FF2B5EF4-FFF2-40B4-BE49-F238E27FC236}">
                    <a16:creationId xmlns:a16="http://schemas.microsoft.com/office/drawing/2014/main" id="{373AFFA2-03B7-7EAC-B102-94DAAE7B1D36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1109067" y="2181225"/>
                <a:ext cx="0" cy="140494"/>
              </a:xfrm>
              <a:prstGeom prst="lin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0807F851-518A-8699-3D23-28D6594E01BF}"/>
                </a:ext>
              </a:extLst>
            </p:cNvPr>
            <p:cNvGrpSpPr/>
            <p:nvPr/>
          </p:nvGrpSpPr>
          <p:grpSpPr>
            <a:xfrm>
              <a:off x="2634258" y="1788318"/>
              <a:ext cx="71438" cy="71438"/>
              <a:chOff x="1038820" y="2181225"/>
              <a:chExt cx="140494" cy="140494"/>
            </a:xfrm>
          </p:grpSpPr>
          <p:cxnSp>
            <p:nvCxnSpPr>
              <p:cNvPr id="118" name="Straight Connector 117">
                <a:extLst>
                  <a:ext uri="{FF2B5EF4-FFF2-40B4-BE49-F238E27FC236}">
                    <a16:creationId xmlns:a16="http://schemas.microsoft.com/office/drawing/2014/main" id="{1229E7D9-71D4-4A06-6A39-82DA629FCD1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09067" y="2181225"/>
                <a:ext cx="0" cy="140494"/>
              </a:xfrm>
              <a:prstGeom prst="lin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Straight Connector 118">
                <a:extLst>
                  <a:ext uri="{FF2B5EF4-FFF2-40B4-BE49-F238E27FC236}">
                    <a16:creationId xmlns:a16="http://schemas.microsoft.com/office/drawing/2014/main" id="{EA6A9EDD-9626-E0CB-C467-E0BD79345B7D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1109067" y="2181225"/>
                <a:ext cx="0" cy="140494"/>
              </a:xfrm>
              <a:prstGeom prst="lin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68F5A791-0C56-FC06-7D6C-5BAF30CD526A}"/>
                </a:ext>
              </a:extLst>
            </p:cNvPr>
            <p:cNvGrpSpPr/>
            <p:nvPr/>
          </p:nvGrpSpPr>
          <p:grpSpPr>
            <a:xfrm>
              <a:off x="2648545" y="1788318"/>
              <a:ext cx="71438" cy="71438"/>
              <a:chOff x="1038820" y="2181225"/>
              <a:chExt cx="140494" cy="140494"/>
            </a:xfrm>
          </p:grpSpPr>
          <p:cxnSp>
            <p:nvCxnSpPr>
              <p:cNvPr id="116" name="Straight Connector 115">
                <a:extLst>
                  <a:ext uri="{FF2B5EF4-FFF2-40B4-BE49-F238E27FC236}">
                    <a16:creationId xmlns:a16="http://schemas.microsoft.com/office/drawing/2014/main" id="{E2EA9550-8E1F-60D8-B797-0121F0757C8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09067" y="2181225"/>
                <a:ext cx="0" cy="140494"/>
              </a:xfrm>
              <a:prstGeom prst="lin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Straight Connector 116">
                <a:extLst>
                  <a:ext uri="{FF2B5EF4-FFF2-40B4-BE49-F238E27FC236}">
                    <a16:creationId xmlns:a16="http://schemas.microsoft.com/office/drawing/2014/main" id="{BDBDAA81-FCF2-F751-C1A9-8CD96D0CA83D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1109067" y="2181225"/>
                <a:ext cx="0" cy="140494"/>
              </a:xfrm>
              <a:prstGeom prst="lin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481484E5-2F68-C3B0-23D8-30012859BA6D}"/>
                </a:ext>
              </a:extLst>
            </p:cNvPr>
            <p:cNvGrpSpPr/>
            <p:nvPr/>
          </p:nvGrpSpPr>
          <p:grpSpPr>
            <a:xfrm>
              <a:off x="2679502" y="1788318"/>
              <a:ext cx="71438" cy="71438"/>
              <a:chOff x="1038820" y="2181225"/>
              <a:chExt cx="140494" cy="140494"/>
            </a:xfrm>
          </p:grpSpPr>
          <p:cxnSp>
            <p:nvCxnSpPr>
              <p:cNvPr id="114" name="Straight Connector 113">
                <a:extLst>
                  <a:ext uri="{FF2B5EF4-FFF2-40B4-BE49-F238E27FC236}">
                    <a16:creationId xmlns:a16="http://schemas.microsoft.com/office/drawing/2014/main" id="{F73BC93E-1F21-2DB8-38A2-F8BFB4C1EED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09067" y="2181225"/>
                <a:ext cx="0" cy="140494"/>
              </a:xfrm>
              <a:prstGeom prst="lin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Straight Connector 114">
                <a:extLst>
                  <a:ext uri="{FF2B5EF4-FFF2-40B4-BE49-F238E27FC236}">
                    <a16:creationId xmlns:a16="http://schemas.microsoft.com/office/drawing/2014/main" id="{0FBEF158-5755-2B1B-4335-8CDF6283B2FD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1109067" y="2181225"/>
                <a:ext cx="0" cy="140494"/>
              </a:xfrm>
              <a:prstGeom prst="lin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6FE6E53D-61BA-C20E-C56F-6711EFDBF45E}"/>
                </a:ext>
              </a:extLst>
            </p:cNvPr>
            <p:cNvGrpSpPr/>
            <p:nvPr/>
          </p:nvGrpSpPr>
          <p:grpSpPr>
            <a:xfrm>
              <a:off x="2700933" y="1788318"/>
              <a:ext cx="71438" cy="71438"/>
              <a:chOff x="1038820" y="2181225"/>
              <a:chExt cx="140494" cy="140494"/>
            </a:xfrm>
          </p:grpSpPr>
          <p:cxnSp>
            <p:nvCxnSpPr>
              <p:cNvPr id="112" name="Straight Connector 111">
                <a:extLst>
                  <a:ext uri="{FF2B5EF4-FFF2-40B4-BE49-F238E27FC236}">
                    <a16:creationId xmlns:a16="http://schemas.microsoft.com/office/drawing/2014/main" id="{F7D6C79A-DA39-13D5-667E-B71FA9D9F34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09067" y="2181225"/>
                <a:ext cx="0" cy="140494"/>
              </a:xfrm>
              <a:prstGeom prst="lin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Straight Connector 112">
                <a:extLst>
                  <a:ext uri="{FF2B5EF4-FFF2-40B4-BE49-F238E27FC236}">
                    <a16:creationId xmlns:a16="http://schemas.microsoft.com/office/drawing/2014/main" id="{CBE03C53-1F94-BDD2-8D19-2321B5759C92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1109067" y="2181225"/>
                <a:ext cx="0" cy="140494"/>
              </a:xfrm>
              <a:prstGeom prst="lin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EBD4DDF5-9B39-FBF1-F937-7D56C6D74A7F}"/>
                </a:ext>
              </a:extLst>
            </p:cNvPr>
            <p:cNvGrpSpPr/>
            <p:nvPr/>
          </p:nvGrpSpPr>
          <p:grpSpPr>
            <a:xfrm>
              <a:off x="2746177" y="1788318"/>
              <a:ext cx="71438" cy="71438"/>
              <a:chOff x="1038820" y="2181225"/>
              <a:chExt cx="140494" cy="140494"/>
            </a:xfrm>
          </p:grpSpPr>
          <p:cxnSp>
            <p:nvCxnSpPr>
              <p:cNvPr id="110" name="Straight Connector 109">
                <a:extLst>
                  <a:ext uri="{FF2B5EF4-FFF2-40B4-BE49-F238E27FC236}">
                    <a16:creationId xmlns:a16="http://schemas.microsoft.com/office/drawing/2014/main" id="{4B3793B7-0DF8-79A0-136D-E46854CE592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09067" y="2181225"/>
                <a:ext cx="0" cy="140494"/>
              </a:xfrm>
              <a:prstGeom prst="lin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Straight Connector 110">
                <a:extLst>
                  <a:ext uri="{FF2B5EF4-FFF2-40B4-BE49-F238E27FC236}">
                    <a16:creationId xmlns:a16="http://schemas.microsoft.com/office/drawing/2014/main" id="{7CB60D4F-9B81-2489-1418-90CE455AEB7C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1109067" y="2181225"/>
                <a:ext cx="0" cy="140494"/>
              </a:xfrm>
              <a:prstGeom prst="lin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BDE69DA1-007A-EE85-DC18-077A667B49BC}"/>
                </a:ext>
              </a:extLst>
            </p:cNvPr>
            <p:cNvGrpSpPr/>
            <p:nvPr/>
          </p:nvGrpSpPr>
          <p:grpSpPr>
            <a:xfrm>
              <a:off x="2762846" y="1788318"/>
              <a:ext cx="71438" cy="71438"/>
              <a:chOff x="1038820" y="2181225"/>
              <a:chExt cx="140494" cy="140494"/>
            </a:xfrm>
          </p:grpSpPr>
          <p:cxnSp>
            <p:nvCxnSpPr>
              <p:cNvPr id="108" name="Straight Connector 107">
                <a:extLst>
                  <a:ext uri="{FF2B5EF4-FFF2-40B4-BE49-F238E27FC236}">
                    <a16:creationId xmlns:a16="http://schemas.microsoft.com/office/drawing/2014/main" id="{17FC54FF-4C28-4F64-2F2E-07D67E08FE8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09067" y="2181225"/>
                <a:ext cx="0" cy="140494"/>
              </a:xfrm>
              <a:prstGeom prst="lin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Straight Connector 108">
                <a:extLst>
                  <a:ext uri="{FF2B5EF4-FFF2-40B4-BE49-F238E27FC236}">
                    <a16:creationId xmlns:a16="http://schemas.microsoft.com/office/drawing/2014/main" id="{5A736A06-1F85-3C91-0B9A-65AA3BCD2914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1109067" y="2181225"/>
                <a:ext cx="0" cy="140494"/>
              </a:xfrm>
              <a:prstGeom prst="lin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A6C425D8-2CC9-DE60-5252-B1D4032D879D}"/>
                </a:ext>
              </a:extLst>
            </p:cNvPr>
            <p:cNvGrpSpPr/>
            <p:nvPr/>
          </p:nvGrpSpPr>
          <p:grpSpPr>
            <a:xfrm>
              <a:off x="2803327" y="1788318"/>
              <a:ext cx="71438" cy="71438"/>
              <a:chOff x="1038820" y="2181225"/>
              <a:chExt cx="140494" cy="140494"/>
            </a:xfrm>
          </p:grpSpPr>
          <p:cxnSp>
            <p:nvCxnSpPr>
              <p:cNvPr id="106" name="Straight Connector 105">
                <a:extLst>
                  <a:ext uri="{FF2B5EF4-FFF2-40B4-BE49-F238E27FC236}">
                    <a16:creationId xmlns:a16="http://schemas.microsoft.com/office/drawing/2014/main" id="{C2203952-0B96-D1DD-A5BB-C3DE4D6353F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09067" y="2181225"/>
                <a:ext cx="0" cy="140494"/>
              </a:xfrm>
              <a:prstGeom prst="lin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Straight Connector 106">
                <a:extLst>
                  <a:ext uri="{FF2B5EF4-FFF2-40B4-BE49-F238E27FC236}">
                    <a16:creationId xmlns:a16="http://schemas.microsoft.com/office/drawing/2014/main" id="{C8AA3261-106B-36E8-9C13-DE0C3A9F3D6A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1109067" y="2181225"/>
                <a:ext cx="0" cy="140494"/>
              </a:xfrm>
              <a:prstGeom prst="lin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FB758ED3-9C4E-03FF-A0F4-B8F66BDE7B23}"/>
                </a:ext>
              </a:extLst>
            </p:cNvPr>
            <p:cNvGrpSpPr/>
            <p:nvPr/>
          </p:nvGrpSpPr>
          <p:grpSpPr>
            <a:xfrm>
              <a:off x="2817615" y="1788318"/>
              <a:ext cx="71438" cy="71438"/>
              <a:chOff x="1038820" y="2181225"/>
              <a:chExt cx="140494" cy="140494"/>
            </a:xfrm>
          </p:grpSpPr>
          <p:cxnSp>
            <p:nvCxnSpPr>
              <p:cNvPr id="104" name="Straight Connector 103">
                <a:extLst>
                  <a:ext uri="{FF2B5EF4-FFF2-40B4-BE49-F238E27FC236}">
                    <a16:creationId xmlns:a16="http://schemas.microsoft.com/office/drawing/2014/main" id="{06E74558-DA15-DECD-24F8-1173D495298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09067" y="2181225"/>
                <a:ext cx="0" cy="140494"/>
              </a:xfrm>
              <a:prstGeom prst="lin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Straight Connector 104">
                <a:extLst>
                  <a:ext uri="{FF2B5EF4-FFF2-40B4-BE49-F238E27FC236}">
                    <a16:creationId xmlns:a16="http://schemas.microsoft.com/office/drawing/2014/main" id="{FA3208F6-2B25-AC7D-647C-50F5D3A6E035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1109067" y="2181225"/>
                <a:ext cx="0" cy="140494"/>
              </a:xfrm>
              <a:prstGeom prst="lin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AE332336-0E93-E50B-B42F-817E34A3A51D}"/>
                </a:ext>
              </a:extLst>
            </p:cNvPr>
            <p:cNvGrpSpPr/>
            <p:nvPr/>
          </p:nvGrpSpPr>
          <p:grpSpPr>
            <a:xfrm>
              <a:off x="2860477" y="1788318"/>
              <a:ext cx="71438" cy="71438"/>
              <a:chOff x="1038820" y="2181225"/>
              <a:chExt cx="140494" cy="140494"/>
            </a:xfrm>
          </p:grpSpPr>
          <p:cxnSp>
            <p:nvCxnSpPr>
              <p:cNvPr id="102" name="Straight Connector 101">
                <a:extLst>
                  <a:ext uri="{FF2B5EF4-FFF2-40B4-BE49-F238E27FC236}">
                    <a16:creationId xmlns:a16="http://schemas.microsoft.com/office/drawing/2014/main" id="{3EE71EA4-B7D1-4AD7-311C-089EACBA1EC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09067" y="2181225"/>
                <a:ext cx="0" cy="140494"/>
              </a:xfrm>
              <a:prstGeom prst="lin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Straight Connector 102">
                <a:extLst>
                  <a:ext uri="{FF2B5EF4-FFF2-40B4-BE49-F238E27FC236}">
                    <a16:creationId xmlns:a16="http://schemas.microsoft.com/office/drawing/2014/main" id="{F280C864-A22A-DD44-51E3-1EA5A81BF51E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1109067" y="2181225"/>
                <a:ext cx="0" cy="140494"/>
              </a:xfrm>
              <a:prstGeom prst="lin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4D2E4DFD-B0F7-49B7-5BA4-31A59ED2A4A7}"/>
                </a:ext>
              </a:extLst>
            </p:cNvPr>
            <p:cNvGrpSpPr/>
            <p:nvPr/>
          </p:nvGrpSpPr>
          <p:grpSpPr>
            <a:xfrm>
              <a:off x="2877146" y="1788318"/>
              <a:ext cx="71438" cy="71438"/>
              <a:chOff x="1038820" y="2181225"/>
              <a:chExt cx="140494" cy="140494"/>
            </a:xfrm>
          </p:grpSpPr>
          <p:cxnSp>
            <p:nvCxnSpPr>
              <p:cNvPr id="100" name="Straight Connector 99">
                <a:extLst>
                  <a:ext uri="{FF2B5EF4-FFF2-40B4-BE49-F238E27FC236}">
                    <a16:creationId xmlns:a16="http://schemas.microsoft.com/office/drawing/2014/main" id="{F8AEE809-515D-5A67-A78E-667F000C868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09067" y="2181225"/>
                <a:ext cx="0" cy="140494"/>
              </a:xfrm>
              <a:prstGeom prst="lin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Straight Connector 100">
                <a:extLst>
                  <a:ext uri="{FF2B5EF4-FFF2-40B4-BE49-F238E27FC236}">
                    <a16:creationId xmlns:a16="http://schemas.microsoft.com/office/drawing/2014/main" id="{FDBAAF08-2393-E3FD-C3A5-61920A8E6E20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1109067" y="2181225"/>
                <a:ext cx="0" cy="140494"/>
              </a:xfrm>
              <a:prstGeom prst="lin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00AF970B-2C60-81B1-F721-BA15AB39415A}"/>
                </a:ext>
              </a:extLst>
            </p:cNvPr>
            <p:cNvGrpSpPr/>
            <p:nvPr/>
          </p:nvGrpSpPr>
          <p:grpSpPr>
            <a:xfrm>
              <a:off x="2896196" y="1788318"/>
              <a:ext cx="71438" cy="71438"/>
              <a:chOff x="1038820" y="2181225"/>
              <a:chExt cx="140494" cy="140494"/>
            </a:xfrm>
          </p:grpSpPr>
          <p:cxnSp>
            <p:nvCxnSpPr>
              <p:cNvPr id="98" name="Straight Connector 97">
                <a:extLst>
                  <a:ext uri="{FF2B5EF4-FFF2-40B4-BE49-F238E27FC236}">
                    <a16:creationId xmlns:a16="http://schemas.microsoft.com/office/drawing/2014/main" id="{3891FFC6-5808-DDEA-B0F1-85441DD22B7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09067" y="2181225"/>
                <a:ext cx="0" cy="140494"/>
              </a:xfrm>
              <a:prstGeom prst="lin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Straight Connector 98">
                <a:extLst>
                  <a:ext uri="{FF2B5EF4-FFF2-40B4-BE49-F238E27FC236}">
                    <a16:creationId xmlns:a16="http://schemas.microsoft.com/office/drawing/2014/main" id="{E9979D40-9AC7-F014-295E-B604A6632D0E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1109067" y="2181225"/>
                <a:ext cx="0" cy="140494"/>
              </a:xfrm>
              <a:prstGeom prst="lin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704B3792-A3A5-8EA3-DB45-00189AC76920}"/>
                </a:ext>
              </a:extLst>
            </p:cNvPr>
            <p:cNvGrpSpPr/>
            <p:nvPr/>
          </p:nvGrpSpPr>
          <p:grpSpPr>
            <a:xfrm>
              <a:off x="2915246" y="1788318"/>
              <a:ext cx="71438" cy="71438"/>
              <a:chOff x="1038820" y="2181225"/>
              <a:chExt cx="140494" cy="140494"/>
            </a:xfrm>
          </p:grpSpPr>
          <p:cxnSp>
            <p:nvCxnSpPr>
              <p:cNvPr id="96" name="Straight Connector 95">
                <a:extLst>
                  <a:ext uri="{FF2B5EF4-FFF2-40B4-BE49-F238E27FC236}">
                    <a16:creationId xmlns:a16="http://schemas.microsoft.com/office/drawing/2014/main" id="{FD8F5AB6-2C89-2F1D-6501-51DB5E3231B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09067" y="2181225"/>
                <a:ext cx="0" cy="140494"/>
              </a:xfrm>
              <a:prstGeom prst="lin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Straight Connector 96">
                <a:extLst>
                  <a:ext uri="{FF2B5EF4-FFF2-40B4-BE49-F238E27FC236}">
                    <a16:creationId xmlns:a16="http://schemas.microsoft.com/office/drawing/2014/main" id="{4CC119D9-B290-716A-8C70-1012E42937BE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1109067" y="2181225"/>
                <a:ext cx="0" cy="140494"/>
              </a:xfrm>
              <a:prstGeom prst="lin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C93794B2-51A4-D807-0D50-4862938EFABA}"/>
                </a:ext>
              </a:extLst>
            </p:cNvPr>
            <p:cNvGrpSpPr/>
            <p:nvPr/>
          </p:nvGrpSpPr>
          <p:grpSpPr>
            <a:xfrm>
              <a:off x="2939058" y="1788318"/>
              <a:ext cx="71438" cy="71438"/>
              <a:chOff x="1038820" y="2181225"/>
              <a:chExt cx="140494" cy="140494"/>
            </a:xfrm>
          </p:grpSpPr>
          <p:cxnSp>
            <p:nvCxnSpPr>
              <p:cNvPr id="94" name="Straight Connector 93">
                <a:extLst>
                  <a:ext uri="{FF2B5EF4-FFF2-40B4-BE49-F238E27FC236}">
                    <a16:creationId xmlns:a16="http://schemas.microsoft.com/office/drawing/2014/main" id="{FC4163CC-8C14-F329-A1FF-75FC9D7C1AC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09067" y="2181225"/>
                <a:ext cx="0" cy="140494"/>
              </a:xfrm>
              <a:prstGeom prst="lin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Straight Connector 94">
                <a:extLst>
                  <a:ext uri="{FF2B5EF4-FFF2-40B4-BE49-F238E27FC236}">
                    <a16:creationId xmlns:a16="http://schemas.microsoft.com/office/drawing/2014/main" id="{0C24C0E5-FB91-4B89-E76D-673B2D55A07C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1109067" y="2181225"/>
                <a:ext cx="0" cy="140494"/>
              </a:xfrm>
              <a:prstGeom prst="lin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5697E29B-FF9D-0028-DD35-1F2A8C5D2287}"/>
                </a:ext>
              </a:extLst>
            </p:cNvPr>
            <p:cNvGrpSpPr/>
            <p:nvPr/>
          </p:nvGrpSpPr>
          <p:grpSpPr>
            <a:xfrm>
              <a:off x="2989064" y="1788318"/>
              <a:ext cx="71438" cy="71438"/>
              <a:chOff x="1038820" y="2181225"/>
              <a:chExt cx="140494" cy="140494"/>
            </a:xfrm>
          </p:grpSpPr>
          <p:cxnSp>
            <p:nvCxnSpPr>
              <p:cNvPr id="92" name="Straight Connector 91">
                <a:extLst>
                  <a:ext uri="{FF2B5EF4-FFF2-40B4-BE49-F238E27FC236}">
                    <a16:creationId xmlns:a16="http://schemas.microsoft.com/office/drawing/2014/main" id="{45AC567B-3579-9327-97A2-27E94444378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09067" y="2181225"/>
                <a:ext cx="0" cy="140494"/>
              </a:xfrm>
              <a:prstGeom prst="lin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92">
                <a:extLst>
                  <a:ext uri="{FF2B5EF4-FFF2-40B4-BE49-F238E27FC236}">
                    <a16:creationId xmlns:a16="http://schemas.microsoft.com/office/drawing/2014/main" id="{3F4CD7F4-9BC2-F957-E1DD-9C41AF840296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1109067" y="2181225"/>
                <a:ext cx="0" cy="140494"/>
              </a:xfrm>
              <a:prstGeom prst="lin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1EB775B1-8F3C-6CA8-3117-42436D1ECB96}"/>
                </a:ext>
              </a:extLst>
            </p:cNvPr>
            <p:cNvGrpSpPr/>
            <p:nvPr/>
          </p:nvGrpSpPr>
          <p:grpSpPr>
            <a:xfrm>
              <a:off x="2998589" y="1788318"/>
              <a:ext cx="71438" cy="71438"/>
              <a:chOff x="1038820" y="2181225"/>
              <a:chExt cx="140494" cy="140494"/>
            </a:xfrm>
          </p:grpSpPr>
          <p:cxnSp>
            <p:nvCxnSpPr>
              <p:cNvPr id="90" name="Straight Connector 89">
                <a:extLst>
                  <a:ext uri="{FF2B5EF4-FFF2-40B4-BE49-F238E27FC236}">
                    <a16:creationId xmlns:a16="http://schemas.microsoft.com/office/drawing/2014/main" id="{03105AC7-100B-FC5A-79A9-D31BF8DB2E8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09067" y="2181225"/>
                <a:ext cx="0" cy="140494"/>
              </a:xfrm>
              <a:prstGeom prst="lin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>
                <a:extLst>
                  <a:ext uri="{FF2B5EF4-FFF2-40B4-BE49-F238E27FC236}">
                    <a16:creationId xmlns:a16="http://schemas.microsoft.com/office/drawing/2014/main" id="{DD6A07EE-F1E3-CC06-67C6-7AB1EDF04B3A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1109067" y="2181225"/>
                <a:ext cx="0" cy="140494"/>
              </a:xfrm>
              <a:prstGeom prst="lin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F8A8534D-D425-E203-A841-463DD6C2FE79}"/>
                </a:ext>
              </a:extLst>
            </p:cNvPr>
            <p:cNvGrpSpPr/>
            <p:nvPr/>
          </p:nvGrpSpPr>
          <p:grpSpPr>
            <a:xfrm>
              <a:off x="3036688" y="1788318"/>
              <a:ext cx="71438" cy="71438"/>
              <a:chOff x="1038820" y="2181225"/>
              <a:chExt cx="140494" cy="140494"/>
            </a:xfrm>
          </p:grpSpPr>
          <p:cxnSp>
            <p:nvCxnSpPr>
              <p:cNvPr id="88" name="Straight Connector 87">
                <a:extLst>
                  <a:ext uri="{FF2B5EF4-FFF2-40B4-BE49-F238E27FC236}">
                    <a16:creationId xmlns:a16="http://schemas.microsoft.com/office/drawing/2014/main" id="{1401B605-6658-610A-63DB-83CB0130F87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09067" y="2181225"/>
                <a:ext cx="0" cy="140494"/>
              </a:xfrm>
              <a:prstGeom prst="lin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>
                <a:extLst>
                  <a:ext uri="{FF2B5EF4-FFF2-40B4-BE49-F238E27FC236}">
                    <a16:creationId xmlns:a16="http://schemas.microsoft.com/office/drawing/2014/main" id="{0B399967-5694-0DBD-F4B8-145FB86EBCF5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1109067" y="2181225"/>
                <a:ext cx="0" cy="140494"/>
              </a:xfrm>
              <a:prstGeom prst="lin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1A2260E5-CAF8-1457-781F-3081CEE3AC6E}"/>
                </a:ext>
              </a:extLst>
            </p:cNvPr>
            <p:cNvGrpSpPr/>
            <p:nvPr/>
          </p:nvGrpSpPr>
          <p:grpSpPr>
            <a:xfrm>
              <a:off x="3146226" y="1788318"/>
              <a:ext cx="71438" cy="71438"/>
              <a:chOff x="1038820" y="2181225"/>
              <a:chExt cx="140494" cy="140494"/>
            </a:xfrm>
          </p:grpSpPr>
          <p:cxnSp>
            <p:nvCxnSpPr>
              <p:cNvPr id="86" name="Straight Connector 85">
                <a:extLst>
                  <a:ext uri="{FF2B5EF4-FFF2-40B4-BE49-F238E27FC236}">
                    <a16:creationId xmlns:a16="http://schemas.microsoft.com/office/drawing/2014/main" id="{F9471C20-CB19-8306-53C5-0F903C17497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09067" y="2181225"/>
                <a:ext cx="0" cy="140494"/>
              </a:xfrm>
              <a:prstGeom prst="lin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>
                <a:extLst>
                  <a:ext uri="{FF2B5EF4-FFF2-40B4-BE49-F238E27FC236}">
                    <a16:creationId xmlns:a16="http://schemas.microsoft.com/office/drawing/2014/main" id="{42BEAA05-6A35-6FF9-7A8E-24653F11A12C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1109067" y="2181225"/>
                <a:ext cx="0" cy="140494"/>
              </a:xfrm>
              <a:prstGeom prst="lin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C012E804-43A7-E6EA-82FA-EA99DC028152}"/>
                </a:ext>
              </a:extLst>
            </p:cNvPr>
            <p:cNvGrpSpPr/>
            <p:nvPr/>
          </p:nvGrpSpPr>
          <p:grpSpPr>
            <a:xfrm>
              <a:off x="3184326" y="1788318"/>
              <a:ext cx="71438" cy="71438"/>
              <a:chOff x="1038820" y="2181225"/>
              <a:chExt cx="140494" cy="140494"/>
            </a:xfrm>
          </p:grpSpPr>
          <p:cxnSp>
            <p:nvCxnSpPr>
              <p:cNvPr id="84" name="Straight Connector 83">
                <a:extLst>
                  <a:ext uri="{FF2B5EF4-FFF2-40B4-BE49-F238E27FC236}">
                    <a16:creationId xmlns:a16="http://schemas.microsoft.com/office/drawing/2014/main" id="{8CF4FB2F-4B32-32FA-4C17-3926B355C05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09067" y="2181225"/>
                <a:ext cx="0" cy="140494"/>
              </a:xfrm>
              <a:prstGeom prst="lin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>
                <a:extLst>
                  <a:ext uri="{FF2B5EF4-FFF2-40B4-BE49-F238E27FC236}">
                    <a16:creationId xmlns:a16="http://schemas.microsoft.com/office/drawing/2014/main" id="{95BA158D-94AF-F4A1-82EC-5BB8C9418F72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1109067" y="2181225"/>
                <a:ext cx="0" cy="140494"/>
              </a:xfrm>
              <a:prstGeom prst="lin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4C2E8080-AD11-CE88-FCBB-9F71A2EF9F96}"/>
                </a:ext>
              </a:extLst>
            </p:cNvPr>
            <p:cNvGrpSpPr/>
            <p:nvPr/>
          </p:nvGrpSpPr>
          <p:grpSpPr>
            <a:xfrm>
              <a:off x="3198613" y="1788318"/>
              <a:ext cx="71438" cy="71438"/>
              <a:chOff x="1038820" y="2181225"/>
              <a:chExt cx="140494" cy="140494"/>
            </a:xfrm>
          </p:grpSpPr>
          <p:cxnSp>
            <p:nvCxnSpPr>
              <p:cNvPr id="82" name="Straight Connector 81">
                <a:extLst>
                  <a:ext uri="{FF2B5EF4-FFF2-40B4-BE49-F238E27FC236}">
                    <a16:creationId xmlns:a16="http://schemas.microsoft.com/office/drawing/2014/main" id="{E87052D5-AD34-89CB-7282-92D637AC281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09067" y="2181225"/>
                <a:ext cx="0" cy="140494"/>
              </a:xfrm>
              <a:prstGeom prst="lin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>
                <a:extLst>
                  <a:ext uri="{FF2B5EF4-FFF2-40B4-BE49-F238E27FC236}">
                    <a16:creationId xmlns:a16="http://schemas.microsoft.com/office/drawing/2014/main" id="{079A6D40-3304-AA7D-E22A-1A5BF5053B81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1109067" y="2181225"/>
                <a:ext cx="0" cy="140494"/>
              </a:xfrm>
              <a:prstGeom prst="lin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47E62B15-CE58-7D4C-1E3C-84B8B05153C1}"/>
                </a:ext>
              </a:extLst>
            </p:cNvPr>
            <p:cNvGrpSpPr/>
            <p:nvPr/>
          </p:nvGrpSpPr>
          <p:grpSpPr>
            <a:xfrm>
              <a:off x="3255763" y="1788318"/>
              <a:ext cx="71438" cy="71438"/>
              <a:chOff x="1038820" y="2181225"/>
              <a:chExt cx="140494" cy="140494"/>
            </a:xfrm>
          </p:grpSpPr>
          <p:cxnSp>
            <p:nvCxnSpPr>
              <p:cNvPr id="80" name="Straight Connector 79">
                <a:extLst>
                  <a:ext uri="{FF2B5EF4-FFF2-40B4-BE49-F238E27FC236}">
                    <a16:creationId xmlns:a16="http://schemas.microsoft.com/office/drawing/2014/main" id="{492E8C56-59D9-DAED-C003-DF3987AADA4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09067" y="2181225"/>
                <a:ext cx="0" cy="140494"/>
              </a:xfrm>
              <a:prstGeom prst="lin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>
                <a:extLst>
                  <a:ext uri="{FF2B5EF4-FFF2-40B4-BE49-F238E27FC236}">
                    <a16:creationId xmlns:a16="http://schemas.microsoft.com/office/drawing/2014/main" id="{0AEE3AA0-957A-E14C-A242-940AD60315C9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1109067" y="2181225"/>
                <a:ext cx="0" cy="140494"/>
              </a:xfrm>
              <a:prstGeom prst="lin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7B9ADB8C-22AC-B08E-B810-A6920F46FFDF}"/>
                </a:ext>
              </a:extLst>
            </p:cNvPr>
            <p:cNvGrpSpPr/>
            <p:nvPr/>
          </p:nvGrpSpPr>
          <p:grpSpPr>
            <a:xfrm>
              <a:off x="3284338" y="1788318"/>
              <a:ext cx="71438" cy="71438"/>
              <a:chOff x="1038820" y="2181225"/>
              <a:chExt cx="140494" cy="140494"/>
            </a:xfrm>
          </p:grpSpPr>
          <p:cxnSp>
            <p:nvCxnSpPr>
              <p:cNvPr id="78" name="Straight Connector 77">
                <a:extLst>
                  <a:ext uri="{FF2B5EF4-FFF2-40B4-BE49-F238E27FC236}">
                    <a16:creationId xmlns:a16="http://schemas.microsoft.com/office/drawing/2014/main" id="{5343228D-35C5-40BA-6259-6E5A1460388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09067" y="2181225"/>
                <a:ext cx="0" cy="140494"/>
              </a:xfrm>
              <a:prstGeom prst="lin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>
                <a:extLst>
                  <a:ext uri="{FF2B5EF4-FFF2-40B4-BE49-F238E27FC236}">
                    <a16:creationId xmlns:a16="http://schemas.microsoft.com/office/drawing/2014/main" id="{C64885D7-B799-2B53-A5B1-83E2CC01E6BB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1109067" y="2181225"/>
                <a:ext cx="0" cy="140494"/>
              </a:xfrm>
              <a:prstGeom prst="lin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34" name="Group 133">
            <a:extLst>
              <a:ext uri="{FF2B5EF4-FFF2-40B4-BE49-F238E27FC236}">
                <a16:creationId xmlns:a16="http://schemas.microsoft.com/office/drawing/2014/main" id="{65F63F97-0566-7C7F-326D-270DCF0EA234}"/>
              </a:ext>
            </a:extLst>
          </p:cNvPr>
          <p:cNvGrpSpPr/>
          <p:nvPr/>
        </p:nvGrpSpPr>
        <p:grpSpPr>
          <a:xfrm>
            <a:off x="1045369" y="1714502"/>
            <a:ext cx="2217539" cy="739775"/>
            <a:chOff x="1045369" y="1714500"/>
            <a:chExt cx="2217538" cy="739775"/>
          </a:xfrm>
        </p:grpSpPr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B6F84FAB-2BA6-FDCD-E01E-2A79EC05E28C}"/>
                </a:ext>
              </a:extLst>
            </p:cNvPr>
            <p:cNvSpPr/>
            <p:nvPr/>
          </p:nvSpPr>
          <p:spPr>
            <a:xfrm>
              <a:off x="1045369" y="1714500"/>
              <a:ext cx="2188369" cy="704850"/>
            </a:xfrm>
            <a:custGeom>
              <a:avLst/>
              <a:gdLst>
                <a:gd name="connsiteX0" fmla="*/ 0 w 2188369"/>
                <a:gd name="connsiteY0" fmla="*/ 0 h 704850"/>
                <a:gd name="connsiteX1" fmla="*/ 0 w 2188369"/>
                <a:gd name="connsiteY1" fmla="*/ 92869 h 704850"/>
                <a:gd name="connsiteX2" fmla="*/ 23812 w 2188369"/>
                <a:gd name="connsiteY2" fmla="*/ 92869 h 704850"/>
                <a:gd name="connsiteX3" fmla="*/ 23812 w 2188369"/>
                <a:gd name="connsiteY3" fmla="*/ 173831 h 704850"/>
                <a:gd name="connsiteX4" fmla="*/ 180975 w 2188369"/>
                <a:gd name="connsiteY4" fmla="*/ 173831 h 704850"/>
                <a:gd name="connsiteX5" fmla="*/ 180975 w 2188369"/>
                <a:gd name="connsiteY5" fmla="*/ 269081 h 704850"/>
                <a:gd name="connsiteX6" fmla="*/ 302419 w 2188369"/>
                <a:gd name="connsiteY6" fmla="*/ 269081 h 704850"/>
                <a:gd name="connsiteX7" fmla="*/ 302419 w 2188369"/>
                <a:gd name="connsiteY7" fmla="*/ 352425 h 704850"/>
                <a:gd name="connsiteX8" fmla="*/ 523875 w 2188369"/>
                <a:gd name="connsiteY8" fmla="*/ 352425 h 704850"/>
                <a:gd name="connsiteX9" fmla="*/ 523875 w 2188369"/>
                <a:gd name="connsiteY9" fmla="*/ 435769 h 704850"/>
                <a:gd name="connsiteX10" fmla="*/ 569119 w 2188369"/>
                <a:gd name="connsiteY10" fmla="*/ 435769 h 704850"/>
                <a:gd name="connsiteX11" fmla="*/ 569119 w 2188369"/>
                <a:gd name="connsiteY11" fmla="*/ 526256 h 704850"/>
                <a:gd name="connsiteX12" fmla="*/ 907256 w 2188369"/>
                <a:gd name="connsiteY12" fmla="*/ 526256 h 704850"/>
                <a:gd name="connsiteX13" fmla="*/ 907256 w 2188369"/>
                <a:gd name="connsiteY13" fmla="*/ 614363 h 704850"/>
                <a:gd name="connsiteX14" fmla="*/ 1300162 w 2188369"/>
                <a:gd name="connsiteY14" fmla="*/ 614363 h 704850"/>
                <a:gd name="connsiteX15" fmla="*/ 1300162 w 2188369"/>
                <a:gd name="connsiteY15" fmla="*/ 704850 h 704850"/>
                <a:gd name="connsiteX16" fmla="*/ 2188369 w 2188369"/>
                <a:gd name="connsiteY16" fmla="*/ 704850 h 704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188369" h="704850">
                  <a:moveTo>
                    <a:pt x="0" y="0"/>
                  </a:moveTo>
                  <a:lnTo>
                    <a:pt x="0" y="92869"/>
                  </a:lnTo>
                  <a:lnTo>
                    <a:pt x="23812" y="92869"/>
                  </a:lnTo>
                  <a:lnTo>
                    <a:pt x="23812" y="173831"/>
                  </a:lnTo>
                  <a:lnTo>
                    <a:pt x="180975" y="173831"/>
                  </a:lnTo>
                  <a:lnTo>
                    <a:pt x="180975" y="269081"/>
                  </a:lnTo>
                  <a:lnTo>
                    <a:pt x="302419" y="269081"/>
                  </a:lnTo>
                  <a:lnTo>
                    <a:pt x="302419" y="352425"/>
                  </a:lnTo>
                  <a:lnTo>
                    <a:pt x="523875" y="352425"/>
                  </a:lnTo>
                  <a:lnTo>
                    <a:pt x="523875" y="435769"/>
                  </a:lnTo>
                  <a:lnTo>
                    <a:pt x="569119" y="435769"/>
                  </a:lnTo>
                  <a:lnTo>
                    <a:pt x="569119" y="526256"/>
                  </a:lnTo>
                  <a:lnTo>
                    <a:pt x="907256" y="526256"/>
                  </a:lnTo>
                  <a:lnTo>
                    <a:pt x="907256" y="614363"/>
                  </a:lnTo>
                  <a:lnTo>
                    <a:pt x="1300162" y="614363"/>
                  </a:lnTo>
                  <a:lnTo>
                    <a:pt x="1300162" y="704850"/>
                  </a:lnTo>
                  <a:lnTo>
                    <a:pt x="2188369" y="704850"/>
                  </a:lnTo>
                </a:path>
              </a:pathLst>
            </a:custGeom>
            <a:noFill/>
            <a:ln w="19050">
              <a:solidFill>
                <a:srgbClr val="00A7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36" name="Group 135">
              <a:extLst>
                <a:ext uri="{FF2B5EF4-FFF2-40B4-BE49-F238E27FC236}">
                  <a16:creationId xmlns:a16="http://schemas.microsoft.com/office/drawing/2014/main" id="{D0023087-81B6-6BE1-8448-AC1B4FFA98FD}"/>
                </a:ext>
              </a:extLst>
            </p:cNvPr>
            <p:cNvGrpSpPr/>
            <p:nvPr/>
          </p:nvGrpSpPr>
          <p:grpSpPr>
            <a:xfrm>
              <a:off x="2491382" y="2382837"/>
              <a:ext cx="771525" cy="71438"/>
              <a:chOff x="2491382" y="2382837"/>
              <a:chExt cx="771525" cy="71438"/>
            </a:xfrm>
          </p:grpSpPr>
          <p:grpSp>
            <p:nvGrpSpPr>
              <p:cNvPr id="137" name="Group 136">
                <a:extLst>
                  <a:ext uri="{FF2B5EF4-FFF2-40B4-BE49-F238E27FC236}">
                    <a16:creationId xmlns:a16="http://schemas.microsoft.com/office/drawing/2014/main" id="{5A5C73DF-7807-1C43-A4B4-7152C342CE46}"/>
                  </a:ext>
                </a:extLst>
              </p:cNvPr>
              <p:cNvGrpSpPr/>
              <p:nvPr/>
            </p:nvGrpSpPr>
            <p:grpSpPr>
              <a:xfrm>
                <a:off x="2491382" y="2382837"/>
                <a:ext cx="71438" cy="71438"/>
                <a:chOff x="3284338" y="1794668"/>
                <a:chExt cx="71438" cy="71438"/>
              </a:xfrm>
            </p:grpSpPr>
            <p:cxnSp>
              <p:nvCxnSpPr>
                <p:cNvPr id="162" name="Straight Connector 161">
                  <a:extLst>
                    <a:ext uri="{FF2B5EF4-FFF2-40B4-BE49-F238E27FC236}">
                      <a16:creationId xmlns:a16="http://schemas.microsoft.com/office/drawing/2014/main" id="{D1857892-0CD4-AC8E-1505-2D11932D73B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320057" y="1794668"/>
                  <a:ext cx="0" cy="71438"/>
                </a:xfrm>
                <a:prstGeom prst="line">
                  <a:avLst/>
                </a:prstGeom>
                <a:ln w="12700">
                  <a:solidFill>
                    <a:srgbClr val="00A7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3" name="Straight Connector 162">
                  <a:extLst>
                    <a:ext uri="{FF2B5EF4-FFF2-40B4-BE49-F238E27FC236}">
                      <a16:creationId xmlns:a16="http://schemas.microsoft.com/office/drawing/2014/main" id="{D2D6B4C0-A049-A040-1C39-380966994BE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3320057" y="1794668"/>
                  <a:ext cx="0" cy="71438"/>
                </a:xfrm>
                <a:prstGeom prst="line">
                  <a:avLst/>
                </a:prstGeom>
                <a:ln w="12700">
                  <a:solidFill>
                    <a:srgbClr val="00A7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8" name="Group 137">
                <a:extLst>
                  <a:ext uri="{FF2B5EF4-FFF2-40B4-BE49-F238E27FC236}">
                    <a16:creationId xmlns:a16="http://schemas.microsoft.com/office/drawing/2014/main" id="{F193B773-5B75-03F6-6CFE-60782C02B28C}"/>
                  </a:ext>
                </a:extLst>
              </p:cNvPr>
              <p:cNvGrpSpPr/>
              <p:nvPr/>
            </p:nvGrpSpPr>
            <p:grpSpPr>
              <a:xfrm>
                <a:off x="2560438" y="2382837"/>
                <a:ext cx="71438" cy="71438"/>
                <a:chOff x="3284338" y="1794668"/>
                <a:chExt cx="71438" cy="71438"/>
              </a:xfrm>
            </p:grpSpPr>
            <p:cxnSp>
              <p:nvCxnSpPr>
                <p:cNvPr id="160" name="Straight Connector 159">
                  <a:extLst>
                    <a:ext uri="{FF2B5EF4-FFF2-40B4-BE49-F238E27FC236}">
                      <a16:creationId xmlns:a16="http://schemas.microsoft.com/office/drawing/2014/main" id="{D27D68C6-1A9A-0487-963B-D9A1965F30D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320057" y="1794668"/>
                  <a:ext cx="0" cy="71438"/>
                </a:xfrm>
                <a:prstGeom prst="line">
                  <a:avLst/>
                </a:prstGeom>
                <a:ln w="12700">
                  <a:solidFill>
                    <a:srgbClr val="00A7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1" name="Straight Connector 160">
                  <a:extLst>
                    <a:ext uri="{FF2B5EF4-FFF2-40B4-BE49-F238E27FC236}">
                      <a16:creationId xmlns:a16="http://schemas.microsoft.com/office/drawing/2014/main" id="{8AD1AEFD-0E2A-1A1F-292D-073024B1730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3320057" y="1794668"/>
                  <a:ext cx="0" cy="71438"/>
                </a:xfrm>
                <a:prstGeom prst="line">
                  <a:avLst/>
                </a:prstGeom>
                <a:ln w="12700">
                  <a:solidFill>
                    <a:srgbClr val="00A7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9" name="Group 138">
                <a:extLst>
                  <a:ext uri="{FF2B5EF4-FFF2-40B4-BE49-F238E27FC236}">
                    <a16:creationId xmlns:a16="http://schemas.microsoft.com/office/drawing/2014/main" id="{B558178E-C9E4-40D0-A3A9-ECE9991F4036}"/>
                  </a:ext>
                </a:extLst>
              </p:cNvPr>
              <p:cNvGrpSpPr/>
              <p:nvPr/>
            </p:nvGrpSpPr>
            <p:grpSpPr>
              <a:xfrm>
                <a:off x="2617588" y="2382837"/>
                <a:ext cx="71438" cy="71438"/>
                <a:chOff x="3284338" y="1794668"/>
                <a:chExt cx="71438" cy="71438"/>
              </a:xfrm>
            </p:grpSpPr>
            <p:cxnSp>
              <p:nvCxnSpPr>
                <p:cNvPr id="158" name="Straight Connector 157">
                  <a:extLst>
                    <a:ext uri="{FF2B5EF4-FFF2-40B4-BE49-F238E27FC236}">
                      <a16:creationId xmlns:a16="http://schemas.microsoft.com/office/drawing/2014/main" id="{7DA24A06-54D1-D8A6-4FC8-07D2671E674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320057" y="1794668"/>
                  <a:ext cx="0" cy="71438"/>
                </a:xfrm>
                <a:prstGeom prst="line">
                  <a:avLst/>
                </a:prstGeom>
                <a:ln w="12700">
                  <a:solidFill>
                    <a:srgbClr val="00A7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9" name="Straight Connector 158">
                  <a:extLst>
                    <a:ext uri="{FF2B5EF4-FFF2-40B4-BE49-F238E27FC236}">
                      <a16:creationId xmlns:a16="http://schemas.microsoft.com/office/drawing/2014/main" id="{0A3B9CBD-F829-025D-C351-8845EF141D9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3320057" y="1794668"/>
                  <a:ext cx="0" cy="71438"/>
                </a:xfrm>
                <a:prstGeom prst="line">
                  <a:avLst/>
                </a:prstGeom>
                <a:ln w="12700">
                  <a:solidFill>
                    <a:srgbClr val="00A7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0" name="Group 139">
                <a:extLst>
                  <a:ext uri="{FF2B5EF4-FFF2-40B4-BE49-F238E27FC236}">
                    <a16:creationId xmlns:a16="http://schemas.microsoft.com/office/drawing/2014/main" id="{CBAE0232-EFDA-8CAA-2A5B-67244BF2DA81}"/>
                  </a:ext>
                </a:extLst>
              </p:cNvPr>
              <p:cNvGrpSpPr/>
              <p:nvPr/>
            </p:nvGrpSpPr>
            <p:grpSpPr>
              <a:xfrm>
                <a:off x="2643782" y="2382837"/>
                <a:ext cx="71438" cy="71438"/>
                <a:chOff x="3284338" y="1794668"/>
                <a:chExt cx="71438" cy="71438"/>
              </a:xfrm>
            </p:grpSpPr>
            <p:cxnSp>
              <p:nvCxnSpPr>
                <p:cNvPr id="156" name="Straight Connector 155">
                  <a:extLst>
                    <a:ext uri="{FF2B5EF4-FFF2-40B4-BE49-F238E27FC236}">
                      <a16:creationId xmlns:a16="http://schemas.microsoft.com/office/drawing/2014/main" id="{E1D0430D-AF03-88E6-6CEC-098AC5B92C5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320057" y="1794668"/>
                  <a:ext cx="0" cy="71438"/>
                </a:xfrm>
                <a:prstGeom prst="line">
                  <a:avLst/>
                </a:prstGeom>
                <a:ln w="12700">
                  <a:solidFill>
                    <a:srgbClr val="00A7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7" name="Straight Connector 156">
                  <a:extLst>
                    <a:ext uri="{FF2B5EF4-FFF2-40B4-BE49-F238E27FC236}">
                      <a16:creationId xmlns:a16="http://schemas.microsoft.com/office/drawing/2014/main" id="{357A0212-5F82-56D4-108D-48F234F5479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3320057" y="1794668"/>
                  <a:ext cx="0" cy="71438"/>
                </a:xfrm>
                <a:prstGeom prst="line">
                  <a:avLst/>
                </a:prstGeom>
                <a:ln w="12700">
                  <a:solidFill>
                    <a:srgbClr val="00A7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1" name="Group 140">
                <a:extLst>
                  <a:ext uri="{FF2B5EF4-FFF2-40B4-BE49-F238E27FC236}">
                    <a16:creationId xmlns:a16="http://schemas.microsoft.com/office/drawing/2014/main" id="{76670BE2-E940-B602-E60E-DC3D86C46D8A}"/>
                  </a:ext>
                </a:extLst>
              </p:cNvPr>
              <p:cNvGrpSpPr/>
              <p:nvPr/>
            </p:nvGrpSpPr>
            <p:grpSpPr>
              <a:xfrm>
                <a:off x="2829520" y="2382837"/>
                <a:ext cx="71438" cy="71438"/>
                <a:chOff x="3284338" y="1794668"/>
                <a:chExt cx="71438" cy="71438"/>
              </a:xfrm>
            </p:grpSpPr>
            <p:cxnSp>
              <p:nvCxnSpPr>
                <p:cNvPr id="154" name="Straight Connector 153">
                  <a:extLst>
                    <a:ext uri="{FF2B5EF4-FFF2-40B4-BE49-F238E27FC236}">
                      <a16:creationId xmlns:a16="http://schemas.microsoft.com/office/drawing/2014/main" id="{1A3BE2D0-C162-0838-1817-417AF9E46E6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320057" y="1794668"/>
                  <a:ext cx="0" cy="71438"/>
                </a:xfrm>
                <a:prstGeom prst="line">
                  <a:avLst/>
                </a:prstGeom>
                <a:ln w="12700">
                  <a:solidFill>
                    <a:srgbClr val="00A7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5" name="Straight Connector 154">
                  <a:extLst>
                    <a:ext uri="{FF2B5EF4-FFF2-40B4-BE49-F238E27FC236}">
                      <a16:creationId xmlns:a16="http://schemas.microsoft.com/office/drawing/2014/main" id="{A1EE6E50-71EA-70E0-F946-12175AAC141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3320057" y="1794668"/>
                  <a:ext cx="0" cy="71438"/>
                </a:xfrm>
                <a:prstGeom prst="line">
                  <a:avLst/>
                </a:prstGeom>
                <a:ln w="12700">
                  <a:solidFill>
                    <a:srgbClr val="00A7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2" name="Group 141">
                <a:extLst>
                  <a:ext uri="{FF2B5EF4-FFF2-40B4-BE49-F238E27FC236}">
                    <a16:creationId xmlns:a16="http://schemas.microsoft.com/office/drawing/2014/main" id="{6FD2FB9C-7796-122F-33D0-BEE26A3B34A5}"/>
                  </a:ext>
                </a:extLst>
              </p:cNvPr>
              <p:cNvGrpSpPr/>
              <p:nvPr/>
            </p:nvGrpSpPr>
            <p:grpSpPr>
              <a:xfrm>
                <a:off x="2962870" y="2382837"/>
                <a:ext cx="71438" cy="71438"/>
                <a:chOff x="3284338" y="1794668"/>
                <a:chExt cx="71438" cy="71438"/>
              </a:xfrm>
            </p:grpSpPr>
            <p:cxnSp>
              <p:nvCxnSpPr>
                <p:cNvPr id="152" name="Straight Connector 151">
                  <a:extLst>
                    <a:ext uri="{FF2B5EF4-FFF2-40B4-BE49-F238E27FC236}">
                      <a16:creationId xmlns:a16="http://schemas.microsoft.com/office/drawing/2014/main" id="{95832BEA-90B4-9236-85C8-F954EABA7E4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320057" y="1794668"/>
                  <a:ext cx="0" cy="71438"/>
                </a:xfrm>
                <a:prstGeom prst="line">
                  <a:avLst/>
                </a:prstGeom>
                <a:ln w="12700">
                  <a:solidFill>
                    <a:srgbClr val="00A7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3" name="Straight Connector 152">
                  <a:extLst>
                    <a:ext uri="{FF2B5EF4-FFF2-40B4-BE49-F238E27FC236}">
                      <a16:creationId xmlns:a16="http://schemas.microsoft.com/office/drawing/2014/main" id="{D9FCC7EB-9D39-555A-4314-8FE7E0B6578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3320057" y="1794668"/>
                  <a:ext cx="0" cy="71438"/>
                </a:xfrm>
                <a:prstGeom prst="line">
                  <a:avLst/>
                </a:prstGeom>
                <a:ln w="12700">
                  <a:solidFill>
                    <a:srgbClr val="00A7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3" name="Group 142">
                <a:extLst>
                  <a:ext uri="{FF2B5EF4-FFF2-40B4-BE49-F238E27FC236}">
                    <a16:creationId xmlns:a16="http://schemas.microsoft.com/office/drawing/2014/main" id="{F9C2517A-5924-A771-997B-E186F8B586BB}"/>
                  </a:ext>
                </a:extLst>
              </p:cNvPr>
              <p:cNvGrpSpPr/>
              <p:nvPr/>
            </p:nvGrpSpPr>
            <p:grpSpPr>
              <a:xfrm>
                <a:off x="3060501" y="2382837"/>
                <a:ext cx="71438" cy="71438"/>
                <a:chOff x="3284338" y="1794668"/>
                <a:chExt cx="71438" cy="71438"/>
              </a:xfrm>
            </p:grpSpPr>
            <p:cxnSp>
              <p:nvCxnSpPr>
                <p:cNvPr id="150" name="Straight Connector 149">
                  <a:extLst>
                    <a:ext uri="{FF2B5EF4-FFF2-40B4-BE49-F238E27FC236}">
                      <a16:creationId xmlns:a16="http://schemas.microsoft.com/office/drawing/2014/main" id="{9288A8F1-DF9E-9D1B-7146-7C72895E6C5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320057" y="1794668"/>
                  <a:ext cx="0" cy="71438"/>
                </a:xfrm>
                <a:prstGeom prst="line">
                  <a:avLst/>
                </a:prstGeom>
                <a:ln w="12700">
                  <a:solidFill>
                    <a:srgbClr val="00A7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1" name="Straight Connector 150">
                  <a:extLst>
                    <a:ext uri="{FF2B5EF4-FFF2-40B4-BE49-F238E27FC236}">
                      <a16:creationId xmlns:a16="http://schemas.microsoft.com/office/drawing/2014/main" id="{A677B663-0F2E-8F41-E3B8-A757975B2D5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3320057" y="1794668"/>
                  <a:ext cx="0" cy="71438"/>
                </a:xfrm>
                <a:prstGeom prst="line">
                  <a:avLst/>
                </a:prstGeom>
                <a:ln w="12700">
                  <a:solidFill>
                    <a:srgbClr val="00A7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4" name="Group 143">
                <a:extLst>
                  <a:ext uri="{FF2B5EF4-FFF2-40B4-BE49-F238E27FC236}">
                    <a16:creationId xmlns:a16="http://schemas.microsoft.com/office/drawing/2014/main" id="{9382E741-9E91-D6FF-8D33-C039412DD0C4}"/>
                  </a:ext>
                </a:extLst>
              </p:cNvPr>
              <p:cNvGrpSpPr/>
              <p:nvPr/>
            </p:nvGrpSpPr>
            <p:grpSpPr>
              <a:xfrm>
                <a:off x="3162894" y="2382837"/>
                <a:ext cx="71438" cy="71438"/>
                <a:chOff x="3284338" y="1794668"/>
                <a:chExt cx="71438" cy="71438"/>
              </a:xfrm>
            </p:grpSpPr>
            <p:cxnSp>
              <p:nvCxnSpPr>
                <p:cNvPr id="148" name="Straight Connector 147">
                  <a:extLst>
                    <a:ext uri="{FF2B5EF4-FFF2-40B4-BE49-F238E27FC236}">
                      <a16:creationId xmlns:a16="http://schemas.microsoft.com/office/drawing/2014/main" id="{77A59C9D-CA87-1BA5-6D60-BBF3A787F2C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320057" y="1794668"/>
                  <a:ext cx="0" cy="71438"/>
                </a:xfrm>
                <a:prstGeom prst="line">
                  <a:avLst/>
                </a:prstGeom>
                <a:ln w="12700">
                  <a:solidFill>
                    <a:srgbClr val="00A7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9" name="Straight Connector 148">
                  <a:extLst>
                    <a:ext uri="{FF2B5EF4-FFF2-40B4-BE49-F238E27FC236}">
                      <a16:creationId xmlns:a16="http://schemas.microsoft.com/office/drawing/2014/main" id="{10FF6F87-CCCB-40DD-90F4-D9DCCA86544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3320057" y="1794668"/>
                  <a:ext cx="0" cy="71438"/>
                </a:xfrm>
                <a:prstGeom prst="line">
                  <a:avLst/>
                </a:prstGeom>
                <a:ln w="12700">
                  <a:solidFill>
                    <a:srgbClr val="00A7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5" name="Group 144">
                <a:extLst>
                  <a:ext uri="{FF2B5EF4-FFF2-40B4-BE49-F238E27FC236}">
                    <a16:creationId xmlns:a16="http://schemas.microsoft.com/office/drawing/2014/main" id="{55EB1D14-0B87-5828-F8A5-CBE0C0FAB570}"/>
                  </a:ext>
                </a:extLst>
              </p:cNvPr>
              <p:cNvGrpSpPr/>
              <p:nvPr/>
            </p:nvGrpSpPr>
            <p:grpSpPr>
              <a:xfrm>
                <a:off x="3191469" y="2382837"/>
                <a:ext cx="71438" cy="71438"/>
                <a:chOff x="3284338" y="1794668"/>
                <a:chExt cx="71438" cy="71438"/>
              </a:xfrm>
            </p:grpSpPr>
            <p:cxnSp>
              <p:nvCxnSpPr>
                <p:cNvPr id="146" name="Straight Connector 145">
                  <a:extLst>
                    <a:ext uri="{FF2B5EF4-FFF2-40B4-BE49-F238E27FC236}">
                      <a16:creationId xmlns:a16="http://schemas.microsoft.com/office/drawing/2014/main" id="{9F2E7503-D920-C82B-9C47-34389F10D9A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320057" y="1794668"/>
                  <a:ext cx="0" cy="71438"/>
                </a:xfrm>
                <a:prstGeom prst="line">
                  <a:avLst/>
                </a:prstGeom>
                <a:ln w="12700">
                  <a:solidFill>
                    <a:srgbClr val="00A7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7" name="Straight Connector 146">
                  <a:extLst>
                    <a:ext uri="{FF2B5EF4-FFF2-40B4-BE49-F238E27FC236}">
                      <a16:creationId xmlns:a16="http://schemas.microsoft.com/office/drawing/2014/main" id="{5FF7D8A0-3C76-512B-7115-F60652C722A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3320057" y="1794668"/>
                  <a:ext cx="0" cy="71438"/>
                </a:xfrm>
                <a:prstGeom prst="line">
                  <a:avLst/>
                </a:prstGeom>
                <a:ln w="12700">
                  <a:solidFill>
                    <a:srgbClr val="00A7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164" name="Freeform: Shape 163">
            <a:extLst>
              <a:ext uri="{FF2B5EF4-FFF2-40B4-BE49-F238E27FC236}">
                <a16:creationId xmlns:a16="http://schemas.microsoft.com/office/drawing/2014/main" id="{C69DD65C-E39D-D4ED-55BF-BDE5AE7D04D6}"/>
              </a:ext>
            </a:extLst>
          </p:cNvPr>
          <p:cNvSpPr/>
          <p:nvPr/>
        </p:nvSpPr>
        <p:spPr>
          <a:xfrm>
            <a:off x="1000126" y="1724817"/>
            <a:ext cx="2321719" cy="109539"/>
          </a:xfrm>
          <a:custGeom>
            <a:avLst/>
            <a:gdLst>
              <a:gd name="connsiteX0" fmla="*/ 0 w 2321719"/>
              <a:gd name="connsiteY0" fmla="*/ 0 h 109538"/>
              <a:gd name="connsiteX1" fmla="*/ 180975 w 2321719"/>
              <a:gd name="connsiteY1" fmla="*/ 0 h 109538"/>
              <a:gd name="connsiteX2" fmla="*/ 180975 w 2321719"/>
              <a:gd name="connsiteY2" fmla="*/ 40482 h 109538"/>
              <a:gd name="connsiteX3" fmla="*/ 742950 w 2321719"/>
              <a:gd name="connsiteY3" fmla="*/ 40482 h 109538"/>
              <a:gd name="connsiteX4" fmla="*/ 742950 w 2321719"/>
              <a:gd name="connsiteY4" fmla="*/ 71438 h 109538"/>
              <a:gd name="connsiteX5" fmla="*/ 1207294 w 2321719"/>
              <a:gd name="connsiteY5" fmla="*/ 71438 h 109538"/>
              <a:gd name="connsiteX6" fmla="*/ 1207294 w 2321719"/>
              <a:gd name="connsiteY6" fmla="*/ 109538 h 109538"/>
              <a:gd name="connsiteX7" fmla="*/ 2321719 w 2321719"/>
              <a:gd name="connsiteY7" fmla="*/ 109538 h 109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321719" h="109538">
                <a:moveTo>
                  <a:pt x="0" y="0"/>
                </a:moveTo>
                <a:lnTo>
                  <a:pt x="180975" y="0"/>
                </a:lnTo>
                <a:lnTo>
                  <a:pt x="180975" y="40482"/>
                </a:lnTo>
                <a:lnTo>
                  <a:pt x="742950" y="40482"/>
                </a:lnTo>
                <a:lnTo>
                  <a:pt x="742950" y="71438"/>
                </a:lnTo>
                <a:lnTo>
                  <a:pt x="1207294" y="71438"/>
                </a:lnTo>
                <a:lnTo>
                  <a:pt x="1207294" y="109538"/>
                </a:lnTo>
                <a:lnTo>
                  <a:pt x="2321719" y="109538"/>
                </a:lnTo>
              </a:path>
            </a:pathLst>
          </a:custGeom>
          <a:noFill/>
          <a:ln w="19050">
            <a:solidFill>
              <a:srgbClr val="1C3F8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D4F5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77" name="Group 176">
            <a:extLst>
              <a:ext uri="{FF2B5EF4-FFF2-40B4-BE49-F238E27FC236}">
                <a16:creationId xmlns:a16="http://schemas.microsoft.com/office/drawing/2014/main" id="{F1C8591D-70B3-5EA7-5632-F8D8DF367A63}"/>
              </a:ext>
            </a:extLst>
          </p:cNvPr>
          <p:cNvGrpSpPr/>
          <p:nvPr/>
        </p:nvGrpSpPr>
        <p:grpSpPr>
          <a:xfrm>
            <a:off x="4493895" y="1630759"/>
            <a:ext cx="264160" cy="1665605"/>
            <a:chOff x="527050" y="1630758"/>
            <a:chExt cx="264160" cy="1665605"/>
          </a:xfrm>
        </p:grpSpPr>
        <p:sp>
          <p:nvSpPr>
            <p:cNvPr id="178" name="TextBox 177">
              <a:extLst>
                <a:ext uri="{FF2B5EF4-FFF2-40B4-BE49-F238E27FC236}">
                  <a16:creationId xmlns:a16="http://schemas.microsoft.com/office/drawing/2014/main" id="{1B58975A-9E18-5560-F418-F9EB43468087}"/>
                </a:ext>
              </a:extLst>
            </p:cNvPr>
            <p:cNvSpPr txBox="1"/>
            <p:nvPr/>
          </p:nvSpPr>
          <p:spPr>
            <a:xfrm>
              <a:off x="527050" y="1630758"/>
              <a:ext cx="264160" cy="182880"/>
            </a:xfrm>
            <a:prstGeom prst="rect">
              <a:avLst/>
            </a:prstGeom>
          </p:spPr>
          <p:txBody>
            <a:bodyPr vert="horz" wrap="square" lIns="0" tIns="0" rIns="0" bIns="0" rtlCol="0" anchor="ctr" anchorCtr="0">
              <a:noAutofit/>
            </a:bodyPr>
            <a:lstStyle/>
            <a:p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4D4F53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1.00</a:t>
              </a:r>
              <a:endParaRPr kumimoji="0" lang="en-GB" sz="1000" b="0" i="0" u="none" strike="noStrike" kern="1200" cap="none" spc="0" normalizeH="0" baseline="0" noProof="0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79" name="TextBox 178">
              <a:extLst>
                <a:ext uri="{FF2B5EF4-FFF2-40B4-BE49-F238E27FC236}">
                  <a16:creationId xmlns:a16="http://schemas.microsoft.com/office/drawing/2014/main" id="{1D2BCCD3-2476-2479-91C5-DBC7B70FF126}"/>
                </a:ext>
              </a:extLst>
            </p:cNvPr>
            <p:cNvSpPr txBox="1"/>
            <p:nvPr/>
          </p:nvSpPr>
          <p:spPr>
            <a:xfrm>
              <a:off x="527050" y="3113483"/>
              <a:ext cx="264160" cy="182880"/>
            </a:xfrm>
            <a:prstGeom prst="rect">
              <a:avLst/>
            </a:prstGeom>
          </p:spPr>
          <p:txBody>
            <a:bodyPr vert="horz" wrap="square" lIns="0" tIns="0" rIns="0" bIns="0" rtlCol="0" anchor="ctr" anchorCtr="0">
              <a:noAutofit/>
            </a:bodyPr>
            <a:lstStyle/>
            <a:p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4D4F53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0</a:t>
              </a:r>
              <a:endParaRPr kumimoji="0" lang="en-GB" sz="1000" b="0" i="0" u="none" strike="noStrike" kern="1200" cap="none" spc="0" normalizeH="0" baseline="0" noProof="0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80" name="TextBox 179">
              <a:extLst>
                <a:ext uri="{FF2B5EF4-FFF2-40B4-BE49-F238E27FC236}">
                  <a16:creationId xmlns:a16="http://schemas.microsoft.com/office/drawing/2014/main" id="{F2D33EA2-C420-16F0-C1E5-101FC0C75543}"/>
                </a:ext>
              </a:extLst>
            </p:cNvPr>
            <p:cNvSpPr txBox="1"/>
            <p:nvPr/>
          </p:nvSpPr>
          <p:spPr>
            <a:xfrm>
              <a:off x="527050" y="2742801"/>
              <a:ext cx="264160" cy="182880"/>
            </a:xfrm>
            <a:prstGeom prst="rect">
              <a:avLst/>
            </a:prstGeom>
          </p:spPr>
          <p:txBody>
            <a:bodyPr vert="horz" wrap="square" lIns="0" tIns="0" rIns="0" bIns="0" rtlCol="0" anchor="ctr" anchorCtr="0">
              <a:noAutofit/>
            </a:bodyPr>
            <a:lstStyle/>
            <a:p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4D4F53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0.25</a:t>
              </a:r>
              <a:endParaRPr kumimoji="0" lang="en-GB" sz="1000" b="0" i="0" u="none" strike="noStrike" kern="1200" cap="none" spc="0" normalizeH="0" baseline="0" noProof="0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81" name="TextBox 180">
              <a:extLst>
                <a:ext uri="{FF2B5EF4-FFF2-40B4-BE49-F238E27FC236}">
                  <a16:creationId xmlns:a16="http://schemas.microsoft.com/office/drawing/2014/main" id="{F21A9729-CF5F-5141-6213-F6B50B9FF829}"/>
                </a:ext>
              </a:extLst>
            </p:cNvPr>
            <p:cNvSpPr txBox="1"/>
            <p:nvPr/>
          </p:nvSpPr>
          <p:spPr>
            <a:xfrm>
              <a:off x="527050" y="2372120"/>
              <a:ext cx="264160" cy="182880"/>
            </a:xfrm>
            <a:prstGeom prst="rect">
              <a:avLst/>
            </a:prstGeom>
          </p:spPr>
          <p:txBody>
            <a:bodyPr vert="horz" wrap="square" lIns="0" tIns="0" rIns="0" bIns="0" rtlCol="0" anchor="ctr" anchorCtr="0">
              <a:noAutofit/>
            </a:bodyPr>
            <a:lstStyle/>
            <a:p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4D4F53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0.50</a:t>
              </a:r>
              <a:endParaRPr kumimoji="0" lang="en-GB" sz="1000" b="0" i="0" u="none" strike="noStrike" kern="1200" cap="none" spc="0" normalizeH="0" baseline="0" noProof="0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82" name="TextBox 181">
              <a:extLst>
                <a:ext uri="{FF2B5EF4-FFF2-40B4-BE49-F238E27FC236}">
                  <a16:creationId xmlns:a16="http://schemas.microsoft.com/office/drawing/2014/main" id="{C9359535-E561-ED8D-03CC-6E14B516F01F}"/>
                </a:ext>
              </a:extLst>
            </p:cNvPr>
            <p:cNvSpPr txBox="1"/>
            <p:nvPr/>
          </p:nvSpPr>
          <p:spPr>
            <a:xfrm>
              <a:off x="527050" y="2001439"/>
              <a:ext cx="264160" cy="182880"/>
            </a:xfrm>
            <a:prstGeom prst="rect">
              <a:avLst/>
            </a:prstGeom>
          </p:spPr>
          <p:txBody>
            <a:bodyPr vert="horz" wrap="square" lIns="0" tIns="0" rIns="0" bIns="0" rtlCol="0" anchor="ctr" anchorCtr="0">
              <a:noAutofit/>
            </a:bodyPr>
            <a:lstStyle/>
            <a:p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4D4F53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0.75</a:t>
              </a:r>
              <a:endParaRPr kumimoji="0" lang="en-GB" sz="1000" b="0" i="0" u="none" strike="noStrike" kern="1200" cap="none" spc="0" normalizeH="0" baseline="0" noProof="0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</p:grpSp>
      <p:grpSp>
        <p:nvGrpSpPr>
          <p:cNvPr id="183" name="Group 182">
            <a:extLst>
              <a:ext uri="{FF2B5EF4-FFF2-40B4-BE49-F238E27FC236}">
                <a16:creationId xmlns:a16="http://schemas.microsoft.com/office/drawing/2014/main" id="{0072A2FD-70FC-A579-83DB-C48F53D57C07}"/>
              </a:ext>
            </a:extLst>
          </p:cNvPr>
          <p:cNvGrpSpPr/>
          <p:nvPr/>
        </p:nvGrpSpPr>
        <p:grpSpPr>
          <a:xfrm>
            <a:off x="4725669" y="3265883"/>
            <a:ext cx="3026411" cy="182880"/>
            <a:chOff x="869950" y="3284933"/>
            <a:chExt cx="3026410" cy="182880"/>
          </a:xfrm>
        </p:grpSpPr>
        <p:sp>
          <p:nvSpPr>
            <p:cNvPr id="184" name="TextBox 183">
              <a:extLst>
                <a:ext uri="{FF2B5EF4-FFF2-40B4-BE49-F238E27FC236}">
                  <a16:creationId xmlns:a16="http://schemas.microsoft.com/office/drawing/2014/main" id="{8A100286-48EB-2979-1F82-7401213F83C6}"/>
                </a:ext>
              </a:extLst>
            </p:cNvPr>
            <p:cNvSpPr txBox="1"/>
            <p:nvPr/>
          </p:nvSpPr>
          <p:spPr>
            <a:xfrm>
              <a:off x="869950" y="3284933"/>
              <a:ext cx="264160" cy="182880"/>
            </a:xfrm>
            <a:prstGeom prst="rect">
              <a:avLst/>
            </a:prstGeom>
          </p:spPr>
          <p:txBody>
            <a:bodyPr vert="horz" wrap="square" lIns="0" tIns="0" rIns="0" bIns="0" rtlCol="0" anchor="ctr" anchorCtr="0">
              <a:no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4D4F53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0</a:t>
              </a:r>
              <a:endParaRPr kumimoji="0" lang="en-GB" sz="1000" b="0" i="0" u="none" strike="noStrike" kern="1200" cap="none" spc="0" normalizeH="0" baseline="0" noProof="0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85" name="TextBox 184">
              <a:extLst>
                <a:ext uri="{FF2B5EF4-FFF2-40B4-BE49-F238E27FC236}">
                  <a16:creationId xmlns:a16="http://schemas.microsoft.com/office/drawing/2014/main" id="{EEC57A05-05C7-84C1-828E-5CDA5BC1AAFE}"/>
                </a:ext>
              </a:extLst>
            </p:cNvPr>
            <p:cNvSpPr txBox="1"/>
            <p:nvPr/>
          </p:nvSpPr>
          <p:spPr>
            <a:xfrm>
              <a:off x="3632200" y="3284933"/>
              <a:ext cx="264160" cy="182880"/>
            </a:xfrm>
            <a:prstGeom prst="rect">
              <a:avLst/>
            </a:prstGeom>
          </p:spPr>
          <p:txBody>
            <a:bodyPr vert="horz" wrap="square" lIns="0" tIns="0" rIns="0" bIns="0" rtlCol="0" anchor="ctr" anchorCtr="0">
              <a:no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4D4F53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60</a:t>
              </a:r>
              <a:endParaRPr kumimoji="0" lang="en-GB" sz="1000" b="0" i="0" u="none" strike="noStrike" kern="1200" cap="none" spc="0" normalizeH="0" baseline="0" noProof="0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86" name="TextBox 185">
              <a:extLst>
                <a:ext uri="{FF2B5EF4-FFF2-40B4-BE49-F238E27FC236}">
                  <a16:creationId xmlns:a16="http://schemas.microsoft.com/office/drawing/2014/main" id="{5B13504F-455A-37BF-0741-07943BBCBD9B}"/>
                </a:ext>
              </a:extLst>
            </p:cNvPr>
            <p:cNvSpPr txBox="1"/>
            <p:nvPr/>
          </p:nvSpPr>
          <p:spPr>
            <a:xfrm>
              <a:off x="1416050" y="3284933"/>
              <a:ext cx="264160" cy="182880"/>
            </a:xfrm>
            <a:prstGeom prst="rect">
              <a:avLst/>
            </a:prstGeom>
          </p:spPr>
          <p:txBody>
            <a:bodyPr vert="horz" wrap="square" lIns="0" tIns="0" rIns="0" bIns="0" rtlCol="0" anchor="ctr" anchorCtr="0">
              <a:no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4D4F53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12</a:t>
              </a:r>
              <a:endParaRPr kumimoji="0" lang="en-GB" sz="1000" b="0" i="0" u="none" strike="noStrike" kern="1200" cap="none" spc="0" normalizeH="0" baseline="0" noProof="0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87" name="TextBox 186">
              <a:extLst>
                <a:ext uri="{FF2B5EF4-FFF2-40B4-BE49-F238E27FC236}">
                  <a16:creationId xmlns:a16="http://schemas.microsoft.com/office/drawing/2014/main" id="{49934758-40B1-3A1B-93FF-70D5D0B91472}"/>
                </a:ext>
              </a:extLst>
            </p:cNvPr>
            <p:cNvSpPr txBox="1"/>
            <p:nvPr/>
          </p:nvSpPr>
          <p:spPr>
            <a:xfrm>
              <a:off x="1971675" y="3284933"/>
              <a:ext cx="264160" cy="182880"/>
            </a:xfrm>
            <a:prstGeom prst="rect">
              <a:avLst/>
            </a:prstGeom>
          </p:spPr>
          <p:txBody>
            <a:bodyPr vert="horz" wrap="square" lIns="0" tIns="0" rIns="0" bIns="0" rtlCol="0" anchor="ctr" anchorCtr="0">
              <a:no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4D4F53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24</a:t>
              </a:r>
              <a:endParaRPr kumimoji="0" lang="en-GB" sz="1000" b="0" i="0" u="none" strike="noStrike" kern="1200" cap="none" spc="0" normalizeH="0" baseline="0" noProof="0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88" name="TextBox 187">
              <a:extLst>
                <a:ext uri="{FF2B5EF4-FFF2-40B4-BE49-F238E27FC236}">
                  <a16:creationId xmlns:a16="http://schemas.microsoft.com/office/drawing/2014/main" id="{F5A2DE0A-D101-DFA7-A000-3C3A25CC3FAC}"/>
                </a:ext>
              </a:extLst>
            </p:cNvPr>
            <p:cNvSpPr txBox="1"/>
            <p:nvPr/>
          </p:nvSpPr>
          <p:spPr>
            <a:xfrm>
              <a:off x="2540000" y="3284933"/>
              <a:ext cx="264160" cy="182880"/>
            </a:xfrm>
            <a:prstGeom prst="rect">
              <a:avLst/>
            </a:prstGeom>
          </p:spPr>
          <p:txBody>
            <a:bodyPr vert="horz" wrap="square" lIns="0" tIns="0" rIns="0" bIns="0" rtlCol="0" anchor="ctr" anchorCtr="0">
              <a:no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4D4F53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36</a:t>
              </a:r>
              <a:endParaRPr kumimoji="0" lang="en-GB" sz="1000" b="0" i="0" u="none" strike="noStrike" kern="1200" cap="none" spc="0" normalizeH="0" baseline="0" noProof="0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89" name="TextBox 188">
              <a:extLst>
                <a:ext uri="{FF2B5EF4-FFF2-40B4-BE49-F238E27FC236}">
                  <a16:creationId xmlns:a16="http://schemas.microsoft.com/office/drawing/2014/main" id="{D7695FDF-3150-6F29-5E31-DB12FE1F4415}"/>
                </a:ext>
              </a:extLst>
            </p:cNvPr>
            <p:cNvSpPr txBox="1"/>
            <p:nvPr/>
          </p:nvSpPr>
          <p:spPr>
            <a:xfrm>
              <a:off x="3013075" y="3284933"/>
              <a:ext cx="264160" cy="182880"/>
            </a:xfrm>
            <a:prstGeom prst="rect">
              <a:avLst/>
            </a:prstGeom>
          </p:spPr>
          <p:txBody>
            <a:bodyPr vert="horz" wrap="square" lIns="0" tIns="0" rIns="0" bIns="0" rtlCol="0" anchor="ctr" anchorCtr="0">
              <a:no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4D4F53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48</a:t>
              </a:r>
              <a:endParaRPr kumimoji="0" lang="en-GB" sz="1000" b="0" i="0" u="none" strike="noStrike" kern="1200" cap="none" spc="0" normalizeH="0" baseline="0" noProof="0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</p:grpSp>
      <p:sp>
        <p:nvSpPr>
          <p:cNvPr id="190" name="TextBox 189">
            <a:extLst>
              <a:ext uri="{FF2B5EF4-FFF2-40B4-BE49-F238E27FC236}">
                <a16:creationId xmlns:a16="http://schemas.microsoft.com/office/drawing/2014/main" id="{8081D4E4-ACE5-5476-E988-24C79B543A19}"/>
              </a:ext>
            </a:extLst>
          </p:cNvPr>
          <p:cNvSpPr txBox="1"/>
          <p:nvPr/>
        </p:nvSpPr>
        <p:spPr>
          <a:xfrm rot="16200000">
            <a:off x="3645377" y="2372120"/>
            <a:ext cx="1429544" cy="182880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OS (%)</a:t>
            </a:r>
            <a:endParaRPr kumimoji="0" lang="en-GB" sz="1000" b="1" i="0" u="none" strike="noStrike" kern="1200" cap="none" spc="0" normalizeH="0" baseline="0" noProof="0">
              <a:ln>
                <a:noFill/>
              </a:ln>
              <a:solidFill>
                <a:srgbClr val="4D4F53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graphicFrame>
        <p:nvGraphicFramePr>
          <p:cNvPr id="191" name="Table 190">
            <a:extLst>
              <a:ext uri="{FF2B5EF4-FFF2-40B4-BE49-F238E27FC236}">
                <a16:creationId xmlns:a16="http://schemas.microsoft.com/office/drawing/2014/main" id="{E767314A-F940-1FEF-752C-197F249262A6}"/>
              </a:ext>
            </a:extLst>
          </p:cNvPr>
          <p:cNvGraphicFramePr>
            <a:graphicFrameLocks noGrp="1"/>
          </p:cNvGraphicFramePr>
          <p:nvPr/>
        </p:nvGraphicFramePr>
        <p:xfrm>
          <a:off x="4266961" y="3593041"/>
          <a:ext cx="3528572" cy="4267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40000">
                  <a:extLst>
                    <a:ext uri="{9D8B030D-6E8A-4147-A177-3AD203B41FA5}">
                      <a16:colId xmlns:a16="http://schemas.microsoft.com/office/drawing/2014/main" val="602648012"/>
                    </a:ext>
                  </a:extLst>
                </a:gridCol>
                <a:gridCol w="495143">
                  <a:extLst>
                    <a:ext uri="{9D8B030D-6E8A-4147-A177-3AD203B41FA5}">
                      <a16:colId xmlns:a16="http://schemas.microsoft.com/office/drawing/2014/main" val="645005254"/>
                    </a:ext>
                  </a:extLst>
                </a:gridCol>
                <a:gridCol w="495143">
                  <a:extLst>
                    <a:ext uri="{9D8B030D-6E8A-4147-A177-3AD203B41FA5}">
                      <a16:colId xmlns:a16="http://schemas.microsoft.com/office/drawing/2014/main" val="2580420310"/>
                    </a:ext>
                  </a:extLst>
                </a:gridCol>
                <a:gridCol w="495143">
                  <a:extLst>
                    <a:ext uri="{9D8B030D-6E8A-4147-A177-3AD203B41FA5}">
                      <a16:colId xmlns:a16="http://schemas.microsoft.com/office/drawing/2014/main" val="2783871640"/>
                    </a:ext>
                  </a:extLst>
                </a:gridCol>
                <a:gridCol w="684000">
                  <a:extLst>
                    <a:ext uri="{9D8B030D-6E8A-4147-A177-3AD203B41FA5}">
                      <a16:colId xmlns:a16="http://schemas.microsoft.com/office/drawing/2014/main" val="505231199"/>
                    </a:ext>
                  </a:extLst>
                </a:gridCol>
                <a:gridCol w="495143">
                  <a:extLst>
                    <a:ext uri="{9D8B030D-6E8A-4147-A177-3AD203B41FA5}">
                      <a16:colId xmlns:a16="http://schemas.microsoft.com/office/drawing/2014/main" val="779048147"/>
                    </a:ext>
                  </a:extLst>
                </a:gridCol>
                <a:gridCol w="324000">
                  <a:extLst>
                    <a:ext uri="{9D8B030D-6E8A-4147-A177-3AD203B41FA5}">
                      <a16:colId xmlns:a16="http://schemas.microsoft.com/office/drawing/2014/main" val="1192612399"/>
                    </a:ext>
                  </a:extLst>
                </a:gridCol>
              </a:tblGrid>
              <a:tr h="142240">
                <a:tc gridSpan="7">
                  <a:txBody>
                    <a:bodyPr/>
                    <a:lstStyle/>
                    <a:p>
                      <a:r>
                        <a:rPr lang="en-US" sz="900" b="1"/>
                        <a:t>No. at risk</a:t>
                      </a: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525602153"/>
                  </a:ext>
                </a:extLst>
              </a:tr>
              <a:tr h="142240">
                <a:tc>
                  <a:txBody>
                    <a:bodyPr/>
                    <a:lstStyle/>
                    <a:p>
                      <a:r>
                        <a:rPr lang="en-US" sz="900" spc="-40" baseline="0">
                          <a:solidFill>
                            <a:srgbClr val="1C3F88"/>
                          </a:solidFill>
                        </a:rPr>
                        <a:t>Quizartinib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900">
                          <a:solidFill>
                            <a:srgbClr val="1C3F88"/>
                          </a:solidFill>
                        </a:rPr>
                        <a:t>45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900">
                          <a:solidFill>
                            <a:srgbClr val="1C3F88"/>
                          </a:solidFill>
                        </a:rPr>
                        <a:t>  37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900">
                          <a:solidFill>
                            <a:srgbClr val="1C3F88"/>
                          </a:solidFill>
                        </a:rPr>
                        <a:t>   33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900">
                          <a:solidFill>
                            <a:srgbClr val="1C3F88"/>
                          </a:solidFill>
                        </a:rPr>
                        <a:t>      25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900">
                          <a:solidFill>
                            <a:srgbClr val="1C3F88"/>
                          </a:solidFill>
                        </a:rPr>
                        <a:t>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rgbClr val="1C3F88"/>
                          </a:solidFill>
                        </a:rPr>
                        <a:t>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646857893"/>
                  </a:ext>
                </a:extLst>
              </a:tr>
              <a:tr h="142240">
                <a:tc>
                  <a:txBody>
                    <a:bodyPr/>
                    <a:lstStyle/>
                    <a:p>
                      <a:r>
                        <a:rPr lang="en-US" sz="900" spc="-40" baseline="0">
                          <a:solidFill>
                            <a:srgbClr val="00A750"/>
                          </a:solidFill>
                        </a:rPr>
                        <a:t>Placebo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900">
                          <a:solidFill>
                            <a:srgbClr val="00A750"/>
                          </a:solidFill>
                        </a:rPr>
                        <a:t>21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900">
                          <a:solidFill>
                            <a:srgbClr val="00A750"/>
                          </a:solidFill>
                        </a:rPr>
                        <a:t>  14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900">
                          <a:solidFill>
                            <a:srgbClr val="00A750"/>
                          </a:solidFill>
                        </a:rPr>
                        <a:t>   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900">
                          <a:solidFill>
                            <a:srgbClr val="00A750"/>
                          </a:solidFill>
                        </a:rPr>
                        <a:t>       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900">
                          <a:solidFill>
                            <a:srgbClr val="00A750"/>
                          </a:solidFill>
                        </a:rPr>
                        <a:t>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rgbClr val="00A750"/>
                          </a:solidFill>
                        </a:rPr>
                        <a:t>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52993320"/>
                  </a:ext>
                </a:extLst>
              </a:tr>
            </a:tbl>
          </a:graphicData>
        </a:graphic>
      </p:graphicFrame>
      <p:sp>
        <p:nvSpPr>
          <p:cNvPr id="192" name="TextBox 191">
            <a:extLst>
              <a:ext uri="{FF2B5EF4-FFF2-40B4-BE49-F238E27FC236}">
                <a16:creationId xmlns:a16="http://schemas.microsoft.com/office/drawing/2014/main" id="{EF062185-25D5-CD77-FBE9-FC7282C505F1}"/>
              </a:ext>
            </a:extLst>
          </p:cNvPr>
          <p:cNvSpPr txBox="1"/>
          <p:nvPr/>
        </p:nvSpPr>
        <p:spPr>
          <a:xfrm>
            <a:off x="5651818" y="3418283"/>
            <a:ext cx="1174116" cy="182880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Time (months)</a:t>
            </a:r>
          </a:p>
        </p:txBody>
      </p:sp>
      <p:sp>
        <p:nvSpPr>
          <p:cNvPr id="194" name="Freeform: Shape 193">
            <a:extLst>
              <a:ext uri="{FF2B5EF4-FFF2-40B4-BE49-F238E27FC236}">
                <a16:creationId xmlns:a16="http://schemas.microsoft.com/office/drawing/2014/main" id="{29EFB120-14BF-C491-21C7-7FACB28EA9C0}"/>
              </a:ext>
            </a:extLst>
          </p:cNvPr>
          <p:cNvSpPr/>
          <p:nvPr/>
        </p:nvSpPr>
        <p:spPr>
          <a:xfrm>
            <a:off x="4855370" y="1721644"/>
            <a:ext cx="2326481" cy="778669"/>
          </a:xfrm>
          <a:custGeom>
            <a:avLst/>
            <a:gdLst>
              <a:gd name="connsiteX0" fmla="*/ 0 w 2338387"/>
              <a:gd name="connsiteY0" fmla="*/ 0 h 776287"/>
              <a:gd name="connsiteX1" fmla="*/ 223837 w 2338387"/>
              <a:gd name="connsiteY1" fmla="*/ 0 h 776287"/>
              <a:gd name="connsiteX2" fmla="*/ 223837 w 2338387"/>
              <a:gd name="connsiteY2" fmla="*/ 73819 h 776287"/>
              <a:gd name="connsiteX3" fmla="*/ 252412 w 2338387"/>
              <a:gd name="connsiteY3" fmla="*/ 73819 h 776287"/>
              <a:gd name="connsiteX4" fmla="*/ 252412 w 2338387"/>
              <a:gd name="connsiteY4" fmla="*/ 138112 h 776287"/>
              <a:gd name="connsiteX5" fmla="*/ 316706 w 2338387"/>
              <a:gd name="connsiteY5" fmla="*/ 138112 h 776287"/>
              <a:gd name="connsiteX6" fmla="*/ 316706 w 2338387"/>
              <a:gd name="connsiteY6" fmla="*/ 209550 h 776287"/>
              <a:gd name="connsiteX7" fmla="*/ 340519 w 2338387"/>
              <a:gd name="connsiteY7" fmla="*/ 209550 h 776287"/>
              <a:gd name="connsiteX8" fmla="*/ 340519 w 2338387"/>
              <a:gd name="connsiteY8" fmla="*/ 280987 h 776287"/>
              <a:gd name="connsiteX9" fmla="*/ 423862 w 2338387"/>
              <a:gd name="connsiteY9" fmla="*/ 280987 h 776287"/>
              <a:gd name="connsiteX10" fmla="*/ 423862 w 2338387"/>
              <a:gd name="connsiteY10" fmla="*/ 352425 h 776287"/>
              <a:gd name="connsiteX11" fmla="*/ 478631 w 2338387"/>
              <a:gd name="connsiteY11" fmla="*/ 352425 h 776287"/>
              <a:gd name="connsiteX12" fmla="*/ 478631 w 2338387"/>
              <a:gd name="connsiteY12" fmla="*/ 421481 h 776287"/>
              <a:gd name="connsiteX13" fmla="*/ 526256 w 2338387"/>
              <a:gd name="connsiteY13" fmla="*/ 421481 h 776287"/>
              <a:gd name="connsiteX14" fmla="*/ 526256 w 2338387"/>
              <a:gd name="connsiteY14" fmla="*/ 502444 h 776287"/>
              <a:gd name="connsiteX15" fmla="*/ 559594 w 2338387"/>
              <a:gd name="connsiteY15" fmla="*/ 502444 h 776287"/>
              <a:gd name="connsiteX16" fmla="*/ 559594 w 2338387"/>
              <a:gd name="connsiteY16" fmla="*/ 578644 h 776287"/>
              <a:gd name="connsiteX17" fmla="*/ 559594 w 2338387"/>
              <a:gd name="connsiteY17" fmla="*/ 578644 h 776287"/>
              <a:gd name="connsiteX18" fmla="*/ 581025 w 2338387"/>
              <a:gd name="connsiteY18" fmla="*/ 578644 h 776287"/>
              <a:gd name="connsiteX19" fmla="*/ 581025 w 2338387"/>
              <a:gd name="connsiteY19" fmla="*/ 642937 h 776287"/>
              <a:gd name="connsiteX20" fmla="*/ 621506 w 2338387"/>
              <a:gd name="connsiteY20" fmla="*/ 642937 h 776287"/>
              <a:gd name="connsiteX21" fmla="*/ 621506 w 2338387"/>
              <a:gd name="connsiteY21" fmla="*/ 709612 h 776287"/>
              <a:gd name="connsiteX22" fmla="*/ 933450 w 2338387"/>
              <a:gd name="connsiteY22" fmla="*/ 709612 h 776287"/>
              <a:gd name="connsiteX23" fmla="*/ 933450 w 2338387"/>
              <a:gd name="connsiteY23" fmla="*/ 776287 h 776287"/>
              <a:gd name="connsiteX24" fmla="*/ 2338387 w 2338387"/>
              <a:gd name="connsiteY24" fmla="*/ 776287 h 776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338387" h="776287">
                <a:moveTo>
                  <a:pt x="0" y="0"/>
                </a:moveTo>
                <a:lnTo>
                  <a:pt x="223837" y="0"/>
                </a:lnTo>
                <a:lnTo>
                  <a:pt x="223837" y="73819"/>
                </a:lnTo>
                <a:lnTo>
                  <a:pt x="252412" y="73819"/>
                </a:lnTo>
                <a:lnTo>
                  <a:pt x="252412" y="138112"/>
                </a:lnTo>
                <a:lnTo>
                  <a:pt x="316706" y="138112"/>
                </a:lnTo>
                <a:lnTo>
                  <a:pt x="316706" y="209550"/>
                </a:lnTo>
                <a:lnTo>
                  <a:pt x="340519" y="209550"/>
                </a:lnTo>
                <a:lnTo>
                  <a:pt x="340519" y="280987"/>
                </a:lnTo>
                <a:lnTo>
                  <a:pt x="423862" y="280987"/>
                </a:lnTo>
                <a:lnTo>
                  <a:pt x="423862" y="352425"/>
                </a:lnTo>
                <a:lnTo>
                  <a:pt x="478631" y="352425"/>
                </a:lnTo>
                <a:lnTo>
                  <a:pt x="478631" y="421481"/>
                </a:lnTo>
                <a:lnTo>
                  <a:pt x="526256" y="421481"/>
                </a:lnTo>
                <a:lnTo>
                  <a:pt x="526256" y="502444"/>
                </a:lnTo>
                <a:lnTo>
                  <a:pt x="559594" y="502444"/>
                </a:lnTo>
                <a:lnTo>
                  <a:pt x="559594" y="578644"/>
                </a:lnTo>
                <a:lnTo>
                  <a:pt x="559594" y="578644"/>
                </a:lnTo>
                <a:lnTo>
                  <a:pt x="581025" y="578644"/>
                </a:lnTo>
                <a:lnTo>
                  <a:pt x="581025" y="642937"/>
                </a:lnTo>
                <a:lnTo>
                  <a:pt x="621506" y="642937"/>
                </a:lnTo>
                <a:lnTo>
                  <a:pt x="621506" y="709612"/>
                </a:lnTo>
                <a:lnTo>
                  <a:pt x="933450" y="709612"/>
                </a:lnTo>
                <a:lnTo>
                  <a:pt x="933450" y="776287"/>
                </a:lnTo>
                <a:lnTo>
                  <a:pt x="2338387" y="776287"/>
                </a:lnTo>
              </a:path>
            </a:pathLst>
          </a:custGeom>
          <a:noFill/>
          <a:ln w="19050">
            <a:solidFill>
              <a:srgbClr val="00A7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D4F5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95" name="Group 194">
            <a:extLst>
              <a:ext uri="{FF2B5EF4-FFF2-40B4-BE49-F238E27FC236}">
                <a16:creationId xmlns:a16="http://schemas.microsoft.com/office/drawing/2014/main" id="{012D6658-EE7C-DB8E-8510-5CB977D340D3}"/>
              </a:ext>
            </a:extLst>
          </p:cNvPr>
          <p:cNvGrpSpPr/>
          <p:nvPr/>
        </p:nvGrpSpPr>
        <p:grpSpPr>
          <a:xfrm>
            <a:off x="6384725" y="2462371"/>
            <a:ext cx="835819" cy="71439"/>
            <a:chOff x="6384725" y="2462371"/>
            <a:chExt cx="835819" cy="71438"/>
          </a:xfrm>
        </p:grpSpPr>
        <p:grpSp>
          <p:nvGrpSpPr>
            <p:cNvPr id="196" name="Group 195">
              <a:extLst>
                <a:ext uri="{FF2B5EF4-FFF2-40B4-BE49-F238E27FC236}">
                  <a16:creationId xmlns:a16="http://schemas.microsoft.com/office/drawing/2014/main" id="{7874C4DE-8EA4-427C-53E0-74944F2BFDC7}"/>
                </a:ext>
              </a:extLst>
            </p:cNvPr>
            <p:cNvGrpSpPr/>
            <p:nvPr/>
          </p:nvGrpSpPr>
          <p:grpSpPr>
            <a:xfrm>
              <a:off x="7149106" y="2462371"/>
              <a:ext cx="71438" cy="71438"/>
              <a:chOff x="3191469" y="2382837"/>
              <a:chExt cx="71438" cy="71438"/>
            </a:xfrm>
          </p:grpSpPr>
          <p:cxnSp>
            <p:nvCxnSpPr>
              <p:cNvPr id="224" name="Straight Connector 223">
                <a:extLst>
                  <a:ext uri="{FF2B5EF4-FFF2-40B4-BE49-F238E27FC236}">
                    <a16:creationId xmlns:a16="http://schemas.microsoft.com/office/drawing/2014/main" id="{23771E1E-5BAD-2C79-2F76-CC8D8A9ABC2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27188" y="2382837"/>
                <a:ext cx="0" cy="71438"/>
              </a:xfrm>
              <a:prstGeom prst="line">
                <a:avLst/>
              </a:prstGeom>
              <a:ln w="12700">
                <a:solidFill>
                  <a:srgbClr val="00A7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5" name="Straight Connector 224">
                <a:extLst>
                  <a:ext uri="{FF2B5EF4-FFF2-40B4-BE49-F238E27FC236}">
                    <a16:creationId xmlns:a16="http://schemas.microsoft.com/office/drawing/2014/main" id="{D6A7C584-D592-346B-76E9-2149BCE709DD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227188" y="2382837"/>
                <a:ext cx="0" cy="71438"/>
              </a:xfrm>
              <a:prstGeom prst="line">
                <a:avLst/>
              </a:prstGeom>
              <a:ln w="12700">
                <a:solidFill>
                  <a:srgbClr val="00A7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7" name="Group 196">
              <a:extLst>
                <a:ext uri="{FF2B5EF4-FFF2-40B4-BE49-F238E27FC236}">
                  <a16:creationId xmlns:a16="http://schemas.microsoft.com/office/drawing/2014/main" id="{BEEA89DD-0B58-D114-22C7-EE7402045EBB}"/>
                </a:ext>
              </a:extLst>
            </p:cNvPr>
            <p:cNvGrpSpPr/>
            <p:nvPr/>
          </p:nvGrpSpPr>
          <p:grpSpPr>
            <a:xfrm>
              <a:off x="7022900" y="2462371"/>
              <a:ext cx="71438" cy="71438"/>
              <a:chOff x="3191469" y="2382837"/>
              <a:chExt cx="71438" cy="71438"/>
            </a:xfrm>
          </p:grpSpPr>
          <p:cxnSp>
            <p:nvCxnSpPr>
              <p:cNvPr id="222" name="Straight Connector 221">
                <a:extLst>
                  <a:ext uri="{FF2B5EF4-FFF2-40B4-BE49-F238E27FC236}">
                    <a16:creationId xmlns:a16="http://schemas.microsoft.com/office/drawing/2014/main" id="{A1B9183F-79FE-CD9B-2968-F1F1DB49788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27188" y="2382837"/>
                <a:ext cx="0" cy="71438"/>
              </a:xfrm>
              <a:prstGeom prst="line">
                <a:avLst/>
              </a:prstGeom>
              <a:ln w="12700">
                <a:solidFill>
                  <a:srgbClr val="00A7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3" name="Straight Connector 222">
                <a:extLst>
                  <a:ext uri="{FF2B5EF4-FFF2-40B4-BE49-F238E27FC236}">
                    <a16:creationId xmlns:a16="http://schemas.microsoft.com/office/drawing/2014/main" id="{D865336A-F1A5-72F5-BD89-53DFA30DD4B1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227188" y="2382837"/>
                <a:ext cx="0" cy="71438"/>
              </a:xfrm>
              <a:prstGeom prst="line">
                <a:avLst/>
              </a:prstGeom>
              <a:ln w="12700">
                <a:solidFill>
                  <a:srgbClr val="00A7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8" name="Group 197">
              <a:extLst>
                <a:ext uri="{FF2B5EF4-FFF2-40B4-BE49-F238E27FC236}">
                  <a16:creationId xmlns:a16="http://schemas.microsoft.com/office/drawing/2014/main" id="{A6495087-EAD8-3503-3E73-97194ADAB1C3}"/>
                </a:ext>
              </a:extLst>
            </p:cNvPr>
            <p:cNvGrpSpPr/>
            <p:nvPr/>
          </p:nvGrpSpPr>
          <p:grpSpPr>
            <a:xfrm>
              <a:off x="6968131" y="2462371"/>
              <a:ext cx="71438" cy="71438"/>
              <a:chOff x="3191469" y="2382837"/>
              <a:chExt cx="71438" cy="71438"/>
            </a:xfrm>
          </p:grpSpPr>
          <p:cxnSp>
            <p:nvCxnSpPr>
              <p:cNvPr id="220" name="Straight Connector 219">
                <a:extLst>
                  <a:ext uri="{FF2B5EF4-FFF2-40B4-BE49-F238E27FC236}">
                    <a16:creationId xmlns:a16="http://schemas.microsoft.com/office/drawing/2014/main" id="{F165A539-CE2B-7DE4-46BF-F2F4B90C78F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27188" y="2382837"/>
                <a:ext cx="0" cy="71438"/>
              </a:xfrm>
              <a:prstGeom prst="line">
                <a:avLst/>
              </a:prstGeom>
              <a:ln w="12700">
                <a:solidFill>
                  <a:srgbClr val="00A7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1" name="Straight Connector 220">
                <a:extLst>
                  <a:ext uri="{FF2B5EF4-FFF2-40B4-BE49-F238E27FC236}">
                    <a16:creationId xmlns:a16="http://schemas.microsoft.com/office/drawing/2014/main" id="{0AABDE1B-B296-F4D4-0685-58AF57E622B2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227188" y="2382837"/>
                <a:ext cx="0" cy="71438"/>
              </a:xfrm>
              <a:prstGeom prst="line">
                <a:avLst/>
              </a:prstGeom>
              <a:ln w="12700">
                <a:solidFill>
                  <a:srgbClr val="00A7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9" name="Group 198">
              <a:extLst>
                <a:ext uri="{FF2B5EF4-FFF2-40B4-BE49-F238E27FC236}">
                  <a16:creationId xmlns:a16="http://schemas.microsoft.com/office/drawing/2014/main" id="{FC4CAEA4-8BBC-5196-23C4-1CEC65EF9829}"/>
                </a:ext>
              </a:extLst>
            </p:cNvPr>
            <p:cNvGrpSpPr/>
            <p:nvPr/>
          </p:nvGrpSpPr>
          <p:grpSpPr>
            <a:xfrm>
              <a:off x="6920506" y="2462371"/>
              <a:ext cx="71438" cy="71438"/>
              <a:chOff x="3191469" y="2382837"/>
              <a:chExt cx="71438" cy="71438"/>
            </a:xfrm>
          </p:grpSpPr>
          <p:cxnSp>
            <p:nvCxnSpPr>
              <p:cNvPr id="218" name="Straight Connector 217">
                <a:extLst>
                  <a:ext uri="{FF2B5EF4-FFF2-40B4-BE49-F238E27FC236}">
                    <a16:creationId xmlns:a16="http://schemas.microsoft.com/office/drawing/2014/main" id="{3B0D54DA-4CFF-8E24-7000-20639E27CF6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27188" y="2382837"/>
                <a:ext cx="0" cy="71438"/>
              </a:xfrm>
              <a:prstGeom prst="line">
                <a:avLst/>
              </a:prstGeom>
              <a:ln w="12700">
                <a:solidFill>
                  <a:srgbClr val="00A7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9" name="Straight Connector 218">
                <a:extLst>
                  <a:ext uri="{FF2B5EF4-FFF2-40B4-BE49-F238E27FC236}">
                    <a16:creationId xmlns:a16="http://schemas.microsoft.com/office/drawing/2014/main" id="{8306E384-3AEF-F6E0-8B1F-57A99073B158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227188" y="2382837"/>
                <a:ext cx="0" cy="71438"/>
              </a:xfrm>
              <a:prstGeom prst="line">
                <a:avLst/>
              </a:prstGeom>
              <a:ln w="12700">
                <a:solidFill>
                  <a:srgbClr val="00A7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00" name="Group 199">
              <a:extLst>
                <a:ext uri="{FF2B5EF4-FFF2-40B4-BE49-F238E27FC236}">
                  <a16:creationId xmlns:a16="http://schemas.microsoft.com/office/drawing/2014/main" id="{60320C24-B435-7BAF-7532-021CF6CB7305}"/>
                </a:ext>
              </a:extLst>
            </p:cNvPr>
            <p:cNvGrpSpPr/>
            <p:nvPr/>
          </p:nvGrpSpPr>
          <p:grpSpPr>
            <a:xfrm>
              <a:off x="6725244" y="2462371"/>
              <a:ext cx="71438" cy="71438"/>
              <a:chOff x="3191469" y="2382837"/>
              <a:chExt cx="71438" cy="71438"/>
            </a:xfrm>
          </p:grpSpPr>
          <p:cxnSp>
            <p:nvCxnSpPr>
              <p:cNvPr id="216" name="Straight Connector 215">
                <a:extLst>
                  <a:ext uri="{FF2B5EF4-FFF2-40B4-BE49-F238E27FC236}">
                    <a16:creationId xmlns:a16="http://schemas.microsoft.com/office/drawing/2014/main" id="{3E84AB3B-DF66-1443-84F5-C4060E142DE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27188" y="2382837"/>
                <a:ext cx="0" cy="71438"/>
              </a:xfrm>
              <a:prstGeom prst="line">
                <a:avLst/>
              </a:prstGeom>
              <a:ln w="12700">
                <a:solidFill>
                  <a:srgbClr val="00A7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7" name="Straight Connector 216">
                <a:extLst>
                  <a:ext uri="{FF2B5EF4-FFF2-40B4-BE49-F238E27FC236}">
                    <a16:creationId xmlns:a16="http://schemas.microsoft.com/office/drawing/2014/main" id="{A7A60D6F-1EA2-755F-1FAF-AE691A73780C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227188" y="2382837"/>
                <a:ext cx="0" cy="71438"/>
              </a:xfrm>
              <a:prstGeom prst="line">
                <a:avLst/>
              </a:prstGeom>
              <a:ln w="12700">
                <a:solidFill>
                  <a:srgbClr val="00A7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01" name="Group 200">
              <a:extLst>
                <a:ext uri="{FF2B5EF4-FFF2-40B4-BE49-F238E27FC236}">
                  <a16:creationId xmlns:a16="http://schemas.microsoft.com/office/drawing/2014/main" id="{C97681BE-AF29-3EA8-61AC-D7DC2CD16BB4}"/>
                </a:ext>
              </a:extLst>
            </p:cNvPr>
            <p:cNvGrpSpPr/>
            <p:nvPr/>
          </p:nvGrpSpPr>
          <p:grpSpPr>
            <a:xfrm>
              <a:off x="6687144" y="2462371"/>
              <a:ext cx="71438" cy="71438"/>
              <a:chOff x="3191469" y="2382837"/>
              <a:chExt cx="71438" cy="71438"/>
            </a:xfrm>
          </p:grpSpPr>
          <p:cxnSp>
            <p:nvCxnSpPr>
              <p:cNvPr id="214" name="Straight Connector 213">
                <a:extLst>
                  <a:ext uri="{FF2B5EF4-FFF2-40B4-BE49-F238E27FC236}">
                    <a16:creationId xmlns:a16="http://schemas.microsoft.com/office/drawing/2014/main" id="{49E05282-720E-8B8C-0B5F-416BAC5D9DC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27188" y="2382837"/>
                <a:ext cx="0" cy="71438"/>
              </a:xfrm>
              <a:prstGeom prst="line">
                <a:avLst/>
              </a:prstGeom>
              <a:ln w="12700">
                <a:solidFill>
                  <a:srgbClr val="00A7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5" name="Straight Connector 214">
                <a:extLst>
                  <a:ext uri="{FF2B5EF4-FFF2-40B4-BE49-F238E27FC236}">
                    <a16:creationId xmlns:a16="http://schemas.microsoft.com/office/drawing/2014/main" id="{561F412A-42EC-99F4-5382-77D27AE6676C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227188" y="2382837"/>
                <a:ext cx="0" cy="71438"/>
              </a:xfrm>
              <a:prstGeom prst="line">
                <a:avLst/>
              </a:prstGeom>
              <a:ln w="12700">
                <a:solidFill>
                  <a:srgbClr val="00A7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02" name="Group 201">
              <a:extLst>
                <a:ext uri="{FF2B5EF4-FFF2-40B4-BE49-F238E27FC236}">
                  <a16:creationId xmlns:a16="http://schemas.microsoft.com/office/drawing/2014/main" id="{5939AA39-0734-379A-FCEC-AF012AEA169D}"/>
                </a:ext>
              </a:extLst>
            </p:cNvPr>
            <p:cNvGrpSpPr/>
            <p:nvPr/>
          </p:nvGrpSpPr>
          <p:grpSpPr>
            <a:xfrm>
              <a:off x="6551412" y="2462371"/>
              <a:ext cx="71438" cy="71438"/>
              <a:chOff x="3191469" y="2382837"/>
              <a:chExt cx="71438" cy="71438"/>
            </a:xfrm>
          </p:grpSpPr>
          <p:cxnSp>
            <p:nvCxnSpPr>
              <p:cNvPr id="212" name="Straight Connector 211">
                <a:extLst>
                  <a:ext uri="{FF2B5EF4-FFF2-40B4-BE49-F238E27FC236}">
                    <a16:creationId xmlns:a16="http://schemas.microsoft.com/office/drawing/2014/main" id="{2AB15B93-75E0-47CC-E79E-0E6A5EBE121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27188" y="2382837"/>
                <a:ext cx="0" cy="71438"/>
              </a:xfrm>
              <a:prstGeom prst="line">
                <a:avLst/>
              </a:prstGeom>
              <a:ln w="12700">
                <a:solidFill>
                  <a:srgbClr val="00A7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3" name="Straight Connector 212">
                <a:extLst>
                  <a:ext uri="{FF2B5EF4-FFF2-40B4-BE49-F238E27FC236}">
                    <a16:creationId xmlns:a16="http://schemas.microsoft.com/office/drawing/2014/main" id="{46115781-4382-5D12-C837-251112CC47D6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227188" y="2382837"/>
                <a:ext cx="0" cy="71438"/>
              </a:xfrm>
              <a:prstGeom prst="line">
                <a:avLst/>
              </a:prstGeom>
              <a:ln w="12700">
                <a:solidFill>
                  <a:srgbClr val="00A7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03" name="Group 202">
              <a:extLst>
                <a:ext uri="{FF2B5EF4-FFF2-40B4-BE49-F238E27FC236}">
                  <a16:creationId xmlns:a16="http://schemas.microsoft.com/office/drawing/2014/main" id="{D481962E-FC52-1656-FD49-A051CA4A5571}"/>
                </a:ext>
              </a:extLst>
            </p:cNvPr>
            <p:cNvGrpSpPr/>
            <p:nvPr/>
          </p:nvGrpSpPr>
          <p:grpSpPr>
            <a:xfrm>
              <a:off x="6503787" y="2462371"/>
              <a:ext cx="71438" cy="71438"/>
              <a:chOff x="3191469" y="2382837"/>
              <a:chExt cx="71438" cy="71438"/>
            </a:xfrm>
          </p:grpSpPr>
          <p:cxnSp>
            <p:nvCxnSpPr>
              <p:cNvPr id="210" name="Straight Connector 209">
                <a:extLst>
                  <a:ext uri="{FF2B5EF4-FFF2-40B4-BE49-F238E27FC236}">
                    <a16:creationId xmlns:a16="http://schemas.microsoft.com/office/drawing/2014/main" id="{D8FDEEAD-79AC-F5A5-307C-23C5B0D4AE6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27188" y="2382837"/>
                <a:ext cx="0" cy="71438"/>
              </a:xfrm>
              <a:prstGeom prst="line">
                <a:avLst/>
              </a:prstGeom>
              <a:ln w="12700">
                <a:solidFill>
                  <a:srgbClr val="00A7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1" name="Straight Connector 210">
                <a:extLst>
                  <a:ext uri="{FF2B5EF4-FFF2-40B4-BE49-F238E27FC236}">
                    <a16:creationId xmlns:a16="http://schemas.microsoft.com/office/drawing/2014/main" id="{B39D0BF1-1631-81E0-27DB-658580233DAE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227188" y="2382837"/>
                <a:ext cx="0" cy="71438"/>
              </a:xfrm>
              <a:prstGeom prst="line">
                <a:avLst/>
              </a:prstGeom>
              <a:ln w="12700">
                <a:solidFill>
                  <a:srgbClr val="00A7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04" name="Group 203">
              <a:extLst>
                <a:ext uri="{FF2B5EF4-FFF2-40B4-BE49-F238E27FC236}">
                  <a16:creationId xmlns:a16="http://schemas.microsoft.com/office/drawing/2014/main" id="{4183F312-0AB9-1269-FB5D-7EB45344D85F}"/>
                </a:ext>
              </a:extLst>
            </p:cNvPr>
            <p:cNvGrpSpPr/>
            <p:nvPr/>
          </p:nvGrpSpPr>
          <p:grpSpPr>
            <a:xfrm>
              <a:off x="6482356" y="2462371"/>
              <a:ext cx="71438" cy="71438"/>
              <a:chOff x="3191469" y="2382837"/>
              <a:chExt cx="71438" cy="71438"/>
            </a:xfrm>
          </p:grpSpPr>
          <p:cxnSp>
            <p:nvCxnSpPr>
              <p:cNvPr id="208" name="Straight Connector 207">
                <a:extLst>
                  <a:ext uri="{FF2B5EF4-FFF2-40B4-BE49-F238E27FC236}">
                    <a16:creationId xmlns:a16="http://schemas.microsoft.com/office/drawing/2014/main" id="{FE0B8A97-C2F4-B113-2BBF-3E31BD83647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27188" y="2382837"/>
                <a:ext cx="0" cy="71438"/>
              </a:xfrm>
              <a:prstGeom prst="line">
                <a:avLst/>
              </a:prstGeom>
              <a:ln w="12700">
                <a:solidFill>
                  <a:srgbClr val="00A7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9" name="Straight Connector 208">
                <a:extLst>
                  <a:ext uri="{FF2B5EF4-FFF2-40B4-BE49-F238E27FC236}">
                    <a16:creationId xmlns:a16="http://schemas.microsoft.com/office/drawing/2014/main" id="{DF9B5E04-5E46-6E09-04A5-5A1691569531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227188" y="2382837"/>
                <a:ext cx="0" cy="71438"/>
              </a:xfrm>
              <a:prstGeom prst="line">
                <a:avLst/>
              </a:prstGeom>
              <a:ln w="12700">
                <a:solidFill>
                  <a:srgbClr val="00A7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05" name="Group 204">
              <a:extLst>
                <a:ext uri="{FF2B5EF4-FFF2-40B4-BE49-F238E27FC236}">
                  <a16:creationId xmlns:a16="http://schemas.microsoft.com/office/drawing/2014/main" id="{9E1CFC75-5155-FAAB-7F0C-9D4ECD5C94C7}"/>
                </a:ext>
              </a:extLst>
            </p:cNvPr>
            <p:cNvGrpSpPr/>
            <p:nvPr/>
          </p:nvGrpSpPr>
          <p:grpSpPr>
            <a:xfrm>
              <a:off x="6384725" y="2462371"/>
              <a:ext cx="71438" cy="71438"/>
              <a:chOff x="3191469" y="2382837"/>
              <a:chExt cx="71438" cy="71438"/>
            </a:xfrm>
          </p:grpSpPr>
          <p:cxnSp>
            <p:nvCxnSpPr>
              <p:cNvPr id="206" name="Straight Connector 205">
                <a:extLst>
                  <a:ext uri="{FF2B5EF4-FFF2-40B4-BE49-F238E27FC236}">
                    <a16:creationId xmlns:a16="http://schemas.microsoft.com/office/drawing/2014/main" id="{5C461A78-21EE-EFFA-2FA0-583DA7CA675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27188" y="2382837"/>
                <a:ext cx="0" cy="71438"/>
              </a:xfrm>
              <a:prstGeom prst="line">
                <a:avLst/>
              </a:prstGeom>
              <a:ln w="12700">
                <a:solidFill>
                  <a:srgbClr val="00A7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7" name="Straight Connector 206">
                <a:extLst>
                  <a:ext uri="{FF2B5EF4-FFF2-40B4-BE49-F238E27FC236}">
                    <a16:creationId xmlns:a16="http://schemas.microsoft.com/office/drawing/2014/main" id="{543ACFB9-591E-680C-ACE6-D37C943CEBBC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227188" y="2382837"/>
                <a:ext cx="0" cy="71438"/>
              </a:xfrm>
              <a:prstGeom prst="line">
                <a:avLst/>
              </a:prstGeom>
              <a:ln w="12700">
                <a:solidFill>
                  <a:srgbClr val="00A7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26" name="Group 225">
            <a:extLst>
              <a:ext uri="{FF2B5EF4-FFF2-40B4-BE49-F238E27FC236}">
                <a16:creationId xmlns:a16="http://schemas.microsoft.com/office/drawing/2014/main" id="{435AAB88-419D-8882-3C9F-69DB620F93C8}"/>
              </a:ext>
            </a:extLst>
          </p:cNvPr>
          <p:cNvGrpSpPr/>
          <p:nvPr/>
        </p:nvGrpSpPr>
        <p:grpSpPr>
          <a:xfrm>
            <a:off x="4857750" y="1721645"/>
            <a:ext cx="2327079" cy="462121"/>
            <a:chOff x="4857750" y="1721644"/>
            <a:chExt cx="2327078" cy="462121"/>
          </a:xfrm>
        </p:grpSpPr>
        <p:sp>
          <p:nvSpPr>
            <p:cNvPr id="227" name="Freeform: Shape 226">
              <a:extLst>
                <a:ext uri="{FF2B5EF4-FFF2-40B4-BE49-F238E27FC236}">
                  <a16:creationId xmlns:a16="http://schemas.microsoft.com/office/drawing/2014/main" id="{7AC7D8A8-90D7-DFE1-2866-932E2C2CBB8D}"/>
                </a:ext>
              </a:extLst>
            </p:cNvPr>
            <p:cNvSpPr/>
            <p:nvPr/>
          </p:nvSpPr>
          <p:spPr>
            <a:xfrm>
              <a:off x="4857750" y="1721644"/>
              <a:ext cx="2293144" cy="423862"/>
            </a:xfrm>
            <a:custGeom>
              <a:avLst/>
              <a:gdLst>
                <a:gd name="connsiteX0" fmla="*/ 0 w 2293144"/>
                <a:gd name="connsiteY0" fmla="*/ 0 h 423862"/>
                <a:gd name="connsiteX1" fmla="*/ 178594 w 2293144"/>
                <a:gd name="connsiteY1" fmla="*/ 0 h 423862"/>
                <a:gd name="connsiteX2" fmla="*/ 178594 w 2293144"/>
                <a:gd name="connsiteY2" fmla="*/ 26194 h 423862"/>
                <a:gd name="connsiteX3" fmla="*/ 269081 w 2293144"/>
                <a:gd name="connsiteY3" fmla="*/ 26194 h 423862"/>
                <a:gd name="connsiteX4" fmla="*/ 269081 w 2293144"/>
                <a:gd name="connsiteY4" fmla="*/ 69056 h 423862"/>
                <a:gd name="connsiteX5" fmla="*/ 288131 w 2293144"/>
                <a:gd name="connsiteY5" fmla="*/ 69056 h 423862"/>
                <a:gd name="connsiteX6" fmla="*/ 288131 w 2293144"/>
                <a:gd name="connsiteY6" fmla="*/ 100012 h 423862"/>
                <a:gd name="connsiteX7" fmla="*/ 316706 w 2293144"/>
                <a:gd name="connsiteY7" fmla="*/ 100012 h 423862"/>
                <a:gd name="connsiteX8" fmla="*/ 316706 w 2293144"/>
                <a:gd name="connsiteY8" fmla="*/ 121444 h 423862"/>
                <a:gd name="connsiteX9" fmla="*/ 328613 w 2293144"/>
                <a:gd name="connsiteY9" fmla="*/ 121444 h 423862"/>
                <a:gd name="connsiteX10" fmla="*/ 328613 w 2293144"/>
                <a:gd name="connsiteY10" fmla="*/ 166687 h 423862"/>
                <a:gd name="connsiteX11" fmla="*/ 433388 w 2293144"/>
                <a:gd name="connsiteY11" fmla="*/ 166687 h 423862"/>
                <a:gd name="connsiteX12" fmla="*/ 433388 w 2293144"/>
                <a:gd name="connsiteY12" fmla="*/ 195262 h 423862"/>
                <a:gd name="connsiteX13" fmla="*/ 485775 w 2293144"/>
                <a:gd name="connsiteY13" fmla="*/ 195262 h 423862"/>
                <a:gd name="connsiteX14" fmla="*/ 485775 w 2293144"/>
                <a:gd name="connsiteY14" fmla="*/ 230981 h 423862"/>
                <a:gd name="connsiteX15" fmla="*/ 495300 w 2293144"/>
                <a:gd name="connsiteY15" fmla="*/ 230981 h 423862"/>
                <a:gd name="connsiteX16" fmla="*/ 495300 w 2293144"/>
                <a:gd name="connsiteY16" fmla="*/ 261937 h 423862"/>
                <a:gd name="connsiteX17" fmla="*/ 740569 w 2293144"/>
                <a:gd name="connsiteY17" fmla="*/ 261937 h 423862"/>
                <a:gd name="connsiteX18" fmla="*/ 740569 w 2293144"/>
                <a:gd name="connsiteY18" fmla="*/ 292894 h 423862"/>
                <a:gd name="connsiteX19" fmla="*/ 771525 w 2293144"/>
                <a:gd name="connsiteY19" fmla="*/ 292894 h 423862"/>
                <a:gd name="connsiteX20" fmla="*/ 771525 w 2293144"/>
                <a:gd name="connsiteY20" fmla="*/ 338137 h 423862"/>
                <a:gd name="connsiteX21" fmla="*/ 800100 w 2293144"/>
                <a:gd name="connsiteY21" fmla="*/ 338137 h 423862"/>
                <a:gd name="connsiteX22" fmla="*/ 800100 w 2293144"/>
                <a:gd name="connsiteY22" fmla="*/ 361950 h 423862"/>
                <a:gd name="connsiteX23" fmla="*/ 854869 w 2293144"/>
                <a:gd name="connsiteY23" fmla="*/ 361950 h 423862"/>
                <a:gd name="connsiteX24" fmla="*/ 854869 w 2293144"/>
                <a:gd name="connsiteY24" fmla="*/ 395287 h 423862"/>
                <a:gd name="connsiteX25" fmla="*/ 1204913 w 2293144"/>
                <a:gd name="connsiteY25" fmla="*/ 395287 h 423862"/>
                <a:gd name="connsiteX26" fmla="*/ 1204913 w 2293144"/>
                <a:gd name="connsiteY26" fmla="*/ 423862 h 423862"/>
                <a:gd name="connsiteX27" fmla="*/ 2293144 w 2293144"/>
                <a:gd name="connsiteY27" fmla="*/ 423862 h 4238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2293144" h="423862">
                  <a:moveTo>
                    <a:pt x="0" y="0"/>
                  </a:moveTo>
                  <a:lnTo>
                    <a:pt x="178594" y="0"/>
                  </a:lnTo>
                  <a:lnTo>
                    <a:pt x="178594" y="26194"/>
                  </a:lnTo>
                  <a:lnTo>
                    <a:pt x="269081" y="26194"/>
                  </a:lnTo>
                  <a:lnTo>
                    <a:pt x="269081" y="69056"/>
                  </a:lnTo>
                  <a:lnTo>
                    <a:pt x="288131" y="69056"/>
                  </a:lnTo>
                  <a:lnTo>
                    <a:pt x="288131" y="100012"/>
                  </a:lnTo>
                  <a:lnTo>
                    <a:pt x="316706" y="100012"/>
                  </a:lnTo>
                  <a:lnTo>
                    <a:pt x="316706" y="121444"/>
                  </a:lnTo>
                  <a:lnTo>
                    <a:pt x="328613" y="121444"/>
                  </a:lnTo>
                  <a:lnTo>
                    <a:pt x="328613" y="166687"/>
                  </a:lnTo>
                  <a:lnTo>
                    <a:pt x="433388" y="166687"/>
                  </a:lnTo>
                  <a:lnTo>
                    <a:pt x="433388" y="195262"/>
                  </a:lnTo>
                  <a:lnTo>
                    <a:pt x="485775" y="195262"/>
                  </a:lnTo>
                  <a:lnTo>
                    <a:pt x="485775" y="230981"/>
                  </a:lnTo>
                  <a:lnTo>
                    <a:pt x="495300" y="230981"/>
                  </a:lnTo>
                  <a:lnTo>
                    <a:pt x="495300" y="261937"/>
                  </a:lnTo>
                  <a:lnTo>
                    <a:pt x="740569" y="261937"/>
                  </a:lnTo>
                  <a:lnTo>
                    <a:pt x="740569" y="292894"/>
                  </a:lnTo>
                  <a:lnTo>
                    <a:pt x="771525" y="292894"/>
                  </a:lnTo>
                  <a:lnTo>
                    <a:pt x="771525" y="338137"/>
                  </a:lnTo>
                  <a:lnTo>
                    <a:pt x="800100" y="338137"/>
                  </a:lnTo>
                  <a:lnTo>
                    <a:pt x="800100" y="361950"/>
                  </a:lnTo>
                  <a:lnTo>
                    <a:pt x="854869" y="361950"/>
                  </a:lnTo>
                  <a:lnTo>
                    <a:pt x="854869" y="395287"/>
                  </a:lnTo>
                  <a:lnTo>
                    <a:pt x="1204913" y="395287"/>
                  </a:lnTo>
                  <a:lnTo>
                    <a:pt x="1204913" y="423862"/>
                  </a:lnTo>
                  <a:lnTo>
                    <a:pt x="2293144" y="423862"/>
                  </a:lnTo>
                </a:path>
              </a:pathLst>
            </a:custGeom>
            <a:noFill/>
            <a:ln w="19050">
              <a:solidFill>
                <a:srgbClr val="1C3F8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28" name="Group 227">
              <a:extLst>
                <a:ext uri="{FF2B5EF4-FFF2-40B4-BE49-F238E27FC236}">
                  <a16:creationId xmlns:a16="http://schemas.microsoft.com/office/drawing/2014/main" id="{314FFEAA-9D57-3977-D594-F141AFEA0CC0}"/>
                </a:ext>
              </a:extLst>
            </p:cNvPr>
            <p:cNvGrpSpPr/>
            <p:nvPr/>
          </p:nvGrpSpPr>
          <p:grpSpPr>
            <a:xfrm>
              <a:off x="6229945" y="2112327"/>
              <a:ext cx="954883" cy="71438"/>
              <a:chOff x="6229945" y="2112327"/>
              <a:chExt cx="954883" cy="71438"/>
            </a:xfrm>
          </p:grpSpPr>
          <p:grpSp>
            <p:nvGrpSpPr>
              <p:cNvPr id="229" name="Group 228">
                <a:extLst>
                  <a:ext uri="{FF2B5EF4-FFF2-40B4-BE49-F238E27FC236}">
                    <a16:creationId xmlns:a16="http://schemas.microsoft.com/office/drawing/2014/main" id="{140ADA97-D5FD-8014-E030-25C8D2E0F31B}"/>
                  </a:ext>
                </a:extLst>
              </p:cNvPr>
              <p:cNvGrpSpPr/>
              <p:nvPr/>
            </p:nvGrpSpPr>
            <p:grpSpPr>
              <a:xfrm>
                <a:off x="6229945" y="2112327"/>
                <a:ext cx="71438" cy="71438"/>
                <a:chOff x="6384725" y="2462371"/>
                <a:chExt cx="71438" cy="71438"/>
              </a:xfrm>
            </p:grpSpPr>
            <p:cxnSp>
              <p:nvCxnSpPr>
                <p:cNvPr id="311" name="Straight Connector 310">
                  <a:extLst>
                    <a:ext uri="{FF2B5EF4-FFF2-40B4-BE49-F238E27FC236}">
                      <a16:creationId xmlns:a16="http://schemas.microsoft.com/office/drawing/2014/main" id="{A6B9FDA1-F8F4-9F54-257D-F14A586B234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420444" y="2462371"/>
                  <a:ext cx="0" cy="71438"/>
                </a:xfrm>
                <a:prstGeom prst="line">
                  <a:avLst/>
                </a:prstGeom>
                <a:ln w="12700">
                  <a:solidFill>
                    <a:srgbClr val="1C3F88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2" name="Straight Connector 311">
                  <a:extLst>
                    <a:ext uri="{FF2B5EF4-FFF2-40B4-BE49-F238E27FC236}">
                      <a16:creationId xmlns:a16="http://schemas.microsoft.com/office/drawing/2014/main" id="{308C1A31-79E4-BC8F-E9A3-B9190127868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6420444" y="2462371"/>
                  <a:ext cx="0" cy="71438"/>
                </a:xfrm>
                <a:prstGeom prst="line">
                  <a:avLst/>
                </a:prstGeom>
                <a:ln w="12700">
                  <a:solidFill>
                    <a:srgbClr val="1C3F88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30" name="Group 229">
                <a:extLst>
                  <a:ext uri="{FF2B5EF4-FFF2-40B4-BE49-F238E27FC236}">
                    <a16:creationId xmlns:a16="http://schemas.microsoft.com/office/drawing/2014/main" id="{6135C186-23CA-2CD4-87AF-7F6A500751DF}"/>
                  </a:ext>
                </a:extLst>
              </p:cNvPr>
              <p:cNvGrpSpPr/>
              <p:nvPr/>
            </p:nvGrpSpPr>
            <p:grpSpPr>
              <a:xfrm>
                <a:off x="6265664" y="2112327"/>
                <a:ext cx="71438" cy="71438"/>
                <a:chOff x="6384725" y="2462371"/>
                <a:chExt cx="71438" cy="71438"/>
              </a:xfrm>
            </p:grpSpPr>
            <p:cxnSp>
              <p:nvCxnSpPr>
                <p:cNvPr id="309" name="Straight Connector 308">
                  <a:extLst>
                    <a:ext uri="{FF2B5EF4-FFF2-40B4-BE49-F238E27FC236}">
                      <a16:creationId xmlns:a16="http://schemas.microsoft.com/office/drawing/2014/main" id="{036FDE0C-652B-6A3D-D0D5-A299AFE1D71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420444" y="2462371"/>
                  <a:ext cx="0" cy="71438"/>
                </a:xfrm>
                <a:prstGeom prst="line">
                  <a:avLst/>
                </a:prstGeom>
                <a:ln w="12700">
                  <a:solidFill>
                    <a:srgbClr val="1C3F88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0" name="Straight Connector 309">
                  <a:extLst>
                    <a:ext uri="{FF2B5EF4-FFF2-40B4-BE49-F238E27FC236}">
                      <a16:creationId xmlns:a16="http://schemas.microsoft.com/office/drawing/2014/main" id="{5A610DB7-D094-1106-20F5-16E4C4D2F4B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6420444" y="2462371"/>
                  <a:ext cx="0" cy="71438"/>
                </a:xfrm>
                <a:prstGeom prst="line">
                  <a:avLst/>
                </a:prstGeom>
                <a:ln w="12700">
                  <a:solidFill>
                    <a:srgbClr val="1C3F88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31" name="Group 230">
                <a:extLst>
                  <a:ext uri="{FF2B5EF4-FFF2-40B4-BE49-F238E27FC236}">
                    <a16:creationId xmlns:a16="http://schemas.microsoft.com/office/drawing/2014/main" id="{F4CF2FDB-7A3B-39E3-19EE-534F9522FCD2}"/>
                  </a:ext>
                </a:extLst>
              </p:cNvPr>
              <p:cNvGrpSpPr/>
              <p:nvPr/>
            </p:nvGrpSpPr>
            <p:grpSpPr>
              <a:xfrm>
                <a:off x="6301383" y="2112327"/>
                <a:ext cx="71438" cy="71438"/>
                <a:chOff x="6384725" y="2462371"/>
                <a:chExt cx="71438" cy="71438"/>
              </a:xfrm>
            </p:grpSpPr>
            <p:cxnSp>
              <p:nvCxnSpPr>
                <p:cNvPr id="307" name="Straight Connector 306">
                  <a:extLst>
                    <a:ext uri="{FF2B5EF4-FFF2-40B4-BE49-F238E27FC236}">
                      <a16:creationId xmlns:a16="http://schemas.microsoft.com/office/drawing/2014/main" id="{3C5AC8F5-288F-99CF-CAE0-CC497C71F5C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420444" y="2462371"/>
                  <a:ext cx="0" cy="71438"/>
                </a:xfrm>
                <a:prstGeom prst="line">
                  <a:avLst/>
                </a:prstGeom>
                <a:ln w="12700">
                  <a:solidFill>
                    <a:srgbClr val="1C3F88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8" name="Straight Connector 307">
                  <a:extLst>
                    <a:ext uri="{FF2B5EF4-FFF2-40B4-BE49-F238E27FC236}">
                      <a16:creationId xmlns:a16="http://schemas.microsoft.com/office/drawing/2014/main" id="{F1850CE4-F254-90DB-1A8E-0CAE7B1ED86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6420444" y="2462371"/>
                  <a:ext cx="0" cy="71438"/>
                </a:xfrm>
                <a:prstGeom prst="line">
                  <a:avLst/>
                </a:prstGeom>
                <a:ln w="12700">
                  <a:solidFill>
                    <a:srgbClr val="1C3F88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32" name="Group 231">
                <a:extLst>
                  <a:ext uri="{FF2B5EF4-FFF2-40B4-BE49-F238E27FC236}">
                    <a16:creationId xmlns:a16="http://schemas.microsoft.com/office/drawing/2014/main" id="{8EDC89C5-570F-30DA-3613-E4BA49B8D033}"/>
                  </a:ext>
                </a:extLst>
              </p:cNvPr>
              <p:cNvGrpSpPr/>
              <p:nvPr/>
            </p:nvGrpSpPr>
            <p:grpSpPr>
              <a:xfrm>
                <a:off x="6332339" y="2112327"/>
                <a:ext cx="71438" cy="71438"/>
                <a:chOff x="6384725" y="2462371"/>
                <a:chExt cx="71438" cy="71438"/>
              </a:xfrm>
            </p:grpSpPr>
            <p:cxnSp>
              <p:nvCxnSpPr>
                <p:cNvPr id="305" name="Straight Connector 304">
                  <a:extLst>
                    <a:ext uri="{FF2B5EF4-FFF2-40B4-BE49-F238E27FC236}">
                      <a16:creationId xmlns:a16="http://schemas.microsoft.com/office/drawing/2014/main" id="{B41DD7CB-5847-5D0D-6610-7C295C75146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420444" y="2462371"/>
                  <a:ext cx="0" cy="71438"/>
                </a:xfrm>
                <a:prstGeom prst="line">
                  <a:avLst/>
                </a:prstGeom>
                <a:ln w="12700">
                  <a:solidFill>
                    <a:srgbClr val="1C3F88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6" name="Straight Connector 305">
                  <a:extLst>
                    <a:ext uri="{FF2B5EF4-FFF2-40B4-BE49-F238E27FC236}">
                      <a16:creationId xmlns:a16="http://schemas.microsoft.com/office/drawing/2014/main" id="{C42D1B3B-D8AC-2ADA-107B-A231418A36D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6420444" y="2462371"/>
                  <a:ext cx="0" cy="71438"/>
                </a:xfrm>
                <a:prstGeom prst="line">
                  <a:avLst/>
                </a:prstGeom>
                <a:ln w="12700">
                  <a:solidFill>
                    <a:srgbClr val="1C3F88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33" name="Group 232">
                <a:extLst>
                  <a:ext uri="{FF2B5EF4-FFF2-40B4-BE49-F238E27FC236}">
                    <a16:creationId xmlns:a16="http://schemas.microsoft.com/office/drawing/2014/main" id="{62B50C33-491B-9161-83B4-FFB8E1966EF7}"/>
                  </a:ext>
                </a:extLst>
              </p:cNvPr>
              <p:cNvGrpSpPr/>
              <p:nvPr/>
            </p:nvGrpSpPr>
            <p:grpSpPr>
              <a:xfrm>
                <a:off x="6360914" y="2112327"/>
                <a:ext cx="71438" cy="71438"/>
                <a:chOff x="6384725" y="2462371"/>
                <a:chExt cx="71438" cy="71438"/>
              </a:xfrm>
            </p:grpSpPr>
            <p:cxnSp>
              <p:nvCxnSpPr>
                <p:cNvPr id="303" name="Straight Connector 302">
                  <a:extLst>
                    <a:ext uri="{FF2B5EF4-FFF2-40B4-BE49-F238E27FC236}">
                      <a16:creationId xmlns:a16="http://schemas.microsoft.com/office/drawing/2014/main" id="{D1DE9D07-1203-D4D6-9CCC-9D11686EC2F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420444" y="2462371"/>
                  <a:ext cx="0" cy="71438"/>
                </a:xfrm>
                <a:prstGeom prst="line">
                  <a:avLst/>
                </a:prstGeom>
                <a:ln w="12700">
                  <a:solidFill>
                    <a:srgbClr val="1C3F88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4" name="Straight Connector 303">
                  <a:extLst>
                    <a:ext uri="{FF2B5EF4-FFF2-40B4-BE49-F238E27FC236}">
                      <a16:creationId xmlns:a16="http://schemas.microsoft.com/office/drawing/2014/main" id="{5EA7E758-BC5E-46F0-F3FD-1753966B693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6420444" y="2462371"/>
                  <a:ext cx="0" cy="71438"/>
                </a:xfrm>
                <a:prstGeom prst="line">
                  <a:avLst/>
                </a:prstGeom>
                <a:ln w="12700">
                  <a:solidFill>
                    <a:srgbClr val="1C3F88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34" name="Group 233">
                <a:extLst>
                  <a:ext uri="{FF2B5EF4-FFF2-40B4-BE49-F238E27FC236}">
                    <a16:creationId xmlns:a16="http://schemas.microsoft.com/office/drawing/2014/main" id="{9EB54CCC-E070-54C5-DE2D-BB04D8C524B2}"/>
                  </a:ext>
                </a:extLst>
              </p:cNvPr>
              <p:cNvGrpSpPr/>
              <p:nvPr/>
            </p:nvGrpSpPr>
            <p:grpSpPr>
              <a:xfrm>
                <a:off x="6422827" y="2112327"/>
                <a:ext cx="71438" cy="71438"/>
                <a:chOff x="6384725" y="2462371"/>
                <a:chExt cx="71438" cy="71438"/>
              </a:xfrm>
            </p:grpSpPr>
            <p:cxnSp>
              <p:nvCxnSpPr>
                <p:cNvPr id="301" name="Straight Connector 300">
                  <a:extLst>
                    <a:ext uri="{FF2B5EF4-FFF2-40B4-BE49-F238E27FC236}">
                      <a16:creationId xmlns:a16="http://schemas.microsoft.com/office/drawing/2014/main" id="{0B81380D-1B1A-CE13-1C28-70A95C17AB9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420444" y="2462371"/>
                  <a:ext cx="0" cy="71438"/>
                </a:xfrm>
                <a:prstGeom prst="line">
                  <a:avLst/>
                </a:prstGeom>
                <a:ln w="12700">
                  <a:solidFill>
                    <a:srgbClr val="1C3F88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2" name="Straight Connector 301">
                  <a:extLst>
                    <a:ext uri="{FF2B5EF4-FFF2-40B4-BE49-F238E27FC236}">
                      <a16:creationId xmlns:a16="http://schemas.microsoft.com/office/drawing/2014/main" id="{2BBC5077-48E7-22B8-ABF4-50AB0D8549C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6420444" y="2462371"/>
                  <a:ext cx="0" cy="71438"/>
                </a:xfrm>
                <a:prstGeom prst="line">
                  <a:avLst/>
                </a:prstGeom>
                <a:ln w="12700">
                  <a:solidFill>
                    <a:srgbClr val="1C3F88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35" name="Group 234">
                <a:extLst>
                  <a:ext uri="{FF2B5EF4-FFF2-40B4-BE49-F238E27FC236}">
                    <a16:creationId xmlns:a16="http://schemas.microsoft.com/office/drawing/2014/main" id="{DE6FAF94-9E53-1443-C036-698DF0AD38ED}"/>
                  </a:ext>
                </a:extLst>
              </p:cNvPr>
              <p:cNvGrpSpPr/>
              <p:nvPr/>
            </p:nvGrpSpPr>
            <p:grpSpPr>
              <a:xfrm>
                <a:off x="6441877" y="2112327"/>
                <a:ext cx="71438" cy="71438"/>
                <a:chOff x="6384725" y="2462371"/>
                <a:chExt cx="71438" cy="71438"/>
              </a:xfrm>
            </p:grpSpPr>
            <p:cxnSp>
              <p:nvCxnSpPr>
                <p:cNvPr id="299" name="Straight Connector 298">
                  <a:extLst>
                    <a:ext uri="{FF2B5EF4-FFF2-40B4-BE49-F238E27FC236}">
                      <a16:creationId xmlns:a16="http://schemas.microsoft.com/office/drawing/2014/main" id="{59F7976B-BCC3-E4DF-79EC-674434EF455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420444" y="2462371"/>
                  <a:ext cx="0" cy="71438"/>
                </a:xfrm>
                <a:prstGeom prst="line">
                  <a:avLst/>
                </a:prstGeom>
                <a:ln w="12700">
                  <a:solidFill>
                    <a:srgbClr val="1C3F88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0" name="Straight Connector 299">
                  <a:extLst>
                    <a:ext uri="{FF2B5EF4-FFF2-40B4-BE49-F238E27FC236}">
                      <a16:creationId xmlns:a16="http://schemas.microsoft.com/office/drawing/2014/main" id="{7B463209-EE15-DEAF-FC43-05ED0BF8D3D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6420444" y="2462371"/>
                  <a:ext cx="0" cy="71438"/>
                </a:xfrm>
                <a:prstGeom prst="line">
                  <a:avLst/>
                </a:prstGeom>
                <a:ln w="12700">
                  <a:solidFill>
                    <a:srgbClr val="1C3F88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36" name="Group 235">
                <a:extLst>
                  <a:ext uri="{FF2B5EF4-FFF2-40B4-BE49-F238E27FC236}">
                    <a16:creationId xmlns:a16="http://schemas.microsoft.com/office/drawing/2014/main" id="{561B6D92-F6E5-E76B-0AFA-C6C85358F3E3}"/>
                  </a:ext>
                </a:extLst>
              </p:cNvPr>
              <p:cNvGrpSpPr/>
              <p:nvPr/>
            </p:nvGrpSpPr>
            <p:grpSpPr>
              <a:xfrm>
                <a:off x="6472833" y="2112327"/>
                <a:ext cx="71438" cy="71438"/>
                <a:chOff x="6384725" y="2462371"/>
                <a:chExt cx="71438" cy="71438"/>
              </a:xfrm>
            </p:grpSpPr>
            <p:cxnSp>
              <p:nvCxnSpPr>
                <p:cNvPr id="297" name="Straight Connector 296">
                  <a:extLst>
                    <a:ext uri="{FF2B5EF4-FFF2-40B4-BE49-F238E27FC236}">
                      <a16:creationId xmlns:a16="http://schemas.microsoft.com/office/drawing/2014/main" id="{DEAFBE2E-C247-AB05-BA1D-F1E74A8BE8B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420444" y="2462371"/>
                  <a:ext cx="0" cy="71438"/>
                </a:xfrm>
                <a:prstGeom prst="line">
                  <a:avLst/>
                </a:prstGeom>
                <a:ln w="12700">
                  <a:solidFill>
                    <a:srgbClr val="1C3F88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8" name="Straight Connector 297">
                  <a:extLst>
                    <a:ext uri="{FF2B5EF4-FFF2-40B4-BE49-F238E27FC236}">
                      <a16:creationId xmlns:a16="http://schemas.microsoft.com/office/drawing/2014/main" id="{FC80C144-06E1-A6E6-F6A0-14F76B318DC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6420444" y="2462371"/>
                  <a:ext cx="0" cy="71438"/>
                </a:xfrm>
                <a:prstGeom prst="line">
                  <a:avLst/>
                </a:prstGeom>
                <a:ln w="12700">
                  <a:solidFill>
                    <a:srgbClr val="1C3F88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37" name="Group 236">
                <a:extLst>
                  <a:ext uri="{FF2B5EF4-FFF2-40B4-BE49-F238E27FC236}">
                    <a16:creationId xmlns:a16="http://schemas.microsoft.com/office/drawing/2014/main" id="{17B703B3-1819-44D1-10E5-66FF73511932}"/>
                  </a:ext>
                </a:extLst>
              </p:cNvPr>
              <p:cNvGrpSpPr/>
              <p:nvPr/>
            </p:nvGrpSpPr>
            <p:grpSpPr>
              <a:xfrm>
                <a:off x="6494264" y="2112327"/>
                <a:ext cx="71438" cy="71438"/>
                <a:chOff x="6384725" y="2462371"/>
                <a:chExt cx="71438" cy="71438"/>
              </a:xfrm>
            </p:grpSpPr>
            <p:cxnSp>
              <p:nvCxnSpPr>
                <p:cNvPr id="295" name="Straight Connector 294">
                  <a:extLst>
                    <a:ext uri="{FF2B5EF4-FFF2-40B4-BE49-F238E27FC236}">
                      <a16:creationId xmlns:a16="http://schemas.microsoft.com/office/drawing/2014/main" id="{1711C45E-0EFD-2249-5C88-9E14DF04265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420444" y="2462371"/>
                  <a:ext cx="0" cy="71438"/>
                </a:xfrm>
                <a:prstGeom prst="line">
                  <a:avLst/>
                </a:prstGeom>
                <a:ln w="12700">
                  <a:solidFill>
                    <a:srgbClr val="1C3F88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6" name="Straight Connector 295">
                  <a:extLst>
                    <a:ext uri="{FF2B5EF4-FFF2-40B4-BE49-F238E27FC236}">
                      <a16:creationId xmlns:a16="http://schemas.microsoft.com/office/drawing/2014/main" id="{0D7BCFF9-A245-BCA1-3092-A9D2AB4925B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6420444" y="2462371"/>
                  <a:ext cx="0" cy="71438"/>
                </a:xfrm>
                <a:prstGeom prst="line">
                  <a:avLst/>
                </a:prstGeom>
                <a:ln w="12700">
                  <a:solidFill>
                    <a:srgbClr val="1C3F88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38" name="Group 237">
                <a:extLst>
                  <a:ext uri="{FF2B5EF4-FFF2-40B4-BE49-F238E27FC236}">
                    <a16:creationId xmlns:a16="http://schemas.microsoft.com/office/drawing/2014/main" id="{B1CCF0EF-345F-6CCE-4BA0-0014295B5CE8}"/>
                  </a:ext>
                </a:extLst>
              </p:cNvPr>
              <p:cNvGrpSpPr/>
              <p:nvPr/>
            </p:nvGrpSpPr>
            <p:grpSpPr>
              <a:xfrm>
                <a:off x="6513314" y="2112327"/>
                <a:ext cx="71438" cy="71438"/>
                <a:chOff x="6384725" y="2462371"/>
                <a:chExt cx="71438" cy="71438"/>
              </a:xfrm>
            </p:grpSpPr>
            <p:cxnSp>
              <p:nvCxnSpPr>
                <p:cNvPr id="293" name="Straight Connector 292">
                  <a:extLst>
                    <a:ext uri="{FF2B5EF4-FFF2-40B4-BE49-F238E27FC236}">
                      <a16:creationId xmlns:a16="http://schemas.microsoft.com/office/drawing/2014/main" id="{7AF6F41D-A1FF-C321-D392-1349D7AFFF9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420444" y="2462371"/>
                  <a:ext cx="0" cy="71438"/>
                </a:xfrm>
                <a:prstGeom prst="line">
                  <a:avLst/>
                </a:prstGeom>
                <a:ln w="12700">
                  <a:solidFill>
                    <a:srgbClr val="1C3F88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4" name="Straight Connector 293">
                  <a:extLst>
                    <a:ext uri="{FF2B5EF4-FFF2-40B4-BE49-F238E27FC236}">
                      <a16:creationId xmlns:a16="http://schemas.microsoft.com/office/drawing/2014/main" id="{7F6C3EE3-450C-6336-8F7A-D1AB8A6D417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6420444" y="2462371"/>
                  <a:ext cx="0" cy="71438"/>
                </a:xfrm>
                <a:prstGeom prst="line">
                  <a:avLst/>
                </a:prstGeom>
                <a:ln w="12700">
                  <a:solidFill>
                    <a:srgbClr val="1C3F88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39" name="Group 238">
                <a:extLst>
                  <a:ext uri="{FF2B5EF4-FFF2-40B4-BE49-F238E27FC236}">
                    <a16:creationId xmlns:a16="http://schemas.microsoft.com/office/drawing/2014/main" id="{8F79BCDF-5AF4-4106-713F-8B51B74706F2}"/>
                  </a:ext>
                </a:extLst>
              </p:cNvPr>
              <p:cNvGrpSpPr/>
              <p:nvPr/>
            </p:nvGrpSpPr>
            <p:grpSpPr>
              <a:xfrm>
                <a:off x="6539508" y="2112327"/>
                <a:ext cx="71438" cy="71438"/>
                <a:chOff x="6384725" y="2462371"/>
                <a:chExt cx="71438" cy="71438"/>
              </a:xfrm>
            </p:grpSpPr>
            <p:cxnSp>
              <p:nvCxnSpPr>
                <p:cNvPr id="291" name="Straight Connector 290">
                  <a:extLst>
                    <a:ext uri="{FF2B5EF4-FFF2-40B4-BE49-F238E27FC236}">
                      <a16:creationId xmlns:a16="http://schemas.microsoft.com/office/drawing/2014/main" id="{4BF15C53-B18D-E934-3042-036980BC3BD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420444" y="2462371"/>
                  <a:ext cx="0" cy="71438"/>
                </a:xfrm>
                <a:prstGeom prst="line">
                  <a:avLst/>
                </a:prstGeom>
                <a:ln w="12700">
                  <a:solidFill>
                    <a:srgbClr val="1C3F88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2" name="Straight Connector 291">
                  <a:extLst>
                    <a:ext uri="{FF2B5EF4-FFF2-40B4-BE49-F238E27FC236}">
                      <a16:creationId xmlns:a16="http://schemas.microsoft.com/office/drawing/2014/main" id="{4965943A-B6BE-A4E1-5297-41A33A687D6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6420444" y="2462371"/>
                  <a:ext cx="0" cy="71438"/>
                </a:xfrm>
                <a:prstGeom prst="line">
                  <a:avLst/>
                </a:prstGeom>
                <a:ln w="12700">
                  <a:solidFill>
                    <a:srgbClr val="1C3F88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0" name="Group 239">
                <a:extLst>
                  <a:ext uri="{FF2B5EF4-FFF2-40B4-BE49-F238E27FC236}">
                    <a16:creationId xmlns:a16="http://schemas.microsoft.com/office/drawing/2014/main" id="{807497D8-DFF2-2BAC-F93F-0F9006915FC8}"/>
                  </a:ext>
                </a:extLst>
              </p:cNvPr>
              <p:cNvGrpSpPr/>
              <p:nvPr/>
            </p:nvGrpSpPr>
            <p:grpSpPr>
              <a:xfrm>
                <a:off x="6603802" y="2112327"/>
                <a:ext cx="71438" cy="71438"/>
                <a:chOff x="6384725" y="2462371"/>
                <a:chExt cx="71438" cy="71438"/>
              </a:xfrm>
            </p:grpSpPr>
            <p:cxnSp>
              <p:nvCxnSpPr>
                <p:cNvPr id="289" name="Straight Connector 288">
                  <a:extLst>
                    <a:ext uri="{FF2B5EF4-FFF2-40B4-BE49-F238E27FC236}">
                      <a16:creationId xmlns:a16="http://schemas.microsoft.com/office/drawing/2014/main" id="{4C426129-7467-98A2-814E-57F4D0DFF6E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420444" y="2462371"/>
                  <a:ext cx="0" cy="71438"/>
                </a:xfrm>
                <a:prstGeom prst="line">
                  <a:avLst/>
                </a:prstGeom>
                <a:ln w="12700">
                  <a:solidFill>
                    <a:srgbClr val="1C3F88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0" name="Straight Connector 289">
                  <a:extLst>
                    <a:ext uri="{FF2B5EF4-FFF2-40B4-BE49-F238E27FC236}">
                      <a16:creationId xmlns:a16="http://schemas.microsoft.com/office/drawing/2014/main" id="{F7156064-0895-94F4-148E-6AE67FB8524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6420444" y="2462371"/>
                  <a:ext cx="0" cy="71438"/>
                </a:xfrm>
                <a:prstGeom prst="line">
                  <a:avLst/>
                </a:prstGeom>
                <a:ln w="12700">
                  <a:solidFill>
                    <a:srgbClr val="1C3F88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1" name="Group 240">
                <a:extLst>
                  <a:ext uri="{FF2B5EF4-FFF2-40B4-BE49-F238E27FC236}">
                    <a16:creationId xmlns:a16="http://schemas.microsoft.com/office/drawing/2014/main" id="{F0A52E41-9930-A6BB-DEAB-51A291770530}"/>
                  </a:ext>
                </a:extLst>
              </p:cNvPr>
              <p:cNvGrpSpPr/>
              <p:nvPr/>
            </p:nvGrpSpPr>
            <p:grpSpPr>
              <a:xfrm>
                <a:off x="6620471" y="2112327"/>
                <a:ext cx="71438" cy="71438"/>
                <a:chOff x="6384725" y="2462371"/>
                <a:chExt cx="71438" cy="71438"/>
              </a:xfrm>
            </p:grpSpPr>
            <p:cxnSp>
              <p:nvCxnSpPr>
                <p:cNvPr id="287" name="Straight Connector 286">
                  <a:extLst>
                    <a:ext uri="{FF2B5EF4-FFF2-40B4-BE49-F238E27FC236}">
                      <a16:creationId xmlns:a16="http://schemas.microsoft.com/office/drawing/2014/main" id="{D941CD1B-C08C-555E-12F1-A3F5A4ABC22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420444" y="2462371"/>
                  <a:ext cx="0" cy="71438"/>
                </a:xfrm>
                <a:prstGeom prst="line">
                  <a:avLst/>
                </a:prstGeom>
                <a:ln w="12700">
                  <a:solidFill>
                    <a:srgbClr val="1C3F88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8" name="Straight Connector 287">
                  <a:extLst>
                    <a:ext uri="{FF2B5EF4-FFF2-40B4-BE49-F238E27FC236}">
                      <a16:creationId xmlns:a16="http://schemas.microsoft.com/office/drawing/2014/main" id="{CCC79238-630C-5FCB-6251-634A2661DBB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6420444" y="2462371"/>
                  <a:ext cx="0" cy="71438"/>
                </a:xfrm>
                <a:prstGeom prst="line">
                  <a:avLst/>
                </a:prstGeom>
                <a:ln w="12700">
                  <a:solidFill>
                    <a:srgbClr val="1C3F88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2" name="Group 241">
                <a:extLst>
                  <a:ext uri="{FF2B5EF4-FFF2-40B4-BE49-F238E27FC236}">
                    <a16:creationId xmlns:a16="http://schemas.microsoft.com/office/drawing/2014/main" id="{89194FBB-CCF6-4D99-E3C5-372E09F8B570}"/>
                  </a:ext>
                </a:extLst>
              </p:cNvPr>
              <p:cNvGrpSpPr/>
              <p:nvPr/>
            </p:nvGrpSpPr>
            <p:grpSpPr>
              <a:xfrm>
                <a:off x="6637140" y="2112327"/>
                <a:ext cx="71438" cy="71438"/>
                <a:chOff x="6384725" y="2462371"/>
                <a:chExt cx="71438" cy="71438"/>
              </a:xfrm>
            </p:grpSpPr>
            <p:cxnSp>
              <p:nvCxnSpPr>
                <p:cNvPr id="285" name="Straight Connector 284">
                  <a:extLst>
                    <a:ext uri="{FF2B5EF4-FFF2-40B4-BE49-F238E27FC236}">
                      <a16:creationId xmlns:a16="http://schemas.microsoft.com/office/drawing/2014/main" id="{E3338A87-21A5-33AD-4B19-D3A28346B62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420444" y="2462371"/>
                  <a:ext cx="0" cy="71438"/>
                </a:xfrm>
                <a:prstGeom prst="line">
                  <a:avLst/>
                </a:prstGeom>
                <a:ln w="12700">
                  <a:solidFill>
                    <a:srgbClr val="1C3F88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6" name="Straight Connector 285">
                  <a:extLst>
                    <a:ext uri="{FF2B5EF4-FFF2-40B4-BE49-F238E27FC236}">
                      <a16:creationId xmlns:a16="http://schemas.microsoft.com/office/drawing/2014/main" id="{5153EA65-7FEC-DBA9-A6E4-F1468B08125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6420444" y="2462371"/>
                  <a:ext cx="0" cy="71438"/>
                </a:xfrm>
                <a:prstGeom prst="line">
                  <a:avLst/>
                </a:prstGeom>
                <a:ln w="12700">
                  <a:solidFill>
                    <a:srgbClr val="1C3F88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3" name="Group 242">
                <a:extLst>
                  <a:ext uri="{FF2B5EF4-FFF2-40B4-BE49-F238E27FC236}">
                    <a16:creationId xmlns:a16="http://schemas.microsoft.com/office/drawing/2014/main" id="{7590858D-B993-F751-CC68-C90C1EBD7D43}"/>
                  </a:ext>
                </a:extLst>
              </p:cNvPr>
              <p:cNvGrpSpPr/>
              <p:nvPr/>
            </p:nvGrpSpPr>
            <p:grpSpPr>
              <a:xfrm>
                <a:off x="6660953" y="2112327"/>
                <a:ext cx="71438" cy="71438"/>
                <a:chOff x="6384725" y="2462371"/>
                <a:chExt cx="71438" cy="71438"/>
              </a:xfrm>
            </p:grpSpPr>
            <p:cxnSp>
              <p:nvCxnSpPr>
                <p:cNvPr id="283" name="Straight Connector 282">
                  <a:extLst>
                    <a:ext uri="{FF2B5EF4-FFF2-40B4-BE49-F238E27FC236}">
                      <a16:creationId xmlns:a16="http://schemas.microsoft.com/office/drawing/2014/main" id="{DCCCD221-669E-1C19-FE00-C90639C4940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420444" y="2462371"/>
                  <a:ext cx="0" cy="71438"/>
                </a:xfrm>
                <a:prstGeom prst="line">
                  <a:avLst/>
                </a:prstGeom>
                <a:ln w="12700">
                  <a:solidFill>
                    <a:srgbClr val="1C3F88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4" name="Straight Connector 283">
                  <a:extLst>
                    <a:ext uri="{FF2B5EF4-FFF2-40B4-BE49-F238E27FC236}">
                      <a16:creationId xmlns:a16="http://schemas.microsoft.com/office/drawing/2014/main" id="{969FA480-6837-287E-A0A7-AE72FA88560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6420444" y="2462371"/>
                  <a:ext cx="0" cy="71438"/>
                </a:xfrm>
                <a:prstGeom prst="line">
                  <a:avLst/>
                </a:prstGeom>
                <a:ln w="12700">
                  <a:solidFill>
                    <a:srgbClr val="1C3F88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4" name="Group 243">
                <a:extLst>
                  <a:ext uri="{FF2B5EF4-FFF2-40B4-BE49-F238E27FC236}">
                    <a16:creationId xmlns:a16="http://schemas.microsoft.com/office/drawing/2014/main" id="{BC4C4F4F-AA4C-2C43-5264-46B00407FAC6}"/>
                  </a:ext>
                </a:extLst>
              </p:cNvPr>
              <p:cNvGrpSpPr/>
              <p:nvPr/>
            </p:nvGrpSpPr>
            <p:grpSpPr>
              <a:xfrm>
                <a:off x="6680003" y="2112327"/>
                <a:ext cx="71438" cy="71438"/>
                <a:chOff x="6384725" y="2462371"/>
                <a:chExt cx="71438" cy="71438"/>
              </a:xfrm>
            </p:grpSpPr>
            <p:cxnSp>
              <p:nvCxnSpPr>
                <p:cNvPr id="281" name="Straight Connector 280">
                  <a:extLst>
                    <a:ext uri="{FF2B5EF4-FFF2-40B4-BE49-F238E27FC236}">
                      <a16:creationId xmlns:a16="http://schemas.microsoft.com/office/drawing/2014/main" id="{08285F6C-558B-6AAA-6593-766E46B2677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420444" y="2462371"/>
                  <a:ext cx="0" cy="71438"/>
                </a:xfrm>
                <a:prstGeom prst="line">
                  <a:avLst/>
                </a:prstGeom>
                <a:ln w="12700">
                  <a:solidFill>
                    <a:srgbClr val="1C3F88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2" name="Straight Connector 281">
                  <a:extLst>
                    <a:ext uri="{FF2B5EF4-FFF2-40B4-BE49-F238E27FC236}">
                      <a16:creationId xmlns:a16="http://schemas.microsoft.com/office/drawing/2014/main" id="{6E6A01C0-C990-C20C-7E3B-49E39612F55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6420444" y="2462371"/>
                  <a:ext cx="0" cy="71438"/>
                </a:xfrm>
                <a:prstGeom prst="line">
                  <a:avLst/>
                </a:prstGeom>
                <a:ln w="12700">
                  <a:solidFill>
                    <a:srgbClr val="1C3F88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5" name="Group 244">
                <a:extLst>
                  <a:ext uri="{FF2B5EF4-FFF2-40B4-BE49-F238E27FC236}">
                    <a16:creationId xmlns:a16="http://schemas.microsoft.com/office/drawing/2014/main" id="{A1AAE39D-5586-4DE3-4DF2-8A4EC290E9F5}"/>
                  </a:ext>
                </a:extLst>
              </p:cNvPr>
              <p:cNvGrpSpPr/>
              <p:nvPr/>
            </p:nvGrpSpPr>
            <p:grpSpPr>
              <a:xfrm>
                <a:off x="6715722" y="2112327"/>
                <a:ext cx="71438" cy="71438"/>
                <a:chOff x="6384725" y="2462371"/>
                <a:chExt cx="71438" cy="71438"/>
              </a:xfrm>
            </p:grpSpPr>
            <p:cxnSp>
              <p:nvCxnSpPr>
                <p:cNvPr id="279" name="Straight Connector 278">
                  <a:extLst>
                    <a:ext uri="{FF2B5EF4-FFF2-40B4-BE49-F238E27FC236}">
                      <a16:creationId xmlns:a16="http://schemas.microsoft.com/office/drawing/2014/main" id="{C784AAF1-24DA-47BE-DF2F-79AA331365C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420444" y="2462371"/>
                  <a:ext cx="0" cy="71438"/>
                </a:xfrm>
                <a:prstGeom prst="line">
                  <a:avLst/>
                </a:prstGeom>
                <a:ln w="12700">
                  <a:solidFill>
                    <a:srgbClr val="1C3F88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0" name="Straight Connector 279">
                  <a:extLst>
                    <a:ext uri="{FF2B5EF4-FFF2-40B4-BE49-F238E27FC236}">
                      <a16:creationId xmlns:a16="http://schemas.microsoft.com/office/drawing/2014/main" id="{52973136-B461-6264-E3F3-2BCF3554841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6420444" y="2462371"/>
                  <a:ext cx="0" cy="71438"/>
                </a:xfrm>
                <a:prstGeom prst="line">
                  <a:avLst/>
                </a:prstGeom>
                <a:ln w="12700">
                  <a:solidFill>
                    <a:srgbClr val="1C3F88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6" name="Group 245">
                <a:extLst>
                  <a:ext uri="{FF2B5EF4-FFF2-40B4-BE49-F238E27FC236}">
                    <a16:creationId xmlns:a16="http://schemas.microsoft.com/office/drawing/2014/main" id="{ED6D7EC9-50EC-5AD7-6A0A-3A8ADFFA7384}"/>
                  </a:ext>
                </a:extLst>
              </p:cNvPr>
              <p:cNvGrpSpPr/>
              <p:nvPr/>
            </p:nvGrpSpPr>
            <p:grpSpPr>
              <a:xfrm>
                <a:off x="6775253" y="2112327"/>
                <a:ext cx="71438" cy="71438"/>
                <a:chOff x="6384725" y="2462371"/>
                <a:chExt cx="71438" cy="71438"/>
              </a:xfrm>
            </p:grpSpPr>
            <p:cxnSp>
              <p:nvCxnSpPr>
                <p:cNvPr id="277" name="Straight Connector 276">
                  <a:extLst>
                    <a:ext uri="{FF2B5EF4-FFF2-40B4-BE49-F238E27FC236}">
                      <a16:creationId xmlns:a16="http://schemas.microsoft.com/office/drawing/2014/main" id="{7F03E9E4-3769-DF05-E179-3CDD4099641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420444" y="2462371"/>
                  <a:ext cx="0" cy="71438"/>
                </a:xfrm>
                <a:prstGeom prst="line">
                  <a:avLst/>
                </a:prstGeom>
                <a:ln w="12700">
                  <a:solidFill>
                    <a:srgbClr val="1C3F88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8" name="Straight Connector 277">
                  <a:extLst>
                    <a:ext uri="{FF2B5EF4-FFF2-40B4-BE49-F238E27FC236}">
                      <a16:creationId xmlns:a16="http://schemas.microsoft.com/office/drawing/2014/main" id="{8262A667-94BA-58F5-62FC-3252E998EFA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6420444" y="2462371"/>
                  <a:ext cx="0" cy="71438"/>
                </a:xfrm>
                <a:prstGeom prst="line">
                  <a:avLst/>
                </a:prstGeom>
                <a:ln w="12700">
                  <a:solidFill>
                    <a:srgbClr val="1C3F88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7" name="Group 246">
                <a:extLst>
                  <a:ext uri="{FF2B5EF4-FFF2-40B4-BE49-F238E27FC236}">
                    <a16:creationId xmlns:a16="http://schemas.microsoft.com/office/drawing/2014/main" id="{0DBD8A06-3075-CDDB-1F26-465BB2858FC7}"/>
                  </a:ext>
                </a:extLst>
              </p:cNvPr>
              <p:cNvGrpSpPr/>
              <p:nvPr/>
            </p:nvGrpSpPr>
            <p:grpSpPr>
              <a:xfrm>
                <a:off x="6820497" y="2112327"/>
                <a:ext cx="71438" cy="71438"/>
                <a:chOff x="6384725" y="2462371"/>
                <a:chExt cx="71438" cy="71438"/>
              </a:xfrm>
            </p:grpSpPr>
            <p:cxnSp>
              <p:nvCxnSpPr>
                <p:cNvPr id="275" name="Straight Connector 274">
                  <a:extLst>
                    <a:ext uri="{FF2B5EF4-FFF2-40B4-BE49-F238E27FC236}">
                      <a16:creationId xmlns:a16="http://schemas.microsoft.com/office/drawing/2014/main" id="{97BE5AC0-69DD-2F41-09B9-77362BBF438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420444" y="2462371"/>
                  <a:ext cx="0" cy="71438"/>
                </a:xfrm>
                <a:prstGeom prst="line">
                  <a:avLst/>
                </a:prstGeom>
                <a:ln w="12700">
                  <a:solidFill>
                    <a:srgbClr val="1C3F88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6" name="Straight Connector 275">
                  <a:extLst>
                    <a:ext uri="{FF2B5EF4-FFF2-40B4-BE49-F238E27FC236}">
                      <a16:creationId xmlns:a16="http://schemas.microsoft.com/office/drawing/2014/main" id="{C795EC39-B7C5-A6CA-10B8-FD8015ED7E8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6420444" y="2462371"/>
                  <a:ext cx="0" cy="71438"/>
                </a:xfrm>
                <a:prstGeom prst="line">
                  <a:avLst/>
                </a:prstGeom>
                <a:ln w="12700">
                  <a:solidFill>
                    <a:srgbClr val="1C3F88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8" name="Group 247">
                <a:extLst>
                  <a:ext uri="{FF2B5EF4-FFF2-40B4-BE49-F238E27FC236}">
                    <a16:creationId xmlns:a16="http://schemas.microsoft.com/office/drawing/2014/main" id="{3816B6AD-6190-0FC9-7ACC-834D5BC184C4}"/>
                  </a:ext>
                </a:extLst>
              </p:cNvPr>
              <p:cNvGrpSpPr/>
              <p:nvPr/>
            </p:nvGrpSpPr>
            <p:grpSpPr>
              <a:xfrm>
                <a:off x="6841928" y="2112327"/>
                <a:ext cx="71438" cy="71438"/>
                <a:chOff x="6384725" y="2462371"/>
                <a:chExt cx="71438" cy="71438"/>
              </a:xfrm>
            </p:grpSpPr>
            <p:cxnSp>
              <p:nvCxnSpPr>
                <p:cNvPr id="273" name="Straight Connector 272">
                  <a:extLst>
                    <a:ext uri="{FF2B5EF4-FFF2-40B4-BE49-F238E27FC236}">
                      <a16:creationId xmlns:a16="http://schemas.microsoft.com/office/drawing/2014/main" id="{92C27637-630C-9D10-BA98-E01EB89B045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420444" y="2462371"/>
                  <a:ext cx="0" cy="71438"/>
                </a:xfrm>
                <a:prstGeom prst="line">
                  <a:avLst/>
                </a:prstGeom>
                <a:ln w="12700">
                  <a:solidFill>
                    <a:srgbClr val="1C3F88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4" name="Straight Connector 273">
                  <a:extLst>
                    <a:ext uri="{FF2B5EF4-FFF2-40B4-BE49-F238E27FC236}">
                      <a16:creationId xmlns:a16="http://schemas.microsoft.com/office/drawing/2014/main" id="{91477C8C-FE63-7B90-262E-6CADEE05588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6420444" y="2462371"/>
                  <a:ext cx="0" cy="71438"/>
                </a:xfrm>
                <a:prstGeom prst="line">
                  <a:avLst/>
                </a:prstGeom>
                <a:ln w="12700">
                  <a:solidFill>
                    <a:srgbClr val="1C3F88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9" name="Group 248">
                <a:extLst>
                  <a:ext uri="{FF2B5EF4-FFF2-40B4-BE49-F238E27FC236}">
                    <a16:creationId xmlns:a16="http://schemas.microsoft.com/office/drawing/2014/main" id="{E31733DD-F2C5-C567-BD4D-FC36C3405118}"/>
                  </a:ext>
                </a:extLst>
              </p:cNvPr>
              <p:cNvGrpSpPr/>
              <p:nvPr/>
            </p:nvGrpSpPr>
            <p:grpSpPr>
              <a:xfrm>
                <a:off x="6858597" y="2112327"/>
                <a:ext cx="71438" cy="71438"/>
                <a:chOff x="6384725" y="2462371"/>
                <a:chExt cx="71438" cy="71438"/>
              </a:xfrm>
            </p:grpSpPr>
            <p:cxnSp>
              <p:nvCxnSpPr>
                <p:cNvPr id="271" name="Straight Connector 270">
                  <a:extLst>
                    <a:ext uri="{FF2B5EF4-FFF2-40B4-BE49-F238E27FC236}">
                      <a16:creationId xmlns:a16="http://schemas.microsoft.com/office/drawing/2014/main" id="{E59531C9-8304-EBA4-1525-037EF0DA632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420444" y="2462371"/>
                  <a:ext cx="0" cy="71438"/>
                </a:xfrm>
                <a:prstGeom prst="line">
                  <a:avLst/>
                </a:prstGeom>
                <a:ln w="12700">
                  <a:solidFill>
                    <a:srgbClr val="1C3F88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2" name="Straight Connector 271">
                  <a:extLst>
                    <a:ext uri="{FF2B5EF4-FFF2-40B4-BE49-F238E27FC236}">
                      <a16:creationId xmlns:a16="http://schemas.microsoft.com/office/drawing/2014/main" id="{3B3EBC02-E231-647F-1AF6-BADD5758BCD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6420444" y="2462371"/>
                  <a:ext cx="0" cy="71438"/>
                </a:xfrm>
                <a:prstGeom prst="line">
                  <a:avLst/>
                </a:prstGeom>
                <a:ln w="12700">
                  <a:solidFill>
                    <a:srgbClr val="1C3F88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0" name="Group 249">
                <a:extLst>
                  <a:ext uri="{FF2B5EF4-FFF2-40B4-BE49-F238E27FC236}">
                    <a16:creationId xmlns:a16="http://schemas.microsoft.com/office/drawing/2014/main" id="{3E7028C3-D1E6-921F-3B84-DCCB8AA30D88}"/>
                  </a:ext>
                </a:extLst>
              </p:cNvPr>
              <p:cNvGrpSpPr/>
              <p:nvPr/>
            </p:nvGrpSpPr>
            <p:grpSpPr>
              <a:xfrm>
                <a:off x="6882410" y="2112327"/>
                <a:ext cx="71438" cy="71438"/>
                <a:chOff x="6384725" y="2462371"/>
                <a:chExt cx="71438" cy="71438"/>
              </a:xfrm>
            </p:grpSpPr>
            <p:cxnSp>
              <p:nvCxnSpPr>
                <p:cNvPr id="269" name="Straight Connector 268">
                  <a:extLst>
                    <a:ext uri="{FF2B5EF4-FFF2-40B4-BE49-F238E27FC236}">
                      <a16:creationId xmlns:a16="http://schemas.microsoft.com/office/drawing/2014/main" id="{D131B103-6E95-9C38-F40B-96211FD88B1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420444" y="2462371"/>
                  <a:ext cx="0" cy="71438"/>
                </a:xfrm>
                <a:prstGeom prst="line">
                  <a:avLst/>
                </a:prstGeom>
                <a:ln w="12700">
                  <a:solidFill>
                    <a:srgbClr val="1C3F88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0" name="Straight Connector 269">
                  <a:extLst>
                    <a:ext uri="{FF2B5EF4-FFF2-40B4-BE49-F238E27FC236}">
                      <a16:creationId xmlns:a16="http://schemas.microsoft.com/office/drawing/2014/main" id="{ED25CD39-C170-A0F6-0CBD-FF34B4337BA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6420444" y="2462371"/>
                  <a:ext cx="0" cy="71438"/>
                </a:xfrm>
                <a:prstGeom prst="line">
                  <a:avLst/>
                </a:prstGeom>
                <a:ln w="12700">
                  <a:solidFill>
                    <a:srgbClr val="1C3F88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1" name="Group 250">
                <a:extLst>
                  <a:ext uri="{FF2B5EF4-FFF2-40B4-BE49-F238E27FC236}">
                    <a16:creationId xmlns:a16="http://schemas.microsoft.com/office/drawing/2014/main" id="{3988374F-7DCD-9E20-2612-4F7C68E62E4A}"/>
                  </a:ext>
                </a:extLst>
              </p:cNvPr>
              <p:cNvGrpSpPr/>
              <p:nvPr/>
            </p:nvGrpSpPr>
            <p:grpSpPr>
              <a:xfrm>
                <a:off x="6980041" y="2112327"/>
                <a:ext cx="71438" cy="71438"/>
                <a:chOff x="6384725" y="2462371"/>
                <a:chExt cx="71438" cy="71438"/>
              </a:xfrm>
            </p:grpSpPr>
            <p:cxnSp>
              <p:nvCxnSpPr>
                <p:cNvPr id="267" name="Straight Connector 266">
                  <a:extLst>
                    <a:ext uri="{FF2B5EF4-FFF2-40B4-BE49-F238E27FC236}">
                      <a16:creationId xmlns:a16="http://schemas.microsoft.com/office/drawing/2014/main" id="{FDC6F3FD-2B3D-0698-406C-3C4E3010695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420444" y="2462371"/>
                  <a:ext cx="0" cy="71438"/>
                </a:xfrm>
                <a:prstGeom prst="line">
                  <a:avLst/>
                </a:prstGeom>
                <a:ln w="12700">
                  <a:solidFill>
                    <a:srgbClr val="1C3F88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8" name="Straight Connector 267">
                  <a:extLst>
                    <a:ext uri="{FF2B5EF4-FFF2-40B4-BE49-F238E27FC236}">
                      <a16:creationId xmlns:a16="http://schemas.microsoft.com/office/drawing/2014/main" id="{BA486C1D-99ED-B692-1784-60D5121843F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6420444" y="2462371"/>
                  <a:ext cx="0" cy="71438"/>
                </a:xfrm>
                <a:prstGeom prst="line">
                  <a:avLst/>
                </a:prstGeom>
                <a:ln w="12700">
                  <a:solidFill>
                    <a:srgbClr val="1C3F88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2" name="Group 251">
                <a:extLst>
                  <a:ext uri="{FF2B5EF4-FFF2-40B4-BE49-F238E27FC236}">
                    <a16:creationId xmlns:a16="http://schemas.microsoft.com/office/drawing/2014/main" id="{36DDF4C8-A603-F03E-EB47-FA4DDAB85AEB}"/>
                  </a:ext>
                </a:extLst>
              </p:cNvPr>
              <p:cNvGrpSpPr/>
              <p:nvPr/>
            </p:nvGrpSpPr>
            <p:grpSpPr>
              <a:xfrm>
                <a:off x="6994328" y="2112327"/>
                <a:ext cx="71438" cy="71438"/>
                <a:chOff x="6384725" y="2462371"/>
                <a:chExt cx="71438" cy="71438"/>
              </a:xfrm>
            </p:grpSpPr>
            <p:cxnSp>
              <p:nvCxnSpPr>
                <p:cNvPr id="265" name="Straight Connector 264">
                  <a:extLst>
                    <a:ext uri="{FF2B5EF4-FFF2-40B4-BE49-F238E27FC236}">
                      <a16:creationId xmlns:a16="http://schemas.microsoft.com/office/drawing/2014/main" id="{D32B2F18-7757-2F57-58F0-9B9F6CBA533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420444" y="2462371"/>
                  <a:ext cx="0" cy="71438"/>
                </a:xfrm>
                <a:prstGeom prst="line">
                  <a:avLst/>
                </a:prstGeom>
                <a:ln w="12700">
                  <a:solidFill>
                    <a:srgbClr val="1C3F88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6" name="Straight Connector 265">
                  <a:extLst>
                    <a:ext uri="{FF2B5EF4-FFF2-40B4-BE49-F238E27FC236}">
                      <a16:creationId xmlns:a16="http://schemas.microsoft.com/office/drawing/2014/main" id="{DE6B37BF-4244-BC89-7844-07A4DB2B590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6420444" y="2462371"/>
                  <a:ext cx="0" cy="71438"/>
                </a:xfrm>
                <a:prstGeom prst="line">
                  <a:avLst/>
                </a:prstGeom>
                <a:ln w="12700">
                  <a:solidFill>
                    <a:srgbClr val="1C3F88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3" name="Group 252">
                <a:extLst>
                  <a:ext uri="{FF2B5EF4-FFF2-40B4-BE49-F238E27FC236}">
                    <a16:creationId xmlns:a16="http://schemas.microsoft.com/office/drawing/2014/main" id="{AB7F8817-8559-29E7-CB4B-ED9E8ECF11AB}"/>
                  </a:ext>
                </a:extLst>
              </p:cNvPr>
              <p:cNvGrpSpPr/>
              <p:nvPr/>
            </p:nvGrpSpPr>
            <p:grpSpPr>
              <a:xfrm>
                <a:off x="7025284" y="2112327"/>
                <a:ext cx="71438" cy="71438"/>
                <a:chOff x="6384725" y="2462371"/>
                <a:chExt cx="71438" cy="71438"/>
              </a:xfrm>
            </p:grpSpPr>
            <p:cxnSp>
              <p:nvCxnSpPr>
                <p:cNvPr id="263" name="Straight Connector 262">
                  <a:extLst>
                    <a:ext uri="{FF2B5EF4-FFF2-40B4-BE49-F238E27FC236}">
                      <a16:creationId xmlns:a16="http://schemas.microsoft.com/office/drawing/2014/main" id="{671C7928-FDCD-A9B4-4630-209E1360D4F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420444" y="2462371"/>
                  <a:ext cx="0" cy="71438"/>
                </a:xfrm>
                <a:prstGeom prst="line">
                  <a:avLst/>
                </a:prstGeom>
                <a:ln w="12700">
                  <a:solidFill>
                    <a:srgbClr val="1C3F88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4" name="Straight Connector 263">
                  <a:extLst>
                    <a:ext uri="{FF2B5EF4-FFF2-40B4-BE49-F238E27FC236}">
                      <a16:creationId xmlns:a16="http://schemas.microsoft.com/office/drawing/2014/main" id="{A361E0CD-052B-6D6A-085F-A655FB0C6C5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6420444" y="2462371"/>
                  <a:ext cx="0" cy="71438"/>
                </a:xfrm>
                <a:prstGeom prst="line">
                  <a:avLst/>
                </a:prstGeom>
                <a:ln w="12700">
                  <a:solidFill>
                    <a:srgbClr val="1C3F88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4" name="Group 253">
                <a:extLst>
                  <a:ext uri="{FF2B5EF4-FFF2-40B4-BE49-F238E27FC236}">
                    <a16:creationId xmlns:a16="http://schemas.microsoft.com/office/drawing/2014/main" id="{2D8D6871-CDC0-623F-4108-D8FDD35A6AA4}"/>
                  </a:ext>
                </a:extLst>
              </p:cNvPr>
              <p:cNvGrpSpPr/>
              <p:nvPr/>
            </p:nvGrpSpPr>
            <p:grpSpPr>
              <a:xfrm>
                <a:off x="7044334" y="2112327"/>
                <a:ext cx="71438" cy="71438"/>
                <a:chOff x="6384725" y="2462371"/>
                <a:chExt cx="71438" cy="71438"/>
              </a:xfrm>
            </p:grpSpPr>
            <p:cxnSp>
              <p:nvCxnSpPr>
                <p:cNvPr id="261" name="Straight Connector 260">
                  <a:extLst>
                    <a:ext uri="{FF2B5EF4-FFF2-40B4-BE49-F238E27FC236}">
                      <a16:creationId xmlns:a16="http://schemas.microsoft.com/office/drawing/2014/main" id="{DE0E35F5-C7B4-9A2F-8B6D-33ED78D2236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420444" y="2462371"/>
                  <a:ext cx="0" cy="71438"/>
                </a:xfrm>
                <a:prstGeom prst="line">
                  <a:avLst/>
                </a:prstGeom>
                <a:ln w="12700">
                  <a:solidFill>
                    <a:srgbClr val="1C3F88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2" name="Straight Connector 261">
                  <a:extLst>
                    <a:ext uri="{FF2B5EF4-FFF2-40B4-BE49-F238E27FC236}">
                      <a16:creationId xmlns:a16="http://schemas.microsoft.com/office/drawing/2014/main" id="{9A99BBD3-8A15-EB66-4278-8ED965016A4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6420444" y="2462371"/>
                  <a:ext cx="0" cy="71438"/>
                </a:xfrm>
                <a:prstGeom prst="line">
                  <a:avLst/>
                </a:prstGeom>
                <a:ln w="12700">
                  <a:solidFill>
                    <a:srgbClr val="1C3F88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5" name="Group 254">
                <a:extLst>
                  <a:ext uri="{FF2B5EF4-FFF2-40B4-BE49-F238E27FC236}">
                    <a16:creationId xmlns:a16="http://schemas.microsoft.com/office/drawing/2014/main" id="{B8E4C47C-84FE-7B72-9860-5E062F080DE7}"/>
                  </a:ext>
                </a:extLst>
              </p:cNvPr>
              <p:cNvGrpSpPr/>
              <p:nvPr/>
            </p:nvGrpSpPr>
            <p:grpSpPr>
              <a:xfrm>
                <a:off x="7061003" y="2112327"/>
                <a:ext cx="71438" cy="71438"/>
                <a:chOff x="6384725" y="2462371"/>
                <a:chExt cx="71438" cy="71438"/>
              </a:xfrm>
            </p:grpSpPr>
            <p:cxnSp>
              <p:nvCxnSpPr>
                <p:cNvPr id="259" name="Straight Connector 258">
                  <a:extLst>
                    <a:ext uri="{FF2B5EF4-FFF2-40B4-BE49-F238E27FC236}">
                      <a16:creationId xmlns:a16="http://schemas.microsoft.com/office/drawing/2014/main" id="{74B8E7FA-AC59-7811-79C7-A5ADDB95DDF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420444" y="2462371"/>
                  <a:ext cx="0" cy="71438"/>
                </a:xfrm>
                <a:prstGeom prst="line">
                  <a:avLst/>
                </a:prstGeom>
                <a:ln w="12700">
                  <a:solidFill>
                    <a:srgbClr val="1C3F88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0" name="Straight Connector 259">
                  <a:extLst>
                    <a:ext uri="{FF2B5EF4-FFF2-40B4-BE49-F238E27FC236}">
                      <a16:creationId xmlns:a16="http://schemas.microsoft.com/office/drawing/2014/main" id="{FD16D274-9E16-584A-8B05-DC1718648FD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6420444" y="2462371"/>
                  <a:ext cx="0" cy="71438"/>
                </a:xfrm>
                <a:prstGeom prst="line">
                  <a:avLst/>
                </a:prstGeom>
                <a:ln w="12700">
                  <a:solidFill>
                    <a:srgbClr val="1C3F88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6" name="Group 255">
                <a:extLst>
                  <a:ext uri="{FF2B5EF4-FFF2-40B4-BE49-F238E27FC236}">
                    <a16:creationId xmlns:a16="http://schemas.microsoft.com/office/drawing/2014/main" id="{A459CFA3-2919-7CD3-507C-97E85447591E}"/>
                  </a:ext>
                </a:extLst>
              </p:cNvPr>
              <p:cNvGrpSpPr/>
              <p:nvPr/>
            </p:nvGrpSpPr>
            <p:grpSpPr>
              <a:xfrm>
                <a:off x="7113390" y="2112327"/>
                <a:ext cx="71438" cy="71438"/>
                <a:chOff x="6384725" y="2462371"/>
                <a:chExt cx="71438" cy="71438"/>
              </a:xfrm>
            </p:grpSpPr>
            <p:cxnSp>
              <p:nvCxnSpPr>
                <p:cNvPr id="257" name="Straight Connector 256">
                  <a:extLst>
                    <a:ext uri="{FF2B5EF4-FFF2-40B4-BE49-F238E27FC236}">
                      <a16:creationId xmlns:a16="http://schemas.microsoft.com/office/drawing/2014/main" id="{C2EDA59F-FD9A-23C6-A1C6-0C19461945F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420444" y="2462371"/>
                  <a:ext cx="0" cy="71438"/>
                </a:xfrm>
                <a:prstGeom prst="line">
                  <a:avLst/>
                </a:prstGeom>
                <a:ln w="12700">
                  <a:solidFill>
                    <a:srgbClr val="1C3F88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8" name="Straight Connector 257">
                  <a:extLst>
                    <a:ext uri="{FF2B5EF4-FFF2-40B4-BE49-F238E27FC236}">
                      <a16:creationId xmlns:a16="http://schemas.microsoft.com/office/drawing/2014/main" id="{202E20F0-2612-B49B-9310-8217190F801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6420444" y="2462371"/>
                  <a:ext cx="0" cy="71438"/>
                </a:xfrm>
                <a:prstGeom prst="line">
                  <a:avLst/>
                </a:prstGeom>
                <a:ln w="12700">
                  <a:solidFill>
                    <a:srgbClr val="1C3F88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313" name="Rectangle 312">
            <a:extLst>
              <a:ext uri="{FF2B5EF4-FFF2-40B4-BE49-F238E27FC236}">
                <a16:creationId xmlns:a16="http://schemas.microsoft.com/office/drawing/2014/main" id="{939A808D-0E1A-E1E5-FB97-961E7DD0E64B}"/>
              </a:ext>
            </a:extLst>
          </p:cNvPr>
          <p:cNvSpPr/>
          <p:nvPr/>
        </p:nvSpPr>
        <p:spPr>
          <a:xfrm>
            <a:off x="9899651" y="1668109"/>
            <a:ext cx="1356360" cy="4422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4D4F5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314" name="Group 313">
            <a:extLst>
              <a:ext uri="{FF2B5EF4-FFF2-40B4-BE49-F238E27FC236}">
                <a16:creationId xmlns:a16="http://schemas.microsoft.com/office/drawing/2014/main" id="{58B17212-E960-86C9-C43F-5E168FBC0896}"/>
              </a:ext>
            </a:extLst>
          </p:cNvPr>
          <p:cNvGrpSpPr/>
          <p:nvPr/>
        </p:nvGrpSpPr>
        <p:grpSpPr>
          <a:xfrm>
            <a:off x="8335645" y="1630759"/>
            <a:ext cx="264160" cy="1665605"/>
            <a:chOff x="527050" y="1630758"/>
            <a:chExt cx="264160" cy="1665605"/>
          </a:xfrm>
        </p:grpSpPr>
        <p:sp>
          <p:nvSpPr>
            <p:cNvPr id="315" name="TextBox 314">
              <a:extLst>
                <a:ext uri="{FF2B5EF4-FFF2-40B4-BE49-F238E27FC236}">
                  <a16:creationId xmlns:a16="http://schemas.microsoft.com/office/drawing/2014/main" id="{A8F0937C-6A59-B09B-8A53-9C259AAB4DEC}"/>
                </a:ext>
              </a:extLst>
            </p:cNvPr>
            <p:cNvSpPr txBox="1"/>
            <p:nvPr/>
          </p:nvSpPr>
          <p:spPr>
            <a:xfrm>
              <a:off x="527050" y="1630758"/>
              <a:ext cx="264160" cy="182880"/>
            </a:xfrm>
            <a:prstGeom prst="rect">
              <a:avLst/>
            </a:prstGeom>
          </p:spPr>
          <p:txBody>
            <a:bodyPr vert="horz" wrap="square" lIns="0" tIns="0" rIns="0" bIns="0" rtlCol="0" anchor="ctr" anchorCtr="0">
              <a:noAutofit/>
            </a:bodyPr>
            <a:lstStyle/>
            <a:p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4D4F53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1.00</a:t>
              </a:r>
              <a:endParaRPr kumimoji="0" lang="en-GB" sz="1000" b="0" i="0" u="none" strike="noStrike" kern="1200" cap="none" spc="0" normalizeH="0" baseline="0" noProof="0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316" name="TextBox 315">
              <a:extLst>
                <a:ext uri="{FF2B5EF4-FFF2-40B4-BE49-F238E27FC236}">
                  <a16:creationId xmlns:a16="http://schemas.microsoft.com/office/drawing/2014/main" id="{D1878826-1B5F-9E58-2796-25DE2F969B09}"/>
                </a:ext>
              </a:extLst>
            </p:cNvPr>
            <p:cNvSpPr txBox="1"/>
            <p:nvPr/>
          </p:nvSpPr>
          <p:spPr>
            <a:xfrm>
              <a:off x="527050" y="3113483"/>
              <a:ext cx="264160" cy="182880"/>
            </a:xfrm>
            <a:prstGeom prst="rect">
              <a:avLst/>
            </a:prstGeom>
          </p:spPr>
          <p:txBody>
            <a:bodyPr vert="horz" wrap="square" lIns="0" tIns="0" rIns="0" bIns="0" rtlCol="0" anchor="ctr" anchorCtr="0">
              <a:noAutofit/>
            </a:bodyPr>
            <a:lstStyle/>
            <a:p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4D4F53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0</a:t>
              </a:r>
              <a:endParaRPr kumimoji="0" lang="en-GB" sz="1000" b="0" i="0" u="none" strike="noStrike" kern="1200" cap="none" spc="0" normalizeH="0" baseline="0" noProof="0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317" name="TextBox 316">
              <a:extLst>
                <a:ext uri="{FF2B5EF4-FFF2-40B4-BE49-F238E27FC236}">
                  <a16:creationId xmlns:a16="http://schemas.microsoft.com/office/drawing/2014/main" id="{080EF64A-A57A-23E6-A130-E3C4799C3EC6}"/>
                </a:ext>
              </a:extLst>
            </p:cNvPr>
            <p:cNvSpPr txBox="1"/>
            <p:nvPr/>
          </p:nvSpPr>
          <p:spPr>
            <a:xfrm>
              <a:off x="527050" y="2742801"/>
              <a:ext cx="264160" cy="182880"/>
            </a:xfrm>
            <a:prstGeom prst="rect">
              <a:avLst/>
            </a:prstGeom>
          </p:spPr>
          <p:txBody>
            <a:bodyPr vert="horz" wrap="square" lIns="0" tIns="0" rIns="0" bIns="0" rtlCol="0" anchor="ctr" anchorCtr="0">
              <a:noAutofit/>
            </a:bodyPr>
            <a:lstStyle/>
            <a:p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4D4F53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0.25</a:t>
              </a:r>
              <a:endParaRPr kumimoji="0" lang="en-GB" sz="1000" b="0" i="0" u="none" strike="noStrike" kern="1200" cap="none" spc="0" normalizeH="0" baseline="0" noProof="0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318" name="TextBox 317">
              <a:extLst>
                <a:ext uri="{FF2B5EF4-FFF2-40B4-BE49-F238E27FC236}">
                  <a16:creationId xmlns:a16="http://schemas.microsoft.com/office/drawing/2014/main" id="{E891A772-48B2-A915-942B-067D3719B876}"/>
                </a:ext>
              </a:extLst>
            </p:cNvPr>
            <p:cNvSpPr txBox="1"/>
            <p:nvPr/>
          </p:nvSpPr>
          <p:spPr>
            <a:xfrm>
              <a:off x="527050" y="2372120"/>
              <a:ext cx="264160" cy="182880"/>
            </a:xfrm>
            <a:prstGeom prst="rect">
              <a:avLst/>
            </a:prstGeom>
          </p:spPr>
          <p:txBody>
            <a:bodyPr vert="horz" wrap="square" lIns="0" tIns="0" rIns="0" bIns="0" rtlCol="0" anchor="ctr" anchorCtr="0">
              <a:noAutofit/>
            </a:bodyPr>
            <a:lstStyle/>
            <a:p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4D4F53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0.50</a:t>
              </a:r>
              <a:endParaRPr kumimoji="0" lang="en-GB" sz="1000" b="0" i="0" u="none" strike="noStrike" kern="1200" cap="none" spc="0" normalizeH="0" baseline="0" noProof="0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319" name="TextBox 318">
              <a:extLst>
                <a:ext uri="{FF2B5EF4-FFF2-40B4-BE49-F238E27FC236}">
                  <a16:creationId xmlns:a16="http://schemas.microsoft.com/office/drawing/2014/main" id="{B5393CFD-0E7F-A55E-FDAC-D695FB7D7FD0}"/>
                </a:ext>
              </a:extLst>
            </p:cNvPr>
            <p:cNvSpPr txBox="1"/>
            <p:nvPr/>
          </p:nvSpPr>
          <p:spPr>
            <a:xfrm>
              <a:off x="527050" y="2001439"/>
              <a:ext cx="264160" cy="182880"/>
            </a:xfrm>
            <a:prstGeom prst="rect">
              <a:avLst/>
            </a:prstGeom>
          </p:spPr>
          <p:txBody>
            <a:bodyPr vert="horz" wrap="square" lIns="0" tIns="0" rIns="0" bIns="0" rtlCol="0" anchor="ctr" anchorCtr="0">
              <a:noAutofit/>
            </a:bodyPr>
            <a:lstStyle/>
            <a:p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4D4F53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0.75</a:t>
              </a:r>
              <a:endParaRPr kumimoji="0" lang="en-GB" sz="1000" b="0" i="0" u="none" strike="noStrike" kern="1200" cap="none" spc="0" normalizeH="0" baseline="0" noProof="0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</p:grpSp>
      <p:grpSp>
        <p:nvGrpSpPr>
          <p:cNvPr id="320" name="Group 319">
            <a:extLst>
              <a:ext uri="{FF2B5EF4-FFF2-40B4-BE49-F238E27FC236}">
                <a16:creationId xmlns:a16="http://schemas.microsoft.com/office/drawing/2014/main" id="{CC74BE47-4A92-85FF-A6A0-720C2443D561}"/>
              </a:ext>
            </a:extLst>
          </p:cNvPr>
          <p:cNvGrpSpPr/>
          <p:nvPr/>
        </p:nvGrpSpPr>
        <p:grpSpPr>
          <a:xfrm>
            <a:off x="8567420" y="3265883"/>
            <a:ext cx="3026411" cy="182880"/>
            <a:chOff x="869950" y="3284933"/>
            <a:chExt cx="3026410" cy="182880"/>
          </a:xfrm>
        </p:grpSpPr>
        <p:sp>
          <p:nvSpPr>
            <p:cNvPr id="321" name="TextBox 320">
              <a:extLst>
                <a:ext uri="{FF2B5EF4-FFF2-40B4-BE49-F238E27FC236}">
                  <a16:creationId xmlns:a16="http://schemas.microsoft.com/office/drawing/2014/main" id="{ACFCC246-E8FA-2BEB-44FA-53BF9C450840}"/>
                </a:ext>
              </a:extLst>
            </p:cNvPr>
            <p:cNvSpPr txBox="1"/>
            <p:nvPr/>
          </p:nvSpPr>
          <p:spPr>
            <a:xfrm>
              <a:off x="869950" y="3284933"/>
              <a:ext cx="264160" cy="182880"/>
            </a:xfrm>
            <a:prstGeom prst="rect">
              <a:avLst/>
            </a:prstGeom>
          </p:spPr>
          <p:txBody>
            <a:bodyPr vert="horz" wrap="square" lIns="0" tIns="0" rIns="0" bIns="0" rtlCol="0" anchor="ctr" anchorCtr="0">
              <a:no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4D4F53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0</a:t>
              </a:r>
              <a:endParaRPr kumimoji="0" lang="en-GB" sz="1000" b="0" i="0" u="none" strike="noStrike" kern="1200" cap="none" spc="0" normalizeH="0" baseline="0" noProof="0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322" name="TextBox 321">
              <a:extLst>
                <a:ext uri="{FF2B5EF4-FFF2-40B4-BE49-F238E27FC236}">
                  <a16:creationId xmlns:a16="http://schemas.microsoft.com/office/drawing/2014/main" id="{67E7941A-290D-E692-F412-DF3DA90E1B60}"/>
                </a:ext>
              </a:extLst>
            </p:cNvPr>
            <p:cNvSpPr txBox="1"/>
            <p:nvPr/>
          </p:nvSpPr>
          <p:spPr>
            <a:xfrm>
              <a:off x="3632200" y="3284933"/>
              <a:ext cx="264160" cy="182880"/>
            </a:xfrm>
            <a:prstGeom prst="rect">
              <a:avLst/>
            </a:prstGeom>
          </p:spPr>
          <p:txBody>
            <a:bodyPr vert="horz" wrap="square" lIns="0" tIns="0" rIns="0" bIns="0" rtlCol="0" anchor="ctr" anchorCtr="0">
              <a:no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4D4F53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60</a:t>
              </a:r>
              <a:endParaRPr kumimoji="0" lang="en-GB" sz="1000" b="0" i="0" u="none" strike="noStrike" kern="1200" cap="none" spc="0" normalizeH="0" baseline="0" noProof="0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323" name="TextBox 322">
              <a:extLst>
                <a:ext uri="{FF2B5EF4-FFF2-40B4-BE49-F238E27FC236}">
                  <a16:creationId xmlns:a16="http://schemas.microsoft.com/office/drawing/2014/main" id="{FC935EBC-95AE-F847-CAD6-F599CB8FCF85}"/>
                </a:ext>
              </a:extLst>
            </p:cNvPr>
            <p:cNvSpPr txBox="1"/>
            <p:nvPr/>
          </p:nvSpPr>
          <p:spPr>
            <a:xfrm>
              <a:off x="1416050" y="3284933"/>
              <a:ext cx="264160" cy="182880"/>
            </a:xfrm>
            <a:prstGeom prst="rect">
              <a:avLst/>
            </a:prstGeom>
          </p:spPr>
          <p:txBody>
            <a:bodyPr vert="horz" wrap="square" lIns="0" tIns="0" rIns="0" bIns="0" rtlCol="0" anchor="ctr" anchorCtr="0">
              <a:no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4D4F53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12</a:t>
              </a:r>
              <a:endParaRPr kumimoji="0" lang="en-GB" sz="1000" b="0" i="0" u="none" strike="noStrike" kern="1200" cap="none" spc="0" normalizeH="0" baseline="0" noProof="0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324" name="TextBox 323">
              <a:extLst>
                <a:ext uri="{FF2B5EF4-FFF2-40B4-BE49-F238E27FC236}">
                  <a16:creationId xmlns:a16="http://schemas.microsoft.com/office/drawing/2014/main" id="{35351A28-7B61-636E-08B4-FA810DCF8EF8}"/>
                </a:ext>
              </a:extLst>
            </p:cNvPr>
            <p:cNvSpPr txBox="1"/>
            <p:nvPr/>
          </p:nvSpPr>
          <p:spPr>
            <a:xfrm>
              <a:off x="1971675" y="3284933"/>
              <a:ext cx="264160" cy="182880"/>
            </a:xfrm>
            <a:prstGeom prst="rect">
              <a:avLst/>
            </a:prstGeom>
          </p:spPr>
          <p:txBody>
            <a:bodyPr vert="horz" wrap="square" lIns="0" tIns="0" rIns="0" bIns="0" rtlCol="0" anchor="ctr" anchorCtr="0">
              <a:no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4D4F53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24</a:t>
              </a:r>
              <a:endParaRPr kumimoji="0" lang="en-GB" sz="1000" b="0" i="0" u="none" strike="noStrike" kern="1200" cap="none" spc="0" normalizeH="0" baseline="0" noProof="0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325" name="TextBox 324">
              <a:extLst>
                <a:ext uri="{FF2B5EF4-FFF2-40B4-BE49-F238E27FC236}">
                  <a16:creationId xmlns:a16="http://schemas.microsoft.com/office/drawing/2014/main" id="{1C4C9DF1-5AFA-8945-9303-7DE4F2700BE6}"/>
                </a:ext>
              </a:extLst>
            </p:cNvPr>
            <p:cNvSpPr txBox="1"/>
            <p:nvPr/>
          </p:nvSpPr>
          <p:spPr>
            <a:xfrm>
              <a:off x="2540000" y="3284933"/>
              <a:ext cx="264160" cy="182880"/>
            </a:xfrm>
            <a:prstGeom prst="rect">
              <a:avLst/>
            </a:prstGeom>
          </p:spPr>
          <p:txBody>
            <a:bodyPr vert="horz" wrap="square" lIns="0" tIns="0" rIns="0" bIns="0" rtlCol="0" anchor="ctr" anchorCtr="0">
              <a:no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4D4F53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36</a:t>
              </a:r>
              <a:endParaRPr kumimoji="0" lang="en-GB" sz="1000" b="0" i="0" u="none" strike="noStrike" kern="1200" cap="none" spc="0" normalizeH="0" baseline="0" noProof="0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326" name="TextBox 325">
              <a:extLst>
                <a:ext uri="{FF2B5EF4-FFF2-40B4-BE49-F238E27FC236}">
                  <a16:creationId xmlns:a16="http://schemas.microsoft.com/office/drawing/2014/main" id="{8BD0C357-58C8-6730-6B30-DBDB5A2AD50B}"/>
                </a:ext>
              </a:extLst>
            </p:cNvPr>
            <p:cNvSpPr txBox="1"/>
            <p:nvPr/>
          </p:nvSpPr>
          <p:spPr>
            <a:xfrm>
              <a:off x="3013075" y="3284933"/>
              <a:ext cx="264160" cy="182880"/>
            </a:xfrm>
            <a:prstGeom prst="rect">
              <a:avLst/>
            </a:prstGeom>
          </p:spPr>
          <p:txBody>
            <a:bodyPr vert="horz" wrap="square" lIns="0" tIns="0" rIns="0" bIns="0" rtlCol="0" anchor="ctr" anchorCtr="0">
              <a:no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4D4F53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48</a:t>
              </a:r>
              <a:endParaRPr kumimoji="0" lang="en-GB" sz="1000" b="0" i="0" u="none" strike="noStrike" kern="1200" cap="none" spc="0" normalizeH="0" baseline="0" noProof="0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</p:grpSp>
      <p:sp>
        <p:nvSpPr>
          <p:cNvPr id="327" name="TextBox 326">
            <a:extLst>
              <a:ext uri="{FF2B5EF4-FFF2-40B4-BE49-F238E27FC236}">
                <a16:creationId xmlns:a16="http://schemas.microsoft.com/office/drawing/2014/main" id="{5B87C222-3AC7-F090-95F7-726CC24405AF}"/>
              </a:ext>
            </a:extLst>
          </p:cNvPr>
          <p:cNvSpPr txBox="1"/>
          <p:nvPr/>
        </p:nvSpPr>
        <p:spPr>
          <a:xfrm rot="16200000">
            <a:off x="7487127" y="2372120"/>
            <a:ext cx="1429544" cy="182880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OS (%)</a:t>
            </a:r>
            <a:endParaRPr kumimoji="0" lang="en-GB" sz="1000" b="1" i="0" u="none" strike="noStrike" kern="1200" cap="none" spc="0" normalizeH="0" baseline="0" noProof="0">
              <a:ln>
                <a:noFill/>
              </a:ln>
              <a:solidFill>
                <a:srgbClr val="4D4F53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graphicFrame>
        <p:nvGraphicFramePr>
          <p:cNvPr id="328" name="Table 327">
            <a:extLst>
              <a:ext uri="{FF2B5EF4-FFF2-40B4-BE49-F238E27FC236}">
                <a16:creationId xmlns:a16="http://schemas.microsoft.com/office/drawing/2014/main" id="{7AD07C73-E314-E44B-6E19-ADC4E10E865E}"/>
              </a:ext>
            </a:extLst>
          </p:cNvPr>
          <p:cNvGraphicFramePr>
            <a:graphicFrameLocks noGrp="1"/>
          </p:cNvGraphicFramePr>
          <p:nvPr/>
        </p:nvGraphicFramePr>
        <p:xfrm>
          <a:off x="8140461" y="3593041"/>
          <a:ext cx="3499158" cy="4267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40000">
                  <a:extLst>
                    <a:ext uri="{9D8B030D-6E8A-4147-A177-3AD203B41FA5}">
                      <a16:colId xmlns:a16="http://schemas.microsoft.com/office/drawing/2014/main" val="602648012"/>
                    </a:ext>
                  </a:extLst>
                </a:gridCol>
                <a:gridCol w="493193">
                  <a:extLst>
                    <a:ext uri="{9D8B030D-6E8A-4147-A177-3AD203B41FA5}">
                      <a16:colId xmlns:a16="http://schemas.microsoft.com/office/drawing/2014/main" val="645005254"/>
                    </a:ext>
                  </a:extLst>
                </a:gridCol>
                <a:gridCol w="493193">
                  <a:extLst>
                    <a:ext uri="{9D8B030D-6E8A-4147-A177-3AD203B41FA5}">
                      <a16:colId xmlns:a16="http://schemas.microsoft.com/office/drawing/2014/main" val="2580420310"/>
                    </a:ext>
                  </a:extLst>
                </a:gridCol>
                <a:gridCol w="493193">
                  <a:extLst>
                    <a:ext uri="{9D8B030D-6E8A-4147-A177-3AD203B41FA5}">
                      <a16:colId xmlns:a16="http://schemas.microsoft.com/office/drawing/2014/main" val="2783871640"/>
                    </a:ext>
                  </a:extLst>
                </a:gridCol>
                <a:gridCol w="493193">
                  <a:extLst>
                    <a:ext uri="{9D8B030D-6E8A-4147-A177-3AD203B41FA5}">
                      <a16:colId xmlns:a16="http://schemas.microsoft.com/office/drawing/2014/main" val="505231199"/>
                    </a:ext>
                  </a:extLst>
                </a:gridCol>
                <a:gridCol w="493193">
                  <a:extLst>
                    <a:ext uri="{9D8B030D-6E8A-4147-A177-3AD203B41FA5}">
                      <a16:colId xmlns:a16="http://schemas.microsoft.com/office/drawing/2014/main" val="779048147"/>
                    </a:ext>
                  </a:extLst>
                </a:gridCol>
                <a:gridCol w="493193">
                  <a:extLst>
                    <a:ext uri="{9D8B030D-6E8A-4147-A177-3AD203B41FA5}">
                      <a16:colId xmlns:a16="http://schemas.microsoft.com/office/drawing/2014/main" val="1192612399"/>
                    </a:ext>
                  </a:extLst>
                </a:gridCol>
              </a:tblGrid>
              <a:tr h="142240">
                <a:tc gridSpan="7">
                  <a:txBody>
                    <a:bodyPr/>
                    <a:lstStyle/>
                    <a:p>
                      <a:r>
                        <a:rPr lang="en-US" sz="900" b="1"/>
                        <a:t>No. at risk</a:t>
                      </a: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525602153"/>
                  </a:ext>
                </a:extLst>
              </a:tr>
              <a:tr h="142240">
                <a:tc>
                  <a:txBody>
                    <a:bodyPr/>
                    <a:lstStyle/>
                    <a:p>
                      <a:r>
                        <a:rPr lang="en-US" sz="900" spc="-40" baseline="0" err="1">
                          <a:solidFill>
                            <a:srgbClr val="1C3F88"/>
                          </a:solidFill>
                        </a:rPr>
                        <a:t>Quizartinib</a:t>
                      </a:r>
                      <a:endParaRPr lang="en-US" sz="900" spc="-40" baseline="0">
                        <a:solidFill>
                          <a:srgbClr val="1C3F88"/>
                        </a:solidFill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900">
                          <a:solidFill>
                            <a:srgbClr val="1C3F88"/>
                          </a:solidFill>
                        </a:rPr>
                        <a:t>20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900">
                          <a:solidFill>
                            <a:srgbClr val="1C3F88"/>
                          </a:solidFill>
                        </a:rPr>
                        <a:t>19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900">
                          <a:solidFill>
                            <a:srgbClr val="1C3F88"/>
                          </a:solidFill>
                        </a:rPr>
                        <a:t>  19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900">
                          <a:solidFill>
                            <a:srgbClr val="1C3F88"/>
                          </a:solidFill>
                        </a:rPr>
                        <a:t>    14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900">
                          <a:solidFill>
                            <a:srgbClr val="1C3F88"/>
                          </a:solidFill>
                        </a:rPr>
                        <a:t>     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900">
                          <a:solidFill>
                            <a:srgbClr val="1C3F88"/>
                          </a:solidFill>
                        </a:rPr>
                        <a:t>         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646857893"/>
                  </a:ext>
                </a:extLst>
              </a:tr>
              <a:tr h="142240">
                <a:tc>
                  <a:txBody>
                    <a:bodyPr/>
                    <a:lstStyle/>
                    <a:p>
                      <a:r>
                        <a:rPr lang="en-US" sz="900" spc="-40" baseline="0">
                          <a:solidFill>
                            <a:srgbClr val="00A750"/>
                          </a:solidFill>
                        </a:rPr>
                        <a:t>Placebo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900">
                          <a:solidFill>
                            <a:srgbClr val="00A750"/>
                          </a:solidFill>
                        </a:rPr>
                        <a:t> 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900">
                          <a:solidFill>
                            <a:srgbClr val="00A750"/>
                          </a:solidFill>
                        </a:rPr>
                        <a:t> 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900">
                          <a:solidFill>
                            <a:srgbClr val="00A750"/>
                          </a:solidFill>
                        </a:rPr>
                        <a:t>   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900">
                          <a:solidFill>
                            <a:srgbClr val="00A750"/>
                          </a:solidFill>
                        </a:rPr>
                        <a:t>     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900">
                          <a:solidFill>
                            <a:srgbClr val="00A750"/>
                          </a:solidFill>
                        </a:rPr>
                        <a:t>     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900">
                          <a:solidFill>
                            <a:srgbClr val="00A750"/>
                          </a:solidFill>
                        </a:rPr>
                        <a:t>         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55608941"/>
                  </a:ext>
                </a:extLst>
              </a:tr>
            </a:tbl>
          </a:graphicData>
        </a:graphic>
      </p:graphicFrame>
      <p:sp>
        <p:nvSpPr>
          <p:cNvPr id="329" name="TextBox 328">
            <a:extLst>
              <a:ext uri="{FF2B5EF4-FFF2-40B4-BE49-F238E27FC236}">
                <a16:creationId xmlns:a16="http://schemas.microsoft.com/office/drawing/2014/main" id="{1D9F551D-F057-1C4C-B094-41DB2EBBFCFA}"/>
              </a:ext>
            </a:extLst>
          </p:cNvPr>
          <p:cNvSpPr txBox="1"/>
          <p:nvPr/>
        </p:nvSpPr>
        <p:spPr>
          <a:xfrm>
            <a:off x="9493567" y="3418283"/>
            <a:ext cx="1174116" cy="182880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Time (months)</a:t>
            </a:r>
          </a:p>
        </p:txBody>
      </p:sp>
      <p:sp>
        <p:nvSpPr>
          <p:cNvPr id="331" name="TextBox 330">
            <a:extLst>
              <a:ext uri="{FF2B5EF4-FFF2-40B4-BE49-F238E27FC236}">
                <a16:creationId xmlns:a16="http://schemas.microsoft.com/office/drawing/2014/main" id="{003A6B16-DFB6-5923-090A-4325386C61FE}"/>
              </a:ext>
            </a:extLst>
          </p:cNvPr>
          <p:cNvSpPr txBox="1"/>
          <p:nvPr/>
        </p:nvSpPr>
        <p:spPr>
          <a:xfrm>
            <a:off x="10698611" y="1529639"/>
            <a:ext cx="772160" cy="18288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C3F88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Quizartinib</a:t>
            </a: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1C3F88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grpSp>
        <p:nvGrpSpPr>
          <p:cNvPr id="332" name="Group 331">
            <a:extLst>
              <a:ext uri="{FF2B5EF4-FFF2-40B4-BE49-F238E27FC236}">
                <a16:creationId xmlns:a16="http://schemas.microsoft.com/office/drawing/2014/main" id="{74DBDF67-114C-9F7A-A2EA-A7E63CDCD91A}"/>
              </a:ext>
            </a:extLst>
          </p:cNvPr>
          <p:cNvGrpSpPr/>
          <p:nvPr/>
        </p:nvGrpSpPr>
        <p:grpSpPr>
          <a:xfrm>
            <a:off x="8698707" y="1719263"/>
            <a:ext cx="2232620" cy="1012983"/>
            <a:chOff x="8698706" y="1719263"/>
            <a:chExt cx="2232620" cy="1012982"/>
          </a:xfrm>
        </p:grpSpPr>
        <p:sp>
          <p:nvSpPr>
            <p:cNvPr id="333" name="Freeform: Shape 332">
              <a:extLst>
                <a:ext uri="{FF2B5EF4-FFF2-40B4-BE49-F238E27FC236}">
                  <a16:creationId xmlns:a16="http://schemas.microsoft.com/office/drawing/2014/main" id="{CC5C8922-7104-7EE5-49E2-E414FA7A50FE}"/>
                </a:ext>
              </a:extLst>
            </p:cNvPr>
            <p:cNvSpPr/>
            <p:nvPr/>
          </p:nvSpPr>
          <p:spPr>
            <a:xfrm>
              <a:off x="8698706" y="1719263"/>
              <a:ext cx="2195513" cy="978693"/>
            </a:xfrm>
            <a:custGeom>
              <a:avLst/>
              <a:gdLst>
                <a:gd name="connsiteX0" fmla="*/ 0 w 2195513"/>
                <a:gd name="connsiteY0" fmla="*/ 0 h 978693"/>
                <a:gd name="connsiteX1" fmla="*/ 226219 w 2195513"/>
                <a:gd name="connsiteY1" fmla="*/ 0 h 978693"/>
                <a:gd name="connsiteX2" fmla="*/ 226219 w 2195513"/>
                <a:gd name="connsiteY2" fmla="*/ 252412 h 978693"/>
                <a:gd name="connsiteX3" fmla="*/ 611982 w 2195513"/>
                <a:gd name="connsiteY3" fmla="*/ 252412 h 978693"/>
                <a:gd name="connsiteX4" fmla="*/ 611982 w 2195513"/>
                <a:gd name="connsiteY4" fmla="*/ 495300 h 978693"/>
                <a:gd name="connsiteX5" fmla="*/ 962025 w 2195513"/>
                <a:gd name="connsiteY5" fmla="*/ 495300 h 978693"/>
                <a:gd name="connsiteX6" fmla="*/ 962025 w 2195513"/>
                <a:gd name="connsiteY6" fmla="*/ 733425 h 978693"/>
                <a:gd name="connsiteX7" fmla="*/ 983457 w 2195513"/>
                <a:gd name="connsiteY7" fmla="*/ 733425 h 978693"/>
                <a:gd name="connsiteX8" fmla="*/ 1345407 w 2195513"/>
                <a:gd name="connsiteY8" fmla="*/ 733425 h 978693"/>
                <a:gd name="connsiteX9" fmla="*/ 1345407 w 2195513"/>
                <a:gd name="connsiteY9" fmla="*/ 978693 h 978693"/>
                <a:gd name="connsiteX10" fmla="*/ 2195513 w 2195513"/>
                <a:gd name="connsiteY10" fmla="*/ 978693 h 978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95513" h="978693">
                  <a:moveTo>
                    <a:pt x="0" y="0"/>
                  </a:moveTo>
                  <a:lnTo>
                    <a:pt x="226219" y="0"/>
                  </a:lnTo>
                  <a:lnTo>
                    <a:pt x="226219" y="252412"/>
                  </a:lnTo>
                  <a:lnTo>
                    <a:pt x="611982" y="252412"/>
                  </a:lnTo>
                  <a:lnTo>
                    <a:pt x="611982" y="495300"/>
                  </a:lnTo>
                  <a:lnTo>
                    <a:pt x="962025" y="495300"/>
                  </a:lnTo>
                  <a:lnTo>
                    <a:pt x="962025" y="733425"/>
                  </a:lnTo>
                  <a:lnTo>
                    <a:pt x="983457" y="733425"/>
                  </a:lnTo>
                  <a:lnTo>
                    <a:pt x="1345407" y="733425"/>
                  </a:lnTo>
                  <a:lnTo>
                    <a:pt x="1345407" y="978693"/>
                  </a:lnTo>
                  <a:lnTo>
                    <a:pt x="2195513" y="978693"/>
                  </a:lnTo>
                </a:path>
              </a:pathLst>
            </a:custGeom>
            <a:noFill/>
            <a:ln w="19050">
              <a:solidFill>
                <a:srgbClr val="00A7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334" name="Group 333">
              <a:extLst>
                <a:ext uri="{FF2B5EF4-FFF2-40B4-BE49-F238E27FC236}">
                  <a16:creationId xmlns:a16="http://schemas.microsoft.com/office/drawing/2014/main" id="{FA7B8CFD-B9B4-38A3-81B8-364F381E0B79}"/>
                </a:ext>
              </a:extLst>
            </p:cNvPr>
            <p:cNvGrpSpPr/>
            <p:nvPr/>
          </p:nvGrpSpPr>
          <p:grpSpPr>
            <a:xfrm>
              <a:off x="10336013" y="2660807"/>
              <a:ext cx="595313" cy="71438"/>
              <a:chOff x="10340775" y="2660807"/>
              <a:chExt cx="595313" cy="71438"/>
            </a:xfrm>
          </p:grpSpPr>
          <p:grpSp>
            <p:nvGrpSpPr>
              <p:cNvPr id="335" name="Group 334">
                <a:extLst>
                  <a:ext uri="{FF2B5EF4-FFF2-40B4-BE49-F238E27FC236}">
                    <a16:creationId xmlns:a16="http://schemas.microsoft.com/office/drawing/2014/main" id="{B2509573-9411-3B16-C7A5-DA9B00750782}"/>
                  </a:ext>
                </a:extLst>
              </p:cNvPr>
              <p:cNvGrpSpPr/>
              <p:nvPr/>
            </p:nvGrpSpPr>
            <p:grpSpPr>
              <a:xfrm>
                <a:off x="10340775" y="2660807"/>
                <a:ext cx="71438" cy="71438"/>
                <a:chOff x="10978156" y="1755139"/>
                <a:chExt cx="71438" cy="71438"/>
              </a:xfrm>
            </p:grpSpPr>
            <p:cxnSp>
              <p:nvCxnSpPr>
                <p:cNvPr id="339" name="Straight Connector 338">
                  <a:extLst>
                    <a:ext uri="{FF2B5EF4-FFF2-40B4-BE49-F238E27FC236}">
                      <a16:creationId xmlns:a16="http://schemas.microsoft.com/office/drawing/2014/main" id="{657714D1-8684-065D-3F9D-BD80EBA85E2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013875" y="1755139"/>
                  <a:ext cx="0" cy="71438"/>
                </a:xfrm>
                <a:prstGeom prst="line">
                  <a:avLst/>
                </a:prstGeom>
                <a:ln w="12700">
                  <a:solidFill>
                    <a:srgbClr val="00A7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0" name="Straight Connector 339">
                  <a:extLst>
                    <a:ext uri="{FF2B5EF4-FFF2-40B4-BE49-F238E27FC236}">
                      <a16:creationId xmlns:a16="http://schemas.microsoft.com/office/drawing/2014/main" id="{330A2565-E109-3C5D-ABF9-A45E1292A33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11013875" y="1755139"/>
                  <a:ext cx="0" cy="71438"/>
                </a:xfrm>
                <a:prstGeom prst="line">
                  <a:avLst/>
                </a:prstGeom>
                <a:ln w="12700">
                  <a:solidFill>
                    <a:srgbClr val="00A7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36" name="Group 335">
                <a:extLst>
                  <a:ext uri="{FF2B5EF4-FFF2-40B4-BE49-F238E27FC236}">
                    <a16:creationId xmlns:a16="http://schemas.microsoft.com/office/drawing/2014/main" id="{B54D2E60-E251-536F-67B3-660390F0C628}"/>
                  </a:ext>
                </a:extLst>
              </p:cNvPr>
              <p:cNvGrpSpPr/>
              <p:nvPr/>
            </p:nvGrpSpPr>
            <p:grpSpPr>
              <a:xfrm>
                <a:off x="10864650" y="2660807"/>
                <a:ext cx="71438" cy="71438"/>
                <a:chOff x="10978156" y="1755139"/>
                <a:chExt cx="71438" cy="71438"/>
              </a:xfrm>
            </p:grpSpPr>
            <p:cxnSp>
              <p:nvCxnSpPr>
                <p:cNvPr id="337" name="Straight Connector 336">
                  <a:extLst>
                    <a:ext uri="{FF2B5EF4-FFF2-40B4-BE49-F238E27FC236}">
                      <a16:creationId xmlns:a16="http://schemas.microsoft.com/office/drawing/2014/main" id="{581D922B-5645-4487-5E38-2AEF44E7AB4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013875" y="1755139"/>
                  <a:ext cx="0" cy="71438"/>
                </a:xfrm>
                <a:prstGeom prst="line">
                  <a:avLst/>
                </a:prstGeom>
                <a:ln w="12700">
                  <a:solidFill>
                    <a:srgbClr val="00A7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8" name="Straight Connector 337">
                  <a:extLst>
                    <a:ext uri="{FF2B5EF4-FFF2-40B4-BE49-F238E27FC236}">
                      <a16:creationId xmlns:a16="http://schemas.microsoft.com/office/drawing/2014/main" id="{65520495-BC08-B7E2-6E29-ADF25D1E122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11013875" y="1755139"/>
                  <a:ext cx="0" cy="71438"/>
                </a:xfrm>
                <a:prstGeom prst="line">
                  <a:avLst/>
                </a:prstGeom>
                <a:ln w="12700">
                  <a:solidFill>
                    <a:srgbClr val="00A7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341" name="Group 340">
            <a:extLst>
              <a:ext uri="{FF2B5EF4-FFF2-40B4-BE49-F238E27FC236}">
                <a16:creationId xmlns:a16="http://schemas.microsoft.com/office/drawing/2014/main" id="{28CE3227-2536-730E-5925-ECCC2BC66B51}"/>
              </a:ext>
            </a:extLst>
          </p:cNvPr>
          <p:cNvGrpSpPr/>
          <p:nvPr/>
        </p:nvGrpSpPr>
        <p:grpSpPr>
          <a:xfrm>
            <a:off x="8698707" y="1716881"/>
            <a:ext cx="2350888" cy="109696"/>
            <a:chOff x="8698706" y="1716881"/>
            <a:chExt cx="2350888" cy="109696"/>
          </a:xfrm>
        </p:grpSpPr>
        <p:sp>
          <p:nvSpPr>
            <p:cNvPr id="342" name="Freeform: Shape 341">
              <a:extLst>
                <a:ext uri="{FF2B5EF4-FFF2-40B4-BE49-F238E27FC236}">
                  <a16:creationId xmlns:a16="http://schemas.microsoft.com/office/drawing/2014/main" id="{14722096-1B4F-7905-AAB4-49DDFDE5FAC8}"/>
                </a:ext>
              </a:extLst>
            </p:cNvPr>
            <p:cNvSpPr/>
            <p:nvPr/>
          </p:nvSpPr>
          <p:spPr>
            <a:xfrm>
              <a:off x="8698706" y="1716881"/>
              <a:ext cx="2314575" cy="76200"/>
            </a:xfrm>
            <a:custGeom>
              <a:avLst/>
              <a:gdLst>
                <a:gd name="connsiteX0" fmla="*/ 0 w 2314575"/>
                <a:gd name="connsiteY0" fmla="*/ 0 h 76200"/>
                <a:gd name="connsiteX1" fmla="*/ 535782 w 2314575"/>
                <a:gd name="connsiteY1" fmla="*/ 0 h 76200"/>
                <a:gd name="connsiteX2" fmla="*/ 535782 w 2314575"/>
                <a:gd name="connsiteY2" fmla="*/ 73819 h 76200"/>
                <a:gd name="connsiteX3" fmla="*/ 2314575 w 2314575"/>
                <a:gd name="connsiteY3" fmla="*/ 7620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14575" h="76200">
                  <a:moveTo>
                    <a:pt x="0" y="0"/>
                  </a:moveTo>
                  <a:lnTo>
                    <a:pt x="535782" y="0"/>
                  </a:lnTo>
                  <a:lnTo>
                    <a:pt x="535782" y="73819"/>
                  </a:lnTo>
                  <a:lnTo>
                    <a:pt x="2314575" y="76200"/>
                  </a:lnTo>
                </a:path>
              </a:pathLst>
            </a:custGeom>
            <a:noFill/>
            <a:ln w="19050">
              <a:solidFill>
                <a:srgbClr val="1C3F8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343" name="Group 342">
              <a:extLst>
                <a:ext uri="{FF2B5EF4-FFF2-40B4-BE49-F238E27FC236}">
                  <a16:creationId xmlns:a16="http://schemas.microsoft.com/office/drawing/2014/main" id="{BA9A8D9A-5221-614D-B03C-B2043F0A7363}"/>
                </a:ext>
              </a:extLst>
            </p:cNvPr>
            <p:cNvGrpSpPr/>
            <p:nvPr/>
          </p:nvGrpSpPr>
          <p:grpSpPr>
            <a:xfrm>
              <a:off x="10201868" y="1755139"/>
              <a:ext cx="847726" cy="71438"/>
              <a:chOff x="10201868" y="1752758"/>
              <a:chExt cx="847726" cy="71438"/>
            </a:xfrm>
          </p:grpSpPr>
          <p:grpSp>
            <p:nvGrpSpPr>
              <p:cNvPr id="344" name="Group 343">
                <a:extLst>
                  <a:ext uri="{FF2B5EF4-FFF2-40B4-BE49-F238E27FC236}">
                    <a16:creationId xmlns:a16="http://schemas.microsoft.com/office/drawing/2014/main" id="{41118144-9C08-DE73-14EF-E2242E2D23C2}"/>
                  </a:ext>
                </a:extLst>
              </p:cNvPr>
              <p:cNvGrpSpPr/>
              <p:nvPr/>
            </p:nvGrpSpPr>
            <p:grpSpPr>
              <a:xfrm>
                <a:off x="10201868" y="1752758"/>
                <a:ext cx="71438" cy="71438"/>
                <a:chOff x="7149106" y="2462371"/>
                <a:chExt cx="71438" cy="71438"/>
              </a:xfrm>
            </p:grpSpPr>
            <p:cxnSp>
              <p:nvCxnSpPr>
                <p:cNvPr id="390" name="Straight Connector 389">
                  <a:extLst>
                    <a:ext uri="{FF2B5EF4-FFF2-40B4-BE49-F238E27FC236}">
                      <a16:creationId xmlns:a16="http://schemas.microsoft.com/office/drawing/2014/main" id="{ED28E336-A652-8323-7C0A-E371961FB65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184825" y="2462371"/>
                  <a:ext cx="0" cy="71438"/>
                </a:xfrm>
                <a:prstGeom prst="line">
                  <a:avLst/>
                </a:prstGeom>
                <a:ln w="12700">
                  <a:solidFill>
                    <a:srgbClr val="1C3F88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1" name="Straight Connector 390">
                  <a:extLst>
                    <a:ext uri="{FF2B5EF4-FFF2-40B4-BE49-F238E27FC236}">
                      <a16:creationId xmlns:a16="http://schemas.microsoft.com/office/drawing/2014/main" id="{4F6BD107-E68A-D462-0D32-F1DA2312255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7184825" y="2462371"/>
                  <a:ext cx="0" cy="71438"/>
                </a:xfrm>
                <a:prstGeom prst="line">
                  <a:avLst/>
                </a:prstGeom>
                <a:ln w="12700">
                  <a:solidFill>
                    <a:srgbClr val="1C3F88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45" name="Group 344">
                <a:extLst>
                  <a:ext uri="{FF2B5EF4-FFF2-40B4-BE49-F238E27FC236}">
                    <a16:creationId xmlns:a16="http://schemas.microsoft.com/office/drawing/2014/main" id="{08444C94-310F-4D6D-8D9B-9B75604F1658}"/>
                  </a:ext>
                </a:extLst>
              </p:cNvPr>
              <p:cNvGrpSpPr/>
              <p:nvPr/>
            </p:nvGrpSpPr>
            <p:grpSpPr>
              <a:xfrm>
                <a:off x="10259018" y="1752758"/>
                <a:ext cx="71438" cy="71438"/>
                <a:chOff x="7149106" y="2462371"/>
                <a:chExt cx="71438" cy="71438"/>
              </a:xfrm>
            </p:grpSpPr>
            <p:cxnSp>
              <p:nvCxnSpPr>
                <p:cNvPr id="388" name="Straight Connector 387">
                  <a:extLst>
                    <a:ext uri="{FF2B5EF4-FFF2-40B4-BE49-F238E27FC236}">
                      <a16:creationId xmlns:a16="http://schemas.microsoft.com/office/drawing/2014/main" id="{9DF4D0D0-3C9F-7280-5FDE-0E4907BD947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184825" y="2462371"/>
                  <a:ext cx="0" cy="71438"/>
                </a:xfrm>
                <a:prstGeom prst="line">
                  <a:avLst/>
                </a:prstGeom>
                <a:ln w="12700">
                  <a:solidFill>
                    <a:srgbClr val="1C3F88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9" name="Straight Connector 388">
                  <a:extLst>
                    <a:ext uri="{FF2B5EF4-FFF2-40B4-BE49-F238E27FC236}">
                      <a16:creationId xmlns:a16="http://schemas.microsoft.com/office/drawing/2014/main" id="{03438EA6-093D-02C2-14C2-76389231025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7184825" y="2462371"/>
                  <a:ext cx="0" cy="71438"/>
                </a:xfrm>
                <a:prstGeom prst="line">
                  <a:avLst/>
                </a:prstGeom>
                <a:ln w="12700">
                  <a:solidFill>
                    <a:srgbClr val="1C3F88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46" name="Group 345">
                <a:extLst>
                  <a:ext uri="{FF2B5EF4-FFF2-40B4-BE49-F238E27FC236}">
                    <a16:creationId xmlns:a16="http://schemas.microsoft.com/office/drawing/2014/main" id="{2023941A-B17B-5A0D-757E-F3CFB1EACE3E}"/>
                  </a:ext>
                </a:extLst>
              </p:cNvPr>
              <p:cNvGrpSpPr/>
              <p:nvPr/>
            </p:nvGrpSpPr>
            <p:grpSpPr>
              <a:xfrm>
                <a:off x="10292356" y="1752758"/>
                <a:ext cx="71438" cy="71438"/>
                <a:chOff x="7149106" y="2462371"/>
                <a:chExt cx="71438" cy="71438"/>
              </a:xfrm>
            </p:grpSpPr>
            <p:cxnSp>
              <p:nvCxnSpPr>
                <p:cNvPr id="386" name="Straight Connector 385">
                  <a:extLst>
                    <a:ext uri="{FF2B5EF4-FFF2-40B4-BE49-F238E27FC236}">
                      <a16:creationId xmlns:a16="http://schemas.microsoft.com/office/drawing/2014/main" id="{388B136B-29C8-E8A8-5EA5-80A597D05AB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184825" y="2462371"/>
                  <a:ext cx="0" cy="71438"/>
                </a:xfrm>
                <a:prstGeom prst="line">
                  <a:avLst/>
                </a:prstGeom>
                <a:ln w="12700">
                  <a:solidFill>
                    <a:srgbClr val="1C3F88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7" name="Straight Connector 386">
                  <a:extLst>
                    <a:ext uri="{FF2B5EF4-FFF2-40B4-BE49-F238E27FC236}">
                      <a16:creationId xmlns:a16="http://schemas.microsoft.com/office/drawing/2014/main" id="{141EFB9C-0B83-30B4-D5A4-A90ECCF51B6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7184825" y="2462371"/>
                  <a:ext cx="0" cy="71438"/>
                </a:xfrm>
                <a:prstGeom prst="line">
                  <a:avLst/>
                </a:prstGeom>
                <a:ln w="12700">
                  <a:solidFill>
                    <a:srgbClr val="1C3F88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47" name="Group 346">
                <a:extLst>
                  <a:ext uri="{FF2B5EF4-FFF2-40B4-BE49-F238E27FC236}">
                    <a16:creationId xmlns:a16="http://schemas.microsoft.com/office/drawing/2014/main" id="{4BA08828-0F77-FCF2-61AA-F282136CC78A}"/>
                  </a:ext>
                </a:extLst>
              </p:cNvPr>
              <p:cNvGrpSpPr/>
              <p:nvPr/>
            </p:nvGrpSpPr>
            <p:grpSpPr>
              <a:xfrm>
                <a:off x="10335218" y="1752758"/>
                <a:ext cx="71438" cy="71438"/>
                <a:chOff x="7149106" y="2462371"/>
                <a:chExt cx="71438" cy="71438"/>
              </a:xfrm>
            </p:grpSpPr>
            <p:cxnSp>
              <p:nvCxnSpPr>
                <p:cNvPr id="384" name="Straight Connector 383">
                  <a:extLst>
                    <a:ext uri="{FF2B5EF4-FFF2-40B4-BE49-F238E27FC236}">
                      <a16:creationId xmlns:a16="http://schemas.microsoft.com/office/drawing/2014/main" id="{86D957C5-94DE-C9BF-3DC7-3F13A15C965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184825" y="2462371"/>
                  <a:ext cx="0" cy="71438"/>
                </a:xfrm>
                <a:prstGeom prst="line">
                  <a:avLst/>
                </a:prstGeom>
                <a:ln w="12700">
                  <a:solidFill>
                    <a:srgbClr val="1C3F88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5" name="Straight Connector 384">
                  <a:extLst>
                    <a:ext uri="{FF2B5EF4-FFF2-40B4-BE49-F238E27FC236}">
                      <a16:creationId xmlns:a16="http://schemas.microsoft.com/office/drawing/2014/main" id="{F9C39CB7-8588-E5BA-D70F-7416F664806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7184825" y="2462371"/>
                  <a:ext cx="0" cy="71438"/>
                </a:xfrm>
                <a:prstGeom prst="line">
                  <a:avLst/>
                </a:prstGeom>
                <a:ln w="12700">
                  <a:solidFill>
                    <a:srgbClr val="1C3F88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48" name="Group 347">
                <a:extLst>
                  <a:ext uri="{FF2B5EF4-FFF2-40B4-BE49-F238E27FC236}">
                    <a16:creationId xmlns:a16="http://schemas.microsoft.com/office/drawing/2014/main" id="{AE1E88DC-3BCA-E70D-258B-9136229578CF}"/>
                  </a:ext>
                </a:extLst>
              </p:cNvPr>
              <p:cNvGrpSpPr/>
              <p:nvPr/>
            </p:nvGrpSpPr>
            <p:grpSpPr>
              <a:xfrm>
                <a:off x="10351887" y="1752758"/>
                <a:ext cx="71438" cy="71438"/>
                <a:chOff x="7149106" y="2462371"/>
                <a:chExt cx="71438" cy="71438"/>
              </a:xfrm>
            </p:grpSpPr>
            <p:cxnSp>
              <p:nvCxnSpPr>
                <p:cNvPr id="382" name="Straight Connector 381">
                  <a:extLst>
                    <a:ext uri="{FF2B5EF4-FFF2-40B4-BE49-F238E27FC236}">
                      <a16:creationId xmlns:a16="http://schemas.microsoft.com/office/drawing/2014/main" id="{74BE937E-E8FE-D222-9BF5-EAB17203BAF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184825" y="2462371"/>
                  <a:ext cx="0" cy="71438"/>
                </a:xfrm>
                <a:prstGeom prst="line">
                  <a:avLst/>
                </a:prstGeom>
                <a:ln w="12700">
                  <a:solidFill>
                    <a:srgbClr val="1C3F88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3" name="Straight Connector 382">
                  <a:extLst>
                    <a:ext uri="{FF2B5EF4-FFF2-40B4-BE49-F238E27FC236}">
                      <a16:creationId xmlns:a16="http://schemas.microsoft.com/office/drawing/2014/main" id="{B2A02548-C621-522C-229E-E8E5320E0DF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7184825" y="2462371"/>
                  <a:ext cx="0" cy="71438"/>
                </a:xfrm>
                <a:prstGeom prst="line">
                  <a:avLst/>
                </a:prstGeom>
                <a:ln w="12700">
                  <a:solidFill>
                    <a:srgbClr val="1C3F88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49" name="Group 348">
                <a:extLst>
                  <a:ext uri="{FF2B5EF4-FFF2-40B4-BE49-F238E27FC236}">
                    <a16:creationId xmlns:a16="http://schemas.microsoft.com/office/drawing/2014/main" id="{B3E6C872-32EF-C966-AB71-362EBA3990E8}"/>
                  </a:ext>
                </a:extLst>
              </p:cNvPr>
              <p:cNvGrpSpPr/>
              <p:nvPr/>
            </p:nvGrpSpPr>
            <p:grpSpPr>
              <a:xfrm>
                <a:off x="10556675" y="1752758"/>
                <a:ext cx="71438" cy="71438"/>
                <a:chOff x="7149106" y="2462371"/>
                <a:chExt cx="71438" cy="71438"/>
              </a:xfrm>
            </p:grpSpPr>
            <p:cxnSp>
              <p:nvCxnSpPr>
                <p:cNvPr id="380" name="Straight Connector 379">
                  <a:extLst>
                    <a:ext uri="{FF2B5EF4-FFF2-40B4-BE49-F238E27FC236}">
                      <a16:creationId xmlns:a16="http://schemas.microsoft.com/office/drawing/2014/main" id="{48049A78-2789-0A03-0C9D-B64C09DF095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184825" y="2462371"/>
                  <a:ext cx="0" cy="71438"/>
                </a:xfrm>
                <a:prstGeom prst="line">
                  <a:avLst/>
                </a:prstGeom>
                <a:ln w="12700">
                  <a:solidFill>
                    <a:srgbClr val="1C3F88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1" name="Straight Connector 380">
                  <a:extLst>
                    <a:ext uri="{FF2B5EF4-FFF2-40B4-BE49-F238E27FC236}">
                      <a16:creationId xmlns:a16="http://schemas.microsoft.com/office/drawing/2014/main" id="{C9B1F5F1-FCBD-1096-A51A-A7CDE79C26C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7184825" y="2462371"/>
                  <a:ext cx="0" cy="71438"/>
                </a:xfrm>
                <a:prstGeom prst="line">
                  <a:avLst/>
                </a:prstGeom>
                <a:ln w="12700">
                  <a:solidFill>
                    <a:srgbClr val="1C3F88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50" name="Group 349">
                <a:extLst>
                  <a:ext uri="{FF2B5EF4-FFF2-40B4-BE49-F238E27FC236}">
                    <a16:creationId xmlns:a16="http://schemas.microsoft.com/office/drawing/2014/main" id="{F417F8D1-E1BE-CAEC-8BFE-343537D21E8E}"/>
                  </a:ext>
                </a:extLst>
              </p:cNvPr>
              <p:cNvGrpSpPr/>
              <p:nvPr/>
            </p:nvGrpSpPr>
            <p:grpSpPr>
              <a:xfrm>
                <a:off x="10590012" y="1752758"/>
                <a:ext cx="71438" cy="71438"/>
                <a:chOff x="7149106" y="2462371"/>
                <a:chExt cx="71438" cy="71438"/>
              </a:xfrm>
            </p:grpSpPr>
            <p:cxnSp>
              <p:nvCxnSpPr>
                <p:cNvPr id="378" name="Straight Connector 377">
                  <a:extLst>
                    <a:ext uri="{FF2B5EF4-FFF2-40B4-BE49-F238E27FC236}">
                      <a16:creationId xmlns:a16="http://schemas.microsoft.com/office/drawing/2014/main" id="{459BEFB9-8292-1AA0-73BD-744F20AA398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184825" y="2462371"/>
                  <a:ext cx="0" cy="71438"/>
                </a:xfrm>
                <a:prstGeom prst="line">
                  <a:avLst/>
                </a:prstGeom>
                <a:ln w="12700">
                  <a:solidFill>
                    <a:srgbClr val="1C3F88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9" name="Straight Connector 378">
                  <a:extLst>
                    <a:ext uri="{FF2B5EF4-FFF2-40B4-BE49-F238E27FC236}">
                      <a16:creationId xmlns:a16="http://schemas.microsoft.com/office/drawing/2014/main" id="{A6106211-ED40-E151-8A55-6DD31663A07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7184825" y="2462371"/>
                  <a:ext cx="0" cy="71438"/>
                </a:xfrm>
                <a:prstGeom prst="line">
                  <a:avLst/>
                </a:prstGeom>
                <a:ln w="12700">
                  <a:solidFill>
                    <a:srgbClr val="1C3F88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51" name="Group 350">
                <a:extLst>
                  <a:ext uri="{FF2B5EF4-FFF2-40B4-BE49-F238E27FC236}">
                    <a16:creationId xmlns:a16="http://schemas.microsoft.com/office/drawing/2014/main" id="{9613FDC7-1635-23A0-2511-2FA9F965A38C}"/>
                  </a:ext>
                </a:extLst>
              </p:cNvPr>
              <p:cNvGrpSpPr/>
              <p:nvPr/>
            </p:nvGrpSpPr>
            <p:grpSpPr>
              <a:xfrm>
                <a:off x="10618587" y="1752758"/>
                <a:ext cx="71438" cy="71438"/>
                <a:chOff x="7149106" y="2462371"/>
                <a:chExt cx="71438" cy="71438"/>
              </a:xfrm>
            </p:grpSpPr>
            <p:cxnSp>
              <p:nvCxnSpPr>
                <p:cNvPr id="376" name="Straight Connector 375">
                  <a:extLst>
                    <a:ext uri="{FF2B5EF4-FFF2-40B4-BE49-F238E27FC236}">
                      <a16:creationId xmlns:a16="http://schemas.microsoft.com/office/drawing/2014/main" id="{312DC7C5-FC6D-5AE4-9217-BBC5C6BAB8E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184825" y="2462371"/>
                  <a:ext cx="0" cy="71438"/>
                </a:xfrm>
                <a:prstGeom prst="line">
                  <a:avLst/>
                </a:prstGeom>
                <a:ln w="12700">
                  <a:solidFill>
                    <a:srgbClr val="1C3F88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7" name="Straight Connector 376">
                  <a:extLst>
                    <a:ext uri="{FF2B5EF4-FFF2-40B4-BE49-F238E27FC236}">
                      <a16:creationId xmlns:a16="http://schemas.microsoft.com/office/drawing/2014/main" id="{76D8054C-2089-B6C6-5A56-119702B6DA9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7184825" y="2462371"/>
                  <a:ext cx="0" cy="71438"/>
                </a:xfrm>
                <a:prstGeom prst="line">
                  <a:avLst/>
                </a:prstGeom>
                <a:ln w="12700">
                  <a:solidFill>
                    <a:srgbClr val="1C3F88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52" name="Group 351">
                <a:extLst>
                  <a:ext uri="{FF2B5EF4-FFF2-40B4-BE49-F238E27FC236}">
                    <a16:creationId xmlns:a16="http://schemas.microsoft.com/office/drawing/2014/main" id="{E86F8A32-639D-C85D-E588-9C3B91FDB677}"/>
                  </a:ext>
                </a:extLst>
              </p:cNvPr>
              <p:cNvGrpSpPr/>
              <p:nvPr/>
            </p:nvGrpSpPr>
            <p:grpSpPr>
              <a:xfrm>
                <a:off x="10678119" y="1752758"/>
                <a:ext cx="71438" cy="71438"/>
                <a:chOff x="7149106" y="2462371"/>
                <a:chExt cx="71438" cy="71438"/>
              </a:xfrm>
            </p:grpSpPr>
            <p:cxnSp>
              <p:nvCxnSpPr>
                <p:cNvPr id="374" name="Straight Connector 373">
                  <a:extLst>
                    <a:ext uri="{FF2B5EF4-FFF2-40B4-BE49-F238E27FC236}">
                      <a16:creationId xmlns:a16="http://schemas.microsoft.com/office/drawing/2014/main" id="{2C96DB40-6A2F-8778-81E2-A0DDFEBEDF6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184825" y="2462371"/>
                  <a:ext cx="0" cy="71438"/>
                </a:xfrm>
                <a:prstGeom prst="line">
                  <a:avLst/>
                </a:prstGeom>
                <a:ln w="12700">
                  <a:solidFill>
                    <a:srgbClr val="1C3F88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5" name="Straight Connector 374">
                  <a:extLst>
                    <a:ext uri="{FF2B5EF4-FFF2-40B4-BE49-F238E27FC236}">
                      <a16:creationId xmlns:a16="http://schemas.microsoft.com/office/drawing/2014/main" id="{A65B5D88-0C15-32B8-CADD-A43F5F42F60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7184825" y="2462371"/>
                  <a:ext cx="0" cy="71438"/>
                </a:xfrm>
                <a:prstGeom prst="line">
                  <a:avLst/>
                </a:prstGeom>
                <a:ln w="12700">
                  <a:solidFill>
                    <a:srgbClr val="1C3F88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53" name="Group 352">
                <a:extLst>
                  <a:ext uri="{FF2B5EF4-FFF2-40B4-BE49-F238E27FC236}">
                    <a16:creationId xmlns:a16="http://schemas.microsoft.com/office/drawing/2014/main" id="{7184F8C9-86DB-518F-7137-14A216DFFB36}"/>
                  </a:ext>
                </a:extLst>
              </p:cNvPr>
              <p:cNvGrpSpPr/>
              <p:nvPr/>
            </p:nvGrpSpPr>
            <p:grpSpPr>
              <a:xfrm>
                <a:off x="10694788" y="1752758"/>
                <a:ext cx="71438" cy="71438"/>
                <a:chOff x="7149106" y="2462371"/>
                <a:chExt cx="71438" cy="71438"/>
              </a:xfrm>
            </p:grpSpPr>
            <p:cxnSp>
              <p:nvCxnSpPr>
                <p:cNvPr id="372" name="Straight Connector 371">
                  <a:extLst>
                    <a:ext uri="{FF2B5EF4-FFF2-40B4-BE49-F238E27FC236}">
                      <a16:creationId xmlns:a16="http://schemas.microsoft.com/office/drawing/2014/main" id="{897F2EE0-DE92-70E3-64C4-9475D2CF91E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184825" y="2462371"/>
                  <a:ext cx="0" cy="71438"/>
                </a:xfrm>
                <a:prstGeom prst="line">
                  <a:avLst/>
                </a:prstGeom>
                <a:ln w="12700">
                  <a:solidFill>
                    <a:srgbClr val="1C3F88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3" name="Straight Connector 372">
                  <a:extLst>
                    <a:ext uri="{FF2B5EF4-FFF2-40B4-BE49-F238E27FC236}">
                      <a16:creationId xmlns:a16="http://schemas.microsoft.com/office/drawing/2014/main" id="{FF39691E-6200-37AE-A593-17D7B39F6EB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7184825" y="2462371"/>
                  <a:ext cx="0" cy="71438"/>
                </a:xfrm>
                <a:prstGeom prst="line">
                  <a:avLst/>
                </a:prstGeom>
                <a:ln w="12700">
                  <a:solidFill>
                    <a:srgbClr val="1C3F88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54" name="Group 353">
                <a:extLst>
                  <a:ext uri="{FF2B5EF4-FFF2-40B4-BE49-F238E27FC236}">
                    <a16:creationId xmlns:a16="http://schemas.microsoft.com/office/drawing/2014/main" id="{B3BA6A62-371A-C52D-9FFD-557074393F7D}"/>
                  </a:ext>
                </a:extLst>
              </p:cNvPr>
              <p:cNvGrpSpPr/>
              <p:nvPr/>
            </p:nvGrpSpPr>
            <p:grpSpPr>
              <a:xfrm>
                <a:off x="10728125" y="1752758"/>
                <a:ext cx="71438" cy="71438"/>
                <a:chOff x="7149106" y="2462371"/>
                <a:chExt cx="71438" cy="71438"/>
              </a:xfrm>
            </p:grpSpPr>
            <p:cxnSp>
              <p:nvCxnSpPr>
                <p:cNvPr id="370" name="Straight Connector 369">
                  <a:extLst>
                    <a:ext uri="{FF2B5EF4-FFF2-40B4-BE49-F238E27FC236}">
                      <a16:creationId xmlns:a16="http://schemas.microsoft.com/office/drawing/2014/main" id="{356C4340-8F35-D450-ED16-4D8BB96CF6F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184825" y="2462371"/>
                  <a:ext cx="0" cy="71438"/>
                </a:xfrm>
                <a:prstGeom prst="line">
                  <a:avLst/>
                </a:prstGeom>
                <a:ln w="12700">
                  <a:solidFill>
                    <a:srgbClr val="1C3F88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1" name="Straight Connector 370">
                  <a:extLst>
                    <a:ext uri="{FF2B5EF4-FFF2-40B4-BE49-F238E27FC236}">
                      <a16:creationId xmlns:a16="http://schemas.microsoft.com/office/drawing/2014/main" id="{EB59C45D-B306-F4E1-4DC5-64F5B172434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7184825" y="2462371"/>
                  <a:ext cx="0" cy="71438"/>
                </a:xfrm>
                <a:prstGeom prst="line">
                  <a:avLst/>
                </a:prstGeom>
                <a:ln w="12700">
                  <a:solidFill>
                    <a:srgbClr val="1C3F88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55" name="Group 354">
                <a:extLst>
                  <a:ext uri="{FF2B5EF4-FFF2-40B4-BE49-F238E27FC236}">
                    <a16:creationId xmlns:a16="http://schemas.microsoft.com/office/drawing/2014/main" id="{12AACC3A-DF21-6F2B-AA1D-ADBCF8E0F78F}"/>
                  </a:ext>
                </a:extLst>
              </p:cNvPr>
              <p:cNvGrpSpPr/>
              <p:nvPr/>
            </p:nvGrpSpPr>
            <p:grpSpPr>
              <a:xfrm>
                <a:off x="10773369" y="1752758"/>
                <a:ext cx="71438" cy="71438"/>
                <a:chOff x="7149106" y="2462371"/>
                <a:chExt cx="71438" cy="71438"/>
              </a:xfrm>
            </p:grpSpPr>
            <p:cxnSp>
              <p:nvCxnSpPr>
                <p:cNvPr id="368" name="Straight Connector 367">
                  <a:extLst>
                    <a:ext uri="{FF2B5EF4-FFF2-40B4-BE49-F238E27FC236}">
                      <a16:creationId xmlns:a16="http://schemas.microsoft.com/office/drawing/2014/main" id="{7A5B354A-84B9-9E74-32B7-A819534D0E6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184825" y="2462371"/>
                  <a:ext cx="0" cy="71438"/>
                </a:xfrm>
                <a:prstGeom prst="line">
                  <a:avLst/>
                </a:prstGeom>
                <a:ln w="12700">
                  <a:solidFill>
                    <a:srgbClr val="1C3F88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9" name="Straight Connector 368">
                  <a:extLst>
                    <a:ext uri="{FF2B5EF4-FFF2-40B4-BE49-F238E27FC236}">
                      <a16:creationId xmlns:a16="http://schemas.microsoft.com/office/drawing/2014/main" id="{A6C450D1-1E64-C496-E8E5-500C6F1AD94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7184825" y="2462371"/>
                  <a:ext cx="0" cy="71438"/>
                </a:xfrm>
                <a:prstGeom prst="line">
                  <a:avLst/>
                </a:prstGeom>
                <a:ln w="12700">
                  <a:solidFill>
                    <a:srgbClr val="1C3F88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56" name="Group 355">
                <a:extLst>
                  <a:ext uri="{FF2B5EF4-FFF2-40B4-BE49-F238E27FC236}">
                    <a16:creationId xmlns:a16="http://schemas.microsoft.com/office/drawing/2014/main" id="{FAC5C1EE-A886-A2F4-F2CC-07DA9DFFA9C3}"/>
                  </a:ext>
                </a:extLst>
              </p:cNvPr>
              <p:cNvGrpSpPr/>
              <p:nvPr/>
            </p:nvGrpSpPr>
            <p:grpSpPr>
              <a:xfrm>
                <a:off x="10820994" y="1752758"/>
                <a:ext cx="71438" cy="71438"/>
                <a:chOff x="7149106" y="2462371"/>
                <a:chExt cx="71438" cy="71438"/>
              </a:xfrm>
            </p:grpSpPr>
            <p:cxnSp>
              <p:nvCxnSpPr>
                <p:cNvPr id="366" name="Straight Connector 365">
                  <a:extLst>
                    <a:ext uri="{FF2B5EF4-FFF2-40B4-BE49-F238E27FC236}">
                      <a16:creationId xmlns:a16="http://schemas.microsoft.com/office/drawing/2014/main" id="{BE9F7B87-DD43-D5D2-BBA7-28681AFD347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184825" y="2462371"/>
                  <a:ext cx="0" cy="71438"/>
                </a:xfrm>
                <a:prstGeom prst="line">
                  <a:avLst/>
                </a:prstGeom>
                <a:ln w="12700">
                  <a:solidFill>
                    <a:srgbClr val="1C3F88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7" name="Straight Connector 366">
                  <a:extLst>
                    <a:ext uri="{FF2B5EF4-FFF2-40B4-BE49-F238E27FC236}">
                      <a16:creationId xmlns:a16="http://schemas.microsoft.com/office/drawing/2014/main" id="{F111F5E1-4EB5-9B2B-F36F-2EC01E6160F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7184825" y="2462371"/>
                  <a:ext cx="0" cy="71438"/>
                </a:xfrm>
                <a:prstGeom prst="line">
                  <a:avLst/>
                </a:prstGeom>
                <a:ln w="12700">
                  <a:solidFill>
                    <a:srgbClr val="1C3F88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57" name="Group 356">
                <a:extLst>
                  <a:ext uri="{FF2B5EF4-FFF2-40B4-BE49-F238E27FC236}">
                    <a16:creationId xmlns:a16="http://schemas.microsoft.com/office/drawing/2014/main" id="{A2A3D78D-1FC9-986D-4D1C-1C98DE3262E8}"/>
                  </a:ext>
                </a:extLst>
              </p:cNvPr>
              <p:cNvGrpSpPr/>
              <p:nvPr/>
            </p:nvGrpSpPr>
            <p:grpSpPr>
              <a:xfrm>
                <a:off x="10878144" y="1752758"/>
                <a:ext cx="71438" cy="71438"/>
                <a:chOff x="7149106" y="2462371"/>
                <a:chExt cx="71438" cy="71438"/>
              </a:xfrm>
            </p:grpSpPr>
            <p:cxnSp>
              <p:nvCxnSpPr>
                <p:cNvPr id="364" name="Straight Connector 363">
                  <a:extLst>
                    <a:ext uri="{FF2B5EF4-FFF2-40B4-BE49-F238E27FC236}">
                      <a16:creationId xmlns:a16="http://schemas.microsoft.com/office/drawing/2014/main" id="{C393DBE8-2A50-3AD2-7D5D-5EA046B1BFB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184825" y="2462371"/>
                  <a:ext cx="0" cy="71438"/>
                </a:xfrm>
                <a:prstGeom prst="line">
                  <a:avLst/>
                </a:prstGeom>
                <a:ln w="12700">
                  <a:solidFill>
                    <a:srgbClr val="1C3F88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5" name="Straight Connector 364">
                  <a:extLst>
                    <a:ext uri="{FF2B5EF4-FFF2-40B4-BE49-F238E27FC236}">
                      <a16:creationId xmlns:a16="http://schemas.microsoft.com/office/drawing/2014/main" id="{BA6122A1-22A0-4B96-78BD-3BF67CF47A7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7184825" y="2462371"/>
                  <a:ext cx="0" cy="71438"/>
                </a:xfrm>
                <a:prstGeom prst="line">
                  <a:avLst/>
                </a:prstGeom>
                <a:ln w="12700">
                  <a:solidFill>
                    <a:srgbClr val="1C3F88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58" name="Group 357">
                <a:extLst>
                  <a:ext uri="{FF2B5EF4-FFF2-40B4-BE49-F238E27FC236}">
                    <a16:creationId xmlns:a16="http://schemas.microsoft.com/office/drawing/2014/main" id="{CFAF24BB-0F21-4889-FDE4-A7AFD331D320}"/>
                  </a:ext>
                </a:extLst>
              </p:cNvPr>
              <p:cNvGrpSpPr/>
              <p:nvPr/>
            </p:nvGrpSpPr>
            <p:grpSpPr>
              <a:xfrm>
                <a:off x="10899575" y="1752758"/>
                <a:ext cx="71438" cy="71438"/>
                <a:chOff x="7149106" y="2462371"/>
                <a:chExt cx="71438" cy="71438"/>
              </a:xfrm>
            </p:grpSpPr>
            <p:cxnSp>
              <p:nvCxnSpPr>
                <p:cNvPr id="362" name="Straight Connector 361">
                  <a:extLst>
                    <a:ext uri="{FF2B5EF4-FFF2-40B4-BE49-F238E27FC236}">
                      <a16:creationId xmlns:a16="http://schemas.microsoft.com/office/drawing/2014/main" id="{61C52C37-22A0-2AD6-1C34-6A4F2C6FF87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184825" y="2462371"/>
                  <a:ext cx="0" cy="71438"/>
                </a:xfrm>
                <a:prstGeom prst="line">
                  <a:avLst/>
                </a:prstGeom>
                <a:ln w="12700">
                  <a:solidFill>
                    <a:srgbClr val="1C3F88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3" name="Straight Connector 362">
                  <a:extLst>
                    <a:ext uri="{FF2B5EF4-FFF2-40B4-BE49-F238E27FC236}">
                      <a16:creationId xmlns:a16="http://schemas.microsoft.com/office/drawing/2014/main" id="{2F86CE57-9145-3773-09AD-191F9E3D6E4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7184825" y="2462371"/>
                  <a:ext cx="0" cy="71438"/>
                </a:xfrm>
                <a:prstGeom prst="line">
                  <a:avLst/>
                </a:prstGeom>
                <a:ln w="12700">
                  <a:solidFill>
                    <a:srgbClr val="1C3F88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59" name="Group 358">
                <a:extLst>
                  <a:ext uri="{FF2B5EF4-FFF2-40B4-BE49-F238E27FC236}">
                    <a16:creationId xmlns:a16="http://schemas.microsoft.com/office/drawing/2014/main" id="{C6E9F71E-CF90-457E-B0BA-C4FCE7D482F4}"/>
                  </a:ext>
                </a:extLst>
              </p:cNvPr>
              <p:cNvGrpSpPr/>
              <p:nvPr/>
            </p:nvGrpSpPr>
            <p:grpSpPr>
              <a:xfrm>
                <a:off x="10978156" y="1752758"/>
                <a:ext cx="71438" cy="71438"/>
                <a:chOff x="7149106" y="2462371"/>
                <a:chExt cx="71438" cy="71438"/>
              </a:xfrm>
            </p:grpSpPr>
            <p:cxnSp>
              <p:nvCxnSpPr>
                <p:cNvPr id="360" name="Straight Connector 359">
                  <a:extLst>
                    <a:ext uri="{FF2B5EF4-FFF2-40B4-BE49-F238E27FC236}">
                      <a16:creationId xmlns:a16="http://schemas.microsoft.com/office/drawing/2014/main" id="{014EEBAA-E86D-87C7-D659-EC2C2ACBF49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184825" y="2462371"/>
                  <a:ext cx="0" cy="71438"/>
                </a:xfrm>
                <a:prstGeom prst="line">
                  <a:avLst/>
                </a:prstGeom>
                <a:ln w="12700">
                  <a:solidFill>
                    <a:srgbClr val="1C3F88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1" name="Straight Connector 360">
                  <a:extLst>
                    <a:ext uri="{FF2B5EF4-FFF2-40B4-BE49-F238E27FC236}">
                      <a16:creationId xmlns:a16="http://schemas.microsoft.com/office/drawing/2014/main" id="{E9C0B35C-DDEB-17A0-5D75-F44023771D9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7184825" y="2462371"/>
                  <a:ext cx="0" cy="71438"/>
                </a:xfrm>
                <a:prstGeom prst="line">
                  <a:avLst/>
                </a:prstGeom>
                <a:ln w="12700">
                  <a:solidFill>
                    <a:srgbClr val="1C3F88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392" name="Group 391">
            <a:extLst>
              <a:ext uri="{FF2B5EF4-FFF2-40B4-BE49-F238E27FC236}">
                <a16:creationId xmlns:a16="http://schemas.microsoft.com/office/drawing/2014/main" id="{C15E8F82-D320-D627-26C3-1D4BBD9120ED}"/>
              </a:ext>
            </a:extLst>
          </p:cNvPr>
          <p:cNvGrpSpPr/>
          <p:nvPr/>
        </p:nvGrpSpPr>
        <p:grpSpPr>
          <a:xfrm>
            <a:off x="8626827" y="1624014"/>
            <a:ext cx="3114011" cy="1650268"/>
            <a:chOff x="929357" y="1624013"/>
            <a:chExt cx="3114010" cy="1650268"/>
          </a:xfrm>
        </p:grpSpPr>
        <p:grpSp>
          <p:nvGrpSpPr>
            <p:cNvPr id="393" name="Group 392">
              <a:extLst>
                <a:ext uri="{FF2B5EF4-FFF2-40B4-BE49-F238E27FC236}">
                  <a16:creationId xmlns:a16="http://schemas.microsoft.com/office/drawing/2014/main" id="{D347389D-9393-8C69-959A-450F14D2B4DE}"/>
                </a:ext>
              </a:extLst>
            </p:cNvPr>
            <p:cNvGrpSpPr/>
            <p:nvPr/>
          </p:nvGrpSpPr>
          <p:grpSpPr>
            <a:xfrm>
              <a:off x="1000125" y="1624013"/>
              <a:ext cx="3043242" cy="1577973"/>
              <a:chOff x="1295400" y="2233845"/>
              <a:chExt cx="568493" cy="580793"/>
            </a:xfrm>
          </p:grpSpPr>
          <p:cxnSp>
            <p:nvCxnSpPr>
              <p:cNvPr id="407" name="Straight Connector 406">
                <a:extLst>
                  <a:ext uri="{FF2B5EF4-FFF2-40B4-BE49-F238E27FC236}">
                    <a16:creationId xmlns:a16="http://schemas.microsoft.com/office/drawing/2014/main" id="{34041BC7-7EAE-0321-0EF1-225F71B9677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95400" y="2233845"/>
                <a:ext cx="0" cy="580793"/>
              </a:xfrm>
              <a:prstGeom prst="line">
                <a:avLst/>
              </a:prstGeom>
              <a:ln w="9525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8" name="Straight Connector 407">
                <a:extLst>
                  <a:ext uri="{FF2B5EF4-FFF2-40B4-BE49-F238E27FC236}">
                    <a16:creationId xmlns:a16="http://schemas.microsoft.com/office/drawing/2014/main" id="{508215CF-FF27-015A-E163-CDF2DD5486B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95401" y="2814638"/>
                <a:ext cx="568492" cy="0"/>
              </a:xfrm>
              <a:prstGeom prst="line">
                <a:avLst/>
              </a:prstGeom>
              <a:ln w="9525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94" name="Group 393">
              <a:extLst>
                <a:ext uri="{FF2B5EF4-FFF2-40B4-BE49-F238E27FC236}">
                  <a16:creationId xmlns:a16="http://schemas.microsoft.com/office/drawing/2014/main" id="{7C5F4684-8A97-3A83-1BA2-F83FFA8DCB08}"/>
                </a:ext>
              </a:extLst>
            </p:cNvPr>
            <p:cNvGrpSpPr/>
            <p:nvPr/>
          </p:nvGrpSpPr>
          <p:grpSpPr>
            <a:xfrm>
              <a:off x="999271" y="3201129"/>
              <a:ext cx="2762250" cy="73152"/>
              <a:chOff x="999271" y="3274948"/>
              <a:chExt cx="2762250" cy="73152"/>
            </a:xfrm>
          </p:grpSpPr>
          <p:cxnSp>
            <p:nvCxnSpPr>
              <p:cNvPr id="401" name="Straight Connector 400">
                <a:extLst>
                  <a:ext uri="{FF2B5EF4-FFF2-40B4-BE49-F238E27FC236}">
                    <a16:creationId xmlns:a16="http://schemas.microsoft.com/office/drawing/2014/main" id="{4AA2377B-F1EA-A2E7-11FD-ED79A8FE1660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>
                <a:off x="3761521" y="3274948"/>
                <a:ext cx="0" cy="73152"/>
              </a:xfrm>
              <a:prstGeom prst="line">
                <a:avLst/>
              </a:prstGeom>
              <a:ln w="9525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2" name="Straight Connector 401">
                <a:extLst>
                  <a:ext uri="{FF2B5EF4-FFF2-40B4-BE49-F238E27FC236}">
                    <a16:creationId xmlns:a16="http://schemas.microsoft.com/office/drawing/2014/main" id="{3016EC65-119A-B080-E4B6-E3AD68109E47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>
                <a:off x="999271" y="3274948"/>
                <a:ext cx="0" cy="73152"/>
              </a:xfrm>
              <a:prstGeom prst="line">
                <a:avLst/>
              </a:prstGeom>
              <a:ln w="9525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3" name="Straight Connector 402">
                <a:extLst>
                  <a:ext uri="{FF2B5EF4-FFF2-40B4-BE49-F238E27FC236}">
                    <a16:creationId xmlns:a16="http://schemas.microsoft.com/office/drawing/2014/main" id="{A5AAE732-FF0A-208C-1583-605705541F26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>
                <a:off x="1546958" y="3274948"/>
                <a:ext cx="0" cy="73152"/>
              </a:xfrm>
              <a:prstGeom prst="line">
                <a:avLst/>
              </a:prstGeom>
              <a:ln w="9525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4" name="Straight Connector 403">
                <a:extLst>
                  <a:ext uri="{FF2B5EF4-FFF2-40B4-BE49-F238E27FC236}">
                    <a16:creationId xmlns:a16="http://schemas.microsoft.com/office/drawing/2014/main" id="{E11160AD-174A-F13D-8B04-BF4A050264B4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>
                <a:off x="2101789" y="3274948"/>
                <a:ext cx="0" cy="73152"/>
              </a:xfrm>
              <a:prstGeom prst="line">
                <a:avLst/>
              </a:prstGeom>
              <a:ln w="9525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5" name="Straight Connector 404">
                <a:extLst>
                  <a:ext uri="{FF2B5EF4-FFF2-40B4-BE49-F238E27FC236}">
                    <a16:creationId xmlns:a16="http://schemas.microsoft.com/office/drawing/2014/main" id="{CF13903A-AE84-2566-778A-9E3D9FFFD902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>
                <a:off x="2670908" y="3274948"/>
                <a:ext cx="0" cy="73152"/>
              </a:xfrm>
              <a:prstGeom prst="line">
                <a:avLst/>
              </a:prstGeom>
              <a:ln w="9525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6" name="Straight Connector 405">
                <a:extLst>
                  <a:ext uri="{FF2B5EF4-FFF2-40B4-BE49-F238E27FC236}">
                    <a16:creationId xmlns:a16="http://schemas.microsoft.com/office/drawing/2014/main" id="{DB77FA09-6CAC-1EE4-A68B-24EB329E6CA9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>
                <a:off x="3144776" y="3274948"/>
                <a:ext cx="0" cy="73152"/>
              </a:xfrm>
              <a:prstGeom prst="line">
                <a:avLst/>
              </a:prstGeom>
              <a:ln w="9525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95" name="Group 394">
              <a:extLst>
                <a:ext uri="{FF2B5EF4-FFF2-40B4-BE49-F238E27FC236}">
                  <a16:creationId xmlns:a16="http://schemas.microsoft.com/office/drawing/2014/main" id="{4B3E7683-3DE1-58B1-CCAA-4A0F8A72456A}"/>
                </a:ext>
              </a:extLst>
            </p:cNvPr>
            <p:cNvGrpSpPr/>
            <p:nvPr/>
          </p:nvGrpSpPr>
          <p:grpSpPr>
            <a:xfrm>
              <a:off x="929357" y="1720848"/>
              <a:ext cx="73152" cy="1481137"/>
              <a:chOff x="929357" y="1720848"/>
              <a:chExt cx="73152" cy="1481137"/>
            </a:xfrm>
          </p:grpSpPr>
          <p:cxnSp>
            <p:nvCxnSpPr>
              <p:cNvPr id="396" name="Straight Connector 395">
                <a:extLst>
                  <a:ext uri="{FF2B5EF4-FFF2-40B4-BE49-F238E27FC236}">
                    <a16:creationId xmlns:a16="http://schemas.microsoft.com/office/drawing/2014/main" id="{CB5F63F4-B8FF-609B-3051-D90AACCF8C19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965933" y="3165409"/>
                <a:ext cx="0" cy="73152"/>
              </a:xfrm>
              <a:prstGeom prst="line">
                <a:avLst/>
              </a:prstGeom>
              <a:ln w="9525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7" name="Straight Connector 396">
                <a:extLst>
                  <a:ext uri="{FF2B5EF4-FFF2-40B4-BE49-F238E27FC236}">
                    <a16:creationId xmlns:a16="http://schemas.microsoft.com/office/drawing/2014/main" id="{52C9BA67-01B8-C063-B162-F71115AE6E48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965933" y="1684272"/>
                <a:ext cx="0" cy="73152"/>
              </a:xfrm>
              <a:prstGeom prst="line">
                <a:avLst/>
              </a:prstGeom>
              <a:ln w="9525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8" name="Straight Connector 397">
                <a:extLst>
                  <a:ext uri="{FF2B5EF4-FFF2-40B4-BE49-F238E27FC236}">
                    <a16:creationId xmlns:a16="http://schemas.microsoft.com/office/drawing/2014/main" id="{99542DE7-468A-E01D-5D2B-0773B68D5395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965933" y="2054556"/>
                <a:ext cx="0" cy="73152"/>
              </a:xfrm>
              <a:prstGeom prst="line">
                <a:avLst/>
              </a:prstGeom>
              <a:ln w="9525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9" name="Straight Connector 398">
                <a:extLst>
                  <a:ext uri="{FF2B5EF4-FFF2-40B4-BE49-F238E27FC236}">
                    <a16:creationId xmlns:a16="http://schemas.microsoft.com/office/drawing/2014/main" id="{0283C76B-8B4A-5BC0-FC48-C7C2A52D7536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965933" y="2424840"/>
                <a:ext cx="0" cy="73152"/>
              </a:xfrm>
              <a:prstGeom prst="line">
                <a:avLst/>
              </a:prstGeom>
              <a:ln w="9525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0" name="Straight Connector 399">
                <a:extLst>
                  <a:ext uri="{FF2B5EF4-FFF2-40B4-BE49-F238E27FC236}">
                    <a16:creationId xmlns:a16="http://schemas.microsoft.com/office/drawing/2014/main" id="{1155987A-92F9-A307-9E2A-8F9AAB6A5B47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965933" y="2795124"/>
                <a:ext cx="0" cy="73152"/>
              </a:xfrm>
              <a:prstGeom prst="line">
                <a:avLst/>
              </a:prstGeom>
              <a:ln w="9525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09" name="Group 408">
            <a:extLst>
              <a:ext uri="{FF2B5EF4-FFF2-40B4-BE49-F238E27FC236}">
                <a16:creationId xmlns:a16="http://schemas.microsoft.com/office/drawing/2014/main" id="{61E988F9-0DA7-7BAE-CE29-1288BFFB61DA}"/>
              </a:ext>
            </a:extLst>
          </p:cNvPr>
          <p:cNvGrpSpPr/>
          <p:nvPr/>
        </p:nvGrpSpPr>
        <p:grpSpPr>
          <a:xfrm>
            <a:off x="4785077" y="1624014"/>
            <a:ext cx="3114011" cy="1650268"/>
            <a:chOff x="929357" y="1624013"/>
            <a:chExt cx="3114010" cy="1650268"/>
          </a:xfrm>
        </p:grpSpPr>
        <p:grpSp>
          <p:nvGrpSpPr>
            <p:cNvPr id="410" name="Group 409">
              <a:extLst>
                <a:ext uri="{FF2B5EF4-FFF2-40B4-BE49-F238E27FC236}">
                  <a16:creationId xmlns:a16="http://schemas.microsoft.com/office/drawing/2014/main" id="{8417442D-D673-C086-96A0-5F68BE0A7EC5}"/>
                </a:ext>
              </a:extLst>
            </p:cNvPr>
            <p:cNvGrpSpPr/>
            <p:nvPr/>
          </p:nvGrpSpPr>
          <p:grpSpPr>
            <a:xfrm>
              <a:off x="1000125" y="1624013"/>
              <a:ext cx="3043242" cy="1577973"/>
              <a:chOff x="1295400" y="2233845"/>
              <a:chExt cx="568493" cy="580793"/>
            </a:xfrm>
          </p:grpSpPr>
          <p:cxnSp>
            <p:nvCxnSpPr>
              <p:cNvPr id="424" name="Straight Connector 423">
                <a:extLst>
                  <a:ext uri="{FF2B5EF4-FFF2-40B4-BE49-F238E27FC236}">
                    <a16:creationId xmlns:a16="http://schemas.microsoft.com/office/drawing/2014/main" id="{79F53C44-D020-9A05-410D-6EC153461BA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95400" y="2233845"/>
                <a:ext cx="0" cy="580793"/>
              </a:xfrm>
              <a:prstGeom prst="line">
                <a:avLst/>
              </a:prstGeom>
              <a:ln w="9525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5" name="Straight Connector 424">
                <a:extLst>
                  <a:ext uri="{FF2B5EF4-FFF2-40B4-BE49-F238E27FC236}">
                    <a16:creationId xmlns:a16="http://schemas.microsoft.com/office/drawing/2014/main" id="{CF20F419-F5A8-E0E4-2291-1EE05A499D1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95401" y="2814638"/>
                <a:ext cx="568492" cy="0"/>
              </a:xfrm>
              <a:prstGeom prst="line">
                <a:avLst/>
              </a:prstGeom>
              <a:ln w="9525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11" name="Group 410">
              <a:extLst>
                <a:ext uri="{FF2B5EF4-FFF2-40B4-BE49-F238E27FC236}">
                  <a16:creationId xmlns:a16="http://schemas.microsoft.com/office/drawing/2014/main" id="{19774588-AD65-852F-8927-669BABFF7C51}"/>
                </a:ext>
              </a:extLst>
            </p:cNvPr>
            <p:cNvGrpSpPr/>
            <p:nvPr/>
          </p:nvGrpSpPr>
          <p:grpSpPr>
            <a:xfrm>
              <a:off x="999271" y="3201129"/>
              <a:ext cx="2762250" cy="73152"/>
              <a:chOff x="999271" y="3274948"/>
              <a:chExt cx="2762250" cy="73152"/>
            </a:xfrm>
          </p:grpSpPr>
          <p:cxnSp>
            <p:nvCxnSpPr>
              <p:cNvPr id="418" name="Straight Connector 417">
                <a:extLst>
                  <a:ext uri="{FF2B5EF4-FFF2-40B4-BE49-F238E27FC236}">
                    <a16:creationId xmlns:a16="http://schemas.microsoft.com/office/drawing/2014/main" id="{99F0AC68-4C19-8141-2F34-601194E6257A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>
                <a:off x="3761521" y="3274948"/>
                <a:ext cx="0" cy="73152"/>
              </a:xfrm>
              <a:prstGeom prst="line">
                <a:avLst/>
              </a:prstGeom>
              <a:ln w="9525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9" name="Straight Connector 418">
                <a:extLst>
                  <a:ext uri="{FF2B5EF4-FFF2-40B4-BE49-F238E27FC236}">
                    <a16:creationId xmlns:a16="http://schemas.microsoft.com/office/drawing/2014/main" id="{FE949D9B-A7EB-5E2E-196F-549EFC8A5F87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>
                <a:off x="999271" y="3274948"/>
                <a:ext cx="0" cy="73152"/>
              </a:xfrm>
              <a:prstGeom prst="line">
                <a:avLst/>
              </a:prstGeom>
              <a:ln w="9525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0" name="Straight Connector 419">
                <a:extLst>
                  <a:ext uri="{FF2B5EF4-FFF2-40B4-BE49-F238E27FC236}">
                    <a16:creationId xmlns:a16="http://schemas.microsoft.com/office/drawing/2014/main" id="{1645C5F3-0742-ED76-9B32-D98232BB7A00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>
                <a:off x="1546958" y="3274948"/>
                <a:ext cx="0" cy="73152"/>
              </a:xfrm>
              <a:prstGeom prst="line">
                <a:avLst/>
              </a:prstGeom>
              <a:ln w="9525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1" name="Straight Connector 420">
                <a:extLst>
                  <a:ext uri="{FF2B5EF4-FFF2-40B4-BE49-F238E27FC236}">
                    <a16:creationId xmlns:a16="http://schemas.microsoft.com/office/drawing/2014/main" id="{A9BEB2AC-8BDB-075B-A250-A3FC01837D63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>
                <a:off x="2101789" y="3274948"/>
                <a:ext cx="0" cy="73152"/>
              </a:xfrm>
              <a:prstGeom prst="line">
                <a:avLst/>
              </a:prstGeom>
              <a:ln w="9525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2" name="Straight Connector 421">
                <a:extLst>
                  <a:ext uri="{FF2B5EF4-FFF2-40B4-BE49-F238E27FC236}">
                    <a16:creationId xmlns:a16="http://schemas.microsoft.com/office/drawing/2014/main" id="{B8AC0561-0E82-A591-EBF8-BDEEBD4262C8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>
                <a:off x="2670908" y="3274948"/>
                <a:ext cx="0" cy="73152"/>
              </a:xfrm>
              <a:prstGeom prst="line">
                <a:avLst/>
              </a:prstGeom>
              <a:ln w="9525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3" name="Straight Connector 422">
                <a:extLst>
                  <a:ext uri="{FF2B5EF4-FFF2-40B4-BE49-F238E27FC236}">
                    <a16:creationId xmlns:a16="http://schemas.microsoft.com/office/drawing/2014/main" id="{54F476DF-A4DC-B912-8C95-73F661DE2C97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>
                <a:off x="3144776" y="3274948"/>
                <a:ext cx="0" cy="73152"/>
              </a:xfrm>
              <a:prstGeom prst="line">
                <a:avLst/>
              </a:prstGeom>
              <a:ln w="9525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12" name="Group 411">
              <a:extLst>
                <a:ext uri="{FF2B5EF4-FFF2-40B4-BE49-F238E27FC236}">
                  <a16:creationId xmlns:a16="http://schemas.microsoft.com/office/drawing/2014/main" id="{EB2B8872-0738-3361-1A32-7F8708A80F83}"/>
                </a:ext>
              </a:extLst>
            </p:cNvPr>
            <p:cNvGrpSpPr/>
            <p:nvPr/>
          </p:nvGrpSpPr>
          <p:grpSpPr>
            <a:xfrm>
              <a:off x="929357" y="1720848"/>
              <a:ext cx="73152" cy="1481137"/>
              <a:chOff x="929357" y="1720848"/>
              <a:chExt cx="73152" cy="1481137"/>
            </a:xfrm>
          </p:grpSpPr>
          <p:cxnSp>
            <p:nvCxnSpPr>
              <p:cNvPr id="413" name="Straight Connector 412">
                <a:extLst>
                  <a:ext uri="{FF2B5EF4-FFF2-40B4-BE49-F238E27FC236}">
                    <a16:creationId xmlns:a16="http://schemas.microsoft.com/office/drawing/2014/main" id="{96216933-9280-4FB7-E345-9896F8DE5A30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965933" y="3165409"/>
                <a:ext cx="0" cy="73152"/>
              </a:xfrm>
              <a:prstGeom prst="line">
                <a:avLst/>
              </a:prstGeom>
              <a:ln w="9525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4" name="Straight Connector 413">
                <a:extLst>
                  <a:ext uri="{FF2B5EF4-FFF2-40B4-BE49-F238E27FC236}">
                    <a16:creationId xmlns:a16="http://schemas.microsoft.com/office/drawing/2014/main" id="{62D94521-104E-F07B-4D62-F15269BF36C2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965933" y="1684272"/>
                <a:ext cx="0" cy="73152"/>
              </a:xfrm>
              <a:prstGeom prst="line">
                <a:avLst/>
              </a:prstGeom>
              <a:ln w="9525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5" name="Straight Connector 414">
                <a:extLst>
                  <a:ext uri="{FF2B5EF4-FFF2-40B4-BE49-F238E27FC236}">
                    <a16:creationId xmlns:a16="http://schemas.microsoft.com/office/drawing/2014/main" id="{1403A8CB-DBB7-2FC5-F34C-2724A50A156F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965933" y="2054556"/>
                <a:ext cx="0" cy="73152"/>
              </a:xfrm>
              <a:prstGeom prst="line">
                <a:avLst/>
              </a:prstGeom>
              <a:ln w="9525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6" name="Straight Connector 415">
                <a:extLst>
                  <a:ext uri="{FF2B5EF4-FFF2-40B4-BE49-F238E27FC236}">
                    <a16:creationId xmlns:a16="http://schemas.microsoft.com/office/drawing/2014/main" id="{DCBC5BEB-1F5B-A0A3-9364-F8E39238FA85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965933" y="2424840"/>
                <a:ext cx="0" cy="73152"/>
              </a:xfrm>
              <a:prstGeom prst="line">
                <a:avLst/>
              </a:prstGeom>
              <a:ln w="9525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7" name="Straight Connector 416">
                <a:extLst>
                  <a:ext uri="{FF2B5EF4-FFF2-40B4-BE49-F238E27FC236}">
                    <a16:creationId xmlns:a16="http://schemas.microsoft.com/office/drawing/2014/main" id="{972962FB-037B-57BE-EF26-06840D812165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965933" y="2795124"/>
                <a:ext cx="0" cy="73152"/>
              </a:xfrm>
              <a:prstGeom prst="line">
                <a:avLst/>
              </a:prstGeom>
              <a:ln w="9525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26" name="Group 425">
            <a:extLst>
              <a:ext uri="{FF2B5EF4-FFF2-40B4-BE49-F238E27FC236}">
                <a16:creationId xmlns:a16="http://schemas.microsoft.com/office/drawing/2014/main" id="{11C56F2E-5AE0-644F-E605-FCD8D160DC28}"/>
              </a:ext>
            </a:extLst>
          </p:cNvPr>
          <p:cNvGrpSpPr/>
          <p:nvPr/>
        </p:nvGrpSpPr>
        <p:grpSpPr>
          <a:xfrm>
            <a:off x="412989" y="1624014"/>
            <a:ext cx="3630379" cy="1977151"/>
            <a:chOff x="412989" y="1624013"/>
            <a:chExt cx="3630378" cy="1977150"/>
          </a:xfrm>
        </p:grpSpPr>
        <p:grpSp>
          <p:nvGrpSpPr>
            <p:cNvPr id="427" name="Group 426">
              <a:extLst>
                <a:ext uri="{FF2B5EF4-FFF2-40B4-BE49-F238E27FC236}">
                  <a16:creationId xmlns:a16="http://schemas.microsoft.com/office/drawing/2014/main" id="{45EC8073-0764-42B8-30D0-227ED238CFBD}"/>
                </a:ext>
              </a:extLst>
            </p:cNvPr>
            <p:cNvGrpSpPr/>
            <p:nvPr/>
          </p:nvGrpSpPr>
          <p:grpSpPr>
            <a:xfrm>
              <a:off x="638175" y="1630758"/>
              <a:ext cx="264160" cy="1665605"/>
              <a:chOff x="527050" y="1630758"/>
              <a:chExt cx="264160" cy="1665605"/>
            </a:xfrm>
          </p:grpSpPr>
          <p:sp>
            <p:nvSpPr>
              <p:cNvPr id="454" name="TextBox 453">
                <a:extLst>
                  <a:ext uri="{FF2B5EF4-FFF2-40B4-BE49-F238E27FC236}">
                    <a16:creationId xmlns:a16="http://schemas.microsoft.com/office/drawing/2014/main" id="{50BEDEBC-0AB6-96B5-0D48-0667ED1F62BA}"/>
                  </a:ext>
                </a:extLst>
              </p:cNvPr>
              <p:cNvSpPr txBox="1"/>
              <p:nvPr/>
            </p:nvSpPr>
            <p:spPr>
              <a:xfrm>
                <a:off x="527050" y="1630758"/>
                <a:ext cx="264160" cy="182880"/>
              </a:xfrm>
              <a:prstGeom prst="rect">
                <a:avLst/>
              </a:prstGeom>
            </p:spPr>
            <p:txBody>
              <a:bodyPr vert="horz" wrap="square" lIns="0" tIns="0" rIns="0" bIns="0" rtlCol="0" anchor="ctr" anchorCtr="0">
                <a:noAutofit/>
              </a:bodyPr>
              <a:lstStyle/>
              <a:p>
                <a:pPr marL="0" marR="0" lvl="0" indent="0" algn="r" defTabSz="914377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4D4F53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1.00</a:t>
                </a:r>
                <a:endPara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4D4F53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455" name="TextBox 454">
                <a:extLst>
                  <a:ext uri="{FF2B5EF4-FFF2-40B4-BE49-F238E27FC236}">
                    <a16:creationId xmlns:a16="http://schemas.microsoft.com/office/drawing/2014/main" id="{C647405F-6A55-C64A-94A1-E9C6D331F776}"/>
                  </a:ext>
                </a:extLst>
              </p:cNvPr>
              <p:cNvSpPr txBox="1"/>
              <p:nvPr/>
            </p:nvSpPr>
            <p:spPr>
              <a:xfrm>
                <a:off x="527050" y="3113483"/>
                <a:ext cx="264160" cy="182880"/>
              </a:xfrm>
              <a:prstGeom prst="rect">
                <a:avLst/>
              </a:prstGeom>
            </p:spPr>
            <p:txBody>
              <a:bodyPr vert="horz" wrap="square" lIns="0" tIns="0" rIns="0" bIns="0" rtlCol="0" anchor="ctr" anchorCtr="0">
                <a:noAutofit/>
              </a:bodyPr>
              <a:lstStyle/>
              <a:p>
                <a:pPr marL="0" marR="0" lvl="0" indent="0" algn="r" defTabSz="914377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4D4F53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0</a:t>
                </a:r>
                <a:endPara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4D4F53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456" name="TextBox 455">
                <a:extLst>
                  <a:ext uri="{FF2B5EF4-FFF2-40B4-BE49-F238E27FC236}">
                    <a16:creationId xmlns:a16="http://schemas.microsoft.com/office/drawing/2014/main" id="{9BF3D4D6-B870-1D3B-6A3E-D601CEFD2D40}"/>
                  </a:ext>
                </a:extLst>
              </p:cNvPr>
              <p:cNvSpPr txBox="1"/>
              <p:nvPr/>
            </p:nvSpPr>
            <p:spPr>
              <a:xfrm>
                <a:off x="527050" y="2742801"/>
                <a:ext cx="264160" cy="182880"/>
              </a:xfrm>
              <a:prstGeom prst="rect">
                <a:avLst/>
              </a:prstGeom>
            </p:spPr>
            <p:txBody>
              <a:bodyPr vert="horz" wrap="square" lIns="0" tIns="0" rIns="0" bIns="0" rtlCol="0" anchor="ctr" anchorCtr="0">
                <a:noAutofit/>
              </a:bodyPr>
              <a:lstStyle/>
              <a:p>
                <a:pPr marL="0" marR="0" lvl="0" indent="0" algn="r" defTabSz="914377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4D4F53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0.25</a:t>
                </a:r>
                <a:endPara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4D4F53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457" name="TextBox 456">
                <a:extLst>
                  <a:ext uri="{FF2B5EF4-FFF2-40B4-BE49-F238E27FC236}">
                    <a16:creationId xmlns:a16="http://schemas.microsoft.com/office/drawing/2014/main" id="{9162755F-5116-2D28-BF9F-FCE2E59CC68E}"/>
                  </a:ext>
                </a:extLst>
              </p:cNvPr>
              <p:cNvSpPr txBox="1"/>
              <p:nvPr/>
            </p:nvSpPr>
            <p:spPr>
              <a:xfrm>
                <a:off x="527050" y="2372120"/>
                <a:ext cx="264160" cy="182880"/>
              </a:xfrm>
              <a:prstGeom prst="rect">
                <a:avLst/>
              </a:prstGeom>
            </p:spPr>
            <p:txBody>
              <a:bodyPr vert="horz" wrap="square" lIns="0" tIns="0" rIns="0" bIns="0" rtlCol="0" anchor="ctr" anchorCtr="0">
                <a:noAutofit/>
              </a:bodyPr>
              <a:lstStyle/>
              <a:p>
                <a:pPr marL="0" marR="0" lvl="0" indent="0" algn="r" defTabSz="914377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4D4F53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0.50</a:t>
                </a:r>
                <a:endPara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4D4F53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458" name="TextBox 457">
                <a:extLst>
                  <a:ext uri="{FF2B5EF4-FFF2-40B4-BE49-F238E27FC236}">
                    <a16:creationId xmlns:a16="http://schemas.microsoft.com/office/drawing/2014/main" id="{6A987072-1237-41B8-60E5-52B561D401BB}"/>
                  </a:ext>
                </a:extLst>
              </p:cNvPr>
              <p:cNvSpPr txBox="1"/>
              <p:nvPr/>
            </p:nvSpPr>
            <p:spPr>
              <a:xfrm>
                <a:off x="527050" y="2001439"/>
                <a:ext cx="264160" cy="182880"/>
              </a:xfrm>
              <a:prstGeom prst="rect">
                <a:avLst/>
              </a:prstGeom>
            </p:spPr>
            <p:txBody>
              <a:bodyPr vert="horz" wrap="square" lIns="0" tIns="0" rIns="0" bIns="0" rtlCol="0" anchor="ctr" anchorCtr="0">
                <a:noAutofit/>
              </a:bodyPr>
              <a:lstStyle/>
              <a:p>
                <a:pPr marL="0" marR="0" lvl="0" indent="0" algn="r" defTabSz="914377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4D4F53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0.75</a:t>
                </a:r>
                <a:endPara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4D4F53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</p:grpSp>
        <p:grpSp>
          <p:nvGrpSpPr>
            <p:cNvPr id="428" name="Group 427">
              <a:extLst>
                <a:ext uri="{FF2B5EF4-FFF2-40B4-BE49-F238E27FC236}">
                  <a16:creationId xmlns:a16="http://schemas.microsoft.com/office/drawing/2014/main" id="{697946B7-CB7E-19C2-11C1-BAFDED8EBE76}"/>
                </a:ext>
              </a:extLst>
            </p:cNvPr>
            <p:cNvGrpSpPr/>
            <p:nvPr/>
          </p:nvGrpSpPr>
          <p:grpSpPr>
            <a:xfrm>
              <a:off x="869950" y="3265883"/>
              <a:ext cx="3026410" cy="182880"/>
              <a:chOff x="869950" y="3284933"/>
              <a:chExt cx="3026410" cy="182880"/>
            </a:xfrm>
          </p:grpSpPr>
          <p:sp>
            <p:nvSpPr>
              <p:cNvPr id="448" name="TextBox 447">
                <a:extLst>
                  <a:ext uri="{FF2B5EF4-FFF2-40B4-BE49-F238E27FC236}">
                    <a16:creationId xmlns:a16="http://schemas.microsoft.com/office/drawing/2014/main" id="{FA4984B3-6C12-1030-D98A-3516DE15BE5F}"/>
                  </a:ext>
                </a:extLst>
              </p:cNvPr>
              <p:cNvSpPr txBox="1"/>
              <p:nvPr/>
            </p:nvSpPr>
            <p:spPr>
              <a:xfrm>
                <a:off x="869950" y="3284933"/>
                <a:ext cx="264160" cy="182880"/>
              </a:xfrm>
              <a:prstGeom prst="rect">
                <a:avLst/>
              </a:prstGeom>
            </p:spPr>
            <p:txBody>
              <a:bodyPr vert="horz" wrap="square" lIns="0" tIns="0" rIns="0" bIns="0" rtlCol="0" anchor="ctr" anchorCtr="0">
                <a:noAutofit/>
              </a:bodyPr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4D4F53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0</a:t>
                </a:r>
                <a:endPara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4D4F53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449" name="TextBox 448">
                <a:extLst>
                  <a:ext uri="{FF2B5EF4-FFF2-40B4-BE49-F238E27FC236}">
                    <a16:creationId xmlns:a16="http://schemas.microsoft.com/office/drawing/2014/main" id="{B8DD8E89-CE86-9D6D-46B9-8B285E308468}"/>
                  </a:ext>
                </a:extLst>
              </p:cNvPr>
              <p:cNvSpPr txBox="1"/>
              <p:nvPr/>
            </p:nvSpPr>
            <p:spPr>
              <a:xfrm>
                <a:off x="3632200" y="3284933"/>
                <a:ext cx="264160" cy="182880"/>
              </a:xfrm>
              <a:prstGeom prst="rect">
                <a:avLst/>
              </a:prstGeom>
            </p:spPr>
            <p:txBody>
              <a:bodyPr vert="horz" wrap="square" lIns="0" tIns="0" rIns="0" bIns="0" rtlCol="0" anchor="ctr" anchorCtr="0">
                <a:noAutofit/>
              </a:bodyPr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4D4F53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60</a:t>
                </a:r>
                <a:endPara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4D4F53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450" name="TextBox 449">
                <a:extLst>
                  <a:ext uri="{FF2B5EF4-FFF2-40B4-BE49-F238E27FC236}">
                    <a16:creationId xmlns:a16="http://schemas.microsoft.com/office/drawing/2014/main" id="{906EDDD4-A770-8847-D866-861624978DC5}"/>
                  </a:ext>
                </a:extLst>
              </p:cNvPr>
              <p:cNvSpPr txBox="1"/>
              <p:nvPr/>
            </p:nvSpPr>
            <p:spPr>
              <a:xfrm>
                <a:off x="1416050" y="3284933"/>
                <a:ext cx="264160" cy="182880"/>
              </a:xfrm>
              <a:prstGeom prst="rect">
                <a:avLst/>
              </a:prstGeom>
            </p:spPr>
            <p:txBody>
              <a:bodyPr vert="horz" wrap="square" lIns="0" tIns="0" rIns="0" bIns="0" rtlCol="0" anchor="ctr" anchorCtr="0">
                <a:noAutofit/>
              </a:bodyPr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4D4F53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12</a:t>
                </a:r>
                <a:endPara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4D4F53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451" name="TextBox 450">
                <a:extLst>
                  <a:ext uri="{FF2B5EF4-FFF2-40B4-BE49-F238E27FC236}">
                    <a16:creationId xmlns:a16="http://schemas.microsoft.com/office/drawing/2014/main" id="{FDE945D7-F4C5-6CF7-9D8C-6D2ECE4D3E05}"/>
                  </a:ext>
                </a:extLst>
              </p:cNvPr>
              <p:cNvSpPr txBox="1"/>
              <p:nvPr/>
            </p:nvSpPr>
            <p:spPr>
              <a:xfrm>
                <a:off x="1971675" y="3284933"/>
                <a:ext cx="264160" cy="182880"/>
              </a:xfrm>
              <a:prstGeom prst="rect">
                <a:avLst/>
              </a:prstGeom>
            </p:spPr>
            <p:txBody>
              <a:bodyPr vert="horz" wrap="square" lIns="0" tIns="0" rIns="0" bIns="0" rtlCol="0" anchor="ctr" anchorCtr="0">
                <a:noAutofit/>
              </a:bodyPr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4D4F53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24</a:t>
                </a:r>
                <a:endPara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4D4F53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452" name="TextBox 451">
                <a:extLst>
                  <a:ext uri="{FF2B5EF4-FFF2-40B4-BE49-F238E27FC236}">
                    <a16:creationId xmlns:a16="http://schemas.microsoft.com/office/drawing/2014/main" id="{2D154CA0-3C92-0D95-00AD-0459F779FBBE}"/>
                  </a:ext>
                </a:extLst>
              </p:cNvPr>
              <p:cNvSpPr txBox="1"/>
              <p:nvPr/>
            </p:nvSpPr>
            <p:spPr>
              <a:xfrm>
                <a:off x="2540000" y="3284933"/>
                <a:ext cx="264160" cy="182880"/>
              </a:xfrm>
              <a:prstGeom prst="rect">
                <a:avLst/>
              </a:prstGeom>
            </p:spPr>
            <p:txBody>
              <a:bodyPr vert="horz" wrap="square" lIns="0" tIns="0" rIns="0" bIns="0" rtlCol="0" anchor="ctr" anchorCtr="0">
                <a:noAutofit/>
              </a:bodyPr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4D4F53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36</a:t>
                </a:r>
                <a:endPara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4D4F53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453" name="TextBox 452">
                <a:extLst>
                  <a:ext uri="{FF2B5EF4-FFF2-40B4-BE49-F238E27FC236}">
                    <a16:creationId xmlns:a16="http://schemas.microsoft.com/office/drawing/2014/main" id="{244FB112-53CA-06D6-D996-22BAF9988B54}"/>
                  </a:ext>
                </a:extLst>
              </p:cNvPr>
              <p:cNvSpPr txBox="1"/>
              <p:nvPr/>
            </p:nvSpPr>
            <p:spPr>
              <a:xfrm>
                <a:off x="3013075" y="3284933"/>
                <a:ext cx="264160" cy="182880"/>
              </a:xfrm>
              <a:prstGeom prst="rect">
                <a:avLst/>
              </a:prstGeom>
            </p:spPr>
            <p:txBody>
              <a:bodyPr vert="horz" wrap="square" lIns="0" tIns="0" rIns="0" bIns="0" rtlCol="0" anchor="ctr" anchorCtr="0">
                <a:noAutofit/>
              </a:bodyPr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4D4F53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48</a:t>
                </a:r>
                <a:endPara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4D4F53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</p:grpSp>
        <p:sp>
          <p:nvSpPr>
            <p:cNvPr id="429" name="TextBox 428">
              <a:extLst>
                <a:ext uri="{FF2B5EF4-FFF2-40B4-BE49-F238E27FC236}">
                  <a16:creationId xmlns:a16="http://schemas.microsoft.com/office/drawing/2014/main" id="{A0BD562C-F751-9B7D-3EC2-12A960F8DDA3}"/>
                </a:ext>
              </a:extLst>
            </p:cNvPr>
            <p:cNvSpPr txBox="1"/>
            <p:nvPr/>
          </p:nvSpPr>
          <p:spPr>
            <a:xfrm rot="16200000">
              <a:off x="-210343" y="2372120"/>
              <a:ext cx="1429544" cy="182880"/>
            </a:xfrm>
            <a:prstGeom prst="rect">
              <a:avLst/>
            </a:prstGeom>
          </p:spPr>
          <p:txBody>
            <a:bodyPr vert="horz" wrap="square" lIns="0" tIns="0" rIns="0" bIns="0" rtlCol="0" anchor="ctr" anchorCtr="0">
              <a:no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>
                  <a:ln>
                    <a:noFill/>
                  </a:ln>
                  <a:solidFill>
                    <a:srgbClr val="4D4F53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OS (%)</a:t>
              </a:r>
              <a:endParaRPr kumimoji="0" lang="en-GB" sz="1000" b="1" i="0" u="none" strike="noStrike" kern="1200" cap="none" spc="0" normalizeH="0" baseline="0" noProof="0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430" name="TextBox 429">
              <a:extLst>
                <a:ext uri="{FF2B5EF4-FFF2-40B4-BE49-F238E27FC236}">
                  <a16:creationId xmlns:a16="http://schemas.microsoft.com/office/drawing/2014/main" id="{2EC297A2-6114-304E-F91A-D06CA3FC5FC8}"/>
                </a:ext>
              </a:extLst>
            </p:cNvPr>
            <p:cNvSpPr txBox="1"/>
            <p:nvPr/>
          </p:nvSpPr>
          <p:spPr>
            <a:xfrm>
              <a:off x="1796097" y="3418283"/>
              <a:ext cx="1174116" cy="182880"/>
            </a:xfrm>
            <a:prstGeom prst="rect">
              <a:avLst/>
            </a:prstGeom>
          </p:spPr>
          <p:txBody>
            <a:bodyPr vert="horz" wrap="square" lIns="0" tIns="0" rIns="0" bIns="0" rtlCol="0" anchor="ctr" anchorCtr="0">
              <a:no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1200" cap="none" spc="0" normalizeH="0" baseline="0" noProof="0">
                  <a:ln>
                    <a:noFill/>
                  </a:ln>
                  <a:solidFill>
                    <a:srgbClr val="4D4F53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Time (months)</a:t>
              </a:r>
            </a:p>
          </p:txBody>
        </p:sp>
        <p:grpSp>
          <p:nvGrpSpPr>
            <p:cNvPr id="431" name="Group 430">
              <a:extLst>
                <a:ext uri="{FF2B5EF4-FFF2-40B4-BE49-F238E27FC236}">
                  <a16:creationId xmlns:a16="http://schemas.microsoft.com/office/drawing/2014/main" id="{298761F8-3627-3D4F-1E94-DA035F13B6A9}"/>
                </a:ext>
              </a:extLst>
            </p:cNvPr>
            <p:cNvGrpSpPr/>
            <p:nvPr/>
          </p:nvGrpSpPr>
          <p:grpSpPr>
            <a:xfrm>
              <a:off x="929357" y="1624013"/>
              <a:ext cx="3114010" cy="1650268"/>
              <a:chOff x="929357" y="1624013"/>
              <a:chExt cx="3114010" cy="1650268"/>
            </a:xfrm>
          </p:grpSpPr>
          <p:grpSp>
            <p:nvGrpSpPr>
              <p:cNvPr id="432" name="Group 431">
                <a:extLst>
                  <a:ext uri="{FF2B5EF4-FFF2-40B4-BE49-F238E27FC236}">
                    <a16:creationId xmlns:a16="http://schemas.microsoft.com/office/drawing/2014/main" id="{769C466A-FC9E-D5DB-870B-5B642F8C577E}"/>
                  </a:ext>
                </a:extLst>
              </p:cNvPr>
              <p:cNvGrpSpPr/>
              <p:nvPr/>
            </p:nvGrpSpPr>
            <p:grpSpPr>
              <a:xfrm>
                <a:off x="1000125" y="1624013"/>
                <a:ext cx="3043242" cy="1577973"/>
                <a:chOff x="1295400" y="2233845"/>
                <a:chExt cx="568493" cy="580793"/>
              </a:xfrm>
            </p:grpSpPr>
            <p:cxnSp>
              <p:nvCxnSpPr>
                <p:cNvPr id="446" name="Straight Connector 445">
                  <a:extLst>
                    <a:ext uri="{FF2B5EF4-FFF2-40B4-BE49-F238E27FC236}">
                      <a16:creationId xmlns:a16="http://schemas.microsoft.com/office/drawing/2014/main" id="{7B7426C8-4B39-C3FF-2752-871A910967F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95400" y="2233845"/>
                  <a:ext cx="0" cy="580793"/>
                </a:xfrm>
                <a:prstGeom prst="line">
                  <a:avLst/>
                </a:prstGeom>
                <a:ln w="952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7" name="Straight Connector 446">
                  <a:extLst>
                    <a:ext uri="{FF2B5EF4-FFF2-40B4-BE49-F238E27FC236}">
                      <a16:creationId xmlns:a16="http://schemas.microsoft.com/office/drawing/2014/main" id="{1BC63526-2407-080D-7BCB-1BF3BC2F554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295401" y="2814638"/>
                  <a:ext cx="568492" cy="0"/>
                </a:xfrm>
                <a:prstGeom prst="line">
                  <a:avLst/>
                </a:prstGeom>
                <a:ln w="952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33" name="Group 432">
                <a:extLst>
                  <a:ext uri="{FF2B5EF4-FFF2-40B4-BE49-F238E27FC236}">
                    <a16:creationId xmlns:a16="http://schemas.microsoft.com/office/drawing/2014/main" id="{93DE2C4A-FD2B-C2D1-2F18-ACDA4C710D9A}"/>
                  </a:ext>
                </a:extLst>
              </p:cNvPr>
              <p:cNvGrpSpPr/>
              <p:nvPr/>
            </p:nvGrpSpPr>
            <p:grpSpPr>
              <a:xfrm>
                <a:off x="999271" y="3201129"/>
                <a:ext cx="2762250" cy="73152"/>
                <a:chOff x="999271" y="3274948"/>
                <a:chExt cx="2762250" cy="73152"/>
              </a:xfrm>
            </p:grpSpPr>
            <p:cxnSp>
              <p:nvCxnSpPr>
                <p:cNvPr id="440" name="Straight Connector 439">
                  <a:extLst>
                    <a:ext uri="{FF2B5EF4-FFF2-40B4-BE49-F238E27FC236}">
                      <a16:creationId xmlns:a16="http://schemas.microsoft.com/office/drawing/2014/main" id="{0265658A-6C06-BC39-B849-19C994F044A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0800000">
                  <a:off x="3761521" y="3274948"/>
                  <a:ext cx="0" cy="73152"/>
                </a:xfrm>
                <a:prstGeom prst="line">
                  <a:avLst/>
                </a:prstGeom>
                <a:ln w="952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1" name="Straight Connector 440">
                  <a:extLst>
                    <a:ext uri="{FF2B5EF4-FFF2-40B4-BE49-F238E27FC236}">
                      <a16:creationId xmlns:a16="http://schemas.microsoft.com/office/drawing/2014/main" id="{C157D043-BB37-A97C-E1CF-E6F10EB63C4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0800000">
                  <a:off x="999271" y="3274948"/>
                  <a:ext cx="0" cy="73152"/>
                </a:xfrm>
                <a:prstGeom prst="line">
                  <a:avLst/>
                </a:prstGeom>
                <a:ln w="952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2" name="Straight Connector 441">
                  <a:extLst>
                    <a:ext uri="{FF2B5EF4-FFF2-40B4-BE49-F238E27FC236}">
                      <a16:creationId xmlns:a16="http://schemas.microsoft.com/office/drawing/2014/main" id="{BD6EEE64-2E50-A983-ECDE-E5D191DDF06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0800000">
                  <a:off x="1546958" y="3274948"/>
                  <a:ext cx="0" cy="73152"/>
                </a:xfrm>
                <a:prstGeom prst="line">
                  <a:avLst/>
                </a:prstGeom>
                <a:ln w="952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3" name="Straight Connector 442">
                  <a:extLst>
                    <a:ext uri="{FF2B5EF4-FFF2-40B4-BE49-F238E27FC236}">
                      <a16:creationId xmlns:a16="http://schemas.microsoft.com/office/drawing/2014/main" id="{A05065E4-0763-C469-B9F1-0CC44A44990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0800000">
                  <a:off x="2101789" y="3274948"/>
                  <a:ext cx="0" cy="73152"/>
                </a:xfrm>
                <a:prstGeom prst="line">
                  <a:avLst/>
                </a:prstGeom>
                <a:ln w="952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4" name="Straight Connector 443">
                  <a:extLst>
                    <a:ext uri="{FF2B5EF4-FFF2-40B4-BE49-F238E27FC236}">
                      <a16:creationId xmlns:a16="http://schemas.microsoft.com/office/drawing/2014/main" id="{43776323-3F93-2FD3-190B-E68AD328DF8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0800000">
                  <a:off x="2670908" y="3274948"/>
                  <a:ext cx="0" cy="73152"/>
                </a:xfrm>
                <a:prstGeom prst="line">
                  <a:avLst/>
                </a:prstGeom>
                <a:ln w="952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5" name="Straight Connector 444">
                  <a:extLst>
                    <a:ext uri="{FF2B5EF4-FFF2-40B4-BE49-F238E27FC236}">
                      <a16:creationId xmlns:a16="http://schemas.microsoft.com/office/drawing/2014/main" id="{652856B3-556F-C67D-F7F7-D8AF065F476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0800000">
                  <a:off x="3144776" y="3274948"/>
                  <a:ext cx="0" cy="73152"/>
                </a:xfrm>
                <a:prstGeom prst="line">
                  <a:avLst/>
                </a:prstGeom>
                <a:ln w="952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34" name="Group 433">
                <a:extLst>
                  <a:ext uri="{FF2B5EF4-FFF2-40B4-BE49-F238E27FC236}">
                    <a16:creationId xmlns:a16="http://schemas.microsoft.com/office/drawing/2014/main" id="{F602A579-BAB9-54DC-7E61-43A7B02609E2}"/>
                  </a:ext>
                </a:extLst>
              </p:cNvPr>
              <p:cNvGrpSpPr/>
              <p:nvPr/>
            </p:nvGrpSpPr>
            <p:grpSpPr>
              <a:xfrm>
                <a:off x="929357" y="1720848"/>
                <a:ext cx="73152" cy="1481137"/>
                <a:chOff x="929357" y="1720848"/>
                <a:chExt cx="73152" cy="1481137"/>
              </a:xfrm>
            </p:grpSpPr>
            <p:cxnSp>
              <p:nvCxnSpPr>
                <p:cNvPr id="435" name="Straight Connector 434">
                  <a:extLst>
                    <a:ext uri="{FF2B5EF4-FFF2-40B4-BE49-F238E27FC236}">
                      <a16:creationId xmlns:a16="http://schemas.microsoft.com/office/drawing/2014/main" id="{3B24557A-2B2D-E9B3-C178-CC4230E2C71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>
                  <a:off x="965933" y="3165409"/>
                  <a:ext cx="0" cy="73152"/>
                </a:xfrm>
                <a:prstGeom prst="line">
                  <a:avLst/>
                </a:prstGeom>
                <a:ln w="952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6" name="Straight Connector 435">
                  <a:extLst>
                    <a:ext uri="{FF2B5EF4-FFF2-40B4-BE49-F238E27FC236}">
                      <a16:creationId xmlns:a16="http://schemas.microsoft.com/office/drawing/2014/main" id="{AB820FFF-E0D5-984A-D8E6-D88C723A6E2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>
                  <a:off x="965933" y="1684272"/>
                  <a:ext cx="0" cy="73152"/>
                </a:xfrm>
                <a:prstGeom prst="line">
                  <a:avLst/>
                </a:prstGeom>
                <a:ln w="952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7" name="Straight Connector 436">
                  <a:extLst>
                    <a:ext uri="{FF2B5EF4-FFF2-40B4-BE49-F238E27FC236}">
                      <a16:creationId xmlns:a16="http://schemas.microsoft.com/office/drawing/2014/main" id="{A956A2D4-7D23-174E-898B-CAD8DCD5B52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>
                  <a:off x="965933" y="2054556"/>
                  <a:ext cx="0" cy="73152"/>
                </a:xfrm>
                <a:prstGeom prst="line">
                  <a:avLst/>
                </a:prstGeom>
                <a:ln w="952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8" name="Straight Connector 437">
                  <a:extLst>
                    <a:ext uri="{FF2B5EF4-FFF2-40B4-BE49-F238E27FC236}">
                      <a16:creationId xmlns:a16="http://schemas.microsoft.com/office/drawing/2014/main" id="{0731DEC6-8FA2-93F8-75F5-285B3498794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>
                  <a:off x="965933" y="2424840"/>
                  <a:ext cx="0" cy="73152"/>
                </a:xfrm>
                <a:prstGeom prst="line">
                  <a:avLst/>
                </a:prstGeom>
                <a:ln w="952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9" name="Straight Connector 438">
                  <a:extLst>
                    <a:ext uri="{FF2B5EF4-FFF2-40B4-BE49-F238E27FC236}">
                      <a16:creationId xmlns:a16="http://schemas.microsoft.com/office/drawing/2014/main" id="{4FD6F1E7-B293-2DC8-D1D8-CD130B15F0A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>
                  <a:off x="965933" y="2795124"/>
                  <a:ext cx="0" cy="73152"/>
                </a:xfrm>
                <a:prstGeom prst="line">
                  <a:avLst/>
                </a:prstGeom>
                <a:ln w="952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00745FCD-594C-9C05-2A1E-D4750276F291}"/>
              </a:ext>
            </a:extLst>
          </p:cNvPr>
          <p:cNvSpPr txBox="1"/>
          <p:nvPr/>
        </p:nvSpPr>
        <p:spPr>
          <a:xfrm>
            <a:off x="819801" y="1177131"/>
            <a:ext cx="327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OS in patients with </a:t>
            </a:r>
            <a:r>
              <a:rPr kumimoji="0" lang="en-US" sz="1400" b="1" i="1" u="none" strike="noStrike" kern="1200" cap="none" spc="0" normalizeH="0" baseline="0" noProof="0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NPM1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mutation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D46DE1A-E7C1-D6FB-F8CE-E423AB74F721}"/>
              </a:ext>
            </a:extLst>
          </p:cNvPr>
          <p:cNvSpPr txBox="1"/>
          <p:nvPr/>
        </p:nvSpPr>
        <p:spPr>
          <a:xfrm>
            <a:off x="7961001" y="1206589"/>
            <a:ext cx="361422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OS in patients with </a:t>
            </a:r>
            <a:r>
              <a:rPr kumimoji="0" lang="en-US" sz="1400" b="1" i="1" u="none" strike="noStrike" kern="1200" cap="none" spc="0" normalizeH="0" baseline="0" noProof="0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FLT3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-TKD mutation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97143F3-1029-65E8-D3A3-A6BF1DEC873F}"/>
              </a:ext>
            </a:extLst>
          </p:cNvPr>
          <p:cNvSpPr txBox="1"/>
          <p:nvPr/>
        </p:nvSpPr>
        <p:spPr>
          <a:xfrm>
            <a:off x="4616659" y="1177131"/>
            <a:ext cx="337792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OS in patients with </a:t>
            </a:r>
            <a:r>
              <a:rPr kumimoji="0" lang="en-US" sz="1400" b="1" i="1" u="none" strike="noStrike" kern="1200" cap="none" spc="0" normalizeH="0" baseline="0" noProof="0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DNMT3A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mutation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4D2AA987-D4FB-EC5F-0799-3A2E0B8C5D5B}"/>
              </a:ext>
            </a:extLst>
          </p:cNvPr>
          <p:cNvSpPr txBox="1">
            <a:spLocks/>
          </p:cNvSpPr>
          <p:nvPr/>
        </p:nvSpPr>
        <p:spPr>
          <a:xfrm>
            <a:off x="267630" y="6248769"/>
            <a:ext cx="11484404" cy="596018"/>
          </a:xfrm>
          <a:prstGeom prst="rect">
            <a:avLst/>
          </a:prstGeom>
          <a:solidFill>
            <a:schemeClr val="bg1"/>
          </a:solidFill>
        </p:spPr>
        <p:txBody>
          <a:bodyPr anchor="ctr">
            <a:no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srgbClr val="626365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" sz="1050" b="0" i="0" u="none" strike="noStrike" kern="1200" cap="none" spc="0" normalizeH="0" baseline="0" noProof="0" dirty="0">
                <a:ln>
                  <a:noFill/>
                </a:ln>
                <a:solidFill>
                  <a:srgbClr val="626365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Martínez-</a:t>
            </a:r>
            <a:r>
              <a:rPr kumimoji="0" lang="es-E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626365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Cuadrón</a:t>
            </a:r>
            <a:r>
              <a:rPr kumimoji="0" lang="es-ES" sz="1050" b="0" i="0" u="none" strike="noStrike" kern="1200" cap="none" spc="0" normalizeH="0" baseline="0" noProof="0" dirty="0">
                <a:ln>
                  <a:noFill/>
                </a:ln>
                <a:solidFill>
                  <a:srgbClr val="626365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D, et al. ASH 2024. </a:t>
            </a:r>
            <a:r>
              <a:rPr kumimoji="0" lang="es-E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626365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Abstract</a:t>
            </a:r>
            <a:r>
              <a:rPr kumimoji="0" lang="es-ES" sz="1050" b="0" i="0" u="none" strike="noStrike" kern="1200" cap="none" spc="0" normalizeH="0" baseline="0" noProof="0" dirty="0">
                <a:ln>
                  <a:noFill/>
                </a:ln>
                <a:solidFill>
                  <a:srgbClr val="626365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2895; Montesinos P et al, JCO 2025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626365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36B1487-DA1D-CB3D-183C-51BEE002352E}"/>
              </a:ext>
            </a:extLst>
          </p:cNvPr>
          <p:cNvSpPr txBox="1"/>
          <p:nvPr/>
        </p:nvSpPr>
        <p:spPr>
          <a:xfrm>
            <a:off x="847526" y="5872912"/>
            <a:ext cx="10545096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OS benefits with Quiz 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PBO were observed across most assessed subgroups, including 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NPM1</a:t>
            </a:r>
            <a:r>
              <a:rPr kumimoji="0" lang="en-US" sz="1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mut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 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DNMT3A</a:t>
            </a:r>
            <a:r>
              <a:rPr kumimoji="0" lang="en-US" sz="1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mut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FLT3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-TKD</a:t>
            </a:r>
            <a:r>
              <a:rPr kumimoji="0" lang="en-US" sz="1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mut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IDH2</a:t>
            </a:r>
            <a:r>
              <a:rPr kumimoji="0" lang="en-US" sz="1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mut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(3-years OS 72% and 47%, respectively; HR, 0.503 [0.204, 1.24]) 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4D4F5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5696243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A440F3-80A3-4780-8782-5C64375A5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14" y="237407"/>
            <a:ext cx="12061371" cy="554183"/>
          </a:xfrm>
        </p:spPr>
        <p:txBody>
          <a:bodyPr>
            <a:no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“FLT3-like” Gene Expression Predicts Outcome with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Quizartinib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0A8EE1-286B-4104-9473-3468133BC5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0630" y="534817"/>
            <a:ext cx="11910949" cy="6032240"/>
          </a:xfrm>
        </p:spPr>
        <p:txBody>
          <a:bodyPr>
            <a:normAutofit/>
          </a:bodyPr>
          <a:lstStyle/>
          <a:p>
            <a:endParaRPr lang="en-US" sz="2667" dirty="0">
              <a:solidFill>
                <a:srgbClr val="FF0000"/>
              </a:solidFill>
            </a:endParaRPr>
          </a:p>
          <a:p>
            <a:r>
              <a:rPr lang="en-US" sz="2667" dirty="0"/>
              <a:t>80 / 180 cases (~ 45-50%) of FLT3 WT were “FLT3-like” and benefitted from QUIZ</a:t>
            </a:r>
          </a:p>
          <a:p>
            <a:r>
              <a:rPr lang="en-US" sz="2667" dirty="0"/>
              <a:t>Enrichment of NPM1, DNMT3A, and FLT3-TKD mutations in “FLT3-like” patients</a:t>
            </a:r>
          </a:p>
          <a:p>
            <a:r>
              <a:rPr lang="en-US" sz="2667" dirty="0"/>
              <a:t>Expands potential of patients who may benefit from IC + QUIZ : FLT3m 30% + FLT3-like 30-35%: 60-65% </a:t>
            </a:r>
          </a:p>
          <a:p>
            <a:endParaRPr lang="en-US" sz="2667" dirty="0">
              <a:solidFill>
                <a:srgbClr val="FF0000"/>
              </a:solidFill>
            </a:endParaRPr>
          </a:p>
          <a:p>
            <a:endParaRPr lang="en-US" sz="2667" dirty="0"/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38F6AF9D-A76E-49D9-9A62-6B95A4FA13B7}"/>
              </a:ext>
            </a:extLst>
          </p:cNvPr>
          <p:cNvGraphicFramePr>
            <a:graphicFrameLocks noGrp="1"/>
          </p:cNvGraphicFramePr>
          <p:nvPr/>
        </p:nvGraphicFramePr>
        <p:xfrm>
          <a:off x="150423" y="3568536"/>
          <a:ext cx="4876800" cy="161544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625600">
                  <a:extLst>
                    <a:ext uri="{9D8B030D-6E8A-4147-A177-3AD203B41FA5}">
                      <a16:colId xmlns:a16="http://schemas.microsoft.com/office/drawing/2014/main" val="2126725626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862938067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137334933"/>
                    </a:ext>
                  </a:extLst>
                </a:gridCol>
              </a:tblGrid>
              <a:tr h="502920"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/>
                        <a:t>HR/p Value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/>
                        <a:t>Not FLT3-like</a:t>
                      </a:r>
                    </a:p>
                    <a:p>
                      <a:pPr algn="ctr"/>
                      <a:r>
                        <a:rPr lang="en-US" sz="1300" b="1" dirty="0"/>
                        <a:t>QUIZ vs 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/>
                        <a:t>FLT3-like</a:t>
                      </a:r>
                    </a:p>
                    <a:p>
                      <a:pPr algn="ctr"/>
                      <a:r>
                        <a:rPr lang="en-US" sz="1300" b="1" dirty="0"/>
                        <a:t>QUIZ vs NO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11835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/>
                        <a:t>EFS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/>
                        <a:t>1.07/.8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>
                          <a:solidFill>
                            <a:srgbClr val="C00000"/>
                          </a:solidFill>
                        </a:rPr>
                        <a:t>0.45/.009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40437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/>
                        <a:t>RFS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/>
                        <a:t>0.88/.76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>
                          <a:solidFill>
                            <a:srgbClr val="C00000"/>
                          </a:solidFill>
                        </a:rPr>
                        <a:t>0.37/.01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380859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/>
                        <a:t>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/>
                        <a:t>1.22/.62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>
                          <a:solidFill>
                            <a:srgbClr val="C00000"/>
                          </a:solidFill>
                        </a:rPr>
                        <a:t>0.41/.01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2686325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E4FA888A-A54F-44E2-AF95-5953BC002D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6187" y="2978232"/>
            <a:ext cx="6839301" cy="386393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0135460-E88F-4AC5-9F6E-B94A6AB4D9F9}"/>
              </a:ext>
            </a:extLst>
          </p:cNvPr>
          <p:cNvSpPr txBox="1"/>
          <p:nvPr/>
        </p:nvSpPr>
        <p:spPr>
          <a:xfrm>
            <a:off x="110838" y="6413168"/>
            <a:ext cx="41200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Mosquera-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Orgueira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Blood 142: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abst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974; 2023</a:t>
            </a:r>
          </a:p>
        </p:txBody>
      </p:sp>
    </p:spTree>
    <p:extLst>
      <p:ext uri="{BB962C8B-B14F-4D97-AF65-F5344CB8AC3E}">
        <p14:creationId xmlns:p14="http://schemas.microsoft.com/office/powerpoint/2010/main" val="531801750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06BA18E4-0FB6-060B-E52E-AAC9A994FD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815" y="278995"/>
            <a:ext cx="10980369" cy="492443"/>
          </a:xfrm>
        </p:spPr>
        <p:txBody>
          <a:bodyPr wrap="none" anchor="b">
            <a:normAutofit/>
          </a:bodyPr>
          <a:lstStyle/>
          <a:p>
            <a:r>
              <a:rPr lang="en-US" dirty="0"/>
              <a:t>Phase 3 </a:t>
            </a:r>
            <a:r>
              <a:rPr lang="en-US" dirty="0" err="1"/>
              <a:t>QuANTUM</a:t>
            </a:r>
            <a:r>
              <a:rPr lang="en-US" dirty="0"/>
              <a:t>-WILD trial design for Newly Dx AML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3E231BE-B2F4-21B2-CA9C-9DAB76FF6B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3271" y="1614559"/>
            <a:ext cx="11132913" cy="4147009"/>
          </a:xfrm>
          <a:prstGeom prst="rect">
            <a:avLst/>
          </a:prstGeom>
          <a:noFill/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5822EF9-EA0C-E61B-E7A1-D4E566E31C36}"/>
              </a:ext>
            </a:extLst>
          </p:cNvPr>
          <p:cNvSpPr/>
          <p:nvPr/>
        </p:nvSpPr>
        <p:spPr>
          <a:xfrm>
            <a:off x="9350830" y="2122715"/>
            <a:ext cx="1491343" cy="1121229"/>
          </a:xfrm>
          <a:prstGeom prst="rect">
            <a:avLst/>
          </a:prstGeom>
          <a:noFill/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A500834-BFE7-FE65-F3A3-77B902F5573F}"/>
              </a:ext>
            </a:extLst>
          </p:cNvPr>
          <p:cNvSpPr txBox="1"/>
          <p:nvPr/>
        </p:nvSpPr>
        <p:spPr>
          <a:xfrm>
            <a:off x="5735168" y="5804470"/>
            <a:ext cx="6229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 vs C: Randomization to quiz vs placebo maintenance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1B7EB7A-F859-7E0D-B999-F661FDD5E3C7}"/>
              </a:ext>
            </a:extLst>
          </p:cNvPr>
          <p:cNvSpPr/>
          <p:nvPr/>
        </p:nvSpPr>
        <p:spPr>
          <a:xfrm>
            <a:off x="9350830" y="4437744"/>
            <a:ext cx="1491343" cy="1121229"/>
          </a:xfrm>
          <a:prstGeom prst="rect">
            <a:avLst/>
          </a:prstGeom>
          <a:noFill/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7E5BC41-6EBF-C6C4-DBC8-16C7D710132C}"/>
              </a:ext>
            </a:extLst>
          </p:cNvPr>
          <p:cNvSpPr txBox="1"/>
          <p:nvPr/>
        </p:nvSpPr>
        <p:spPr>
          <a:xfrm>
            <a:off x="724829" y="1008332"/>
            <a:ext cx="440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Primary Endpoint: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OS (Arm A vs Arm B)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8B35EF1-6567-36B7-1238-49E7147240A4}"/>
              </a:ext>
            </a:extLst>
          </p:cNvPr>
          <p:cNvSpPr txBox="1"/>
          <p:nvPr/>
        </p:nvSpPr>
        <p:spPr>
          <a:xfrm>
            <a:off x="453271" y="6394339"/>
            <a:ext cx="40735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Courtesy of Courtney DiNardo, MD, MSCE</a:t>
            </a:r>
          </a:p>
        </p:txBody>
      </p:sp>
    </p:spTree>
    <p:extLst>
      <p:ext uri="{BB962C8B-B14F-4D97-AF65-F5344CB8AC3E}">
        <p14:creationId xmlns:p14="http://schemas.microsoft.com/office/powerpoint/2010/main" val="2686747478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1598" y="103524"/>
            <a:ext cx="11588804" cy="1046434"/>
          </a:xfrm>
          <a:prstGeom prst="rect">
            <a:avLst/>
          </a:prstGeom>
          <a:noFill/>
        </p:spPr>
        <p:txBody>
          <a:bodyPr wrap="none" lIns="121915" tIns="60957" rIns="121915" bIns="60957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ADMIRAL Phase 3 RCT: Overall survival (n=371)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Gilteritinib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monotherapy vs SOC salvage (MEC, FLAG-IDA, azacitidine, LDAC)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357" y="1699468"/>
            <a:ext cx="8545281" cy="4202569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9714979" y="6344049"/>
            <a:ext cx="2436234" cy="410427"/>
          </a:xfrm>
          <a:prstGeom prst="rect">
            <a:avLst/>
          </a:prstGeom>
          <a:noFill/>
        </p:spPr>
        <p:txBody>
          <a:bodyPr wrap="none" lIns="121915" tIns="60957" rIns="121915" bIns="60957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Perl A et al NEJM 2019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8EC18E23-9450-6030-DE4F-0A879FCB5D3B}"/>
              </a:ext>
            </a:extLst>
          </p:cNvPr>
          <p:cNvGraphicFramePr>
            <a:graphicFrameLocks noGrp="1"/>
          </p:cNvGraphicFramePr>
          <p:nvPr/>
        </p:nvGraphicFramePr>
        <p:xfrm>
          <a:off x="8219772" y="2822622"/>
          <a:ext cx="3816871" cy="158496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232072">
                  <a:extLst>
                    <a:ext uri="{9D8B030D-6E8A-4147-A177-3AD203B41FA5}">
                      <a16:colId xmlns:a16="http://schemas.microsoft.com/office/drawing/2014/main" val="4220468004"/>
                    </a:ext>
                  </a:extLst>
                </a:gridCol>
                <a:gridCol w="1340389">
                  <a:extLst>
                    <a:ext uri="{9D8B030D-6E8A-4147-A177-3AD203B41FA5}">
                      <a16:colId xmlns:a16="http://schemas.microsoft.com/office/drawing/2014/main" val="132663595"/>
                    </a:ext>
                  </a:extLst>
                </a:gridCol>
                <a:gridCol w="1244410">
                  <a:extLst>
                    <a:ext uri="{9D8B030D-6E8A-4147-A177-3AD203B41FA5}">
                      <a16:colId xmlns:a16="http://schemas.microsoft.com/office/drawing/2014/main" val="2312441518"/>
                    </a:ext>
                  </a:extLst>
                </a:gridCol>
              </a:tblGrid>
              <a:tr h="346763">
                <a:tc>
                  <a:txBody>
                    <a:bodyPr/>
                    <a:lstStyle/>
                    <a:p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/>
                        <a:t>GILT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err="1"/>
                        <a:t>Chemotx</a:t>
                      </a:r>
                      <a:endParaRPr lang="en-US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6218323"/>
                  </a:ext>
                </a:extLst>
              </a:tr>
              <a:tr h="346763">
                <a:tc>
                  <a:txBody>
                    <a:bodyPr/>
                    <a:lstStyle/>
                    <a:p>
                      <a:r>
                        <a:rPr lang="en-US" sz="2000" b="0" dirty="0"/>
                        <a:t>CR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0" dirty="0"/>
                        <a:t>21%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0" dirty="0"/>
                        <a:t>11%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59420795"/>
                  </a:ext>
                </a:extLst>
              </a:tr>
              <a:tr h="346763">
                <a:tc>
                  <a:txBody>
                    <a:bodyPr/>
                    <a:lstStyle/>
                    <a:p>
                      <a:r>
                        <a:rPr lang="en-US" sz="2000" b="1" dirty="0" err="1"/>
                        <a:t>CRc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/>
                        <a:t>54%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/>
                        <a:t>22%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6009755"/>
                  </a:ext>
                </a:extLst>
              </a:tr>
              <a:tr h="346763">
                <a:tc>
                  <a:txBody>
                    <a:bodyPr/>
                    <a:lstStyle/>
                    <a:p>
                      <a:r>
                        <a:rPr lang="en-US" sz="2000" b="1" dirty="0"/>
                        <a:t>SCT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/>
                        <a:t>26%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/>
                        <a:t>15%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767824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88483944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9B7240-7C98-500F-8527-543D55D6E0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04FCAF3-B50B-E434-8060-931655DA1CA0}"/>
              </a:ext>
            </a:extLst>
          </p:cNvPr>
          <p:cNvSpPr txBox="1"/>
          <p:nvPr/>
        </p:nvSpPr>
        <p:spPr>
          <a:xfrm>
            <a:off x="2947300" y="206177"/>
            <a:ext cx="6453615" cy="615547"/>
          </a:xfrm>
          <a:prstGeom prst="rect">
            <a:avLst/>
          </a:prstGeom>
          <a:noFill/>
        </p:spPr>
        <p:txBody>
          <a:bodyPr wrap="none" lIns="121915" tIns="60957" rIns="121915" bIns="60957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ADMIRAL Trial: Long-term follow up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9E6101A-2B74-9BAE-56B4-7B47F3F75C34}"/>
              </a:ext>
            </a:extLst>
          </p:cNvPr>
          <p:cNvSpPr txBox="1"/>
          <p:nvPr/>
        </p:nvSpPr>
        <p:spPr>
          <a:xfrm>
            <a:off x="9803740" y="6402729"/>
            <a:ext cx="2288052" cy="369326"/>
          </a:xfrm>
          <a:prstGeom prst="rect">
            <a:avLst/>
          </a:prstGeom>
          <a:noFill/>
        </p:spPr>
        <p:txBody>
          <a:bodyPr wrap="none" lIns="121915" tIns="60957" rIns="121915" bIns="60957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Perl AE et al, Blood 2022</a:t>
            </a:r>
          </a:p>
        </p:txBody>
      </p:sp>
      <p:pic>
        <p:nvPicPr>
          <p:cNvPr id="4" name="New picture">
            <a:extLst>
              <a:ext uri="{FF2B5EF4-FFF2-40B4-BE49-F238E27FC236}">
                <a16:creationId xmlns:a16="http://schemas.microsoft.com/office/drawing/2014/main" id="{CADFEE4F-81D1-69FB-616B-EA9116BD2C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08" y="1049337"/>
            <a:ext cx="7164888" cy="5538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96D2F5D-D4E6-98EC-C2FD-85988B57E1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t="17824" r="38809"/>
          <a:stretch>
            <a:fillRect/>
          </a:stretch>
        </p:blipFill>
        <p:spPr>
          <a:xfrm>
            <a:off x="7616903" y="1564947"/>
            <a:ext cx="4474889" cy="4191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1281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BC4C73-F866-08BF-0D6C-1A0B3CAB0D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Overall Survival with Avapritinib Compares Favorably to Historical Outcomes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4017AC3-7B2C-AD23-7F2A-F970455B4C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0648" y="1849041"/>
            <a:ext cx="5218838" cy="31599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268319F-4012-B7F4-2B9E-A452F2410A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62954" y="1685682"/>
            <a:ext cx="5744377" cy="332327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6F0017E-8EF9-DFA0-DF88-7C043F19CC86}"/>
              </a:ext>
            </a:extLst>
          </p:cNvPr>
          <p:cNvSpPr txBox="1"/>
          <p:nvPr/>
        </p:nvSpPr>
        <p:spPr>
          <a:xfrm>
            <a:off x="0" y="6596390"/>
            <a:ext cx="733697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333F7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Gotlib J, et al. 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333F7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Nat Med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333F7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2021;27(12):2192-2199.  Gotlib J, et al. 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333F7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Blood Adv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333F7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2026; 2025017519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AA33008-46B9-C8F0-CF0A-15046DFDDE51}"/>
              </a:ext>
            </a:extLst>
          </p:cNvPr>
          <p:cNvSpPr txBox="1"/>
          <p:nvPr/>
        </p:nvSpPr>
        <p:spPr>
          <a:xfrm>
            <a:off x="261258" y="5845628"/>
            <a:ext cx="7609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3F7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Disease progression observed in 21 patients (6 AML); 19 of whom had an AHN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AAD309F-3E04-BDD3-A394-3329D80F83DD}"/>
              </a:ext>
            </a:extLst>
          </p:cNvPr>
          <p:cNvSpPr/>
          <p:nvPr/>
        </p:nvSpPr>
        <p:spPr>
          <a:xfrm>
            <a:off x="261258" y="1685682"/>
            <a:ext cx="404948" cy="3521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7BF12F5-A270-288C-09BD-BD6D8EFB15EE}"/>
              </a:ext>
            </a:extLst>
          </p:cNvPr>
          <p:cNvSpPr/>
          <p:nvPr/>
        </p:nvSpPr>
        <p:spPr>
          <a:xfrm>
            <a:off x="5995852" y="1685682"/>
            <a:ext cx="404948" cy="3521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6764638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0050" y="240574"/>
            <a:ext cx="10953749" cy="660485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+mn-lt"/>
                <a:cs typeface="Calibri Light" panose="020F0302020204030204" pitchFamily="34" charset="0"/>
              </a:rPr>
              <a:t>Characteristics of IDH mutations in AML</a:t>
            </a: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400050" y="5967681"/>
            <a:ext cx="2286000" cy="661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Dang </a:t>
            </a: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L.  Trends in Mol Med, 2010</a:t>
            </a: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Chou et al, Leukemia 2011</a:t>
            </a: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Molenaar</a:t>
            </a: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 et al, Leukemia 2015</a:t>
            </a:r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369631" y="3148148"/>
            <a:ext cx="2498338" cy="49590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03239" y="1122379"/>
            <a:ext cx="8750249" cy="5429250"/>
          </a:xfrm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IDH mutations occur in ~ 20% of AML</a:t>
            </a:r>
          </a:p>
          <a:p>
            <a:pPr lvl="1"/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Most (~85%) occur in </a:t>
            </a:r>
            <a:r>
              <a:rPr lang="en-US" sz="2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novo, 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diploid or +8 AML</a:t>
            </a:r>
          </a:p>
          <a:p>
            <a:pPr lvl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IDH1 in ~8-10% AML, IDH2 in ~ 12-15% AML</a:t>
            </a:r>
          </a:p>
          <a:p>
            <a:pPr lvl="1"/>
            <a:r>
              <a:rPr lang="en-US" sz="20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↑ prevalence with ↑ patient age (~ 25% of older “unfit” AML)</a:t>
            </a:r>
          </a:p>
          <a:p>
            <a:pPr lvl="1"/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Often sustained platelet count </a:t>
            </a:r>
          </a:p>
          <a:p>
            <a:pPr lvl="1"/>
            <a:endPara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Hot-Spot mutations in enzyme active site</a:t>
            </a:r>
          </a:p>
          <a:p>
            <a:pPr lvl="1"/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IDH1-R132 (~40%)</a:t>
            </a:r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IDH2-R140 (~55%)</a:t>
            </a:r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 </a:t>
            </a:r>
            <a:r>
              <a:rPr lang="en-US" sz="2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IDH2-R172 (~5%)</a:t>
            </a:r>
          </a:p>
          <a:p>
            <a:pPr lvl="1"/>
            <a:endParaRPr lang="en-US" sz="20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be acquired at progression 	</a:t>
            </a:r>
          </a:p>
          <a:p>
            <a:pPr lvl="2"/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~10-15% of AML from MDS</a:t>
            </a:r>
          </a:p>
          <a:p>
            <a:pPr lvl="2"/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~20-25% of AML from MPN</a:t>
            </a:r>
          </a:p>
        </p:txBody>
      </p:sp>
      <p:pic>
        <p:nvPicPr>
          <p:cNvPr id="6" name="Picture 2" descr="Unfortunately we are unable to provide accessible alternative text for this. If you require assistance to access this image, please contact help@nature.com or the author">
            <a:extLst>
              <a:ext uri="{FF2B5EF4-FFF2-40B4-BE49-F238E27FC236}">
                <a16:creationId xmlns:a16="http://schemas.microsoft.com/office/drawing/2014/main" id="{48DB37FD-1CF8-3F28-FE15-20BC9502A1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59" r="70591" b="18984"/>
          <a:stretch>
            <a:fillRect/>
          </a:stretch>
        </p:blipFill>
        <p:spPr bwMode="auto">
          <a:xfrm>
            <a:off x="7274435" y="3075141"/>
            <a:ext cx="3574405" cy="3403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0109165-0D2F-4059-7436-A0F7E1433CE2}"/>
              </a:ext>
            </a:extLst>
          </p:cNvPr>
          <p:cNvSpPr txBox="1"/>
          <p:nvPr/>
        </p:nvSpPr>
        <p:spPr>
          <a:xfrm>
            <a:off x="10614335" y="4282068"/>
            <a:ext cx="15440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IDH1-R132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39C0F4A-2A67-9AB4-DC98-B2A9C4AA86ED}"/>
              </a:ext>
            </a:extLst>
          </p:cNvPr>
          <p:cNvSpPr txBox="1"/>
          <p:nvPr/>
        </p:nvSpPr>
        <p:spPr>
          <a:xfrm>
            <a:off x="7923256" y="2608138"/>
            <a:ext cx="15440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IDH2-R172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B93BEAA-4400-B70C-0FCA-27393BD52205}"/>
              </a:ext>
            </a:extLst>
          </p:cNvPr>
          <p:cNvSpPr txBox="1"/>
          <p:nvPr/>
        </p:nvSpPr>
        <p:spPr>
          <a:xfrm>
            <a:off x="6893178" y="6242451"/>
            <a:ext cx="15440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IDH2-R140</a:t>
            </a:r>
          </a:p>
        </p:txBody>
      </p:sp>
    </p:spTree>
    <p:extLst>
      <p:ext uri="{BB962C8B-B14F-4D97-AF65-F5344CB8AC3E}">
        <p14:creationId xmlns:p14="http://schemas.microsoft.com/office/powerpoint/2010/main" val="3072714997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CD0BFC-9E7E-B191-F353-A110AEF423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505" y="239723"/>
            <a:ext cx="10972800" cy="713539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733" dirty="0">
                <a:solidFill>
                  <a:srgbClr val="002060"/>
                </a:solidFill>
                <a:latin typeface="+mn-lt"/>
              </a:rPr>
              <a:t>Long-term follow up of </a:t>
            </a:r>
            <a:r>
              <a:rPr lang="en-US" sz="3733" b="1" i="1" dirty="0">
                <a:solidFill>
                  <a:srgbClr val="002060"/>
                </a:solidFill>
                <a:latin typeface="+mn-lt"/>
              </a:rPr>
              <a:t>IDH1</a:t>
            </a:r>
            <a:r>
              <a:rPr lang="en-US" sz="3733" b="1" baseline="30000" dirty="0">
                <a:solidFill>
                  <a:srgbClr val="002060"/>
                </a:solidFill>
                <a:latin typeface="+mn-lt"/>
              </a:rPr>
              <a:t>MUT</a:t>
            </a:r>
            <a:r>
              <a:rPr lang="en-US" sz="3733" baseline="30000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sz="3733" dirty="0">
                <a:solidFill>
                  <a:srgbClr val="002060"/>
                </a:solidFill>
                <a:latin typeface="+mn-lt"/>
              </a:rPr>
              <a:t>AML with HMA-based doublet therapy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50583C5-3878-8C6B-CF3A-6936B32331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259" y="3754164"/>
            <a:ext cx="5874741" cy="29725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8FF1AF5-FC92-C31C-91CA-1774A1B7F84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0316" b="3436"/>
          <a:stretch/>
        </p:blipFill>
        <p:spPr>
          <a:xfrm>
            <a:off x="478505" y="1191808"/>
            <a:ext cx="2185369" cy="2396639"/>
          </a:xfrm>
          <a:prstGeom prst="rect">
            <a:avLst/>
          </a:prstGeom>
        </p:spPr>
      </p:pic>
      <p:pic>
        <p:nvPicPr>
          <p:cNvPr id="6" name="Picture 5" descr="A picture containing text, line, font, screenshot&#10;&#10;Description automatically generated">
            <a:extLst>
              <a:ext uri="{FF2B5EF4-FFF2-40B4-BE49-F238E27FC236}">
                <a16:creationId xmlns:a16="http://schemas.microsoft.com/office/drawing/2014/main" id="{9EFAAE14-1FC3-0D0F-CE6F-852AC6C0E2E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6277" y="3796934"/>
            <a:ext cx="5725723" cy="24306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E300365-C811-F957-7866-B2D36C5999D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086" b="8428"/>
          <a:stretch/>
        </p:blipFill>
        <p:spPr>
          <a:xfrm>
            <a:off x="9272934" y="1249080"/>
            <a:ext cx="2752219" cy="228476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C631D63-7339-F691-6050-68615983477A}"/>
              </a:ext>
            </a:extLst>
          </p:cNvPr>
          <p:cNvSpPr txBox="1"/>
          <p:nvPr/>
        </p:nvSpPr>
        <p:spPr>
          <a:xfrm>
            <a:off x="3419912" y="1672965"/>
            <a:ext cx="18222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VIALE-A</a:t>
            </a:r>
            <a:r>
              <a:rPr kumimoji="0" lang="en-US" sz="24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3FABA27-44A6-2B41-527D-1E9D28E95BD6}"/>
              </a:ext>
            </a:extLst>
          </p:cNvPr>
          <p:cNvSpPr txBox="1"/>
          <p:nvPr/>
        </p:nvSpPr>
        <p:spPr>
          <a:xfrm>
            <a:off x="7330251" y="1680427"/>
            <a:ext cx="18222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AGILE</a:t>
            </a:r>
            <a:r>
              <a:rPr kumimoji="0" lang="en-US" sz="24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EEBDC04-1C1C-6E77-01C2-E16965DA5C52}"/>
              </a:ext>
            </a:extLst>
          </p:cNvPr>
          <p:cNvSpPr txBox="1"/>
          <p:nvPr/>
        </p:nvSpPr>
        <p:spPr>
          <a:xfrm>
            <a:off x="2782429" y="2804465"/>
            <a:ext cx="26155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Median OS: 10.2 months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CRc: 66.7%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BA68055-3186-67EB-6A74-67E580E9858E}"/>
              </a:ext>
            </a:extLst>
          </p:cNvPr>
          <p:cNvSpPr txBox="1"/>
          <p:nvPr/>
        </p:nvSpPr>
        <p:spPr>
          <a:xfrm>
            <a:off x="6590222" y="2804463"/>
            <a:ext cx="26155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Median OS: 29.3 months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CRc: 52.8%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E1CF709-48B4-FD3A-73F2-0EE253238279}"/>
              </a:ext>
            </a:extLst>
          </p:cNvPr>
          <p:cNvCxnSpPr>
            <a:cxnSpLocks/>
          </p:cNvCxnSpPr>
          <p:nvPr/>
        </p:nvCxnSpPr>
        <p:spPr bwMode="gray">
          <a:xfrm flipH="1">
            <a:off x="6232696" y="1827259"/>
            <a:ext cx="30917" cy="4461632"/>
          </a:xfrm>
          <a:prstGeom prst="line">
            <a:avLst/>
          </a:prstGeom>
          <a:ln w="12700" cap="rnd">
            <a:solidFill>
              <a:schemeClr val="accent6">
                <a:lumMod val="50000"/>
              </a:schemeClr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62D9E609-9CAE-0D70-6D5C-A5D23C95B3A3}"/>
              </a:ext>
            </a:extLst>
          </p:cNvPr>
          <p:cNvCxnSpPr/>
          <p:nvPr/>
        </p:nvCxnSpPr>
        <p:spPr>
          <a:xfrm>
            <a:off x="4181987" y="2448532"/>
            <a:ext cx="0" cy="355931"/>
          </a:xfrm>
          <a:prstGeom prst="straightConnector1">
            <a:avLst/>
          </a:prstGeom>
          <a:ln>
            <a:solidFill>
              <a:srgbClr val="C00000"/>
            </a:solidFill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2A676E49-679D-B6E0-5AA6-E8AE4CB01E8D}"/>
              </a:ext>
            </a:extLst>
          </p:cNvPr>
          <p:cNvCxnSpPr/>
          <p:nvPr/>
        </p:nvCxnSpPr>
        <p:spPr>
          <a:xfrm>
            <a:off x="7891457" y="2448532"/>
            <a:ext cx="0" cy="355931"/>
          </a:xfrm>
          <a:prstGeom prst="straightConnector1">
            <a:avLst/>
          </a:prstGeom>
          <a:ln>
            <a:solidFill>
              <a:srgbClr val="C00000"/>
            </a:solidFill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D4A71402-C14F-BEE2-34DB-674A6C1F0555}"/>
              </a:ext>
            </a:extLst>
          </p:cNvPr>
          <p:cNvSpPr txBox="1"/>
          <p:nvPr/>
        </p:nvSpPr>
        <p:spPr>
          <a:xfrm>
            <a:off x="7891457" y="6305361"/>
            <a:ext cx="4284735" cy="5849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67" b="0" i="0" u="none" strike="noStrike" kern="1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1</a:t>
            </a:r>
            <a:r>
              <a:rPr kumimoji="0" lang="en-US" sz="1067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Pollyea et al., Clin Cancer Research 2022; </a:t>
            </a:r>
            <a:r>
              <a:rPr kumimoji="0" lang="en-US" sz="1067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Pratz</a:t>
            </a:r>
            <a:r>
              <a:rPr kumimoji="0" lang="en-US" sz="1067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et al., AJH 2024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67" b="0" i="0" u="none" strike="noStrike" kern="1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2</a:t>
            </a:r>
            <a:r>
              <a:rPr kumimoji="0" lang="en-US" sz="1067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Montesinos et al., NEJM 2022; Dohner et al., EHA 2023; Montesinos et al. Blood Advances 2025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E8C0381-BF5B-1BD8-6647-644B61FAD2BB}"/>
              </a:ext>
            </a:extLst>
          </p:cNvPr>
          <p:cNvSpPr txBox="1"/>
          <p:nvPr/>
        </p:nvSpPr>
        <p:spPr>
          <a:xfrm>
            <a:off x="2782428" y="2064957"/>
            <a:ext cx="26155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AZA ± VEN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A9FD264-3D67-BC04-DF56-F2BD64647B75}"/>
              </a:ext>
            </a:extLst>
          </p:cNvPr>
          <p:cNvSpPr txBox="1"/>
          <p:nvPr/>
        </p:nvSpPr>
        <p:spPr>
          <a:xfrm>
            <a:off x="6501595" y="2058213"/>
            <a:ext cx="26155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AZA ± IVO</a:t>
            </a:r>
          </a:p>
        </p:txBody>
      </p:sp>
    </p:spTree>
    <p:extLst>
      <p:ext uri="{BB962C8B-B14F-4D97-AF65-F5344CB8AC3E}">
        <p14:creationId xmlns:p14="http://schemas.microsoft.com/office/powerpoint/2010/main" val="2551622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3" grpId="0"/>
    </p:bld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EE340C3-ED8F-4EAD-9DA2-F8A0169F7D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883" y="278343"/>
            <a:ext cx="10867917" cy="672985"/>
          </a:xfrm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+mn-lt"/>
              </a:rPr>
              <a:t>AGILE: Ivosidenib+Aza vs Pbo+Aza in ND </a:t>
            </a:r>
            <a:r>
              <a:rPr lang="en-US" sz="3600" b="1" i="1" dirty="0">
                <a:solidFill>
                  <a:srgbClr val="002060"/>
                </a:solidFill>
                <a:latin typeface="+mn-lt"/>
              </a:rPr>
              <a:t>IDH1</a:t>
            </a:r>
            <a:r>
              <a:rPr lang="en-US" sz="3600" b="1" baseline="30000" dirty="0">
                <a:solidFill>
                  <a:srgbClr val="002060"/>
                </a:solidFill>
                <a:latin typeface="+mn-lt"/>
              </a:rPr>
              <a:t>mut</a:t>
            </a:r>
            <a:r>
              <a:rPr lang="en-US" sz="3600" b="1" dirty="0">
                <a:solidFill>
                  <a:srgbClr val="002060"/>
                </a:solidFill>
                <a:latin typeface="+mn-lt"/>
              </a:rPr>
              <a:t> AML</a:t>
            </a:r>
            <a:b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</a:br>
            <a:r>
              <a:rPr kumimoji="0" lang="en-US" sz="16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Randomized, </a:t>
            </a:r>
            <a:r>
              <a:rPr lang="en-US" sz="1600" b="1" i="1" dirty="0">
                <a:solidFill>
                  <a:srgbClr val="002060"/>
                </a:solidFill>
                <a:latin typeface="+mn-lt"/>
              </a:rPr>
              <a:t>Ph</a:t>
            </a:r>
            <a:r>
              <a:rPr kumimoji="0" lang="en-US" sz="16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3 trial in patients with untreated AML and an IDH1 mutation (N=146) </a:t>
            </a:r>
            <a:endParaRPr lang="en-US" sz="3600" b="1" i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A596C78-992E-4F26-9E30-378E6AA691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5842" y="6357400"/>
            <a:ext cx="10515600" cy="168689"/>
          </a:xfrm>
        </p:spPr>
        <p:txBody>
          <a:bodyPr>
            <a:normAutofit fontScale="25000" lnSpcReduction="20000"/>
          </a:bodyPr>
          <a:lstStyle/>
          <a:p>
            <a:r>
              <a:rPr lang="en-GB" dirty="0"/>
              <a:t>Aza, azacitidine; ECG, electrocardiography; Ivo, ivosidenib; mut, mutated; ND, newly diagnosed.</a:t>
            </a:r>
            <a:endParaRPr lang="nb-NO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E67F8F-AAA5-CA4C-B61E-6611C2847CCA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7864508" y="6253960"/>
            <a:ext cx="4033837" cy="13811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nb-NO" sz="1200" dirty="0"/>
              <a:t>Montesinos P, </a:t>
            </a:r>
            <a:r>
              <a:rPr lang="nb-NO" sz="1200" i="1" dirty="0"/>
              <a:t>et al. N Engl J Med </a:t>
            </a:r>
            <a:r>
              <a:rPr lang="nb-NO" sz="1200" dirty="0"/>
              <a:t>2022; </a:t>
            </a:r>
            <a:r>
              <a:rPr lang="nb-NO" sz="1200" b="1" dirty="0"/>
              <a:t>386:</a:t>
            </a:r>
            <a:r>
              <a:rPr lang="nb-NO" sz="1200" dirty="0"/>
              <a:t>1519–1531</a:t>
            </a:r>
            <a:r>
              <a:rPr lang="en-GB" sz="1200" dirty="0"/>
              <a:t>; Dohner H et al, EHA </a:t>
            </a:r>
            <a:r>
              <a:rPr lang="en-GB" sz="1200" dirty="0" err="1"/>
              <a:t>Hemasphere</a:t>
            </a:r>
            <a:r>
              <a:rPr lang="en-GB" sz="1200" dirty="0"/>
              <a:t> 2023 ;</a:t>
            </a:r>
            <a:r>
              <a:rPr lang="en-US" sz="1200" dirty="0"/>
              <a:t>Montesinos et al. Blood Advances 2025</a:t>
            </a:r>
            <a:endParaRPr lang="en-GB" sz="1200" dirty="0"/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803EF3B2-00B2-4092-B1A3-E94AB830C32D}"/>
              </a:ext>
            </a:extLst>
          </p:cNvPr>
          <p:cNvGraphicFramePr/>
          <p:nvPr/>
        </p:nvGraphicFramePr>
        <p:xfrm>
          <a:off x="223027" y="1372163"/>
          <a:ext cx="5765023" cy="20358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CF5A4B19-7FD8-440D-8C0F-5201A99D270C}"/>
              </a:ext>
            </a:extLst>
          </p:cNvPr>
          <p:cNvSpPr txBox="1"/>
          <p:nvPr/>
        </p:nvSpPr>
        <p:spPr>
          <a:xfrm>
            <a:off x="2507701" y="1205134"/>
            <a:ext cx="135927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Response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aphicFrame>
        <p:nvGraphicFramePr>
          <p:cNvPr id="5" name="Content Placeholder 3">
            <a:extLst>
              <a:ext uri="{FF2B5EF4-FFF2-40B4-BE49-F238E27FC236}">
                <a16:creationId xmlns:a16="http://schemas.microsoft.com/office/drawing/2014/main" id="{3B883FBF-A23D-3666-6C0D-5D8105408374}"/>
              </a:ext>
            </a:extLst>
          </p:cNvPr>
          <p:cNvGraphicFramePr>
            <a:graphicFrameLocks/>
          </p:cNvGraphicFramePr>
          <p:nvPr/>
        </p:nvGraphicFramePr>
        <p:xfrm>
          <a:off x="6314021" y="1198062"/>
          <a:ext cx="5364248" cy="2650060"/>
        </p:xfrm>
        <a:graphic>
          <a:graphicData uri="http://schemas.openxmlformats.org/drawingml/2006/table">
            <a:tbl>
              <a:tblPr bandRow="1">
                <a:effectLst/>
                <a:tableStyleId>{793D81CF-94F2-401A-BA57-92F5A7B2D0C5}</a:tableStyleId>
              </a:tblPr>
              <a:tblGrid>
                <a:gridCol w="21885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87868">
                  <a:extLst>
                    <a:ext uri="{9D8B030D-6E8A-4147-A177-3AD203B41FA5}">
                      <a16:colId xmlns:a16="http://schemas.microsoft.com/office/drawing/2014/main" val="112598776"/>
                    </a:ext>
                  </a:extLst>
                </a:gridCol>
                <a:gridCol w="1587868">
                  <a:extLst>
                    <a:ext uri="{9D8B030D-6E8A-4147-A177-3AD203B41FA5}">
                      <a16:colId xmlns:a16="http://schemas.microsoft.com/office/drawing/2014/main" val="624325405"/>
                    </a:ext>
                  </a:extLst>
                </a:gridCol>
              </a:tblGrid>
              <a:tr h="47069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sv-SE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Grade ≥</a:t>
                      </a:r>
                      <a:r>
                        <a:rPr kumimoji="0" lang="en-US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 AEs in ≥20% of patients in either arm, n (%)</a:t>
                      </a:r>
                      <a:endParaRPr kumimoji="0" lang="sv-SE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2000" marR="72000" marT="36000" marB="3600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D3E4">
                        <a:alpha val="53333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 i="0" u="none" strike="noStrike" kern="1200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Ivo</a:t>
                      </a:r>
                      <a:r>
                        <a:rPr kumimoji="0" lang="en-US" sz="1200" b="1" i="0" u="none" strike="noStrike" kern="1200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r>
                        <a:rPr lang="en-US" sz="1200" b="1" i="0" u="none" strike="noStrike" kern="1200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Aza </a:t>
                      </a:r>
                      <a:br>
                        <a:rPr lang="en-US" sz="1200" b="1" i="0" u="none" strike="noStrike" kern="1200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1200" b="1" i="0" u="none" strike="noStrike" kern="1200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kumimoji="0" lang="en-US" sz="1200" b="1" i="0" u="none" strike="noStrike" kern="1200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n=</a:t>
                      </a:r>
                      <a:r>
                        <a:rPr lang="en-US" sz="1200" b="1" i="0" u="none" strike="noStrike" kern="1200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71)</a:t>
                      </a:r>
                    </a:p>
                  </a:txBody>
                  <a:tcPr marL="72000" marR="72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D3E4">
                        <a:alpha val="53333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 i="0" u="none" strike="noStrike" kern="1200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Pbo+Aza </a:t>
                      </a:r>
                      <a:br>
                        <a:rPr lang="en-US" sz="1200" b="1" i="0" u="none" strike="noStrike" kern="1200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1200" b="1" i="0" u="none" strike="noStrike" kern="1200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kumimoji="0" lang="en-US" sz="1200" b="1" i="0" u="none" strike="noStrike" kern="1200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n=</a:t>
                      </a:r>
                      <a:r>
                        <a:rPr lang="en-US" sz="1200" b="1" i="0" u="none" strike="noStrike" kern="1200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73)</a:t>
                      </a:r>
                    </a:p>
                  </a:txBody>
                  <a:tcPr marL="72000" marR="72000" marT="36000" marB="36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D3E4">
                        <a:alpha val="53333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5552460"/>
                  </a:ext>
                </a:extLst>
              </a:tr>
              <a:tr h="27242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Hematologic AEs</a:t>
                      </a:r>
                    </a:p>
                  </a:txBody>
                  <a:tcPr marL="96000" marR="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 typeface="Wingdings" pitchFamily="2" charset="2"/>
                        <a:buNone/>
                      </a:pPr>
                      <a:r>
                        <a:rPr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 (70)</a:t>
                      </a:r>
                      <a:endParaRPr lang="en-US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000" marR="48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 typeface="Wingdings" pitchFamily="2" charset="2"/>
                        <a:buNone/>
                      </a:pPr>
                      <a:r>
                        <a:rPr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47 (64)</a:t>
                      </a:r>
                      <a:endParaRPr lang="en-US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000" marR="48000" marT="36000" marB="36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19114546"/>
                  </a:ext>
                </a:extLst>
              </a:tr>
              <a:tr h="27242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274320" lvl="1" indent="0" algn="l" defTabSz="274320">
                        <a:buNone/>
                        <a:tabLst>
                          <a:tab pos="274320" algn="l"/>
                          <a:tab pos="548640" algn="l"/>
                          <a:tab pos="8229600" algn="l"/>
                        </a:tabLst>
                        <a:defRPr/>
                      </a:pPr>
                      <a:r>
                        <a:rPr lang="en-US" sz="1200" b="0" i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Anemia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6000" marR="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 typeface="Wingdings" pitchFamily="2" charset="2"/>
                        <a:buNone/>
                      </a:pPr>
                      <a:r>
                        <a:rPr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 (25)</a:t>
                      </a:r>
                      <a:endParaRPr lang="en-US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000" marR="48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 typeface="Wingdings" pitchFamily="2" charset="2"/>
                        <a:buNone/>
                      </a:pPr>
                      <a:r>
                        <a:rPr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 (26)</a:t>
                      </a:r>
                      <a:endParaRPr lang="en-US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000" marR="48000" marT="36000" marB="36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91323674"/>
                  </a:ext>
                </a:extLst>
              </a:tr>
              <a:tr h="27242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274320" lvl="1" indent="0" algn="l">
                        <a:buNone/>
                      </a:pPr>
                      <a:r>
                        <a:rPr lang="en-US" sz="1200" b="0" i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Febrile neutropenia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6000" marR="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 typeface="Wingdings" pitchFamily="2" charset="2"/>
                        <a:buNone/>
                      </a:pPr>
                      <a:r>
                        <a:rPr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 (28)</a:t>
                      </a:r>
                      <a:endParaRPr lang="en-US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000" marR="48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 typeface="Wingdings" pitchFamily="2" charset="2"/>
                        <a:buNone/>
                      </a:pPr>
                      <a:r>
                        <a:rPr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 (34)</a:t>
                      </a:r>
                      <a:endParaRPr lang="en-US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000" marR="48000" marT="36000" marB="36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32851743"/>
                  </a:ext>
                </a:extLst>
              </a:tr>
              <a:tr h="27242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274320" lvl="1" indent="0" algn="l" defTabSz="274320">
                        <a:buNone/>
                        <a:tabLst>
                          <a:tab pos="274320" algn="l"/>
                          <a:tab pos="548640" algn="l"/>
                          <a:tab pos="8229600" algn="l"/>
                        </a:tabLst>
                        <a:defRPr/>
                      </a:pPr>
                      <a:r>
                        <a:rPr lang="en-US" sz="1200" b="0" i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Neutropenia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6000" marR="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 typeface="Wingdings" pitchFamily="2" charset="2"/>
                        <a:buNone/>
                      </a:pPr>
                      <a:r>
                        <a:rPr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 (27)</a:t>
                      </a:r>
                      <a:endParaRPr lang="en-US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000" marR="48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 typeface="Wingdings" pitchFamily="2" charset="2"/>
                        <a:buNone/>
                      </a:pPr>
                      <a:r>
                        <a:rPr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 (16)</a:t>
                      </a:r>
                      <a:endParaRPr lang="en-US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000" marR="48000" marT="36000" marB="36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34218708"/>
                  </a:ext>
                </a:extLst>
              </a:tr>
              <a:tr h="27242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274320" lvl="1" indent="0" algn="l">
                        <a:buNone/>
                      </a:pPr>
                      <a:r>
                        <a:rPr lang="en-US" sz="1200" b="0" i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Thrombocytopenia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6000" marR="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 typeface="Wingdings" pitchFamily="2" charset="2"/>
                        <a:buNone/>
                      </a:pPr>
                      <a:r>
                        <a:rPr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 (24)</a:t>
                      </a:r>
                      <a:endParaRPr lang="en-US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000" marR="48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 typeface="Wingdings" pitchFamily="2" charset="2"/>
                        <a:buNone/>
                      </a:pPr>
                      <a:r>
                        <a:rPr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 (21)</a:t>
                      </a:r>
                      <a:endParaRPr lang="en-US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000" marR="48000" marT="36000" marB="36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81434590"/>
                  </a:ext>
                </a:extLst>
              </a:tr>
              <a:tr h="27242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lvl="0" indent="-182880" algn="l">
                        <a:buNone/>
                      </a:pPr>
                      <a:r>
                        <a:rPr lang="en-US" sz="1200" b="0" i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Non-hematologic AEs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6000" marR="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 typeface="Wingdings" pitchFamily="2" charset="2"/>
                        <a:buNone/>
                      </a:pPr>
                      <a:endParaRPr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000" marR="48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 typeface="Wingdings" pitchFamily="2" charset="2"/>
                        <a:buNone/>
                      </a:pPr>
                      <a:endParaRPr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000" marR="48000" marT="36000" marB="36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242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274320" lvl="1" indent="0" algn="l">
                        <a:buNone/>
                      </a:pPr>
                      <a:r>
                        <a:rPr lang="en-US" sz="1200" b="0" i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Pneumonia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6000" marR="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 typeface="Wingdings" pitchFamily="2" charset="2"/>
                        <a:buNone/>
                      </a:pPr>
                      <a:r>
                        <a:rPr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 (23)</a:t>
                      </a:r>
                      <a:endParaRPr lang="en-US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000" marR="48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 typeface="Wingdings" pitchFamily="2" charset="2"/>
                        <a:buNone/>
                      </a:pPr>
                      <a:r>
                        <a:rPr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 (29)</a:t>
                      </a:r>
                      <a:endParaRPr lang="en-US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000" marR="48000" marT="36000" marB="36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9519162"/>
                  </a:ext>
                </a:extLst>
              </a:tr>
              <a:tr h="27242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-18288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Infections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6000" marR="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ctr" defTabSz="914400" rtl="0" eaLnBrk="1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 typeface="Wingdings" pitchFamily="2" charset="2"/>
                        <a:buNone/>
                      </a:pPr>
                      <a:r>
                        <a:rPr lang="en-US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15 (21)</a:t>
                      </a:r>
                    </a:p>
                  </a:txBody>
                  <a:tcPr marL="48000" marR="48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ctr" defTabSz="914400" rtl="0" eaLnBrk="1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Tx/>
                        <a:buFont typeface="Wingdings" pitchFamily="2" charset="2"/>
                        <a:buNone/>
                      </a:pPr>
                      <a:r>
                        <a:rPr lang="en-US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22 (30)</a:t>
                      </a:r>
                    </a:p>
                  </a:txBody>
                  <a:tcPr marL="48000" marR="48000" marT="36000" marB="36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6" name="Content Placeholder 3">
            <a:extLst>
              <a:ext uri="{FF2B5EF4-FFF2-40B4-BE49-F238E27FC236}">
                <a16:creationId xmlns:a16="http://schemas.microsoft.com/office/drawing/2014/main" id="{81679DA5-2D2B-FA6E-C497-519A757B24D6}"/>
              </a:ext>
            </a:extLst>
          </p:cNvPr>
          <p:cNvGraphicFramePr>
            <a:graphicFrameLocks/>
          </p:cNvGraphicFramePr>
          <p:nvPr/>
        </p:nvGraphicFramePr>
        <p:xfrm>
          <a:off x="6358001" y="4227558"/>
          <a:ext cx="5540344" cy="1841730"/>
        </p:xfrm>
        <a:graphic>
          <a:graphicData uri="http://schemas.openxmlformats.org/drawingml/2006/table">
            <a:tbl>
              <a:tblPr bandRow="1">
                <a:effectLst/>
                <a:tableStyleId>{793D81CF-94F2-401A-BA57-92F5A7B2D0C5}</a:tableStyleId>
              </a:tblPr>
              <a:tblGrid>
                <a:gridCol w="29644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42714">
                  <a:extLst>
                    <a:ext uri="{9D8B030D-6E8A-4147-A177-3AD203B41FA5}">
                      <a16:colId xmlns:a16="http://schemas.microsoft.com/office/drawing/2014/main" val="112598776"/>
                    </a:ext>
                  </a:extLst>
                </a:gridCol>
                <a:gridCol w="1333211">
                  <a:extLst>
                    <a:ext uri="{9D8B030D-6E8A-4147-A177-3AD203B41FA5}">
                      <a16:colId xmlns:a16="http://schemas.microsoft.com/office/drawing/2014/main" val="624325405"/>
                    </a:ext>
                  </a:extLst>
                </a:gridCol>
              </a:tblGrid>
              <a:tr h="47466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Other safety events</a:t>
                      </a:r>
                      <a:r>
                        <a:rPr kumimoji="0" lang="en-US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n (%)</a:t>
                      </a:r>
                      <a:endParaRPr kumimoji="0" lang="sv-SE" sz="1200" b="1" i="0" u="none" strike="noStrike" kern="1200" cap="none" normalizeH="0" baseline="30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D3E4">
                        <a:alpha val="53333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 i="0" u="none" strike="noStrike" kern="1200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Ivo</a:t>
                      </a:r>
                      <a:r>
                        <a:rPr kumimoji="0" lang="en-US" sz="1200" b="1" i="0" u="none" strike="noStrike" kern="1200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r>
                        <a:rPr lang="en-US" sz="1200" b="1" i="0" u="none" strike="noStrike" kern="1200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Aza </a:t>
                      </a:r>
                      <a:br>
                        <a:rPr lang="en-US" sz="1200" b="1" i="0" u="none" strike="noStrike" kern="1200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1200" b="1" i="0" u="none" strike="noStrike" kern="1200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kumimoji="0" lang="en-US" sz="1200" b="1" i="0" u="none" strike="noStrike" kern="1200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n=</a:t>
                      </a:r>
                      <a:r>
                        <a:rPr lang="en-US" sz="1200" b="1" i="0" u="none" strike="noStrike" kern="1200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71)</a:t>
                      </a:r>
                    </a:p>
                  </a:txBody>
                  <a:tcPr marL="72000" marR="72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D3E4">
                        <a:alpha val="53333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 i="0" u="none" strike="noStrike" kern="1200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Pbo+Aza </a:t>
                      </a:r>
                      <a:br>
                        <a:rPr lang="en-US" sz="1200" b="1" i="0" u="none" strike="noStrike" kern="1200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1200" b="1" i="0" u="none" strike="noStrike" kern="1200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kumimoji="0" lang="en-US" sz="1200" b="1" i="0" u="none" strike="noStrike" kern="1200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n=</a:t>
                      </a:r>
                      <a:r>
                        <a:rPr lang="en-US" sz="1200" b="1" i="0" u="none" strike="noStrike" kern="1200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73)</a:t>
                      </a:r>
                    </a:p>
                  </a:txBody>
                  <a:tcPr marL="72000" marR="72000" marT="36000" marB="36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D3E4">
                        <a:alpha val="53333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5552460"/>
                  </a:ext>
                </a:extLst>
              </a:tr>
              <a:tr h="47466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27432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74320" algn="l"/>
                          <a:tab pos="548640" algn="l"/>
                          <a:tab pos="8229600" algn="l"/>
                        </a:tabLst>
                        <a:defRPr/>
                      </a:pPr>
                      <a:r>
                        <a:rPr lang="en-US" sz="1200" b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Differentiation syndrome (any grade)</a:t>
                      </a:r>
                    </a:p>
                    <a:p>
                      <a:pPr marL="180000" marR="0" lvl="0" indent="0" algn="l" defTabSz="27432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74320" algn="l"/>
                          <a:tab pos="548640" algn="l"/>
                          <a:tab pos="8229600" algn="l"/>
                        </a:tabLst>
                        <a:defRPr/>
                      </a:pPr>
                      <a:r>
                        <a:rPr lang="en-US" sz="1200" b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Grade ≥3 </a:t>
                      </a:r>
                    </a:p>
                  </a:txBody>
                  <a:tcPr marL="96000" marR="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lvl="0" indent="0" algn="ctr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</a:pPr>
                      <a:r>
                        <a:rPr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 (14)</a:t>
                      </a:r>
                    </a:p>
                    <a:p>
                      <a:pPr marL="0" lvl="0" indent="0" algn="ctr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</a:pPr>
                      <a:r>
                        <a:rPr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(4)</a:t>
                      </a:r>
                    </a:p>
                  </a:txBody>
                  <a:tcPr marL="48000" marR="48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lvl="0" indent="0" algn="ctr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</a:pPr>
                      <a:r>
                        <a:rPr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 (8)</a:t>
                      </a:r>
                    </a:p>
                    <a:p>
                      <a:pPr marL="0" lvl="0" indent="0" algn="ctr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</a:pPr>
                      <a:r>
                        <a:rPr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(4)</a:t>
                      </a:r>
                    </a:p>
                  </a:txBody>
                  <a:tcPr marL="48000" marR="48000" marT="36000" marB="36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19114546"/>
                  </a:ext>
                </a:extLst>
              </a:tr>
              <a:tr h="47466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l" defTabSz="27432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74320" algn="l"/>
                          <a:tab pos="548640" algn="l"/>
                          <a:tab pos="8229600" algn="l"/>
                        </a:tabLst>
                        <a:defRPr/>
                      </a:pPr>
                      <a:r>
                        <a:rPr lang="en-GB" sz="1200" b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QT interval prolonged on ECG (any grade)</a:t>
                      </a:r>
                    </a:p>
                    <a:p>
                      <a:pPr marL="180000" marR="0" lvl="0" indent="0" algn="l" defTabSz="27432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74320" algn="l"/>
                          <a:tab pos="548640" algn="l"/>
                          <a:tab pos="8229600" algn="l"/>
                        </a:tabLst>
                        <a:defRPr/>
                      </a:pPr>
                      <a:r>
                        <a:rPr lang="en-US" sz="1200" b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Grade ≥3</a:t>
                      </a:r>
                    </a:p>
                  </a:txBody>
                  <a:tcPr marL="96000" marR="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lvl="0" indent="0" algn="ctr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</a:pPr>
                      <a:r>
                        <a:rPr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 (20)</a:t>
                      </a:r>
                    </a:p>
                    <a:p>
                      <a:pPr marL="0" lvl="0" indent="0" algn="ctr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</a:pPr>
                      <a:r>
                        <a:rPr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 (10)</a:t>
                      </a:r>
                    </a:p>
                  </a:txBody>
                  <a:tcPr marL="48000" marR="48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lvl="0" indent="0" algn="ctr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</a:pPr>
                      <a:r>
                        <a:rPr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 (7)</a:t>
                      </a:r>
                    </a:p>
                    <a:p>
                      <a:pPr marL="0" lvl="0" indent="0" algn="ctr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</a:pPr>
                      <a:r>
                        <a:rPr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(3)</a:t>
                      </a:r>
                    </a:p>
                  </a:txBody>
                  <a:tcPr marL="48000" marR="48000" marT="36000" marB="36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91323674"/>
                  </a:ext>
                </a:extLst>
              </a:tr>
              <a:tr h="41772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27432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74320" algn="l"/>
                          <a:tab pos="548640" algn="l"/>
                          <a:tab pos="8229600" algn="l"/>
                        </a:tabLst>
                        <a:defRPr/>
                      </a:pPr>
                      <a:r>
                        <a:rPr lang="en-GB" sz="1200" b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Discontinuation as a result of AEs</a:t>
                      </a:r>
                      <a:endParaRPr lang="en-US" sz="1200" b="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6000" marR="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lvl="0" indent="0" algn="ctr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</a:pPr>
                      <a:r>
                        <a:rPr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 (27)</a:t>
                      </a:r>
                    </a:p>
                  </a:txBody>
                  <a:tcPr marL="48000" marR="48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lvl="0" indent="0" algn="ctr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</a:pPr>
                      <a:r>
                        <a:rPr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 (26)</a:t>
                      </a:r>
                    </a:p>
                  </a:txBody>
                  <a:tcPr marL="48000" marR="48000" marT="36000" marB="36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32851743"/>
                  </a:ext>
                </a:extLst>
              </a:tr>
            </a:tbl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F5D58A17-7530-A8CA-481F-C047D77F4A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3655" y="3576654"/>
            <a:ext cx="5579506" cy="2780746"/>
          </a:xfrm>
          <a:prstGeom prst="rect">
            <a:avLst/>
          </a:prstGeom>
        </p:spPr>
      </p:pic>
      <p:sp>
        <p:nvSpPr>
          <p:cNvPr id="761" name="TextBox 760">
            <a:extLst>
              <a:ext uri="{FF2B5EF4-FFF2-40B4-BE49-F238E27FC236}">
                <a16:creationId xmlns:a16="http://schemas.microsoft.com/office/drawing/2014/main" id="{31121072-8CD1-F4F4-E7FB-089316AECEBB}"/>
              </a:ext>
            </a:extLst>
          </p:cNvPr>
          <p:cNvSpPr txBox="1"/>
          <p:nvPr/>
        </p:nvSpPr>
        <p:spPr>
          <a:xfrm>
            <a:off x="2507701" y="3646884"/>
            <a:ext cx="173809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Overall survival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016864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45A49F-ED8D-32B8-8101-28802913EF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755" y="344256"/>
            <a:ext cx="10515600" cy="1000027"/>
          </a:xfrm>
        </p:spPr>
        <p:txBody>
          <a:bodyPr/>
          <a:lstStyle/>
          <a:p>
            <a:pPr algn="ctr"/>
            <a:r>
              <a:rPr lang="en-US" b="1" dirty="0" err="1">
                <a:latin typeface="+mn-lt"/>
              </a:rPr>
              <a:t>Olutasidenib</a:t>
            </a:r>
            <a:r>
              <a:rPr lang="en-US" b="1" dirty="0">
                <a:latin typeface="+mn-lt"/>
              </a:rPr>
              <a:t> and </a:t>
            </a:r>
            <a:r>
              <a:rPr lang="en-US" b="1" dirty="0" err="1">
                <a:latin typeface="+mn-lt"/>
              </a:rPr>
              <a:t>Ivosidenib</a:t>
            </a:r>
            <a:endParaRPr lang="en-US" b="1" dirty="0">
              <a:latin typeface="+mn-lt"/>
            </a:endParaRP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8CC09D52-E5E9-1F93-7374-F4C1ED6342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52199"/>
            <a:ext cx="5181600" cy="4351338"/>
          </a:xfrm>
        </p:spPr>
        <p:txBody>
          <a:bodyPr/>
          <a:lstStyle/>
          <a:p>
            <a:r>
              <a:rPr lang="en-US" dirty="0" err="1">
                <a:solidFill>
                  <a:schemeClr val="accent2"/>
                </a:solidFill>
              </a:rPr>
              <a:t>Olutasidenib</a:t>
            </a:r>
            <a:r>
              <a:rPr lang="en-US" dirty="0">
                <a:solidFill>
                  <a:schemeClr val="accent2"/>
                </a:solidFill>
              </a:rPr>
              <a:t> has a smaller molecular weight</a:t>
            </a:r>
          </a:p>
          <a:p>
            <a:r>
              <a:rPr lang="en-US" dirty="0">
                <a:solidFill>
                  <a:schemeClr val="accent2"/>
                </a:solidFill>
              </a:rPr>
              <a:t>Binds both protein units in the dimer (2:1)</a:t>
            </a:r>
          </a:p>
          <a:p>
            <a:r>
              <a:rPr lang="en-US" dirty="0">
                <a:solidFill>
                  <a:schemeClr val="accent2"/>
                </a:solidFill>
              </a:rPr>
              <a:t>CNS penetration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CDD0D7C4-B759-3FDC-61B7-82F6AB0212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36433"/>
            <a:ext cx="5181600" cy="4351338"/>
          </a:xfrm>
        </p:spPr>
        <p:txBody>
          <a:bodyPr/>
          <a:lstStyle/>
          <a:p>
            <a:r>
              <a:rPr lang="en-US" dirty="0" err="1">
                <a:solidFill>
                  <a:schemeClr val="accent5">
                    <a:lumMod val="50000"/>
                  </a:schemeClr>
                </a:solidFill>
              </a:rPr>
              <a:t>Ivosidenib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 has a larger molecular weight</a:t>
            </a:r>
          </a:p>
          <a:p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Binds at one of the 2 allosteric  sites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C6CB694-7CDA-55D9-8CE2-11A6E3081465}"/>
              </a:ext>
            </a:extLst>
          </p:cNvPr>
          <p:cNvSpPr txBox="1"/>
          <p:nvPr/>
        </p:nvSpPr>
        <p:spPr>
          <a:xfrm>
            <a:off x="325311" y="4197848"/>
            <a:ext cx="1102848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MS PGothic" panose="020B0600070205080204" pitchFamily="34" charset="-128"/>
                <a:cs typeface="+mn-cs"/>
              </a:rPr>
              <a:t>Different binding kinetics: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MS PGothic" panose="020B0600070205080204" pitchFamily="34" charset="-128"/>
                <a:cs typeface="+mn-cs"/>
              </a:rPr>
              <a:t>Ivosidenib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MS PGothic" panose="020B0600070205080204" pitchFamily="34" charset="-128"/>
                <a:cs typeface="+mn-cs"/>
              </a:rPr>
              <a:t> has slower &amp; tighter binding; greater inhibition of mutant 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MS PGothic" panose="020B0600070205080204" pitchFamily="34" charset="-128"/>
                <a:cs typeface="+mn-cs"/>
              </a:rPr>
              <a:t>and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MS PGothic" panose="020B0600070205080204" pitchFamily="34" charset="-128"/>
                <a:cs typeface="+mn-cs"/>
              </a:rPr>
              <a:t> wild-type, with longer half-life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MS PGothic" panose="020B0600070205080204" pitchFamily="34" charset="-128"/>
                <a:cs typeface="+mn-cs"/>
              </a:rPr>
              <a:t>Olutasidenib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MS PGothic" panose="020B0600070205080204" pitchFamily="34" charset="-128"/>
                <a:cs typeface="+mn-cs"/>
              </a:rPr>
              <a:t> binds more quickly and more transiently (quick off-rate)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2DBD23F-6BF6-465E-3F66-45CDDAB8055C}"/>
              </a:ext>
            </a:extLst>
          </p:cNvPr>
          <p:cNvSpPr txBox="1"/>
          <p:nvPr/>
        </p:nvSpPr>
        <p:spPr>
          <a:xfrm>
            <a:off x="235043" y="6285011"/>
            <a:ext cx="35291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MS PGothic" panose="020B0600070205080204" pitchFamily="34" charset="-128"/>
                <a:cs typeface="+mn-cs"/>
              </a:rPr>
              <a:t>Reinbold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MS PGothic" panose="020B0600070205080204" pitchFamily="34" charset="-128"/>
                <a:cs typeface="+mn-cs"/>
              </a:rPr>
              <a:t> R et al, Nat </a:t>
            </a:r>
            <a:r>
              <a:rPr kumimoji="0" lang="en-US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MS PGothic" panose="020B0600070205080204" pitchFamily="34" charset="-128"/>
                <a:cs typeface="+mn-cs"/>
              </a:rPr>
              <a:t>Commun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MS PGothic" panose="020B0600070205080204" pitchFamily="34" charset="-128"/>
                <a:cs typeface="+mn-cs"/>
              </a:rPr>
              <a:t> 2022</a:t>
            </a:r>
          </a:p>
        </p:txBody>
      </p:sp>
    </p:spTree>
    <p:extLst>
      <p:ext uri="{BB962C8B-B14F-4D97-AF65-F5344CB8AC3E}">
        <p14:creationId xmlns:p14="http://schemas.microsoft.com/office/powerpoint/2010/main" val="1655641802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Object 12" hidden="1">
            <a:extLst>
              <a:ext uri="{FF2B5EF4-FFF2-40B4-BE49-F238E27FC236}">
                <a16:creationId xmlns:a16="http://schemas.microsoft.com/office/drawing/2014/main" id="{FBB1E0CA-A49E-4645-AC94-B8A0A244C428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347" imgH="348" progId="TCLayout.ActiveDocument.1">
                  <p:embed/>
                </p:oleObj>
              </mc:Choice>
              <mc:Fallback>
                <p:oleObj name="think-cell Slide" r:id="rId5" imgW="347" imgH="348" progId="TCLayout.ActiveDocument.1">
                  <p:embed/>
                  <p:pic>
                    <p:nvPicPr>
                      <p:cNvPr id="13" name="Object 12" hidden="1">
                        <a:extLst>
                          <a:ext uri="{FF2B5EF4-FFF2-40B4-BE49-F238E27FC236}">
                            <a16:creationId xmlns:a16="http://schemas.microsoft.com/office/drawing/2014/main" id="{FBB1E0CA-A49E-4645-AC94-B8A0A244C42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13" hidden="1">
            <a:extLst>
              <a:ext uri="{FF2B5EF4-FFF2-40B4-BE49-F238E27FC236}">
                <a16:creationId xmlns:a16="http://schemas.microsoft.com/office/drawing/2014/main" id="{7A32915E-95B1-4097-BA7F-55F540646162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  <a:sym typeface="Tw Cen MT" panose="020B0602020104020603" pitchFamily="34" charset="0"/>
            </a:endParaRP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7331D3E0-AF21-43F5-8D35-727C823757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600" y="0"/>
            <a:ext cx="11108266" cy="963561"/>
          </a:xfrm>
        </p:spPr>
        <p:txBody>
          <a:bodyPr/>
          <a:lstStyle/>
          <a:p>
            <a:pPr algn="ctr"/>
            <a:r>
              <a:rPr lang="en-US" b="1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Olutasidenib</a:t>
            </a:r>
            <a:r>
              <a:rPr lang="en-US" b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US" b="1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Ivosidenib</a:t>
            </a:r>
            <a:r>
              <a:rPr lang="en-US" b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Data in R/R AML  </a:t>
            </a: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68985DA1-52C1-49F9-BCE2-7A46A119A661}"/>
              </a:ext>
            </a:extLst>
          </p:cNvPr>
          <p:cNvGraphicFramePr>
            <a:graphicFrameLocks noGrp="1"/>
          </p:cNvGraphicFramePr>
          <p:nvPr/>
        </p:nvGraphicFramePr>
        <p:xfrm>
          <a:off x="571500" y="2057400"/>
          <a:ext cx="11239501" cy="28257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17415">
                  <a:extLst>
                    <a:ext uri="{9D8B030D-6E8A-4147-A177-3AD203B41FA5}">
                      <a16:colId xmlns:a16="http://schemas.microsoft.com/office/drawing/2014/main" val="3326741560"/>
                    </a:ext>
                  </a:extLst>
                </a:gridCol>
                <a:gridCol w="2811043">
                  <a:extLst>
                    <a:ext uri="{9D8B030D-6E8A-4147-A177-3AD203B41FA5}">
                      <a16:colId xmlns:a16="http://schemas.microsoft.com/office/drawing/2014/main" val="2439611278"/>
                    </a:ext>
                  </a:extLst>
                </a:gridCol>
                <a:gridCol w="2811043">
                  <a:extLst>
                    <a:ext uri="{9D8B030D-6E8A-4147-A177-3AD203B41FA5}">
                      <a16:colId xmlns:a16="http://schemas.microsoft.com/office/drawing/2014/main" val="1569096955"/>
                    </a:ext>
                  </a:extLst>
                </a:gridCol>
              </a:tblGrid>
              <a:tr h="329443">
                <a:tc>
                  <a:txBody>
                    <a:bodyPr/>
                    <a:lstStyle/>
                    <a:p>
                      <a:r>
                        <a:rPr lang="en-US" sz="1400" b="0" u="none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PARAMETERS</a:t>
                      </a:r>
                    </a:p>
                  </a:txBody>
                  <a:tcPr anchor="ctr">
                    <a:lnL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5E6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OLUTASIDENIB</a:t>
                      </a:r>
                      <a:r>
                        <a:rPr lang="en-US" sz="1400" b="0" u="none" baseline="30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5E6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cap="all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IvoSIDENIB</a:t>
                      </a:r>
                      <a:r>
                        <a:rPr lang="en-US" sz="1400" b="0" u="none" baseline="30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2,3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E0D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6028577"/>
                  </a:ext>
                </a:extLst>
              </a:tr>
              <a:tr h="416049">
                <a:tc>
                  <a:txBody>
                    <a:bodyPr/>
                    <a:lstStyle/>
                    <a:p>
                      <a:pPr algn="l"/>
                      <a:r>
                        <a:rPr lang="en-US" sz="1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Composite complete remission </a:t>
                      </a:r>
                      <a:r>
                        <a:rPr lang="en-US" sz="1400" b="0" 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(CR + </a:t>
                      </a:r>
                      <a:r>
                        <a:rPr lang="en-US" sz="1400" b="0" i="1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CRh</a:t>
                      </a:r>
                      <a:r>
                        <a:rPr lang="en-US" sz="1400" b="0" 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marL="68580" marR="68580" marT="34290" marB="34290" anchor="ctr">
                    <a:lnL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35%</a:t>
                      </a:r>
                      <a:endParaRPr kumimoji="0" lang="en-US" sz="1400" b="1" i="0" u="none" strike="noStrike" kern="1200" cap="none" spc="0" normalizeH="0" baseline="3000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33%</a:t>
                      </a:r>
                      <a:endParaRPr kumimoji="0" lang="en-US" sz="1400" b="1" i="0" u="none" strike="noStrike" kern="1200" cap="none" spc="0" normalizeH="0" baseline="3000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03681532"/>
                  </a:ext>
                </a:extLst>
              </a:tr>
              <a:tr h="41604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Median duration of CR/</a:t>
                      </a:r>
                      <a:r>
                        <a:rPr lang="en-US" sz="1400" b="1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CRh</a:t>
                      </a:r>
                      <a:r>
                        <a:rPr lang="en-US" sz="1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(95% CI)</a:t>
                      </a:r>
                    </a:p>
                  </a:txBody>
                  <a:tcPr marL="68580" marR="68580" marT="34290" marB="34290" anchor="ctr">
                    <a:lnL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25.3 months (13.5, NR)</a:t>
                      </a:r>
                    </a:p>
                  </a:txBody>
                  <a:tcPr marL="68580" marR="68580" marT="34290" marB="34290" anchor="ctr">
                    <a:lnL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8.2 months (5.6, 12)</a:t>
                      </a:r>
                      <a:endParaRPr kumimoji="0" lang="en-US" sz="1400" b="1" i="0" u="none" strike="noStrike" kern="1200" cap="none" spc="0" normalizeH="0" baseline="3000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highlight>
                          <a:srgbClr val="FFFF00"/>
                        </a:highlight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09799320"/>
                  </a:ext>
                </a:extLst>
              </a:tr>
              <a:tr h="41604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Complete remission rate (CR)</a:t>
                      </a:r>
                    </a:p>
                  </a:txBody>
                  <a:tcPr marL="68580" marR="68580" marT="34290" marB="34290" anchor="ctr">
                    <a:lnL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32%</a:t>
                      </a:r>
                    </a:p>
                  </a:txBody>
                  <a:tcPr marL="68580" marR="68580" marT="34290" marB="34290" anchor="ctr">
                    <a:lnL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25%</a:t>
                      </a:r>
                    </a:p>
                  </a:txBody>
                  <a:tcPr marL="68580" marR="68580" marT="34290" marB="34290" anchor="ctr">
                    <a:lnL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08580283"/>
                  </a:ext>
                </a:extLst>
              </a:tr>
              <a:tr h="41604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Median duration of CR</a:t>
                      </a:r>
                    </a:p>
                  </a:txBody>
                  <a:tcPr marL="68580" marR="68580" marT="34290" marB="34290" anchor="ctr">
                    <a:lnL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28.1 months</a:t>
                      </a:r>
                    </a:p>
                  </a:txBody>
                  <a:tcPr marL="68580" marR="68580" marT="34290" marB="34290" anchor="ctr">
                    <a:lnL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10.1 months</a:t>
                      </a:r>
                      <a:endParaRPr kumimoji="0" lang="en-US" sz="1400" b="1" i="0" u="none" strike="noStrike" kern="1200" cap="none" spc="0" normalizeH="0" baseline="3000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highlight>
                          <a:srgbClr val="FFFF00"/>
                        </a:highlight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47805100"/>
                  </a:ext>
                </a:extLst>
              </a:tr>
              <a:tr h="41604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Overall response rate </a:t>
                      </a:r>
                      <a:r>
                        <a:rPr lang="en-US" sz="1400" b="0" 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(CR + </a:t>
                      </a:r>
                      <a:r>
                        <a:rPr lang="en-US" sz="1400" b="0" i="1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CRh</a:t>
                      </a:r>
                      <a:r>
                        <a:rPr lang="en-US" sz="1400" b="0" 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+ CRi + PR + MLFS)</a:t>
                      </a:r>
                    </a:p>
                  </a:txBody>
                  <a:tcPr marL="68580" marR="68580" marT="34290" marB="34290" anchor="ctr">
                    <a:lnL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48%</a:t>
                      </a:r>
                    </a:p>
                  </a:txBody>
                  <a:tcPr marL="68580" marR="68580" marT="34290" marB="34290" anchor="ctr">
                    <a:lnL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42%</a:t>
                      </a:r>
                    </a:p>
                  </a:txBody>
                  <a:tcPr marL="68580" marR="68580" marT="34290" marB="34290" anchor="ctr">
                    <a:lnL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80536579"/>
                  </a:ext>
                </a:extLst>
              </a:tr>
              <a:tr h="41604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Median duration of overall response</a:t>
                      </a:r>
                    </a:p>
                  </a:txBody>
                  <a:tcPr marL="68580" marR="68580" marT="34290" marB="34290" anchor="ctr">
                    <a:lnL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15.5 months</a:t>
                      </a:r>
                    </a:p>
                  </a:txBody>
                  <a:tcPr marL="68580" marR="68580" marT="34290" marB="34290" anchor="ctr">
                    <a:lnL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6.5 months</a:t>
                      </a:r>
                      <a:endParaRPr kumimoji="0" lang="en-US" sz="1400" b="0" i="1" u="none" strike="noStrike" kern="1200" cap="none" spc="0" normalizeH="0" baseline="3000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highlight>
                          <a:srgbClr val="FFFF00"/>
                        </a:highlight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8729430"/>
                  </a:ext>
                </a:extLst>
              </a:tr>
            </a:tbl>
          </a:graphicData>
        </a:graphic>
      </p:graphicFrame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0D722A58-ABFC-90C2-490D-16A7EF13A24E}"/>
              </a:ext>
            </a:extLst>
          </p:cNvPr>
          <p:cNvSpPr txBox="1">
            <a:spLocks/>
          </p:cNvSpPr>
          <p:nvPr/>
        </p:nvSpPr>
        <p:spPr>
          <a:xfrm>
            <a:off x="486074" y="5732207"/>
            <a:ext cx="11324925" cy="96356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0" rIns="91440" bIns="0" rtlCol="0" anchor="b"/>
          <a:lstStyle>
            <a:defPPr>
              <a:defRPr lang="en-US"/>
            </a:defPPr>
            <a:lvl1pPr marL="0" algn="l" defTabSz="914400" rtl="0" eaLnBrk="1" latinLnBrk="0" hangingPunct="1">
              <a:defRPr sz="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57585A"/>
                </a:solidFill>
                <a:effectLst/>
                <a:uLnTx/>
                <a:uFillTx/>
                <a:latin typeface="Arial" charset="0"/>
                <a:cs typeface="Arial" charset="0"/>
              </a:rPr>
              <a:t>1. de Botton S, et al. </a:t>
            </a:r>
            <a:r>
              <a:rPr kumimoji="0" lang="en-US" sz="800" b="0" i="1" u="none" strike="noStrike" kern="1200" cap="none" spc="0" normalizeH="0" baseline="0" noProof="0" dirty="0">
                <a:ln>
                  <a:noFill/>
                </a:ln>
                <a:solidFill>
                  <a:srgbClr val="57585A"/>
                </a:solidFill>
                <a:effectLst/>
                <a:uLnTx/>
                <a:uFillTx/>
                <a:latin typeface="Arial" charset="0"/>
                <a:cs typeface="Arial" charset="0"/>
              </a:rPr>
              <a:t>Blood Adv.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57585A"/>
                </a:solidFill>
                <a:effectLst/>
                <a:uLnTx/>
                <a:uFillTx/>
                <a:latin typeface="Arial" charset="0"/>
                <a:cs typeface="Arial" charset="0"/>
              </a:rPr>
              <a:t>2023;bloodadvances.2022009411; Cortes J et al. J </a:t>
            </a: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57585A"/>
                </a:solidFill>
                <a:effectLst/>
                <a:uLnTx/>
                <a:uFillTx/>
                <a:latin typeface="Arial" charset="0"/>
                <a:cs typeface="Arial" charset="0"/>
              </a:rPr>
              <a:t>Hematol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57585A"/>
                </a:solidFill>
                <a:effectLst/>
                <a:uLnTx/>
                <a:uFillTx/>
                <a:latin typeface="Arial" charset="0"/>
                <a:cs typeface="Arial" charset="0"/>
              </a:rPr>
              <a:t> Oncol 2025;18(1):102. 2. </a:t>
            </a: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57585A"/>
                </a:solidFill>
                <a:effectLst/>
                <a:uLnTx/>
                <a:uFillTx/>
                <a:latin typeface="Arial" charset="0"/>
                <a:cs typeface="Arial" charset="0"/>
              </a:rPr>
              <a:t>Ivosidenib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57585A"/>
                </a:solidFill>
                <a:effectLst/>
                <a:uLnTx/>
                <a:uFillTx/>
                <a:latin typeface="Arial" charset="0"/>
                <a:cs typeface="Arial" charset="0"/>
              </a:rPr>
              <a:t>. Prescribing information. 3. DiNardo CD, et al. </a:t>
            </a:r>
            <a:r>
              <a:rPr kumimoji="0" lang="en-US" sz="800" b="0" i="1" u="none" strike="noStrike" kern="1200" cap="none" spc="0" normalizeH="0" baseline="0" noProof="0" dirty="0">
                <a:ln>
                  <a:noFill/>
                </a:ln>
                <a:solidFill>
                  <a:srgbClr val="57585A"/>
                </a:solidFill>
                <a:effectLst/>
                <a:uLnTx/>
                <a:uFillTx/>
                <a:latin typeface="Arial" charset="0"/>
                <a:cs typeface="Arial" charset="0"/>
              </a:rPr>
              <a:t>N Engl J Med.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57585A"/>
                </a:solidFill>
                <a:effectLst/>
                <a:uLnTx/>
                <a:uFillTx/>
                <a:latin typeface="Arial" charset="0"/>
                <a:cs typeface="Arial" charset="0"/>
              </a:rPr>
              <a:t>2018;378:2386-2398.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B6A9153-EC82-80FE-EEB7-F33CF452E900}"/>
              </a:ext>
            </a:extLst>
          </p:cNvPr>
          <p:cNvSpPr/>
          <p:nvPr/>
        </p:nvSpPr>
        <p:spPr>
          <a:xfrm>
            <a:off x="571500" y="1390650"/>
            <a:ext cx="11239499" cy="361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*NOTE: 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This is a summary of data from independent trials, not a head-to-head comparison within a single study.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806292C-4D99-88BD-B3B9-8B732C2C5520}"/>
              </a:ext>
            </a:extLst>
          </p:cNvPr>
          <p:cNvSpPr txBox="1"/>
          <p:nvPr/>
        </p:nvSpPr>
        <p:spPr>
          <a:xfrm>
            <a:off x="1349298" y="5332097"/>
            <a:ext cx="99111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Response rates are quite similar, but duration of remissions favor OLUTA</a:t>
            </a:r>
          </a:p>
        </p:txBody>
      </p:sp>
    </p:spTree>
    <p:extLst>
      <p:ext uri="{BB962C8B-B14F-4D97-AF65-F5344CB8AC3E}">
        <p14:creationId xmlns:p14="http://schemas.microsoft.com/office/powerpoint/2010/main" val="3170907056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FC33BDC5-A903-4CF0-BFEA-DB8AE2FD7F01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231" imgH="232" progId="TCLayout.ActiveDocument.1">
                  <p:embed/>
                </p:oleObj>
              </mc:Choice>
              <mc:Fallback>
                <p:oleObj name="think-cell Slide" r:id="rId5" imgW="231" imgH="232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FC33BDC5-A903-4CF0-BFEA-DB8AE2FD7F01}"/>
                          </a:ext>
                        </a:extLst>
                      </p:cNvPr>
                      <p:cNvPicPr/>
                      <p:nvPr/>
                    </p:nvPicPr>
                    <p:blipFill>
                      <a:blip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9" name="Rectangle 68" hidden="1">
            <a:extLst>
              <a:ext uri="{FF2B5EF4-FFF2-40B4-BE49-F238E27FC236}">
                <a16:creationId xmlns:a16="http://schemas.microsoft.com/office/drawing/2014/main" id="{93BBED42-A3D1-4EB6-8396-0410B112A885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  <a:sym typeface="Tw Cen MT" panose="020B0602020104020603" pitchFamily="34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E64A816-64F9-47D5-84FA-ADEE97ECD8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Olutasidenib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Ivosidenib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Baseline Demographics and Disease Characteristics in Approval R/R AML Study Populations</a:t>
            </a:r>
          </a:p>
        </p:txBody>
      </p:sp>
      <p:graphicFrame>
        <p:nvGraphicFramePr>
          <p:cNvPr id="15" name="Content Placeholder 4">
            <a:extLst>
              <a:ext uri="{FF2B5EF4-FFF2-40B4-BE49-F238E27FC236}">
                <a16:creationId xmlns:a16="http://schemas.microsoft.com/office/drawing/2014/main" id="{628D5596-3F09-9A83-93E9-8E160EA7F0EA}"/>
              </a:ext>
            </a:extLst>
          </p:cNvPr>
          <p:cNvGraphicFramePr>
            <a:graphicFrameLocks/>
          </p:cNvGraphicFramePr>
          <p:nvPr/>
        </p:nvGraphicFramePr>
        <p:xfrm>
          <a:off x="594359" y="1390651"/>
          <a:ext cx="5155087" cy="4257959"/>
        </p:xfrm>
        <a:graphic>
          <a:graphicData uri="http://schemas.openxmlformats.org/drawingml/2006/table">
            <a:tbl>
              <a:tblPr firstRow="1" bandRow="1">
                <a:tableStyleId>{EB9631B5-78F2-41C9-869B-9F39066F8104}</a:tableStyleId>
              </a:tblPr>
              <a:tblGrid>
                <a:gridCol w="2109652">
                  <a:extLst>
                    <a:ext uri="{9D8B030D-6E8A-4147-A177-3AD203B41FA5}">
                      <a16:colId xmlns:a16="http://schemas.microsoft.com/office/drawing/2014/main" val="1789870060"/>
                    </a:ext>
                  </a:extLst>
                </a:gridCol>
                <a:gridCol w="1573714">
                  <a:extLst>
                    <a:ext uri="{9D8B030D-6E8A-4147-A177-3AD203B41FA5}">
                      <a16:colId xmlns:a16="http://schemas.microsoft.com/office/drawing/2014/main" val="1353212450"/>
                    </a:ext>
                  </a:extLst>
                </a:gridCol>
                <a:gridCol w="1471721">
                  <a:extLst>
                    <a:ext uri="{9D8B030D-6E8A-4147-A177-3AD203B41FA5}">
                      <a16:colId xmlns:a16="http://schemas.microsoft.com/office/drawing/2014/main" val="435544013"/>
                    </a:ext>
                  </a:extLst>
                </a:gridCol>
              </a:tblGrid>
              <a:tr h="623679">
                <a:tc>
                  <a:txBody>
                    <a:bodyPr/>
                    <a:lstStyle/>
                    <a:p>
                      <a:pPr algn="l"/>
                      <a:endParaRPr lang="en-US" sz="1300" b="0">
                        <a:solidFill>
                          <a:schemeClr val="bg1"/>
                        </a:solidFill>
                      </a:endParaRPr>
                    </a:p>
                  </a:txBody>
                  <a:tcPr marL="100584" marR="100584" marT="41564" marB="41564" anchor="b">
                    <a:lnL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0">
                          <a:solidFill>
                            <a:schemeClr val="bg1"/>
                          </a:solidFill>
                        </a:rPr>
                        <a:t>OLUTASIDENIB</a:t>
                      </a:r>
                      <a:r>
                        <a:rPr lang="en-US" sz="1300" b="0" baseline="30000">
                          <a:solidFill>
                            <a:schemeClr val="bg1"/>
                          </a:solidFill>
                        </a:rPr>
                        <a:t>1,2</a:t>
                      </a:r>
                      <a:endParaRPr lang="en-US" sz="1300" b="0" baseline="30000"/>
                    </a:p>
                    <a:p>
                      <a:pPr algn="ctr"/>
                      <a:r>
                        <a:rPr lang="en-US" sz="1300" b="0">
                          <a:solidFill>
                            <a:schemeClr val="bg1"/>
                          </a:solidFill>
                        </a:rPr>
                        <a:t>N=147</a:t>
                      </a:r>
                    </a:p>
                  </a:txBody>
                  <a:tcPr marL="100584" marR="100584" marT="41564" marB="41564"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0" cap="all" baseline="0">
                          <a:solidFill>
                            <a:schemeClr val="tx1"/>
                          </a:solidFill>
                        </a:rPr>
                        <a:t>IVOSIDENIB</a:t>
                      </a:r>
                      <a:r>
                        <a:rPr lang="en-US" sz="1300" b="0" cap="all" baseline="30000">
                          <a:solidFill>
                            <a:schemeClr val="tx1"/>
                          </a:solidFill>
                        </a:rPr>
                        <a:t>3,4</a:t>
                      </a:r>
                      <a:endParaRPr lang="en-US" sz="1300" b="0" baseline="3000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1300" b="0">
                          <a:solidFill>
                            <a:schemeClr val="tx1"/>
                          </a:solidFill>
                        </a:rPr>
                        <a:t>N=174</a:t>
                      </a:r>
                    </a:p>
                  </a:txBody>
                  <a:tcPr marL="100584" marR="100584" marT="41564" marB="41564"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E0D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5185044"/>
                  </a:ext>
                </a:extLst>
              </a:tr>
              <a:tr h="363428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1300" b="1"/>
                        <a:t>Age, median (range)</a:t>
                      </a:r>
                    </a:p>
                  </a:txBody>
                  <a:tcPr marL="100584" marR="100584" marT="0" marB="0" anchor="ctr">
                    <a:lnL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300">
                          <a:highlight>
                            <a:srgbClr val="FFFF00"/>
                          </a:highlight>
                        </a:rPr>
                        <a:t>71 (32-87)</a:t>
                      </a:r>
                      <a:endParaRPr lang="en-US" sz="1300" b="0">
                        <a:highlight>
                          <a:srgbClr val="FFFF00"/>
                        </a:highlight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300" b="0">
                          <a:highlight>
                            <a:srgbClr val="FFFF00"/>
                          </a:highlight>
                        </a:rPr>
                        <a:t>67 (18-87)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45614700"/>
                  </a:ext>
                </a:extLst>
              </a:tr>
              <a:tr h="363428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1300" b="1"/>
                        <a:t>Cytogenetic risk, n (%)</a:t>
                      </a:r>
                    </a:p>
                  </a:txBody>
                  <a:tcPr marL="100584" marR="100584" marT="0" marB="0" anchor="ctr">
                    <a:lnL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endParaRPr lang="en-US" sz="1300">
                        <a:solidFill>
                          <a:schemeClr val="tx1"/>
                        </a:solidFill>
                      </a:endParaRPr>
                    </a:p>
                  </a:txBody>
                  <a:tcPr marL="100584" marR="100584" marT="0" marB="0" anchor="ctr">
                    <a:lnL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endParaRPr lang="en-US" sz="1300"/>
                    </a:p>
                  </a:txBody>
                  <a:tcPr marL="100584" marR="100584" marT="0" marB="0" anchor="ctr">
                    <a:lnL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31667910"/>
                  </a:ext>
                </a:extLst>
              </a:tr>
              <a:tr h="363428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1300" b="1"/>
                        <a:t>    </a:t>
                      </a:r>
                      <a:r>
                        <a:rPr lang="en-US" sz="1300" b="0"/>
                        <a:t>Favorable</a:t>
                      </a:r>
                    </a:p>
                  </a:txBody>
                  <a:tcPr marL="100584" marR="100584" marT="0" marB="0" anchor="ctr">
                    <a:lnL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300">
                          <a:solidFill>
                            <a:schemeClr val="tx1"/>
                          </a:solidFill>
                        </a:rPr>
                        <a:t>6 (4)</a:t>
                      </a:r>
                    </a:p>
                  </a:txBody>
                  <a:tcPr marL="100584" marR="100584" marT="0" marB="0" anchor="ctr">
                    <a:lnL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300"/>
                        <a:t>–</a:t>
                      </a:r>
                    </a:p>
                  </a:txBody>
                  <a:tcPr marL="100584" marR="100584" marT="0" marB="0" anchor="ctr">
                    <a:lnL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92950645"/>
                  </a:ext>
                </a:extLst>
              </a:tr>
              <a:tr h="363428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1300" b="1"/>
                        <a:t>    </a:t>
                      </a:r>
                      <a:r>
                        <a:rPr lang="en-US" sz="1300" b="0"/>
                        <a:t>Intermediate</a:t>
                      </a:r>
                      <a:endParaRPr lang="en-US" sz="1300" b="1"/>
                    </a:p>
                  </a:txBody>
                  <a:tcPr marL="100584" marR="100584" marT="0" marB="0" anchor="ctr">
                    <a:lnL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300">
                          <a:solidFill>
                            <a:schemeClr val="tx1"/>
                          </a:solidFill>
                        </a:rPr>
                        <a:t>107 (73)</a:t>
                      </a:r>
                    </a:p>
                  </a:txBody>
                  <a:tcPr marL="100584" marR="100584" marT="0" marB="0" anchor="ctr">
                    <a:lnL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300"/>
                        <a:t>104 (60)</a:t>
                      </a:r>
                    </a:p>
                  </a:txBody>
                  <a:tcPr marL="100584" marR="100584" marT="0" marB="0" anchor="ctr">
                    <a:lnL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84689355"/>
                  </a:ext>
                </a:extLst>
              </a:tr>
              <a:tr h="363428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1300" b="1"/>
                        <a:t>    </a:t>
                      </a:r>
                      <a:r>
                        <a:rPr lang="en-US" sz="1300" b="0"/>
                        <a:t>Poor</a:t>
                      </a:r>
                    </a:p>
                  </a:txBody>
                  <a:tcPr marL="100584" marR="100584" marT="0" marB="0" anchor="ctr">
                    <a:lnL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30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</a:rPr>
                        <a:t>25 (17)</a:t>
                      </a:r>
                    </a:p>
                  </a:txBody>
                  <a:tcPr marL="100584" marR="100584" marT="0" marB="0" anchor="ctr">
                    <a:lnL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300" b="1" dirty="0">
                          <a:highlight>
                            <a:srgbClr val="FFFF00"/>
                          </a:highlight>
                        </a:rPr>
                        <a:t>47 (27)</a:t>
                      </a:r>
                    </a:p>
                  </a:txBody>
                  <a:tcPr marL="100584" marR="100584" marT="0" marB="0" anchor="ctr">
                    <a:lnL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63594638"/>
                  </a:ext>
                </a:extLst>
              </a:tr>
              <a:tr h="363428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1300" b="0"/>
                        <a:t>    Missing/unknown</a:t>
                      </a:r>
                    </a:p>
                  </a:txBody>
                  <a:tcPr marL="100584" marR="100584" marT="0" marB="0" anchor="ctr">
                    <a:lnL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300">
                          <a:solidFill>
                            <a:schemeClr val="tx1"/>
                          </a:solidFill>
                        </a:rPr>
                        <a:t>9 (6)</a:t>
                      </a:r>
                    </a:p>
                  </a:txBody>
                  <a:tcPr marL="100584" marR="100584" marT="0" marB="0" anchor="ctr">
                    <a:lnL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300"/>
                        <a:t>23 (13)</a:t>
                      </a:r>
                    </a:p>
                  </a:txBody>
                  <a:tcPr marL="100584" marR="100584" marT="0" marB="0" anchor="ctr">
                    <a:lnL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94573196"/>
                  </a:ext>
                </a:extLst>
              </a:tr>
              <a:tr h="363428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1" kern="1200" err="1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Comutations</a:t>
                      </a:r>
                      <a:r>
                        <a:rPr lang="en-US" sz="1300" b="1" kern="120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n (%)*</a:t>
                      </a:r>
                      <a:endParaRPr lang="en-US" sz="1300" baseline="30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0584" marR="0" marT="41564" marB="41564" anchor="ctr">
                    <a:lnL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0584" marR="100584" marT="41564" marB="41564" anchor="ctr">
                    <a:lnL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0584" marR="100584" marT="41564" marB="41564" anchor="ctr">
                    <a:lnL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83226123"/>
                  </a:ext>
                </a:extLst>
              </a:tr>
              <a:tr h="36342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i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NPM1</a:t>
                      </a:r>
                    </a:p>
                  </a:txBody>
                  <a:tcPr marL="100584" marR="0" marT="41564" marB="41564" anchor="ctr">
                    <a:lnL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3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31 (21)</a:t>
                      </a:r>
                      <a:endParaRPr lang="en-US" sz="13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0584" marR="100584" marT="41564" marB="41564" anchor="ctr">
                    <a:lnL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3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44 (26)</a:t>
                      </a:r>
                      <a:endParaRPr lang="en-US" sz="13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0584" marR="100584" marT="41564" marB="41564" anchor="ctr">
                    <a:lnL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9853031"/>
                  </a:ext>
                </a:extLst>
              </a:tr>
              <a:tr h="363428">
                <a:tc>
                  <a:txBody>
                    <a:bodyPr/>
                    <a:lstStyle/>
                    <a:p>
                      <a:r>
                        <a:rPr lang="en-US" sz="1300" i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FLT3</a:t>
                      </a:r>
                    </a:p>
                  </a:txBody>
                  <a:tcPr marL="100584" marR="0" marT="41564" marB="41564" anchor="ctr">
                    <a:lnL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3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15 (10)</a:t>
                      </a:r>
                      <a:endParaRPr lang="en-US" sz="13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0584" marR="100584" marT="41564" marB="41564" anchor="ctr">
                    <a:lnL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3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11 (7)</a:t>
                      </a:r>
                      <a:endParaRPr lang="en-US" sz="13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0584" marR="100584" marT="41564" marB="41564" anchor="ctr">
                    <a:lnL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74780438"/>
                  </a:ext>
                </a:extLst>
              </a:tr>
              <a:tr h="363428">
                <a:tc>
                  <a:txBody>
                    <a:bodyPr/>
                    <a:lstStyle/>
                    <a:p>
                      <a:r>
                        <a:rPr lang="en-US" sz="1300" i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TP53</a:t>
                      </a:r>
                    </a:p>
                  </a:txBody>
                  <a:tcPr marL="100584" marR="0" marT="41564" marB="41564" anchor="ctr">
                    <a:lnL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30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</a:rPr>
                        <a:t>9 (6)</a:t>
                      </a:r>
                      <a:endParaRPr lang="en-US" sz="1300" baseline="30000">
                        <a:solidFill>
                          <a:schemeClr val="tx1"/>
                        </a:solidFill>
                        <a:highlight>
                          <a:srgbClr val="FFFF00"/>
                        </a:highlight>
                      </a:endParaRPr>
                    </a:p>
                  </a:txBody>
                  <a:tcPr marL="110836" marR="110836" marT="45800" marB="45800" anchor="ctr">
                    <a:lnL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3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21 (13)</a:t>
                      </a:r>
                      <a:endParaRPr lang="en-US" sz="1300" b="1" dirty="0">
                        <a:solidFill>
                          <a:schemeClr val="tx1"/>
                        </a:solidFill>
                        <a:highlight>
                          <a:srgbClr val="FFFF00"/>
                        </a:highligh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0836" marR="110836" marT="45800" marB="45800" anchor="ctr">
                    <a:lnL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26926066"/>
                  </a:ext>
                </a:extLst>
              </a:tr>
            </a:tbl>
          </a:graphicData>
        </a:graphic>
      </p:graphicFrame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479E45B3-F754-47EB-B85D-B27FBF01C3EB}"/>
              </a:ext>
            </a:extLst>
          </p:cNvPr>
          <p:cNvGraphicFramePr>
            <a:graphicFrameLocks noGrp="1"/>
          </p:cNvGraphicFramePr>
          <p:nvPr/>
        </p:nvGraphicFramePr>
        <p:xfrm>
          <a:off x="6010073" y="1390650"/>
          <a:ext cx="5800927" cy="4255239"/>
        </p:xfrm>
        <a:graphic>
          <a:graphicData uri="http://schemas.openxmlformats.org/drawingml/2006/table">
            <a:tbl>
              <a:tblPr firstRow="1" bandRow="1">
                <a:tableStyleId>{EB9631B5-78F2-41C9-869B-9F39066F8104}</a:tableStyleId>
              </a:tblPr>
              <a:tblGrid>
                <a:gridCol w="2965761">
                  <a:extLst>
                    <a:ext uri="{9D8B030D-6E8A-4147-A177-3AD203B41FA5}">
                      <a16:colId xmlns:a16="http://schemas.microsoft.com/office/drawing/2014/main" val="1612429882"/>
                    </a:ext>
                  </a:extLst>
                </a:gridCol>
                <a:gridCol w="1512204">
                  <a:extLst>
                    <a:ext uri="{9D8B030D-6E8A-4147-A177-3AD203B41FA5}">
                      <a16:colId xmlns:a16="http://schemas.microsoft.com/office/drawing/2014/main" val="2335848259"/>
                    </a:ext>
                  </a:extLst>
                </a:gridCol>
                <a:gridCol w="1322962">
                  <a:extLst>
                    <a:ext uri="{9D8B030D-6E8A-4147-A177-3AD203B41FA5}">
                      <a16:colId xmlns:a16="http://schemas.microsoft.com/office/drawing/2014/main" val="3574142198"/>
                    </a:ext>
                  </a:extLst>
                </a:gridCol>
              </a:tblGrid>
              <a:tr h="618903">
                <a:tc>
                  <a:txBody>
                    <a:bodyPr/>
                    <a:lstStyle/>
                    <a:p>
                      <a:pPr algn="l"/>
                      <a:endParaRPr lang="en-US" sz="1300" b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121920" marR="121920" anchor="b">
                    <a:lnL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0">
                          <a:solidFill>
                            <a:schemeClr val="bg1"/>
                          </a:solidFill>
                          <a:latin typeface="+mn-lt"/>
                        </a:rPr>
                        <a:t>OLUTASIDENIB</a:t>
                      </a:r>
                      <a:r>
                        <a:rPr lang="en-US" sz="1300" b="0" baseline="30000">
                          <a:solidFill>
                            <a:schemeClr val="bg1"/>
                          </a:solidFill>
                          <a:latin typeface="+mn-lt"/>
                        </a:rPr>
                        <a:t>1,2</a:t>
                      </a:r>
                      <a:endParaRPr lang="en-US" sz="1300" b="0" baseline="30000">
                        <a:latin typeface="+mn-lt"/>
                      </a:endParaRPr>
                    </a:p>
                    <a:p>
                      <a:pPr algn="ctr"/>
                      <a:r>
                        <a:rPr lang="en-US" sz="1300" b="0">
                          <a:solidFill>
                            <a:schemeClr val="bg1"/>
                          </a:solidFill>
                          <a:latin typeface="+mn-lt"/>
                        </a:rPr>
                        <a:t>N=147</a:t>
                      </a:r>
                    </a:p>
                  </a:txBody>
                  <a:tcPr marL="0" marR="0"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0" cap="all" baseline="0">
                          <a:solidFill>
                            <a:schemeClr val="tx1"/>
                          </a:solidFill>
                          <a:latin typeface="+mn-lt"/>
                        </a:rPr>
                        <a:t>IVOSIDENIB</a:t>
                      </a:r>
                      <a:r>
                        <a:rPr lang="en-US" sz="1300" b="0" cap="all" baseline="30000">
                          <a:solidFill>
                            <a:schemeClr val="tx1"/>
                          </a:solidFill>
                          <a:latin typeface="+mn-lt"/>
                        </a:rPr>
                        <a:t>3,4</a:t>
                      </a:r>
                      <a:endParaRPr lang="en-US" sz="1300" b="0" baseline="30000">
                        <a:solidFill>
                          <a:schemeClr val="tx1"/>
                        </a:solidFill>
                        <a:latin typeface="+mn-lt"/>
                      </a:endParaRPr>
                    </a:p>
                    <a:p>
                      <a:pPr algn="ctr"/>
                      <a:r>
                        <a:rPr lang="en-US" sz="1300" b="0">
                          <a:solidFill>
                            <a:schemeClr val="tx1"/>
                          </a:solidFill>
                          <a:latin typeface="+mn-lt"/>
                        </a:rPr>
                        <a:t>N=174</a:t>
                      </a:r>
                    </a:p>
                  </a:txBody>
                  <a:tcPr marL="0" marR="0"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E0D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6114078"/>
                  </a:ext>
                </a:extLst>
              </a:tr>
              <a:tr h="303028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1">
                          <a:latin typeface="+mn-lt"/>
                        </a:rPr>
                        <a:t>Prior AML therapy outcome, n (%)</a:t>
                      </a:r>
                    </a:p>
                  </a:txBody>
                  <a:tcPr marL="121920" marR="121920" marT="0" marB="0" anchor="ctr">
                    <a:lnL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endParaRPr lang="en-US" sz="1300">
                        <a:latin typeface="+mn-lt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endParaRPr lang="en-US" sz="1300">
                        <a:latin typeface="+mn-lt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54544662"/>
                  </a:ext>
                </a:extLst>
              </a:tr>
              <a:tr h="303028">
                <a:tc>
                  <a:txBody>
                    <a:bodyPr/>
                    <a:lstStyle/>
                    <a:p>
                      <a:pPr marL="0" indent="0">
                        <a:lnSpc>
                          <a:spcPct val="90000"/>
                        </a:lnSpc>
                      </a:pPr>
                      <a:r>
                        <a:rPr lang="en-US" sz="1300">
                          <a:latin typeface="+mn-lt"/>
                        </a:rPr>
                        <a:t>    Primary refractory</a:t>
                      </a:r>
                      <a:endParaRPr lang="en-US" sz="1300" b="0">
                        <a:latin typeface="+mn-lt"/>
                      </a:endParaRPr>
                    </a:p>
                  </a:txBody>
                  <a:tcPr marL="121920" marR="121920" marT="0" marB="0" anchor="ctr">
                    <a:lnL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300">
                          <a:latin typeface="+mn-lt"/>
                        </a:rPr>
                        <a:t>46 (31)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300">
                          <a:latin typeface="+mn-lt"/>
                        </a:rPr>
                        <a:t>64 (37)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73009337"/>
                  </a:ext>
                </a:extLst>
              </a:tr>
              <a:tr h="303028">
                <a:tc>
                  <a:txBody>
                    <a:bodyPr/>
                    <a:lstStyle/>
                    <a:p>
                      <a:pPr marL="0" algn="l" rtl="0" eaLnBrk="1" latinLnBrk="0" hangingPunct="1">
                        <a:lnSpc>
                          <a:spcPct val="90000"/>
                        </a:lnSpc>
                      </a:pPr>
                      <a:r>
                        <a:rPr lang="en-US" sz="13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    Untreated relapse</a:t>
                      </a:r>
                    </a:p>
                  </a:txBody>
                  <a:tcPr marL="121920" marR="121920" marT="0" marB="0" anchor="ctr">
                    <a:lnL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uLnTx/>
                          <a:uFillTx/>
                          <a:latin typeface="Arial" panose="020B0604020202020204"/>
                          <a:ea typeface="+mn-ea"/>
                          <a:cs typeface="+mn-cs"/>
                        </a:rPr>
                        <a:t>81 (55)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300">
                          <a:latin typeface="+mn-lt"/>
                        </a:rPr>
                        <a:t>65 (37)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87756964"/>
                  </a:ext>
                </a:extLst>
              </a:tr>
              <a:tr h="303028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1300">
                          <a:latin typeface="+mn-lt"/>
                        </a:rPr>
                        <a:t>    Refractory relapse</a:t>
                      </a:r>
                      <a:endParaRPr lang="en-US" sz="1300" b="0">
                        <a:latin typeface="+mn-lt"/>
                      </a:endParaRPr>
                    </a:p>
                  </a:txBody>
                  <a:tcPr marL="121920" marR="121920" marT="0" marB="0" anchor="ctr">
                    <a:lnL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+mn-ea"/>
                          <a:cs typeface="+mn-cs"/>
                        </a:rPr>
                        <a:t>20 (14)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300" b="1" dirty="0">
                          <a:highlight>
                            <a:srgbClr val="FFFF00"/>
                          </a:highlight>
                          <a:latin typeface="+mn-lt"/>
                        </a:rPr>
                        <a:t>45 (26)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74447421"/>
                  </a:ext>
                </a:extLst>
              </a:tr>
              <a:tr h="303028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1300" b="1">
                          <a:latin typeface="+mn-lt"/>
                        </a:rPr>
                        <a:t>Prior regimens, median (range)</a:t>
                      </a:r>
                    </a:p>
                  </a:txBody>
                  <a:tcPr marL="121920" marR="121920" marT="0" marB="0" anchor="ctr">
                    <a:lnL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300">
                          <a:latin typeface="+mn-lt"/>
                        </a:rPr>
                        <a:t>2 (1-7)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300">
                          <a:latin typeface="+mn-lt"/>
                        </a:rPr>
                        <a:t>2 (1-6)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07426632"/>
                  </a:ext>
                </a:extLst>
              </a:tr>
              <a:tr h="303028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90000"/>
                        </a:lnSpc>
                      </a:pPr>
                      <a:r>
                        <a:rPr lang="en-US" sz="1300" b="0" dirty="0">
                          <a:latin typeface="+mn-lt"/>
                        </a:rPr>
                        <a:t>    Prior Venetoclax, n (%)</a:t>
                      </a:r>
                    </a:p>
                  </a:txBody>
                  <a:tcPr marL="121920" marR="121920" marT="0" marB="0" anchor="ctr">
                    <a:lnL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300" b="1" dirty="0">
                          <a:highlight>
                            <a:srgbClr val="FFFF00"/>
                          </a:highlight>
                          <a:latin typeface="+mn-lt"/>
                        </a:rPr>
                        <a:t>12 (8)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0881315"/>
                  </a:ext>
                </a:extLst>
              </a:tr>
              <a:tr h="303028">
                <a:tc>
                  <a:txBody>
                    <a:bodyPr/>
                    <a:lstStyle/>
                    <a:p>
                      <a:pPr lvl="0">
                        <a:lnSpc>
                          <a:spcPct val="90000"/>
                        </a:lnSpc>
                      </a:pPr>
                      <a:r>
                        <a:rPr lang="en-US" sz="1300" dirty="0">
                          <a:latin typeface="+mn-lt"/>
                        </a:rPr>
                        <a:t>    Prior HSCT, n (%)</a:t>
                      </a:r>
                      <a:endParaRPr lang="en-US" sz="1300" b="0" dirty="0">
                        <a:latin typeface="+mn-lt"/>
                      </a:endParaRPr>
                    </a:p>
                  </a:txBody>
                  <a:tcPr marL="121920" marR="121920" marT="0" marB="0" anchor="ctr">
                    <a:lnL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300">
                          <a:highlight>
                            <a:srgbClr val="FFFF00"/>
                          </a:highlight>
                          <a:latin typeface="+mn-lt"/>
                        </a:rPr>
                        <a:t>17 (12)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300" b="1" dirty="0">
                          <a:highlight>
                            <a:srgbClr val="FFFF00"/>
                          </a:highlight>
                          <a:latin typeface="+mn-lt"/>
                        </a:rPr>
                        <a:t>40 (23)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6238451"/>
                  </a:ext>
                </a:extLst>
              </a:tr>
              <a:tr h="303028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1">
                          <a:latin typeface="+mn-lt"/>
                        </a:rPr>
                        <a:t>ECOG PS, n (%)</a:t>
                      </a:r>
                    </a:p>
                  </a:txBody>
                  <a:tcPr marL="121920" marR="121920" marT="0" marB="0" anchor="ctr">
                    <a:lnL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endParaRPr lang="en-US" sz="1300" dirty="0">
                        <a:latin typeface="+mn-lt"/>
                      </a:endParaRPr>
                    </a:p>
                  </a:txBody>
                  <a:tcPr marL="121920" marR="121920" marT="0" marB="0" anchor="ctr">
                    <a:lnL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endParaRPr lang="en-US" sz="1300">
                        <a:latin typeface="+mn-lt"/>
                      </a:endParaRPr>
                    </a:p>
                  </a:txBody>
                  <a:tcPr marL="121920" marR="121920" marT="0" marB="0" anchor="ctr">
                    <a:lnL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9881300"/>
                  </a:ext>
                </a:extLst>
              </a:tr>
              <a:tr h="303028">
                <a:tc>
                  <a:txBody>
                    <a:bodyPr/>
                    <a:lstStyle/>
                    <a:p>
                      <a:pPr marL="0" indent="0">
                        <a:lnSpc>
                          <a:spcPct val="90000"/>
                        </a:lnSpc>
                      </a:pPr>
                      <a:r>
                        <a:rPr lang="en-US" sz="1300" b="0">
                          <a:latin typeface="+mn-lt"/>
                        </a:rPr>
                        <a:t>    0</a:t>
                      </a:r>
                    </a:p>
                  </a:txBody>
                  <a:tcPr marL="121920" marR="121920" marT="0" marB="0" anchor="ctr">
                    <a:lnL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300" dirty="0">
                          <a:latin typeface="+mn-lt"/>
                        </a:rPr>
                        <a:t>45 (31)</a:t>
                      </a:r>
                    </a:p>
                  </a:txBody>
                  <a:tcPr marL="121920" marR="121920" marT="0" marB="0" anchor="ctr">
                    <a:lnL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300">
                          <a:latin typeface="+mn-lt"/>
                        </a:rPr>
                        <a:t>36 (21)</a:t>
                      </a:r>
                    </a:p>
                  </a:txBody>
                  <a:tcPr marL="121920" marR="121920" marT="0" marB="0" anchor="ctr">
                    <a:lnL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14357412"/>
                  </a:ext>
                </a:extLst>
              </a:tr>
              <a:tr h="303028">
                <a:tc>
                  <a:txBody>
                    <a:bodyPr/>
                    <a:lstStyle/>
                    <a:p>
                      <a:pPr marL="0" indent="0">
                        <a:lnSpc>
                          <a:spcPct val="90000"/>
                        </a:lnSpc>
                      </a:pPr>
                      <a:r>
                        <a:rPr lang="en-US" sz="1300" b="0">
                          <a:latin typeface="+mn-lt"/>
                        </a:rPr>
                        <a:t>    1</a:t>
                      </a:r>
                    </a:p>
                  </a:txBody>
                  <a:tcPr marL="121920" marR="121920" marT="0" marB="0" anchor="ctr">
                    <a:lnL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300">
                          <a:latin typeface="+mn-lt"/>
                        </a:rPr>
                        <a:t>76 (52)</a:t>
                      </a:r>
                    </a:p>
                  </a:txBody>
                  <a:tcPr marL="121920" marR="121920" marT="0" marB="0" anchor="ctr">
                    <a:lnL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300">
                          <a:latin typeface="+mn-lt"/>
                        </a:rPr>
                        <a:t>97 (56)</a:t>
                      </a:r>
                    </a:p>
                  </a:txBody>
                  <a:tcPr marL="121920" marR="121920" marT="0" marB="0" anchor="ctr">
                    <a:lnL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9815662"/>
                  </a:ext>
                </a:extLst>
              </a:tr>
              <a:tr h="303028">
                <a:tc>
                  <a:txBody>
                    <a:bodyPr/>
                    <a:lstStyle/>
                    <a:p>
                      <a:pPr marL="0" indent="0">
                        <a:lnSpc>
                          <a:spcPct val="90000"/>
                        </a:lnSpc>
                      </a:pPr>
                      <a:r>
                        <a:rPr lang="en-US" sz="1300" b="0">
                          <a:latin typeface="+mn-lt"/>
                        </a:rPr>
                        <a:t>    2</a:t>
                      </a:r>
                    </a:p>
                  </a:txBody>
                  <a:tcPr marL="121920" marR="121920" marT="0" marB="0" anchor="ctr">
                    <a:lnL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>
                          <a:latin typeface="+mn-lt"/>
                        </a:rPr>
                        <a:t>23 (16)</a:t>
                      </a:r>
                    </a:p>
                  </a:txBody>
                  <a:tcPr marL="121920" marR="121920" marT="0" marB="0" anchor="ctr">
                    <a:lnL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>
                          <a:latin typeface="+mn-lt"/>
                        </a:rPr>
                        <a:t>39 (22)</a:t>
                      </a:r>
                    </a:p>
                  </a:txBody>
                  <a:tcPr marL="121920" marR="121920" marT="0" marB="0" anchor="ctr">
                    <a:lnL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1900642"/>
                  </a:ext>
                </a:extLst>
              </a:tr>
              <a:tr h="303028">
                <a:tc>
                  <a:txBody>
                    <a:bodyPr/>
                    <a:lstStyle/>
                    <a:p>
                      <a:pPr marL="0" indent="0">
                        <a:lnSpc>
                          <a:spcPct val="90000"/>
                        </a:lnSpc>
                      </a:pPr>
                      <a:r>
                        <a:rPr lang="en-US" sz="1300" b="0">
                          <a:latin typeface="+mn-lt"/>
                        </a:rPr>
                        <a:t>    3</a:t>
                      </a:r>
                    </a:p>
                  </a:txBody>
                  <a:tcPr marL="121920" marR="121920" marT="0" marB="0" anchor="ctr">
                    <a:lnL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300">
                          <a:latin typeface="+mn-lt"/>
                        </a:rPr>
                        <a:t>0 (0)</a:t>
                      </a:r>
                    </a:p>
                  </a:txBody>
                  <a:tcPr marL="121920" marR="121920" marT="0" marB="0" anchor="ctr">
                    <a:lnL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300" dirty="0">
                          <a:latin typeface="+mn-lt"/>
                        </a:rPr>
                        <a:t>2 (1)</a:t>
                      </a:r>
                    </a:p>
                  </a:txBody>
                  <a:tcPr marL="121920" marR="121920" marT="0" marB="0" anchor="ctr">
                    <a:lnL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5E6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5612086"/>
                  </a:ext>
                </a:extLst>
              </a:tr>
            </a:tbl>
          </a:graphicData>
        </a:graphic>
      </p:graphicFrame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A02CAF46-DEC1-2DE4-871E-C03B743224AA}"/>
              </a:ext>
            </a:extLst>
          </p:cNvPr>
          <p:cNvSpPr txBox="1">
            <a:spLocks/>
          </p:cNvSpPr>
          <p:nvPr/>
        </p:nvSpPr>
        <p:spPr>
          <a:xfrm>
            <a:off x="486073" y="5751871"/>
            <a:ext cx="11324927" cy="943897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0" rIns="91440" bIns="0" rtlCol="0" anchor="b"/>
          <a:lstStyle>
            <a:defPPr>
              <a:defRPr lang="en-US"/>
            </a:defPPr>
            <a:lvl1pPr marL="0" algn="l" defTabSz="914400" rtl="0" eaLnBrk="1" latinLnBrk="0" hangingPunct="1">
              <a:defRPr sz="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57585A"/>
                </a:solidFill>
                <a:effectLst/>
                <a:uLnTx/>
                <a:uFillTx/>
                <a:latin typeface="Arial" charset="0"/>
                <a:cs typeface="Arial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57585A"/>
                </a:solidFill>
                <a:effectLst/>
                <a:uLnTx/>
                <a:uFillTx/>
                <a:latin typeface="Arial" charset="0"/>
                <a:cs typeface="Arial" charset="0"/>
              </a:rPr>
              <a:t>ECOG, Eastern Cooperative Oncology Group; PS, performance status.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57585A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*For </a:t>
            </a: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57585A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ivosidenib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57585A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57585A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comutation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57585A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analysis based on Choe et al. (2020), which had a baseline of 167 samples (</a:t>
            </a: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57585A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ie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57585A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denominator=167).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57585A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57585A"/>
                </a:solidFill>
                <a:effectLst/>
                <a:uLnTx/>
                <a:uFillTx/>
                <a:latin typeface="Arial" charset="0"/>
                <a:cs typeface="Arial" charset="0"/>
              </a:rPr>
              <a:t>de Botton S, et al. </a:t>
            </a:r>
            <a:r>
              <a:rPr kumimoji="0" lang="en-US" sz="800" b="0" i="1" u="none" strike="noStrike" kern="1200" cap="none" spc="0" normalizeH="0" baseline="0" noProof="0" dirty="0">
                <a:ln>
                  <a:noFill/>
                </a:ln>
                <a:solidFill>
                  <a:srgbClr val="57585A"/>
                </a:solidFill>
                <a:effectLst/>
                <a:uLnTx/>
                <a:uFillTx/>
                <a:latin typeface="Arial" charset="0"/>
                <a:cs typeface="Arial" charset="0"/>
              </a:rPr>
              <a:t>Blood Adv.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57585A"/>
                </a:solidFill>
                <a:effectLst/>
                <a:uLnTx/>
                <a:uFillTx/>
                <a:latin typeface="Arial" charset="0"/>
                <a:cs typeface="Arial" charset="0"/>
              </a:rPr>
              <a:t>2023;bloodadvances.2022009411. 2. </a:t>
            </a: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57585A"/>
                </a:solidFill>
                <a:effectLst/>
                <a:uLnTx/>
                <a:uFillTx/>
                <a:latin typeface="Arial" charset="0"/>
                <a:cs typeface="Arial" charset="0"/>
              </a:rPr>
              <a:t>Olutasidenib</a:t>
            </a:r>
            <a:r>
              <a:rPr kumimoji="0" lang="en-US" alt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57585A"/>
                </a:solidFill>
                <a:effectLst/>
                <a:uLnTx/>
                <a:uFillTx/>
                <a:latin typeface="Arial" charset="0"/>
                <a:cs typeface="Arial" charset="0"/>
              </a:rPr>
              <a:t>. Prescribing information. 3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57585A"/>
                </a:solidFill>
                <a:effectLst/>
                <a:uLnTx/>
                <a:uFillTx/>
                <a:latin typeface="Arial" charset="0"/>
                <a:ea typeface="Geneva"/>
                <a:cs typeface="Arial" charset="0"/>
              </a:rPr>
              <a:t>. </a:t>
            </a: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57585A"/>
                </a:solidFill>
                <a:effectLst/>
                <a:uLnTx/>
                <a:uFillTx/>
                <a:latin typeface="Arial" charset="0"/>
                <a:ea typeface="Geneva"/>
                <a:cs typeface="Arial" charset="0"/>
              </a:rPr>
              <a:t>Ivosidenib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57585A"/>
                </a:solidFill>
                <a:effectLst/>
                <a:uLnTx/>
                <a:uFillTx/>
                <a:latin typeface="Arial" charset="0"/>
                <a:cs typeface="Arial" charset="0"/>
              </a:rPr>
              <a:t>. Prescribing information. </a:t>
            </a:r>
            <a:b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57585A"/>
                </a:solidFill>
                <a:effectLst/>
                <a:uLnTx/>
                <a:uFillTx/>
                <a:latin typeface="Arial" charset="0"/>
                <a:cs typeface="Arial" charset="0"/>
              </a:rPr>
            </a:b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57585A"/>
                </a:solidFill>
                <a:effectLst/>
                <a:uLnTx/>
                <a:uFillTx/>
                <a:latin typeface="Arial" charset="0"/>
                <a:cs typeface="Arial" charset="0"/>
              </a:rPr>
              <a:t>4. Choe S, et al. </a:t>
            </a:r>
            <a:r>
              <a:rPr kumimoji="0" lang="en-US" sz="800" b="0" i="1" u="none" strike="noStrike" kern="1200" cap="none" spc="0" normalizeH="0" baseline="0" noProof="0" dirty="0">
                <a:ln>
                  <a:noFill/>
                </a:ln>
                <a:solidFill>
                  <a:srgbClr val="57585A"/>
                </a:solidFill>
                <a:effectLst/>
                <a:uLnTx/>
                <a:uFillTx/>
                <a:latin typeface="Arial" charset="0"/>
                <a:cs typeface="Arial" charset="0"/>
              </a:rPr>
              <a:t>Blood Adv.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57585A"/>
                </a:solidFill>
                <a:effectLst/>
                <a:uLnTx/>
                <a:uFillTx/>
                <a:latin typeface="Arial" charset="0"/>
                <a:cs typeface="Arial" charset="0"/>
              </a:rPr>
              <a:t>2020;4(9):1894-1905. 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57585A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1819176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B2DFDA5-6FF8-E0AC-B0FA-B806B7BCDE54}"/>
              </a:ext>
            </a:extLst>
          </p:cNvPr>
          <p:cNvSpPr txBox="1"/>
          <p:nvPr/>
        </p:nvSpPr>
        <p:spPr>
          <a:xfrm>
            <a:off x="238539" y="6488668"/>
            <a:ext cx="50706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7585A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Cortes J et al.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57585A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J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57585A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Hematol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57585A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Oncol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7585A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2025;18(1):102.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itle 8">
            <a:extLst>
              <a:ext uri="{FF2B5EF4-FFF2-40B4-BE49-F238E27FC236}">
                <a16:creationId xmlns:a16="http://schemas.microsoft.com/office/drawing/2014/main" id="{AB602D7C-0128-A042-63B7-841F96383E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600" y="0"/>
            <a:ext cx="11108266" cy="963561"/>
          </a:xfrm>
        </p:spPr>
        <p:txBody>
          <a:bodyPr/>
          <a:lstStyle/>
          <a:p>
            <a:pPr algn="ctr"/>
            <a:r>
              <a:rPr lang="en-US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Olutasidenib</a:t>
            </a:r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5-Year Results - TEAEs</a:t>
            </a:r>
          </a:p>
        </p:txBody>
      </p:sp>
      <p:pic>
        <p:nvPicPr>
          <p:cNvPr id="8" name="Picture 7" descr="A table with numbers and text&#10;&#10;AI-generated content may be incorrect.">
            <a:extLst>
              <a:ext uri="{FF2B5EF4-FFF2-40B4-BE49-F238E27FC236}">
                <a16:creationId xmlns:a16="http://schemas.microsoft.com/office/drawing/2014/main" id="{FD2F0095-9DF5-0257-BAAB-072AF4DA16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8975" y="913378"/>
            <a:ext cx="6557102" cy="5575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033022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>
            <a:extLst>
              <a:ext uri="{FF2B5EF4-FFF2-40B4-BE49-F238E27FC236}">
                <a16:creationId xmlns:a16="http://schemas.microsoft.com/office/drawing/2014/main" id="{AF58A0C6-D3D5-63C1-578C-69FDB08BF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777" y="116875"/>
            <a:ext cx="10872445" cy="1103313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002060"/>
                </a:solidFill>
              </a:rPr>
              <a:t>Post-Venetoclax </a:t>
            </a:r>
            <a:r>
              <a:rPr lang="en-US" dirty="0" err="1">
                <a:solidFill>
                  <a:srgbClr val="002060"/>
                </a:solidFill>
              </a:rPr>
              <a:t>Olutasidenib</a:t>
            </a:r>
            <a:r>
              <a:rPr lang="en-US" dirty="0">
                <a:solidFill>
                  <a:srgbClr val="002060"/>
                </a:solidFill>
              </a:rPr>
              <a:t> Outcomes</a:t>
            </a:r>
          </a:p>
        </p:txBody>
      </p:sp>
      <p:sp>
        <p:nvSpPr>
          <p:cNvPr id="7" name="Content Placeholder 7">
            <a:extLst>
              <a:ext uri="{FF2B5EF4-FFF2-40B4-BE49-F238E27FC236}">
                <a16:creationId xmlns:a16="http://schemas.microsoft.com/office/drawing/2014/main" id="{90C718EA-8F29-77FC-8FE7-D4237FD0A2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5288" y="1245724"/>
            <a:ext cx="5478111" cy="4678738"/>
          </a:xfrm>
        </p:spPr>
        <p:txBody>
          <a:bodyPr/>
          <a:lstStyle/>
          <a:p>
            <a:r>
              <a:rPr lang="en-US" sz="2000" dirty="0"/>
              <a:t>In 12 pts R/R to venetoclax (median duration of previous venetoclax therapy of 6.7 </a:t>
            </a:r>
            <a:r>
              <a:rPr lang="en-US" sz="2000" dirty="0" err="1"/>
              <a:t>mo</a:t>
            </a:r>
            <a:r>
              <a:rPr lang="en-US" sz="2000" dirty="0"/>
              <a:t>), olutasidenib yielded:</a:t>
            </a:r>
          </a:p>
          <a:p>
            <a:pPr lvl="1"/>
            <a:r>
              <a:rPr lang="en-US" sz="2000" dirty="0"/>
              <a:t> </a:t>
            </a:r>
            <a:r>
              <a:rPr lang="en-US" sz="2000" b="1" dirty="0"/>
              <a:t>CR/CRh</a:t>
            </a:r>
            <a:r>
              <a:rPr lang="en-US" sz="2000" dirty="0"/>
              <a:t>: 33%</a:t>
            </a:r>
          </a:p>
          <a:p>
            <a:pPr lvl="1"/>
            <a:r>
              <a:rPr lang="en-US" sz="2000" b="1" dirty="0"/>
              <a:t>Median time to CR/CRh: </a:t>
            </a:r>
            <a:r>
              <a:rPr lang="en-US" sz="2000" dirty="0"/>
              <a:t>2.4 mo (1-2.8)</a:t>
            </a:r>
          </a:p>
          <a:p>
            <a:pPr lvl="1"/>
            <a:r>
              <a:rPr lang="en-US" sz="2000" b="1" dirty="0"/>
              <a:t>Median duration of CR/CRh: </a:t>
            </a:r>
            <a:r>
              <a:rPr lang="en-US" sz="2000" dirty="0"/>
              <a:t>not reached (range: 4.8-50.6 mo)</a:t>
            </a:r>
          </a:p>
          <a:p>
            <a:r>
              <a:rPr lang="en-US" sz="2000" b="1" dirty="0"/>
              <a:t>ORR: </a:t>
            </a:r>
            <a:r>
              <a:rPr lang="en-US" sz="2000" dirty="0"/>
              <a:t>50%; CR: 25%; CRh: 8%; CRi: 17%</a:t>
            </a:r>
          </a:p>
          <a:p>
            <a:pPr lvl="1"/>
            <a:r>
              <a:rPr lang="en-US" sz="2000" dirty="0"/>
              <a:t>Median time to ORR: 1.7 mo</a:t>
            </a:r>
          </a:p>
          <a:p>
            <a:pPr lvl="1"/>
            <a:r>
              <a:rPr lang="en-US" sz="2000" dirty="0"/>
              <a:t>Median duration of ORR: NR  (1.2-52.5 mo)</a:t>
            </a:r>
          </a:p>
        </p:txBody>
      </p:sp>
      <p:pic>
        <p:nvPicPr>
          <p:cNvPr id="10" name="Picture 9" descr="A graph of survival of patients&#10;&#10;AI-generated content may be incorrect.">
            <a:extLst>
              <a:ext uri="{FF2B5EF4-FFF2-40B4-BE49-F238E27FC236}">
                <a16:creationId xmlns:a16="http://schemas.microsoft.com/office/drawing/2014/main" id="{872388DD-EC9C-CF76-2673-213CC9B640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3399" y="1314498"/>
            <a:ext cx="6057900" cy="4635500"/>
          </a:xfrm>
          <a:prstGeom prst="rect">
            <a:avLst/>
          </a:prstGeom>
        </p:spPr>
      </p:pic>
      <p:sp>
        <p:nvSpPr>
          <p:cNvPr id="11" name="Text Box 11">
            <a:extLst>
              <a:ext uri="{FF2B5EF4-FFF2-40B4-BE49-F238E27FC236}">
                <a16:creationId xmlns:a16="http://schemas.microsoft.com/office/drawing/2014/main" id="{37966DEB-1365-C02F-8FAE-565D994ACB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339" y="6360573"/>
            <a:ext cx="801052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8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4555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Abaza. Am J Hematol. 2024;99:606. Cortes. EHA 2024; Abstract P614. Cortes. EHA 2024; Abstract 6528. </a:t>
            </a:r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4555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04C060C-0417-061A-33CE-362FE14B8D22}"/>
              </a:ext>
            </a:extLst>
          </p:cNvPr>
          <p:cNvSpPr txBox="1"/>
          <p:nvPr/>
        </p:nvSpPr>
        <p:spPr>
          <a:xfrm>
            <a:off x="10871200" y="4956175"/>
            <a:ext cx="282575" cy="369332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54</a:t>
            </a:r>
          </a:p>
        </p:txBody>
      </p:sp>
    </p:spTree>
    <p:extLst>
      <p:ext uri="{BB962C8B-B14F-4D97-AF65-F5344CB8AC3E}">
        <p14:creationId xmlns:p14="http://schemas.microsoft.com/office/powerpoint/2010/main" val="3619874648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267" y="283464"/>
            <a:ext cx="11764537" cy="560832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+mn-lt"/>
              </a:rPr>
              <a:t>Randomized Phase III HOVON 150 / AMLSG 29-18 Trial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80219" y="6016752"/>
            <a:ext cx="10294055" cy="694944"/>
          </a:xfrm>
        </p:spPr>
        <p:txBody>
          <a:bodyPr/>
          <a:lstStyle/>
          <a:p>
            <a:r>
              <a:rPr lang="en-US" dirty="0"/>
              <a:t>Study design provided courtesy of HOVON and AMSLG chairs.    </a:t>
            </a:r>
            <a:r>
              <a:rPr lang="en-US" sz="2400" b="1" dirty="0"/>
              <a:t> 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528" y="1112520"/>
            <a:ext cx="11107894" cy="5050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BC6D047-789D-5587-18D9-6106285B19E9}"/>
              </a:ext>
            </a:extLst>
          </p:cNvPr>
          <p:cNvSpPr txBox="1"/>
          <p:nvPr/>
        </p:nvSpPr>
        <p:spPr>
          <a:xfrm>
            <a:off x="6096000" y="5866650"/>
            <a:ext cx="585038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 APR 2023: 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IDH2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cohort has completed enrollment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17 SEPT 2024: 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IDH1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cohort has completed enrollment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5A7503F-B881-F821-C716-8321322FE8DA}"/>
              </a:ext>
            </a:extLst>
          </p:cNvPr>
          <p:cNvSpPr txBox="1"/>
          <p:nvPr/>
        </p:nvSpPr>
        <p:spPr>
          <a:xfrm>
            <a:off x="8679675" y="6530324"/>
            <a:ext cx="32231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Courtesy of Courtney DiNardo, MD, MSCE</a:t>
            </a:r>
          </a:p>
        </p:txBody>
      </p:sp>
    </p:spTree>
    <p:extLst>
      <p:ext uri="{BB962C8B-B14F-4D97-AF65-F5344CB8AC3E}">
        <p14:creationId xmlns:p14="http://schemas.microsoft.com/office/powerpoint/2010/main" val="3122747747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65AB885-4356-0C2B-1075-FBE0B3E84C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811" y="1006259"/>
            <a:ext cx="5775311" cy="4943215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D778AE9-C03C-F3DA-0D3E-E86F7149A9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6015" y="220180"/>
            <a:ext cx="10783457" cy="550905"/>
          </a:xfrm>
        </p:spPr>
        <p:txBody>
          <a:bodyPr>
            <a:normAutofit/>
          </a:bodyPr>
          <a:lstStyle/>
          <a:p>
            <a:r>
              <a:rPr lang="en-US" noProof="0" dirty="0"/>
              <a:t>7+3+IVO in ND IDH1</a:t>
            </a:r>
            <a:r>
              <a:rPr lang="en-US" baseline="30000" noProof="0" dirty="0"/>
              <a:t>mut</a:t>
            </a:r>
            <a:r>
              <a:rPr lang="en-US" noProof="0" dirty="0"/>
              <a:t> AML: 3-year overall survival was 67%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815ED942-9A56-D0AE-9339-1E8B3612C194}"/>
              </a:ext>
            </a:extLst>
          </p:cNvPr>
          <p:cNvGraphicFramePr>
            <a:graphicFrameLocks noGrp="1"/>
          </p:cNvGraphicFramePr>
          <p:nvPr/>
        </p:nvGraphicFramePr>
        <p:xfrm>
          <a:off x="6360326" y="1036036"/>
          <a:ext cx="5780546" cy="3906078"/>
        </p:xfrm>
        <a:graphic>
          <a:graphicData uri="http://schemas.openxmlformats.org/drawingml/2006/table">
            <a:tbl>
              <a:tblPr firstCol="1" bandRow="1">
                <a:tableStyleId>{BDBED569-4797-4DF1-A0F4-6AAB3CD982D8}</a:tableStyleId>
              </a:tblPr>
              <a:tblGrid>
                <a:gridCol w="1704746">
                  <a:extLst>
                    <a:ext uri="{9D8B030D-6E8A-4147-A177-3AD203B41FA5}">
                      <a16:colId xmlns:a16="http://schemas.microsoft.com/office/drawing/2014/main" val="1901599119"/>
                    </a:ext>
                  </a:extLst>
                </a:gridCol>
                <a:gridCol w="1311084">
                  <a:extLst>
                    <a:ext uri="{9D8B030D-6E8A-4147-A177-3AD203B41FA5}">
                      <a16:colId xmlns:a16="http://schemas.microsoft.com/office/drawing/2014/main" val="3810671929"/>
                    </a:ext>
                  </a:extLst>
                </a:gridCol>
                <a:gridCol w="1376979">
                  <a:extLst>
                    <a:ext uri="{9D8B030D-6E8A-4147-A177-3AD203B41FA5}">
                      <a16:colId xmlns:a16="http://schemas.microsoft.com/office/drawing/2014/main" val="2029161981"/>
                    </a:ext>
                  </a:extLst>
                </a:gridCol>
                <a:gridCol w="1387737">
                  <a:extLst>
                    <a:ext uri="{9D8B030D-6E8A-4147-A177-3AD203B41FA5}">
                      <a16:colId xmlns:a16="http://schemas.microsoft.com/office/drawing/2014/main" val="4196555162"/>
                    </a:ext>
                  </a:extLst>
                </a:gridCol>
              </a:tblGrid>
              <a:tr h="1059808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>
                        <a:solidFill>
                          <a:schemeClr val="bg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2816" marR="62816" marT="0" marB="0" anchor="ctr">
                    <a:lnL w="12700" cap="flat" cmpd="sng" algn="ctr">
                      <a:solidFill>
                        <a:srgbClr val="009D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D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D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IVO 500 mg + Cytarabine + Dauno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(n=30)</a:t>
                      </a:r>
                    </a:p>
                  </a:txBody>
                  <a:tcPr marL="62816" marR="62816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D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D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IVO 500 mg + Cytarabine + Ida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(n=30)</a:t>
                      </a:r>
                    </a:p>
                  </a:txBody>
                  <a:tcPr marL="62816" marR="62816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D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D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1" dirty="0">
                        <a:solidFill>
                          <a:schemeClr val="bg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Total (N=60)</a:t>
                      </a:r>
                    </a:p>
                  </a:txBody>
                  <a:tcPr marL="62816" marR="62816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D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D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3934181"/>
                  </a:ext>
                </a:extLst>
              </a:tr>
              <a:tr h="144210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OS </a:t>
                      </a:r>
                      <a:r>
                        <a:rPr lang="en-US" sz="1400" b="0" dirty="0" err="1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probability,</a:t>
                      </a:r>
                      <a:r>
                        <a:rPr lang="en-US" sz="1400" b="0" baseline="30000" dirty="0" err="1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a</a:t>
                      </a: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%</a:t>
                      </a:r>
                    </a:p>
                    <a:p>
                      <a:pPr marL="457200" marR="0" lvl="1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12 months</a:t>
                      </a:r>
                    </a:p>
                    <a:p>
                      <a:pPr marL="457200" marR="0" lvl="1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24 months</a:t>
                      </a:r>
                    </a:p>
                    <a:p>
                      <a:pPr marL="457200" marR="0" lvl="1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36 months</a:t>
                      </a:r>
                    </a:p>
                    <a:p>
                      <a:pPr marL="457200" marR="0" lvl="1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48 months</a:t>
                      </a:r>
                    </a:p>
                    <a:p>
                      <a:pPr marL="457200" marR="0" lvl="1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60 months</a:t>
                      </a:r>
                    </a:p>
                  </a:txBody>
                  <a:tcPr marL="62816" marR="62816" marT="0" marB="0" anchor="ctr">
                    <a:lnL w="12700" cap="flat" cmpd="sng" algn="ctr">
                      <a:solidFill>
                        <a:srgbClr val="009D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F0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76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73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62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58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58</a:t>
                      </a:r>
                    </a:p>
                  </a:txBody>
                  <a:tcPr marL="62816" marR="62816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F0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83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76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73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65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65</a:t>
                      </a:r>
                    </a:p>
                  </a:txBody>
                  <a:tcPr marL="62816" marR="62816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F0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80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75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67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61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61</a:t>
                      </a:r>
                    </a:p>
                  </a:txBody>
                  <a:tcPr marL="62816" marR="62816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F0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2601841"/>
                  </a:ext>
                </a:extLst>
              </a:tr>
              <a:tr h="927926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OS duration, </a:t>
                      </a:r>
                      <a:r>
                        <a:rPr lang="en-US" sz="1400" b="0" dirty="0" err="1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mo</a:t>
                      </a: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, median (95% CI)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Sensitivity analysis, median (95% CI)</a:t>
                      </a:r>
                    </a:p>
                  </a:txBody>
                  <a:tcPr marL="62816" marR="62816" marT="0" marB="0" anchor="ctr">
                    <a:lnL w="12700" cap="flat" cmpd="sng" algn="ctr">
                      <a:solidFill>
                        <a:srgbClr val="009D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NE (25.8–NE)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30.6 (6.1–NE) </a:t>
                      </a:r>
                    </a:p>
                  </a:txBody>
                  <a:tcPr marL="62816" marR="62816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NE (39.4–NE)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NE (39.4–NE)</a:t>
                      </a:r>
                    </a:p>
                  </a:txBody>
                  <a:tcPr marL="62816" marR="62816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NE (39.4–NE)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42.6 (25.8–NE)</a:t>
                      </a:r>
                    </a:p>
                  </a:txBody>
                  <a:tcPr marL="62816" marR="62816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2916700"/>
                  </a:ext>
                </a:extLst>
              </a:tr>
              <a:tr h="476244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12-month EFS, %</a:t>
                      </a:r>
                    </a:p>
                  </a:txBody>
                  <a:tcPr marL="62816" marR="62816" marT="0" marB="0" anchor="ctr">
                    <a:lnL w="12700" cap="flat" cmpd="sng" algn="ctr">
                      <a:solidFill>
                        <a:srgbClr val="009D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D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F0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41</a:t>
                      </a:r>
                    </a:p>
                  </a:txBody>
                  <a:tcPr marL="62816" marR="62816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D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F0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58</a:t>
                      </a:r>
                    </a:p>
                  </a:txBody>
                  <a:tcPr marL="62816" marR="62816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D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F0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49</a:t>
                      </a:r>
                    </a:p>
                  </a:txBody>
                  <a:tcPr marL="62816" marR="62816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D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F0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7774446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C82ACF23-C55F-E7C5-70BE-0314124BA96B}"/>
              </a:ext>
            </a:extLst>
          </p:cNvPr>
          <p:cNvSpPr txBox="1"/>
          <p:nvPr/>
        </p:nvSpPr>
        <p:spPr>
          <a:xfrm>
            <a:off x="6336350" y="4992780"/>
            <a:ext cx="582849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4D19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29 pts (48%) underwent HSCT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; 13 (22%) after induction, 14 (23%) after consolidation, 2 (3%) during maintenance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4D19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19 pts (32%) received IVO maintenance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(median time maintenance 19.4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mo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, and 10 pts still on study survival f/u)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439AB8E-900D-0AD3-DE97-ECBA7ADDFEEC}"/>
              </a:ext>
            </a:extLst>
          </p:cNvPr>
          <p:cNvSpPr/>
          <p:nvPr/>
        </p:nvSpPr>
        <p:spPr>
          <a:xfrm>
            <a:off x="-1" y="6132116"/>
            <a:ext cx="12192000" cy="439544"/>
          </a:xfrm>
          <a:prstGeom prst="rect">
            <a:avLst/>
          </a:prstGeom>
          <a:solidFill>
            <a:srgbClr val="FDDBD1"/>
          </a:solidFill>
          <a:ln>
            <a:solidFill>
              <a:srgbClr val="FDDBD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2069B9F-A046-A15E-1164-955E930948A7}"/>
              </a:ext>
            </a:extLst>
          </p:cNvPr>
          <p:cNvSpPr txBox="1"/>
          <p:nvPr/>
        </p:nvSpPr>
        <p:spPr>
          <a:xfrm>
            <a:off x="185057" y="6256353"/>
            <a:ext cx="1019231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30000" noProof="0" dirty="0" err="1">
                <a:ln>
                  <a:noFill/>
                </a:ln>
                <a:solidFill>
                  <a:srgbClr val="2C546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a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2C546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Calculated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2C546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using Kaplan-Meier estimate of survival function.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30000" noProof="0" dirty="0" err="1">
                <a:ln>
                  <a:noFill/>
                </a:ln>
                <a:solidFill>
                  <a:srgbClr val="2C546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b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2C546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OS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2C546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sensitivity analyses censored patients at their time of HSCT, or the last dose date + 28 days if the HSCT date is not available.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C59FEFB-37A6-10EC-1573-729F18B0748F}"/>
              </a:ext>
            </a:extLst>
          </p:cNvPr>
          <p:cNvSpPr txBox="1"/>
          <p:nvPr/>
        </p:nvSpPr>
        <p:spPr>
          <a:xfrm>
            <a:off x="1495040" y="991097"/>
            <a:ext cx="43334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Overall survival</a:t>
            </a:r>
            <a:r>
              <a:rPr kumimoji="0" lang="en-US" sz="1800" b="0" i="0" u="none" strike="noStrike" kern="120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IVO cohorts</a:t>
            </a:r>
            <a:endParaRPr kumimoji="0" lang="en-N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F305C61-2C19-5EC9-D4D0-AA472804E053}"/>
              </a:ext>
            </a:extLst>
          </p:cNvPr>
          <p:cNvCxnSpPr>
            <a:cxnSpLocks/>
          </p:cNvCxnSpPr>
          <p:nvPr/>
        </p:nvCxnSpPr>
        <p:spPr>
          <a:xfrm>
            <a:off x="-8239" y="6125572"/>
            <a:ext cx="12192000" cy="0"/>
          </a:xfrm>
          <a:prstGeom prst="line">
            <a:avLst/>
          </a:prstGeom>
          <a:ln w="28575">
            <a:solidFill>
              <a:srgbClr val="2C546E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D991FDB1-2C06-850D-C85C-3D52C22D26C2}"/>
              </a:ext>
            </a:extLst>
          </p:cNvPr>
          <p:cNvSpPr txBox="1"/>
          <p:nvPr/>
        </p:nvSpPr>
        <p:spPr>
          <a:xfrm>
            <a:off x="4284958" y="5842357"/>
            <a:ext cx="2030591" cy="2445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2C546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Data cutoff: 16 January 2025</a:t>
            </a:r>
          </a:p>
        </p:txBody>
      </p:sp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78F82E05-70BF-E72A-DAAC-461559277A4C}"/>
              </a:ext>
            </a:extLst>
          </p:cNvPr>
          <p:cNvSpPr txBox="1">
            <a:spLocks/>
          </p:cNvSpPr>
          <p:nvPr/>
        </p:nvSpPr>
        <p:spPr>
          <a:xfrm>
            <a:off x="9316278" y="6352187"/>
            <a:ext cx="2755427" cy="430142"/>
          </a:xfrm>
          <a:prstGeom prst="rect">
            <a:avLst/>
          </a:prstGeom>
        </p:spPr>
        <p:txBody>
          <a:bodyPr anchor="b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67A80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03275" indent="-3397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67A80"/>
              </a:buClr>
              <a:buFont typeface="Calibri" panose="020F0502020204030204" pitchFamily="34" charset="0"/>
              <a:buChar char="–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60475" indent="-2349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67A80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8E1400"/>
              </a:buClr>
              <a:buFont typeface="Calibri" panose="020F0502020204030204" pitchFamily="34" charset="0"/>
              <a:buChar char="»"/>
              <a:defRPr sz="1800" kern="1200">
                <a:solidFill>
                  <a:srgbClr val="26262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Stein EM et al, ASH 2025</a:t>
            </a:r>
          </a:p>
        </p:txBody>
      </p:sp>
    </p:spTree>
    <p:extLst>
      <p:ext uri="{BB962C8B-B14F-4D97-AF65-F5344CB8AC3E}">
        <p14:creationId xmlns:p14="http://schemas.microsoft.com/office/powerpoint/2010/main" val="2287454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657C49-E7E8-8F47-72A8-F9403DB487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942" y="257175"/>
            <a:ext cx="11737910" cy="888579"/>
          </a:xfrm>
        </p:spPr>
        <p:txBody>
          <a:bodyPr/>
          <a:lstStyle/>
          <a:p>
            <a:r>
              <a:rPr lang="en-US" dirty="0"/>
              <a:t>Safety of Avapritinib in AdvSM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BCC42C-1B52-8594-D15F-9A9B861740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0200" y="4844142"/>
            <a:ext cx="6654281" cy="841408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19% discontinued due to treatment-related AEs</a:t>
            </a:r>
          </a:p>
          <a:p>
            <a:r>
              <a:rPr lang="en-US" dirty="0"/>
              <a:t>78% had dose reductions due to treatment-related AEs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827BDA1-7E1E-9DF8-E373-900435DECD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1967" y="1140771"/>
            <a:ext cx="4106090" cy="52812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7AB5953-1898-26AF-8C70-7503ED2510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41189" y="1606300"/>
            <a:ext cx="5487166" cy="31436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17C7AB1-AC59-B8DF-E5B9-9B5B6050E50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60621" y="1881868"/>
            <a:ext cx="5448300" cy="241935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75094B4-E288-B985-CEB9-15D785D9B057}"/>
              </a:ext>
            </a:extLst>
          </p:cNvPr>
          <p:cNvSpPr txBox="1"/>
          <p:nvPr/>
        </p:nvSpPr>
        <p:spPr>
          <a:xfrm>
            <a:off x="0" y="6596390"/>
            <a:ext cx="733697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333F7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Gotlib J, et al. 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333F7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Nat Med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333F7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2021;27(12):2192-2199.  Gotlib J, et al. 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333F7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Blood Adv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333F7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2026; 2025017519</a:t>
            </a:r>
          </a:p>
        </p:txBody>
      </p:sp>
    </p:spTree>
    <p:extLst>
      <p:ext uri="{BB962C8B-B14F-4D97-AF65-F5344CB8AC3E}">
        <p14:creationId xmlns:p14="http://schemas.microsoft.com/office/powerpoint/2010/main" val="375772013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9C202A82-CDEA-E6CB-1A7C-122410DFEF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AE Profiles and Clinical Expectations of IDH Inhibitors as monotherapy in R/R AML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1" y="6547730"/>
            <a:ext cx="12191999" cy="278332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en-US" dirty="0"/>
              <a:t>NR, not reported; </a:t>
            </a:r>
            <a:r>
              <a:rPr lang="en-US" sz="1100" dirty="0">
                <a:latin typeface="+mn-lt"/>
                <a:cs typeface="Calibri" panose="020F0502020204030204" pitchFamily="34" charset="0"/>
              </a:rPr>
              <a:t>TEAEs, treatment-emergent adverse events.</a:t>
            </a:r>
          </a:p>
          <a:p>
            <a:pPr marL="0" indent="0">
              <a:spcAft>
                <a:spcPts val="0"/>
              </a:spcAft>
              <a:buNone/>
            </a:pPr>
            <a:r>
              <a:rPr lang="en-US" sz="1100" dirty="0">
                <a:latin typeface="+mn-lt"/>
                <a:cs typeface="Calibri" panose="020F0502020204030204" pitchFamily="34" charset="0"/>
              </a:rPr>
              <a:t>1. Stein EM, et al. Blood. 2017;130:722-731; 2. </a:t>
            </a:r>
            <a:r>
              <a:rPr lang="en-GB" sz="1100" dirty="0">
                <a:latin typeface="+mn-lt"/>
                <a:cs typeface="Calibri" panose="020F0502020204030204" pitchFamily="34" charset="0"/>
              </a:rPr>
              <a:t>DiNardo CD, et al. N Engl J Med. 2018;378:2386-2398; 3. </a:t>
            </a:r>
            <a:r>
              <a:rPr kumimoji="0" lang="en-US" sz="11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De </a:t>
            </a:r>
            <a:r>
              <a:rPr kumimoji="0" lang="en-US" sz="110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Botton</a:t>
            </a:r>
            <a:r>
              <a:rPr kumimoji="0" lang="en-US" sz="11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S, et al</a:t>
            </a:r>
            <a:r>
              <a:rPr lang="en-US" dirty="0">
                <a:latin typeface="+mn-lt"/>
                <a:cs typeface="+mn-cs"/>
              </a:rPr>
              <a:t>. </a:t>
            </a:r>
            <a:r>
              <a:rPr kumimoji="0" lang="en-US" sz="11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Blood Adv. 2023;7:3117-3127.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628339" y="2309558"/>
          <a:ext cx="9837560" cy="39234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32646">
                  <a:extLst>
                    <a:ext uri="{9D8B030D-6E8A-4147-A177-3AD203B41FA5}">
                      <a16:colId xmlns:a16="http://schemas.microsoft.com/office/drawing/2014/main" val="68853761"/>
                    </a:ext>
                  </a:extLst>
                </a:gridCol>
                <a:gridCol w="2049656">
                  <a:extLst>
                    <a:ext uri="{9D8B030D-6E8A-4147-A177-3AD203B41FA5}">
                      <a16:colId xmlns:a16="http://schemas.microsoft.com/office/drawing/2014/main" val="1086213443"/>
                    </a:ext>
                  </a:extLst>
                </a:gridCol>
                <a:gridCol w="2027629">
                  <a:extLst>
                    <a:ext uri="{9D8B030D-6E8A-4147-A177-3AD203B41FA5}">
                      <a16:colId xmlns:a16="http://schemas.microsoft.com/office/drawing/2014/main" val="4174605769"/>
                    </a:ext>
                  </a:extLst>
                </a:gridCol>
                <a:gridCol w="2027629">
                  <a:extLst>
                    <a:ext uri="{9D8B030D-6E8A-4147-A177-3AD203B41FA5}">
                      <a16:colId xmlns:a16="http://schemas.microsoft.com/office/drawing/2014/main" val="1285968904"/>
                    </a:ext>
                  </a:extLst>
                </a:gridCol>
              </a:tblGrid>
              <a:tr h="80988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+mj-lt"/>
                        </a:rPr>
                        <a:t>Treatment-Related TEAEs</a:t>
                      </a:r>
                      <a:r>
                        <a:rPr lang="en-US" sz="1800" b="0" kern="0" baseline="0" dirty="0">
                          <a:solidFill>
                            <a:srgbClr val="FFFFFF"/>
                          </a:solidFill>
                          <a:latin typeface="+mj-lt"/>
                          <a:cs typeface="Arial" panose="020B0604020202020204" pitchFamily="34" charset="0"/>
                        </a:rPr>
                        <a:t>,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0" baseline="0" dirty="0">
                          <a:solidFill>
                            <a:srgbClr val="FFFFFF"/>
                          </a:solidFill>
                          <a:latin typeface="+mj-lt"/>
                          <a:cs typeface="Arial" panose="020B0604020202020204" pitchFamily="34" charset="0"/>
                        </a:rPr>
                        <a:t>Grade 3/4, n (%)</a:t>
                      </a:r>
                      <a:endParaRPr lang="en-US" sz="1800" b="0" dirty="0">
                        <a:ln>
                          <a:noFill/>
                        </a:ln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68580" marR="68580" marT="34290" marB="34290" anchor="b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1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+mj-lt"/>
                        </a:rPr>
                        <a:t>Enasidenib</a:t>
                      </a:r>
                      <a:r>
                        <a:rPr lang="en-US" sz="1800" b="1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+mj-lt"/>
                        </a:rPr>
                        <a:t> (IDH2i)</a:t>
                      </a:r>
                      <a:r>
                        <a:rPr lang="en-US" sz="1800" b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+mj-lt"/>
                        </a:rPr>
                        <a:t> 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+mj-lt"/>
                        </a:rPr>
                        <a:t>100</a:t>
                      </a:r>
                      <a:r>
                        <a:rPr lang="en-US" sz="1800" b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+mj-lt"/>
                        </a:rPr>
                        <a:t> mg/d 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+mj-lt"/>
                        </a:rPr>
                        <a:t>(n = 153)</a:t>
                      </a:r>
                      <a:r>
                        <a:rPr lang="en-US" sz="1800" b="0" baseline="3000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+mj-lt"/>
                        </a:rPr>
                        <a:t>[1]</a:t>
                      </a:r>
                      <a:endParaRPr lang="en-US" sz="1800" b="0" dirty="0">
                        <a:ln>
                          <a:noFill/>
                        </a:ln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68580" marR="68580" marT="34290" marB="34290" anchor="b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1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+mj-lt"/>
                        </a:rPr>
                        <a:t>Ivosidenib</a:t>
                      </a:r>
                      <a:r>
                        <a:rPr lang="en-US" sz="1800" b="1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+mj-lt"/>
                        </a:rPr>
                        <a:t> (IDH1i)</a:t>
                      </a:r>
                      <a:r>
                        <a:rPr lang="en-US" sz="1800" b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+mj-lt"/>
                        </a:rPr>
                        <a:t> 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+mj-lt"/>
                        </a:rPr>
                        <a:t>500 mg/d 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+mj-lt"/>
                        </a:rPr>
                        <a:t>(n = 179)</a:t>
                      </a:r>
                      <a:r>
                        <a:rPr lang="en-US" sz="1800" b="0" baseline="3000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+mj-lt"/>
                        </a:rPr>
                        <a:t>[2]</a:t>
                      </a:r>
                      <a:endParaRPr lang="en-US" sz="1800" b="0" dirty="0">
                        <a:ln>
                          <a:noFill/>
                        </a:ln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68580" marR="68580" marT="34290" marB="34290" anchor="b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1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+mj-lt"/>
                        </a:rPr>
                        <a:t>Olutasidenib</a:t>
                      </a:r>
                      <a:r>
                        <a:rPr lang="en-US" sz="1800" b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+mj-lt"/>
                        </a:rPr>
                        <a:t> (IDH1i)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+mj-lt"/>
                        </a:rPr>
                        <a:t>150 mg BID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+mj-lt"/>
                        </a:rPr>
                        <a:t>(n = 153)</a:t>
                      </a:r>
                      <a:r>
                        <a:rPr lang="en-US" sz="1800" b="0" baseline="3000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+mj-lt"/>
                        </a:rPr>
                        <a:t>[3]</a:t>
                      </a:r>
                      <a:endParaRPr lang="en-US" sz="1800" b="0" dirty="0">
                        <a:ln>
                          <a:noFill/>
                        </a:ln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68580" marR="68580" marT="34290" marB="34290" anchor="b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6552640"/>
                  </a:ext>
                </a:extLst>
              </a:tr>
              <a:tr h="336876">
                <a:tc>
                  <a:txBody>
                    <a:bodyPr/>
                    <a:lstStyle/>
                    <a:p>
                      <a:r>
                        <a:rPr lang="en-US" sz="160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lt"/>
                        </a:rPr>
                        <a:t>Hyperbilirubinemia</a:t>
                      </a:r>
                      <a:endParaRPr lang="en-US" sz="1600" b="0">
                        <a:ln>
                          <a:noFill/>
                        </a:ln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8580" marR="68580" marT="34290" marB="3429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lt"/>
                        </a:rPr>
                        <a:t>13 (8)</a:t>
                      </a:r>
                    </a:p>
                  </a:txBody>
                  <a:tcPr marL="68580" marR="68580" marT="34290" marB="34290" anchor="ctr">
                    <a:solidFill>
                      <a:schemeClr val="accent5">
                        <a:lumMod val="20000"/>
                        <a:lumOff val="8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lt"/>
                        </a:rPr>
                        <a:t>NR</a:t>
                      </a:r>
                    </a:p>
                  </a:txBody>
                  <a:tcPr marL="68580" marR="68580" marT="34290" marB="34290" anchor="ctr">
                    <a:solidFill>
                      <a:schemeClr val="accent6">
                        <a:lumMod val="20000"/>
                        <a:lumOff val="8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lt"/>
                        </a:rPr>
                        <a:t>2 (1)</a:t>
                      </a:r>
                    </a:p>
                  </a:txBody>
                  <a:tcPr marL="68580" marR="68580" marT="34290" marB="34290" anchor="ctr">
                    <a:solidFill>
                      <a:schemeClr val="tx2">
                        <a:lumMod val="10000"/>
                        <a:lumOff val="90000"/>
                        <a:alpha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8388333"/>
                  </a:ext>
                </a:extLst>
              </a:tr>
              <a:tr h="336876">
                <a:tc>
                  <a:txBody>
                    <a:bodyPr/>
                    <a:lstStyle/>
                    <a:p>
                      <a:r>
                        <a:rPr lang="en-US" sz="160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lt"/>
                        </a:rPr>
                        <a:t>Prolonged QT interval</a:t>
                      </a:r>
                    </a:p>
                  </a:txBody>
                  <a:tcPr marL="68580" marR="68580" marT="34290" marB="3429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lt"/>
                        </a:rPr>
                        <a:t>---</a:t>
                      </a:r>
                    </a:p>
                  </a:txBody>
                  <a:tcPr marL="68580" marR="68580" marT="34290" marB="34290" anchor="ctr">
                    <a:solidFill>
                      <a:schemeClr val="accent5">
                        <a:lumMod val="20000"/>
                        <a:lumOff val="8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lt"/>
                        </a:rPr>
                        <a:t>14 (8)</a:t>
                      </a:r>
                    </a:p>
                  </a:txBody>
                  <a:tcPr marL="68580" marR="68580" marT="34290" marB="34290" anchor="ctr">
                    <a:solidFill>
                      <a:schemeClr val="accent6">
                        <a:lumMod val="20000"/>
                        <a:lumOff val="8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lt"/>
                        </a:rPr>
                        <a:t>1 (&lt;1)</a:t>
                      </a:r>
                    </a:p>
                  </a:txBody>
                  <a:tcPr marL="68580" marR="68580" marT="34290" marB="34290" anchor="ctr">
                    <a:solidFill>
                      <a:schemeClr val="tx2">
                        <a:lumMod val="10000"/>
                        <a:lumOff val="90000"/>
                        <a:alpha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9907798"/>
                  </a:ext>
                </a:extLst>
              </a:tr>
              <a:tr h="336876">
                <a:tc>
                  <a:txBody>
                    <a:bodyPr/>
                    <a:lstStyle/>
                    <a:p>
                      <a:r>
                        <a:rPr lang="en-US" sz="1600" b="1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lt"/>
                        </a:rPr>
                        <a:t>IDH</a:t>
                      </a:r>
                      <a:r>
                        <a:rPr lang="en-US" sz="1600" b="1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lt"/>
                        </a:rPr>
                        <a:t> differentiation syndrome</a:t>
                      </a:r>
                      <a:endParaRPr lang="en-US" sz="1600" b="1">
                        <a:ln>
                          <a:noFill/>
                        </a:ln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8580" marR="68580" marT="34290" marB="3429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lt"/>
                        </a:rPr>
                        <a:t>11 (7)</a:t>
                      </a:r>
                    </a:p>
                  </a:txBody>
                  <a:tcPr marL="68580" marR="68580" marT="34290" marB="34290" anchor="ctr">
                    <a:solidFill>
                      <a:schemeClr val="accent5">
                        <a:lumMod val="20000"/>
                        <a:lumOff val="8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lt"/>
                        </a:rPr>
                        <a:t>7 (4)</a:t>
                      </a:r>
                    </a:p>
                  </a:txBody>
                  <a:tcPr marL="68580" marR="68580" marT="34290" marB="34290" anchor="ctr">
                    <a:solidFill>
                      <a:schemeClr val="accent6">
                        <a:lumMod val="20000"/>
                        <a:lumOff val="8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lt"/>
                        </a:rPr>
                        <a:t>12 (7)</a:t>
                      </a:r>
                    </a:p>
                  </a:txBody>
                  <a:tcPr marL="68580" marR="68580" marT="34290" marB="34290" anchor="ctr">
                    <a:solidFill>
                      <a:schemeClr val="tx2">
                        <a:lumMod val="10000"/>
                        <a:lumOff val="90000"/>
                        <a:alpha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9517169"/>
                  </a:ext>
                </a:extLst>
              </a:tr>
              <a:tr h="336876">
                <a:tc>
                  <a:txBody>
                    <a:bodyPr/>
                    <a:lstStyle/>
                    <a:p>
                      <a:r>
                        <a:rPr lang="en-US" sz="160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lt"/>
                        </a:rPr>
                        <a:t>Anemia</a:t>
                      </a:r>
                    </a:p>
                  </a:txBody>
                  <a:tcPr marL="68580" marR="68580" marT="34290" marB="3429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lt"/>
                        </a:rPr>
                        <a:t>10 (7)</a:t>
                      </a:r>
                    </a:p>
                  </a:txBody>
                  <a:tcPr marL="68580" marR="68580" marT="34290" marB="34290" anchor="ctr">
                    <a:solidFill>
                      <a:schemeClr val="accent5">
                        <a:lumMod val="20000"/>
                        <a:lumOff val="8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lt"/>
                        </a:rPr>
                        <a:t>4 (2)</a:t>
                      </a:r>
                    </a:p>
                  </a:txBody>
                  <a:tcPr marL="68580" marR="68580" marT="34290" marB="34290" anchor="ctr">
                    <a:solidFill>
                      <a:schemeClr val="accent6">
                        <a:lumMod val="20000"/>
                        <a:lumOff val="8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lt"/>
                        </a:rPr>
                        <a:t>7 (5)</a:t>
                      </a:r>
                    </a:p>
                  </a:txBody>
                  <a:tcPr marL="68580" marR="68580" marT="34290" marB="34290" anchor="ctr">
                    <a:solidFill>
                      <a:schemeClr val="tx2">
                        <a:lumMod val="10000"/>
                        <a:lumOff val="90000"/>
                        <a:alpha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7954637"/>
                  </a:ext>
                </a:extLst>
              </a:tr>
              <a:tr h="336876">
                <a:tc>
                  <a:txBody>
                    <a:bodyPr/>
                    <a:lstStyle/>
                    <a:p>
                      <a:r>
                        <a:rPr lang="en-US" sz="16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lt"/>
                        </a:rPr>
                        <a:t>Thrombocytopenia</a:t>
                      </a:r>
                      <a:endParaRPr lang="en-US" sz="1600" b="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8580" marR="68580" marT="34290" marB="3429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lt"/>
                        </a:rPr>
                        <a:t>8 (5)</a:t>
                      </a:r>
                    </a:p>
                  </a:txBody>
                  <a:tcPr marL="68580" marR="68580" marT="34290" marB="34290" anchor="ctr">
                    <a:solidFill>
                      <a:schemeClr val="accent5">
                        <a:lumMod val="20000"/>
                        <a:lumOff val="8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lt"/>
                        </a:rPr>
                        <a:t>3</a:t>
                      </a:r>
                      <a:r>
                        <a:rPr lang="en-US" sz="160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lt"/>
                        </a:rPr>
                        <a:t> (2)</a:t>
                      </a:r>
                      <a:endParaRPr lang="en-US" sz="1600">
                        <a:ln>
                          <a:noFill/>
                        </a:ln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8580" marR="68580" marT="34290" marB="34290" anchor="ctr">
                    <a:solidFill>
                      <a:schemeClr val="accent6">
                        <a:lumMod val="20000"/>
                        <a:lumOff val="8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lt"/>
                        </a:rPr>
                        <a:t>6 (4)</a:t>
                      </a:r>
                    </a:p>
                  </a:txBody>
                  <a:tcPr marL="68580" marR="68580" marT="34290" marB="34290" anchor="ctr">
                    <a:solidFill>
                      <a:schemeClr val="tx2">
                        <a:lumMod val="10000"/>
                        <a:lumOff val="90000"/>
                        <a:alpha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582763"/>
                  </a:ext>
                </a:extLst>
              </a:tr>
              <a:tr h="336876">
                <a:tc>
                  <a:txBody>
                    <a:bodyPr/>
                    <a:lstStyle/>
                    <a:p>
                      <a:r>
                        <a:rPr lang="en-US" sz="160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lt"/>
                        </a:rPr>
                        <a:t>Tumor lysis syndrome</a:t>
                      </a:r>
                    </a:p>
                  </a:txBody>
                  <a:tcPr marL="68580" marR="68580" marT="34290" marB="3429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lt"/>
                        </a:rPr>
                        <a:t>5 (3)</a:t>
                      </a:r>
                    </a:p>
                  </a:txBody>
                  <a:tcPr marL="68580" marR="68580" marT="34290" marB="34290" anchor="ctr">
                    <a:solidFill>
                      <a:schemeClr val="accent5">
                        <a:lumMod val="20000"/>
                        <a:lumOff val="8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lt"/>
                        </a:rPr>
                        <a:t>---</a:t>
                      </a:r>
                    </a:p>
                  </a:txBody>
                  <a:tcPr marL="68580" marR="68580" marT="34290" marB="34290" anchor="ctr">
                    <a:solidFill>
                      <a:schemeClr val="accent6">
                        <a:lumMod val="20000"/>
                        <a:lumOff val="8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lt"/>
                        </a:rPr>
                        <a:t>3 (2)</a:t>
                      </a:r>
                    </a:p>
                  </a:txBody>
                  <a:tcPr marL="68580" marR="68580" marT="34290" marB="34290" anchor="ctr">
                    <a:solidFill>
                      <a:schemeClr val="tx2">
                        <a:lumMod val="10000"/>
                        <a:lumOff val="90000"/>
                        <a:alpha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9527540"/>
                  </a:ext>
                </a:extLst>
              </a:tr>
              <a:tr h="336876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600" kern="120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lt"/>
                        </a:rPr>
                        <a:t>Decreased appetite</a:t>
                      </a:r>
                      <a:endParaRPr lang="en-US" sz="1600" kern="1200">
                        <a:ln>
                          <a:noFill/>
                        </a:ln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600" kern="12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lt"/>
                        </a:rPr>
                        <a:t>3 (2)</a:t>
                      </a:r>
                      <a:endParaRPr lang="en-US" sz="1600" kern="120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solidFill>
                      <a:schemeClr val="accent5">
                        <a:lumMod val="20000"/>
                        <a:lumOff val="8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600" kern="120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---</a:t>
                      </a:r>
                    </a:p>
                  </a:txBody>
                  <a:tcPr marL="68580" marR="68580" marT="34290" marB="34290" anchor="ctr">
                    <a:solidFill>
                      <a:schemeClr val="accent6">
                        <a:lumMod val="20000"/>
                        <a:lumOff val="8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600" kern="120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---</a:t>
                      </a:r>
                    </a:p>
                  </a:txBody>
                  <a:tcPr marL="68580" marR="68580" marT="34290" marB="34290" anchor="ctr">
                    <a:solidFill>
                      <a:schemeClr val="tx2">
                        <a:lumMod val="10000"/>
                        <a:lumOff val="90000"/>
                        <a:alpha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7965218"/>
                  </a:ext>
                </a:extLst>
              </a:tr>
              <a:tr h="336876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600" kern="120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Leukocytosis</a:t>
                      </a:r>
                    </a:p>
                  </a:txBody>
                  <a:tcPr marL="68580" marR="68580" marT="34290" marB="3429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600" kern="120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 (1)</a:t>
                      </a:r>
                    </a:p>
                  </a:txBody>
                  <a:tcPr marL="68580" marR="68580" marT="34290" marB="34290" anchor="ctr">
                    <a:solidFill>
                      <a:schemeClr val="accent5">
                        <a:lumMod val="20000"/>
                        <a:lumOff val="8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600" kern="120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 (2)</a:t>
                      </a:r>
                    </a:p>
                  </a:txBody>
                  <a:tcPr marL="68580" marR="68580" marT="34290" marB="34290" anchor="ctr">
                    <a:solidFill>
                      <a:schemeClr val="accent6">
                        <a:lumMod val="20000"/>
                        <a:lumOff val="8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600" kern="120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 (5)</a:t>
                      </a:r>
                    </a:p>
                  </a:txBody>
                  <a:tcPr marL="68580" marR="68580" marT="34290" marB="34290" anchor="ctr">
                    <a:solidFill>
                      <a:schemeClr val="tx2">
                        <a:lumMod val="10000"/>
                        <a:lumOff val="90000"/>
                        <a:alpha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5905441"/>
                  </a:ext>
                </a:extLst>
              </a:tr>
              <a:tr h="336876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600" kern="120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Hepatic AESI (transaminitis)</a:t>
                      </a:r>
                    </a:p>
                  </a:txBody>
                  <a:tcPr marL="68580" marR="68580" marT="34290" marB="3429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600" kern="120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---</a:t>
                      </a:r>
                    </a:p>
                  </a:txBody>
                  <a:tcPr marL="68580" marR="68580" marT="34290" marB="34290" anchor="ctr">
                    <a:solidFill>
                      <a:schemeClr val="accent5">
                        <a:lumMod val="20000"/>
                        <a:lumOff val="8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600" kern="120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----</a:t>
                      </a:r>
                    </a:p>
                  </a:txBody>
                  <a:tcPr marL="68580" marR="68580" marT="34290" marB="34290" anchor="ctr">
                    <a:solidFill>
                      <a:schemeClr val="accent6">
                        <a:lumMod val="20000"/>
                        <a:lumOff val="8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600" b="1" kern="12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23 (15)</a:t>
                      </a:r>
                    </a:p>
                  </a:txBody>
                  <a:tcPr marL="68580" marR="68580" marT="34290" marB="34290" anchor="ctr">
                    <a:solidFill>
                      <a:schemeClr val="tx2">
                        <a:lumMod val="10000"/>
                        <a:lumOff val="90000"/>
                        <a:alpha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0848097"/>
                  </a:ext>
                </a:extLst>
              </a:tr>
            </a:tbl>
          </a:graphicData>
        </a:graphic>
      </p:graphicFrame>
      <p:sp>
        <p:nvSpPr>
          <p:cNvPr id="6" name="Oval 5">
            <a:extLst>
              <a:ext uri="{FF2B5EF4-FFF2-40B4-BE49-F238E27FC236}">
                <a16:creationId xmlns:a16="http://schemas.microsoft.com/office/drawing/2014/main" id="{CA5E6BD8-5EEA-4B18-BFDB-8A969E9D612B}"/>
              </a:ext>
            </a:extLst>
          </p:cNvPr>
          <p:cNvSpPr/>
          <p:nvPr/>
        </p:nvSpPr>
        <p:spPr>
          <a:xfrm>
            <a:off x="4547417" y="3199657"/>
            <a:ext cx="1855695" cy="354582"/>
          </a:xfrm>
          <a:prstGeom prst="ellipse">
            <a:avLst/>
          </a:prstGeom>
          <a:noFill/>
          <a:ln w="38100">
            <a:solidFill>
              <a:srgbClr val="16A484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76F0E426-B028-4D98-B15F-FB7C740946BF}"/>
              </a:ext>
            </a:extLst>
          </p:cNvPr>
          <p:cNvSpPr/>
          <p:nvPr/>
        </p:nvSpPr>
        <p:spPr>
          <a:xfrm flipV="1">
            <a:off x="6403112" y="3522094"/>
            <a:ext cx="1855695" cy="354584"/>
          </a:xfrm>
          <a:prstGeom prst="ellipse">
            <a:avLst/>
          </a:prstGeom>
          <a:noFill/>
          <a:ln w="38100">
            <a:solidFill>
              <a:srgbClr val="16A484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FF5C9C8-CC25-4035-AB19-217FB275A440}"/>
              </a:ext>
            </a:extLst>
          </p:cNvPr>
          <p:cNvSpPr/>
          <p:nvPr/>
        </p:nvSpPr>
        <p:spPr>
          <a:xfrm>
            <a:off x="8499314" y="5878400"/>
            <a:ext cx="1855695" cy="354582"/>
          </a:xfrm>
          <a:prstGeom prst="ellipse">
            <a:avLst/>
          </a:prstGeom>
          <a:noFill/>
          <a:ln w="38100">
            <a:solidFill>
              <a:srgbClr val="16A484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329FB67-06DF-4AD6-97F7-5F2C7C8FC39D}"/>
              </a:ext>
            </a:extLst>
          </p:cNvPr>
          <p:cNvSpPr/>
          <p:nvPr/>
        </p:nvSpPr>
        <p:spPr>
          <a:xfrm>
            <a:off x="300069" y="3820275"/>
            <a:ext cx="10538916" cy="444881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614FAB6-9190-97DE-62BF-A89BEFEBC85A}"/>
              </a:ext>
            </a:extLst>
          </p:cNvPr>
          <p:cNvSpPr txBox="1"/>
          <p:nvPr/>
        </p:nvSpPr>
        <p:spPr>
          <a:xfrm>
            <a:off x="4547417" y="1246326"/>
            <a:ext cx="153759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CR = 20%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CRc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= 26%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mOS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= 9mo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(~20mo if CR)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D564649-CCBC-FB15-E21D-873C411DD251}"/>
              </a:ext>
            </a:extLst>
          </p:cNvPr>
          <p:cNvSpPr txBox="1"/>
          <p:nvPr/>
        </p:nvSpPr>
        <p:spPr>
          <a:xfrm>
            <a:off x="6560560" y="1273800"/>
            <a:ext cx="153759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CR = 25%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CRc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= 33%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mOS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= 9mo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(~20mo if CR)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EB3A798-72FD-9B32-405A-4193ADB83F0D}"/>
              </a:ext>
            </a:extLst>
          </p:cNvPr>
          <p:cNvSpPr txBox="1"/>
          <p:nvPr/>
        </p:nvSpPr>
        <p:spPr>
          <a:xfrm>
            <a:off x="8573703" y="1256407"/>
            <a:ext cx="263263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CR = 32%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CRc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= 35%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mOS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= 12mo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(NR if CR, 18mo OS 78%)</a:t>
            </a:r>
          </a:p>
        </p:txBody>
      </p:sp>
    </p:spTree>
    <p:extLst>
      <p:ext uri="{BB962C8B-B14F-4D97-AF65-F5344CB8AC3E}">
        <p14:creationId xmlns:p14="http://schemas.microsoft.com/office/powerpoint/2010/main" val="2509044229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E828C9-7A93-C411-E637-829A1FD4CE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109AB8-F522-AB1E-D1B7-90C2FB07441E}"/>
              </a:ext>
            </a:extLst>
          </p:cNvPr>
          <p:cNvSpPr txBox="1">
            <a:spLocks/>
          </p:cNvSpPr>
          <p:nvPr/>
        </p:nvSpPr>
        <p:spPr>
          <a:xfrm>
            <a:off x="2438400" y="2856706"/>
            <a:ext cx="7315200" cy="1143000"/>
          </a:xfrm>
          <a:prstGeom prst="rect">
            <a:avLst/>
          </a:prstGeom>
          <a:solidFill>
            <a:srgbClr val="367BB9"/>
          </a:solidFill>
          <a:ln w="25400">
            <a:solidFill>
              <a:schemeClr val="tx1"/>
            </a:solidFill>
          </a:ln>
          <a:effectLst>
            <a:glow rad="152400">
              <a:schemeClr val="tx1">
                <a:alpha val="10000"/>
              </a:schemeClr>
            </a:glow>
          </a:effectLst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002656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ctr" defTabSz="914400" rtl="0" eaLnBrk="0" fontAlgn="auto" latinLnBrk="0" hangingPunct="0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-1" charset="0"/>
                <a:ea typeface="ＭＳ Ｐゴシック" pitchFamily="-1" charset="-128"/>
                <a:cs typeface="Arial" charset="0"/>
              </a:rPr>
              <a:t>QUESTIONS?</a:t>
            </a:r>
            <a:endParaRPr kumimoji="0" lang="en-US" sz="40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-1" charset="0"/>
              <a:ea typeface="ＭＳ Ｐゴシック" pitchFamily="-1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5284162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D00D41-93C9-6E5E-BB3D-5AE29E8AE2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ED1DF4E-8A6E-7214-8792-31525771F1BA}"/>
              </a:ext>
            </a:extLst>
          </p:cNvPr>
          <p:cNvSpPr/>
          <p:nvPr/>
        </p:nvSpPr>
        <p:spPr bwMode="auto">
          <a:xfrm>
            <a:off x="684426" y="2619251"/>
            <a:ext cx="10731324" cy="1154236"/>
          </a:xfrm>
          <a:prstGeom prst="rect">
            <a:avLst/>
          </a:prstGeom>
          <a:solidFill>
            <a:srgbClr val="0432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MS PGothic" charset="0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3A7E2D3-B479-1404-DAC8-846D67DFBB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987" y="83127"/>
            <a:ext cx="11262167" cy="1061462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2800" dirty="0"/>
              <a:t>Module 16: Acute Myeloid Leukemia (AML)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3341F61-5EB0-A51D-E506-CE42D940B6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987" y="1144587"/>
            <a:ext cx="11262167" cy="5257800"/>
          </a:xfrm>
        </p:spPr>
        <p:txBody>
          <a:bodyPr lIns="365760" tIns="274320" rIns="365760">
            <a:noAutofit/>
          </a:bodyPr>
          <a:lstStyle/>
          <a:p>
            <a:pPr>
              <a:lnSpc>
                <a:spcPct val="100000"/>
              </a:lnSpc>
              <a:spcBef>
                <a:spcPts val="3000"/>
              </a:spcBef>
            </a:pPr>
            <a:r>
              <a:rPr lang="en-US" sz="3000" dirty="0"/>
              <a:t>Current Management Approaches for FLT3- and IDH-Mutated AML — </a:t>
            </a:r>
            <a:r>
              <a:rPr lang="en-US" sz="3000" b="0" dirty="0"/>
              <a:t>Dr DiNardo</a:t>
            </a:r>
          </a:p>
          <a:p>
            <a:pPr>
              <a:lnSpc>
                <a:spcPct val="100000"/>
              </a:lnSpc>
              <a:spcBef>
                <a:spcPts val="3000"/>
              </a:spcBef>
            </a:pPr>
            <a:r>
              <a:rPr lang="en-US" sz="3000" dirty="0">
                <a:solidFill>
                  <a:schemeClr val="bg1"/>
                </a:solidFill>
              </a:rPr>
              <a:t>Current and Future Role of Menin Inhibitors for Patients with AML — </a:t>
            </a:r>
            <a:r>
              <a:rPr lang="en-US" sz="3000" b="0" dirty="0">
                <a:solidFill>
                  <a:schemeClr val="bg1"/>
                </a:solidFill>
              </a:rPr>
              <a:t>Dr Erba</a:t>
            </a:r>
          </a:p>
        </p:txBody>
      </p:sp>
    </p:spTree>
    <p:extLst>
      <p:ext uri="{BB962C8B-B14F-4D97-AF65-F5344CB8AC3E}">
        <p14:creationId xmlns:p14="http://schemas.microsoft.com/office/powerpoint/2010/main" val="1191694626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/>
          <p:cNvSpPr>
            <a:spLocks noGrp="1"/>
          </p:cNvSpPr>
          <p:nvPr>
            <p:ph type="ctrTitle"/>
          </p:nvPr>
        </p:nvSpPr>
        <p:spPr>
          <a:xfrm>
            <a:off x="286885" y="1704728"/>
            <a:ext cx="11570447" cy="1868275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+mn-lt"/>
              </a:rPr>
              <a:t>Menin Inhibitors In Acute Myeloid Leukemia: </a:t>
            </a:r>
            <a:br>
              <a:rPr lang="en-US" b="1" dirty="0">
                <a:solidFill>
                  <a:schemeClr val="bg1"/>
                </a:solidFill>
                <a:latin typeface="+mn-lt"/>
              </a:rPr>
            </a:br>
            <a:r>
              <a:rPr lang="en-US" b="1" dirty="0">
                <a:solidFill>
                  <a:schemeClr val="bg1"/>
                </a:solidFill>
                <a:latin typeface="+mn-lt"/>
              </a:rPr>
              <a:t>Current and Future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3411310"/>
            <a:ext cx="121920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Harry P. Erba, MD PhD</a:t>
            </a: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Professor, Medicine</a:t>
            </a: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Director, Leukemia Program</a:t>
            </a: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Division of Hematologic Malignancies and Cellular Therapy</a:t>
            </a: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Duke University</a:t>
            </a: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Durham, NC</a:t>
            </a:r>
          </a:p>
        </p:txBody>
      </p:sp>
    </p:spTree>
    <p:extLst>
      <p:ext uri="{BB962C8B-B14F-4D97-AF65-F5344CB8AC3E}">
        <p14:creationId xmlns:p14="http://schemas.microsoft.com/office/powerpoint/2010/main" val="1233022384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66FB8BC0-847D-8066-FE70-09FBE1AFCEF1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32263" y="854868"/>
            <a:ext cx="11743815" cy="629675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3200" b="1" dirty="0">
                <a:latin typeface="+mj-lt"/>
              </a:rPr>
              <a:t>Disclosures</a:t>
            </a:r>
            <a:endParaRPr sz="3200" b="1" dirty="0">
              <a:latin typeface="+mj-lt"/>
            </a:endParaRPr>
          </a:p>
        </p:txBody>
      </p:sp>
      <p:graphicFrame>
        <p:nvGraphicFramePr>
          <p:cNvPr id="19" name="Table 18">
            <a:extLst>
              <a:ext uri="{FF2B5EF4-FFF2-40B4-BE49-F238E27FC236}">
                <a16:creationId xmlns:a16="http://schemas.microsoft.com/office/drawing/2014/main" id="{68FE4F6A-A376-2861-3E49-EB1F88B798E6}"/>
              </a:ext>
            </a:extLst>
          </p:cNvPr>
          <p:cNvGraphicFramePr>
            <a:graphicFrameLocks noGrp="1"/>
          </p:cNvGraphicFramePr>
          <p:nvPr/>
        </p:nvGraphicFramePr>
        <p:xfrm>
          <a:off x="429660" y="1721413"/>
          <a:ext cx="11479578" cy="428172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96423">
                  <a:extLst>
                    <a:ext uri="{9D8B030D-6E8A-4147-A177-3AD203B41FA5}">
                      <a16:colId xmlns:a16="http://schemas.microsoft.com/office/drawing/2014/main" val="3498467246"/>
                    </a:ext>
                  </a:extLst>
                </a:gridCol>
                <a:gridCol w="8983155">
                  <a:extLst>
                    <a:ext uri="{9D8B030D-6E8A-4147-A177-3AD203B41FA5}">
                      <a16:colId xmlns:a16="http://schemas.microsoft.com/office/drawing/2014/main" val="2546099281"/>
                    </a:ext>
                  </a:extLst>
                </a:gridCol>
              </a:tblGrid>
              <a:tr h="810055">
                <a:tc>
                  <a:txBody>
                    <a:bodyPr/>
                    <a:lstStyle/>
                    <a:p>
                      <a:r>
                        <a:rPr lang="en-US" sz="1900" b="1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Advisory Committees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b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Daiichi Sankyo Inc, </a:t>
                      </a:r>
                      <a:r>
                        <a:rPr lang="en-US" sz="1900" b="0" dirty="0" err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GlycoMimetics</a:t>
                      </a:r>
                      <a:r>
                        <a:rPr lang="en-US" sz="1900" b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Inc, Kura Oncology, Sumitomo Pharma America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98840359"/>
                  </a:ext>
                </a:extLst>
              </a:tr>
              <a:tr h="1157223">
                <a:tc>
                  <a:txBody>
                    <a:bodyPr/>
                    <a:lstStyle/>
                    <a:p>
                      <a:r>
                        <a:rPr lang="en-US" sz="1900" b="1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Consulting Agreements</a:t>
                      </a:r>
                      <a:endParaRPr lang="en-US" sz="1900" b="1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900" b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AbbVie Inc, AstraZeneca Pharmaceuticals LP, Daiichi Sankyo Inc, </a:t>
                      </a:r>
                      <a:r>
                        <a:rPr lang="en-US" sz="1900" b="0" dirty="0" err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GlycoMimetics</a:t>
                      </a:r>
                      <a:r>
                        <a:rPr lang="en-US" sz="1900" b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Inc, Kura Oncology, Schrödinger, Servier Pharmaceuticals LLC, Stemline Therapeutics Inc, Sumitomo Pharma America, Taiho Oncology Inc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27146788"/>
                  </a:ext>
                </a:extLst>
              </a:tr>
              <a:tr h="1504388">
                <a:tc>
                  <a:txBody>
                    <a:bodyPr/>
                    <a:lstStyle/>
                    <a:p>
                      <a:r>
                        <a:rPr lang="en-US" sz="1900" b="1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Contracted Research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900" b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Agios Pharmaceuticals Inc, ALX Oncology, </a:t>
                      </a:r>
                      <a:r>
                        <a:rPr lang="en-US" sz="1900" b="0" dirty="0" err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Aptose</a:t>
                      </a:r>
                      <a:r>
                        <a:rPr lang="en-US" sz="1900" b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Biosciences Inc, </a:t>
                      </a:r>
                      <a:r>
                        <a:rPr lang="en-US" sz="1900" b="0" dirty="0" err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Ascentage</a:t>
                      </a:r>
                      <a:r>
                        <a:rPr lang="en-US" sz="1900" b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Pharma, AstraZeneca Pharmaceuticals LP, Daiichi Sankyo Inc, Gilead Sciences Inc, </a:t>
                      </a:r>
                      <a:r>
                        <a:rPr lang="en-US" sz="1900" b="0" dirty="0" err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ImmunoGen</a:t>
                      </a:r>
                      <a:r>
                        <a:rPr lang="en-US" sz="1900" b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Inc, Kura Oncology, </a:t>
                      </a:r>
                      <a:r>
                        <a:rPr lang="en-US" sz="1900" b="0" dirty="0" err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MacroGenics</a:t>
                      </a:r>
                      <a:r>
                        <a:rPr lang="en-US" sz="1900" b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Inc, Novartis, </a:t>
                      </a:r>
                      <a:r>
                        <a:rPr lang="en-US" sz="1900" b="0" dirty="0" err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Oryzon</a:t>
                      </a:r>
                      <a:r>
                        <a:rPr lang="en-US" sz="1900" b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Rigel Pharmaceuticals Inc, Sumitomo Pharma America, Taiho Oncology Inc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8284277"/>
                  </a:ext>
                </a:extLst>
              </a:tr>
              <a:tr h="810055">
                <a:tc>
                  <a:txBody>
                    <a:bodyPr/>
                    <a:lstStyle/>
                    <a:p>
                      <a:r>
                        <a:rPr lang="en-US" sz="1900" b="1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Speakers Bureaus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900" b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AbbVie Inc, Incyte Corporation, Jazz Pharmaceuticals Inc, Kura Oncology, Servier Pharmaceuticals LLC, </a:t>
                      </a:r>
                      <a:r>
                        <a:rPr lang="en-US" sz="1900" b="0" dirty="0" err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Syndax</a:t>
                      </a:r>
                      <a:r>
                        <a:rPr lang="en-US" sz="1900" b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Pharmaceuticals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40779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07311672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54A145-2194-3C94-DECD-199489C9AC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733" b="1" dirty="0">
                <a:latin typeface="+mn-lt"/>
              </a:rPr>
              <a:t>Features of </a:t>
            </a:r>
            <a:r>
              <a:rPr lang="en-US" sz="3733" b="1" i="1" dirty="0">
                <a:latin typeface="+mn-lt"/>
              </a:rPr>
              <a:t>NPM1</a:t>
            </a:r>
            <a:r>
              <a:rPr lang="en-US" sz="3733" b="1" dirty="0">
                <a:latin typeface="+mn-lt"/>
              </a:rPr>
              <a:t>m AML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49D5B83-835D-E737-2A5C-9B63CB5C57AB}"/>
              </a:ext>
            </a:extLst>
          </p:cNvPr>
          <p:cNvSpPr txBox="1"/>
          <p:nvPr/>
        </p:nvSpPr>
        <p:spPr>
          <a:xfrm>
            <a:off x="348344" y="6375027"/>
            <a:ext cx="3778663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Falini</a:t>
            </a:r>
            <a:r>
              <a: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B, et al. </a:t>
            </a:r>
            <a:r>
              <a:rPr kumimoji="0" lang="en-US" sz="1867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Blood</a:t>
            </a:r>
            <a:r>
              <a: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2020; 136: 1707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E47DA06-BECD-A004-B206-FE780FAB0F1F}"/>
              </a:ext>
            </a:extLst>
          </p:cNvPr>
          <p:cNvSpPr txBox="1"/>
          <p:nvPr/>
        </p:nvSpPr>
        <p:spPr>
          <a:xfrm>
            <a:off x="172905" y="1511758"/>
            <a:ext cx="11846189" cy="2462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189" marR="0" lvl="0" indent="-457189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One of the three most common genetic lesions in adult AML (30-35%)</a:t>
            </a:r>
          </a:p>
          <a:p>
            <a:pPr marL="457189" marR="0" lvl="0" indent="-457189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Typically associated with normal karyotype (85% of </a:t>
            </a:r>
            <a:r>
              <a:rPr kumimoji="0" lang="en-US" sz="2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NPM1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 cases)</a:t>
            </a:r>
          </a:p>
          <a:p>
            <a:pPr marL="457189" marR="0" lvl="0" indent="-457189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 AML driver mutation, not observed in clonal hematopoiesis</a:t>
            </a:r>
          </a:p>
          <a:p>
            <a:pPr marL="457189" marR="0" lvl="0" indent="-457189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Genetically-defined AML per ICC-2022 (&gt;10% blasts) and WHO 2022 (regardless blast %)</a:t>
            </a:r>
          </a:p>
          <a:p>
            <a:pPr marL="457189" marR="0" lvl="0" indent="-457189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Frequently co-occurs with mutant </a:t>
            </a:r>
            <a:r>
              <a:rPr kumimoji="0" lang="en-US" sz="2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FLT3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2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DNMT3A, IDH1,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and</a:t>
            </a:r>
            <a:r>
              <a:rPr kumimoji="0" lang="en-US" sz="2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IDH2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  <a:p>
            <a:pPr marL="457189" marR="0" lvl="0" indent="-457189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Myeloid immunophenotype with decreased/absent expression of CD34 and HLA-Dr</a:t>
            </a:r>
          </a:p>
          <a:p>
            <a:pPr marL="457189" marR="0" lvl="0" indent="-457189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Deep invaginations of the nuclear envelope (fish mouth or cup-like nuclei)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BA04B6B-2107-8A34-3C38-661131D4C7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9013" y="4149825"/>
            <a:ext cx="3369116" cy="259453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56F2033-7C66-D21C-F81F-EB566C08F8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0498" y="4286891"/>
            <a:ext cx="2400300" cy="19939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DB4FB03-7335-5D5E-608C-5CA1256E76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9453" y="4286891"/>
            <a:ext cx="2527300" cy="20066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F489A4B-B8DE-BA22-5345-C4AB973909F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983" t="-12411" r="2042" b="13738"/>
          <a:stretch/>
        </p:blipFill>
        <p:spPr>
          <a:xfrm>
            <a:off x="5624543" y="4000047"/>
            <a:ext cx="2400300" cy="228074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BB940D8-3864-CDDF-36D1-E9BE2E260B4B}"/>
              </a:ext>
            </a:extLst>
          </p:cNvPr>
          <p:cNvSpPr txBox="1"/>
          <p:nvPr/>
        </p:nvSpPr>
        <p:spPr>
          <a:xfrm>
            <a:off x="9699010" y="59140"/>
            <a:ext cx="1903342" cy="502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Duke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Health</a:t>
            </a:r>
          </a:p>
        </p:txBody>
      </p:sp>
    </p:spTree>
    <p:extLst>
      <p:ext uri="{BB962C8B-B14F-4D97-AF65-F5344CB8AC3E}">
        <p14:creationId xmlns:p14="http://schemas.microsoft.com/office/powerpoint/2010/main" val="2720455985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36CB1F6-DF16-20C8-47DC-C24612B9FA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51391"/>
          <a:stretch>
            <a:fillRect/>
          </a:stretch>
        </p:blipFill>
        <p:spPr>
          <a:xfrm>
            <a:off x="70601" y="1769926"/>
            <a:ext cx="5832819" cy="407187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DA26ADE-493B-2B49-11B7-8D0B1D02A07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-102" t="4510" r="50445" b="52559"/>
          <a:stretch>
            <a:fillRect/>
          </a:stretch>
        </p:blipFill>
        <p:spPr>
          <a:xfrm>
            <a:off x="5840407" y="1699348"/>
            <a:ext cx="6318637" cy="414245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4723D7A-17EF-502E-3F5A-402DF4261156}"/>
              </a:ext>
            </a:extLst>
          </p:cNvPr>
          <p:cNvSpPr txBox="1"/>
          <p:nvPr/>
        </p:nvSpPr>
        <p:spPr>
          <a:xfrm>
            <a:off x="70601" y="900997"/>
            <a:ext cx="120884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Overall Survival of Adults with Acute Myeloid Leukemia (SAL Registry)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5E6043F-EFD3-B8BC-19B0-8AF14647F4B5}"/>
              </a:ext>
            </a:extLst>
          </p:cNvPr>
          <p:cNvSpPr txBox="1"/>
          <p:nvPr/>
        </p:nvSpPr>
        <p:spPr>
          <a:xfrm>
            <a:off x="299126" y="6423547"/>
            <a:ext cx="4489755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Ruhnke L, et al. </a:t>
            </a:r>
            <a:r>
              <a:rPr kumimoji="0" lang="en-US" sz="1867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Blood Adv. </a:t>
            </a:r>
            <a:r>
              <a: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2025; 9(6): 1392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3B707E-C55B-C538-5EF6-7038C88FE2AC}"/>
              </a:ext>
            </a:extLst>
          </p:cNvPr>
          <p:cNvSpPr txBox="1"/>
          <p:nvPr/>
        </p:nvSpPr>
        <p:spPr>
          <a:xfrm>
            <a:off x="1169159" y="5791841"/>
            <a:ext cx="9924171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1570 adults received cytarabine plus anthracycline/mitoxantrone induction</a:t>
            </a: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followed by high dose cytarabine based consolidation, +/- auto or allo HSCT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27EEDB3-E958-C797-CE06-2D3D6459B3C0}"/>
              </a:ext>
            </a:extLst>
          </p:cNvPr>
          <p:cNvSpPr txBox="1"/>
          <p:nvPr/>
        </p:nvSpPr>
        <p:spPr>
          <a:xfrm>
            <a:off x="9699010" y="59140"/>
            <a:ext cx="1903342" cy="502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Duke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Health</a:t>
            </a:r>
          </a:p>
        </p:txBody>
      </p:sp>
    </p:spTree>
    <p:extLst>
      <p:ext uri="{BB962C8B-B14F-4D97-AF65-F5344CB8AC3E}">
        <p14:creationId xmlns:p14="http://schemas.microsoft.com/office/powerpoint/2010/main" val="1228922398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967DDF-0C79-A4A3-F7ED-7A3AD19F25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622224"/>
            <a:ext cx="12159300" cy="871393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Venetoclax in Combination with HMA or Intensive Chemotherapy </a:t>
            </a:r>
            <a:br>
              <a:rPr lang="en-US" sz="3200" b="1" dirty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200" b="1" dirty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is Effective in </a:t>
            </a:r>
            <a:r>
              <a:rPr lang="en-US" sz="3200" b="1" i="1" dirty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NPM1</a:t>
            </a:r>
            <a:r>
              <a:rPr lang="en-US" sz="3200" b="1" dirty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 Mutated AML</a:t>
            </a:r>
            <a:endParaRPr lang="en-US" sz="3200" b="1" dirty="0">
              <a:latin typeface="+mn-lt"/>
            </a:endParaRPr>
          </a:p>
        </p:txBody>
      </p:sp>
      <p:pic>
        <p:nvPicPr>
          <p:cNvPr id="4" name="Content Placeholder 6">
            <a:extLst>
              <a:ext uri="{FF2B5EF4-FFF2-40B4-BE49-F238E27FC236}">
                <a16:creationId xmlns:a16="http://schemas.microsoft.com/office/drawing/2014/main" id="{6040D84D-29DB-AB18-EF8E-ACE5C5011D6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9300"/>
          <a:stretch>
            <a:fillRect/>
          </a:stretch>
        </p:blipFill>
        <p:spPr>
          <a:xfrm>
            <a:off x="7583637" y="1549943"/>
            <a:ext cx="3402848" cy="3069652"/>
          </a:xfrm>
          <a:prstGeom prst="rect">
            <a:avLst/>
          </a:prstGeom>
        </p:spPr>
      </p:pic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288D7BE1-21B1-897A-3FB9-F2C8E19255E0}"/>
              </a:ext>
            </a:extLst>
          </p:cNvPr>
          <p:cNvSpPr txBox="1">
            <a:spLocks/>
          </p:cNvSpPr>
          <p:nvPr/>
        </p:nvSpPr>
        <p:spPr>
          <a:xfrm>
            <a:off x="7291272" y="4634704"/>
            <a:ext cx="4900728" cy="127471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System Font Regular"/>
              <a:buChar char="-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System Font Regular"/>
              <a:buChar char="&gt;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7168" marR="0" lvl="0" indent="-257168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D682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B502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Adverse: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TP53</a:t>
            </a:r>
            <a:r>
              <a:rPr kumimoji="0" lang="en-US" sz="12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mut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or </a:t>
            </a:r>
            <a:r>
              <a:rPr kumimoji="0" 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MECOM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57168" marR="0" lvl="0" indent="-257168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D682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D83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Intermediate-2: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-5/del(5q), -7, -17, or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abn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(17p)</a:t>
            </a:r>
          </a:p>
          <a:p>
            <a:pPr marL="257168" marR="0" lvl="0" indent="-257168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D682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64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Favorable: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diploid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cytogenetics </a:t>
            </a:r>
            <a:r>
              <a:rPr kumimoji="0" lang="en-US" sz="12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and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NPM1</a:t>
            </a:r>
            <a:r>
              <a:rPr kumimoji="0" lang="en-US" sz="12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mut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or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CEBPA</a:t>
            </a:r>
            <a:r>
              <a:rPr kumimoji="0" lang="en-US" sz="1200" b="0" i="0" u="none" strike="noStrike" kern="1200" cap="none" spc="0" normalizeH="0" baseline="30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bZIP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257168" marR="0" lvl="0" indent="-257168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D682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397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Intermediate-1: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all others</a:t>
            </a:r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F50B8596-CB00-6A37-0AB5-88849E181408}"/>
              </a:ext>
            </a:extLst>
          </p:cNvPr>
          <p:cNvSpPr txBox="1">
            <a:spLocks/>
          </p:cNvSpPr>
          <p:nvPr/>
        </p:nvSpPr>
        <p:spPr>
          <a:xfrm>
            <a:off x="1" y="2154059"/>
            <a:ext cx="8538356" cy="8068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accent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BE322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972479D-4933-3B4F-A723-719CF716DCEA}"/>
              </a:ext>
            </a:extLst>
          </p:cNvPr>
          <p:cNvCxnSpPr>
            <a:cxnSpLocks/>
          </p:cNvCxnSpPr>
          <p:nvPr/>
        </p:nvCxnSpPr>
        <p:spPr>
          <a:xfrm flipH="1">
            <a:off x="10986486" y="2126923"/>
            <a:ext cx="484909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66DA968B-0ACB-3054-6F7A-2EA2E6C9BEDB}"/>
              </a:ext>
            </a:extLst>
          </p:cNvPr>
          <p:cNvSpPr txBox="1"/>
          <p:nvPr/>
        </p:nvSpPr>
        <p:spPr>
          <a:xfrm>
            <a:off x="8638733" y="5902265"/>
            <a:ext cx="209860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FLAG-IDA + VEN</a:t>
            </a: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CLIA + VEN</a:t>
            </a: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CPX-351 + VEN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8C70B6A-BB0E-1FFB-2AD4-D54F14534630}"/>
              </a:ext>
            </a:extLst>
          </p:cNvPr>
          <p:cNvSpPr txBox="1"/>
          <p:nvPr/>
        </p:nvSpPr>
        <p:spPr>
          <a:xfrm>
            <a:off x="156756" y="5272916"/>
            <a:ext cx="33254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EAEEFD8-BC24-0AE9-12C1-8FEC37DC2789}"/>
              </a:ext>
            </a:extLst>
          </p:cNvPr>
          <p:cNvSpPr txBox="1"/>
          <p:nvPr/>
        </p:nvSpPr>
        <p:spPr>
          <a:xfrm>
            <a:off x="9699010" y="59140"/>
            <a:ext cx="1903342" cy="502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Duke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Health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8D97647-186D-9D11-E280-F043411E9DEF}"/>
              </a:ext>
            </a:extLst>
          </p:cNvPr>
          <p:cNvSpPr txBox="1"/>
          <p:nvPr/>
        </p:nvSpPr>
        <p:spPr>
          <a:xfrm>
            <a:off x="209007" y="6379903"/>
            <a:ext cx="7442422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Dohner H, et al. </a:t>
            </a:r>
            <a:r>
              <a:rPr kumimoji="0" lang="en-US" sz="1867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Blood</a:t>
            </a:r>
            <a:r>
              <a: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2024; 144(21): 2211 1311; Jen W-Y, et al. EHA 2025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2988FF9-16DE-E8AB-8AFD-A9AC315DD32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44917"/>
          <a:stretch>
            <a:fillRect/>
          </a:stretch>
        </p:blipFill>
        <p:spPr>
          <a:xfrm>
            <a:off x="403053" y="1812219"/>
            <a:ext cx="5479161" cy="29864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0551E0D-DC26-60D8-AC6F-8C94A6A1F44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71569"/>
          <a:stretch>
            <a:fillRect/>
          </a:stretch>
        </p:blipFill>
        <p:spPr>
          <a:xfrm>
            <a:off x="881867" y="4724283"/>
            <a:ext cx="5000347" cy="140670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4F0FAAC-5E61-D62E-FC0A-5BDD511B6AB4}"/>
              </a:ext>
            </a:extLst>
          </p:cNvPr>
          <p:cNvSpPr txBox="1"/>
          <p:nvPr/>
        </p:nvSpPr>
        <p:spPr>
          <a:xfrm>
            <a:off x="1454668" y="5987361"/>
            <a:ext cx="3228769" cy="256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Higher benefit: </a:t>
            </a:r>
            <a:r>
              <a:rPr kumimoji="0" lang="en-US" sz="1067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TP53</a:t>
            </a:r>
            <a:r>
              <a:rPr kumimoji="0" lang="en-US" sz="1067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WT</a:t>
            </a:r>
            <a:r>
              <a:rPr kumimoji="0" lang="en-US" sz="10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no </a:t>
            </a:r>
            <a:r>
              <a:rPr kumimoji="0" lang="en-US" sz="1067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FLT3</a:t>
            </a:r>
            <a:r>
              <a:rPr kumimoji="0" lang="en-US" sz="10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ITD, </a:t>
            </a:r>
            <a:r>
              <a:rPr kumimoji="0" lang="en-US" sz="1067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NRAS</a:t>
            </a:r>
            <a:r>
              <a:rPr kumimoji="0" lang="en-US" sz="1067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WT</a:t>
            </a:r>
            <a:r>
              <a:rPr kumimoji="0" lang="en-US" sz="10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1067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KRAS</a:t>
            </a:r>
            <a:r>
              <a:rPr kumimoji="0" lang="en-US" sz="1067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WT</a:t>
            </a:r>
            <a:r>
              <a:rPr kumimoji="0" lang="en-US" sz="10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87FCA533-D70D-186F-82D4-7C917B5CD93C}"/>
              </a:ext>
            </a:extLst>
          </p:cNvPr>
          <p:cNvCxnSpPr>
            <a:cxnSpLocks/>
          </p:cNvCxnSpPr>
          <p:nvPr/>
        </p:nvCxnSpPr>
        <p:spPr>
          <a:xfrm flipH="1">
            <a:off x="5391982" y="3180452"/>
            <a:ext cx="484909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71F17530-8E24-2B1B-55E9-3D5C2C2B6640}"/>
              </a:ext>
            </a:extLst>
          </p:cNvPr>
          <p:cNvCxnSpPr>
            <a:cxnSpLocks/>
          </p:cNvCxnSpPr>
          <p:nvPr/>
        </p:nvCxnSpPr>
        <p:spPr>
          <a:xfrm flipH="1">
            <a:off x="5391982" y="5576095"/>
            <a:ext cx="484909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7312345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ED071F-51D5-1238-30F3-B946692DB8DF}"/>
              </a:ext>
            </a:extLst>
          </p:cNvPr>
          <p:cNvSpPr txBox="1">
            <a:spLocks/>
          </p:cNvSpPr>
          <p:nvPr/>
        </p:nvSpPr>
        <p:spPr>
          <a:xfrm>
            <a:off x="775453" y="404605"/>
            <a:ext cx="11416548" cy="1418896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0" i="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GB" sz="26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Arial"/>
              </a:rPr>
            </a:br>
            <a:r>
              <a:rPr kumimoji="0" lang="en-GB" sz="26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Arial"/>
              </a:rPr>
              <a:t>FLAG-IDA and Gemtuzumab are Associated with Higher Rate of MRD Negative Remission, Improved Survival and Lower Cumulative Incidence of Relapse in Younger </a:t>
            </a:r>
            <a:r>
              <a:rPr kumimoji="0" lang="en-GB" sz="2667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Arial"/>
              </a:rPr>
              <a:t>NPM1</a:t>
            </a:r>
            <a:r>
              <a:rPr kumimoji="0" lang="en-GB" sz="26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Arial"/>
              </a:rPr>
              <a:t>m AML Patients</a:t>
            </a:r>
            <a:b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Arial"/>
              </a:rPr>
            </a:b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2D066F7-1F2E-5AF5-0C95-B6B567BB10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r="-2876" b="70025"/>
          <a:stretch/>
        </p:blipFill>
        <p:spPr>
          <a:xfrm>
            <a:off x="5353067" y="2278605"/>
            <a:ext cx="6421501" cy="115039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8C154E6-3AB9-6D4D-508C-7B1DB175BD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t="29797"/>
          <a:stretch/>
        </p:blipFill>
        <p:spPr>
          <a:xfrm>
            <a:off x="5339717" y="3626561"/>
            <a:ext cx="6549044" cy="282683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CBC9E90-C2BC-AE8F-9FE2-99FA1A7106C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t="6998"/>
          <a:stretch/>
        </p:blipFill>
        <p:spPr>
          <a:xfrm>
            <a:off x="309728" y="2044138"/>
            <a:ext cx="4334205" cy="440925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0965DD0-4B02-C8AC-3EF0-DA2CB2E8454E}"/>
              </a:ext>
            </a:extLst>
          </p:cNvPr>
          <p:cNvSpPr txBox="1"/>
          <p:nvPr/>
        </p:nvSpPr>
        <p:spPr>
          <a:xfrm>
            <a:off x="309728" y="6429555"/>
            <a:ext cx="4654672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Othman J, et al.  </a:t>
            </a:r>
            <a:r>
              <a:rPr kumimoji="0" lang="en-US" sz="1867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Blood</a:t>
            </a:r>
            <a:r>
              <a: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2024; 144(7): 714-728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F9DF807-AE94-41A7-6E96-B5D9D32EB98C}"/>
              </a:ext>
            </a:extLst>
          </p:cNvPr>
          <p:cNvSpPr txBox="1"/>
          <p:nvPr/>
        </p:nvSpPr>
        <p:spPr>
          <a:xfrm>
            <a:off x="9699010" y="59140"/>
            <a:ext cx="1903342" cy="502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Duke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Health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E8D5C01-03D8-64D6-4020-34B6DCBE01F2}"/>
              </a:ext>
            </a:extLst>
          </p:cNvPr>
          <p:cNvCxnSpPr/>
          <p:nvPr/>
        </p:nvCxnSpPr>
        <p:spPr>
          <a:xfrm>
            <a:off x="714493" y="5738949"/>
            <a:ext cx="903889" cy="0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1880389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7D1D3A7-D02D-6CD2-57F5-AD25EA9AB7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998" y="1516956"/>
            <a:ext cx="11778007" cy="309235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E660910-D94A-0BE7-E325-AF5C3F395687}"/>
              </a:ext>
            </a:extLst>
          </p:cNvPr>
          <p:cNvSpPr txBox="1"/>
          <p:nvPr/>
        </p:nvSpPr>
        <p:spPr>
          <a:xfrm>
            <a:off x="414671" y="6249733"/>
            <a:ext cx="4232249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Issa GC, et al. </a:t>
            </a:r>
            <a:r>
              <a:rPr kumimoji="0" lang="en-US" sz="1867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Blood Adv. </a:t>
            </a:r>
            <a:r>
              <a: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2023;7(6):933. 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DB8551-F5AD-6B3E-5CA0-482D05179B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890" y="834502"/>
            <a:ext cx="11778007" cy="58642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b="1" dirty="0">
                <a:latin typeface="+mj-lt"/>
              </a:rPr>
              <a:t>Rel/Ref </a:t>
            </a:r>
            <a:r>
              <a:rPr lang="en-US" sz="3600" b="1" i="1" dirty="0">
                <a:latin typeface="+mj-lt"/>
              </a:rPr>
              <a:t>NPM1</a:t>
            </a:r>
            <a:r>
              <a:rPr lang="en-US" sz="3600" b="1" dirty="0">
                <a:latin typeface="+mj-lt"/>
              </a:rPr>
              <a:t>m AML Patients (MDACC Retrospective)</a:t>
            </a:r>
            <a:endParaRPr lang="en-US" dirty="0">
              <a:latin typeface="+mj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E146ED4-584B-2AF1-1DA5-67DFC61B47D8}"/>
              </a:ext>
            </a:extLst>
          </p:cNvPr>
          <p:cNvSpPr/>
          <p:nvPr/>
        </p:nvSpPr>
        <p:spPr>
          <a:xfrm>
            <a:off x="9772213" y="1786919"/>
            <a:ext cx="2212791" cy="2941933"/>
          </a:xfrm>
          <a:prstGeom prst="rect">
            <a:avLst/>
          </a:prstGeom>
          <a:noFill/>
          <a:ln w="38100">
            <a:solidFill>
              <a:schemeClr val="accent2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3C5E8A2-D531-E498-E14B-AFD5E48D9046}"/>
              </a:ext>
            </a:extLst>
          </p:cNvPr>
          <p:cNvSpPr txBox="1"/>
          <p:nvPr/>
        </p:nvSpPr>
        <p:spPr>
          <a:xfrm>
            <a:off x="9699010" y="59140"/>
            <a:ext cx="1903342" cy="502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Duke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Health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79DEEE8B-0CFC-EC7C-2215-AAF80F6312C7}"/>
              </a:ext>
            </a:extLst>
          </p:cNvPr>
          <p:cNvGraphicFramePr>
            <a:graphicFrameLocks noGrp="1"/>
          </p:cNvGraphicFramePr>
          <p:nvPr/>
        </p:nvGraphicFramePr>
        <p:xfrm>
          <a:off x="3697698" y="4820127"/>
          <a:ext cx="4890390" cy="1353571"/>
        </p:xfrm>
        <a:graphic>
          <a:graphicData uri="http://schemas.openxmlformats.org/drawingml/2006/table">
            <a:tbl>
              <a:tblPr firstRow="1" bandRow="1">
                <a:tableStyleId>{74C1A8A3-306A-4EB7-A6B1-4F7E0EB9C5D6}</a:tableStyleId>
              </a:tblPr>
              <a:tblGrid>
                <a:gridCol w="2445195">
                  <a:extLst>
                    <a:ext uri="{9D8B030D-6E8A-4147-A177-3AD203B41FA5}">
                      <a16:colId xmlns:a16="http://schemas.microsoft.com/office/drawing/2014/main" val="1420352479"/>
                    </a:ext>
                  </a:extLst>
                </a:gridCol>
                <a:gridCol w="2445195">
                  <a:extLst>
                    <a:ext uri="{9D8B030D-6E8A-4147-A177-3AD203B41FA5}">
                      <a16:colId xmlns:a16="http://schemas.microsoft.com/office/drawing/2014/main" val="1576739035"/>
                    </a:ext>
                  </a:extLst>
                </a:gridCol>
              </a:tblGrid>
              <a:tr h="576331">
                <a:tc>
                  <a:txBody>
                    <a:bodyPr/>
                    <a:lstStyle/>
                    <a:p>
                      <a:pPr marL="0" indent="6350" algn="l">
                        <a:tabLst/>
                      </a:pPr>
                      <a:r>
                        <a:rPr lang="en-US" sz="1500" dirty="0"/>
                        <a:t>Median OS for </a:t>
                      </a:r>
                      <a:r>
                        <a:rPr lang="en-US" sz="1500" b="1" dirty="0"/>
                        <a:t>NPM1m vs NPM1wt</a:t>
                      </a:r>
                      <a:endParaRPr lang="en-US" sz="15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/>
                        <a:t>NPM1m</a:t>
                      </a:r>
                      <a:r>
                        <a:rPr lang="en-US" sz="1500" b="1" u="none" dirty="0"/>
                        <a:t> </a:t>
                      </a:r>
                      <a:r>
                        <a:rPr lang="en-US" sz="1500" b="1" u="sng" dirty="0"/>
                        <a:t>had no impact on risk of relapse or death</a:t>
                      </a:r>
                      <a:endParaRPr lang="en-US" sz="1500" b="1" i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21322233"/>
                  </a:ext>
                </a:extLst>
              </a:tr>
              <a:tr h="762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500" b="1" dirty="0"/>
                        <a:t>After salvage 1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500" b="1" dirty="0"/>
                        <a:t>After salvage 2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500" b="1" dirty="0"/>
                        <a:t>After salvage 3</a:t>
                      </a:r>
                      <a:endParaRPr lang="en-US" sz="1500" b="1" i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500" b="0" dirty="0"/>
                        <a:t>7.8 vs 6.0 </a:t>
                      </a:r>
                      <a:r>
                        <a:rPr lang="en-US" sz="1500" b="0" dirty="0" err="1"/>
                        <a:t>mos</a:t>
                      </a:r>
                      <a:endParaRPr lang="en-US" sz="1500" b="0" dirty="0"/>
                    </a:p>
                    <a:p>
                      <a:pPr algn="l"/>
                      <a:r>
                        <a:rPr lang="en-US" sz="1500" b="0" dirty="0"/>
                        <a:t>5.3 vs 4.1 </a:t>
                      </a:r>
                      <a:r>
                        <a:rPr lang="en-US" sz="1500" b="0" dirty="0" err="1"/>
                        <a:t>mos</a:t>
                      </a:r>
                      <a:endParaRPr lang="en-US" sz="1500" b="0" dirty="0"/>
                    </a:p>
                    <a:p>
                      <a:pPr algn="l"/>
                      <a:r>
                        <a:rPr lang="en-US" sz="1500" b="0" dirty="0"/>
                        <a:t>3.5 vs 3.6 </a:t>
                      </a:r>
                      <a:r>
                        <a:rPr lang="en-US" sz="1500" b="0" dirty="0" err="1"/>
                        <a:t>mos</a:t>
                      </a:r>
                      <a:endParaRPr lang="en-US" sz="1500" b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4307512"/>
                  </a:ext>
                </a:extLst>
              </a:tr>
            </a:tbl>
          </a:graphicData>
        </a:graphic>
      </p:graphicFrame>
      <p:sp>
        <p:nvSpPr>
          <p:cNvPr id="8" name="Oval 7">
            <a:extLst>
              <a:ext uri="{FF2B5EF4-FFF2-40B4-BE49-F238E27FC236}">
                <a16:creationId xmlns:a16="http://schemas.microsoft.com/office/drawing/2014/main" id="{3E840619-BA40-A895-D3D3-EB8473FFAF54}"/>
              </a:ext>
            </a:extLst>
          </p:cNvPr>
          <p:cNvSpPr/>
          <p:nvPr/>
        </p:nvSpPr>
        <p:spPr>
          <a:xfrm>
            <a:off x="9855977" y="3176964"/>
            <a:ext cx="707321" cy="372275"/>
          </a:xfrm>
          <a:prstGeom prst="ellipse">
            <a:avLst/>
          </a:prstGeom>
          <a:noFill/>
          <a:ln w="38100"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5346FD3-FE60-2975-248C-184DB2CFE358}"/>
              </a:ext>
            </a:extLst>
          </p:cNvPr>
          <p:cNvSpPr/>
          <p:nvPr/>
        </p:nvSpPr>
        <p:spPr>
          <a:xfrm>
            <a:off x="9855977" y="4296808"/>
            <a:ext cx="707321" cy="372275"/>
          </a:xfrm>
          <a:prstGeom prst="ellipse">
            <a:avLst/>
          </a:prstGeom>
          <a:noFill/>
          <a:ln w="38100"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19893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A343D7-C0B6-620E-D01B-2C070E7608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Avapritinib in ISM: PIONEER Study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30200FC-D569-8FA1-257C-9AF3C3C552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4306" y="1854928"/>
            <a:ext cx="10843387" cy="348620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1A8CE4D-21C5-9C4B-FBA1-B18A19C0F977}"/>
              </a:ext>
            </a:extLst>
          </p:cNvPr>
          <p:cNvSpPr txBox="1"/>
          <p:nvPr/>
        </p:nvSpPr>
        <p:spPr>
          <a:xfrm>
            <a:off x="0" y="6596390"/>
            <a:ext cx="6764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333F7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Gotlib J, et al. 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333F7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NEJM Evid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333F7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2023; 2(6)</a:t>
            </a:r>
          </a:p>
        </p:txBody>
      </p:sp>
    </p:spTree>
    <p:extLst>
      <p:ext uri="{BB962C8B-B14F-4D97-AF65-F5344CB8AC3E}">
        <p14:creationId xmlns:p14="http://schemas.microsoft.com/office/powerpoint/2010/main" val="2023728317"/>
      </p:ext>
    </p:extLst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35">
            <a:extLst>
              <a:ext uri="{FF2B5EF4-FFF2-40B4-BE49-F238E27FC236}">
                <a16:creationId xmlns:a16="http://schemas.microsoft.com/office/drawing/2014/main" id="{16461658-DBDC-D1E3-4B0F-808500796B07}"/>
              </a:ext>
            </a:extLst>
          </p:cNvPr>
          <p:cNvSpPr txBox="1">
            <a:spLocks/>
          </p:cNvSpPr>
          <p:nvPr/>
        </p:nvSpPr>
        <p:spPr>
          <a:xfrm>
            <a:off x="22508" y="5114269"/>
            <a:ext cx="12146984" cy="608331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0990" marR="0" lvl="0" indent="-38099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The median age at diagnosis for </a:t>
            </a:r>
            <a:r>
              <a:rPr kumimoji="0" lang="en-US" sz="2133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KMT2A-</a:t>
            </a: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r AML is lower than for all AML (52 vs. 68 years)</a:t>
            </a:r>
            <a:r>
              <a:rPr kumimoji="0" lang="en-US" sz="2133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5,6</a:t>
            </a:r>
          </a:p>
          <a:p>
            <a:pPr marL="380990" marR="0" lvl="0" indent="-38099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1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B486AD9-3645-82E6-419F-4C219D8C40B4}"/>
              </a:ext>
            </a:extLst>
          </p:cNvPr>
          <p:cNvCxnSpPr>
            <a:cxnSpLocks/>
          </p:cNvCxnSpPr>
          <p:nvPr/>
        </p:nvCxnSpPr>
        <p:spPr>
          <a:xfrm>
            <a:off x="6360720" y="1742251"/>
            <a:ext cx="0" cy="908811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Left Bracket 3">
            <a:extLst>
              <a:ext uri="{FF2B5EF4-FFF2-40B4-BE49-F238E27FC236}">
                <a16:creationId xmlns:a16="http://schemas.microsoft.com/office/drawing/2014/main" id="{D5C60CB3-72BB-3170-2093-1AF0B368B1BD}"/>
              </a:ext>
            </a:extLst>
          </p:cNvPr>
          <p:cNvSpPr/>
          <p:nvPr/>
        </p:nvSpPr>
        <p:spPr>
          <a:xfrm rot="5400000">
            <a:off x="6215842" y="-542494"/>
            <a:ext cx="320321" cy="6722377"/>
          </a:xfrm>
          <a:prstGeom prst="leftBracket">
            <a:avLst>
              <a:gd name="adj" fmla="val 58149"/>
            </a:avLst>
          </a:prstGeom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 anchorCtr="0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3C38FB19-3696-A80D-133A-EEB503D8A77D}"/>
              </a:ext>
            </a:extLst>
          </p:cNvPr>
          <p:cNvSpPr txBox="1">
            <a:spLocks/>
          </p:cNvSpPr>
          <p:nvPr/>
        </p:nvSpPr>
        <p:spPr>
          <a:xfrm>
            <a:off x="91990" y="5585003"/>
            <a:ext cx="12008020" cy="1040093"/>
          </a:xfrm>
          <a:prstGeom prst="rect">
            <a:avLst/>
          </a:prstGeom>
        </p:spPr>
        <p:txBody>
          <a:bodyPr wrap="square" bIns="60960" anchor="b" anchorCtr="0">
            <a:spAutoFit/>
          </a:bodyPr>
          <a:lstStyle>
            <a:lvl1pPr marL="0" indent="0" algn="l" defTabSz="4572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rgbClr val="2C9AA7"/>
              </a:buClr>
              <a:buFont typeface="Arial"/>
              <a:buNone/>
              <a:defRPr sz="1800" b="1" i="0" kern="1200">
                <a:solidFill>
                  <a:schemeClr val="tx1"/>
                </a:solidFill>
                <a:latin typeface="Trebuchet MS"/>
                <a:ea typeface="+mn-ea"/>
                <a:cs typeface="Trebuchet MS"/>
              </a:defRPr>
            </a:lvl1pPr>
            <a:lvl2pPr marL="228600" indent="-223838" algn="l" defTabSz="4572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rgbClr val="2C9AA7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1500" indent="-228600" algn="l" defTabSz="4572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rgbClr val="2C9AA7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4572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rgbClr val="2C9AA7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57300" indent="-228600" algn="l" defTabSz="4572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rgbClr val="2C9AA7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09585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Arial"/>
              <a:buNone/>
              <a:tabLst/>
              <a:defRPr/>
            </a:pPr>
            <a:r>
              <a: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1.  Issa GC, et al. </a:t>
            </a:r>
            <a:r>
              <a:rPr kumimoji="0" lang="en-US" sz="1867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Leukemia. </a:t>
            </a:r>
            <a:r>
              <a: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2021;35:2482-2495. 2.  Conneely SE, Rau RE. </a:t>
            </a:r>
            <a:r>
              <a:rPr kumimoji="0" lang="en-US" sz="1867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Cancer Metastasis Rev</a:t>
            </a:r>
            <a:r>
              <a: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2020;39(1):189-209. </a:t>
            </a:r>
          </a:p>
          <a:p>
            <a:pPr marL="0" marR="0" lvl="0" indent="0" algn="l" defTabSz="609585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Arial"/>
              <a:buNone/>
              <a:tabLst/>
              <a:defRPr/>
            </a:pPr>
            <a:r>
              <a: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3.  Górecki M, et al. </a:t>
            </a:r>
            <a:r>
              <a:rPr kumimoji="0" lang="en-US" sz="1867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Biomedicines</a:t>
            </a:r>
            <a:r>
              <a: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2023;11:821. 4</a:t>
            </a:r>
            <a:r>
              <a:rPr kumimoji="0" lang="da-DK" sz="18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 George BS, et al. </a:t>
            </a:r>
            <a:r>
              <a:rPr kumimoji="0" lang="da-DK" sz="1867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Biomedicines</a:t>
            </a:r>
            <a:r>
              <a:rPr kumimoji="0" lang="da-DK" sz="18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2022;10(8):1974. </a:t>
            </a:r>
          </a:p>
          <a:p>
            <a:pPr marL="0" marR="0" lvl="0" indent="0" algn="l" defTabSz="609585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Arial"/>
              <a:buNone/>
              <a:tabLst/>
              <a:defRPr/>
            </a:pPr>
            <a:r>
              <a: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5.  Issa GC, et al</a:t>
            </a:r>
            <a:r>
              <a:rPr kumimoji="0" lang="en-US" sz="1867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Blood Cancer J</a:t>
            </a:r>
            <a:r>
              <a: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2021;11:162. 6.  Appelbaum FR, et al. </a:t>
            </a:r>
            <a:r>
              <a:rPr kumimoji="0" lang="en-US" sz="1867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Blood</a:t>
            </a:r>
            <a:r>
              <a: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2006;107:3481-3485. 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96D0595-621A-B2FE-1CFA-798221A6AC8B}"/>
              </a:ext>
            </a:extLst>
          </p:cNvPr>
          <p:cNvSpPr/>
          <p:nvPr/>
        </p:nvSpPr>
        <p:spPr>
          <a:xfrm>
            <a:off x="390889" y="1260431"/>
            <a:ext cx="11410224" cy="770951"/>
          </a:xfrm>
          <a:prstGeom prst="roundRect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KMT2A-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 Is a Stable Driver of Leukemogenesis with over 100 Fusion Partners </a:t>
            </a:r>
            <a:r>
              <a:rPr kumimoji="0" lang="en-US" sz="2667" b="1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1-3 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66E3A46-C8B1-34E6-6918-0AB07C3E893E}"/>
              </a:ext>
            </a:extLst>
          </p:cNvPr>
          <p:cNvSpPr/>
          <p:nvPr/>
        </p:nvSpPr>
        <p:spPr>
          <a:xfrm>
            <a:off x="126364" y="2980702"/>
            <a:ext cx="5801857" cy="544149"/>
          </a:xfrm>
          <a:prstGeom prst="roundRect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Pediatric acute leukemia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3A3935B-3048-290E-3C8C-E39EFE1AABCB}"/>
              </a:ext>
            </a:extLst>
          </p:cNvPr>
          <p:cNvSpPr/>
          <p:nvPr/>
        </p:nvSpPr>
        <p:spPr>
          <a:xfrm>
            <a:off x="6823783" y="2959217"/>
            <a:ext cx="5229255" cy="608332"/>
          </a:xfrm>
          <a:prstGeom prst="roundRect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Adult acute leukemia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4F776A3-4B31-B6C5-42E7-AAA8C6D37F97}"/>
              </a:ext>
            </a:extLst>
          </p:cNvPr>
          <p:cNvSpPr/>
          <p:nvPr/>
        </p:nvSpPr>
        <p:spPr>
          <a:xfrm>
            <a:off x="126363" y="4055616"/>
            <a:ext cx="3144812" cy="832053"/>
          </a:xfrm>
          <a:prstGeom prst="roundRect">
            <a:avLst/>
          </a:prstGeom>
          <a:solidFill>
            <a:srgbClr val="E1FC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Infant: 35%-60%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Pediatric: ~10%-15%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1,2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544FEE8-C6B3-1FC4-20D0-64C7E305E92D}"/>
              </a:ext>
            </a:extLst>
          </p:cNvPr>
          <p:cNvSpPr/>
          <p:nvPr/>
        </p:nvSpPr>
        <p:spPr>
          <a:xfrm>
            <a:off x="126362" y="3631784"/>
            <a:ext cx="3109100" cy="268531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AML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F78D023-6D51-661E-BF38-38C3DB6D6A26}"/>
              </a:ext>
            </a:extLst>
          </p:cNvPr>
          <p:cNvSpPr/>
          <p:nvPr/>
        </p:nvSpPr>
        <p:spPr>
          <a:xfrm>
            <a:off x="3271175" y="3631784"/>
            <a:ext cx="2712971" cy="268531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ALL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344A2F7D-919C-F9F4-B469-8740DA4CF3DF}"/>
              </a:ext>
            </a:extLst>
          </p:cNvPr>
          <p:cNvSpPr/>
          <p:nvPr/>
        </p:nvSpPr>
        <p:spPr>
          <a:xfrm>
            <a:off x="3271176" y="4055616"/>
            <a:ext cx="2824824" cy="832053"/>
          </a:xfrm>
          <a:prstGeom prst="roundRect">
            <a:avLst/>
          </a:prstGeom>
          <a:solidFill>
            <a:srgbClr val="FFE1E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Infant: &gt;80%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Pediatric: 5%-6%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44331DA-7438-1A1D-7C77-F7C51C411F86}"/>
              </a:ext>
            </a:extLst>
          </p:cNvPr>
          <p:cNvSpPr/>
          <p:nvPr/>
        </p:nvSpPr>
        <p:spPr>
          <a:xfrm>
            <a:off x="6844069" y="3699784"/>
            <a:ext cx="1792991" cy="267837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AML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0BE8983F-0716-1382-CED6-6D356BE45138}"/>
              </a:ext>
            </a:extLst>
          </p:cNvPr>
          <p:cNvSpPr/>
          <p:nvPr/>
        </p:nvSpPr>
        <p:spPr>
          <a:xfrm>
            <a:off x="8763479" y="3691511"/>
            <a:ext cx="1532828" cy="276111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ALL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8736D9EB-89EB-2F9D-72F0-0FFDFEAB3019}"/>
              </a:ext>
            </a:extLst>
          </p:cNvPr>
          <p:cNvSpPr/>
          <p:nvPr/>
        </p:nvSpPr>
        <p:spPr>
          <a:xfrm>
            <a:off x="6844069" y="4073592"/>
            <a:ext cx="1792991" cy="814077"/>
          </a:xfrm>
          <a:prstGeom prst="roundRect">
            <a:avLst/>
          </a:prstGeom>
          <a:solidFill>
            <a:srgbClr val="E1FC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~10%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C55B409F-E117-F801-4AC8-02E98A6E77AE}"/>
              </a:ext>
            </a:extLst>
          </p:cNvPr>
          <p:cNvSpPr/>
          <p:nvPr/>
        </p:nvSpPr>
        <p:spPr>
          <a:xfrm>
            <a:off x="8774664" y="4073592"/>
            <a:ext cx="1521643" cy="814077"/>
          </a:xfrm>
          <a:prstGeom prst="roundRect">
            <a:avLst/>
          </a:prstGeom>
          <a:solidFill>
            <a:srgbClr val="FFE1E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15%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AECA397F-3FB6-4765-80EC-02EF59D0745B}"/>
              </a:ext>
            </a:extLst>
          </p:cNvPr>
          <p:cNvSpPr/>
          <p:nvPr/>
        </p:nvSpPr>
        <p:spPr>
          <a:xfrm>
            <a:off x="10370041" y="3677965"/>
            <a:ext cx="1649440" cy="289657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MPAL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A0B0A7B7-2148-9293-B179-1DEE44A6F74C}"/>
              </a:ext>
            </a:extLst>
          </p:cNvPr>
          <p:cNvSpPr/>
          <p:nvPr/>
        </p:nvSpPr>
        <p:spPr>
          <a:xfrm>
            <a:off x="10403597" y="4073592"/>
            <a:ext cx="1649441" cy="814077"/>
          </a:xfrm>
          <a:prstGeom prst="roundRect">
            <a:avLst/>
          </a:prstGeom>
          <a:solidFill>
            <a:srgbClr val="FFE8D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1%-3%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995661219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F2B116-CDE5-C621-3005-7293E94D01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Box 38">
            <a:extLst>
              <a:ext uri="{FF2B5EF4-FFF2-40B4-BE49-F238E27FC236}">
                <a16:creationId xmlns:a16="http://schemas.microsoft.com/office/drawing/2014/main" id="{D31479E7-D815-5E9E-2CA1-97E0B3BFDB1D}"/>
              </a:ext>
            </a:extLst>
          </p:cNvPr>
          <p:cNvSpPr txBox="1"/>
          <p:nvPr/>
        </p:nvSpPr>
        <p:spPr>
          <a:xfrm>
            <a:off x="390394" y="5560316"/>
            <a:ext cx="65017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Independent and combined analyses of data from patients with 11q23/KMT2A-r AML in 2 datasets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22B43AD-E172-F6F5-AFA0-804F818097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98451"/>
            <a:ext cx="12192000" cy="670152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>
                <a:latin typeface="+mj-lt"/>
              </a:rPr>
              <a:t>Clinical Characteristics and Outcomes of Adults With </a:t>
            </a:r>
            <a:r>
              <a:rPr lang="en-US" sz="3200" b="1" i="1" dirty="0">
                <a:latin typeface="+mj-lt"/>
              </a:rPr>
              <a:t>KMT2Ar </a:t>
            </a:r>
            <a:r>
              <a:rPr lang="en-US" sz="3200" b="1" dirty="0">
                <a:latin typeface="+mj-lt"/>
              </a:rPr>
              <a:t>AML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BD58F1EA-8C1C-C43D-EBDB-E18820D60B84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722586" y="6190978"/>
            <a:ext cx="4774325" cy="462071"/>
          </a:xfrm>
          <a:solidFill>
            <a:schemeClr val="bg1"/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867" b="1" dirty="0">
                <a:latin typeface="+mj-lt"/>
              </a:rPr>
              <a:t>McMahon C, et al. ASH 2025. Abstract 292.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FFC6AC4-A1A4-A944-FC07-6189BF8718E9}"/>
              </a:ext>
            </a:extLst>
          </p:cNvPr>
          <p:cNvGrpSpPr/>
          <p:nvPr/>
        </p:nvGrpSpPr>
        <p:grpSpPr>
          <a:xfrm>
            <a:off x="7284463" y="1971863"/>
            <a:ext cx="4454760" cy="1730476"/>
            <a:chOff x="275911" y="2443171"/>
            <a:chExt cx="4454761" cy="1730476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EA90479E-8C38-3898-1A53-B44E91BB396B}"/>
                </a:ext>
              </a:extLst>
            </p:cNvPr>
            <p:cNvGrpSpPr/>
            <p:nvPr/>
          </p:nvGrpSpPr>
          <p:grpSpPr>
            <a:xfrm>
              <a:off x="275911" y="2443171"/>
              <a:ext cx="4454761" cy="1730476"/>
              <a:chOff x="410067" y="2389349"/>
              <a:chExt cx="4131426" cy="1538773"/>
            </a:xfrm>
          </p:grpSpPr>
          <p:sp>
            <p:nvSpPr>
              <p:cNvPr id="5" name="Rectangle: Rounded Corners 5">
                <a:extLst>
                  <a:ext uri="{FF2B5EF4-FFF2-40B4-BE49-F238E27FC236}">
                    <a16:creationId xmlns:a16="http://schemas.microsoft.com/office/drawing/2014/main" id="{9EA5A9C7-5AAF-44E6-3CF9-FA107C11FBFD}"/>
                  </a:ext>
                </a:extLst>
              </p:cNvPr>
              <p:cNvSpPr/>
              <p:nvPr/>
            </p:nvSpPr>
            <p:spPr>
              <a:xfrm>
                <a:off x="410067" y="2421225"/>
                <a:ext cx="1326729" cy="1506897"/>
              </a:xfrm>
              <a:prstGeom prst="roundRect">
                <a:avLst/>
              </a:prstGeom>
              <a:solidFill>
                <a:srgbClr val="340E63"/>
              </a:solidFill>
              <a:ln>
                <a:noFill/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51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Montserrat"/>
                    <a:ea typeface="+mn-ea"/>
                    <a:cs typeface="+mn-cs"/>
                  </a:rPr>
                  <a:t>Adult patients with ND 11q23/KMT2A‑</a:t>
                </a:r>
                <a:br>
                  <a:rPr kumimoji="0" lang="en-US" sz="1051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Montserrat"/>
                    <a:ea typeface="+mn-ea"/>
                    <a:cs typeface="+mn-cs"/>
                  </a:rPr>
                </a:br>
                <a:r>
                  <a:rPr kumimoji="0" lang="en-US" sz="1051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Montserrat"/>
                    <a:ea typeface="+mn-ea"/>
                    <a:cs typeface="+mn-cs"/>
                  </a:rPr>
                  <a:t>rearranged AML</a:t>
                </a:r>
                <a:br>
                  <a:rPr kumimoji="0" lang="en-US" sz="1051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Montserrat"/>
                    <a:ea typeface="+mn-ea"/>
                    <a:cs typeface="+mn-cs"/>
                  </a:rPr>
                </a:br>
                <a:r>
                  <a:rPr kumimoji="0" lang="en-US" sz="1067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Montserrat"/>
                    <a:ea typeface="+mn-ea"/>
                    <a:cs typeface="+mn-cs"/>
                  </a:rPr>
                  <a:t>(N = 325)</a:t>
                </a:r>
              </a:p>
            </p:txBody>
          </p:sp>
          <p:sp>
            <p:nvSpPr>
              <p:cNvPr id="6" name="Rectangle: Rounded Corners 6">
                <a:extLst>
                  <a:ext uri="{FF2B5EF4-FFF2-40B4-BE49-F238E27FC236}">
                    <a16:creationId xmlns:a16="http://schemas.microsoft.com/office/drawing/2014/main" id="{C0651E31-4A8D-7CB5-6650-6C818D2F3252}"/>
                  </a:ext>
                </a:extLst>
              </p:cNvPr>
              <p:cNvSpPr/>
              <p:nvPr/>
            </p:nvSpPr>
            <p:spPr>
              <a:xfrm>
                <a:off x="2698965" y="2389349"/>
                <a:ext cx="1842528" cy="676407"/>
              </a:xfrm>
              <a:prstGeom prst="roundRect">
                <a:avLst/>
              </a:prstGeom>
              <a:solidFill>
                <a:srgbClr val="340E63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67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Montserrat"/>
                    <a:ea typeface="+mn-ea"/>
                    <a:cs typeface="+mn-cs"/>
                  </a:rPr>
                  <a:t>MARROW Consortium</a:t>
                </a:r>
              </a:p>
              <a:p>
                <a:pPr marL="0" marR="0" lvl="0" indent="0" algn="ctr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67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Montserrat"/>
                    <a:ea typeface="+mn-ea"/>
                    <a:cs typeface="+mn-cs"/>
                  </a:rPr>
                  <a:t>10 comprehensive cancer centers </a:t>
                </a:r>
              </a:p>
              <a:p>
                <a:pPr marL="0" marR="0" lvl="0" indent="0" algn="ctr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67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Montserrat"/>
                    <a:ea typeface="+mn-ea"/>
                    <a:cs typeface="+mn-cs"/>
                  </a:rPr>
                  <a:t>n = 175</a:t>
                </a:r>
              </a:p>
            </p:txBody>
          </p:sp>
          <p:cxnSp>
            <p:nvCxnSpPr>
              <p:cNvPr id="9" name="Connector: Elbow 8">
                <a:extLst>
                  <a:ext uri="{FF2B5EF4-FFF2-40B4-BE49-F238E27FC236}">
                    <a16:creationId xmlns:a16="http://schemas.microsoft.com/office/drawing/2014/main" id="{CAB88D4A-8ED0-B6E7-8FC7-35C8FC1E069F}"/>
                  </a:ext>
                </a:extLst>
              </p:cNvPr>
              <p:cNvCxnSpPr>
                <a:cxnSpLocks/>
                <a:stCxn id="5" idx="3"/>
                <a:endCxn id="6" idx="1"/>
              </p:cNvCxnSpPr>
              <p:nvPr/>
            </p:nvCxnSpPr>
            <p:spPr>
              <a:xfrm flipV="1">
                <a:off x="1736796" y="2727552"/>
                <a:ext cx="962169" cy="447121"/>
              </a:xfrm>
              <a:prstGeom prst="bentConnector3">
                <a:avLst>
                  <a:gd name="adj1" fmla="val 50000"/>
                </a:avLst>
              </a:prstGeom>
              <a:ln>
                <a:solidFill>
                  <a:schemeClr val="tx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Connector: Elbow 9">
                <a:extLst>
                  <a:ext uri="{FF2B5EF4-FFF2-40B4-BE49-F238E27FC236}">
                    <a16:creationId xmlns:a16="http://schemas.microsoft.com/office/drawing/2014/main" id="{DAAFCC8D-FA30-37C8-FDE9-CB1795610CAF}"/>
                  </a:ext>
                </a:extLst>
              </p:cNvPr>
              <p:cNvCxnSpPr>
                <a:cxnSpLocks/>
                <a:stCxn id="5" idx="3"/>
                <a:endCxn id="27" idx="1"/>
              </p:cNvCxnSpPr>
              <p:nvPr/>
            </p:nvCxnSpPr>
            <p:spPr>
              <a:xfrm>
                <a:off x="1736796" y="3174673"/>
                <a:ext cx="962169" cy="367974"/>
              </a:xfrm>
              <a:prstGeom prst="bentConnector3">
                <a:avLst>
                  <a:gd name="adj1" fmla="val 50000"/>
                </a:avLst>
              </a:prstGeom>
              <a:ln>
                <a:solidFill>
                  <a:schemeClr val="tx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7" name="Rectangle: Rounded Corners 6">
              <a:extLst>
                <a:ext uri="{FF2B5EF4-FFF2-40B4-BE49-F238E27FC236}">
                  <a16:creationId xmlns:a16="http://schemas.microsoft.com/office/drawing/2014/main" id="{2BC22300-FC18-5B55-1ECA-75AA0A3A641B}"/>
                </a:ext>
              </a:extLst>
            </p:cNvPr>
            <p:cNvSpPr/>
            <p:nvPr/>
          </p:nvSpPr>
          <p:spPr>
            <a:xfrm>
              <a:off x="2743944" y="3359812"/>
              <a:ext cx="1986728" cy="760675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67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ontserrat"/>
                  <a:ea typeface="+mn-ea"/>
                  <a:cs typeface="+mn-cs"/>
                </a:rPr>
                <a:t>Flatiron </a:t>
              </a:r>
            </a:p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67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ontserrat"/>
                  <a:ea typeface="+mn-ea"/>
                  <a:cs typeface="+mn-cs"/>
                </a:rPr>
                <a:t>Nationwide cancer network</a:t>
              </a:r>
            </a:p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67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ontserrat"/>
                  <a:ea typeface="+mn-ea"/>
                  <a:cs typeface="+mn-cs"/>
                </a:rPr>
                <a:t>n = 150</a:t>
              </a:r>
            </a:p>
          </p:txBody>
        </p:sp>
      </p:grpSp>
      <p:graphicFrame>
        <p:nvGraphicFramePr>
          <p:cNvPr id="30" name="Table 29">
            <a:extLst>
              <a:ext uri="{FF2B5EF4-FFF2-40B4-BE49-F238E27FC236}">
                <a16:creationId xmlns:a16="http://schemas.microsoft.com/office/drawing/2014/main" id="{F903414C-EFF7-907D-03BC-84A96C3609C6}"/>
              </a:ext>
            </a:extLst>
          </p:cNvPr>
          <p:cNvGraphicFramePr>
            <a:graphicFrameLocks noGrp="1"/>
          </p:cNvGraphicFramePr>
          <p:nvPr/>
        </p:nvGraphicFramePr>
        <p:xfrm>
          <a:off x="444895" y="2804063"/>
          <a:ext cx="6261846" cy="2614930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21762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59607">
                  <a:extLst>
                    <a:ext uri="{9D8B030D-6E8A-4147-A177-3AD203B41FA5}">
                      <a16:colId xmlns:a16="http://schemas.microsoft.com/office/drawing/2014/main" val="3888001615"/>
                    </a:ext>
                  </a:extLst>
                </a:gridCol>
                <a:gridCol w="12504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94175">
                  <a:extLst>
                    <a:ext uri="{9D8B030D-6E8A-4147-A177-3AD203B41FA5}">
                      <a16:colId xmlns:a16="http://schemas.microsoft.com/office/drawing/2014/main" val="3797346304"/>
                    </a:ext>
                  </a:extLst>
                </a:gridCol>
                <a:gridCol w="881433">
                  <a:extLst>
                    <a:ext uri="{9D8B030D-6E8A-4147-A177-3AD203B41FA5}">
                      <a16:colId xmlns:a16="http://schemas.microsoft.com/office/drawing/2014/main" val="3371820929"/>
                    </a:ext>
                  </a:extLst>
                </a:gridCol>
              </a:tblGrid>
              <a:tr h="676547">
                <a:tc>
                  <a:txBody>
                    <a:bodyPr/>
                    <a:lstStyle/>
                    <a:p>
                      <a:pPr>
                        <a:defRPr sz="1200" b="1"/>
                      </a:pPr>
                      <a:r>
                        <a:rPr lang="en-US" sz="1200"/>
                        <a:t>Baseline demographics</a:t>
                      </a:r>
                      <a:endParaRPr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>
                        <a:buFont typeface="Wingdings" panose="05000000000000000000" pitchFamily="2" charset="2"/>
                        <a:buNone/>
                        <a:defRPr sz="1200" b="1"/>
                      </a:pPr>
                      <a:r>
                        <a:rPr lang="en-US" sz="1200"/>
                        <a:t>All</a:t>
                      </a:r>
                    </a:p>
                    <a:p>
                      <a:pPr marL="0" indent="0" algn="ctr">
                        <a:buFont typeface="Wingdings" panose="05000000000000000000" pitchFamily="2" charset="2"/>
                        <a:buNone/>
                        <a:defRPr sz="1200" b="1"/>
                      </a:pPr>
                      <a:r>
                        <a:rPr lang="en-US" sz="1200"/>
                        <a:t>N = 325</a:t>
                      </a:r>
                      <a:endParaRPr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 sz="1200" b="1"/>
                      </a:pPr>
                      <a:r>
                        <a:rPr lang="en-US" sz="1200"/>
                        <a:t>MARROW Consortium</a:t>
                      </a:r>
                    </a:p>
                    <a:p>
                      <a:pPr algn="ctr">
                        <a:defRPr sz="1200" b="1"/>
                      </a:pPr>
                      <a:r>
                        <a:rPr lang="en-US" sz="1200"/>
                        <a:t>n = 175</a:t>
                      </a:r>
                      <a:endParaRPr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>
                        <a:buFont typeface="Wingdings" panose="05000000000000000000" pitchFamily="2" charset="2"/>
                        <a:buNone/>
                        <a:defRPr sz="1200" b="1"/>
                      </a:pPr>
                      <a:r>
                        <a:rPr lang="en-US" sz="1200"/>
                        <a:t>Flatiron</a:t>
                      </a:r>
                    </a:p>
                    <a:p>
                      <a:pPr marL="0" indent="0" algn="ctr">
                        <a:buFont typeface="Wingdings" panose="05000000000000000000" pitchFamily="2" charset="2"/>
                        <a:buNone/>
                        <a:defRPr sz="1200" b="1"/>
                      </a:pPr>
                      <a:r>
                        <a:rPr lang="en-US" sz="1200"/>
                        <a:t>n = 150</a:t>
                      </a:r>
                      <a:endParaRPr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>
                        <a:buFont typeface="Wingdings" panose="05000000000000000000" pitchFamily="2" charset="2"/>
                        <a:buNone/>
                        <a:defRPr sz="1200" b="1"/>
                      </a:pPr>
                      <a:r>
                        <a:rPr lang="en-US" sz="1200" i="1"/>
                        <a:t>P</a:t>
                      </a:r>
                      <a:r>
                        <a:rPr lang="en-US" sz="1200"/>
                        <a:t>-value*</a:t>
                      </a:r>
                      <a:endParaRPr sz="12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5215">
                <a:tc>
                  <a:txBody>
                    <a:bodyPr/>
                    <a:lstStyle/>
                    <a:p>
                      <a:pPr>
                        <a:defRPr sz="1200"/>
                      </a:pPr>
                      <a:r>
                        <a:rPr lang="en-US" sz="1200"/>
                        <a:t>Median age, yr (range) </a:t>
                      </a:r>
                      <a:endParaRPr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 sz="1200"/>
                      </a:pPr>
                      <a:r>
                        <a:rPr lang="en-US" sz="1200"/>
                        <a:t>55 (18-79)</a:t>
                      </a:r>
                      <a:endParaRPr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 sz="1200"/>
                      </a:pPr>
                      <a:r>
                        <a:rPr lang="en-US" sz="1200"/>
                        <a:t>50 (18-79)</a:t>
                      </a:r>
                      <a:endParaRPr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 sz="1200"/>
                      </a:pPr>
                      <a:r>
                        <a:rPr lang="en-US" sz="1200"/>
                        <a:t>62 (20-84)</a:t>
                      </a:r>
                      <a:endParaRPr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 sz="1200"/>
                      </a:pPr>
                      <a:r>
                        <a:rPr lang="en-US" sz="1200"/>
                        <a:t>&lt;0.001</a:t>
                      </a:r>
                      <a:endParaRPr sz="12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3011">
                <a:tc>
                  <a:txBody>
                    <a:bodyPr/>
                    <a:lstStyle/>
                    <a:p>
                      <a:pPr>
                        <a:defRPr sz="1200"/>
                      </a:pPr>
                      <a:r>
                        <a:rPr lang="en-US" sz="1200"/>
                        <a:t>Age ≥60 yrs, n (%)</a:t>
                      </a:r>
                      <a:endParaRPr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 sz="1200"/>
                      </a:pPr>
                      <a:r>
                        <a:rPr lang="en-US" sz="1200"/>
                        <a:t>132 (41%)</a:t>
                      </a:r>
                      <a:endParaRPr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60964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/>
                      </a:pPr>
                      <a:r>
                        <a:rPr lang="en-US" sz="1200"/>
                        <a:t>48 (27%)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60964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/>
                      </a:pPr>
                      <a:r>
                        <a:rPr lang="en-US" sz="1200"/>
                        <a:t>84 (56%)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60964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/>
                      </a:pPr>
                      <a:r>
                        <a:rPr lang="en-US" sz="1200"/>
                        <a:t>&lt;0.001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75016356"/>
                  </a:ext>
                </a:extLst>
              </a:tr>
              <a:tr h="384135">
                <a:tc>
                  <a:txBody>
                    <a:bodyPr/>
                    <a:lstStyle/>
                    <a:p>
                      <a:pPr>
                        <a:defRPr sz="1200"/>
                      </a:pPr>
                      <a:r>
                        <a:rPr lang="en-US" sz="1200"/>
                        <a:t>Non-Hispanic black, n (%)</a:t>
                      </a:r>
                      <a:endParaRPr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 sz="1200"/>
                      </a:pPr>
                      <a:r>
                        <a:rPr lang="en-US" sz="1200" dirty="0"/>
                        <a:t>32 (11%)</a:t>
                      </a:r>
                      <a:endParaRPr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60964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/>
                      </a:pPr>
                      <a:r>
                        <a:rPr lang="en-US" sz="1200"/>
                        <a:t>16 (10%)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60964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/>
                      </a:pPr>
                      <a:r>
                        <a:rPr lang="en-US" sz="1200"/>
                        <a:t>16 (13%)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60964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/>
                      </a:pPr>
                      <a:r>
                        <a:rPr lang="en-US" sz="1200"/>
                        <a:t>0.12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50635424"/>
                  </a:ext>
                </a:extLst>
              </a:tr>
              <a:tr h="363011">
                <a:tc>
                  <a:txBody>
                    <a:bodyPr/>
                    <a:lstStyle/>
                    <a:p>
                      <a:pPr>
                        <a:defRPr sz="1200"/>
                      </a:pPr>
                      <a:r>
                        <a:rPr lang="en-US" sz="1200"/>
                        <a:t>Hispanic, n (%)</a:t>
                      </a:r>
                      <a:endParaRPr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 sz="1200"/>
                      </a:pPr>
                      <a:r>
                        <a:rPr lang="en-US" sz="1200"/>
                        <a:t>32 (11%)</a:t>
                      </a:r>
                      <a:endParaRPr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60964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/>
                      </a:pPr>
                      <a:r>
                        <a:rPr lang="en-US" sz="1200"/>
                        <a:t>20 (12%)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60964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/>
                      </a:pPr>
                      <a:r>
                        <a:rPr lang="en-US" sz="1200"/>
                        <a:t>12 (11%)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60964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/>
                      </a:pPr>
                      <a:r>
                        <a:rPr lang="en-US" sz="1200"/>
                        <a:t>0.63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51756275"/>
                  </a:ext>
                </a:extLst>
              </a:tr>
              <a:tr h="363011">
                <a:tc>
                  <a:txBody>
                    <a:bodyPr/>
                    <a:lstStyle/>
                    <a:p>
                      <a:pPr>
                        <a:defRPr sz="1200"/>
                      </a:pPr>
                      <a:r>
                        <a:rPr lang="en-US" sz="1200"/>
                        <a:t>t(9;11), n (%)</a:t>
                      </a:r>
                      <a:endParaRPr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 sz="1200"/>
                      </a:pPr>
                      <a:r>
                        <a:rPr lang="en-US" sz="1200"/>
                        <a:t>147 (45%)</a:t>
                      </a:r>
                      <a:endParaRPr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 sz="1200"/>
                      </a:pPr>
                      <a:r>
                        <a:rPr lang="en-US" sz="1200"/>
                        <a:t>68 (39%)</a:t>
                      </a:r>
                      <a:endParaRPr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 sz="1200"/>
                      </a:pPr>
                      <a:r>
                        <a:rPr lang="en-US" sz="1200"/>
                        <a:t>79 (63%)</a:t>
                      </a:r>
                      <a:endParaRPr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 sz="1200"/>
                      </a:pPr>
                      <a:r>
                        <a:rPr lang="en-US" sz="1200" dirty="0"/>
                        <a:t>0.01</a:t>
                      </a:r>
                      <a:endParaRPr sz="12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33808594"/>
                  </a:ext>
                </a:extLst>
              </a:tr>
            </a:tbl>
          </a:graphicData>
        </a:graphic>
      </p:graphicFrame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2F26F917-112B-1B90-ECEC-4407B29086B2}"/>
              </a:ext>
            </a:extLst>
          </p:cNvPr>
          <p:cNvGraphicFramePr>
            <a:graphicFrameLocks noGrp="1"/>
          </p:cNvGraphicFramePr>
          <p:nvPr/>
        </p:nvGraphicFramePr>
        <p:xfrm>
          <a:off x="7487977" y="3988287"/>
          <a:ext cx="4251248" cy="1828800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29274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23827">
                  <a:extLst>
                    <a:ext uri="{9D8B030D-6E8A-4147-A177-3AD203B41FA5}">
                      <a16:colId xmlns:a16="http://schemas.microsoft.com/office/drawing/2014/main" val="388800161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>
                        <a:defRPr sz="1200" b="1"/>
                      </a:pPr>
                      <a:r>
                        <a:rPr lang="en-US" sz="1200"/>
                        <a:t>Molecular profile</a:t>
                      </a:r>
                      <a:endParaRPr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>
                        <a:buFont typeface="Wingdings" panose="05000000000000000000" pitchFamily="2" charset="2"/>
                        <a:buNone/>
                        <a:defRPr sz="1200" b="1"/>
                      </a:pPr>
                      <a:r>
                        <a:rPr lang="en-US" sz="1200"/>
                        <a:t>All</a:t>
                      </a:r>
                    </a:p>
                    <a:p>
                      <a:pPr marL="0" indent="0" algn="ctr">
                        <a:buFont typeface="Wingdings" panose="05000000000000000000" pitchFamily="2" charset="2"/>
                        <a:buNone/>
                        <a:defRPr sz="1200" b="1"/>
                      </a:pPr>
                      <a:r>
                        <a:rPr lang="en-US" sz="1200"/>
                        <a:t>N = 325</a:t>
                      </a:r>
                      <a:endParaRPr sz="12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>
                        <a:defRPr sz="1200"/>
                      </a:pPr>
                      <a:r>
                        <a:rPr lang="en-US" sz="1200"/>
                        <a:t>NRAS</a:t>
                      </a:r>
                      <a:endParaRPr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 sz="1200"/>
                      </a:pPr>
                      <a:r>
                        <a:rPr lang="en-US" sz="1200"/>
                        <a:t>23%</a:t>
                      </a:r>
                      <a:endParaRPr sz="12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>
                        <a:defRPr sz="1200"/>
                      </a:pPr>
                      <a:r>
                        <a:rPr lang="en-US" sz="1200"/>
                        <a:t>KRAS</a:t>
                      </a:r>
                      <a:endParaRPr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 sz="1200"/>
                      </a:pPr>
                      <a:r>
                        <a:rPr lang="en-US" sz="1200"/>
                        <a:t>21%</a:t>
                      </a:r>
                      <a:endParaRPr sz="12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75016356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>
                        <a:defRPr sz="1200"/>
                      </a:pPr>
                      <a:r>
                        <a:rPr lang="en-US" sz="1200"/>
                        <a:t>TP53</a:t>
                      </a:r>
                      <a:endParaRPr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 sz="1200"/>
                      </a:pPr>
                      <a:r>
                        <a:rPr lang="en-US" sz="1200"/>
                        <a:t>13%</a:t>
                      </a:r>
                      <a:endParaRPr sz="12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50635424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>
                        <a:defRPr sz="1200"/>
                      </a:pPr>
                      <a:r>
                        <a:rPr lang="en-US" sz="1200"/>
                        <a:t>FLT-TKD/FLT3-ITD</a:t>
                      </a:r>
                      <a:endParaRPr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 sz="1200"/>
                      </a:pPr>
                      <a:r>
                        <a:rPr lang="en-US" sz="1200"/>
                        <a:t>12%/10%</a:t>
                      </a:r>
                      <a:endParaRPr sz="12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51756275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>
                        <a:defRPr sz="1200"/>
                      </a:pPr>
                      <a:r>
                        <a:rPr lang="en-US" sz="1200"/>
                        <a:t>TET2</a:t>
                      </a:r>
                      <a:endParaRPr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 sz="1200"/>
                      </a:pPr>
                      <a:r>
                        <a:rPr lang="en-US" sz="1200"/>
                        <a:t>11%</a:t>
                      </a:r>
                      <a:endParaRPr sz="12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338085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6882331"/>
      </p:ext>
    </p:extLst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BB31ED-3AE8-AE8B-DBE0-7F3EB9745F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91C508B3-4CAD-17B1-5352-7D340DC40C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9230" y="1450631"/>
            <a:ext cx="5559453" cy="3649024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C096531-4C29-B185-5971-F415DA6815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31617" y="1636070"/>
            <a:ext cx="5161231" cy="3463585"/>
          </a:xfrm>
          <a:prstGeom prst="rect">
            <a:avLst/>
          </a:prstGeom>
          <a:ln>
            <a:noFill/>
          </a:ln>
          <a:effectLst/>
        </p:spPr>
      </p:pic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07183744-ED54-539D-9935-27162D85BFD1}"/>
              </a:ext>
            </a:extLst>
          </p:cNvPr>
          <p:cNvGraphicFramePr>
            <a:graphicFrameLocks noGrp="1"/>
          </p:cNvGraphicFramePr>
          <p:nvPr/>
        </p:nvGraphicFramePr>
        <p:xfrm>
          <a:off x="283779" y="5236985"/>
          <a:ext cx="5980387" cy="10515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923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59047">
                  <a:extLst>
                    <a:ext uri="{9D8B030D-6E8A-4147-A177-3AD203B41FA5}">
                      <a16:colId xmlns:a16="http://schemas.microsoft.com/office/drawing/2014/main" val="3888001615"/>
                    </a:ext>
                  </a:extLst>
                </a:gridCol>
                <a:gridCol w="14269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98863">
                  <a:extLst>
                    <a:ext uri="{9D8B030D-6E8A-4147-A177-3AD203B41FA5}">
                      <a16:colId xmlns:a16="http://schemas.microsoft.com/office/drawing/2014/main" val="3797346304"/>
                    </a:ext>
                  </a:extLst>
                </a:gridCol>
                <a:gridCol w="1103165">
                  <a:extLst>
                    <a:ext uri="{9D8B030D-6E8A-4147-A177-3AD203B41FA5}">
                      <a16:colId xmlns:a16="http://schemas.microsoft.com/office/drawing/2014/main" val="3371820929"/>
                    </a:ext>
                  </a:extLst>
                </a:gridCol>
              </a:tblGrid>
              <a:tr h="660400">
                <a:tc>
                  <a:txBody>
                    <a:bodyPr/>
                    <a:lstStyle/>
                    <a:p>
                      <a:pPr>
                        <a:defRPr sz="1200" b="1"/>
                      </a:pPr>
                      <a:endParaRPr sz="19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>
                        <a:buFont typeface="Wingdings" panose="05000000000000000000" pitchFamily="2" charset="2"/>
                        <a:buNone/>
                        <a:defRPr sz="1200" b="1"/>
                      </a:pPr>
                      <a:r>
                        <a:rPr lang="en-US" sz="1900"/>
                        <a:t>IC</a:t>
                      </a:r>
                    </a:p>
                    <a:p>
                      <a:pPr marL="0" indent="0" algn="ctr">
                        <a:buFont typeface="Wingdings" panose="05000000000000000000" pitchFamily="2" charset="2"/>
                        <a:buNone/>
                        <a:defRPr sz="1200" b="1"/>
                      </a:pPr>
                      <a:r>
                        <a:rPr lang="en-US" sz="1900"/>
                        <a:t>N = 214</a:t>
                      </a:r>
                      <a:endParaRPr sz="19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 sz="1200" b="1"/>
                      </a:pPr>
                      <a:r>
                        <a:rPr lang="en-US" sz="1900"/>
                        <a:t>VEN/HMA</a:t>
                      </a:r>
                    </a:p>
                    <a:p>
                      <a:pPr algn="ctr">
                        <a:defRPr sz="1200" b="1"/>
                      </a:pPr>
                      <a:r>
                        <a:rPr lang="en-US" sz="1900"/>
                        <a:t>N = 54</a:t>
                      </a:r>
                      <a:endParaRPr sz="19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>
                        <a:buFont typeface="Wingdings" panose="05000000000000000000" pitchFamily="2" charset="2"/>
                        <a:buNone/>
                        <a:defRPr sz="1200" b="1"/>
                      </a:pPr>
                      <a:r>
                        <a:rPr lang="en-US" sz="1900"/>
                        <a:t>HMA mono</a:t>
                      </a:r>
                    </a:p>
                    <a:p>
                      <a:pPr marL="0" indent="0" algn="ctr">
                        <a:buFont typeface="Wingdings" panose="05000000000000000000" pitchFamily="2" charset="2"/>
                        <a:buNone/>
                        <a:defRPr sz="1200" b="1"/>
                      </a:pPr>
                      <a:r>
                        <a:rPr lang="en-US" sz="1900"/>
                        <a:t>N = 35</a:t>
                      </a:r>
                      <a:endParaRPr sz="19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>
                        <a:buFont typeface="Wingdings" panose="05000000000000000000" pitchFamily="2" charset="2"/>
                        <a:buNone/>
                        <a:defRPr sz="1200" b="1"/>
                      </a:pPr>
                      <a:r>
                        <a:rPr lang="en-US" sz="1900"/>
                        <a:t>P-value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5920">
                <a:tc>
                  <a:txBody>
                    <a:bodyPr/>
                    <a:lstStyle/>
                    <a:p>
                      <a:pPr>
                        <a:defRPr sz="1200"/>
                      </a:pPr>
                      <a:r>
                        <a:rPr lang="en-US" sz="1900" err="1"/>
                        <a:t>CRc</a:t>
                      </a:r>
                      <a:endParaRPr sz="19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 sz="1200"/>
                      </a:pPr>
                      <a:r>
                        <a:rPr lang="en-US" sz="1900" dirty="0"/>
                        <a:t>75%</a:t>
                      </a:r>
                      <a:endParaRPr sz="19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60964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/>
                      </a:pPr>
                      <a:r>
                        <a:rPr lang="en-US" sz="1900" dirty="0"/>
                        <a:t>37%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60964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/>
                      </a:pPr>
                      <a:r>
                        <a:rPr lang="en-US" sz="1900" dirty="0"/>
                        <a:t>20%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60964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/>
                      </a:pPr>
                      <a:r>
                        <a:rPr lang="en-US" sz="1900" dirty="0"/>
                        <a:t>&lt;0.001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51756275"/>
                  </a:ext>
                </a:extLst>
              </a:tr>
            </a:tbl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A7F2DE2F-6073-3761-A71C-DE3803D9C125}"/>
              </a:ext>
            </a:extLst>
          </p:cNvPr>
          <p:cNvSpPr txBox="1"/>
          <p:nvPr/>
        </p:nvSpPr>
        <p:spPr>
          <a:xfrm>
            <a:off x="6541181" y="5370592"/>
            <a:ext cx="475129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37" marR="0" lvl="0" indent="-285737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D682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Survival outcomes improved with IC vs VEN/HMA or HMA monotherapy in patients with </a:t>
            </a:r>
            <a:r>
              <a:rPr kumimoji="0" lang="en-US" sz="14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KMT2A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r AML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CB55232-2CD4-792A-C1CB-DA9042F06CAD}"/>
              </a:ext>
            </a:extLst>
          </p:cNvPr>
          <p:cNvSpPr txBox="1"/>
          <p:nvPr/>
        </p:nvSpPr>
        <p:spPr>
          <a:xfrm>
            <a:off x="9699010" y="59140"/>
            <a:ext cx="1903342" cy="502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Duke</a:t>
            </a:r>
            <a:r>
              <a:rPr kumimoji="0" lang="en-US" sz="266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Health</a:t>
            </a:r>
          </a:p>
        </p:txBody>
      </p:sp>
      <p:sp>
        <p:nvSpPr>
          <p:cNvPr id="2" name="Footer Placeholder 17">
            <a:extLst>
              <a:ext uri="{FF2B5EF4-FFF2-40B4-BE49-F238E27FC236}">
                <a16:creationId xmlns:a16="http://schemas.microsoft.com/office/drawing/2014/main" id="{F79BF82C-ECCE-BBC3-206E-109A8A06B3C5}"/>
              </a:ext>
            </a:extLst>
          </p:cNvPr>
          <p:cNvSpPr txBox="1">
            <a:spLocks/>
          </p:cNvSpPr>
          <p:nvPr/>
        </p:nvSpPr>
        <p:spPr>
          <a:xfrm>
            <a:off x="283780" y="6417316"/>
            <a:ext cx="5013435" cy="407397"/>
          </a:xfrm>
          <a:prstGeom prst="rect">
            <a:avLst/>
          </a:prstGeom>
        </p:spPr>
        <p:txBody>
          <a:bodyPr anchor="b"/>
          <a:lstStyle>
            <a:defPPr>
              <a:defRPr lang="en-US"/>
            </a:defPPr>
            <a:lvl1pPr marL="0" algn="l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McMahon C, et al. ASH 2025. Abstract 292.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C16A599-0745-0EA3-7EF7-A2B6CAF0E4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768806"/>
            <a:ext cx="10972800" cy="691079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latin typeface="+mj-lt"/>
              </a:rPr>
              <a:t>Outcomes of Adults With </a:t>
            </a:r>
            <a:r>
              <a:rPr lang="en-US" sz="3200" b="1" i="1" dirty="0">
                <a:latin typeface="+mj-lt"/>
              </a:rPr>
              <a:t>KMT2A</a:t>
            </a:r>
            <a:r>
              <a:rPr lang="en-US" sz="3200" b="1" dirty="0">
                <a:latin typeface="+mj-lt"/>
              </a:rPr>
              <a:t>r AML</a:t>
            </a:r>
          </a:p>
        </p:txBody>
      </p:sp>
    </p:spTree>
    <p:extLst>
      <p:ext uri="{BB962C8B-B14F-4D97-AF65-F5344CB8AC3E}">
        <p14:creationId xmlns:p14="http://schemas.microsoft.com/office/powerpoint/2010/main" val="4169265845"/>
      </p:ext>
    </p:extLst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A7C132C-6AE6-0014-F199-53E8BAC46B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36216" y="1662517"/>
            <a:ext cx="6239207" cy="4704391"/>
          </a:xfrm>
          <a:prstGeom prst="rect">
            <a:avLst/>
          </a:prstGeom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62461420-C21C-7019-3A7C-6C5FFF7AECB8}"/>
              </a:ext>
            </a:extLst>
          </p:cNvPr>
          <p:cNvGraphicFramePr>
            <a:graphicFrameLocks noGrp="1"/>
          </p:cNvGraphicFramePr>
          <p:nvPr/>
        </p:nvGraphicFramePr>
        <p:xfrm>
          <a:off x="721624" y="2820619"/>
          <a:ext cx="5044111" cy="327954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30468">
                  <a:extLst>
                    <a:ext uri="{9D8B030D-6E8A-4147-A177-3AD203B41FA5}">
                      <a16:colId xmlns:a16="http://schemas.microsoft.com/office/drawing/2014/main" val="3049534292"/>
                    </a:ext>
                  </a:extLst>
                </a:gridCol>
                <a:gridCol w="3913643">
                  <a:extLst>
                    <a:ext uri="{9D8B030D-6E8A-4147-A177-3AD203B41FA5}">
                      <a16:colId xmlns:a16="http://schemas.microsoft.com/office/drawing/2014/main" val="3905831643"/>
                    </a:ext>
                  </a:extLst>
                </a:gridCol>
              </a:tblGrid>
              <a:tr h="597307"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112 patients with R/R KMT2Ar after </a:t>
                      </a:r>
                      <a:br>
                        <a:rPr lang="en-US" sz="1600" b="1" dirty="0"/>
                      </a:br>
                      <a:r>
                        <a:rPr lang="en-US" sz="1600" b="1" dirty="0"/>
                        <a:t>≥3 lines of therapy</a:t>
                      </a:r>
                      <a:endParaRPr lang="en-US" sz="1600" b="1" baseline="30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baseline="30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1919438"/>
                  </a:ext>
                </a:extLst>
              </a:tr>
              <a:tr h="335280">
                <a:tc gridSpan="2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Response to SOC therapies</a:t>
                      </a:r>
                      <a:endParaRPr lang="en-US" sz="1600" b="1" i="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i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7953325"/>
                  </a:ext>
                </a:extLst>
              </a:tr>
              <a:tr h="335280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9%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CR + </a:t>
                      </a:r>
                      <a:r>
                        <a:rPr lang="en-US" sz="1600" b="0" dirty="0" err="1">
                          <a:solidFill>
                            <a:schemeClr val="tx1"/>
                          </a:solidFill>
                        </a:rPr>
                        <a:t>CRi</a:t>
                      </a:r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0205814"/>
                  </a:ext>
                </a:extLst>
              </a:tr>
              <a:tr h="335280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91%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No response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4258398"/>
                  </a:ext>
                </a:extLst>
              </a:tr>
              <a:tr h="335280">
                <a:tc gridSpan="2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Survival outcomes</a:t>
                      </a:r>
                      <a:endParaRPr lang="en-US" sz="1600" b="1" i="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i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D2E2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6966842"/>
                  </a:ext>
                </a:extLst>
              </a:tr>
              <a:tr h="335280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2.4 </a:t>
                      </a:r>
                      <a:r>
                        <a:rPr lang="en-US" sz="1600" b="1" dirty="0" err="1">
                          <a:solidFill>
                            <a:schemeClr val="bg1"/>
                          </a:solidFill>
                        </a:rPr>
                        <a:t>mo</a:t>
                      </a:r>
                      <a:endParaRPr lang="en-US" sz="1600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Median OS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2181206"/>
                  </a:ext>
                </a:extLst>
              </a:tr>
              <a:tr h="335280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7%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1-y OS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8191891"/>
                  </a:ext>
                </a:extLst>
              </a:tr>
              <a:tr h="335280">
                <a:tc gridSpan="2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Relapse</a:t>
                      </a:r>
                      <a:endParaRPr lang="en-US" sz="1600" b="1" i="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i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15785173"/>
                  </a:ext>
                </a:extLst>
              </a:tr>
              <a:tr h="335280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85%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1-y CIR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6555215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CBFF3D66-7D48-D53D-B69C-F0A9F6EE846D}"/>
              </a:ext>
            </a:extLst>
          </p:cNvPr>
          <p:cNvSpPr txBox="1"/>
          <p:nvPr/>
        </p:nvSpPr>
        <p:spPr>
          <a:xfrm>
            <a:off x="661407" y="6339389"/>
            <a:ext cx="4407425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Issa GC, et al. </a:t>
            </a:r>
            <a:r>
              <a:rPr kumimoji="0" lang="en-US" sz="1867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Blood Cancer J. </a:t>
            </a:r>
            <a:r>
              <a: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2021;11:162.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C8ADCED-1464-ADFB-01A9-CD9ED062C0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38038" y="1662517"/>
            <a:ext cx="5181600" cy="1152984"/>
          </a:xfrm>
        </p:spPr>
        <p:txBody>
          <a:bodyPr>
            <a:normAutofit fontScale="92500" lnSpcReduction="10000"/>
          </a:bodyPr>
          <a:lstStyle/>
          <a:p>
            <a:r>
              <a:rPr lang="en-US" sz="2000" dirty="0">
                <a:latin typeface="+mn-lt"/>
              </a:rPr>
              <a:t>In a retrospective analysis, 112 adult patients with R/R </a:t>
            </a:r>
            <a:r>
              <a:rPr lang="en-US" sz="2000" i="1" dirty="0">
                <a:latin typeface="+mn-lt"/>
              </a:rPr>
              <a:t>KMT2A</a:t>
            </a:r>
            <a:r>
              <a:rPr lang="en-US" sz="2000" dirty="0">
                <a:latin typeface="+mn-lt"/>
              </a:rPr>
              <a:t>r AML were identified and compared with 217 age-matched patients with a normal karyotype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33E06B4C-66B5-AA2D-97F0-8ACC71916A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982" y="639238"/>
            <a:ext cx="11806441" cy="871393"/>
          </a:xfrm>
        </p:spPr>
        <p:txBody>
          <a:bodyPr>
            <a:noAutofit/>
          </a:bodyPr>
          <a:lstStyle/>
          <a:p>
            <a:r>
              <a:rPr lang="en-US" sz="3200" b="1" dirty="0">
                <a:latin typeface="+mn-lt"/>
              </a:rPr>
              <a:t>Patients with Relapsed/Refractory </a:t>
            </a:r>
            <a:r>
              <a:rPr lang="en-US" sz="3200" b="1" i="1" dirty="0">
                <a:latin typeface="+mn-lt"/>
              </a:rPr>
              <a:t>KMT2A</a:t>
            </a:r>
            <a:r>
              <a:rPr lang="en-US" sz="3200" b="1" dirty="0">
                <a:latin typeface="+mn-lt"/>
              </a:rPr>
              <a:t>r AML have Poor Outcome</a:t>
            </a:r>
            <a:endParaRPr lang="en-US" sz="32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BF0942A-E631-8058-5003-9AC4F6E53342}"/>
              </a:ext>
            </a:extLst>
          </p:cNvPr>
          <p:cNvSpPr txBox="1"/>
          <p:nvPr/>
        </p:nvSpPr>
        <p:spPr>
          <a:xfrm>
            <a:off x="9699010" y="59140"/>
            <a:ext cx="1903342" cy="502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Duke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Health</a:t>
            </a:r>
          </a:p>
        </p:txBody>
      </p:sp>
    </p:spTree>
    <p:extLst>
      <p:ext uri="{BB962C8B-B14F-4D97-AF65-F5344CB8AC3E}">
        <p14:creationId xmlns:p14="http://schemas.microsoft.com/office/powerpoint/2010/main" val="853582624"/>
      </p:ext>
    </p:extLst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AA9CD4-9367-F5F0-3E53-74895CAED4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5385" y="812140"/>
            <a:ext cx="10515600" cy="636296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latin typeface="+mj-lt"/>
              </a:rPr>
              <a:t>Menin Inhibitors are Active in </a:t>
            </a:r>
            <a:r>
              <a:rPr lang="en-US" sz="3200" b="1" i="1" dirty="0">
                <a:latin typeface="+mj-lt"/>
              </a:rPr>
              <a:t>KMT2Ar</a:t>
            </a:r>
            <a:r>
              <a:rPr lang="en-US" sz="3200" b="1" dirty="0">
                <a:latin typeface="+mj-lt"/>
              </a:rPr>
              <a:t> and </a:t>
            </a:r>
            <a:r>
              <a:rPr lang="en-US" sz="3200" b="1" i="1" dirty="0">
                <a:latin typeface="+mj-lt"/>
              </a:rPr>
              <a:t>NPM1m</a:t>
            </a:r>
            <a:r>
              <a:rPr lang="en-US" sz="3200" b="1" dirty="0">
                <a:latin typeface="+mj-lt"/>
              </a:rPr>
              <a:t> AML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323DCFF0-115D-07F8-AA01-FABC5DC8DC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367247" y="1411401"/>
            <a:ext cx="9144000" cy="3834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80050D12-FACF-0E38-1586-ACEA5CCFE013}"/>
              </a:ext>
            </a:extLst>
          </p:cNvPr>
          <p:cNvSpPr txBox="1">
            <a:spLocks/>
          </p:cNvSpPr>
          <p:nvPr/>
        </p:nvSpPr>
        <p:spPr>
          <a:xfrm>
            <a:off x="1976847" y="5322834"/>
            <a:ext cx="3886200" cy="923330"/>
          </a:xfrm>
          <a:prstGeom prst="rect">
            <a:avLst/>
          </a:prstGeom>
        </p:spPr>
        <p:txBody>
          <a:bodyPr vert="horz" wrap="square" lIns="91440" tIns="91440" rIns="91440" bIns="91440" rtlCol="0" anchor="b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C3C3B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Targeting the menin-KMT2A(MLL) interaction to reverse epigenetic dysregulation in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3C3C3B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MLL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C3C3B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-rearranged AML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EB5D12C-4B6D-815B-C51A-4F6D5342C219}"/>
              </a:ext>
            </a:extLst>
          </p:cNvPr>
          <p:cNvSpPr txBox="1">
            <a:spLocks/>
          </p:cNvSpPr>
          <p:nvPr/>
        </p:nvSpPr>
        <p:spPr>
          <a:xfrm>
            <a:off x="6244047" y="5322835"/>
            <a:ext cx="3886200" cy="923330"/>
          </a:xfrm>
          <a:prstGeom prst="rect">
            <a:avLst/>
          </a:prstGeom>
        </p:spPr>
        <p:txBody>
          <a:bodyPr vert="horz" wrap="square" lIns="91440" tIns="91440" rIns="91440" bIns="91440" rtlCol="0" anchor="b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C3C3B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 central role for menin-KMT2A(MLL) interaction in epigenetic dysregulation in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3C3C3B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NPM1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C3C3B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-mutant AML</a:t>
            </a:r>
          </a:p>
        </p:txBody>
      </p:sp>
      <p:sp>
        <p:nvSpPr>
          <p:cNvPr id="10" name="Rounded Rectangle 2">
            <a:extLst>
              <a:ext uri="{FF2B5EF4-FFF2-40B4-BE49-F238E27FC236}">
                <a16:creationId xmlns:a16="http://schemas.microsoft.com/office/drawing/2014/main" id="{38E17D0F-54E4-644D-D3EC-07BFF2EB9F66}"/>
              </a:ext>
            </a:extLst>
          </p:cNvPr>
          <p:cNvSpPr/>
          <p:nvPr/>
        </p:nvSpPr>
        <p:spPr>
          <a:xfrm>
            <a:off x="2014059" y="3938667"/>
            <a:ext cx="985652" cy="39188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Inhibitor</a:t>
            </a:r>
          </a:p>
        </p:txBody>
      </p:sp>
      <p:sp>
        <p:nvSpPr>
          <p:cNvPr id="11" name="Rounded Rectangle 8">
            <a:extLst>
              <a:ext uri="{FF2B5EF4-FFF2-40B4-BE49-F238E27FC236}">
                <a16:creationId xmlns:a16="http://schemas.microsoft.com/office/drawing/2014/main" id="{8A438688-B407-7B90-4DD3-6141E6B97FA0}"/>
              </a:ext>
            </a:extLst>
          </p:cNvPr>
          <p:cNvSpPr/>
          <p:nvPr/>
        </p:nvSpPr>
        <p:spPr>
          <a:xfrm>
            <a:off x="6429699" y="3938667"/>
            <a:ext cx="985652" cy="39188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Inhibitor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D7998B3-CB40-365C-A379-58664C519741}"/>
              </a:ext>
            </a:extLst>
          </p:cNvPr>
          <p:cNvGrpSpPr/>
          <p:nvPr/>
        </p:nvGrpSpPr>
        <p:grpSpPr>
          <a:xfrm>
            <a:off x="4793343" y="4039494"/>
            <a:ext cx="5384600" cy="1134961"/>
            <a:chOff x="4793342" y="3805928"/>
            <a:chExt cx="5384600" cy="1134961"/>
          </a:xfrm>
        </p:grpSpPr>
        <p:sp>
          <p:nvSpPr>
            <p:cNvPr id="13" name="Rounded Rectangle 10">
              <a:extLst>
                <a:ext uri="{FF2B5EF4-FFF2-40B4-BE49-F238E27FC236}">
                  <a16:creationId xmlns:a16="http://schemas.microsoft.com/office/drawing/2014/main" id="{45F4D0EA-D47D-0945-D6CC-8034D75ECA91}"/>
                </a:ext>
              </a:extLst>
            </p:cNvPr>
            <p:cNvSpPr/>
            <p:nvPr/>
          </p:nvSpPr>
          <p:spPr>
            <a:xfrm>
              <a:off x="4793342" y="3829423"/>
              <a:ext cx="1103478" cy="1111466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Rounded Rectangle 11">
              <a:extLst>
                <a:ext uri="{FF2B5EF4-FFF2-40B4-BE49-F238E27FC236}">
                  <a16:creationId xmlns:a16="http://schemas.microsoft.com/office/drawing/2014/main" id="{29068476-1C60-FEBD-D3AB-8BDD646A8C56}"/>
                </a:ext>
              </a:extLst>
            </p:cNvPr>
            <p:cNvSpPr/>
            <p:nvPr/>
          </p:nvSpPr>
          <p:spPr>
            <a:xfrm>
              <a:off x="9074464" y="3805928"/>
              <a:ext cx="1103478" cy="1111466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5A592FA-EE30-A40E-B0EB-5920B94EA0EE}"/>
              </a:ext>
            </a:extLst>
          </p:cNvPr>
          <p:cNvGrpSpPr/>
          <p:nvPr/>
        </p:nvGrpSpPr>
        <p:grpSpPr>
          <a:xfrm>
            <a:off x="2618510" y="4285592"/>
            <a:ext cx="4937423" cy="547683"/>
            <a:chOff x="2618510" y="4052026"/>
            <a:chExt cx="4937422" cy="547683"/>
          </a:xfrm>
        </p:grpSpPr>
        <p:sp>
          <p:nvSpPr>
            <p:cNvPr id="16" name="&quot;No&quot; Symbol 13">
              <a:extLst>
                <a:ext uri="{FF2B5EF4-FFF2-40B4-BE49-F238E27FC236}">
                  <a16:creationId xmlns:a16="http://schemas.microsoft.com/office/drawing/2014/main" id="{9B21B68E-91E1-93BC-27EF-0BC08CBC5FEB}"/>
                </a:ext>
              </a:extLst>
            </p:cNvPr>
            <p:cNvSpPr/>
            <p:nvPr/>
          </p:nvSpPr>
          <p:spPr>
            <a:xfrm>
              <a:off x="2618510" y="4096987"/>
              <a:ext cx="515720" cy="502722"/>
            </a:xfrm>
            <a:prstGeom prst="noSmoking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&quot;No&quot; Symbol 14">
              <a:extLst>
                <a:ext uri="{FF2B5EF4-FFF2-40B4-BE49-F238E27FC236}">
                  <a16:creationId xmlns:a16="http://schemas.microsoft.com/office/drawing/2014/main" id="{F95ADE83-FDAF-1C0A-B6EB-F0419795E2A3}"/>
                </a:ext>
              </a:extLst>
            </p:cNvPr>
            <p:cNvSpPr/>
            <p:nvPr/>
          </p:nvSpPr>
          <p:spPr>
            <a:xfrm>
              <a:off x="7040212" y="4052026"/>
              <a:ext cx="515720" cy="502722"/>
            </a:xfrm>
            <a:prstGeom prst="noSmoking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207E6198-4547-7F2E-3807-D623A779816F}"/>
              </a:ext>
            </a:extLst>
          </p:cNvPr>
          <p:cNvSpPr txBox="1">
            <a:spLocks/>
          </p:cNvSpPr>
          <p:nvPr/>
        </p:nvSpPr>
        <p:spPr>
          <a:xfrm>
            <a:off x="690339" y="6302759"/>
            <a:ext cx="8339216" cy="51802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Open Sans" panose="020B0606030504020204" pitchFamily="34" charset="0"/>
                <a:cs typeface="Calibri" panose="020F0502020204030204" pitchFamily="34" charset="0"/>
              </a:rPr>
              <a:t>Kühn MW, et al. </a:t>
            </a:r>
            <a:r>
              <a:rPr kumimoji="0" lang="en-US" sz="1333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Open Sans" panose="020B0606030504020204" pitchFamily="34" charset="0"/>
                <a:cs typeface="Calibri" panose="020F0502020204030204" pitchFamily="34" charset="0"/>
              </a:rPr>
              <a:t>Cancer </a:t>
            </a:r>
            <a:r>
              <a:rPr kumimoji="0" lang="en-US" sz="1333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Open Sans" panose="020B0606030504020204" pitchFamily="34" charset="0"/>
                <a:cs typeface="Calibri" panose="020F0502020204030204" pitchFamily="34" charset="0"/>
              </a:rPr>
              <a:t>Discov</a:t>
            </a:r>
            <a:r>
              <a:rPr kumimoji="0" lang="en-US" sz="13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Open Sans" panose="020B0606030504020204" pitchFamily="34" charset="0"/>
                <a:cs typeface="Calibri" panose="020F0502020204030204" pitchFamily="34" charset="0"/>
              </a:rPr>
              <a:t>. 2016;6(10):1166-1181; Thorsteinsdottir U, et al. </a:t>
            </a:r>
            <a:r>
              <a:rPr kumimoji="0" lang="en-US" sz="1333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Open Sans" panose="020B0606030504020204" pitchFamily="34" charset="0"/>
                <a:cs typeface="Calibri" panose="020F0502020204030204" pitchFamily="34" charset="0"/>
              </a:rPr>
              <a:t>Mol Cell Biol</a:t>
            </a:r>
            <a:r>
              <a:rPr kumimoji="0" lang="en-US" sz="13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Open Sans" panose="020B0606030504020204" pitchFamily="34" charset="0"/>
                <a:cs typeface="Calibri" panose="020F0502020204030204" pitchFamily="34" charset="0"/>
              </a:rPr>
              <a:t>. 2001;21(1):224-234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Open Sans" panose="020B0606030504020204" pitchFamily="34" charset="0"/>
                <a:cs typeface="Calibri" panose="020F0502020204030204" pitchFamily="34" charset="0"/>
              </a:rPr>
              <a:t>Patel SS, et al. </a:t>
            </a:r>
            <a:r>
              <a:rPr kumimoji="0" lang="en-US" sz="1333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Open Sans" panose="020B0606030504020204" pitchFamily="34" charset="0"/>
                <a:cs typeface="Calibri" panose="020F0502020204030204" pitchFamily="34" charset="0"/>
              </a:rPr>
              <a:t>Curr </a:t>
            </a:r>
            <a:r>
              <a:rPr kumimoji="0" lang="en-US" sz="1333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Open Sans" panose="020B0606030504020204" pitchFamily="34" charset="0"/>
                <a:cs typeface="Calibri" panose="020F0502020204030204" pitchFamily="34" charset="0"/>
              </a:rPr>
              <a:t>Hematol</a:t>
            </a:r>
            <a:r>
              <a:rPr kumimoji="0" lang="en-US" sz="1333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Open Sans" panose="020B0606030504020204" pitchFamily="34" charset="0"/>
                <a:cs typeface="Calibri" panose="020F0502020204030204" pitchFamily="34" charset="0"/>
              </a:rPr>
              <a:t> Malig Rep</a:t>
            </a:r>
            <a:r>
              <a:rPr kumimoji="0" lang="en-US" sz="13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Open Sans" panose="020B0606030504020204" pitchFamily="34" charset="0"/>
                <a:cs typeface="Calibri" panose="020F0502020204030204" pitchFamily="34" charset="0"/>
              </a:rPr>
              <a:t>. 2020;15(4):350-359; Brunetti L, et al. </a:t>
            </a:r>
            <a:r>
              <a:rPr kumimoji="0" lang="en-US" sz="1333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Open Sans" panose="020B0606030504020204" pitchFamily="34" charset="0"/>
                <a:cs typeface="Calibri" panose="020F0502020204030204" pitchFamily="34" charset="0"/>
              </a:rPr>
              <a:t>Cancer Cell</a:t>
            </a:r>
            <a:r>
              <a:rPr kumimoji="0" lang="en-US" sz="13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Open Sans" panose="020B0606030504020204" pitchFamily="34" charset="0"/>
                <a:cs typeface="Calibri" panose="020F0502020204030204" pitchFamily="34" charset="0"/>
              </a:rPr>
              <a:t>. 2018;34(3):499-512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7CAEF30-1755-79FF-2FE1-B05B5012FD3C}"/>
              </a:ext>
            </a:extLst>
          </p:cNvPr>
          <p:cNvSpPr txBox="1"/>
          <p:nvPr/>
        </p:nvSpPr>
        <p:spPr>
          <a:xfrm>
            <a:off x="9699010" y="59140"/>
            <a:ext cx="1903342" cy="502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Duke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Health</a:t>
            </a:r>
          </a:p>
        </p:txBody>
      </p:sp>
    </p:spTree>
    <p:extLst>
      <p:ext uri="{BB962C8B-B14F-4D97-AF65-F5344CB8AC3E}">
        <p14:creationId xmlns:p14="http://schemas.microsoft.com/office/powerpoint/2010/main" val="1416509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F0B374A4-E24E-4727-359B-31561231D1AC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4476435" name="Title 1">
            <a:extLst>
              <a:ext uri="{FF2B5EF4-FFF2-40B4-BE49-F238E27FC236}">
                <a16:creationId xmlns:a16="http://schemas.microsoft.com/office/drawing/2014/main" id="{FBE3118D-1E75-0796-86CA-DA7D1FCA875B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0" y="794639"/>
            <a:ext cx="12046688" cy="774831"/>
          </a:xfrm>
        </p:spPr>
        <p:txBody>
          <a:bodyPr vert="horz" lIns="0" tIns="0" rIns="0" bIns="0" rtlCol="0" anchor="ctr">
            <a:noAutofit/>
          </a:bodyPr>
          <a:lstStyle/>
          <a:p>
            <a:pPr algn="ctr">
              <a:defRPr/>
            </a:pPr>
            <a:r>
              <a:rPr lang="en-US" sz="2800" b="1" dirty="0"/>
              <a:t>Menin inhibitors are not the same with differences in chemical structure and physiochemical properties </a:t>
            </a:r>
            <a:endParaRPr lang="en-US" sz="3600" dirty="0"/>
          </a:p>
        </p:txBody>
      </p:sp>
      <p:graphicFrame>
        <p:nvGraphicFramePr>
          <p:cNvPr id="238944655" name="Table 19">
            <a:extLst>
              <a:ext uri="{FF2B5EF4-FFF2-40B4-BE49-F238E27FC236}">
                <a16:creationId xmlns:a16="http://schemas.microsoft.com/office/drawing/2014/main" id="{70CC91F6-2AA0-5238-6936-3704E6A836F6}"/>
              </a:ext>
            </a:extLst>
          </p:cNvPr>
          <p:cNvGraphicFramePr>
            <a:graphicFrameLocks noGrp="1"/>
          </p:cNvGraphicFramePr>
          <p:nvPr/>
        </p:nvGraphicFramePr>
        <p:xfrm>
          <a:off x="1490622" y="1578198"/>
          <a:ext cx="9204847" cy="2571295"/>
        </p:xfrm>
        <a:graphic>
          <a:graphicData uri="http://schemas.openxmlformats.org/drawingml/2006/table">
            <a:tbl>
              <a:tblPr/>
              <a:tblGrid>
                <a:gridCol w="10450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148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8163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8163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8163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99019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en-US" sz="1500" b="1" i="0" u="none" strike="noStrike" cap="none" spc="0">
                        <a:ln>
                          <a:noFill/>
                        </a:ln>
                        <a:solidFill>
                          <a:schemeClr val="bg1"/>
                        </a:solidFill>
                        <a:latin typeface="Arial"/>
                        <a:ea typeface="メイリオ"/>
                        <a:cs typeface="Arial"/>
                      </a:endParaRPr>
                    </a:p>
                  </a:txBody>
                  <a:tcPr marL="0" marR="91452" marT="45732" marB="45732" anchor="ctr">
                    <a:lnL w="12700" algn="ctr">
                      <a:solidFill>
                        <a:sysClr val="windowText" lastClr="000000"/>
                      </a:solidFill>
                    </a:lnL>
                    <a:lnR w="12700" algn="ctr">
                      <a:solidFill>
                        <a:sysClr val="windowText" lastClr="000000"/>
                      </a:solidFill>
                    </a:lnR>
                    <a:lnT w="12700" algn="ctr">
                      <a:solidFill>
                        <a:sysClr val="windowText" lastClr="000000"/>
                      </a:solidFill>
                    </a:lnT>
                    <a:lnB w="12700" algn="ctr">
                      <a:solidFill>
                        <a:sysClr val="windowText" lastClr="000000"/>
                      </a:solidFill>
                    </a:lnB>
                    <a:solidFill>
                      <a:srgbClr val="007A4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500" b="1" i="0" u="none" strike="noStrike" cap="none" spc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Arial"/>
                          <a:ea typeface="メイリオ"/>
                          <a:cs typeface="Arial"/>
                        </a:rPr>
                        <a:t>Revumenib</a:t>
                      </a:r>
                    </a:p>
                  </a:txBody>
                  <a:tcPr marL="0" marR="91452" marT="45732" marB="45732" anchor="ctr">
                    <a:lnL w="12700" algn="ctr">
                      <a:solidFill>
                        <a:sysClr val="windowText" lastClr="000000"/>
                      </a:solidFill>
                    </a:lnL>
                    <a:lnR w="12700" algn="ctr">
                      <a:solidFill>
                        <a:sysClr val="windowText" lastClr="000000"/>
                      </a:solidFill>
                    </a:lnR>
                    <a:lnT w="12700" algn="ctr">
                      <a:solidFill>
                        <a:sysClr val="windowText" lastClr="000000"/>
                      </a:solidFill>
                    </a:lnT>
                    <a:lnB w="12700" algn="ctr">
                      <a:solidFill>
                        <a:sysClr val="windowText" lastClr="000000"/>
                      </a:solidFill>
                    </a:lnB>
                    <a:solidFill>
                      <a:srgbClr val="007A4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500" b="1" i="0" u="none" strike="noStrike" cap="none" spc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Arial"/>
                          <a:ea typeface="メイリオ"/>
                          <a:cs typeface="Arial"/>
                        </a:rPr>
                        <a:t>Ziftomenib</a:t>
                      </a:r>
                    </a:p>
                  </a:txBody>
                  <a:tcPr marL="0" marR="91452" marT="45732" marB="45732" anchor="ctr">
                    <a:lnL w="12700" algn="ctr">
                      <a:solidFill>
                        <a:sysClr val="windowText" lastClr="000000"/>
                      </a:solidFill>
                    </a:lnL>
                    <a:lnR w="12700" algn="ctr">
                      <a:solidFill>
                        <a:sysClr val="windowText" lastClr="000000"/>
                      </a:solidFill>
                    </a:lnR>
                    <a:lnT w="12700" algn="ctr">
                      <a:solidFill>
                        <a:sysClr val="windowText" lastClr="000000"/>
                      </a:solidFill>
                    </a:lnT>
                    <a:lnB w="12700" algn="ctr">
                      <a:solidFill>
                        <a:sysClr val="windowText" lastClr="000000"/>
                      </a:solidFill>
                    </a:lnB>
                    <a:solidFill>
                      <a:srgbClr val="007A4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500" b="1">
                          <a:solidFill>
                            <a:schemeClr val="bg1"/>
                          </a:solidFill>
                          <a:latin typeface="Arial"/>
                          <a:ea typeface="メイリオ"/>
                          <a:cs typeface="Arial"/>
                        </a:rPr>
                        <a:t>Bleximenib</a:t>
                      </a:r>
                    </a:p>
                  </a:txBody>
                  <a:tcPr marL="0" marR="91452" marT="45732" marB="45732" anchor="ctr">
                    <a:lnL w="12700" algn="ctr">
                      <a:solidFill>
                        <a:sysClr val="windowText" lastClr="000000"/>
                      </a:solidFill>
                    </a:lnL>
                    <a:lnR w="12700" algn="ctr">
                      <a:solidFill>
                        <a:sysClr val="windowText" lastClr="000000"/>
                      </a:solidFill>
                    </a:lnR>
                    <a:lnT w="12700" algn="ctr">
                      <a:solidFill>
                        <a:sysClr val="windowText" lastClr="000000"/>
                      </a:solidFill>
                    </a:lnT>
                    <a:lnB w="12700" algn="ctr">
                      <a:solidFill>
                        <a:sysClr val="windowText" lastClr="000000"/>
                      </a:solidFill>
                    </a:lnB>
                    <a:solidFill>
                      <a:srgbClr val="007A4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600" b="1">
                          <a:solidFill>
                            <a:schemeClr val="bg1"/>
                          </a:solidFill>
                          <a:latin typeface="Arial"/>
                          <a:ea typeface="メイリオ"/>
                          <a:cs typeface="Arial"/>
                        </a:rPr>
                        <a:t>Enzomenib</a:t>
                      </a:r>
                      <a:endParaRPr sz="1900"/>
                    </a:p>
                  </a:txBody>
                  <a:tcPr marL="0" marR="91452" marT="45732" marB="45732" anchor="ctr">
                    <a:lnL w="12700" algn="ctr">
                      <a:solidFill>
                        <a:sysClr val="windowText" lastClr="000000"/>
                      </a:solidFill>
                    </a:lnL>
                    <a:lnR w="12700" algn="ctr">
                      <a:solidFill>
                        <a:sysClr val="windowText" lastClr="000000"/>
                      </a:solidFill>
                    </a:lnR>
                    <a:lnT w="12700" algn="ctr">
                      <a:solidFill>
                        <a:sysClr val="windowText" lastClr="000000"/>
                      </a:solidFill>
                    </a:lnT>
                    <a:lnB w="12700" algn="ctr">
                      <a:solidFill>
                        <a:sysClr val="windowText" lastClr="000000"/>
                      </a:solidFill>
                    </a:lnB>
                    <a:solidFill>
                      <a:srgbClr val="007A4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28927">
                <a:tc rowSpan="2">
                  <a:txBody>
                    <a:bodyPr/>
                    <a:lstStyle/>
                    <a:p>
                      <a:pPr marL="0" marR="0" lvl="0" indent="0" algn="ctr" defTabSz="45720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200" b="1" i="0" u="none" strike="noStrike" cap="none" spc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Arial"/>
                          <a:ea typeface="Arial"/>
                          <a:cs typeface="Arial"/>
                        </a:rPr>
                        <a:t>Structure*</a:t>
                      </a:r>
                      <a:endParaRPr lang="en-US" sz="1500" b="1" i="0" u="none" strike="noStrike" cap="none" spc="0">
                        <a:ln>
                          <a:noFill/>
                        </a:ln>
                        <a:solidFill>
                          <a:schemeClr val="bg1"/>
                        </a:solidFill>
                        <a:latin typeface="Arial"/>
                        <a:ea typeface="Arial"/>
                        <a:cs typeface="Arial"/>
                      </a:endParaRPr>
                    </a:p>
                  </a:txBody>
                  <a:tcPr marL="0" marR="91452" marT="45732" marB="45732" anchor="ctr">
                    <a:lnL w="12700" algn="ctr">
                      <a:solidFill>
                        <a:sysClr val="windowText" lastClr="000000"/>
                      </a:solidFill>
                    </a:lnL>
                    <a:lnR w="12700" algn="ctr">
                      <a:solidFill>
                        <a:sysClr val="windowText" lastClr="000000"/>
                      </a:solidFill>
                    </a:lnR>
                    <a:lnT w="12700" algn="ctr">
                      <a:solidFill>
                        <a:sysClr val="windowText" lastClr="000000"/>
                      </a:solidFill>
                    </a:lnT>
                    <a:lnB w="12700" algn="ctr">
                      <a:solidFill>
                        <a:sysClr val="windowText" lastClr="000000"/>
                      </a:solidFill>
                    </a:lnB>
                    <a:solidFill>
                      <a:srgbClr val="007A4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sz="1500" b="0" i="0" u="none" strike="noStrike" cap="none" spc="0">
                        <a:ln>
                          <a:noFill/>
                        </a:ln>
                        <a:solidFill>
                          <a:schemeClr val="bg1"/>
                        </a:solidFill>
                        <a:latin typeface="Aptos"/>
                        <a:ea typeface="Arial"/>
                        <a:cs typeface="Arial"/>
                      </a:endParaRPr>
                    </a:p>
                  </a:txBody>
                  <a:tcPr marL="0" marR="91452" marT="45732" marB="45732" anchor="ctr">
                    <a:lnL w="12700" algn="ctr">
                      <a:solidFill>
                        <a:sysClr val="windowText" lastClr="000000"/>
                      </a:solidFill>
                    </a:lnL>
                    <a:lnR w="12700" algn="ctr">
                      <a:solidFill>
                        <a:sysClr val="windowText" lastClr="000000"/>
                      </a:solidFill>
                    </a:lnR>
                    <a:lnT w="12700" algn="ctr">
                      <a:solidFill>
                        <a:sysClr val="windowText" lastClr="000000"/>
                      </a:solidFill>
                    </a:lnT>
                    <a:lnB w="12700" algn="ctr">
                      <a:solidFill>
                        <a:sysClr val="windowText" lastClr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sz="1500" b="0" i="0" u="none" strike="noStrike" cap="none" spc="0">
                        <a:ln>
                          <a:noFill/>
                        </a:ln>
                        <a:solidFill>
                          <a:schemeClr val="bg1"/>
                        </a:solidFill>
                        <a:latin typeface="Aptos"/>
                        <a:ea typeface="Arial"/>
                        <a:cs typeface="Arial"/>
                      </a:endParaRPr>
                    </a:p>
                  </a:txBody>
                  <a:tcPr marL="0" marR="91452" marT="45732" marB="45732" anchor="ctr">
                    <a:lnL w="12700" algn="ctr">
                      <a:solidFill>
                        <a:sysClr val="windowText" lastClr="000000"/>
                      </a:solidFill>
                    </a:lnL>
                    <a:lnR w="12700" algn="ctr">
                      <a:solidFill>
                        <a:sysClr val="windowText" lastClr="000000"/>
                      </a:solidFill>
                    </a:lnR>
                    <a:lnT w="12700" algn="ctr">
                      <a:solidFill>
                        <a:sysClr val="windowText" lastClr="000000"/>
                      </a:solidFill>
                    </a:lnT>
                    <a:lnB w="12700" algn="ctr">
                      <a:solidFill>
                        <a:sysClr val="windowText" lastClr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sz="1500" b="0" i="0" u="none" strike="noStrike" cap="none" spc="0">
                        <a:ln>
                          <a:noFill/>
                        </a:ln>
                        <a:solidFill>
                          <a:schemeClr val="bg1"/>
                        </a:solidFill>
                        <a:latin typeface="Aptos"/>
                        <a:ea typeface="Arial"/>
                        <a:cs typeface="Arial"/>
                      </a:endParaRPr>
                    </a:p>
                  </a:txBody>
                  <a:tcPr marL="0" marR="91452" marT="45732" marB="45732" anchor="ctr">
                    <a:lnL w="12700" algn="ctr">
                      <a:solidFill>
                        <a:sysClr val="windowText" lastClr="000000"/>
                      </a:solidFill>
                    </a:lnL>
                    <a:lnR w="12700" algn="ctr">
                      <a:solidFill>
                        <a:sysClr val="windowText" lastClr="000000"/>
                      </a:solidFill>
                    </a:lnR>
                    <a:lnT w="12700" algn="ctr">
                      <a:solidFill>
                        <a:sysClr val="windowText" lastClr="000000"/>
                      </a:solidFill>
                    </a:lnT>
                    <a:lnB w="12700" algn="ctr">
                      <a:solidFill>
                        <a:sysClr val="windowText" lastClr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sz="1500" b="1">
                        <a:solidFill>
                          <a:schemeClr val="bg1"/>
                        </a:solidFill>
                        <a:latin typeface="Aptos"/>
                        <a:ea typeface="Arial"/>
                        <a:cs typeface="Arial"/>
                      </a:endParaRPr>
                    </a:p>
                  </a:txBody>
                  <a:tcPr marL="0" marR="91452" marT="45732" marB="45732" anchor="ctr">
                    <a:lnL w="12700" algn="ctr">
                      <a:solidFill>
                        <a:sysClr val="windowText" lastClr="000000"/>
                      </a:solidFill>
                    </a:lnL>
                    <a:lnR w="12700" algn="ctr">
                      <a:solidFill>
                        <a:sysClr val="windowText" lastClr="000000"/>
                      </a:solidFill>
                    </a:lnR>
                    <a:lnT w="12700" algn="ctr">
                      <a:solidFill>
                        <a:sysClr val="windowText" lastClr="000000"/>
                      </a:solidFill>
                    </a:lnT>
                    <a:lnB w="12700" algn="ctr">
                      <a:solidFill>
                        <a:sysClr val="windowText" lastClr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3349">
                <a:tc vMerge="1">
                  <a:txBody>
                    <a:bodyPr/>
                    <a:lstStyle/>
                    <a:p>
                      <a:pPr>
                        <a:defRPr/>
                      </a:pPr>
                      <a:endParaRPr lang="ja-JP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500" b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Tertiary</a:t>
                      </a:r>
                      <a:r>
                        <a:rPr lang="en-US" sz="1500" b="0" i="0" u="none" strike="noStrike" cap="none" spc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rPr>
                        <a:t> amine bond</a:t>
                      </a:r>
                      <a:endParaRPr sz="1900"/>
                    </a:p>
                  </a:txBody>
                  <a:tcPr marL="0" marR="91452" marT="45732" marB="45732" anchor="ctr">
                    <a:lnL w="12700" algn="ctr">
                      <a:solidFill>
                        <a:sysClr val="windowText" lastClr="000000"/>
                      </a:solidFill>
                    </a:lnL>
                    <a:lnR w="12700" algn="ctr">
                      <a:solidFill>
                        <a:sysClr val="windowText" lastClr="000000"/>
                      </a:solidFill>
                    </a:lnR>
                    <a:lnT w="12700" algn="ctr">
                      <a:solidFill>
                        <a:sysClr val="windowText" lastClr="000000"/>
                      </a:solidFill>
                    </a:lnT>
                    <a:lnB w="12700" algn="ctr">
                      <a:solidFill>
                        <a:sysClr val="windowText" lastClr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500" b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Tertiary</a:t>
                      </a:r>
                      <a:r>
                        <a:rPr lang="en-US" sz="1500" b="0" i="0" u="none" strike="noStrike" cap="none" spc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rPr>
                        <a:t> amine bond</a:t>
                      </a:r>
                      <a:endParaRPr sz="1900"/>
                    </a:p>
                  </a:txBody>
                  <a:tcPr marL="0" marR="91452" marT="45732" marB="45732" anchor="ctr">
                    <a:lnL w="12700" algn="ctr">
                      <a:solidFill>
                        <a:sysClr val="windowText" lastClr="000000"/>
                      </a:solidFill>
                    </a:lnL>
                    <a:lnR w="12700" algn="ctr">
                      <a:solidFill>
                        <a:sysClr val="windowText" lastClr="000000"/>
                      </a:solidFill>
                    </a:lnR>
                    <a:lnT w="12700" algn="ctr">
                      <a:solidFill>
                        <a:sysClr val="windowText" lastClr="000000"/>
                      </a:solidFill>
                    </a:lnT>
                    <a:lnB w="12700" algn="ctr">
                      <a:solidFill>
                        <a:sysClr val="windowText" lastClr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500" b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Tertiary</a:t>
                      </a:r>
                      <a:r>
                        <a:rPr lang="en-US" sz="1500" b="0" i="0" u="none" strike="noStrike" cap="none" spc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rPr>
                        <a:t> amine bond</a:t>
                      </a:r>
                      <a:endParaRPr sz="1900"/>
                    </a:p>
                  </a:txBody>
                  <a:tcPr marL="0" marR="91452" marT="45732" marB="45732" anchor="ctr">
                    <a:lnL w="12700" algn="ctr">
                      <a:solidFill>
                        <a:sysClr val="windowText" lastClr="000000"/>
                      </a:solidFill>
                    </a:lnL>
                    <a:lnR w="12700" algn="ctr">
                      <a:solidFill>
                        <a:sysClr val="windowText" lastClr="000000"/>
                      </a:solidFill>
                    </a:lnR>
                    <a:lnT w="12700" algn="ctr">
                      <a:solidFill>
                        <a:sysClr val="windowText" lastClr="000000"/>
                      </a:solidFill>
                    </a:lnT>
                    <a:lnB w="12700" algn="ctr">
                      <a:solidFill>
                        <a:sysClr val="windowText" lastClr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900" b="1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rPr>
                        <a:t>Amide bond</a:t>
                      </a:r>
                      <a:endParaRPr sz="1900" dirty="0"/>
                    </a:p>
                  </a:txBody>
                  <a:tcPr marL="0" marR="91452" marT="45732" marB="45732" anchor="ctr">
                    <a:lnL w="12700" algn="ctr">
                      <a:solidFill>
                        <a:sysClr val="windowText" lastClr="000000"/>
                      </a:solidFill>
                    </a:lnL>
                    <a:lnR w="12700" algn="ctr">
                      <a:solidFill>
                        <a:sysClr val="windowText" lastClr="000000"/>
                      </a:solidFill>
                    </a:lnR>
                    <a:lnT w="12700" algn="ctr">
                      <a:solidFill>
                        <a:sysClr val="windowText" lastClr="000000"/>
                      </a:solidFill>
                    </a:lnT>
                    <a:lnB w="12700" algn="ctr">
                      <a:solidFill>
                        <a:sysClr val="windowText" lastClr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570723291" name="オブジェクト 5">
            <a:extLst>
              <a:ext uri="{FF2B5EF4-FFF2-40B4-BE49-F238E27FC236}">
                <a16:creationId xmlns:a16="http://schemas.microsoft.com/office/drawing/2014/main" id="{0773F08C-D5AC-495B-C6CA-7960F8B572B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569921" y="2307526"/>
          <a:ext cx="1836255" cy="11039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oleObj" r:id="rId3" imgW="2268855" imgH="1363980" progId="ChemDraw.Document.6.0">
                  <p:embed/>
                </p:oleObj>
              </mc:Choice>
              <mc:Fallback>
                <p:oleObj name="oleObj" r:id="rId3" imgW="2268855" imgH="1363980" progId="ChemDraw.Document.6.0">
                  <p:embed/>
                  <p:pic>
                    <p:nvPicPr>
                      <p:cNvPr id="1570723291" name="オブジェクト 5">
                        <a:extLst>
                          <a:ext uri="{FF2B5EF4-FFF2-40B4-BE49-F238E27FC236}">
                            <a16:creationId xmlns:a16="http://schemas.microsoft.com/office/drawing/2014/main" id="{0773F08C-D5AC-495B-C6CA-7960F8B572B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/>
                    </p:blipFill>
                    <p:spPr bwMode="auto">
                      <a:xfrm>
                        <a:off x="2569921" y="2307526"/>
                        <a:ext cx="1836255" cy="110391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3928545" name="オブジェクト 6">
            <a:extLst>
              <a:ext uri="{FF2B5EF4-FFF2-40B4-BE49-F238E27FC236}">
                <a16:creationId xmlns:a16="http://schemas.microsoft.com/office/drawing/2014/main" id="{E5EF1AE4-1C82-CAB5-3320-1FABBE227DE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555003" y="2278950"/>
          <a:ext cx="2025915" cy="1139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oleObj" r:id="rId5" imgW="2428875" imgH="1363980" progId="ChemDraw.Document.6.0">
                  <p:embed/>
                </p:oleObj>
              </mc:Choice>
              <mc:Fallback>
                <p:oleObj name="oleObj" r:id="rId5" imgW="2428875" imgH="1363980" progId="ChemDraw.Document.6.0">
                  <p:embed/>
                  <p:pic>
                    <p:nvPicPr>
                      <p:cNvPr id="73928545" name="オブジェクト 6">
                        <a:extLst>
                          <a:ext uri="{FF2B5EF4-FFF2-40B4-BE49-F238E27FC236}">
                            <a16:creationId xmlns:a16="http://schemas.microsoft.com/office/drawing/2014/main" id="{E5EF1AE4-1C82-CAB5-3320-1FABBE227DE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/>
                    </p:blipFill>
                    <p:spPr bwMode="auto">
                      <a:xfrm>
                        <a:off x="6555003" y="2278950"/>
                        <a:ext cx="2025915" cy="11398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970035" name="オブジェクト 7">
            <a:extLst>
              <a:ext uri="{FF2B5EF4-FFF2-40B4-BE49-F238E27FC236}">
                <a16:creationId xmlns:a16="http://schemas.microsoft.com/office/drawing/2014/main" id="{32FC516C-B68F-36E9-42CB-BFFFBA5C42C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781919" y="2231323"/>
          <a:ext cx="1802701" cy="12524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oleObj" r:id="rId7" imgW="2064385" imgH="1435100" progId="ChemDraw.Document.6.0">
                  <p:embed/>
                </p:oleObj>
              </mc:Choice>
              <mc:Fallback>
                <p:oleObj name="oleObj" r:id="rId7" imgW="2064385" imgH="1435100" progId="ChemDraw.Document.6.0">
                  <p:embed/>
                  <p:pic>
                    <p:nvPicPr>
                      <p:cNvPr id="15970035" name="オブジェクト 7">
                        <a:extLst>
                          <a:ext uri="{FF2B5EF4-FFF2-40B4-BE49-F238E27FC236}">
                            <a16:creationId xmlns:a16="http://schemas.microsoft.com/office/drawing/2014/main" id="{32FC516C-B68F-36E9-42CB-BFFFBA5C42C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/>
                    </p:blipFill>
                    <p:spPr bwMode="auto">
                      <a:xfrm>
                        <a:off x="8781919" y="2231323"/>
                        <a:ext cx="1802701" cy="125244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90717488" name="オブジェクト 8">
            <a:extLst>
              <a:ext uri="{FF2B5EF4-FFF2-40B4-BE49-F238E27FC236}">
                <a16:creationId xmlns:a16="http://schemas.microsoft.com/office/drawing/2014/main" id="{BB961100-A267-E0ED-F61B-F9F73C2819A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599584" y="2124800"/>
          <a:ext cx="1800109" cy="14094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oleObj" r:id="rId9" imgW="2407285" imgH="1892300" progId="ChemDraw.Document.6.0">
                  <p:embed/>
                </p:oleObj>
              </mc:Choice>
              <mc:Fallback>
                <p:oleObj name="oleObj" r:id="rId9" imgW="2407285" imgH="1892300" progId="ChemDraw.Document.6.0">
                  <p:embed/>
                  <p:pic>
                    <p:nvPicPr>
                      <p:cNvPr id="690717488" name="オブジェクト 8">
                        <a:extLst>
                          <a:ext uri="{FF2B5EF4-FFF2-40B4-BE49-F238E27FC236}">
                            <a16:creationId xmlns:a16="http://schemas.microsoft.com/office/drawing/2014/main" id="{BB961100-A267-E0ED-F61B-F9F73C2819A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/>
                    </p:blipFill>
                    <p:spPr bwMode="auto">
                      <a:xfrm>
                        <a:off x="4599584" y="2124800"/>
                        <a:ext cx="1800109" cy="140946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33840598" name="TextBox 24">
            <a:extLst>
              <a:ext uri="{FF2B5EF4-FFF2-40B4-BE49-F238E27FC236}">
                <a16:creationId xmlns:a16="http://schemas.microsoft.com/office/drawing/2014/main" id="{F1CF12AC-8336-86D4-FC16-2C8A981B501D}"/>
              </a:ext>
            </a:extLst>
          </p:cNvPr>
          <p:cNvSpPr txBox="1"/>
          <p:nvPr/>
        </p:nvSpPr>
        <p:spPr bwMode="auto">
          <a:xfrm>
            <a:off x="265815" y="4470860"/>
            <a:ext cx="5639171" cy="238526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44" marR="0" lvl="0" indent="-285744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Each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menin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inhibitor has a different chemical structure and different physiochemical properties such as polar surface area, lipophilicity, and basicity that may impact safety and efficacy</a:t>
            </a:r>
            <a:r>
              <a:rPr kumimoji="0" lang="en-US" sz="16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1,2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44" marR="0" lvl="0" indent="-285744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Enzomenib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was specifically and intentionally designed to have low lipophilicity and basicity, which preliminary clinical data from the ongoing phase 1 trial has shown results in rapid clearance and minimal to no accumulation</a:t>
            </a:r>
            <a:r>
              <a:rPr kumimoji="0" lang="en-US" sz="16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1991277286" name="Table 25">
            <a:extLst>
              <a:ext uri="{FF2B5EF4-FFF2-40B4-BE49-F238E27FC236}">
                <a16:creationId xmlns:a16="http://schemas.microsoft.com/office/drawing/2014/main" id="{0F5DBE27-9687-F650-B597-99E12DAD7EE8}"/>
              </a:ext>
            </a:extLst>
          </p:cNvPr>
          <p:cNvGraphicFramePr>
            <a:graphicFrameLocks noGrp="1"/>
          </p:cNvGraphicFramePr>
          <p:nvPr/>
        </p:nvGraphicFramePr>
        <p:xfrm>
          <a:off x="6029193" y="4522466"/>
          <a:ext cx="5486400" cy="1711057"/>
        </p:xfrm>
        <a:graphic>
          <a:graphicData uri="http://schemas.openxmlformats.org/drawingml/2006/table">
            <a:tbl>
              <a:tblPr firstRow="1" bandRow="1"/>
              <a:tblGrid>
                <a:gridCol w="1371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544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74320">
                <a:tc>
                  <a:txBody>
                    <a:bodyPr/>
                    <a:lstStyle/>
                    <a:p>
                      <a:pPr algn="r">
                        <a:defRPr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Chemical Property*</a:t>
                      </a:r>
                    </a:p>
                  </a:txBody>
                  <a:tcPr marL="68580" marR="68580" marT="34291" marB="34291" anchor="ctr">
                    <a:lnL w="12700" algn="ctr">
                      <a:solidFill>
                        <a:sysClr val="window" lastClr="FFFFFF"/>
                      </a:solidFill>
                    </a:lnL>
                    <a:lnR w="12700" algn="ctr">
                      <a:solidFill>
                        <a:sysClr val="window" lastClr="FFFFFF"/>
                      </a:solidFill>
                    </a:lnR>
                    <a:lnT w="12700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</a:lnT>
                    <a:lnB w="12700" algn="ctr">
                      <a:solidFill>
                        <a:sysClr val="window" lastClr="FFFFFF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Polar Surface Area</a:t>
                      </a:r>
                      <a:r>
                        <a:rPr lang="en-US" sz="1100" b="1" baseline="3000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1,2,3</a:t>
                      </a:r>
                      <a:endParaRPr sz="1900"/>
                    </a:p>
                  </a:txBody>
                  <a:tcPr marL="27432" marR="27432" marT="34291" marB="34291" anchor="ctr">
                    <a:lnL w="12700" algn="ctr">
                      <a:solidFill>
                        <a:sysClr val="window" lastClr="FFFFFF"/>
                      </a:solidFill>
                    </a:lnL>
                    <a:lnR w="12700" algn="ctr">
                      <a:solidFill>
                        <a:sysClr val="window" lastClr="FFFFFF"/>
                      </a:solidFill>
                    </a:lnR>
                    <a:lnT w="12700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</a:lnT>
                    <a:lnB w="12700" algn="ctr">
                      <a:solidFill>
                        <a:sysClr val="window" lastClr="FFFFFF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Lipophilicity</a:t>
                      </a:r>
                      <a:r>
                        <a:rPr lang="en-US" sz="1100" b="1" baseline="3000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1,2</a:t>
                      </a:r>
                      <a:endParaRPr sz="1900"/>
                    </a:p>
                  </a:txBody>
                  <a:tcPr marL="68580" marR="68580" marT="34291" marB="34291" anchor="ctr">
                    <a:lnL w="12700" algn="ctr">
                      <a:solidFill>
                        <a:sysClr val="window" lastClr="FFFFFF"/>
                      </a:solidFill>
                    </a:lnL>
                    <a:lnR w="12700" algn="ctr">
                      <a:solidFill>
                        <a:sysClr val="window" lastClr="FFFFFF"/>
                      </a:solidFill>
                    </a:lnR>
                    <a:lnT w="12700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</a:lnT>
                    <a:lnB w="12700" algn="ctr">
                      <a:solidFill>
                        <a:sysClr val="window" lastClr="FFFFFF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Basicity</a:t>
                      </a:r>
                      <a:r>
                        <a:rPr lang="en-US" sz="1100" b="1" baseline="3000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1,2</a:t>
                      </a:r>
                      <a:endParaRPr sz="1900"/>
                    </a:p>
                  </a:txBody>
                  <a:tcPr marL="68580" marR="68580" marT="34291" marB="34291" anchor="ctr">
                    <a:lnL w="12700" algn="ctr">
                      <a:solidFill>
                        <a:sysClr val="window" lastClr="FFFFFF"/>
                      </a:solidFill>
                    </a:lnL>
                    <a:lnR w="12700" algn="ctr">
                      <a:solidFill>
                        <a:sysClr val="window" lastClr="FFFFFF"/>
                      </a:solidFill>
                    </a:lnR>
                    <a:lnT w="12700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</a:lnT>
                    <a:lnB w="12700" algn="ctr">
                      <a:solidFill>
                        <a:sysClr val="window" lastClr="FFFFFF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6220">
                <a:tc>
                  <a:txBody>
                    <a:bodyPr/>
                    <a:lstStyle/>
                    <a:p>
                      <a:pPr algn="r">
                        <a:defRPr/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Target Value</a:t>
                      </a:r>
                      <a:endParaRPr sz="1900"/>
                    </a:p>
                  </a:txBody>
                  <a:tcPr marL="68580" marR="68580" marT="34291" marB="34291" anchor="ctr">
                    <a:lnL w="12700" algn="ctr">
                      <a:solidFill>
                        <a:sysClr val="window" lastClr="FFFFFF"/>
                      </a:solidFill>
                    </a:lnL>
                    <a:lnR w="12700" algn="ctr">
                      <a:solidFill>
                        <a:sysClr val="window" lastClr="FFFFFF"/>
                      </a:solidFill>
                    </a:lnR>
                    <a:lnT w="12700" algn="ctr">
                      <a:solidFill>
                        <a:sysClr val="window" lastClr="FFFFFF"/>
                      </a:solidFill>
                    </a:lnT>
                    <a:lnB w="12700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PSA &gt; 75</a:t>
                      </a:r>
                      <a:endParaRPr sz="1900"/>
                    </a:p>
                  </a:txBody>
                  <a:tcPr marL="27432" marR="27432" marT="34291" marB="34291" anchor="ctr">
                    <a:lnL w="12700" algn="ctr">
                      <a:solidFill>
                        <a:sysClr val="window" lastClr="FFFFFF"/>
                      </a:solidFill>
                    </a:lnL>
                    <a:lnR w="12700" algn="ctr">
                      <a:solidFill>
                        <a:sysClr val="window" lastClr="FFFFFF"/>
                      </a:solidFill>
                    </a:lnR>
                    <a:lnT w="12700" algn="ctr">
                      <a:solidFill>
                        <a:sysClr val="window" lastClr="FFFFFF"/>
                      </a:solidFill>
                    </a:lnT>
                    <a:lnB w="12700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ClogP &lt;3.0</a:t>
                      </a:r>
                      <a:endParaRPr sz="1900"/>
                    </a:p>
                  </a:txBody>
                  <a:tcPr marL="68580" marR="68580" marT="34291" marB="34291" anchor="ctr">
                    <a:lnL w="12700" algn="ctr">
                      <a:solidFill>
                        <a:sysClr val="window" lastClr="FFFFFF"/>
                      </a:solidFill>
                    </a:lnL>
                    <a:lnR w="12700" algn="ctr">
                      <a:solidFill>
                        <a:sysClr val="window" lastClr="FFFFFF"/>
                      </a:solidFill>
                    </a:lnR>
                    <a:lnT w="12700" algn="ctr">
                      <a:solidFill>
                        <a:sysClr val="window" lastClr="FFFFFF"/>
                      </a:solidFill>
                    </a:lnT>
                    <a:lnB w="12700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Pka &lt;7.4</a:t>
                      </a:r>
                      <a:endParaRPr sz="1900"/>
                    </a:p>
                  </a:txBody>
                  <a:tcPr marL="68580" marR="68580" marT="34291" marB="34291" anchor="ctr">
                    <a:lnL w="12700" algn="ctr">
                      <a:solidFill>
                        <a:sysClr val="window" lastClr="FFFFFF"/>
                      </a:solidFill>
                    </a:lnL>
                    <a:lnR w="12700" algn="ctr">
                      <a:solidFill>
                        <a:sysClr val="window" lastClr="FFFFFF"/>
                      </a:solidFill>
                    </a:lnR>
                    <a:lnT w="12700" algn="ctr">
                      <a:solidFill>
                        <a:sysClr val="window" lastClr="FFFFFF"/>
                      </a:solidFill>
                    </a:lnT>
                    <a:lnB w="12700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7555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Enzomenib</a:t>
                      </a:r>
                      <a:endParaRPr sz="1900"/>
                    </a:p>
                  </a:txBody>
                  <a:tcPr marL="68580" marR="68580" marT="34291" marB="34291" anchor="ctr">
                    <a:lnL w="12700" algn="ctr">
                      <a:solidFill>
                        <a:sysClr val="window" lastClr="FFFFFF"/>
                      </a:solidFill>
                    </a:lnL>
                    <a:lnR w="12700" algn="ctr">
                      <a:solidFill>
                        <a:sysClr val="window" lastClr="FFFFFF"/>
                      </a:solidFill>
                    </a:lnR>
                    <a:lnT w="12700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</a:lnT>
                    <a:lnB w="12700" algn="ctr">
                      <a:solidFill>
                        <a:sysClr val="window" lastClr="FFFFFF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89.8</a:t>
                      </a:r>
                      <a:endParaRPr sz="1900"/>
                    </a:p>
                  </a:txBody>
                  <a:tcPr marL="27432" marR="27432" marT="34291" marB="34291" anchor="ctr">
                    <a:lnL w="12700" algn="ctr">
                      <a:solidFill>
                        <a:sysClr val="window" lastClr="FFFFFF"/>
                      </a:solidFill>
                    </a:lnL>
                    <a:lnR w="12700" algn="ctr">
                      <a:solidFill>
                        <a:sysClr val="window" lastClr="FFFFFF"/>
                      </a:solidFill>
                    </a:lnR>
                    <a:lnT w="12700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</a:lnT>
                    <a:lnB w="12700" algn="ctr">
                      <a:solidFill>
                        <a:sysClr val="window" lastClr="FFFFFF"/>
                      </a:solidFill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2.9</a:t>
                      </a:r>
                      <a:endParaRPr sz="1900"/>
                    </a:p>
                  </a:txBody>
                  <a:tcPr marL="68580" marR="68580" marT="34291" marB="34291" anchor="ctr">
                    <a:lnL w="12700" algn="ctr">
                      <a:solidFill>
                        <a:sysClr val="window" lastClr="FFFFFF"/>
                      </a:solidFill>
                    </a:lnL>
                    <a:lnR w="12700" algn="ctr">
                      <a:solidFill>
                        <a:sysClr val="window" lastClr="FFFFFF"/>
                      </a:solidFill>
                    </a:lnR>
                    <a:lnT w="12700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</a:lnT>
                    <a:lnB w="12700" algn="ctr">
                      <a:solidFill>
                        <a:sysClr val="window" lastClr="FFFFFF"/>
                      </a:solidFill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6.68</a:t>
                      </a:r>
                      <a:endParaRPr sz="1900"/>
                    </a:p>
                  </a:txBody>
                  <a:tcPr marL="68580" marR="68580" marT="34291" marB="34291" anchor="ctr">
                    <a:lnL w="12700" algn="ctr">
                      <a:solidFill>
                        <a:sysClr val="window" lastClr="FFFFFF"/>
                      </a:solidFill>
                    </a:lnL>
                    <a:lnR w="12700" algn="ctr">
                      <a:solidFill>
                        <a:sysClr val="window" lastClr="FFFFFF"/>
                      </a:solidFill>
                    </a:lnR>
                    <a:lnT w="12700" algn="ctr"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</a:lnT>
                    <a:lnB w="12700" algn="ctr">
                      <a:solidFill>
                        <a:sysClr val="window" lastClr="FFFFFF"/>
                      </a:solidFill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Revumenib</a:t>
                      </a:r>
                    </a:p>
                  </a:txBody>
                  <a:tcPr marL="68580" marR="68580" marT="34291" marB="34291" anchor="ctr">
                    <a:lnL w="12700" algn="ctr">
                      <a:solidFill>
                        <a:sysClr val="window" lastClr="FFFFFF"/>
                      </a:solidFill>
                    </a:lnL>
                    <a:lnR w="12700" algn="ctr">
                      <a:solidFill>
                        <a:sysClr val="window" lastClr="FFFFFF"/>
                      </a:solidFill>
                    </a:lnR>
                    <a:lnT w="12700" algn="ctr">
                      <a:solidFill>
                        <a:sysClr val="window" lastClr="FFFFFF"/>
                      </a:solidFill>
                    </a:lnT>
                    <a:lnB w="12700" algn="ctr">
                      <a:solidFill>
                        <a:sysClr val="window" lastClr="FFFFFF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106.9</a:t>
                      </a:r>
                      <a:endParaRPr sz="1900"/>
                    </a:p>
                  </a:txBody>
                  <a:tcPr marL="27432" marR="27432" marT="34291" marB="34291" anchor="ctr">
                    <a:lnL w="12700" algn="ctr">
                      <a:solidFill>
                        <a:sysClr val="window" lastClr="FFFFFF"/>
                      </a:solidFill>
                    </a:lnL>
                    <a:lnR w="12700" algn="ctr">
                      <a:solidFill>
                        <a:sysClr val="window" lastClr="FFFFFF"/>
                      </a:solidFill>
                    </a:lnR>
                    <a:lnT w="12700" algn="ctr">
                      <a:solidFill>
                        <a:sysClr val="window" lastClr="FFFFFF"/>
                      </a:solidFill>
                    </a:lnT>
                    <a:lnB w="12700" algn="ctr">
                      <a:solidFill>
                        <a:sysClr val="window" lastClr="FFFFFF"/>
                      </a:solidFill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3.13</a:t>
                      </a:r>
                      <a:endParaRPr sz="1900"/>
                    </a:p>
                  </a:txBody>
                  <a:tcPr marL="68580" marR="68580" marT="34291" marB="34291" anchor="ctr">
                    <a:lnL w="12700" algn="ctr">
                      <a:solidFill>
                        <a:sysClr val="window" lastClr="FFFFFF"/>
                      </a:solidFill>
                    </a:lnL>
                    <a:lnR w="12700" algn="ctr">
                      <a:solidFill>
                        <a:sysClr val="window" lastClr="FFFFFF"/>
                      </a:solidFill>
                    </a:lnR>
                    <a:lnT w="12700" algn="ctr">
                      <a:solidFill>
                        <a:sysClr val="window" lastClr="FFFFFF"/>
                      </a:solidFill>
                    </a:lnT>
                    <a:lnB w="12700" algn="ctr">
                      <a:solidFill>
                        <a:sysClr val="window" lastClr="FFFFFF"/>
                      </a:solidFill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9.27</a:t>
                      </a:r>
                      <a:endParaRPr sz="1900"/>
                    </a:p>
                  </a:txBody>
                  <a:tcPr marL="68580" marR="68580" marT="34291" marB="34291" anchor="ctr">
                    <a:lnL w="12700" algn="ctr">
                      <a:solidFill>
                        <a:sysClr val="window" lastClr="FFFFFF"/>
                      </a:solidFill>
                    </a:lnL>
                    <a:lnR w="12700" algn="ctr">
                      <a:solidFill>
                        <a:sysClr val="window" lastClr="FFFFFF"/>
                      </a:solidFill>
                    </a:lnR>
                    <a:lnT w="12700" algn="ctr">
                      <a:solidFill>
                        <a:sysClr val="window" lastClr="FFFFFF"/>
                      </a:solidFill>
                    </a:lnT>
                    <a:lnB w="12700" algn="ctr">
                      <a:solidFill>
                        <a:sysClr val="window" lastClr="FFFFFF"/>
                      </a:solidFill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Bleximenib</a:t>
                      </a:r>
                    </a:p>
                  </a:txBody>
                  <a:tcPr marL="68580" marR="68580" marT="34291" marB="34291" anchor="ctr">
                    <a:lnL w="12700" algn="ctr">
                      <a:solidFill>
                        <a:sysClr val="window" lastClr="FFFFFF"/>
                      </a:solidFill>
                    </a:lnL>
                    <a:lnR w="12700" algn="ctr">
                      <a:solidFill>
                        <a:sysClr val="window" lastClr="FFFFFF"/>
                      </a:solidFill>
                    </a:lnR>
                    <a:lnT w="12700" algn="ctr">
                      <a:solidFill>
                        <a:sysClr val="window" lastClr="FFFFFF"/>
                      </a:solidFill>
                    </a:lnT>
                    <a:lnB w="12700" algn="ctr">
                      <a:solidFill>
                        <a:sysClr val="window" lastClr="FFFFFF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85.6</a:t>
                      </a:r>
                      <a:endParaRPr sz="1900"/>
                    </a:p>
                  </a:txBody>
                  <a:tcPr marL="27432" marR="27432" marT="34291" marB="34291" anchor="ctr">
                    <a:lnL w="12700" algn="ctr">
                      <a:solidFill>
                        <a:sysClr val="window" lastClr="FFFFFF"/>
                      </a:solidFill>
                    </a:lnL>
                    <a:lnR w="12700" algn="ctr">
                      <a:solidFill>
                        <a:sysClr val="window" lastClr="FFFFFF"/>
                      </a:solidFill>
                    </a:lnR>
                    <a:lnT w="12700" algn="ctr">
                      <a:solidFill>
                        <a:sysClr val="window" lastClr="FFFFFF"/>
                      </a:solidFill>
                    </a:lnT>
                    <a:lnB w="12700" algn="ctr">
                      <a:solidFill>
                        <a:sysClr val="window" lastClr="FFFFFF"/>
                      </a:solidFill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3.63</a:t>
                      </a:r>
                      <a:endParaRPr sz="1900"/>
                    </a:p>
                  </a:txBody>
                  <a:tcPr marL="68580" marR="68580" marT="34291" marB="34291" anchor="ctr">
                    <a:lnL w="12700" algn="ctr">
                      <a:solidFill>
                        <a:sysClr val="window" lastClr="FFFFFF"/>
                      </a:solidFill>
                    </a:lnL>
                    <a:lnR w="12700" algn="ctr">
                      <a:solidFill>
                        <a:sysClr val="window" lastClr="FFFFFF"/>
                      </a:solidFill>
                    </a:lnR>
                    <a:lnT w="12700" algn="ctr">
                      <a:solidFill>
                        <a:sysClr val="window" lastClr="FFFFFF"/>
                      </a:solidFill>
                    </a:lnT>
                    <a:lnB w="12700" algn="ctr">
                      <a:solidFill>
                        <a:sysClr val="window" lastClr="FFFFFF"/>
                      </a:solidFill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>
                        <a:defRPr/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rPr>
                        <a:t>9.48</a:t>
                      </a:r>
                      <a:endParaRPr sz="1900"/>
                    </a:p>
                  </a:txBody>
                  <a:tcPr marL="68580" marR="68580" marT="34291" marB="34291" anchor="ctr">
                    <a:lnL w="12700" algn="ctr">
                      <a:solidFill>
                        <a:sysClr val="window" lastClr="FFFFFF"/>
                      </a:solidFill>
                    </a:lnL>
                    <a:lnR w="12700" algn="ctr">
                      <a:solidFill>
                        <a:sysClr val="window" lastClr="FFFFFF"/>
                      </a:solidFill>
                    </a:lnR>
                    <a:lnT w="12700" algn="ctr">
                      <a:solidFill>
                        <a:sysClr val="window" lastClr="FFFFFF"/>
                      </a:solidFill>
                    </a:lnT>
                    <a:lnB w="12700" algn="ctr">
                      <a:solidFill>
                        <a:sysClr val="window" lastClr="FFFFFF"/>
                      </a:solidFill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Ziftomenib</a:t>
                      </a:r>
                    </a:p>
                  </a:txBody>
                  <a:tcPr marL="68580" marR="68580" marT="34291" marB="34291" anchor="ctr">
                    <a:lnL w="12700" algn="ctr">
                      <a:solidFill>
                        <a:sysClr val="window" lastClr="FFFFFF"/>
                      </a:solidFill>
                    </a:lnL>
                    <a:lnR w="12700" algn="ctr">
                      <a:solidFill>
                        <a:sysClr val="window" lastClr="FFFFFF"/>
                      </a:solidFill>
                    </a:lnR>
                    <a:lnT w="12700" algn="ctr">
                      <a:solidFill>
                        <a:sysClr val="window" lastClr="FFFFFF"/>
                      </a:solidFill>
                    </a:lnT>
                    <a:lnB w="12700" algn="ctr">
                      <a:solidFill>
                        <a:sysClr val="window" lastClr="FFFFFF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119.7</a:t>
                      </a:r>
                      <a:endParaRPr sz="1900"/>
                    </a:p>
                  </a:txBody>
                  <a:tcPr marL="27432" marR="27432" marT="34291" marB="34291" anchor="ctr">
                    <a:lnL w="12700" algn="ctr">
                      <a:solidFill>
                        <a:sysClr val="window" lastClr="FFFFFF"/>
                      </a:solidFill>
                    </a:lnL>
                    <a:lnR w="12700" algn="ctr">
                      <a:solidFill>
                        <a:sysClr val="window" lastClr="FFFFFF"/>
                      </a:solidFill>
                    </a:lnR>
                    <a:lnT w="12700" algn="ctr">
                      <a:solidFill>
                        <a:sysClr val="window" lastClr="FFFFFF"/>
                      </a:solidFill>
                    </a:lnT>
                    <a:lnB w="12700" algn="ctr">
                      <a:solidFill>
                        <a:sysClr val="window" lastClr="FFFFFF"/>
                      </a:solidFill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5.88</a:t>
                      </a:r>
                      <a:endParaRPr sz="1900"/>
                    </a:p>
                  </a:txBody>
                  <a:tcPr marL="68580" marR="68580" marT="34291" marB="34291" anchor="ctr">
                    <a:lnL w="12700" algn="ctr">
                      <a:solidFill>
                        <a:sysClr val="window" lastClr="FFFFFF"/>
                      </a:solidFill>
                    </a:lnL>
                    <a:lnR w="12700" algn="ctr">
                      <a:solidFill>
                        <a:sysClr val="window" lastClr="FFFFFF"/>
                      </a:solidFill>
                    </a:lnR>
                    <a:lnT w="12700" algn="ctr">
                      <a:solidFill>
                        <a:sysClr val="window" lastClr="FFFFFF"/>
                      </a:solidFill>
                    </a:lnT>
                    <a:lnB w="12700" algn="ctr">
                      <a:solidFill>
                        <a:sysClr val="window" lastClr="FFFFFF"/>
                      </a:solidFill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8.85</a:t>
                      </a:r>
                      <a:endParaRPr sz="1900" dirty="0"/>
                    </a:p>
                  </a:txBody>
                  <a:tcPr marL="68580" marR="68580" marT="34291" marB="34291" anchor="ctr">
                    <a:lnL w="12700" algn="ctr">
                      <a:solidFill>
                        <a:sysClr val="window" lastClr="FFFFFF"/>
                      </a:solidFill>
                    </a:lnL>
                    <a:lnR w="12700" algn="ctr">
                      <a:solidFill>
                        <a:sysClr val="window" lastClr="FFFFFF"/>
                      </a:solidFill>
                    </a:lnR>
                    <a:lnT w="12700" algn="ctr">
                      <a:solidFill>
                        <a:sysClr val="window" lastClr="FFFFFF"/>
                      </a:solidFill>
                    </a:lnT>
                    <a:lnB w="12700" algn="ctr">
                      <a:solidFill>
                        <a:sysClr val="window" lastClr="FFFFFF"/>
                      </a:solidFill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071189900" name="TextBox 28">
            <a:extLst>
              <a:ext uri="{FF2B5EF4-FFF2-40B4-BE49-F238E27FC236}">
                <a16:creationId xmlns:a16="http://schemas.microsoft.com/office/drawing/2014/main" id="{4E741005-23EB-F0F5-D546-939AD0A45146}"/>
              </a:ext>
            </a:extLst>
          </p:cNvPr>
          <p:cNvSpPr txBox="1"/>
          <p:nvPr/>
        </p:nvSpPr>
        <p:spPr bwMode="auto">
          <a:xfrm>
            <a:off x="6265753" y="6277734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*Numeric values derived from ChemDraw based on NIH CID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00691646" name="TextBox 29">
            <a:extLst>
              <a:ext uri="{FF2B5EF4-FFF2-40B4-BE49-F238E27FC236}">
                <a16:creationId xmlns:a16="http://schemas.microsoft.com/office/drawing/2014/main" id="{60C7F960-CFEE-46E6-7FF2-FE9C6120F140}"/>
              </a:ext>
            </a:extLst>
          </p:cNvPr>
          <p:cNvSpPr txBox="1"/>
          <p:nvPr/>
        </p:nvSpPr>
        <p:spPr bwMode="auto">
          <a:xfrm>
            <a:off x="8094554" y="6219649"/>
            <a:ext cx="357901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57168" marR="0" lvl="0" indent="-257168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Hughes, J., et. Al (2008) </a:t>
            </a: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Biorg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Med. Chem. Lett., 18, 17, 4872-4875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57168" marR="0" lvl="0" indent="-257168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Yukawa T., Naven R. (2020) ACS Med. Chem. Lett., 11, 203-209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57168" marR="0" lvl="0" indent="-257168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 surface area of a compound associated with polar atoms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57168" marR="0" lvl="0" indent="-257168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Zeidner et al, ASH 2024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31632132" name="TextBox 30">
            <a:extLst>
              <a:ext uri="{FF2B5EF4-FFF2-40B4-BE49-F238E27FC236}">
                <a16:creationId xmlns:a16="http://schemas.microsoft.com/office/drawing/2014/main" id="{8C4889D7-3278-0431-09CE-2C1BA3C9DDED}"/>
              </a:ext>
            </a:extLst>
          </p:cNvPr>
          <p:cNvSpPr txBox="1"/>
          <p:nvPr/>
        </p:nvSpPr>
        <p:spPr bwMode="auto">
          <a:xfrm>
            <a:off x="1437589" y="4176953"/>
            <a:ext cx="835998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*</a:t>
            </a: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111827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National Center for Biotechnology Information (2024). PubChem Compound Summary for CID 132212657, 138497449, 156498110, 146430058 </a:t>
            </a: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8483FF9-4061-33FF-B4FD-B6ECC0B8AE3A}"/>
              </a:ext>
            </a:extLst>
          </p:cNvPr>
          <p:cNvSpPr txBox="1"/>
          <p:nvPr/>
        </p:nvSpPr>
        <p:spPr>
          <a:xfrm>
            <a:off x="9699010" y="59140"/>
            <a:ext cx="1903342" cy="502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Duke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Health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DF3B43D-D163-4DD9-0D5F-156F4C993146}"/>
              </a:ext>
            </a:extLst>
          </p:cNvPr>
          <p:cNvSpPr txBox="1"/>
          <p:nvPr/>
        </p:nvSpPr>
        <p:spPr bwMode="auto">
          <a:xfrm>
            <a:off x="3468229" y="6498578"/>
            <a:ext cx="2797523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Daver N, et al.  ASH 2025</a:t>
            </a:r>
          </a:p>
        </p:txBody>
      </p:sp>
    </p:spTree>
    <p:extLst>
      <p:ext uri="{BB962C8B-B14F-4D97-AF65-F5344CB8AC3E}">
        <p14:creationId xmlns:p14="http://schemas.microsoft.com/office/powerpoint/2010/main" val="1369248449"/>
      </p:ext>
    </p:extLst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FFDF1DA9-D9E8-0B8B-8DA3-E902D76E594E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6699919" name="TextBox 6">
            <a:extLst>
              <a:ext uri="{FF2B5EF4-FFF2-40B4-BE49-F238E27FC236}">
                <a16:creationId xmlns:a16="http://schemas.microsoft.com/office/drawing/2014/main" id="{DDC01FBC-697D-4033-2E39-8A30F0495A0A}"/>
              </a:ext>
            </a:extLst>
          </p:cNvPr>
          <p:cNvSpPr txBox="1"/>
          <p:nvPr/>
        </p:nvSpPr>
        <p:spPr bwMode="auto">
          <a:xfrm>
            <a:off x="19050" y="826841"/>
            <a:ext cx="12153901" cy="243143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7A4C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Menin inhibitors: A New Class of Acute Leukemia Therapeutics Agents </a:t>
            </a:r>
          </a:p>
          <a:p>
            <a:pPr marL="285744" marR="0" lvl="0" indent="-285744" algn="l" defTabSz="609585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7A4C"/>
              </a:buClr>
              <a:buSzTx/>
              <a:buFont typeface="Arial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Revumenib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is approved for patients with relapsed/refractory (R/R) 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KMT2A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 AML and for patients with R/R  NPM1m AML; Ziftomenib is only approved for patients with R/R 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NPM1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 AML</a:t>
            </a:r>
          </a:p>
          <a:p>
            <a:pPr marL="285744" marR="0" lvl="0" indent="-285744" algn="l" defTabSz="609585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7A4C"/>
              </a:buClr>
              <a:buSzTx/>
              <a:buFont typeface="Arial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 safety profile for both agents includes differentiation syndrome (DS) and QTc interval prolongation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</a:endParaRPr>
          </a:p>
          <a:p>
            <a:pPr marL="285744" marR="0" lvl="0" indent="-285744" algn="l" defTabSz="609585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7A4C"/>
              </a:buClr>
              <a:buSzTx/>
              <a:buFont typeface="Arial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CR+CRh is 21-23% and MEN1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mutations are reported in 35-40% of patients receiving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revumenib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, likely contributing to a short duration of CR-CRh of 4.5 to 6.3 months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Geneva"/>
              <a:cs typeface="Arial"/>
            </a:endParaRPr>
          </a:p>
        </p:txBody>
      </p:sp>
      <p:graphicFrame>
        <p:nvGraphicFramePr>
          <p:cNvPr id="1043763775" name="Table 8">
            <a:extLst>
              <a:ext uri="{FF2B5EF4-FFF2-40B4-BE49-F238E27FC236}">
                <a16:creationId xmlns:a16="http://schemas.microsoft.com/office/drawing/2014/main" id="{6130DDD2-52B8-C395-F975-A32A09F4F2E1}"/>
              </a:ext>
            </a:extLst>
          </p:cNvPr>
          <p:cNvGraphicFramePr>
            <a:graphicFrameLocks noGrp="1"/>
          </p:cNvGraphicFramePr>
          <p:nvPr/>
        </p:nvGraphicFramePr>
        <p:xfrm>
          <a:off x="0" y="3346843"/>
          <a:ext cx="12153902" cy="3072218"/>
        </p:xfrm>
        <a:graphic>
          <a:graphicData uri="http://schemas.openxmlformats.org/drawingml/2006/table">
            <a:tbl>
              <a:tblPr firstRow="1" bandRow="1"/>
              <a:tblGrid>
                <a:gridCol w="26662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439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955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24815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15791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en-US" sz="2700" b="1" dirty="0">
                        <a:solidFill>
                          <a:srgbClr val="007A4C"/>
                        </a:solidFill>
                        <a:latin typeface="+mn-lt"/>
                        <a:cs typeface="Arial"/>
                      </a:endParaRPr>
                    </a:p>
                  </a:txBody>
                  <a:tcPr marL="45720" anchor="ctr">
                    <a:lnL w="12700" algn="ctr">
                      <a:solidFill>
                        <a:srgbClr val="FFFFFF"/>
                      </a:solidFill>
                    </a:lnL>
                    <a:lnR w="12700" algn="ctr">
                      <a:solidFill>
                        <a:srgbClr val="FFFFFF"/>
                      </a:solidFill>
                    </a:lnR>
                    <a:lnT w="28575" algn="ctr">
                      <a:solidFill>
                        <a:srgbClr val="007A4C"/>
                      </a:solidFill>
                    </a:lnT>
                    <a:lnB w="28575" algn="ctr">
                      <a:solidFill>
                        <a:srgbClr val="007A4C"/>
                      </a:solidFill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2700" b="1" dirty="0">
                          <a:solidFill>
                            <a:srgbClr val="007A4C"/>
                          </a:solidFill>
                          <a:latin typeface="+mn-lt"/>
                          <a:cs typeface="Arial"/>
                        </a:rPr>
                        <a:t>Revumenib</a:t>
                      </a:r>
                      <a:r>
                        <a:rPr lang="en-US" sz="2700" b="1" baseline="30000" dirty="0">
                          <a:solidFill>
                            <a:srgbClr val="007A4C"/>
                          </a:solidFill>
                          <a:latin typeface="+mn-lt"/>
                          <a:cs typeface="Arial"/>
                        </a:rPr>
                        <a:t>1</a:t>
                      </a:r>
                      <a:endParaRPr lang="en-US" sz="2700" dirty="0">
                        <a:latin typeface="+mn-lt"/>
                      </a:endParaRPr>
                    </a:p>
                  </a:txBody>
                  <a:tcPr marL="45720" marR="0" anchor="ctr">
                    <a:lnL w="12700" algn="ctr">
                      <a:solidFill>
                        <a:srgbClr val="FFFFFF"/>
                      </a:solidFill>
                    </a:lnL>
                    <a:lnR w="12700" algn="ctr">
                      <a:solidFill>
                        <a:srgbClr val="FFFFFF"/>
                      </a:solidFill>
                    </a:lnR>
                    <a:lnT w="28575" algn="ctr">
                      <a:solidFill>
                        <a:srgbClr val="007A4C"/>
                      </a:solidFill>
                    </a:lnT>
                    <a:lnB w="28575" algn="ctr">
                      <a:solidFill>
                        <a:srgbClr val="007A4C"/>
                      </a:solidFill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2700" b="1" dirty="0">
                          <a:solidFill>
                            <a:srgbClr val="007A4C"/>
                          </a:solidFill>
                          <a:latin typeface="+mn-lt"/>
                          <a:cs typeface="Arial"/>
                        </a:rPr>
                        <a:t>Ziftomenib</a:t>
                      </a:r>
                      <a:r>
                        <a:rPr lang="en-US" sz="2700" b="1" baseline="30000" dirty="0">
                          <a:solidFill>
                            <a:srgbClr val="007A4C"/>
                          </a:solidFill>
                          <a:latin typeface="+mn-lt"/>
                          <a:cs typeface="Arial"/>
                        </a:rPr>
                        <a:t>2</a:t>
                      </a:r>
                      <a:endParaRPr lang="en-US" sz="2700" dirty="0">
                        <a:latin typeface="+mn-lt"/>
                      </a:endParaRPr>
                    </a:p>
                  </a:txBody>
                  <a:tcPr marL="45720" marR="0" anchor="ctr">
                    <a:lnL w="12700" algn="ctr">
                      <a:solidFill>
                        <a:srgbClr val="FFFFFF"/>
                      </a:solidFill>
                    </a:lnL>
                    <a:lnR w="12700" algn="ctr">
                      <a:solidFill>
                        <a:srgbClr val="FFFFFF"/>
                      </a:solidFill>
                    </a:lnR>
                    <a:lnT w="28575" algn="ctr">
                      <a:solidFill>
                        <a:srgbClr val="007A4C"/>
                      </a:solidFill>
                    </a:lnT>
                    <a:lnB w="28575" algn="ctr">
                      <a:solidFill>
                        <a:srgbClr val="007A4C"/>
                      </a:solidFill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7729">
                <a:tc>
                  <a:txBody>
                    <a:bodyPr/>
                    <a:lstStyle/>
                    <a:p>
                      <a:pPr marL="0" algn="r" defTabSz="457200" rtl="0">
                        <a:defRPr/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latin typeface="+mn-lt"/>
                          <a:ea typeface="Arial"/>
                          <a:cs typeface="Arial"/>
                        </a:rPr>
                        <a:t>Genetic subtype</a:t>
                      </a:r>
                      <a:endParaRPr lang="en-US" sz="1600" dirty="0">
                        <a:latin typeface="+mn-lt"/>
                      </a:endParaRPr>
                    </a:p>
                  </a:txBody>
                  <a:tcPr marL="45720" marT="18288" marB="18288" anchor="ctr">
                    <a:lnL w="12700" algn="ctr">
                      <a:solidFill>
                        <a:srgbClr val="FFFFFF"/>
                      </a:solidFill>
                    </a:lnL>
                    <a:lnR w="12700" algn="ctr">
                      <a:solidFill>
                        <a:srgbClr val="FFFFFF"/>
                      </a:solidFill>
                    </a:lnR>
                    <a:lnT w="28575" algn="ctr">
                      <a:solidFill>
                        <a:srgbClr val="007A4C"/>
                      </a:solidFill>
                    </a:lnT>
                    <a:lnB w="3175" algn="ctr">
                      <a:solidFill>
                        <a:srgbClr val="007A4C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>
                        <a:defRPr/>
                      </a:pPr>
                      <a:r>
                        <a:rPr lang="en-US" sz="1600" b="0" i="1" dirty="0">
                          <a:solidFill>
                            <a:srgbClr val="000000"/>
                          </a:solidFill>
                          <a:latin typeface="+mn-lt"/>
                          <a:ea typeface="Arial"/>
                          <a:cs typeface="Arial"/>
                        </a:rPr>
                        <a:t>KMT2Ar</a:t>
                      </a:r>
                      <a:endParaRPr lang="en-US" sz="1600" dirty="0">
                        <a:latin typeface="+mn-lt"/>
                      </a:endParaRPr>
                    </a:p>
                  </a:txBody>
                  <a:tcPr marL="45720" marR="0" marT="18288" marB="18288" anchor="ctr">
                    <a:lnL w="12700" algn="ctr">
                      <a:solidFill>
                        <a:srgbClr val="FFFFFF"/>
                      </a:solidFill>
                    </a:lnL>
                    <a:lnR w="12700" algn="ctr">
                      <a:solidFill>
                        <a:srgbClr val="FFFFFF"/>
                      </a:solidFill>
                    </a:lnR>
                    <a:lnT w="28575" algn="ctr">
                      <a:solidFill>
                        <a:srgbClr val="007A4C"/>
                      </a:solidFill>
                    </a:lnT>
                    <a:lnB w="3175" algn="ctr">
                      <a:solidFill>
                        <a:srgbClr val="007A4C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>
                        <a:defRPr/>
                      </a:pPr>
                      <a:r>
                        <a:rPr lang="en-US" sz="1600" b="0" i="1">
                          <a:solidFill>
                            <a:srgbClr val="000000"/>
                          </a:solidFill>
                          <a:latin typeface="+mn-lt"/>
                          <a:ea typeface="Arial"/>
                          <a:cs typeface="Arial"/>
                        </a:rPr>
                        <a:t>NPM1m</a:t>
                      </a:r>
                      <a:endParaRPr lang="en-US" sz="1600">
                        <a:latin typeface="+mn-lt"/>
                      </a:endParaRPr>
                    </a:p>
                  </a:txBody>
                  <a:tcPr marL="45720" marR="0" marT="18288" marB="18288" anchor="ctr">
                    <a:lnL w="12700" algn="ctr">
                      <a:solidFill>
                        <a:srgbClr val="FFFFFF"/>
                      </a:solidFill>
                    </a:lnL>
                    <a:lnR w="12700" algn="ctr">
                      <a:solidFill>
                        <a:srgbClr val="FFFFFF"/>
                      </a:solidFill>
                    </a:lnR>
                    <a:lnT w="28575" algn="ctr">
                      <a:solidFill>
                        <a:srgbClr val="007A4C"/>
                      </a:solidFill>
                    </a:lnT>
                    <a:lnB w="3175" algn="ctr">
                      <a:solidFill>
                        <a:srgbClr val="007A4C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>
                        <a:defRPr/>
                      </a:pPr>
                      <a:r>
                        <a:rPr lang="en-US" sz="1600" b="0" i="1">
                          <a:solidFill>
                            <a:srgbClr val="000000"/>
                          </a:solidFill>
                          <a:latin typeface="+mn-lt"/>
                          <a:ea typeface="Arial"/>
                          <a:cs typeface="Arial"/>
                        </a:rPr>
                        <a:t>NPM1m</a:t>
                      </a:r>
                      <a:endParaRPr lang="en-US" sz="1600">
                        <a:latin typeface="+mn-lt"/>
                      </a:endParaRPr>
                    </a:p>
                  </a:txBody>
                  <a:tcPr marL="45720" marR="0" marT="18288" marB="18288" anchor="ctr">
                    <a:lnL w="12700" algn="ctr">
                      <a:solidFill>
                        <a:srgbClr val="FFFFFF"/>
                      </a:solidFill>
                    </a:lnL>
                    <a:lnR w="12700" algn="ctr">
                      <a:solidFill>
                        <a:srgbClr val="FFFFFF"/>
                      </a:solidFill>
                    </a:lnR>
                    <a:lnT w="28575" algn="ctr">
                      <a:solidFill>
                        <a:srgbClr val="007A4C"/>
                      </a:solidFill>
                    </a:lnT>
                    <a:lnB w="3175" algn="ctr">
                      <a:solidFill>
                        <a:srgbClr val="007A4C"/>
                      </a:solidFill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7729">
                <a:tc>
                  <a:txBody>
                    <a:bodyPr/>
                    <a:lstStyle/>
                    <a:p>
                      <a:pPr algn="r">
                        <a:defRPr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+mn-lt"/>
                          <a:cs typeface="Arial"/>
                        </a:rPr>
                        <a:t>CR + CRh</a:t>
                      </a:r>
                    </a:p>
                  </a:txBody>
                  <a:tcPr marL="45720" marT="18288" marB="18288" anchor="ctr">
                    <a:lnL w="12700" algn="ctr">
                      <a:solidFill>
                        <a:srgbClr val="FFFFFF"/>
                      </a:solidFill>
                    </a:lnL>
                    <a:lnR w="12700" algn="ctr">
                      <a:solidFill>
                        <a:srgbClr val="FFFFFF"/>
                      </a:solidFill>
                    </a:lnR>
                    <a:lnT w="3175" algn="ctr">
                      <a:solidFill>
                        <a:srgbClr val="007A4C"/>
                      </a:solidFill>
                    </a:lnT>
                    <a:lnB w="3175" algn="ctr">
                      <a:solidFill>
                        <a:srgbClr val="007A4C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buFont typeface="Arial"/>
                        <a:buNone/>
                        <a:defRPr/>
                      </a:pPr>
                      <a:r>
                        <a:rPr lang="en-US" sz="1600" b="0" dirty="0">
                          <a:solidFill>
                            <a:srgbClr val="000000"/>
                          </a:solidFill>
                          <a:latin typeface="+mn-lt"/>
                          <a:cs typeface="Arial"/>
                        </a:rPr>
                        <a:t>21.2% (22/104)</a:t>
                      </a:r>
                      <a:endParaRPr lang="en-US" sz="1600" dirty="0">
                        <a:latin typeface="+mn-lt"/>
                      </a:endParaRPr>
                    </a:p>
                  </a:txBody>
                  <a:tcPr marL="182880" marR="0" marT="18288" marB="18288" anchor="ctr">
                    <a:lnL w="12700" algn="ctr">
                      <a:solidFill>
                        <a:srgbClr val="FFFFFF"/>
                      </a:solidFill>
                    </a:lnL>
                    <a:lnR w="12700" algn="ctr">
                      <a:solidFill>
                        <a:srgbClr val="FFFFFF"/>
                      </a:solidFill>
                    </a:lnR>
                    <a:lnT w="3175" algn="ctr">
                      <a:solidFill>
                        <a:srgbClr val="007A4C"/>
                      </a:solidFill>
                    </a:lnT>
                    <a:lnB w="3175" algn="ctr">
                      <a:solidFill>
                        <a:srgbClr val="007A4C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buFont typeface="Arial"/>
                        <a:buNone/>
                        <a:defRPr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+mn-lt"/>
                          <a:cs typeface="Arial"/>
                        </a:rPr>
                        <a:t>23.1% (15/65)</a:t>
                      </a:r>
                      <a:endParaRPr lang="en-US" sz="1600">
                        <a:latin typeface="+mn-lt"/>
                      </a:endParaRPr>
                    </a:p>
                  </a:txBody>
                  <a:tcPr marL="182880" marR="0" marT="18288" marB="18288" anchor="ctr">
                    <a:lnL w="12700" algn="ctr">
                      <a:solidFill>
                        <a:srgbClr val="FFFFFF"/>
                      </a:solidFill>
                    </a:lnL>
                    <a:lnR w="12700" algn="ctr">
                      <a:solidFill>
                        <a:srgbClr val="FFFFFF"/>
                      </a:solidFill>
                    </a:lnR>
                    <a:lnT w="3175" algn="ctr">
                      <a:solidFill>
                        <a:srgbClr val="007A4C"/>
                      </a:solidFill>
                    </a:lnT>
                    <a:lnB w="3175" algn="ctr">
                      <a:solidFill>
                        <a:srgbClr val="007A4C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buFont typeface="Arial"/>
                        <a:buNone/>
                        <a:defRPr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+mn-lt"/>
                          <a:cs typeface="Arial"/>
                        </a:rPr>
                        <a:t>21.4% (24/112)</a:t>
                      </a:r>
                      <a:endParaRPr lang="en-US" sz="1600">
                        <a:latin typeface="+mn-lt"/>
                      </a:endParaRPr>
                    </a:p>
                  </a:txBody>
                  <a:tcPr marL="182880" marR="0" marT="18288" marB="18288" anchor="ctr">
                    <a:lnL w="12700" algn="ctr">
                      <a:solidFill>
                        <a:srgbClr val="FFFFFF"/>
                      </a:solidFill>
                    </a:lnL>
                    <a:lnR w="12700" algn="ctr">
                      <a:solidFill>
                        <a:srgbClr val="FFFFFF"/>
                      </a:solidFill>
                    </a:lnR>
                    <a:lnT w="3175" algn="ctr">
                      <a:solidFill>
                        <a:srgbClr val="007A4C"/>
                      </a:solidFill>
                    </a:lnT>
                    <a:lnB w="3175" algn="ctr">
                      <a:solidFill>
                        <a:srgbClr val="007A4C"/>
                      </a:solidFill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7729">
                <a:tc>
                  <a:txBody>
                    <a:bodyPr/>
                    <a:lstStyle/>
                    <a:p>
                      <a:pPr algn="r">
                        <a:defRPr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+mn-lt"/>
                          <a:cs typeface="Arial"/>
                        </a:rPr>
                        <a:t>CR-CRh Duration</a:t>
                      </a:r>
                    </a:p>
                  </a:txBody>
                  <a:tcPr marL="45720" marT="18288" marB="18288" anchor="ctr">
                    <a:lnL w="12700" algn="ctr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7A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algn="ctr">
                      <a:solidFill>
                        <a:srgbClr val="007A4C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buFont typeface="Arial"/>
                        <a:buNone/>
                        <a:defRPr/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latin typeface="+mn-lt"/>
                          <a:ea typeface="+mj-ea"/>
                        </a:rPr>
                        <a:t>6.4 months</a:t>
                      </a:r>
                    </a:p>
                  </a:txBody>
                  <a:tcPr marL="182880" marR="0" marT="18288" marB="18288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7A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algn="ctr">
                      <a:solidFill>
                        <a:srgbClr val="007A4C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buFont typeface="Arial"/>
                        <a:buNone/>
                        <a:defRPr/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latin typeface="+mn-lt"/>
                          <a:ea typeface="+mj-ea"/>
                        </a:rPr>
                        <a:t>4.5 months</a:t>
                      </a:r>
                    </a:p>
                  </a:txBody>
                  <a:tcPr marL="182880" marR="0" marT="18288" marB="18288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7A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algn="ctr">
                      <a:solidFill>
                        <a:srgbClr val="007A4C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buFont typeface="Arial"/>
                        <a:buNone/>
                        <a:defRPr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+mn-lt"/>
                          <a:ea typeface="+mj-ea"/>
                        </a:rPr>
                        <a:t>5 months</a:t>
                      </a:r>
                    </a:p>
                  </a:txBody>
                  <a:tcPr marL="182880" marR="0" marT="18288" marB="18288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algn="ctr">
                      <a:solidFill>
                        <a:srgbClr val="FFFFFF"/>
                      </a:solidFill>
                    </a:lnR>
                    <a:lnT w="3175" cap="flat" cmpd="sng" algn="ctr">
                      <a:solidFill>
                        <a:srgbClr val="007A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algn="ctr">
                      <a:solidFill>
                        <a:srgbClr val="007A4C"/>
                      </a:solidFill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7968385"/>
                  </a:ext>
                </a:extLst>
              </a:tr>
              <a:tr h="377729">
                <a:tc>
                  <a:txBody>
                    <a:bodyPr/>
                    <a:lstStyle/>
                    <a:p>
                      <a:pPr algn="r">
                        <a:defRPr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+mn-lt"/>
                          <a:cs typeface="Arial"/>
                        </a:rPr>
                        <a:t>Differentiation Syndrome</a:t>
                      </a:r>
                    </a:p>
                  </a:txBody>
                  <a:tcPr marL="45720" marT="18288" marB="18288" anchor="ctr">
                    <a:lnL w="12700" algn="ctr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7A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algn="ctr">
                      <a:solidFill>
                        <a:srgbClr val="007A4C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buFont typeface="Arial"/>
                        <a:buNone/>
                        <a:defRPr/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latin typeface="+mn-lt"/>
                          <a:ea typeface="+mj-ea"/>
                        </a:rPr>
                        <a:t>Any Grade: 33%, G3: 12%</a:t>
                      </a:r>
                    </a:p>
                  </a:txBody>
                  <a:tcPr marL="182880" marR="0" marT="18288" marB="18288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7A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algn="ctr">
                      <a:solidFill>
                        <a:srgbClr val="007A4C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buFont typeface="Arial"/>
                        <a:buNone/>
                        <a:defRPr/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latin typeface="+mn-lt"/>
                          <a:ea typeface="+mj-ea"/>
                        </a:rPr>
                        <a:t>Any Grade: 18%, Gr3: 12%</a:t>
                      </a:r>
                    </a:p>
                  </a:txBody>
                  <a:tcPr marL="182880" marR="0" marT="18288" marB="18288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7A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algn="ctr">
                      <a:solidFill>
                        <a:srgbClr val="007A4C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buFont typeface="Arial"/>
                        <a:buNone/>
                        <a:defRPr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+mn-lt"/>
                          <a:ea typeface="+mj-ea"/>
                        </a:rPr>
                        <a:t> Any Grade 26%, G3: 13%</a:t>
                      </a:r>
                    </a:p>
                  </a:txBody>
                  <a:tcPr marL="182880" marR="0" marT="18288" marB="18288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algn="ctr">
                      <a:solidFill>
                        <a:srgbClr val="FFFFFF"/>
                      </a:solidFill>
                    </a:lnR>
                    <a:lnT w="3175" cap="flat" cmpd="sng" algn="ctr">
                      <a:solidFill>
                        <a:srgbClr val="007A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algn="ctr">
                      <a:solidFill>
                        <a:srgbClr val="007A4C"/>
                      </a:solidFill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0024567"/>
                  </a:ext>
                </a:extLst>
              </a:tr>
              <a:tr h="521255">
                <a:tc>
                  <a:txBody>
                    <a:bodyPr/>
                    <a:lstStyle/>
                    <a:p>
                      <a:pPr algn="r">
                        <a:defRPr/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latin typeface="+mn-lt"/>
                          <a:cs typeface="Arial"/>
                        </a:rPr>
                        <a:t>QTc Interval Prolongation</a:t>
                      </a:r>
                      <a:endParaRPr lang="en-US" sz="1600" dirty="0">
                        <a:latin typeface="+mn-lt"/>
                      </a:endParaRPr>
                    </a:p>
                  </a:txBody>
                  <a:tcPr marL="45720" marT="18288" marB="18288" anchor="ctr">
                    <a:lnL w="12700" algn="ctr">
                      <a:solidFill>
                        <a:srgbClr val="FFFFFF"/>
                      </a:solidFill>
                    </a:lnL>
                    <a:lnR w="12700" algn="ctr">
                      <a:solidFill>
                        <a:srgbClr val="FFFFFF"/>
                      </a:solidFill>
                    </a:lnR>
                    <a:lnT w="3175" cap="flat" cmpd="sng" algn="ctr">
                      <a:solidFill>
                        <a:srgbClr val="007A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7A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lvl="0" indent="0" algn="ctr">
                        <a:buFont typeface="Arial"/>
                        <a:buNone/>
                        <a:defRPr/>
                      </a:pPr>
                      <a:r>
                        <a:rPr lang="en-US" sz="1600" b="0" u="none" dirty="0">
                          <a:solidFill>
                            <a:srgbClr val="000000"/>
                          </a:solidFill>
                          <a:latin typeface="+mn-lt"/>
                          <a:cs typeface="Arial"/>
                        </a:rPr>
                        <a:t>Any Grade: 36%, Gr </a:t>
                      </a:r>
                      <a:r>
                        <a:rPr lang="en-US" sz="1600" b="0" i="0" u="none" strike="noStrike" cap="none" spc="0" dirty="0">
                          <a:solidFill>
                            <a:srgbClr val="000000"/>
                          </a:solidFill>
                          <a:latin typeface="+mn-lt"/>
                          <a:ea typeface="Arial"/>
                          <a:cs typeface="Arial"/>
                        </a:rPr>
                        <a:t>≥</a:t>
                      </a:r>
                      <a:r>
                        <a:rPr lang="en-US" sz="1600" b="0" u="none" dirty="0">
                          <a:solidFill>
                            <a:srgbClr val="000000"/>
                          </a:solidFill>
                          <a:latin typeface="+mn-lt"/>
                          <a:cs typeface="Arial"/>
                        </a:rPr>
                        <a:t>3: 17%</a:t>
                      </a:r>
                      <a:endParaRPr lang="en-US" sz="1600" dirty="0">
                        <a:latin typeface="+mn-lt"/>
                      </a:endParaRPr>
                    </a:p>
                  </a:txBody>
                  <a:tcPr marL="182880" marR="0" marT="18288" marB="18288" anchor="ctr">
                    <a:lnL w="12700" algn="ctr">
                      <a:solidFill>
                        <a:srgbClr val="FFFFFF"/>
                      </a:solidFill>
                    </a:lnL>
                    <a:lnR w="12700" algn="ctr">
                      <a:solidFill>
                        <a:srgbClr val="FFFFFF"/>
                      </a:solidFill>
                    </a:lnR>
                    <a:lnT w="3175" cap="flat" cmpd="sng" algn="ctr">
                      <a:solidFill>
                        <a:srgbClr val="007A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7A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ctr">
                        <a:buNone/>
                      </a:pPr>
                      <a:r>
                        <a:rPr lang="en-US" sz="1600" b="0" i="0" u="none" strike="noStrike" noProof="0" dirty="0">
                          <a:solidFill>
                            <a:srgbClr val="000000"/>
                          </a:solidFill>
                          <a:latin typeface="+mn-lt"/>
                        </a:rPr>
                        <a:t>Any Grade: 12%, Gr ≥3: 8%</a:t>
                      </a:r>
                      <a:endParaRPr lang="en-US" sz="1600" dirty="0">
                        <a:latin typeface="+mn-lt"/>
                      </a:endParaRPr>
                    </a:p>
                  </a:txBody>
                  <a:tcPr marL="182880" marR="0" marT="18288" marB="18288" anchor="ctr">
                    <a:lnL w="12700" algn="ctr">
                      <a:solidFill>
                        <a:srgbClr val="FFFFFF"/>
                      </a:solidFill>
                    </a:lnL>
                    <a:lnR w="12700" algn="ctr">
                      <a:solidFill>
                        <a:srgbClr val="FFFFFF"/>
                      </a:solidFill>
                    </a:lnR>
                    <a:lnT w="3175" cap="flat" cmpd="sng" algn="ctr">
                      <a:solidFill>
                        <a:srgbClr val="007A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7A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4256">
                <a:tc>
                  <a:txBody>
                    <a:bodyPr/>
                    <a:lstStyle/>
                    <a:p>
                      <a:pPr algn="r">
                        <a:defRPr/>
                      </a:pPr>
                      <a:r>
                        <a:rPr lang="en-US" sz="1600" b="1" dirty="0">
                          <a:latin typeface="+mn-lt"/>
                        </a:rPr>
                        <a:t>Dose Modification Required for Strong CYP 3A4 Inhibitor</a:t>
                      </a:r>
                    </a:p>
                  </a:txBody>
                  <a:tcPr marL="45720" marT="18288" marB="18288" anchor="ctr">
                    <a:lnL w="12700" algn="ctr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7A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algn="ctr">
                      <a:solidFill>
                        <a:srgbClr val="007A4C"/>
                      </a:solidFill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lvl="0" indent="0" algn="ctr">
                        <a:buFont typeface="Arial"/>
                        <a:buNone/>
                        <a:defRPr/>
                      </a:pPr>
                      <a:r>
                        <a:rPr lang="en-US" sz="1600" dirty="0">
                          <a:latin typeface="+mn-lt"/>
                        </a:rPr>
                        <a:t>YES</a:t>
                      </a:r>
                    </a:p>
                  </a:txBody>
                  <a:tcPr marL="182880" marR="0" marT="18288" marB="18288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7A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algn="ctr">
                      <a:solidFill>
                        <a:srgbClr val="007A4C"/>
                      </a:solidFill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ctr">
                        <a:buNone/>
                      </a:pPr>
                      <a:r>
                        <a:rPr lang="en-US" sz="1600" dirty="0">
                          <a:latin typeface="+mn-lt"/>
                        </a:rPr>
                        <a:t>NO</a:t>
                      </a:r>
                    </a:p>
                  </a:txBody>
                  <a:tcPr marL="182880" marR="0" marT="18288" marB="18288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algn="ctr">
                      <a:solidFill>
                        <a:srgbClr val="FFFFFF"/>
                      </a:solidFill>
                    </a:lnR>
                    <a:lnT w="3175" cap="flat" cmpd="sng" algn="ctr">
                      <a:solidFill>
                        <a:srgbClr val="007A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algn="ctr">
                      <a:solidFill>
                        <a:srgbClr val="007A4C"/>
                      </a:solidFill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6105338"/>
                  </a:ext>
                </a:extLst>
              </a:tr>
            </a:tbl>
          </a:graphicData>
        </a:graphic>
      </p:graphicFrame>
      <p:sp>
        <p:nvSpPr>
          <p:cNvPr id="2034998127" name="TextBox 9">
            <a:extLst>
              <a:ext uri="{FF2B5EF4-FFF2-40B4-BE49-F238E27FC236}">
                <a16:creationId xmlns:a16="http://schemas.microsoft.com/office/drawing/2014/main" id="{B4962A7C-3140-6F6E-AFE9-C445D7613561}"/>
              </a:ext>
            </a:extLst>
          </p:cNvPr>
          <p:cNvSpPr txBox="1"/>
          <p:nvPr/>
        </p:nvSpPr>
        <p:spPr bwMode="auto">
          <a:xfrm>
            <a:off x="131946" y="6447631"/>
            <a:ext cx="11962868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Calibri"/>
                <a:ea typeface="Geneva"/>
                <a:cs typeface="Arial"/>
              </a:rPr>
              <a:t>1. </a:t>
            </a:r>
            <a:r>
              <a:rPr kumimoji="0" lang="en-US" sz="1867" b="1" i="0" u="none" strike="noStrike" kern="1200" cap="none" spc="0" normalizeH="0" baseline="0" noProof="0" dirty="0" err="1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Calibri"/>
                <a:ea typeface="Geneva"/>
                <a:cs typeface="Arial"/>
              </a:rPr>
              <a:t>Revumenib</a:t>
            </a:r>
            <a:r>
              <a: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Calibri"/>
                <a:ea typeface="Geneva"/>
                <a:cs typeface="Arial"/>
              </a:rPr>
              <a:t> (</a:t>
            </a:r>
            <a:r>
              <a:rPr kumimoji="0" lang="en-US" sz="1867" b="1" i="0" u="none" strike="noStrike" kern="1200" cap="none" spc="0" normalizeH="0" baseline="0" noProof="0" dirty="0" err="1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Calibri"/>
                <a:ea typeface="Geneva"/>
                <a:cs typeface="Arial"/>
              </a:rPr>
              <a:t>Revuforj</a:t>
            </a:r>
            <a:r>
              <a: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Calibri"/>
                <a:ea typeface="Geneva"/>
                <a:cs typeface="Arial"/>
              </a:rPr>
              <a:t>) </a:t>
            </a:r>
            <a:r>
              <a: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FDA prescribing information</a:t>
            </a:r>
            <a:r>
              <a: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Calibri"/>
                <a:ea typeface="Geneva"/>
                <a:cs typeface="Arial"/>
              </a:rPr>
              <a:t>; 2</a:t>
            </a:r>
            <a:r>
              <a: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.</a:t>
            </a:r>
            <a:r>
              <a: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Calibri"/>
                <a:ea typeface="Geneva"/>
                <a:cs typeface="Arial"/>
              </a:rPr>
              <a:t> Ziftomenib (</a:t>
            </a:r>
            <a:r>
              <a:rPr kumimoji="0" lang="en-US" sz="1867" b="1" i="0" u="none" strike="noStrike" kern="1200" cap="none" spc="0" normalizeH="0" baseline="0" noProof="0" dirty="0" err="1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Calibri"/>
                <a:ea typeface="Geneva"/>
                <a:cs typeface="Arial"/>
              </a:rPr>
              <a:t>Komzifti</a:t>
            </a:r>
            <a:r>
              <a: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Calibri"/>
                <a:ea typeface="Geneva"/>
                <a:cs typeface="Arial"/>
              </a:rPr>
              <a:t>) </a:t>
            </a:r>
            <a:r>
              <a: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FDA prescribing information</a:t>
            </a:r>
            <a:r>
              <a: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Calibri"/>
                <a:ea typeface="Geneva"/>
                <a:cs typeface="Arial"/>
              </a:rPr>
              <a:t> </a:t>
            </a:r>
            <a:endParaRPr kumimoji="0" lang="en-US" sz="1867" b="1" i="0" u="none" strike="noStrike" kern="1200" cap="none" spc="0" normalizeH="0" baseline="0" noProof="0" dirty="0">
              <a:ln>
                <a:noFill/>
              </a:ln>
              <a:solidFill>
                <a:srgbClr val="1A1A1A"/>
              </a:solidFill>
              <a:effectLst/>
              <a:uLnTx/>
              <a:uFillTx/>
              <a:latin typeface="Calibri"/>
              <a:ea typeface="Geneva"/>
              <a:cs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EC4759E-5C05-E4E1-F8D3-2F89B6524F28}"/>
              </a:ext>
            </a:extLst>
          </p:cNvPr>
          <p:cNvSpPr txBox="1"/>
          <p:nvPr/>
        </p:nvSpPr>
        <p:spPr>
          <a:xfrm>
            <a:off x="9699010" y="59140"/>
            <a:ext cx="1903342" cy="502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Duke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Health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66589C6-A870-CD31-BD63-60B7D6520D59}"/>
              </a:ext>
            </a:extLst>
          </p:cNvPr>
          <p:cNvSpPr/>
          <p:nvPr/>
        </p:nvSpPr>
        <p:spPr>
          <a:xfrm>
            <a:off x="19050" y="4236720"/>
            <a:ext cx="12153901" cy="731520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7069637"/>
      </p:ext>
    </p:extLst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44F119AA-FDE8-9F21-D697-A4E42823CF76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14714441" name="Title 1">
            <a:extLst>
              <a:ext uri="{FF2B5EF4-FFF2-40B4-BE49-F238E27FC236}">
                <a16:creationId xmlns:a16="http://schemas.microsoft.com/office/drawing/2014/main" id="{CB102E27-4321-C6C3-DBC9-5A455E36E9EA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1995488" y="969015"/>
            <a:ext cx="8201025" cy="506407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US" sz="3200" b="1" dirty="0" err="1">
                <a:latin typeface="+mj-lt"/>
              </a:rPr>
              <a:t>Enzomenib</a:t>
            </a:r>
            <a:r>
              <a:rPr lang="en-US" sz="3200" b="1" dirty="0">
                <a:latin typeface="+mj-lt"/>
              </a:rPr>
              <a:t> Monotherapy Safety Profile</a:t>
            </a:r>
            <a:endParaRPr sz="3200" dirty="0">
              <a:latin typeface="+mj-lt"/>
            </a:endParaRPr>
          </a:p>
        </p:txBody>
      </p:sp>
      <p:sp>
        <p:nvSpPr>
          <p:cNvPr id="1127912865" name="TextBox 3">
            <a:extLst>
              <a:ext uri="{FF2B5EF4-FFF2-40B4-BE49-F238E27FC236}">
                <a16:creationId xmlns:a16="http://schemas.microsoft.com/office/drawing/2014/main" id="{1F4BAC67-875B-8BE9-C87F-F0C0D44F5B0F}"/>
              </a:ext>
            </a:extLst>
          </p:cNvPr>
          <p:cNvSpPr txBox="1"/>
          <p:nvPr/>
        </p:nvSpPr>
        <p:spPr bwMode="auto">
          <a:xfrm>
            <a:off x="382493" y="1810535"/>
            <a:ext cx="11740984" cy="4031104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marL="285744" marR="0" lvl="0" indent="-285744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1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Arial"/>
              </a:rPr>
              <a:t>Wide therapeutic window with no DLTs seen at any dose levels (n = 116)</a:t>
            </a:r>
          </a:p>
          <a:p>
            <a:pPr marL="285744" marR="0" lvl="0" indent="-285744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1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Arial"/>
              </a:rPr>
              <a:t>No treatment-related deaths</a:t>
            </a:r>
          </a:p>
          <a:p>
            <a:pPr marL="285744" marR="0" lvl="0" indent="-285744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133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Arial"/>
              </a:rPr>
              <a:t>Enzomenib</a:t>
            </a:r>
            <a:r>
              <a:rPr kumimoji="0" lang="en-US" sz="21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Arial"/>
              </a:rPr>
              <a:t> has been well tolerated</a:t>
            </a:r>
            <a:endParaRPr kumimoji="0" lang="en-US" sz="21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Arial"/>
            </a:endParaRPr>
          </a:p>
          <a:p>
            <a:pPr marL="742932" marR="0" lvl="1" indent="-285744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Arial"/>
              </a:rPr>
              <a:t>Differentiation syndrome (DS): </a:t>
            </a:r>
          </a:p>
          <a:p>
            <a:pPr marL="1543012" marR="0" lvl="1" indent="-285744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/>
              <a:buChar char="Ø"/>
              <a:tabLst/>
              <a:defRPr/>
            </a:pP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Any grade DS was reported in 12.9% and Gr ≥3 in 7.8%</a:t>
            </a:r>
            <a:endParaRPr kumimoji="0" lang="en-US" sz="21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543012" marR="0" lvl="1" indent="-285744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/>
              <a:buChar char="Ø"/>
              <a:tabLst/>
              <a:defRPr/>
            </a:pP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Arial"/>
              </a:rPr>
              <a:t>No mortality or permanent discontinuations of </a:t>
            </a:r>
            <a:r>
              <a:rPr kumimoji="0" lang="en-US" sz="213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Arial"/>
              </a:rPr>
              <a:t>enzomenib</a:t>
            </a: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Arial"/>
              </a:rPr>
              <a:t> due to DS</a:t>
            </a:r>
          </a:p>
          <a:p>
            <a:pPr marL="1543012" marR="0" lvl="1" indent="-285744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/>
              <a:buChar char="Ø"/>
              <a:tabLst/>
              <a:defRPr/>
            </a:pP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Arial"/>
              </a:rPr>
              <a:t>No DS prophylaxis or ramp-up used with </a:t>
            </a:r>
            <a:r>
              <a:rPr kumimoji="0" lang="en-US" sz="213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Arial"/>
              </a:rPr>
              <a:t>enzomenib</a:t>
            </a:r>
            <a:endParaRPr kumimoji="0" lang="en-US" sz="21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Arial"/>
            </a:endParaRPr>
          </a:p>
          <a:p>
            <a:pPr marL="742932" marR="0" lvl="1" indent="-285744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Arial"/>
              </a:rPr>
              <a:t>QTc interval prolongation: </a:t>
            </a:r>
          </a:p>
          <a:p>
            <a:pPr marL="1543012" marR="0" lvl="1" indent="-285744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/>
              <a:buChar char="Ø"/>
              <a:tabLst/>
              <a:defRPr/>
            </a:pP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Arial"/>
              </a:rPr>
              <a:t>Any cause QTc interval prolongation of any grade was reported in 11 patients (9.5%) </a:t>
            </a:r>
          </a:p>
          <a:p>
            <a:pPr marL="1543012" marR="0" lvl="1" indent="-285744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/>
              <a:buChar char="Ø"/>
              <a:tabLst/>
              <a:defRPr/>
            </a:pP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Arial"/>
              </a:rPr>
              <a:t>Any cause Grade 3 QTc interval prolongation was reported in 3 patients (2.6%) and none were considered related to </a:t>
            </a:r>
            <a:r>
              <a:rPr kumimoji="0" lang="en-US" sz="213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Arial"/>
              </a:rPr>
              <a:t>enzomenib</a:t>
            </a: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Arial"/>
              </a:rPr>
              <a:t> treatment</a:t>
            </a:r>
          </a:p>
          <a:p>
            <a:pPr marL="1543012" marR="0" lvl="1" indent="-285744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/>
              <a:buChar char="Ø"/>
              <a:tabLst/>
              <a:defRPr/>
            </a:pP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Arial"/>
              </a:rPr>
              <a:t>No permanent discontinuations of </a:t>
            </a:r>
            <a:r>
              <a:rPr kumimoji="0" lang="en-US" sz="213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enzomenib</a:t>
            </a: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Arial"/>
              </a:rPr>
              <a:t> due to QTc interval prolongation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A94F523-4CC2-1556-55D5-AF1AB1D798CF}"/>
              </a:ext>
            </a:extLst>
          </p:cNvPr>
          <p:cNvSpPr txBox="1"/>
          <p:nvPr/>
        </p:nvSpPr>
        <p:spPr>
          <a:xfrm>
            <a:off x="9699010" y="59140"/>
            <a:ext cx="1903342" cy="502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Duke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Health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77163FA-0FDB-58E2-7E0E-6D548E53098F}"/>
              </a:ext>
            </a:extLst>
          </p:cNvPr>
          <p:cNvSpPr txBox="1"/>
          <p:nvPr/>
        </p:nvSpPr>
        <p:spPr>
          <a:xfrm>
            <a:off x="523748" y="6029390"/>
            <a:ext cx="2797523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Daver N, et al.  ASH 2025</a:t>
            </a:r>
          </a:p>
        </p:txBody>
      </p:sp>
    </p:spTree>
    <p:extLst>
      <p:ext uri="{BB962C8B-B14F-4D97-AF65-F5344CB8AC3E}">
        <p14:creationId xmlns:p14="http://schemas.microsoft.com/office/powerpoint/2010/main" val="1812288021"/>
      </p:ext>
    </p:extLst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2E61C8C9-86FB-AEFA-14F4-DE7770B064A9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61239413" name="Title 1">
            <a:extLst>
              <a:ext uri="{FF2B5EF4-FFF2-40B4-BE49-F238E27FC236}">
                <a16:creationId xmlns:a16="http://schemas.microsoft.com/office/drawing/2014/main" id="{7E464801-BDEB-EF2A-395D-92F1A0E898A5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493" y="649161"/>
            <a:ext cx="12101015" cy="506407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US" sz="3200" b="1" dirty="0" err="1">
                <a:latin typeface="+mj-lt"/>
              </a:rPr>
              <a:t>Enzomenib</a:t>
            </a:r>
            <a:r>
              <a:rPr lang="en-US" sz="3200" b="1" dirty="0">
                <a:latin typeface="+mj-lt"/>
              </a:rPr>
              <a:t> Monotherapy in Rel/Ref Acute Leukemia: Response Rates </a:t>
            </a:r>
            <a:endParaRPr sz="3200" dirty="0">
              <a:latin typeface="+mj-lt"/>
            </a:endParaRPr>
          </a:p>
        </p:txBody>
      </p:sp>
      <p:sp>
        <p:nvSpPr>
          <p:cNvPr id="1185212532" name="TextBox 5">
            <a:extLst>
              <a:ext uri="{FF2B5EF4-FFF2-40B4-BE49-F238E27FC236}">
                <a16:creationId xmlns:a16="http://schemas.microsoft.com/office/drawing/2014/main" id="{051B10B2-D6B7-48DD-8B68-80479A2AF574}"/>
              </a:ext>
            </a:extLst>
          </p:cNvPr>
          <p:cNvSpPr txBox="1"/>
          <p:nvPr/>
        </p:nvSpPr>
        <p:spPr bwMode="auto">
          <a:xfrm>
            <a:off x="45494" y="6208840"/>
            <a:ext cx="1210101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44" marR="0" lvl="0" indent="-285744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/>
                <a:cs typeface="Arial"/>
              </a:rPr>
              <a:t>The efficacy analysis population (n = 64) did not include &lt; 200 mg BID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/>
                <a:cs typeface="Arial"/>
              </a:rPr>
              <a:t>enzomenib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/>
                <a:cs typeface="Arial"/>
              </a:rPr>
              <a:t> (n = 16), prior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/>
                <a:cs typeface="Arial"/>
              </a:rPr>
              <a:t>menin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/>
                <a:cs typeface="Arial"/>
              </a:rPr>
              <a:t> inhibitor (n = 11), BM blasts &lt; 5% (n = 4)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Calibri"/>
              <a:cs typeface="Arial"/>
            </a:endParaRPr>
          </a:p>
        </p:txBody>
      </p:sp>
      <p:graphicFrame>
        <p:nvGraphicFramePr>
          <p:cNvPr id="899816591" name="Table 6">
            <a:extLst>
              <a:ext uri="{FF2B5EF4-FFF2-40B4-BE49-F238E27FC236}">
                <a16:creationId xmlns:a16="http://schemas.microsoft.com/office/drawing/2014/main" id="{9E4DD5C0-477B-B1FA-FA9B-A79EB60405D7}"/>
              </a:ext>
            </a:extLst>
          </p:cNvPr>
          <p:cNvGraphicFramePr>
            <a:graphicFrameLocks noGrp="1"/>
          </p:cNvGraphicFramePr>
          <p:nvPr/>
        </p:nvGraphicFramePr>
        <p:xfrm>
          <a:off x="2700465" y="3685985"/>
          <a:ext cx="7219839" cy="2529840"/>
        </p:xfrm>
        <a:graphic>
          <a:graphicData uri="http://schemas.openxmlformats.org/drawingml/2006/table">
            <a:tbl>
              <a:tblPr firstRow="1" bandRow="1"/>
              <a:tblGrid>
                <a:gridCol w="25021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9030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6368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56368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35280">
                <a:tc rowSpan="2"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500" b="1">
                          <a:solidFill>
                            <a:srgbClr val="007A4C"/>
                          </a:solidFill>
                          <a:latin typeface="Arial"/>
                          <a:cs typeface="Arial"/>
                        </a:rPr>
                        <a:t>Response Category*</a:t>
                      </a:r>
                    </a:p>
                  </a:txBody>
                  <a:tcPr marL="4572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algn="ctr">
                      <a:solidFill>
                        <a:srgbClr val="FFFFFF"/>
                      </a:solidFill>
                    </a:lnR>
                    <a:lnT w="28575" algn="ctr">
                      <a:solidFill>
                        <a:srgbClr val="007A4C"/>
                      </a:solidFill>
                    </a:lnT>
                    <a:lnB w="28575" algn="ctr">
                      <a:solidFill>
                        <a:srgbClr val="007A4C"/>
                      </a:solidFill>
                    </a:lnB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600" b="1">
                          <a:solidFill>
                            <a:srgbClr val="007A4C"/>
                          </a:solidFill>
                          <a:latin typeface="Arial"/>
                          <a:cs typeface="Arial"/>
                        </a:rPr>
                        <a:t>NPM1m</a:t>
                      </a:r>
                      <a:endParaRPr sz="1900"/>
                    </a:p>
                  </a:txBody>
                  <a:tcPr marL="4572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algn="ctr">
                      <a:solidFill>
                        <a:srgbClr val="FFFFFF"/>
                      </a:solidFill>
                    </a:lnR>
                    <a:lnT w="28575" algn="ctr">
                      <a:solidFill>
                        <a:srgbClr val="007A4C"/>
                      </a:solidFill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9120">
                <a:tc vMerge="1">
                  <a:txBody>
                    <a:bodyPr/>
                    <a:lstStyle/>
                    <a:p>
                      <a:pPr algn="ctr">
                        <a:defRPr/>
                      </a:pPr>
                      <a:endParaRPr lang="en-US" sz="1400" b="1">
                        <a:solidFill>
                          <a:srgbClr val="007A4C"/>
                        </a:solidFill>
                        <a:latin typeface="Arial"/>
                        <a:cs typeface="Arial"/>
                      </a:endParaRPr>
                    </a:p>
                  </a:txBody>
                  <a:tcPr marL="45720" anchor="ctr">
                    <a:lnL w="12700" algn="ctr">
                      <a:solidFill>
                        <a:srgbClr val="FFFFFF"/>
                      </a:solidFill>
                    </a:lnL>
                    <a:lnR w="12700" algn="ctr">
                      <a:solidFill>
                        <a:srgbClr val="FFFFFF"/>
                      </a:solidFill>
                    </a:lnR>
                    <a:lnT w="3175" algn="ctr">
                      <a:solidFill>
                        <a:srgbClr val="007A4C"/>
                      </a:solidFill>
                    </a:lnT>
                    <a:lnB w="28575" algn="ctr">
                      <a:solidFill>
                        <a:srgbClr val="007A4C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600" b="1">
                          <a:solidFill>
                            <a:srgbClr val="007A4C"/>
                          </a:solidFill>
                          <a:latin typeface="Arial"/>
                          <a:cs typeface="Arial"/>
                        </a:rPr>
                        <a:t>200 mg BID</a:t>
                      </a:r>
                      <a:endParaRPr sz="1900"/>
                    </a:p>
                    <a:p>
                      <a:pPr algn="ctr">
                        <a:defRPr/>
                      </a:pPr>
                      <a:r>
                        <a:rPr lang="en-US" sz="1600" b="1">
                          <a:solidFill>
                            <a:srgbClr val="007A4C"/>
                          </a:solidFill>
                          <a:latin typeface="Arial"/>
                          <a:cs typeface="Arial"/>
                        </a:rPr>
                        <a:t>(n = 10)</a:t>
                      </a:r>
                      <a:endParaRPr sz="1900"/>
                    </a:p>
                  </a:txBody>
                  <a:tcPr marL="4572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A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600" b="1">
                          <a:solidFill>
                            <a:srgbClr val="007A4C"/>
                          </a:solidFill>
                          <a:latin typeface="Arial"/>
                          <a:cs typeface="Arial"/>
                        </a:rPr>
                        <a:t>300 mg BID</a:t>
                      </a:r>
                      <a:endParaRPr sz="1900"/>
                    </a:p>
                    <a:p>
                      <a:pPr algn="ctr">
                        <a:defRPr/>
                      </a:pPr>
                      <a:r>
                        <a:rPr lang="en-US" sz="1600" b="1">
                          <a:solidFill>
                            <a:srgbClr val="007A4C"/>
                          </a:solidFill>
                          <a:latin typeface="Arial"/>
                          <a:cs typeface="Arial"/>
                        </a:rPr>
                        <a:t>(n = 7)</a:t>
                      </a:r>
                      <a:endParaRPr sz="1900"/>
                    </a:p>
                  </a:txBody>
                  <a:tcPr marL="4572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algn="ctr">
                      <a:solidFill>
                        <a:srgbClr val="007A4C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600" b="1">
                          <a:solidFill>
                            <a:srgbClr val="007A4C"/>
                          </a:solidFill>
                          <a:latin typeface="Arial"/>
                          <a:cs typeface="Arial"/>
                        </a:rPr>
                        <a:t>400 mg BID</a:t>
                      </a:r>
                      <a:endParaRPr sz="1900"/>
                    </a:p>
                    <a:p>
                      <a:pPr algn="ctr">
                        <a:defRPr/>
                      </a:pPr>
                      <a:r>
                        <a:rPr lang="en-US" sz="1600" b="1">
                          <a:solidFill>
                            <a:srgbClr val="007A4C"/>
                          </a:solidFill>
                          <a:latin typeface="Arial"/>
                          <a:cs typeface="Arial"/>
                        </a:rPr>
                        <a:t>(n = 8)</a:t>
                      </a:r>
                      <a:endParaRPr sz="1900"/>
                    </a:p>
                  </a:txBody>
                  <a:tcPr marL="4572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algn="ctr">
                      <a:solidFill>
                        <a:srgbClr val="FFFFFF"/>
                      </a:solidFill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algn="ctr">
                      <a:solidFill>
                        <a:srgbClr val="007A4C"/>
                      </a:solidFill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8480">
                <a:tc>
                  <a:txBody>
                    <a:bodyPr/>
                    <a:lstStyle/>
                    <a:p>
                      <a:pPr marL="0" algn="ctr" defTabSz="457200" rtl="0">
                        <a:defRPr/>
                      </a:pPr>
                      <a:r>
                        <a:rPr lang="en-US" sz="1500" b="1">
                          <a:solidFill>
                            <a:srgbClr val="007A4C"/>
                          </a:solidFill>
                          <a:latin typeface="Arial"/>
                          <a:ea typeface="Arial"/>
                          <a:cs typeface="Arial"/>
                        </a:rPr>
                        <a:t>Overall Response rate</a:t>
                      </a:r>
                      <a:endParaRPr sz="1900"/>
                    </a:p>
                    <a:p>
                      <a:pPr marL="0" algn="ctr" defTabSz="457200" rtl="0">
                        <a:defRPr/>
                      </a:pPr>
                      <a:r>
                        <a:rPr lang="en-US" sz="1500" b="1">
                          <a:solidFill>
                            <a:srgbClr val="007A4C"/>
                          </a:solidFill>
                          <a:latin typeface="Arial"/>
                          <a:ea typeface="Arial"/>
                          <a:cs typeface="Arial"/>
                        </a:rPr>
                        <a:t>(CR/CRh/CRi/MLFS)</a:t>
                      </a:r>
                      <a:endParaRPr sz="1900"/>
                    </a:p>
                  </a:txBody>
                  <a:tcPr marL="45720" anchor="ctr">
                    <a:lnL w="12700" algn="ctr">
                      <a:solidFill>
                        <a:srgbClr val="FFFFFF"/>
                      </a:solidFill>
                    </a:lnL>
                    <a:lnR w="12700" algn="ctr">
                      <a:solidFill>
                        <a:srgbClr val="FFFFFF"/>
                      </a:solidFill>
                    </a:lnR>
                    <a:lnT w="28575" algn="ctr">
                      <a:solidFill>
                        <a:srgbClr val="007A4C"/>
                      </a:solidFill>
                    </a:lnT>
                    <a:lnB w="3175" algn="ctr">
                      <a:solidFill>
                        <a:srgbClr val="007A4C"/>
                      </a:solidFill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>
                        <a:defRPr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rPr>
                        <a:t>60% (6/10)</a:t>
                      </a:r>
                      <a:endParaRPr sz="1900"/>
                    </a:p>
                  </a:txBody>
                  <a:tcPr marL="4572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algn="ctr">
                      <a:solidFill>
                        <a:srgbClr val="FFFFFF"/>
                      </a:solidFill>
                    </a:lnR>
                    <a:lnT w="28575" cap="flat" cmpd="sng" algn="ctr">
                      <a:solidFill>
                        <a:srgbClr val="007A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7A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>
                        <a:defRPr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rPr>
                        <a:t>57.1% (4/7)</a:t>
                      </a:r>
                      <a:endParaRPr sz="1900"/>
                    </a:p>
                  </a:txBody>
                  <a:tcPr marL="45720" anchor="ctr">
                    <a:lnL w="12700" algn="ctr">
                      <a:solidFill>
                        <a:srgbClr val="FFFFFF"/>
                      </a:solidFill>
                    </a:lnL>
                    <a:lnR w="12700" algn="ctr">
                      <a:solidFill>
                        <a:srgbClr val="FFFFFF"/>
                      </a:solidFill>
                    </a:lnR>
                    <a:lnT w="28575" algn="ctr">
                      <a:solidFill>
                        <a:srgbClr val="007A4C"/>
                      </a:solidFill>
                    </a:lnT>
                    <a:lnB w="3175" algn="ctr">
                      <a:solidFill>
                        <a:srgbClr val="007A4C"/>
                      </a:solidFill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>
                        <a:defRPr/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rPr>
                        <a:t>37.5% (3/8)</a:t>
                      </a:r>
                      <a:endParaRPr sz="1900" dirty="0"/>
                    </a:p>
                  </a:txBody>
                  <a:tcPr marL="45720" anchor="ctr">
                    <a:lnL w="12700" algn="ctr">
                      <a:solidFill>
                        <a:srgbClr val="FFFFFF"/>
                      </a:solidFill>
                    </a:lnL>
                    <a:lnR w="12700" algn="ctr">
                      <a:solidFill>
                        <a:srgbClr val="FFFFFF"/>
                      </a:solidFill>
                    </a:lnR>
                    <a:lnT w="28575" algn="ctr">
                      <a:solidFill>
                        <a:srgbClr val="007A4C"/>
                      </a:solidFill>
                    </a:lnT>
                    <a:lnB w="3175" algn="ctr">
                      <a:solidFill>
                        <a:srgbClr val="007A4C"/>
                      </a:solidFill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8480">
                <a:tc>
                  <a:txBody>
                    <a:bodyPr/>
                    <a:lstStyle/>
                    <a:p>
                      <a:pPr marL="0" indent="0" algn="ctr">
                        <a:defRPr/>
                      </a:pPr>
                      <a:r>
                        <a:rPr lang="en-US" sz="1500" b="1">
                          <a:solidFill>
                            <a:srgbClr val="007A4C"/>
                          </a:solidFill>
                          <a:latin typeface="Arial"/>
                          <a:cs typeface="Arial"/>
                        </a:rPr>
                        <a:t>Composite CR rate</a:t>
                      </a:r>
                      <a:endParaRPr lang="en-US" sz="1900"/>
                    </a:p>
                    <a:p>
                      <a:pPr marL="0" indent="0" algn="ctr">
                        <a:defRPr/>
                      </a:pPr>
                      <a:r>
                        <a:rPr lang="en-US" sz="1500" b="1">
                          <a:solidFill>
                            <a:srgbClr val="007A4C"/>
                          </a:solidFill>
                          <a:latin typeface="Arial"/>
                          <a:cs typeface="Arial"/>
                        </a:rPr>
                        <a:t>(CR/CRh/CRi)</a:t>
                      </a:r>
                      <a:endParaRPr lang="en-US" sz="1900"/>
                    </a:p>
                  </a:txBody>
                  <a:tcPr marL="45720" anchor="ctr">
                    <a:lnL w="12700" algn="ctr">
                      <a:solidFill>
                        <a:srgbClr val="FFFFFF"/>
                      </a:solidFill>
                    </a:lnL>
                    <a:lnR w="12700" algn="ctr">
                      <a:solidFill>
                        <a:srgbClr val="FFFFFF"/>
                      </a:solidFill>
                    </a:lnR>
                    <a:lnT w="3175" algn="ctr">
                      <a:solidFill>
                        <a:srgbClr val="007A4C"/>
                      </a:solidFill>
                    </a:lnT>
                    <a:lnB w="3175" algn="ctr">
                      <a:solidFill>
                        <a:srgbClr val="007A4C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50% (5/10)</a:t>
                      </a:r>
                      <a:endParaRPr sz="1900"/>
                    </a:p>
                  </a:txBody>
                  <a:tcPr marL="4572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algn="ctr">
                      <a:solidFill>
                        <a:srgbClr val="FFFFFF"/>
                      </a:solidFill>
                    </a:lnR>
                    <a:lnT w="3175" cap="flat" cmpd="sng" algn="ctr">
                      <a:solidFill>
                        <a:srgbClr val="007A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7A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42.9% (3/7)</a:t>
                      </a:r>
                      <a:endParaRPr sz="1900"/>
                    </a:p>
                  </a:txBody>
                  <a:tcPr marL="45720" anchor="ctr">
                    <a:lnL w="12700" algn="ctr">
                      <a:solidFill>
                        <a:srgbClr val="FFFFFF"/>
                      </a:solidFill>
                    </a:lnL>
                    <a:lnR w="12700" algn="ctr">
                      <a:solidFill>
                        <a:srgbClr val="FFFFFF"/>
                      </a:solidFill>
                    </a:lnR>
                    <a:lnT w="3175" algn="ctr">
                      <a:solidFill>
                        <a:srgbClr val="007A4C"/>
                      </a:solidFill>
                    </a:lnT>
                    <a:lnB w="3175" algn="ctr">
                      <a:solidFill>
                        <a:srgbClr val="007A4C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600" b="1" i="0" u="none" strike="noStrike" cap="none" spc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rPr>
                        <a:t>37.5% (3/8)</a:t>
                      </a:r>
                      <a:endParaRPr lang="en-US" sz="1600" b="1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 marL="45720" anchor="ctr">
                    <a:lnL w="12700" algn="ctr">
                      <a:solidFill>
                        <a:srgbClr val="FFFFFF"/>
                      </a:solidFill>
                    </a:lnL>
                    <a:lnR w="12700" algn="ctr">
                      <a:solidFill>
                        <a:srgbClr val="FFFFFF"/>
                      </a:solidFill>
                    </a:lnR>
                    <a:lnT w="3175" algn="ctr">
                      <a:solidFill>
                        <a:srgbClr val="007A4C"/>
                      </a:solidFill>
                    </a:lnT>
                    <a:lnB w="3175" algn="ctr">
                      <a:solidFill>
                        <a:srgbClr val="007A4C"/>
                      </a:solidFill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8160">
                <a:tc>
                  <a:txBody>
                    <a:bodyPr/>
                    <a:lstStyle/>
                    <a:p>
                      <a:pPr marL="0" indent="0" algn="ctr">
                        <a:defRPr/>
                      </a:pPr>
                      <a:r>
                        <a:rPr lang="en-US" sz="1500" b="1">
                          <a:solidFill>
                            <a:srgbClr val="007A4C"/>
                          </a:solidFill>
                          <a:latin typeface="Arial"/>
                          <a:cs typeface="Arial"/>
                        </a:rPr>
                        <a:t>CR/CRh rate</a:t>
                      </a:r>
                      <a:endParaRPr sz="1900"/>
                    </a:p>
                  </a:txBody>
                  <a:tcPr marL="45720" anchor="ctr">
                    <a:lnL w="12700" algn="ctr">
                      <a:solidFill>
                        <a:srgbClr val="FFFFFF"/>
                      </a:solidFill>
                    </a:lnL>
                    <a:lnR w="12700" algn="ctr">
                      <a:solidFill>
                        <a:srgbClr val="FFFFFF"/>
                      </a:solidFill>
                    </a:lnR>
                    <a:lnT w="3175" algn="ctr">
                      <a:solidFill>
                        <a:srgbClr val="007A4C"/>
                      </a:solidFill>
                    </a:lnT>
                    <a:lnB w="28575" algn="ctr">
                      <a:solidFill>
                        <a:srgbClr val="007A4C"/>
                      </a:solidFill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50% (5/10)</a:t>
                      </a:r>
                      <a:endParaRPr sz="1900" dirty="0"/>
                    </a:p>
                  </a:txBody>
                  <a:tcPr marL="4572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algn="ctr">
                      <a:solidFill>
                        <a:srgbClr val="FFFFFF"/>
                      </a:solidFill>
                    </a:lnR>
                    <a:lnT w="3175" cap="flat" cmpd="sng" algn="ctr">
                      <a:solidFill>
                        <a:srgbClr val="007A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algn="ctr">
                      <a:solidFill>
                        <a:srgbClr val="007A4C"/>
                      </a:solidFill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42.9% (3/7)</a:t>
                      </a:r>
                      <a:endParaRPr sz="1900" dirty="0"/>
                    </a:p>
                  </a:txBody>
                  <a:tcPr marL="45720" anchor="ctr">
                    <a:lnL w="12700" algn="ctr">
                      <a:solidFill>
                        <a:srgbClr val="FFFFFF"/>
                      </a:solidFill>
                    </a:lnL>
                    <a:lnR w="12700" algn="ctr">
                      <a:solidFill>
                        <a:srgbClr val="FFFFFF"/>
                      </a:solidFill>
                    </a:lnR>
                    <a:lnT w="3175" algn="ctr">
                      <a:solidFill>
                        <a:srgbClr val="007A4C"/>
                      </a:solidFill>
                    </a:lnT>
                    <a:lnB w="28575" algn="ctr">
                      <a:solidFill>
                        <a:srgbClr val="007A4C"/>
                      </a:solidFill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600" b="1" i="0" u="none" strike="noStrike" cap="none" spc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rPr>
                        <a:t>37.5% (3/8)</a:t>
                      </a:r>
                      <a:endParaRPr lang="en-US" sz="1600" b="1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 marL="45720" anchor="ctr">
                    <a:lnL w="12700" algn="ctr">
                      <a:solidFill>
                        <a:srgbClr val="FFFFFF"/>
                      </a:solidFill>
                    </a:lnL>
                    <a:lnR w="12700" algn="ctr">
                      <a:solidFill>
                        <a:srgbClr val="FFFFFF"/>
                      </a:solidFill>
                    </a:lnR>
                    <a:lnT w="3175" algn="ctr">
                      <a:solidFill>
                        <a:srgbClr val="007A4C"/>
                      </a:solidFill>
                    </a:lnT>
                    <a:lnB w="28575" algn="ctr">
                      <a:solidFill>
                        <a:srgbClr val="007A4C"/>
                      </a:solidFill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996317155" name="TextBox 7">
            <a:extLst>
              <a:ext uri="{FF2B5EF4-FFF2-40B4-BE49-F238E27FC236}">
                <a16:creationId xmlns:a16="http://schemas.microsoft.com/office/drawing/2014/main" id="{0D726EFF-55D4-04A2-3AB7-E47BB09C13C6}"/>
              </a:ext>
            </a:extLst>
          </p:cNvPr>
          <p:cNvSpPr txBox="1"/>
          <p:nvPr/>
        </p:nvSpPr>
        <p:spPr bwMode="auto">
          <a:xfrm>
            <a:off x="2700463" y="4194268"/>
            <a:ext cx="2330691" cy="415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1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* Pts who achieved CRh and CRi or MLFS were counted as CRh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208364" name="TextBox 3">
            <a:extLst>
              <a:ext uri="{FF2B5EF4-FFF2-40B4-BE49-F238E27FC236}">
                <a16:creationId xmlns:a16="http://schemas.microsoft.com/office/drawing/2014/main" id="{923C3B6F-36AE-B4FC-CC17-65A895890C92}"/>
              </a:ext>
            </a:extLst>
          </p:cNvPr>
          <p:cNvSpPr txBox="1"/>
          <p:nvPr/>
        </p:nvSpPr>
        <p:spPr bwMode="auto">
          <a:xfrm>
            <a:off x="448106" y="1172661"/>
            <a:ext cx="11213901" cy="24678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KMT2A</a:t>
            </a:r>
            <a:r>
              <a: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r AL (n = 39)</a:t>
            </a:r>
          </a:p>
          <a:p>
            <a:pPr marL="285744" marR="0" lvl="0" indent="-285744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Optimal RP2D as monotherapy is 300 mg po bid (n=15)</a:t>
            </a:r>
          </a:p>
          <a:p>
            <a:pPr marL="285744" marR="0" lvl="0" indent="-285744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At RP2D</a:t>
            </a:r>
          </a:p>
          <a:p>
            <a:pPr marL="742932" marR="0" lvl="1" indent="-285744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Overall Response rate (CR/CRh/CRi/MLFS)		73.3%</a:t>
            </a:r>
          </a:p>
          <a:p>
            <a:pPr marL="742932" marR="0" lvl="1" indent="-285744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Composite CR rate (CR/CRh/CRi)			60%</a:t>
            </a:r>
          </a:p>
          <a:p>
            <a:pPr marL="742932" marR="0" lvl="1" indent="-285744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CR + CRh rate 						40%</a:t>
            </a: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NPM1</a:t>
            </a:r>
            <a:r>
              <a: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 AML (n = 25)</a:t>
            </a:r>
          </a:p>
          <a:p>
            <a:pPr marL="285744" marR="0" lvl="0" indent="-285744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Dose optimization is ongoing at 200, 300 and 400 mg po bid and initial activity is similar across dose levels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E9DAEA0-0E40-ACBE-CAB9-9DE68BAE7584}"/>
              </a:ext>
            </a:extLst>
          </p:cNvPr>
          <p:cNvSpPr txBox="1"/>
          <p:nvPr/>
        </p:nvSpPr>
        <p:spPr bwMode="auto">
          <a:xfrm>
            <a:off x="9699010" y="59140"/>
            <a:ext cx="1903342" cy="502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Duke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Health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AE656E-CC33-4D2E-A6DF-AAA89313D5ED}"/>
              </a:ext>
            </a:extLst>
          </p:cNvPr>
          <p:cNvSpPr txBox="1"/>
          <p:nvPr/>
        </p:nvSpPr>
        <p:spPr bwMode="auto">
          <a:xfrm>
            <a:off x="197927" y="6449338"/>
            <a:ext cx="2797523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Daver N, et al.  ASH 2025</a:t>
            </a:r>
          </a:p>
        </p:txBody>
      </p:sp>
    </p:spTree>
    <p:extLst>
      <p:ext uri="{BB962C8B-B14F-4D97-AF65-F5344CB8AC3E}">
        <p14:creationId xmlns:p14="http://schemas.microsoft.com/office/powerpoint/2010/main" val="1712088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6317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9816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521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5212532" grpId="0"/>
      <p:bldP spid="996317155" grpId="0"/>
    </p:bld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DC0DCC1-D2BA-E1C5-4113-58D666B2904A}"/>
              </a:ext>
            </a:extLst>
          </p:cNvPr>
          <p:cNvSpPr/>
          <p:nvPr/>
        </p:nvSpPr>
        <p:spPr>
          <a:xfrm>
            <a:off x="7199588" y="1502767"/>
            <a:ext cx="4813737" cy="4485389"/>
          </a:xfrm>
          <a:prstGeom prst="rect">
            <a:avLst/>
          </a:prstGeom>
          <a:solidFill>
            <a:srgbClr val="EDEBE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800"/>
              </a:spcAft>
              <a:buClr>
                <a:srgbClr val="EEECE1"/>
              </a:buClr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Key Observations</a:t>
            </a:r>
          </a:p>
          <a:p>
            <a:pPr marL="380990" marR="0" lvl="0" indent="-380990" algn="l" defTabSz="609585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Safety profile optimized with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bleximenib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90/100 mg BID dose level </a:t>
            </a:r>
          </a:p>
          <a:p>
            <a:pPr marL="550186" marR="0" lvl="1" indent="-380990" algn="l" defTabSz="609585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Bleximenib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discontinuations due to related TEAEs at 90/100 mg BID: 6.5%</a:t>
            </a:r>
          </a:p>
          <a:p>
            <a:pPr marL="380990" marR="0" lvl="0" indent="-380990" algn="l" defTabSz="609585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Dose modifications and discontinuations occurred more frequently at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bleximenib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150 mg BID due to AEs</a:t>
            </a:r>
          </a:p>
          <a:p>
            <a:pPr marL="380990" marR="0" lvl="0" indent="-380990" algn="l" defTabSz="609585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≥Grade 3 related neutropenia more commonly reported with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bleximenib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150 mg BID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2B5D6107-869A-6826-1A45-03ABB49210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26559"/>
            <a:ext cx="12192000" cy="608255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 err="1">
                <a:latin typeface="+mj-lt"/>
              </a:rPr>
              <a:t>Bleximenib</a:t>
            </a:r>
            <a:r>
              <a:rPr lang="en-US" sz="3200" b="1" dirty="0">
                <a:latin typeface="+mj-lt"/>
              </a:rPr>
              <a:t> Menin Inhibitor Monotherapy in R/R Acute Leukemia</a:t>
            </a:r>
            <a:br>
              <a:rPr lang="en-GB" sz="3200" dirty="0">
                <a:latin typeface="+mj-lt"/>
              </a:rPr>
            </a:br>
            <a:endParaRPr lang="en-GB" sz="3200" dirty="0">
              <a:solidFill>
                <a:schemeClr val="bg2"/>
              </a:solidFill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265C9C2-93CA-5AF5-6988-F2CC1ED2D13E}"/>
              </a:ext>
            </a:extLst>
          </p:cNvPr>
          <p:cNvSpPr txBox="1"/>
          <p:nvPr/>
        </p:nvSpPr>
        <p:spPr>
          <a:xfrm>
            <a:off x="989858" y="1471686"/>
            <a:ext cx="5689239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609585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Most Common Related TEAEs with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Bleximenib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90/100 mg BID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vs 150 mg BID Dose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​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C86FCBC9-1F3A-6B5F-2848-9F3BB72EEBD6}"/>
              </a:ext>
            </a:extLst>
          </p:cNvPr>
          <p:cNvGraphicFramePr>
            <a:graphicFrameLocks noGrp="1"/>
          </p:cNvGraphicFramePr>
          <p:nvPr/>
        </p:nvGraphicFramePr>
        <p:xfrm>
          <a:off x="319830" y="2190476"/>
          <a:ext cx="6780472" cy="3764957"/>
        </p:xfrm>
        <a:graphic>
          <a:graphicData uri="http://schemas.openxmlformats.org/drawingml/2006/table">
            <a:tbl>
              <a:tblPr firstRow="1" bandRow="1"/>
              <a:tblGrid>
                <a:gridCol w="2255764">
                  <a:extLst>
                    <a:ext uri="{9D8B030D-6E8A-4147-A177-3AD203B41FA5}">
                      <a16:colId xmlns:a16="http://schemas.microsoft.com/office/drawing/2014/main" val="1551978159"/>
                    </a:ext>
                  </a:extLst>
                </a:gridCol>
                <a:gridCol w="1131177">
                  <a:extLst>
                    <a:ext uri="{9D8B030D-6E8A-4147-A177-3AD203B41FA5}">
                      <a16:colId xmlns:a16="http://schemas.microsoft.com/office/drawing/2014/main" val="1398677002"/>
                    </a:ext>
                  </a:extLst>
                </a:gridCol>
                <a:gridCol w="1131177">
                  <a:extLst>
                    <a:ext uri="{9D8B030D-6E8A-4147-A177-3AD203B41FA5}">
                      <a16:colId xmlns:a16="http://schemas.microsoft.com/office/drawing/2014/main" val="3577174142"/>
                    </a:ext>
                  </a:extLst>
                </a:gridCol>
                <a:gridCol w="1131177">
                  <a:extLst>
                    <a:ext uri="{9D8B030D-6E8A-4147-A177-3AD203B41FA5}">
                      <a16:colId xmlns:a16="http://schemas.microsoft.com/office/drawing/2014/main" val="1221971248"/>
                    </a:ext>
                  </a:extLst>
                </a:gridCol>
                <a:gridCol w="1131177">
                  <a:extLst>
                    <a:ext uri="{9D8B030D-6E8A-4147-A177-3AD203B41FA5}">
                      <a16:colId xmlns:a16="http://schemas.microsoft.com/office/drawing/2014/main" val="1977387313"/>
                    </a:ext>
                  </a:extLst>
                </a:gridCol>
              </a:tblGrid>
              <a:tr h="716957"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Johnson Text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Johnson Text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Johnson Text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Johnson Text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Johnson Text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Johnson Text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Johnson Text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Johnson Text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Johnson Text"/>
                        </a:defRPr>
                      </a:lvl9pPr>
                    </a:lstStyle>
                    <a:p>
                      <a:r>
                        <a:rPr lang="en-GB" sz="1900" dirty="0">
                          <a:solidFill>
                            <a:schemeClr val="bg1"/>
                          </a:solidFill>
                          <a:latin typeface="+mn-lt"/>
                        </a:rPr>
                        <a:t>TEAE, n (%)*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>
                        <a:lumMod val="65000"/>
                        <a:lumOff val="35000"/>
                      </a:srgbClr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Johnson Text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Johnson Text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Johnson Text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Johnson Text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Johnson Text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Johnson Text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Johnson Text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Johnson Text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Johnson Text"/>
                        </a:defRPr>
                      </a:lvl9pPr>
                    </a:lstStyle>
                    <a:p>
                      <a:pPr lvl="0" algn="ctr">
                        <a:lnSpc>
                          <a:spcPts val="1875"/>
                        </a:lnSpc>
                        <a:buNone/>
                      </a:pPr>
                      <a:r>
                        <a:rPr lang="en-GB" sz="1900" b="1" i="0" u="none" strike="noStrike" noProof="0" dirty="0">
                          <a:solidFill>
                            <a:schemeClr val="bg1"/>
                          </a:solidFill>
                          <a:latin typeface="+mn-lt"/>
                        </a:rPr>
                        <a:t>150 mg BID</a:t>
                      </a:r>
                      <a:endParaRPr lang="en-GB" sz="1900" b="0" i="0" u="none" strike="noStrike" noProof="0" dirty="0">
                        <a:solidFill>
                          <a:schemeClr val="bg1"/>
                        </a:solidFill>
                        <a:latin typeface="+mn-lt"/>
                      </a:endParaRPr>
                    </a:p>
                    <a:p>
                      <a:pPr lvl="0" algn="ctr">
                        <a:lnSpc>
                          <a:spcPts val="1875"/>
                        </a:lnSpc>
                        <a:buNone/>
                      </a:pPr>
                      <a:r>
                        <a:rPr lang="en-GB" sz="1900" b="1" i="0" u="none" strike="noStrike" noProof="0" dirty="0">
                          <a:solidFill>
                            <a:schemeClr val="bg1"/>
                          </a:solidFill>
                          <a:latin typeface="+mn-lt"/>
                        </a:rPr>
                        <a:t>(n=33)</a:t>
                      </a:r>
                      <a:endParaRPr lang="en-GB" sz="1900" b="0" i="0" u="none" strike="noStrike" noProof="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0A7F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3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28714"/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Johnson Text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Johnson Text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Johnson Text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Johnson Text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Johnson Text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Johnson Text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Johnson Text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Johnson Text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Johnson Text"/>
                        </a:defRPr>
                      </a:lvl9pPr>
                    </a:lstStyle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900" b="1" i="0" u="none" strike="noStrike" noProof="0" dirty="0">
                          <a:solidFill>
                            <a:schemeClr val="bg1"/>
                          </a:solidFill>
                          <a:latin typeface="+mn-lt"/>
                        </a:rPr>
                        <a:t>90/100 mg BID</a:t>
                      </a:r>
                      <a:br>
                        <a:rPr lang="en-GB" sz="1900" b="1" i="0" u="none" strike="noStrike" noProof="0" dirty="0">
                          <a:solidFill>
                            <a:schemeClr val="bg1"/>
                          </a:solidFill>
                          <a:latin typeface="+mn-lt"/>
                        </a:rPr>
                      </a:br>
                      <a:r>
                        <a:rPr lang="en-GB" sz="1900" b="1" i="0" u="none" strike="noStrike" noProof="0" dirty="0">
                          <a:solidFill>
                            <a:schemeClr val="bg1"/>
                          </a:solidFill>
                          <a:latin typeface="+mn-lt"/>
                        </a:rPr>
                        <a:t>(n=31)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40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>
                        <a:lumMod val="65000"/>
                        <a:lumOff val="3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0722855"/>
                  </a:ext>
                </a:extLst>
              </a:tr>
              <a:tr h="375920">
                <a:tc vMerge="1">
                  <a:txBody>
                    <a:bodyPr/>
                    <a:lstStyle/>
                    <a:p>
                      <a:pPr marL="457200" marR="0" lvl="1" indent="0" algn="l" defTabSz="9143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1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US" sz="1400" b="0" i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900" b="1" i="0" u="none" strike="noStrike" noProof="0">
                          <a:solidFill>
                            <a:schemeClr val="bg1"/>
                          </a:solidFill>
                          <a:latin typeface="+mn-lt"/>
                        </a:rPr>
                        <a:t>All grade</a:t>
                      </a:r>
                      <a:endParaRPr lang="en-US" sz="190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0A7F0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9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</a:rPr>
                        <a:t>Grade ≥3</a:t>
                      </a:r>
                      <a:endParaRPr lang="en-GB" sz="19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0A7F0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900" b="1" i="0" u="none" strike="noStrike" noProof="0" dirty="0">
                          <a:solidFill>
                            <a:schemeClr val="bg1"/>
                          </a:solidFill>
                          <a:latin typeface="+mn-lt"/>
                        </a:rPr>
                        <a:t>All grade</a:t>
                      </a:r>
                      <a:endParaRPr lang="en-GB" sz="1900" b="0" i="0" u="none" strike="noStrike" noProof="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9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</a:rPr>
                        <a:t>Grade ≥3</a:t>
                      </a:r>
                      <a:endParaRPr lang="en-US" sz="19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2044525"/>
                  </a:ext>
                </a:extLst>
              </a:tr>
              <a:tr h="3759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9pPr>
                    </a:lstStyle>
                    <a:p>
                      <a:pPr marL="0" marR="0" lvl="0" indent="0" algn="l" defTabSz="9143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1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900" b="1" i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Total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9pPr>
                    </a:lstStyle>
                    <a:p>
                      <a:pPr marL="0" marR="0" lvl="0" indent="0" algn="ctr" defTabSz="9143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900" b="1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28 </a:t>
                      </a:r>
                      <a:r>
                        <a:rPr lang="en-GB" sz="1900" b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(84.8)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E2F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9pPr>
                    </a:lstStyle>
                    <a:p>
                      <a:pPr marL="0" marR="0" lvl="0" indent="0" algn="ctr" defTabSz="9143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9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12 </a:t>
                      </a:r>
                      <a:r>
                        <a:rPr lang="en-GB" sz="19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(36.4)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E2F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9pPr>
                    </a:lstStyle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900" b="1" i="0" u="none" strike="noStrike" kern="1200" noProof="0" dirty="0">
                          <a:solidFill>
                            <a:schemeClr val="tx1"/>
                          </a:solidFill>
                          <a:latin typeface="+mn-lt"/>
                        </a:rPr>
                        <a:t>17 </a:t>
                      </a:r>
                      <a:r>
                        <a:rPr lang="en-GB" sz="1900" b="0" i="0" u="none" strike="noStrike" kern="1200" noProof="0" dirty="0">
                          <a:solidFill>
                            <a:schemeClr val="tx1"/>
                          </a:solidFill>
                          <a:latin typeface="+mn-lt"/>
                        </a:rPr>
                        <a:t>(54.8)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F6C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9pPr>
                    </a:lstStyle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900" b="1" i="0" u="none" strike="noStrike" kern="1200" noProof="0">
                          <a:solidFill>
                            <a:schemeClr val="tx1"/>
                          </a:solidFill>
                          <a:latin typeface="+mn-lt"/>
                        </a:rPr>
                        <a:t>7 </a:t>
                      </a:r>
                      <a:r>
                        <a:rPr lang="en-GB" sz="1900" b="0" i="0" u="none" strike="noStrike" kern="1200" noProof="0">
                          <a:solidFill>
                            <a:schemeClr val="tx1"/>
                          </a:solidFill>
                          <a:latin typeface="+mn-lt"/>
                        </a:rPr>
                        <a:t>(22.6)</a:t>
                      </a:r>
                      <a:endParaRPr lang="en-US" sz="1900" b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F6C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8900698"/>
                  </a:ext>
                </a:extLst>
              </a:tr>
              <a:tr h="3759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9pPr>
                    </a:lstStyle>
                    <a:p>
                      <a:pPr marL="0" lvl="0" indent="0">
                        <a:buClr>
                          <a:schemeClr val="accent3">
                            <a:lumMod val="20000"/>
                            <a:lumOff val="80000"/>
                          </a:schemeClr>
                        </a:buClr>
                        <a:buFont typeface="Arial" panose="020B0604020202020204" pitchFamily="34" charset="0"/>
                        <a:buNone/>
                      </a:pPr>
                      <a:r>
                        <a:rPr lang="en-GB" sz="19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DS</a:t>
                      </a:r>
                      <a:endParaRPr lang="en-GB" sz="19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9pPr>
                    </a:lstStyle>
                    <a:p>
                      <a:pPr marL="0" marR="0" lvl="0" indent="0" algn="ctr" defTabSz="9143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9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 </a:t>
                      </a:r>
                      <a:r>
                        <a:rPr lang="en-GB" sz="19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(18.2)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E2F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9pPr>
                    </a:lstStyle>
                    <a:p>
                      <a:pPr marL="0" marR="0" lvl="0" indent="0" algn="ctr" defTabSz="9143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900" b="1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 </a:t>
                      </a:r>
                      <a:r>
                        <a:rPr lang="en-GB" sz="1900" b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(9.1)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E2F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9pPr>
                    </a:lstStyle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900" b="1" i="0" u="none" strike="noStrike" kern="1200" noProof="0" dirty="0">
                          <a:solidFill>
                            <a:schemeClr val="tx1"/>
                          </a:solidFill>
                          <a:latin typeface="+mn-lt"/>
                        </a:rPr>
                        <a:t>6 </a:t>
                      </a:r>
                      <a:r>
                        <a:rPr lang="en-GB" sz="1900" b="0" i="0" u="none" strike="noStrike" kern="1200" noProof="0" dirty="0">
                          <a:solidFill>
                            <a:schemeClr val="tx1"/>
                          </a:solidFill>
                          <a:latin typeface="+mn-lt"/>
                        </a:rPr>
                        <a:t>(19.4)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F6C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9pPr>
                    </a:lstStyle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900" b="1" i="0" u="none" strike="noStrike" kern="1200" noProof="0" dirty="0">
                          <a:solidFill>
                            <a:schemeClr val="tx1"/>
                          </a:solidFill>
                          <a:latin typeface="+mn-lt"/>
                        </a:rPr>
                        <a:t>2 </a:t>
                      </a:r>
                      <a:r>
                        <a:rPr lang="en-GB" sz="1900" b="0" i="0" u="none" strike="noStrike" kern="1200" noProof="0" dirty="0">
                          <a:solidFill>
                            <a:schemeClr val="tx1"/>
                          </a:solidFill>
                          <a:latin typeface="+mn-lt"/>
                        </a:rPr>
                        <a:t>(6.5)</a:t>
                      </a:r>
                      <a:endParaRPr lang="en-US" sz="19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F6C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381693"/>
                  </a:ext>
                </a:extLst>
              </a:tr>
              <a:tr h="3759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9pPr>
                    </a:lstStyle>
                    <a:p>
                      <a:pPr marL="0" marR="0" lvl="0" indent="0" algn="l" defTabSz="9143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1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GB" sz="19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Neutropenia</a:t>
                      </a:r>
                      <a:endParaRPr lang="en-GB" sz="1900" b="0" i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9pPr>
                    </a:lstStyle>
                    <a:p>
                      <a:pPr marL="0" marR="0" lvl="0" indent="0" algn="ctr" defTabSz="9143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9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 </a:t>
                      </a:r>
                      <a:r>
                        <a:rPr lang="en-GB" sz="19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(18.2)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E2F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9pPr>
                    </a:lstStyle>
                    <a:p>
                      <a:pPr marL="0" marR="0" lvl="0" indent="0" algn="ctr" defTabSz="9143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9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 </a:t>
                      </a:r>
                      <a:r>
                        <a:rPr lang="en-GB" sz="19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(15.2)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E2F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9pPr>
                    </a:lstStyle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900" b="1" i="0" u="none" strike="noStrike" kern="1200" noProof="0" dirty="0">
                          <a:solidFill>
                            <a:schemeClr val="tx1"/>
                          </a:solidFill>
                          <a:latin typeface="+mn-lt"/>
                        </a:rPr>
                        <a:t>1 </a:t>
                      </a:r>
                      <a:r>
                        <a:rPr lang="en-GB" sz="1900" b="0" i="0" u="none" strike="noStrike" kern="1200" noProof="0" dirty="0">
                          <a:solidFill>
                            <a:schemeClr val="tx1"/>
                          </a:solidFill>
                          <a:latin typeface="+mn-lt"/>
                        </a:rPr>
                        <a:t>(3.2)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F6C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9pPr>
                    </a:lstStyle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900" b="1" i="0" u="none" strike="noStrike" kern="1200" noProof="0" dirty="0">
                          <a:solidFill>
                            <a:schemeClr val="tx1"/>
                          </a:solidFill>
                          <a:latin typeface="+mn-lt"/>
                        </a:rPr>
                        <a:t>1 </a:t>
                      </a:r>
                      <a:r>
                        <a:rPr lang="en-GB" sz="1900" b="0" i="0" u="none" strike="noStrike" kern="1200" noProof="0" dirty="0">
                          <a:solidFill>
                            <a:schemeClr val="tx1"/>
                          </a:solidFill>
                          <a:latin typeface="+mn-lt"/>
                        </a:rPr>
                        <a:t>(3.2)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F6C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9601408"/>
                  </a:ext>
                </a:extLst>
              </a:tr>
              <a:tr h="3759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9pPr>
                    </a:lstStyle>
                    <a:p>
                      <a:pPr marL="0" lvl="0" indent="0" algn="l" defTabSz="914396" rtl="0" eaLnBrk="1" latinLnBrk="0" hangingPunct="1">
                        <a:buClr>
                          <a:schemeClr val="accent3">
                            <a:lumMod val="20000"/>
                            <a:lumOff val="80000"/>
                          </a:schemeClr>
                        </a:buClr>
                        <a:buFont typeface="Arial" panose="020B0604020202020204" pitchFamily="34" charset="0"/>
                        <a:buNone/>
                      </a:pPr>
                      <a:r>
                        <a:rPr lang="en-GB" sz="19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Thrombocytopenia</a:t>
                      </a:r>
                      <a:endParaRPr lang="en-GB" sz="19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9pPr>
                    </a:lstStyle>
                    <a:p>
                      <a:pPr marL="0" marR="0" lvl="0" indent="0" algn="ctr" defTabSz="9143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9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 </a:t>
                      </a:r>
                      <a:r>
                        <a:rPr lang="en-GB" sz="19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(12.1)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E2F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9pPr>
                    </a:lstStyle>
                    <a:p>
                      <a:pPr marL="0" marR="0" lvl="0" indent="0" algn="ctr" defTabSz="9143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900" b="1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 </a:t>
                      </a:r>
                      <a:r>
                        <a:rPr lang="en-GB" sz="1900" b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(9.1)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E2F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9pPr>
                    </a:lstStyle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900" b="1" i="0" u="none" strike="noStrike" kern="1200" noProof="0" dirty="0">
                          <a:solidFill>
                            <a:schemeClr val="tx1"/>
                          </a:solidFill>
                          <a:latin typeface="+mn-lt"/>
                        </a:rPr>
                        <a:t>3 </a:t>
                      </a:r>
                      <a:r>
                        <a:rPr lang="en-GB" sz="1900" b="0" i="0" u="none" strike="noStrike" kern="1200" noProof="0" dirty="0">
                          <a:solidFill>
                            <a:schemeClr val="tx1"/>
                          </a:solidFill>
                          <a:latin typeface="+mn-lt"/>
                        </a:rPr>
                        <a:t>(9.7)</a:t>
                      </a:r>
                      <a:endParaRPr lang="en-US" sz="19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F6C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9pPr>
                    </a:lstStyle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900" b="1" i="0" u="none" strike="noStrike" kern="1200" noProof="0" dirty="0">
                          <a:solidFill>
                            <a:schemeClr val="tx1"/>
                          </a:solidFill>
                          <a:latin typeface="+mn-lt"/>
                        </a:rPr>
                        <a:t>3 </a:t>
                      </a:r>
                      <a:r>
                        <a:rPr lang="en-GB" sz="1900" b="0" i="0" u="none" strike="noStrike" kern="1200" noProof="0" dirty="0">
                          <a:solidFill>
                            <a:schemeClr val="tx1"/>
                          </a:solidFill>
                          <a:latin typeface="+mn-lt"/>
                        </a:rPr>
                        <a:t>(9.7)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F6C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9438870"/>
                  </a:ext>
                </a:extLst>
              </a:tr>
              <a:tr h="375920">
                <a:tc>
                  <a:txBody>
                    <a:bodyPr/>
                    <a:lstStyle/>
                    <a:p>
                      <a:pPr marL="0" marR="0" lvl="0" indent="0" algn="l" defTabSz="9143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1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GB" sz="19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Nausea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900" b="1">
                          <a:solidFill>
                            <a:schemeClr val="tx1"/>
                          </a:solidFill>
                          <a:latin typeface="+mn-lt"/>
                        </a:rPr>
                        <a:t>6 </a:t>
                      </a:r>
                      <a:r>
                        <a:rPr lang="en-GB" sz="1900" b="0">
                          <a:solidFill>
                            <a:schemeClr val="tx1"/>
                          </a:solidFill>
                          <a:latin typeface="+mn-lt"/>
                        </a:rPr>
                        <a:t>(18.2)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E2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900" b="1" dirty="0">
                          <a:solidFill>
                            <a:schemeClr val="tx1"/>
                          </a:solidFill>
                          <a:latin typeface="+mn-lt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E2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900" b="1" i="0" u="none" strike="noStrike" noProof="0">
                          <a:solidFill>
                            <a:schemeClr val="tx1"/>
                          </a:solidFill>
                          <a:latin typeface="+mn-lt"/>
                        </a:rPr>
                        <a:t>4 </a:t>
                      </a:r>
                      <a:r>
                        <a:rPr lang="en-GB" sz="1900" b="0" i="0" u="none" strike="noStrike" noProof="0">
                          <a:solidFill>
                            <a:schemeClr val="tx1"/>
                          </a:solidFill>
                          <a:latin typeface="+mn-lt"/>
                        </a:rPr>
                        <a:t>(12.9)</a:t>
                      </a:r>
                      <a:endParaRPr lang="en-US" sz="1900" b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F6C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96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/>
                      </a:pPr>
                      <a:r>
                        <a:rPr lang="en-GB" sz="1900" b="1" i="0" u="none" strike="noStrike" noProof="0" dirty="0">
                          <a:solidFill>
                            <a:schemeClr val="tx1"/>
                          </a:solidFill>
                          <a:latin typeface="+mn-lt"/>
                        </a:rPr>
                        <a:t>0</a:t>
                      </a:r>
                      <a:endParaRPr lang="en-US" sz="19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F6C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4331539"/>
                  </a:ext>
                </a:extLst>
              </a:tr>
              <a:tr h="375920">
                <a:tc>
                  <a:txBody>
                    <a:bodyPr/>
                    <a:lstStyle/>
                    <a:p>
                      <a:pPr marL="0" marR="0" lvl="0" indent="0" algn="l" defTabSz="9143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1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GB" sz="19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Vomiting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900" b="1">
                          <a:solidFill>
                            <a:schemeClr val="tx1"/>
                          </a:solidFill>
                          <a:latin typeface="+mn-lt"/>
                        </a:rPr>
                        <a:t>5 </a:t>
                      </a:r>
                      <a:r>
                        <a:rPr lang="en-GB" sz="1900" b="0">
                          <a:solidFill>
                            <a:schemeClr val="tx1"/>
                          </a:solidFill>
                          <a:latin typeface="+mn-lt"/>
                        </a:rPr>
                        <a:t>(15.2)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E2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900" b="1">
                          <a:solidFill>
                            <a:schemeClr val="tx1"/>
                          </a:solidFill>
                          <a:latin typeface="+mn-lt"/>
                        </a:rPr>
                        <a:t>1 </a:t>
                      </a:r>
                      <a:r>
                        <a:rPr lang="en-GB" sz="1900" b="0">
                          <a:solidFill>
                            <a:schemeClr val="tx1"/>
                          </a:solidFill>
                          <a:latin typeface="+mn-lt"/>
                        </a:rPr>
                        <a:t>(3.0)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E2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900" b="1" dirty="0">
                          <a:solidFill>
                            <a:schemeClr val="tx1"/>
                          </a:solidFill>
                          <a:latin typeface="+mn-lt"/>
                        </a:rPr>
                        <a:t>0 </a:t>
                      </a:r>
                      <a:r>
                        <a:rPr lang="en-GB" sz="1900" b="0" dirty="0">
                          <a:solidFill>
                            <a:schemeClr val="tx1"/>
                          </a:solidFill>
                          <a:latin typeface="+mn-lt"/>
                        </a:rPr>
                        <a:t>(0)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F6C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900" b="1" dirty="0">
                          <a:solidFill>
                            <a:schemeClr val="tx1"/>
                          </a:solidFill>
                          <a:latin typeface="+mn-lt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F6C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9153521"/>
                  </a:ext>
                </a:extLst>
              </a:tr>
              <a:tr h="375920">
                <a:tc>
                  <a:txBody>
                    <a:bodyPr/>
                    <a:lstStyle/>
                    <a:p>
                      <a:pPr marL="0" marR="0" lvl="0" indent="0" algn="l" defTabSz="9143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1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GB" sz="19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AST or ALT increase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900" b="1" dirty="0">
                          <a:solidFill>
                            <a:schemeClr val="tx1"/>
                          </a:solidFill>
                          <a:latin typeface="+mn-lt"/>
                        </a:rPr>
                        <a:t>4 </a:t>
                      </a:r>
                      <a:r>
                        <a:rPr lang="en-GB" sz="1900" b="0" dirty="0">
                          <a:solidFill>
                            <a:schemeClr val="tx1"/>
                          </a:solidFill>
                          <a:latin typeface="+mn-lt"/>
                        </a:rPr>
                        <a:t>(12.1)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E2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900" b="1">
                          <a:solidFill>
                            <a:schemeClr val="tx1"/>
                          </a:solidFill>
                          <a:latin typeface="+mn-lt"/>
                        </a:rPr>
                        <a:t>0 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E2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900" b="1" dirty="0">
                          <a:solidFill>
                            <a:schemeClr val="tx1"/>
                          </a:solidFill>
                          <a:latin typeface="+mn-lt"/>
                        </a:rPr>
                        <a:t>1 </a:t>
                      </a:r>
                      <a:r>
                        <a:rPr lang="en-GB" sz="1900" b="0" dirty="0">
                          <a:solidFill>
                            <a:schemeClr val="tx1"/>
                          </a:solidFill>
                          <a:latin typeface="+mn-lt"/>
                        </a:rPr>
                        <a:t>(3.2)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F6C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900" b="1" dirty="0">
                          <a:solidFill>
                            <a:schemeClr val="tx1"/>
                          </a:solidFill>
                          <a:latin typeface="+mn-lt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F6C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2585975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40731AB8-6C4E-F4BE-1C8F-E31BDB915A27}"/>
              </a:ext>
            </a:extLst>
          </p:cNvPr>
          <p:cNvSpPr txBox="1"/>
          <p:nvPr/>
        </p:nvSpPr>
        <p:spPr>
          <a:xfrm>
            <a:off x="293403" y="5936817"/>
            <a:ext cx="67447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585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*</a:t>
            </a:r>
            <a:r>
              <a:rPr kumimoji="0" lang="en-GB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Occurring in ≥10% pts relative to 150 mg BID dose level (all grades)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F45CD4E-5622-9E14-55CB-DA59C6F8D92C}"/>
              </a:ext>
            </a:extLst>
          </p:cNvPr>
          <p:cNvSpPr txBox="1"/>
          <p:nvPr/>
        </p:nvSpPr>
        <p:spPr bwMode="auto">
          <a:xfrm>
            <a:off x="218948" y="6275373"/>
            <a:ext cx="2797523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Searle E, et al.  ASH 2025</a:t>
            </a:r>
          </a:p>
        </p:txBody>
      </p:sp>
    </p:spTree>
    <p:extLst>
      <p:ext uri="{BB962C8B-B14F-4D97-AF65-F5344CB8AC3E}">
        <p14:creationId xmlns:p14="http://schemas.microsoft.com/office/powerpoint/2010/main" val="17529831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DE4D48-903F-6EBF-C00F-9F5A43B4A4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Avapritinib Demonstrates Substantial Symptom Reduction in ISM: Approved 2023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F9212CE2-71DC-CE68-E5AA-D1C70D38CBAA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7518880" y="2323029"/>
          <a:ext cx="4485834" cy="293116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495278">
                  <a:extLst>
                    <a:ext uri="{9D8B030D-6E8A-4147-A177-3AD203B41FA5}">
                      <a16:colId xmlns:a16="http://schemas.microsoft.com/office/drawing/2014/main" val="3353128597"/>
                    </a:ext>
                  </a:extLst>
                </a:gridCol>
                <a:gridCol w="1495278">
                  <a:extLst>
                    <a:ext uri="{9D8B030D-6E8A-4147-A177-3AD203B41FA5}">
                      <a16:colId xmlns:a16="http://schemas.microsoft.com/office/drawing/2014/main" val="2052322632"/>
                    </a:ext>
                  </a:extLst>
                </a:gridCol>
                <a:gridCol w="1495278">
                  <a:extLst>
                    <a:ext uri="{9D8B030D-6E8A-4147-A177-3AD203B41FA5}">
                      <a16:colId xmlns:a16="http://schemas.microsoft.com/office/drawing/2014/main" val="317541306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Avapritinib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Placebo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81544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&gt;50% reduction in tryptase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  <a:p>
                      <a:pPr algn="ctr"/>
                      <a:r>
                        <a:rPr lang="en-US" dirty="0"/>
                        <a:t>54%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  <a:p>
                      <a:pPr algn="ctr"/>
                      <a:r>
                        <a:rPr lang="en-US" dirty="0"/>
                        <a:t>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0728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&gt;50% reduction in </a:t>
                      </a:r>
                      <a:r>
                        <a:rPr lang="en-US" sz="1600" i="1" dirty="0"/>
                        <a:t>KIT </a:t>
                      </a:r>
                      <a:r>
                        <a:rPr lang="en-US" sz="1600" i="0" dirty="0"/>
                        <a:t>D816 VAF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  <a:p>
                      <a:pPr algn="ctr"/>
                      <a:r>
                        <a:rPr lang="en-US" dirty="0"/>
                        <a:t>68%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  <a:p>
                      <a:pPr algn="ctr"/>
                      <a:r>
                        <a:rPr lang="en-US" dirty="0"/>
                        <a:t>6%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22621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&gt;50% reduction in BM MC’s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  <a:p>
                      <a:pPr algn="ctr"/>
                      <a:r>
                        <a:rPr lang="en-US" dirty="0"/>
                        <a:t>53%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  <a:p>
                      <a:pPr algn="ctr"/>
                      <a:r>
                        <a:rPr lang="en-US" dirty="0"/>
                        <a:t>23%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17655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&gt;50% reduction in TSS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  <a:p>
                      <a:pPr algn="ctr"/>
                      <a:r>
                        <a:rPr lang="en-US" dirty="0"/>
                        <a:t>25%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  <a:p>
                      <a:pPr algn="ctr"/>
                      <a:r>
                        <a:rPr lang="en-US" dirty="0"/>
                        <a:t>10%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8053113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315E0CC5-FBC3-6F9C-A370-2C40FE832A72}"/>
              </a:ext>
            </a:extLst>
          </p:cNvPr>
          <p:cNvSpPr txBox="1"/>
          <p:nvPr/>
        </p:nvSpPr>
        <p:spPr>
          <a:xfrm>
            <a:off x="0" y="6596390"/>
            <a:ext cx="6764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333F7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Gotlib J, et al. 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333F7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NEJM Evid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333F7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2023; 2(6)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DDD43DD-1808-CB06-F291-845B0AEF58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4238" y="1950106"/>
            <a:ext cx="7116896" cy="3339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430663"/>
      </p:ext>
    </p:extLst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BF9FE58-2B89-2711-DA3D-0C1BADA842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2667" b="1" dirty="0" err="1">
                <a:latin typeface="+mj-lt"/>
              </a:rPr>
              <a:t>Bleximenib</a:t>
            </a:r>
            <a:r>
              <a:rPr lang="en-US" sz="2667" b="1" dirty="0">
                <a:latin typeface="+mj-lt"/>
              </a:rPr>
              <a:t> Menin Inhibitor Monotherapy in R/R Acute Leukemia:</a:t>
            </a:r>
            <a:br>
              <a:rPr lang="en-US" sz="2667" b="1" dirty="0">
                <a:latin typeface="+mj-lt"/>
              </a:rPr>
            </a:br>
            <a:r>
              <a:rPr lang="en-US" sz="2667" b="1" dirty="0">
                <a:latin typeface="+mj-lt"/>
              </a:rPr>
              <a:t>Differentiation Syndrome (DS)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1FB32F0-6799-1AE1-5C38-B8A623B1ED64}"/>
              </a:ext>
            </a:extLst>
          </p:cNvPr>
          <p:cNvSpPr/>
          <p:nvPr/>
        </p:nvSpPr>
        <p:spPr>
          <a:xfrm>
            <a:off x="6096001" y="1838823"/>
            <a:ext cx="5843921" cy="1704847"/>
          </a:xfrm>
          <a:prstGeom prst="rect">
            <a:avLst/>
          </a:prstGeom>
          <a:solidFill>
            <a:srgbClr val="EDEBE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Key Observations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172796" marR="0" lvl="0" indent="-172796" algn="l" defTabSz="609585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EECE1"/>
              </a:buClr>
              <a:buSzPct val="100000"/>
              <a:buFont typeface="Arial,Sans-Serif"/>
              <a:buChar char="•"/>
              <a:tabLst/>
              <a:defRPr/>
            </a:pP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Majority of DS events observed were low grade </a:t>
            </a:r>
          </a:p>
          <a:p>
            <a:pPr marL="172796" marR="0" lvl="0" indent="-172796" algn="l" defTabSz="609585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EECE1"/>
              </a:buClr>
              <a:buSzPct val="100000"/>
              <a:buFont typeface="Arial,Sans-Serif"/>
              <a:buChar char="•"/>
              <a:tabLst/>
              <a:defRPr/>
            </a:pP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DS observed similarly across </a:t>
            </a:r>
            <a:r>
              <a:rPr kumimoji="0" lang="en-US" sz="2000" b="0" i="1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KMT2A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and </a:t>
            </a:r>
            <a:r>
              <a:rPr kumimoji="0" lang="en-US" sz="2000" b="0" i="1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NPM1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</a:p>
          <a:p>
            <a:pPr marL="172796" marR="0" lvl="0" indent="-172796" algn="l" defTabSz="609585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EECE1"/>
              </a:buClr>
              <a:buSzPct val="100000"/>
              <a:buFont typeface="Arial,Sans-Serif"/>
              <a:buChar char="•"/>
              <a:tabLst/>
              <a:defRPr/>
            </a:pP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2 fatal cases of DS observed (all-dosed)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D943B86-5B25-98D2-A3DD-A11A05AD1985}"/>
              </a:ext>
            </a:extLst>
          </p:cNvPr>
          <p:cNvSpPr/>
          <p:nvPr/>
        </p:nvSpPr>
        <p:spPr>
          <a:xfrm>
            <a:off x="6096001" y="3645133"/>
            <a:ext cx="5843921" cy="2696081"/>
          </a:xfrm>
          <a:prstGeom prst="rect">
            <a:avLst/>
          </a:prstGeom>
          <a:solidFill>
            <a:srgbClr val="EDEBE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DS mitigation measures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172716" marR="0" lvl="0" indent="-172716" algn="l" defTabSz="609585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rgbClr val="EEECE1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Temporary </a:t>
            </a:r>
            <a:r>
              <a:rPr kumimoji="0" lang="en-US" sz="20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interruption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 of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bleximenib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 with initiation of </a:t>
            </a:r>
            <a:r>
              <a:rPr kumimoji="0" lang="en-US" sz="20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hemodynamic monitoring</a:t>
            </a:r>
          </a:p>
          <a:p>
            <a:pPr marL="172716" marR="0" lvl="0" indent="-172716" algn="l" defTabSz="609585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rgbClr val="EEECE1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Systemic </a:t>
            </a:r>
            <a:r>
              <a:rPr kumimoji="0" lang="en-US" sz="20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corticosteroids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+/- hydroxyurea</a:t>
            </a:r>
          </a:p>
          <a:p>
            <a:pPr marL="172716" marR="0" lvl="0" indent="-172716" algn="l" defTabSz="609585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rgbClr val="EEECE1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Supportive care as indicated</a:t>
            </a:r>
          </a:p>
          <a:p>
            <a:pPr marL="172716" marR="0" lvl="0" indent="-172716" algn="l" defTabSz="609585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rgbClr val="EEECE1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Consider </a:t>
            </a:r>
            <a:r>
              <a:rPr kumimoji="0" lang="en-US" sz="20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resuming </a:t>
            </a:r>
            <a:r>
              <a:rPr kumimoji="0" lang="en-US" sz="2000" b="1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bleximenib</a:t>
            </a:r>
            <a:r>
              <a:rPr kumimoji="0" lang="en-US" sz="20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when signs/symptoms resolve to Grade 1 or baseline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EBDE964-277D-32CA-0F81-84D7DA05421B}"/>
              </a:ext>
            </a:extLst>
          </p:cNvPr>
          <p:cNvGrpSpPr/>
          <p:nvPr/>
        </p:nvGrpSpPr>
        <p:grpSpPr>
          <a:xfrm>
            <a:off x="355599" y="3533639"/>
            <a:ext cx="5416552" cy="2788119"/>
            <a:chOff x="279721" y="3399113"/>
            <a:chExt cx="5118882" cy="2550209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5FE7567-30A3-6D5D-696A-42630BD760F2}"/>
                </a:ext>
              </a:extLst>
            </p:cNvPr>
            <p:cNvSpPr txBox="1"/>
            <p:nvPr/>
          </p:nvSpPr>
          <p:spPr>
            <a:xfrm>
              <a:off x="279721" y="3399113"/>
              <a:ext cx="5118882" cy="170316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172796" marR="0" lvl="0" indent="-172796" algn="l" defTabSz="609585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002060"/>
                </a:buClr>
                <a:buSzPct val="100000"/>
                <a:buFont typeface="Arial"/>
                <a:buChar char="•"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Median time to onset: 8 days</a:t>
              </a:r>
            </a:p>
            <a:p>
              <a:pPr marL="172796" marR="0" lvl="0" indent="-172796" algn="l" defTabSz="609585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002060"/>
                </a:buClr>
                <a:buSzPct val="100000"/>
                <a:buFont typeface="Arial"/>
                <a:buChar char="•"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some pts experienced recurrent DS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  <a:p>
              <a:pPr marL="172796" marR="0" lvl="0" indent="-172796" algn="l" defTabSz="609585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002060"/>
                </a:buClr>
                <a:buSzPct val="100000"/>
                <a:buFont typeface="Arial"/>
                <a:buChar char="•"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Most initial cases of DS occurred in Cycle 1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  <a:p>
              <a:pPr marL="172796" marR="0" lvl="0" indent="-172796" algn="l" defTabSz="609585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002060"/>
                </a:buClr>
                <a:buSzPct val="100000"/>
                <a:buFont typeface="Arial"/>
                <a:buChar char="•"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Most common signs/symptoms (n≥3) of DS include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lt"/>
                  <a:cs typeface="Arial" panose="020B0604020202020204" pitchFamily="34" charset="0"/>
                </a:rPr>
                <a:t>: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0A31A15-733D-5ED9-9606-629B41D9D3C1}"/>
                </a:ext>
              </a:extLst>
            </p:cNvPr>
            <p:cNvSpPr txBox="1"/>
            <p:nvPr/>
          </p:nvSpPr>
          <p:spPr>
            <a:xfrm>
              <a:off x="742707" y="5048477"/>
              <a:ext cx="1823012" cy="900845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341991" marR="0" lvl="0" indent="-172796" algn="l" defTabSz="609585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EEECE1"/>
                </a:buClr>
                <a:buSzTx/>
                <a:buFont typeface="Arial" panose="020B0604020202020204" pitchFamily="34" charset="0"/>
                <a:buChar char="–"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Leukocytosis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  <a:p>
              <a:pPr marL="341991" marR="0" lvl="0" indent="-172796" algn="l" defTabSz="609585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EEECE1"/>
                </a:buClr>
                <a:buSzTx/>
                <a:buFont typeface="Arial" panose="020B0604020202020204" pitchFamily="34" charset="0"/>
                <a:buChar char="–"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Elevated ferritin</a:t>
              </a:r>
            </a:p>
            <a:p>
              <a:pPr marL="341991" marR="0" lvl="0" indent="-172796" algn="l" defTabSz="609585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EEECE1"/>
                </a:buClr>
                <a:buSzTx/>
                <a:buFont typeface="Arial" panose="020B0604020202020204" pitchFamily="34" charset="0"/>
                <a:buChar char="–"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Dyspnea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DE86E67-7D88-F025-42E1-3985FCA946BE}"/>
                </a:ext>
              </a:extLst>
            </p:cNvPr>
            <p:cNvSpPr txBox="1"/>
            <p:nvPr/>
          </p:nvSpPr>
          <p:spPr>
            <a:xfrm>
              <a:off x="2565719" y="5048477"/>
              <a:ext cx="2739341" cy="900845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341991" marR="0" lvl="0" indent="-172796" algn="l" defTabSz="609585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EEECE1"/>
                </a:buClr>
                <a:buSzTx/>
                <a:buFont typeface="Arial" panose="020B0604020202020204" pitchFamily="34" charset="0"/>
                <a:buChar char="–"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Hypotension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  <a:p>
              <a:pPr marL="341991" marR="0" lvl="0" indent="-172796" algn="l" defTabSz="609585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EEECE1"/>
                </a:buClr>
                <a:buSzTx/>
                <a:buFont typeface="Arial" panose="020B0604020202020204" pitchFamily="34" charset="0"/>
                <a:buChar char="–"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Increased body weight</a:t>
              </a:r>
            </a:p>
            <a:p>
              <a:pPr marL="341991" marR="0" lvl="0" indent="-172796" algn="l" defTabSz="609585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EEECE1"/>
                </a:buClr>
                <a:buSzTx/>
                <a:buFont typeface="Arial" panose="020B0604020202020204" pitchFamily="34" charset="0"/>
                <a:buChar char="–"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Bone pain</a:t>
              </a:r>
            </a:p>
          </p:txBody>
        </p:sp>
      </p:grp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D1F1F8D2-F019-3B5B-E59F-42D49A5DC26B}"/>
              </a:ext>
            </a:extLst>
          </p:cNvPr>
          <p:cNvGraphicFramePr>
            <a:graphicFrameLocks noGrp="1"/>
          </p:cNvGraphicFramePr>
          <p:nvPr/>
        </p:nvGraphicFramePr>
        <p:xfrm>
          <a:off x="336549" y="1870335"/>
          <a:ext cx="5513392" cy="1711643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975988">
                  <a:extLst>
                    <a:ext uri="{9D8B030D-6E8A-4147-A177-3AD203B41FA5}">
                      <a16:colId xmlns:a16="http://schemas.microsoft.com/office/drawing/2014/main" val="1446766621"/>
                    </a:ext>
                  </a:extLst>
                </a:gridCol>
                <a:gridCol w="1134351">
                  <a:extLst>
                    <a:ext uri="{9D8B030D-6E8A-4147-A177-3AD203B41FA5}">
                      <a16:colId xmlns:a16="http://schemas.microsoft.com/office/drawing/2014/main" val="1439953450"/>
                    </a:ext>
                  </a:extLst>
                </a:gridCol>
                <a:gridCol w="1134351">
                  <a:extLst>
                    <a:ext uri="{9D8B030D-6E8A-4147-A177-3AD203B41FA5}">
                      <a16:colId xmlns:a16="http://schemas.microsoft.com/office/drawing/2014/main" val="436238907"/>
                    </a:ext>
                  </a:extLst>
                </a:gridCol>
                <a:gridCol w="1134351">
                  <a:extLst>
                    <a:ext uri="{9D8B030D-6E8A-4147-A177-3AD203B41FA5}">
                      <a16:colId xmlns:a16="http://schemas.microsoft.com/office/drawing/2014/main" val="3961722385"/>
                    </a:ext>
                  </a:extLst>
                </a:gridCol>
                <a:gridCol w="1134351">
                  <a:extLst>
                    <a:ext uri="{9D8B030D-6E8A-4147-A177-3AD203B41FA5}">
                      <a16:colId xmlns:a16="http://schemas.microsoft.com/office/drawing/2014/main" val="2081026628"/>
                    </a:ext>
                  </a:extLst>
                </a:gridCol>
              </a:tblGrid>
              <a:tr h="737701">
                <a:tc rowSpan="2">
                  <a:txBody>
                    <a:bodyPr/>
                    <a:lstStyle/>
                    <a:p>
                      <a:pPr algn="ctr" fontAlgn="base">
                        <a:lnSpc>
                          <a:spcPts val="1950"/>
                        </a:lnSpc>
                      </a:pPr>
                      <a:r>
                        <a:rPr lang="en-US" sz="1600" b="1" dirty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AE, </a:t>
                      </a:r>
                    </a:p>
                    <a:p>
                      <a:pPr algn="ctr" fontAlgn="base">
                        <a:lnSpc>
                          <a:spcPts val="1950"/>
                        </a:lnSpc>
                      </a:pPr>
                      <a:r>
                        <a:rPr lang="en-US" sz="1600" b="1" dirty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n (%)</a:t>
                      </a:r>
                      <a:endParaRPr lang="en-US" sz="1600" b="1" dirty="0">
                        <a:effectLst/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95959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396" rtl="0" eaLnBrk="1" fontAlgn="base" latinLnBrk="0" hangingPunct="1">
                        <a:lnSpc>
                          <a:spcPts val="19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All-dosed population (n=146)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396" rtl="0" eaLnBrk="1" fontAlgn="base" latinLnBrk="0" hangingPunct="1">
                        <a:lnSpc>
                          <a:spcPts val="19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1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90/100 mg BID </a:t>
                      </a:r>
                      <a:br>
                        <a:rPr lang="en-GB" sz="1600" b="1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</a:br>
                      <a:r>
                        <a:rPr lang="en-GB" sz="1600" b="1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(n=31)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0705332"/>
                  </a:ext>
                </a:extLst>
              </a:tr>
              <a:tr h="56855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396" rtl="0" eaLnBrk="1" fontAlgn="base" latinLnBrk="0" hangingPunct="1">
                        <a:lnSpc>
                          <a:spcPts val="19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All grade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96" rtl="0" eaLnBrk="1" fontAlgn="base" latinLnBrk="0" hangingPunct="1">
                        <a:lnSpc>
                          <a:spcPts val="19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Grade ≥3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96" rtl="0" eaLnBrk="1" fontAlgn="base" latinLnBrk="0" hangingPunct="1">
                        <a:lnSpc>
                          <a:spcPts val="19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All grade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96" rtl="0" eaLnBrk="1" fontAlgn="base" latinLnBrk="0" hangingPunct="1">
                        <a:lnSpc>
                          <a:spcPts val="19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1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Grade ≥3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7693077"/>
                  </a:ext>
                </a:extLst>
              </a:tr>
              <a:tr h="405383">
                <a:tc>
                  <a:txBody>
                    <a:bodyPr/>
                    <a:lstStyle/>
                    <a:p>
                      <a:pPr algn="ctr" fontAlgn="base">
                        <a:lnSpc>
                          <a:spcPts val="1950"/>
                        </a:lnSpc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DS</a:t>
                      </a:r>
                      <a:endParaRPr lang="en-US" sz="1600" b="1" dirty="0">
                        <a:solidFill>
                          <a:srgbClr val="FFFFFF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950"/>
                        </a:lnSpc>
                      </a:pPr>
                      <a:r>
                        <a:rPr lang="en-GB" sz="1600" b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21 (14.4)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950"/>
                        </a:lnSpc>
                      </a:pPr>
                      <a:r>
                        <a:rPr lang="en-GB" sz="1600" b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 (6.8)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950"/>
                        </a:lnSpc>
                      </a:pPr>
                      <a:r>
                        <a:rPr lang="en-GB" sz="16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 (19.4)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F6C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950"/>
                        </a:lnSpc>
                      </a:pPr>
                      <a:r>
                        <a:rPr lang="en-GB" sz="16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 (6.5)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F6C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6240434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33643A4F-9B3B-2EA4-294B-482882F27E9C}"/>
              </a:ext>
            </a:extLst>
          </p:cNvPr>
          <p:cNvSpPr txBox="1"/>
          <p:nvPr/>
        </p:nvSpPr>
        <p:spPr bwMode="auto">
          <a:xfrm>
            <a:off x="336548" y="6382327"/>
            <a:ext cx="2797523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Searle E, et al.  ASH 2025</a:t>
            </a:r>
          </a:p>
        </p:txBody>
      </p:sp>
    </p:spTree>
    <p:extLst>
      <p:ext uri="{BB962C8B-B14F-4D97-AF65-F5344CB8AC3E}">
        <p14:creationId xmlns:p14="http://schemas.microsoft.com/office/powerpoint/2010/main" val="3256789990"/>
      </p:ext>
    </p:extLst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5">
            <a:extLst>
              <a:ext uri="{FF2B5EF4-FFF2-40B4-BE49-F238E27FC236}">
                <a16:creationId xmlns:a16="http://schemas.microsoft.com/office/drawing/2014/main" id="{AA06F753-83A1-60B6-A7C2-10FF4AD0C6DC}"/>
              </a:ext>
            </a:extLst>
          </p:cNvPr>
          <p:cNvSpPr txBox="1">
            <a:spLocks/>
          </p:cNvSpPr>
          <p:nvPr/>
        </p:nvSpPr>
        <p:spPr>
          <a:xfrm>
            <a:off x="0" y="625053"/>
            <a:ext cx="12192000" cy="97517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marR="0" indent="0" algn="l" defTabSz="1428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3200" b="1" i="0" u="none" strike="noStrike" kern="1200" cap="none" spc="0" normalizeH="0" baseline="0">
                <a:ln>
                  <a:noFill/>
                </a:ln>
                <a:solidFill>
                  <a:srgbClr val="EB1700"/>
                </a:solidFill>
                <a:effectLst/>
                <a:uLnTx/>
                <a:uFillTx/>
                <a:latin typeface="Johnson Display" pitchFamily="2" charset="77"/>
                <a:ea typeface="+mj-ea"/>
                <a:cs typeface="+mj-cs"/>
                <a:rtl val="0"/>
              </a:defRPr>
            </a:lvl1pPr>
          </a:lstStyle>
          <a:p>
            <a:pPr marL="0" marR="0" lvl="0" indent="0" algn="ctr" defTabSz="1428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67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  <a:rtl val="0"/>
              </a:rPr>
              <a:t>Bleximenib</a:t>
            </a:r>
            <a:r>
              <a:rPr kumimoji="0" lang="en-GB" sz="26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  <a:rtl val="0"/>
              </a:rPr>
              <a:t> Menin Inhibitor Monotherapy in R/R Acute </a:t>
            </a:r>
            <a:r>
              <a:rPr kumimoji="0" lang="en-GB" sz="2667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  <a:rtl val="0"/>
              </a:rPr>
              <a:t>Leukemia</a:t>
            </a:r>
            <a:r>
              <a:rPr kumimoji="0" lang="en-GB" sz="26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  <a:rtl val="0"/>
              </a:rPr>
              <a:t>:</a:t>
            </a:r>
            <a:br>
              <a:rPr kumimoji="0" lang="en-GB" sz="26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  <a:rtl val="0"/>
              </a:rPr>
            </a:b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  <a:rtl val="0"/>
              </a:rPr>
              <a:t>ITT Efficacy in Dosing Subgroups – R/R </a:t>
            </a:r>
            <a:r>
              <a:rPr kumimoji="0" lang="en-US" sz="2667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  <a:rtl val="0"/>
              </a:rPr>
              <a:t>KMT2Ar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  <a:rtl val="0"/>
              </a:rPr>
              <a:t> or </a:t>
            </a:r>
            <a:r>
              <a:rPr kumimoji="0" lang="en-US" sz="2667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  <a:rtl val="0"/>
              </a:rPr>
              <a:t>NPM1m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  <a:rtl val="0"/>
              </a:rPr>
              <a:t> AML</a:t>
            </a:r>
            <a:endParaRPr kumimoji="0" lang="en-GB" sz="2667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Arial" panose="020B0604020202020204" pitchFamily="34" charset="0"/>
              <a:rtl val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679D9D4-20A6-3B53-7662-3DB36D22E3EE}"/>
              </a:ext>
            </a:extLst>
          </p:cNvPr>
          <p:cNvSpPr txBox="1"/>
          <p:nvPr/>
        </p:nvSpPr>
        <p:spPr>
          <a:xfrm>
            <a:off x="261345" y="5579884"/>
            <a:ext cx="3276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Open Sans"/>
                <a:cs typeface="Arial" panose="020B0604020202020204" pitchFamily="34" charset="0"/>
              </a:rPr>
              <a:t>Responses were investigator-assessed per modified ELN 2017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D98AA76-ABD5-8EAA-739A-30F0E46B4006}"/>
              </a:ext>
            </a:extLst>
          </p:cNvPr>
          <p:cNvSpPr txBox="1"/>
          <p:nvPr/>
        </p:nvSpPr>
        <p:spPr>
          <a:xfrm>
            <a:off x="6833113" y="4504797"/>
            <a:ext cx="5358889" cy="153888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37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EB1700"/>
              </a:buClr>
              <a:buSzPct val="100000"/>
              <a:buFontTx/>
              <a:buNone/>
              <a:tabLst/>
              <a:defRPr/>
            </a:pP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All dosed population:</a:t>
            </a:r>
          </a:p>
          <a:p>
            <a:pPr marL="172796" marR="0" lvl="0" indent="-172796" algn="l" defTabSz="91437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EB1700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Median follow-up 6.5 months (N=146; 0.07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lt"/>
                <a:cs typeface="Arial" panose="020B0604020202020204" pitchFamily="34" charset="0"/>
              </a:rPr>
              <a:t>–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25.9)</a:t>
            </a:r>
          </a:p>
          <a:p>
            <a:pPr marL="172796" marR="0" lvl="1" indent="-172796" algn="l" defTabSz="914373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EB1700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Median duration of CR/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CRh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= 6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mos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b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</a:b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(95% CI: 1.9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lt"/>
                <a:cs typeface="Arial" panose="020B0604020202020204" pitchFamily="34" charset="0"/>
              </a:rPr>
              <a:t>–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NE) </a:t>
            </a: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E9F2D068-14B9-F1E9-1323-DDEEF4D29F2A}"/>
              </a:ext>
            </a:extLst>
          </p:cNvPr>
          <p:cNvGraphicFramePr>
            <a:graphicFrameLocks noGrp="1"/>
          </p:cNvGraphicFramePr>
          <p:nvPr/>
        </p:nvGraphicFramePr>
        <p:xfrm>
          <a:off x="6833111" y="1612003"/>
          <a:ext cx="5160512" cy="2478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33780">
                  <a:extLst>
                    <a:ext uri="{9D8B030D-6E8A-4147-A177-3AD203B41FA5}">
                      <a16:colId xmlns:a16="http://schemas.microsoft.com/office/drawing/2014/main" val="2818368724"/>
                    </a:ext>
                  </a:extLst>
                </a:gridCol>
                <a:gridCol w="1440000">
                  <a:extLst>
                    <a:ext uri="{9D8B030D-6E8A-4147-A177-3AD203B41FA5}">
                      <a16:colId xmlns:a16="http://schemas.microsoft.com/office/drawing/2014/main" val="1368779552"/>
                    </a:ext>
                  </a:extLst>
                </a:gridCol>
                <a:gridCol w="1386732">
                  <a:extLst>
                    <a:ext uri="{9D8B030D-6E8A-4147-A177-3AD203B41FA5}">
                      <a16:colId xmlns:a16="http://schemas.microsoft.com/office/drawing/2014/main" val="1525493997"/>
                    </a:ext>
                  </a:extLst>
                </a:gridCol>
              </a:tblGrid>
              <a:tr h="660400">
                <a:tc rowSpan="2"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900" b="1" i="0" u="none" strike="noStrike" noProof="0" dirty="0">
                          <a:solidFill>
                            <a:schemeClr val="tx1"/>
                          </a:solidFill>
                          <a:latin typeface="+mn-lt"/>
                        </a:rPr>
                        <a:t>Best overall response by mutation, n (%)</a:t>
                      </a:r>
                      <a:endParaRPr lang="en-US" sz="19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12700">
                      <a:solidFill>
                        <a:schemeClr val="bg1"/>
                      </a:solidFill>
                    </a:lnL>
                    <a:lnR w="12700">
                      <a:solidFill>
                        <a:schemeClr val="bg1"/>
                      </a:solidFill>
                    </a:lnR>
                    <a:lnT w="12700">
                      <a:solidFill>
                        <a:schemeClr val="bg1"/>
                      </a:solidFill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  <a:lumOff val="3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 b="1" i="0" u="none" strike="noStrike" noProof="0" dirty="0" err="1">
                          <a:solidFill>
                            <a:schemeClr val="bg1"/>
                          </a:solidFill>
                          <a:latin typeface="+mn-lt"/>
                        </a:rPr>
                        <a:t>Bleximenib</a:t>
                      </a:r>
                      <a:r>
                        <a:rPr lang="en-US" sz="1900" b="1" i="0" u="none" strike="noStrike" noProof="0" dirty="0">
                          <a:solidFill>
                            <a:schemeClr val="bg1"/>
                          </a:solidFill>
                          <a:latin typeface="+mn-lt"/>
                        </a:rPr>
                        <a:t> </a:t>
                      </a:r>
                      <a:br>
                        <a:rPr lang="en-US" sz="1900" b="1" i="0" u="none" strike="noStrike" noProof="0" dirty="0">
                          <a:solidFill>
                            <a:schemeClr val="bg1"/>
                          </a:solidFill>
                          <a:latin typeface="+mn-lt"/>
                        </a:rPr>
                      </a:br>
                      <a:r>
                        <a:rPr lang="en-US" sz="1900" b="1" i="0" u="none" strike="noStrike" noProof="0" dirty="0">
                          <a:solidFill>
                            <a:schemeClr val="bg1"/>
                          </a:solidFill>
                          <a:latin typeface="+mn-lt"/>
                        </a:rPr>
                        <a:t>90/100 mg BID cohort </a:t>
                      </a:r>
                      <a:endParaRPr lang="en-US" sz="1900" b="0" i="0" u="none" strike="noStrike" noProof="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lnL w="12700">
                      <a:solidFill>
                        <a:schemeClr val="bg1"/>
                      </a:solidFill>
                    </a:lnL>
                    <a:lnR w="12700">
                      <a:solidFill>
                        <a:schemeClr val="bg1"/>
                      </a:solidFill>
                    </a:lnR>
                    <a:lnT w="12700">
                      <a:solidFill>
                        <a:schemeClr val="bg1"/>
                      </a:solidFill>
                    </a:lnT>
                    <a:lnB w="12700">
                      <a:solidFill>
                        <a:schemeClr val="bg1"/>
                      </a:solidFill>
                    </a:lnB>
                    <a:solidFill>
                      <a:schemeClr val="accent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12700">
                      <a:solidFill>
                        <a:schemeClr val="bg1"/>
                      </a:solidFill>
                    </a:lnL>
                    <a:lnR w="12700">
                      <a:solidFill>
                        <a:schemeClr val="bg1"/>
                      </a:solidFill>
                    </a:lnR>
                    <a:lnT w="12700">
                      <a:solidFill>
                        <a:schemeClr val="bg1"/>
                      </a:solidFill>
                    </a:lnT>
                    <a:lnB w="12700">
                      <a:solidFill>
                        <a:schemeClr val="bg1"/>
                      </a:solidFill>
                    </a:lnB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188897"/>
                  </a:ext>
                </a:extLst>
              </a:tr>
              <a:tr h="6604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 i="1" dirty="0">
                          <a:solidFill>
                            <a:schemeClr val="bg1"/>
                          </a:solidFill>
                          <a:latin typeface="+mn-lt"/>
                        </a:rPr>
                        <a:t>KMT2Ar </a:t>
                      </a:r>
                      <a:br>
                        <a:rPr lang="en-US" sz="1900" b="1" dirty="0">
                          <a:solidFill>
                            <a:schemeClr val="bg1"/>
                          </a:solidFill>
                          <a:latin typeface="+mn-lt"/>
                        </a:rPr>
                      </a:br>
                      <a:r>
                        <a:rPr lang="en-US" sz="1900" b="1" dirty="0">
                          <a:solidFill>
                            <a:schemeClr val="bg1"/>
                          </a:solidFill>
                          <a:latin typeface="+mn-lt"/>
                        </a:rPr>
                        <a:t>(n=9)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 i="1" dirty="0">
                          <a:solidFill>
                            <a:schemeClr val="bg1"/>
                          </a:solidFill>
                          <a:latin typeface="+mn-lt"/>
                        </a:rPr>
                        <a:t>NPM1m</a:t>
                      </a:r>
                      <a:r>
                        <a:rPr lang="en-US" sz="1900" b="1" dirty="0">
                          <a:solidFill>
                            <a:schemeClr val="bg1"/>
                          </a:solidFill>
                          <a:latin typeface="+mn-lt"/>
                        </a:rPr>
                        <a:t> </a:t>
                      </a:r>
                      <a:br>
                        <a:rPr lang="en-US" sz="1900" b="1" dirty="0">
                          <a:solidFill>
                            <a:schemeClr val="bg1"/>
                          </a:solidFill>
                          <a:latin typeface="+mn-lt"/>
                        </a:rPr>
                      </a:br>
                      <a:r>
                        <a:rPr lang="en-US" sz="1900" b="1" dirty="0">
                          <a:solidFill>
                            <a:schemeClr val="bg1"/>
                          </a:solidFill>
                          <a:latin typeface="+mn-lt"/>
                        </a:rPr>
                        <a:t>(n=12)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0837863"/>
                  </a:ext>
                </a:extLst>
              </a:tr>
              <a:tr h="568800">
                <a:tc>
                  <a:txBody>
                    <a:bodyPr/>
                    <a:lstStyle/>
                    <a:p>
                      <a:r>
                        <a:rPr lang="en-US" sz="1900" err="1">
                          <a:solidFill>
                            <a:schemeClr val="bg1"/>
                          </a:solidFill>
                          <a:latin typeface="+mn-lt"/>
                        </a:rPr>
                        <a:t>cCR</a:t>
                      </a:r>
                      <a:r>
                        <a:rPr lang="en-US" sz="1900">
                          <a:solidFill>
                            <a:schemeClr val="bg1"/>
                          </a:solidFill>
                          <a:latin typeface="+mn-lt"/>
                        </a:rPr>
                        <a:t>, n (%)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900" b="1" dirty="0">
                          <a:solidFill>
                            <a:schemeClr val="tx1"/>
                          </a:solidFill>
                          <a:latin typeface="+mn-lt"/>
                        </a:rPr>
                        <a:t>4</a:t>
                      </a:r>
                      <a:r>
                        <a:rPr lang="en-GB" sz="1900" dirty="0">
                          <a:solidFill>
                            <a:schemeClr val="tx1"/>
                          </a:solidFill>
                          <a:latin typeface="+mn-lt"/>
                        </a:rPr>
                        <a:t> (44.4)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900" b="1" dirty="0">
                          <a:solidFill>
                            <a:schemeClr val="tx1"/>
                          </a:solidFill>
                          <a:latin typeface="+mn-lt"/>
                        </a:rPr>
                        <a:t>4</a:t>
                      </a:r>
                      <a:r>
                        <a:rPr lang="en-GB" sz="1900" dirty="0">
                          <a:solidFill>
                            <a:schemeClr val="tx1"/>
                          </a:solidFill>
                          <a:latin typeface="+mn-lt"/>
                        </a:rPr>
                        <a:t> (33.3)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0395372"/>
                  </a:ext>
                </a:extLst>
              </a:tr>
              <a:tr h="568800">
                <a:tc>
                  <a:txBody>
                    <a:bodyPr/>
                    <a:lstStyle/>
                    <a:p>
                      <a:r>
                        <a:rPr lang="en-US" sz="1900">
                          <a:solidFill>
                            <a:schemeClr val="bg1"/>
                          </a:solidFill>
                          <a:latin typeface="+mn-lt"/>
                        </a:rPr>
                        <a:t>CR/</a:t>
                      </a:r>
                      <a:r>
                        <a:rPr lang="en-US" sz="1900" err="1">
                          <a:solidFill>
                            <a:schemeClr val="bg1"/>
                          </a:solidFill>
                          <a:latin typeface="+mn-lt"/>
                        </a:rPr>
                        <a:t>CRh</a:t>
                      </a:r>
                      <a:r>
                        <a:rPr lang="en-US" sz="1900">
                          <a:solidFill>
                            <a:schemeClr val="bg1"/>
                          </a:solidFill>
                          <a:latin typeface="+mn-lt"/>
                        </a:rPr>
                        <a:t> , n (%) 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900" b="1" dirty="0">
                          <a:solidFill>
                            <a:schemeClr val="tx1"/>
                          </a:solidFill>
                          <a:latin typeface="+mn-lt"/>
                        </a:rPr>
                        <a:t>3</a:t>
                      </a:r>
                      <a:r>
                        <a:rPr lang="en-GB" sz="1900" dirty="0">
                          <a:solidFill>
                            <a:schemeClr val="tx1"/>
                          </a:solidFill>
                          <a:latin typeface="+mn-lt"/>
                        </a:rPr>
                        <a:t> (33.3)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900" b="1" dirty="0">
                          <a:solidFill>
                            <a:schemeClr val="tx1"/>
                          </a:solidFill>
                          <a:latin typeface="+mn-lt"/>
                        </a:rPr>
                        <a:t>4</a:t>
                      </a:r>
                      <a:r>
                        <a:rPr lang="en-GB" sz="1900" dirty="0">
                          <a:solidFill>
                            <a:schemeClr val="tx1"/>
                          </a:solidFill>
                          <a:latin typeface="+mn-lt"/>
                        </a:rPr>
                        <a:t> (33.3)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9484416"/>
                  </a:ext>
                </a:extLst>
              </a:tr>
            </a:tbl>
          </a:graphicData>
        </a:graphic>
      </p:graphicFrame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8B3F69B9-CF0A-5FA4-D09C-9213E09082DB}"/>
              </a:ext>
            </a:extLst>
          </p:cNvPr>
          <p:cNvGraphicFramePr>
            <a:graphicFrameLocks noGrp="1"/>
          </p:cNvGraphicFramePr>
          <p:nvPr/>
        </p:nvGraphicFramePr>
        <p:xfrm>
          <a:off x="313479" y="1611663"/>
          <a:ext cx="6336000" cy="4983480"/>
        </p:xfrm>
        <a:graphic>
          <a:graphicData uri="http://schemas.openxmlformats.org/drawingml/2006/table">
            <a:tbl>
              <a:tblPr firstRow="1" bandRow="1"/>
              <a:tblGrid>
                <a:gridCol w="2232000">
                  <a:extLst>
                    <a:ext uri="{9D8B030D-6E8A-4147-A177-3AD203B41FA5}">
                      <a16:colId xmlns:a16="http://schemas.microsoft.com/office/drawing/2014/main" val="1551978159"/>
                    </a:ext>
                  </a:extLst>
                </a:gridCol>
                <a:gridCol w="1332000">
                  <a:extLst>
                    <a:ext uri="{9D8B030D-6E8A-4147-A177-3AD203B41FA5}">
                      <a16:colId xmlns:a16="http://schemas.microsoft.com/office/drawing/2014/main" val="1529444928"/>
                    </a:ext>
                  </a:extLst>
                </a:gridCol>
                <a:gridCol w="1440000">
                  <a:extLst>
                    <a:ext uri="{9D8B030D-6E8A-4147-A177-3AD203B41FA5}">
                      <a16:colId xmlns:a16="http://schemas.microsoft.com/office/drawing/2014/main" val="3405371417"/>
                    </a:ext>
                  </a:extLst>
                </a:gridCol>
                <a:gridCol w="1332000">
                  <a:extLst>
                    <a:ext uri="{9D8B030D-6E8A-4147-A177-3AD203B41FA5}">
                      <a16:colId xmlns:a16="http://schemas.microsoft.com/office/drawing/2014/main" val="1688297630"/>
                    </a:ext>
                  </a:extLst>
                </a:gridCol>
              </a:tblGrid>
              <a:tr h="122936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Johnson Text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Johnson Text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Johnson Text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Johnson Text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Johnson Text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Johnson Text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Johnson Text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Johnson Text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Johnson Text"/>
                        </a:defRPr>
                      </a:lvl9pPr>
                    </a:lstStyle>
                    <a:p>
                      <a:r>
                        <a:rPr lang="en-GB" sz="1900" dirty="0">
                          <a:solidFill>
                            <a:schemeClr val="bg1"/>
                          </a:solidFill>
                          <a:latin typeface="+mn-lt"/>
                        </a:rPr>
                        <a:t>Efficacy Parameter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>
                        <a:lumMod val="65000"/>
                        <a:lumOff val="3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Johnson Text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Johnson Text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Johnson Text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Johnson Text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Johnson Text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Johnson Text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Johnson Text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Johnson Text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Johnson Text"/>
                        </a:defRPr>
                      </a:lvl9pPr>
                    </a:lstStyle>
                    <a:p>
                      <a:pPr algn="ctr"/>
                      <a:r>
                        <a:rPr lang="en-GB" sz="1900" dirty="0" err="1">
                          <a:solidFill>
                            <a:schemeClr val="bg1"/>
                          </a:solidFill>
                          <a:latin typeface="+mn-lt"/>
                        </a:rPr>
                        <a:t>Bleximenib</a:t>
                      </a:r>
                      <a:r>
                        <a:rPr lang="en-GB" sz="1900" dirty="0">
                          <a:solidFill>
                            <a:schemeClr val="bg1"/>
                          </a:solidFill>
                          <a:latin typeface="+mn-lt"/>
                        </a:rPr>
                        <a:t> </a:t>
                      </a:r>
                    </a:p>
                    <a:p>
                      <a:pPr algn="ctr"/>
                      <a:r>
                        <a:rPr lang="en-GB" sz="1900" dirty="0">
                          <a:solidFill>
                            <a:schemeClr val="bg1"/>
                          </a:solidFill>
                          <a:latin typeface="+mn-lt"/>
                        </a:rPr>
                        <a:t>45 mg BID</a:t>
                      </a:r>
                      <a:br>
                        <a:rPr lang="en-GB" sz="1900" dirty="0">
                          <a:solidFill>
                            <a:schemeClr val="bg1"/>
                          </a:solidFill>
                          <a:latin typeface="+mn-lt"/>
                        </a:rPr>
                      </a:br>
                      <a:r>
                        <a:rPr lang="en-GB" sz="1900" dirty="0">
                          <a:solidFill>
                            <a:schemeClr val="bg1"/>
                          </a:solidFill>
                          <a:latin typeface="+mn-lt"/>
                        </a:rPr>
                        <a:t>(n=11)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Johnson Text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Johnson Text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Johnson Text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Johnson Text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Johnson Text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Johnson Text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Johnson Text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Johnson Text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Johnson Text"/>
                        </a:defRPr>
                      </a:lvl9pPr>
                    </a:lstStyle>
                    <a:p>
                      <a:pPr algn="ctr"/>
                      <a:r>
                        <a:rPr lang="en-GB" sz="1900" dirty="0" err="1">
                          <a:solidFill>
                            <a:schemeClr val="bg1"/>
                          </a:solidFill>
                          <a:latin typeface="+mn-lt"/>
                        </a:rPr>
                        <a:t>Bleximenib</a:t>
                      </a:r>
                      <a:r>
                        <a:rPr lang="en-GB" sz="1900" dirty="0">
                          <a:solidFill>
                            <a:schemeClr val="bg1"/>
                          </a:solidFill>
                          <a:latin typeface="+mn-lt"/>
                        </a:rPr>
                        <a:t> 90/100 mg BID </a:t>
                      </a:r>
                      <a:br>
                        <a:rPr lang="en-GB" sz="1900" dirty="0">
                          <a:solidFill>
                            <a:schemeClr val="bg1"/>
                          </a:solidFill>
                          <a:latin typeface="+mn-lt"/>
                        </a:rPr>
                      </a:br>
                      <a:r>
                        <a:rPr lang="en-GB" sz="1900" dirty="0">
                          <a:solidFill>
                            <a:schemeClr val="bg1"/>
                          </a:solidFill>
                          <a:latin typeface="+mn-lt"/>
                        </a:rPr>
                        <a:t>(n=21)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2871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Johnson Text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Johnson Text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Johnson Text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Johnson Text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Johnson Text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Johnson Text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Johnson Text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Johnson Text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Johnson Text"/>
                        </a:defRPr>
                      </a:lvl9pPr>
                    </a:lstStyle>
                    <a:p>
                      <a:pPr algn="ctr"/>
                      <a:r>
                        <a:rPr lang="en-GB" sz="1900" dirty="0" err="1">
                          <a:solidFill>
                            <a:schemeClr val="tx1"/>
                          </a:solidFill>
                          <a:latin typeface="+mn-lt"/>
                        </a:rPr>
                        <a:t>Bleximenib</a:t>
                      </a:r>
                      <a:endParaRPr lang="en-GB" sz="1900" dirty="0">
                        <a:solidFill>
                          <a:schemeClr val="tx1"/>
                        </a:solidFill>
                        <a:latin typeface="+mn-lt"/>
                      </a:endParaRPr>
                    </a:p>
                    <a:p>
                      <a:pPr algn="ctr"/>
                      <a:r>
                        <a:rPr lang="en-GB" sz="1900" dirty="0">
                          <a:solidFill>
                            <a:schemeClr val="tx1"/>
                          </a:solidFill>
                          <a:latin typeface="+mn-lt"/>
                        </a:rPr>
                        <a:t>150 mg BID </a:t>
                      </a:r>
                      <a:br>
                        <a:rPr lang="en-GB" sz="1900" dirty="0">
                          <a:solidFill>
                            <a:schemeClr val="tx1"/>
                          </a:solidFill>
                          <a:latin typeface="+mn-lt"/>
                        </a:rPr>
                      </a:br>
                      <a:r>
                        <a:rPr lang="en-GB" sz="1900" dirty="0">
                          <a:solidFill>
                            <a:schemeClr val="tx1"/>
                          </a:solidFill>
                          <a:latin typeface="+mn-lt"/>
                        </a:rPr>
                        <a:t>(n=20)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0722855"/>
                  </a:ext>
                </a:extLst>
              </a:tr>
              <a:tr h="3759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9pPr>
                    </a:lstStyle>
                    <a:p>
                      <a:pPr marL="0" marR="0" lvl="0" indent="0" algn="l" defTabSz="9143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ORR (≥PR), n (%)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9pPr>
                    </a:lstStyle>
                    <a:p>
                      <a:pPr algn="ctr"/>
                      <a:r>
                        <a:rPr lang="en-GB" sz="1900" b="1">
                          <a:solidFill>
                            <a:schemeClr val="tx1"/>
                          </a:solidFill>
                          <a:latin typeface="+mn-lt"/>
                        </a:rPr>
                        <a:t>4</a:t>
                      </a:r>
                      <a:r>
                        <a:rPr lang="en-GB" sz="1900" b="0">
                          <a:solidFill>
                            <a:schemeClr val="tx1"/>
                          </a:solidFill>
                          <a:latin typeface="+mn-lt"/>
                        </a:rPr>
                        <a:t> (36.4)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9pPr>
                    </a:lstStyle>
                    <a:p>
                      <a:pPr algn="ctr"/>
                      <a:r>
                        <a:rPr lang="en-GB" sz="1900" b="1" dirty="0">
                          <a:solidFill>
                            <a:schemeClr val="tx1"/>
                          </a:solidFill>
                          <a:latin typeface="+mn-lt"/>
                        </a:rPr>
                        <a:t>10 (47.6)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F6C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9pPr>
                    </a:lstStyle>
                    <a:p>
                      <a:pPr algn="ctr"/>
                      <a:r>
                        <a:rPr lang="en-GB" sz="1900" b="1">
                          <a:solidFill>
                            <a:schemeClr val="tx1"/>
                          </a:solidFill>
                          <a:latin typeface="+mn-lt"/>
                        </a:rPr>
                        <a:t>11</a:t>
                      </a:r>
                      <a:r>
                        <a:rPr lang="en-GB" sz="1900" b="0">
                          <a:solidFill>
                            <a:schemeClr val="tx1"/>
                          </a:solidFill>
                          <a:latin typeface="+mn-lt"/>
                        </a:rPr>
                        <a:t> (55.0)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8900698"/>
                  </a:ext>
                </a:extLst>
              </a:tr>
              <a:tr h="3759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9pPr>
                    </a:lstStyle>
                    <a:p>
                      <a:r>
                        <a:rPr lang="en-GB" sz="1900" b="1" dirty="0">
                          <a:solidFill>
                            <a:schemeClr val="tx1"/>
                          </a:solidFill>
                          <a:latin typeface="+mn-lt"/>
                        </a:rPr>
                        <a:t>Best response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9pPr>
                    </a:lstStyle>
                    <a:p>
                      <a:pPr algn="ctr"/>
                      <a:endParaRPr lang="en-GB" sz="19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9pPr>
                    </a:lstStyle>
                    <a:p>
                      <a:pPr algn="ctr"/>
                      <a:endParaRPr lang="en-GB" sz="19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9pPr>
                    </a:lstStyle>
                    <a:p>
                      <a:pPr algn="ctr"/>
                      <a:endParaRPr lang="en-GB" sz="1900" b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381693"/>
                  </a:ext>
                </a:extLst>
              </a:tr>
              <a:tr h="94488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9pPr>
                    </a:lstStyle>
                    <a:p>
                      <a:pPr lvl="1"/>
                      <a:r>
                        <a:rPr lang="en-GB" sz="1900" b="0">
                          <a:solidFill>
                            <a:schemeClr val="tx1"/>
                          </a:solidFill>
                          <a:latin typeface="+mn-lt"/>
                        </a:rPr>
                        <a:t>Composite CR (CR/</a:t>
                      </a:r>
                      <a:r>
                        <a:rPr lang="en-GB" sz="1900" b="0" err="1">
                          <a:solidFill>
                            <a:schemeClr val="tx1"/>
                          </a:solidFill>
                          <a:latin typeface="+mn-lt"/>
                        </a:rPr>
                        <a:t>CRh</a:t>
                      </a:r>
                      <a:r>
                        <a:rPr lang="en-GB" sz="1900" b="0">
                          <a:solidFill>
                            <a:schemeClr val="tx1"/>
                          </a:solidFill>
                          <a:latin typeface="+mn-lt"/>
                        </a:rPr>
                        <a:t>/</a:t>
                      </a:r>
                      <a:r>
                        <a:rPr lang="en-GB" sz="1900" b="0" err="1">
                          <a:solidFill>
                            <a:schemeClr val="tx1"/>
                          </a:solidFill>
                          <a:latin typeface="+mn-lt"/>
                        </a:rPr>
                        <a:t>CRi</a:t>
                      </a:r>
                      <a:r>
                        <a:rPr lang="en-GB" sz="1900" b="0">
                          <a:solidFill>
                            <a:schemeClr val="tx1"/>
                          </a:solidFill>
                          <a:latin typeface="+mn-lt"/>
                        </a:rPr>
                        <a:t>)</a:t>
                      </a:r>
                      <a:r>
                        <a:rPr lang="en-US" sz="1900" b="0" i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, n (%)</a:t>
                      </a:r>
                      <a:endParaRPr lang="en-GB" sz="1900" b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9pPr>
                    </a:lstStyle>
                    <a:p>
                      <a:pPr algn="ctr"/>
                      <a:r>
                        <a:rPr lang="en-GB" sz="1900" b="1" dirty="0">
                          <a:solidFill>
                            <a:schemeClr val="tx1"/>
                          </a:solidFill>
                          <a:latin typeface="+mn-lt"/>
                        </a:rPr>
                        <a:t>2</a:t>
                      </a:r>
                      <a:r>
                        <a:rPr lang="en-GB" sz="1900" b="0" dirty="0">
                          <a:solidFill>
                            <a:schemeClr val="tx1"/>
                          </a:solidFill>
                          <a:latin typeface="+mn-lt"/>
                        </a:rPr>
                        <a:t> (18.2)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9pPr>
                    </a:lstStyle>
                    <a:p>
                      <a:pPr algn="ctr"/>
                      <a:r>
                        <a:rPr lang="en-GB" sz="1900" b="1" dirty="0">
                          <a:solidFill>
                            <a:schemeClr val="tx1"/>
                          </a:solidFill>
                          <a:latin typeface="+mn-lt"/>
                        </a:rPr>
                        <a:t>8 (38.1)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F6C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9pPr>
                    </a:lstStyle>
                    <a:p>
                      <a:pPr algn="ctr"/>
                      <a:r>
                        <a:rPr lang="en-GB" sz="1900" b="1" dirty="0">
                          <a:solidFill>
                            <a:schemeClr val="tx1"/>
                          </a:solidFill>
                          <a:latin typeface="+mn-lt"/>
                        </a:rPr>
                        <a:t>8</a:t>
                      </a:r>
                      <a:r>
                        <a:rPr lang="en-GB" sz="1900" b="0" dirty="0">
                          <a:solidFill>
                            <a:schemeClr val="tx1"/>
                          </a:solidFill>
                          <a:latin typeface="+mn-lt"/>
                        </a:rPr>
                        <a:t> (40.0)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9438870"/>
                  </a:ext>
                </a:extLst>
              </a:tr>
              <a:tr h="3759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9pPr>
                    </a:lstStyle>
                    <a:p>
                      <a:pPr marL="456565" lvl="1" algn="l" defTabSz="914396" rtl="0" eaLnBrk="1" latinLnBrk="0" hangingPunct="1"/>
                      <a:r>
                        <a:rPr lang="en-GB" sz="1900" b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CR/CRh</a:t>
                      </a:r>
                      <a:r>
                        <a:rPr lang="en-US" sz="1900" b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 n (%)</a:t>
                      </a:r>
                      <a:endParaRPr lang="en-GB" sz="1900" b="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9pPr>
                    </a:lstStyle>
                    <a:p>
                      <a:pPr algn="ctr"/>
                      <a:r>
                        <a:rPr lang="en-GB" sz="1900" b="1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en-GB" sz="1900" b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(18.2)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9pPr>
                    </a:lstStyle>
                    <a:p>
                      <a:pPr algn="ctr"/>
                      <a:r>
                        <a:rPr lang="en-GB" sz="1900" b="1" dirty="0">
                          <a:solidFill>
                            <a:schemeClr val="tx1"/>
                          </a:solidFill>
                          <a:latin typeface="+mn-lt"/>
                        </a:rPr>
                        <a:t>7 (33.3)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F6C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9pPr>
                    </a:lstStyle>
                    <a:p>
                      <a:pPr algn="ctr"/>
                      <a:r>
                        <a:rPr lang="en-GB" sz="19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  <a:r>
                        <a:rPr lang="en-GB" sz="19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(40.0)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8568352"/>
                  </a:ext>
                </a:extLst>
              </a:tr>
              <a:tr h="94488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9pPr>
                    </a:lstStyle>
                    <a:p>
                      <a:pPr lvl="0"/>
                      <a:r>
                        <a:rPr lang="en-US" sz="1900" i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</a:rPr>
                        <a:t>Median time to first response, months (range)</a:t>
                      </a:r>
                      <a:endParaRPr lang="en-GB" sz="1900" b="0" i="0">
                        <a:solidFill>
                          <a:schemeClr val="tx1"/>
                        </a:solidFill>
                        <a:latin typeface="+mn-lt"/>
                        <a:ea typeface="Calibri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9pPr>
                    </a:lstStyle>
                    <a:p>
                      <a:pPr marL="0" marR="0" lvl="0" indent="0" algn="ctr" defTabSz="9143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900" b="1" dirty="0">
                          <a:solidFill>
                            <a:schemeClr val="tx1"/>
                          </a:solidFill>
                          <a:latin typeface="+mn-lt"/>
                        </a:rPr>
                        <a:t>1.5</a:t>
                      </a:r>
                      <a:r>
                        <a:rPr lang="en-GB" sz="1900" b="0" dirty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br>
                        <a:rPr lang="en-GB" sz="1900" b="0" dirty="0">
                          <a:solidFill>
                            <a:schemeClr val="tx1"/>
                          </a:solidFill>
                          <a:latin typeface="+mn-lt"/>
                        </a:rPr>
                      </a:br>
                      <a:r>
                        <a:rPr lang="en-GB" sz="1900" b="0" dirty="0">
                          <a:solidFill>
                            <a:schemeClr val="tx1"/>
                          </a:solidFill>
                          <a:latin typeface="+mn-lt"/>
                        </a:rPr>
                        <a:t>(1.0</a:t>
                      </a:r>
                      <a:r>
                        <a:rPr lang="en-GB" sz="1900" kern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–</a:t>
                      </a:r>
                      <a:r>
                        <a:rPr lang="en-GB" sz="1900" b="0" dirty="0">
                          <a:solidFill>
                            <a:schemeClr val="tx1"/>
                          </a:solidFill>
                          <a:latin typeface="+mn-lt"/>
                        </a:rPr>
                        <a:t>1.9)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9pPr>
                    </a:lstStyle>
                    <a:p>
                      <a:pPr algn="ctr"/>
                      <a:r>
                        <a:rPr lang="en-GB" sz="1900" b="1" dirty="0">
                          <a:solidFill>
                            <a:schemeClr val="tx1"/>
                          </a:solidFill>
                          <a:latin typeface="+mn-lt"/>
                        </a:rPr>
                        <a:t>1.4 (0.9</a:t>
                      </a:r>
                      <a:r>
                        <a:rPr lang="en-GB" sz="1900" b="1" kern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–</a:t>
                      </a:r>
                      <a:r>
                        <a:rPr lang="en-GB" sz="1900" b="1" dirty="0">
                          <a:solidFill>
                            <a:schemeClr val="tx1"/>
                          </a:solidFill>
                          <a:latin typeface="+mn-lt"/>
                        </a:rPr>
                        <a:t>4.7)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F6C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9pPr>
                    </a:lstStyle>
                    <a:p>
                      <a:pPr marL="0" marR="0" lvl="0" indent="0" algn="ctr" defTabSz="9143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900" b="1" dirty="0">
                          <a:solidFill>
                            <a:schemeClr val="tx1"/>
                          </a:solidFill>
                          <a:latin typeface="+mn-lt"/>
                        </a:rPr>
                        <a:t>1.0</a:t>
                      </a:r>
                      <a:r>
                        <a:rPr lang="en-GB" sz="1900" b="0" dirty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br>
                        <a:rPr lang="en-GB" sz="1900" b="0" dirty="0">
                          <a:solidFill>
                            <a:schemeClr val="tx1"/>
                          </a:solidFill>
                          <a:latin typeface="+mn-lt"/>
                        </a:rPr>
                      </a:br>
                      <a:r>
                        <a:rPr lang="en-GB" sz="1900" b="0" dirty="0">
                          <a:solidFill>
                            <a:schemeClr val="tx1"/>
                          </a:solidFill>
                          <a:latin typeface="+mn-lt"/>
                        </a:rPr>
                        <a:t>(0.9</a:t>
                      </a:r>
                      <a:r>
                        <a:rPr lang="en-GB" sz="1900" kern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–</a:t>
                      </a:r>
                      <a:r>
                        <a:rPr lang="en-GB" sz="1900" b="0" dirty="0">
                          <a:solidFill>
                            <a:schemeClr val="tx1"/>
                          </a:solidFill>
                          <a:latin typeface="+mn-lt"/>
                        </a:rPr>
                        <a:t>2.1)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9295157"/>
                  </a:ext>
                </a:extLst>
              </a:tr>
              <a:tr h="6604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9pPr>
                    </a:lstStyle>
                    <a:p>
                      <a:pPr lvl="0"/>
                      <a:r>
                        <a:rPr lang="en-GB" sz="1900" ker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Pts proceeded to allogeneic HCT (%) </a:t>
                      </a:r>
                      <a:endParaRPr lang="en-GB" sz="1900" b="0" i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9pPr>
                    </a:lstStyle>
                    <a:p>
                      <a:pPr marL="0" marR="0" lvl="0" indent="0" algn="ctr" defTabSz="9143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900" b="1" dirty="0">
                          <a:solidFill>
                            <a:schemeClr val="tx1"/>
                          </a:solidFill>
                          <a:latin typeface="+mn-lt"/>
                        </a:rPr>
                        <a:t>1 </a:t>
                      </a:r>
                      <a:r>
                        <a:rPr lang="en-GB" sz="1900" b="0" dirty="0">
                          <a:solidFill>
                            <a:schemeClr val="tx1"/>
                          </a:solidFill>
                          <a:latin typeface="+mn-lt"/>
                        </a:rPr>
                        <a:t>(9%)</a:t>
                      </a:r>
                      <a:endParaRPr lang="en-GB" sz="1900" b="0" i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9pPr>
                    </a:lstStyle>
                    <a:p>
                      <a:pPr algn="ctr"/>
                      <a:r>
                        <a:rPr lang="en-GB" sz="1900" b="1">
                          <a:solidFill>
                            <a:schemeClr val="tx1"/>
                          </a:solidFill>
                          <a:latin typeface="+mn-lt"/>
                        </a:rPr>
                        <a:t>3 (14.3%)</a:t>
                      </a:r>
                      <a:endParaRPr lang="en-GB" sz="1900" b="1" i="1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F6C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Johnson Text"/>
                        </a:defRPr>
                      </a:lvl9pPr>
                    </a:lstStyle>
                    <a:p>
                      <a:pPr marL="0" marR="0" lvl="0" indent="0" algn="ctr" defTabSz="9143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900" b="1" dirty="0">
                          <a:solidFill>
                            <a:schemeClr val="tx1"/>
                          </a:solidFill>
                          <a:latin typeface="+mn-lt"/>
                        </a:rPr>
                        <a:t>2</a:t>
                      </a:r>
                      <a:r>
                        <a:rPr lang="en-GB" sz="1900" b="0" dirty="0">
                          <a:solidFill>
                            <a:schemeClr val="tx1"/>
                          </a:solidFill>
                          <a:latin typeface="+mn-lt"/>
                        </a:rPr>
                        <a:t> (10%)</a:t>
                      </a:r>
                      <a:endParaRPr lang="en-GB" sz="1900" b="0" i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5783572"/>
                  </a:ext>
                </a:extLst>
              </a:tr>
            </a:tbl>
          </a:graphicData>
        </a:graphic>
      </p:graphicFrame>
      <p:sp>
        <p:nvSpPr>
          <p:cNvPr id="14" name="Rectangle 13">
            <a:extLst>
              <a:ext uri="{FF2B5EF4-FFF2-40B4-BE49-F238E27FC236}">
                <a16:creationId xmlns:a16="http://schemas.microsoft.com/office/drawing/2014/main" id="{8F96BA23-E0D5-7FF6-38BC-552EC9715AB3}"/>
              </a:ext>
            </a:extLst>
          </p:cNvPr>
          <p:cNvSpPr/>
          <p:nvPr/>
        </p:nvSpPr>
        <p:spPr>
          <a:xfrm>
            <a:off x="3882889" y="1634523"/>
            <a:ext cx="1417983" cy="4907279"/>
          </a:xfrm>
          <a:prstGeom prst="rect">
            <a:avLst/>
          </a:prstGeom>
          <a:noFill/>
          <a:ln w="5715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DC96D68-4921-34DF-AB1B-C806E4D5D26D}"/>
              </a:ext>
            </a:extLst>
          </p:cNvPr>
          <p:cNvSpPr txBox="1"/>
          <p:nvPr/>
        </p:nvSpPr>
        <p:spPr bwMode="auto">
          <a:xfrm>
            <a:off x="8113795" y="6366543"/>
            <a:ext cx="2797523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Searle E, et al.  ASH 2025</a:t>
            </a:r>
          </a:p>
        </p:txBody>
      </p:sp>
    </p:spTree>
    <p:extLst>
      <p:ext uri="{BB962C8B-B14F-4D97-AF65-F5344CB8AC3E}">
        <p14:creationId xmlns:p14="http://schemas.microsoft.com/office/powerpoint/2010/main" val="2520898253"/>
      </p:ext>
    </p:extLst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3E51B-60BE-8B71-79CB-E3BAC46C30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782406"/>
            <a:ext cx="10515600" cy="732780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Duration of Response and Overall Survival in </a:t>
            </a:r>
            <a:b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Rel/Ref </a:t>
            </a:r>
            <a:r>
              <a:rPr lang="en-US" sz="3200" b="1" i="1" dirty="0">
                <a:latin typeface="Calibri" panose="020F0502020204030204" pitchFamily="34" charset="0"/>
                <a:cs typeface="Calibri" panose="020F0502020204030204" pitchFamily="34" charset="0"/>
              </a:rPr>
              <a:t>NPM1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AML with Menin Inhibitor Monotherapy</a:t>
            </a:r>
            <a:endParaRPr lang="en-US" sz="32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C9EAE9-8A1B-887E-77D0-31EF4E127E26}"/>
              </a:ext>
            </a:extLst>
          </p:cNvPr>
          <p:cNvSpPr txBox="1"/>
          <p:nvPr/>
        </p:nvSpPr>
        <p:spPr>
          <a:xfrm>
            <a:off x="1799150" y="1909677"/>
            <a:ext cx="30311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Rel/Ref NPM1m AML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71F81726-0631-A5DD-BF41-D1F718ED45A1}"/>
              </a:ext>
            </a:extLst>
          </p:cNvPr>
          <p:cNvGraphicFramePr>
            <a:graphicFrameLocks noGrp="1"/>
          </p:cNvGraphicFramePr>
          <p:nvPr/>
        </p:nvGraphicFramePr>
        <p:xfrm>
          <a:off x="582292" y="2453041"/>
          <a:ext cx="5377071" cy="335280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792357">
                  <a:extLst>
                    <a:ext uri="{9D8B030D-6E8A-4147-A177-3AD203B41FA5}">
                      <a16:colId xmlns:a16="http://schemas.microsoft.com/office/drawing/2014/main" val="3878481054"/>
                    </a:ext>
                  </a:extLst>
                </a:gridCol>
                <a:gridCol w="1792357">
                  <a:extLst>
                    <a:ext uri="{9D8B030D-6E8A-4147-A177-3AD203B41FA5}">
                      <a16:colId xmlns:a16="http://schemas.microsoft.com/office/drawing/2014/main" val="3933950794"/>
                    </a:ext>
                  </a:extLst>
                </a:gridCol>
                <a:gridCol w="1792357">
                  <a:extLst>
                    <a:ext uri="{9D8B030D-6E8A-4147-A177-3AD203B41FA5}">
                      <a16:colId xmlns:a16="http://schemas.microsoft.com/office/drawing/2014/main" val="1225213967"/>
                    </a:ext>
                  </a:extLst>
                </a:gridCol>
              </a:tblGrid>
              <a:tr h="660400"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Menin Inhibitor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Duration of CR/</a:t>
                      </a:r>
                      <a:r>
                        <a:rPr lang="en-US" sz="1900" dirty="0" err="1"/>
                        <a:t>CRh</a:t>
                      </a:r>
                      <a:endParaRPr lang="en-US" sz="19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Median OS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96889560"/>
                  </a:ext>
                </a:extLst>
              </a:tr>
              <a:tr h="660400">
                <a:tc>
                  <a:txBody>
                    <a:bodyPr/>
                    <a:lstStyle/>
                    <a:p>
                      <a:pPr algn="ctr"/>
                      <a:r>
                        <a:rPr lang="en-US" sz="1900" b="1" dirty="0"/>
                        <a:t>Revumenib</a:t>
                      </a:r>
                    </a:p>
                    <a:p>
                      <a:pPr algn="ctr"/>
                      <a:r>
                        <a:rPr lang="en-US" sz="1900" b="1" dirty="0"/>
                        <a:t>160-270 mg bid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4.4 </a:t>
                      </a:r>
                      <a:r>
                        <a:rPr lang="en-US" sz="1900" dirty="0" err="1"/>
                        <a:t>mos</a:t>
                      </a:r>
                      <a:endParaRPr lang="en-US" sz="19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4.0 </a:t>
                      </a:r>
                      <a:r>
                        <a:rPr lang="en-US" sz="1900" dirty="0" err="1"/>
                        <a:t>mos</a:t>
                      </a:r>
                      <a:endParaRPr lang="en-US" sz="19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45098910"/>
                  </a:ext>
                </a:extLst>
              </a:tr>
              <a:tr h="660400">
                <a:tc>
                  <a:txBody>
                    <a:bodyPr/>
                    <a:lstStyle/>
                    <a:p>
                      <a:pPr algn="ctr"/>
                      <a:r>
                        <a:rPr lang="en-US" sz="1900" b="1" dirty="0" err="1"/>
                        <a:t>Ziftomenib</a:t>
                      </a:r>
                      <a:r>
                        <a:rPr lang="en-US" sz="1900" b="1" dirty="0"/>
                        <a:t> </a:t>
                      </a:r>
                    </a:p>
                    <a:p>
                      <a:pPr algn="ctr"/>
                      <a:r>
                        <a:rPr lang="en-US" sz="1900" b="1" dirty="0"/>
                        <a:t>600 mg </a:t>
                      </a:r>
                      <a:r>
                        <a:rPr lang="en-US" sz="1900" b="1" dirty="0" err="1"/>
                        <a:t>qd</a:t>
                      </a:r>
                      <a:endParaRPr lang="en-US" sz="19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4.6 </a:t>
                      </a:r>
                      <a:r>
                        <a:rPr lang="en-US" sz="1900" dirty="0" err="1"/>
                        <a:t>mos</a:t>
                      </a:r>
                      <a:endParaRPr lang="en-US" sz="19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6.6 </a:t>
                      </a:r>
                      <a:r>
                        <a:rPr lang="en-US" sz="1900" dirty="0" err="1"/>
                        <a:t>mos</a:t>
                      </a:r>
                      <a:endParaRPr lang="en-US" sz="19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69109040"/>
                  </a:ext>
                </a:extLst>
              </a:tr>
              <a:tr h="660400">
                <a:tc>
                  <a:txBody>
                    <a:bodyPr/>
                    <a:lstStyle/>
                    <a:p>
                      <a:pPr algn="ctr"/>
                      <a:r>
                        <a:rPr lang="en-US" sz="1900" b="1" dirty="0" err="1"/>
                        <a:t>Enzomenib</a:t>
                      </a:r>
                      <a:r>
                        <a:rPr lang="en-US" sz="1900" b="1" dirty="0"/>
                        <a:t> </a:t>
                      </a:r>
                    </a:p>
                    <a:p>
                      <a:pPr algn="ctr"/>
                      <a:r>
                        <a:rPr lang="en-US" sz="1900" b="1" dirty="0"/>
                        <a:t>300 mg bid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5.7 </a:t>
                      </a:r>
                      <a:r>
                        <a:rPr lang="en-US" sz="1900" dirty="0" err="1"/>
                        <a:t>mos</a:t>
                      </a:r>
                      <a:endParaRPr lang="en-US" sz="19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8.5 </a:t>
                      </a:r>
                      <a:r>
                        <a:rPr lang="en-US" sz="1900" dirty="0" err="1"/>
                        <a:t>mos</a:t>
                      </a:r>
                      <a:endParaRPr lang="en-US" sz="19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06588179"/>
                  </a:ext>
                </a:extLst>
              </a:tr>
              <a:tr h="660400">
                <a:tc>
                  <a:txBody>
                    <a:bodyPr/>
                    <a:lstStyle/>
                    <a:p>
                      <a:pPr algn="ctr"/>
                      <a:r>
                        <a:rPr lang="en-US" sz="1900" b="1" dirty="0" err="1"/>
                        <a:t>Bleximenib</a:t>
                      </a:r>
                      <a:r>
                        <a:rPr lang="en-US" sz="1900" b="1" dirty="0"/>
                        <a:t> </a:t>
                      </a:r>
                    </a:p>
                    <a:p>
                      <a:pPr algn="ctr"/>
                      <a:r>
                        <a:rPr lang="en-US" sz="1900" b="1" dirty="0"/>
                        <a:t>200-300 mg bid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6.0 </a:t>
                      </a:r>
                      <a:r>
                        <a:rPr lang="en-US" sz="1900" dirty="0" err="1"/>
                        <a:t>mos</a:t>
                      </a:r>
                      <a:endParaRPr lang="en-US" sz="19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Not reported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60054698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3120A3FA-3663-45B1-1A18-9A837AACFC62}"/>
              </a:ext>
            </a:extLst>
          </p:cNvPr>
          <p:cNvSpPr txBox="1"/>
          <p:nvPr/>
        </p:nvSpPr>
        <p:spPr>
          <a:xfrm>
            <a:off x="453887" y="6052184"/>
            <a:ext cx="53770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Arellano M et al Blood 2025; Wang E et al JCO 2025; Watts J et al ASH 2025; Searle E et al ASH 2024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ED28F44-29EB-5ADF-CAF4-DEBB9C7EA106}"/>
              </a:ext>
            </a:extLst>
          </p:cNvPr>
          <p:cNvSpPr txBox="1"/>
          <p:nvPr/>
        </p:nvSpPr>
        <p:spPr>
          <a:xfrm>
            <a:off x="9699010" y="59140"/>
            <a:ext cx="1903342" cy="502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Duke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Health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88F132A2-872A-B364-AAFC-40BFC889D8EF}"/>
              </a:ext>
            </a:extLst>
          </p:cNvPr>
          <p:cNvGraphicFramePr>
            <a:graphicFrameLocks noGrp="1"/>
          </p:cNvGraphicFramePr>
          <p:nvPr/>
        </p:nvGraphicFramePr>
        <p:xfrm>
          <a:off x="6612165" y="2472400"/>
          <a:ext cx="4493985" cy="26962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97995">
                  <a:extLst>
                    <a:ext uri="{9D8B030D-6E8A-4147-A177-3AD203B41FA5}">
                      <a16:colId xmlns:a16="http://schemas.microsoft.com/office/drawing/2014/main" val="4277427103"/>
                    </a:ext>
                  </a:extLst>
                </a:gridCol>
                <a:gridCol w="1497995">
                  <a:extLst>
                    <a:ext uri="{9D8B030D-6E8A-4147-A177-3AD203B41FA5}">
                      <a16:colId xmlns:a16="http://schemas.microsoft.com/office/drawing/2014/main" val="2726501809"/>
                    </a:ext>
                  </a:extLst>
                </a:gridCol>
                <a:gridCol w="1497995">
                  <a:extLst>
                    <a:ext uri="{9D8B030D-6E8A-4147-A177-3AD203B41FA5}">
                      <a16:colId xmlns:a16="http://schemas.microsoft.com/office/drawing/2014/main" val="2867372794"/>
                    </a:ext>
                  </a:extLst>
                </a:gridCol>
              </a:tblGrid>
              <a:tr h="684592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Menin Inhibitor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Duration of CR/</a:t>
                      </a:r>
                      <a:r>
                        <a:rPr lang="en-US" sz="16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CRh</a:t>
                      </a:r>
                      <a:endParaRPr lang="en-US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Median Overall Survival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6381701"/>
                  </a:ext>
                </a:extLst>
              </a:tr>
              <a:tr h="660400">
                <a:tc>
                  <a:txBody>
                    <a:bodyPr/>
                    <a:lstStyle/>
                    <a:p>
                      <a:pPr algn="ctr"/>
                      <a:r>
                        <a:rPr lang="en-US" sz="19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Revumenib</a:t>
                      </a:r>
                    </a:p>
                    <a:p>
                      <a:pPr algn="ctr"/>
                      <a:r>
                        <a:rPr lang="en-US" sz="19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160-270 bid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6.4 </a:t>
                      </a:r>
                      <a:r>
                        <a:rPr lang="en-US" sz="1900" b="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mos</a:t>
                      </a:r>
                      <a:endParaRPr lang="en-US" sz="19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8.0 </a:t>
                      </a:r>
                      <a:r>
                        <a:rPr lang="en-US" sz="1900" b="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mos</a:t>
                      </a:r>
                      <a:endParaRPr lang="en-US" sz="19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54189885"/>
                  </a:ext>
                </a:extLst>
              </a:tr>
              <a:tr h="660400">
                <a:tc>
                  <a:txBody>
                    <a:bodyPr/>
                    <a:lstStyle/>
                    <a:p>
                      <a:pPr algn="ctr"/>
                      <a:r>
                        <a:rPr lang="en-US" sz="1900" b="1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Enzomenib</a:t>
                      </a:r>
                      <a:r>
                        <a:rPr lang="en-US" sz="19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19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300 mg BID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12.5 </a:t>
                      </a:r>
                      <a:r>
                        <a:rPr lang="en-US" sz="1900" b="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mos</a:t>
                      </a:r>
                      <a:endParaRPr lang="en-US" sz="19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11.8 </a:t>
                      </a:r>
                      <a:r>
                        <a:rPr lang="en-US" sz="1900" b="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mos</a:t>
                      </a:r>
                      <a:endParaRPr lang="en-US" sz="19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26160460"/>
                  </a:ext>
                </a:extLst>
              </a:tr>
              <a:tr h="660400">
                <a:tc>
                  <a:txBody>
                    <a:bodyPr/>
                    <a:lstStyle/>
                    <a:p>
                      <a:pPr algn="ctr"/>
                      <a:r>
                        <a:rPr lang="en-US" sz="1900" b="1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Bleximenib</a:t>
                      </a:r>
                      <a:r>
                        <a:rPr lang="en-US" sz="19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19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100 mg BID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6.0 </a:t>
                      </a:r>
                      <a:r>
                        <a:rPr lang="en-US" sz="1900" b="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mos</a:t>
                      </a:r>
                      <a:endParaRPr lang="en-US" sz="19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Not reported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30688393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6D99B1A0-23A6-5FF8-8353-24EF588C0A4F}"/>
              </a:ext>
            </a:extLst>
          </p:cNvPr>
          <p:cNvSpPr txBox="1"/>
          <p:nvPr/>
        </p:nvSpPr>
        <p:spPr>
          <a:xfrm>
            <a:off x="7265331" y="1909677"/>
            <a:ext cx="3344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Rel/Ref KMT2Ar AML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5E2710C-1ADA-4021-F92F-F56A683FC591}"/>
              </a:ext>
            </a:extLst>
          </p:cNvPr>
          <p:cNvSpPr txBox="1"/>
          <p:nvPr/>
        </p:nvSpPr>
        <p:spPr>
          <a:xfrm>
            <a:off x="6703830" y="6052185"/>
            <a:ext cx="49697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Issa G et al JCO 2024; Watts J et al ASH 2025; Searle E et al ASH 2024</a:t>
            </a:r>
          </a:p>
        </p:txBody>
      </p:sp>
    </p:spTree>
    <p:extLst>
      <p:ext uri="{BB962C8B-B14F-4D97-AF65-F5344CB8AC3E}">
        <p14:creationId xmlns:p14="http://schemas.microsoft.com/office/powerpoint/2010/main" val="1099483422"/>
      </p:ext>
    </p:extLst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99E2D8F-0C14-8C3E-909B-3E31C91212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52909"/>
            <a:ext cx="12192000" cy="512520"/>
          </a:xfrm>
        </p:spPr>
        <p:txBody>
          <a:bodyPr>
            <a:noAutofit/>
          </a:bodyPr>
          <a:lstStyle/>
          <a:p>
            <a:pPr algn="ctr"/>
            <a:r>
              <a:rPr lang="it-IT" sz="3200" b="1" dirty="0">
                <a:latin typeface="Calibri" panose="020F0502020204030204" pitchFamily="34" charset="0"/>
                <a:cs typeface="Calibri" panose="020F0502020204030204" pitchFamily="34" charset="0"/>
              </a:rPr>
              <a:t>VEN/HMA Plus Menin Inhibitor for </a:t>
            </a:r>
            <a:r>
              <a:rPr lang="it-IT" sz="3200" b="1" u="sng" dirty="0">
                <a:latin typeface="Calibri" panose="020F0502020204030204" pitchFamily="34" charset="0"/>
                <a:cs typeface="Calibri" panose="020F0502020204030204" pitchFamily="34" charset="0"/>
              </a:rPr>
              <a:t>Rel/Ref</a:t>
            </a:r>
            <a:r>
              <a:rPr lang="it-IT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KMT2A</a:t>
            </a:r>
            <a:r>
              <a:rPr lang="en-US" sz="3200" b="1" dirty="0"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r or </a:t>
            </a:r>
            <a:r>
              <a:rPr lang="en-US" sz="3200" b="1" i="1" dirty="0"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NPM1</a:t>
            </a:r>
            <a:r>
              <a:rPr lang="en-US" sz="3200" b="1" dirty="0"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m </a:t>
            </a:r>
            <a:r>
              <a:rPr lang="it-IT" sz="3200" b="1" dirty="0">
                <a:latin typeface="Calibri" panose="020F0502020204030204" pitchFamily="34" charset="0"/>
                <a:cs typeface="Calibri" panose="020F0502020204030204" pitchFamily="34" charset="0"/>
              </a:rPr>
              <a:t>AML</a:t>
            </a:r>
          </a:p>
        </p:txBody>
      </p:sp>
      <p:graphicFrame>
        <p:nvGraphicFramePr>
          <p:cNvPr id="3" name="Table 5">
            <a:extLst>
              <a:ext uri="{FF2B5EF4-FFF2-40B4-BE49-F238E27FC236}">
                <a16:creationId xmlns:a16="http://schemas.microsoft.com/office/drawing/2014/main" id="{4079407A-DE8F-5A44-9CC9-479CA205E34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6011097"/>
              </p:ext>
            </p:extLst>
          </p:nvPr>
        </p:nvGraphicFramePr>
        <p:xfrm>
          <a:off x="752929" y="1446731"/>
          <a:ext cx="10686147" cy="474980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135415">
                  <a:extLst>
                    <a:ext uri="{9D8B030D-6E8A-4147-A177-3AD203B41FA5}">
                      <a16:colId xmlns:a16="http://schemas.microsoft.com/office/drawing/2014/main" val="2135648928"/>
                    </a:ext>
                  </a:extLst>
                </a:gridCol>
                <a:gridCol w="1915887">
                  <a:extLst>
                    <a:ext uri="{9D8B030D-6E8A-4147-A177-3AD203B41FA5}">
                      <a16:colId xmlns:a16="http://schemas.microsoft.com/office/drawing/2014/main" val="2391517594"/>
                    </a:ext>
                  </a:extLst>
                </a:gridCol>
                <a:gridCol w="2498615">
                  <a:extLst>
                    <a:ext uri="{9D8B030D-6E8A-4147-A177-3AD203B41FA5}">
                      <a16:colId xmlns:a16="http://schemas.microsoft.com/office/drawing/2014/main" val="674498149"/>
                    </a:ext>
                  </a:extLst>
                </a:gridCol>
                <a:gridCol w="2261287">
                  <a:extLst>
                    <a:ext uri="{9D8B030D-6E8A-4147-A177-3AD203B41FA5}">
                      <a16:colId xmlns:a16="http://schemas.microsoft.com/office/drawing/2014/main" val="1783757557"/>
                    </a:ext>
                  </a:extLst>
                </a:gridCol>
                <a:gridCol w="1874943">
                  <a:extLst>
                    <a:ext uri="{9D8B030D-6E8A-4147-A177-3AD203B41FA5}">
                      <a16:colId xmlns:a16="http://schemas.microsoft.com/office/drawing/2014/main" val="2623549283"/>
                    </a:ext>
                  </a:extLst>
                </a:gridCol>
              </a:tblGrid>
              <a:tr h="660400">
                <a:tc>
                  <a:txBody>
                    <a:bodyPr/>
                    <a:lstStyle/>
                    <a:p>
                      <a:pPr algn="ctr"/>
                      <a:r>
                        <a:rPr lang="en-US" sz="1900" b="1" dirty="0"/>
                        <a:t>Agent</a:t>
                      </a:r>
                    </a:p>
                    <a:p>
                      <a:pPr algn="ctr"/>
                      <a:r>
                        <a:rPr lang="en-US" sz="1900" b="1" dirty="0"/>
                        <a:t>(# pts)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 dirty="0" err="1"/>
                        <a:t>Bleximenib</a:t>
                      </a:r>
                      <a:r>
                        <a:rPr lang="en-US" sz="1900" b="1" dirty="0"/>
                        <a:t> +</a:t>
                      </a:r>
                    </a:p>
                    <a:p>
                      <a:pPr algn="ctr"/>
                      <a:r>
                        <a:rPr lang="en-US" sz="1900" b="1" dirty="0"/>
                        <a:t>Ven/Aza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 dirty="0"/>
                        <a:t>Revumenib + </a:t>
                      </a:r>
                    </a:p>
                    <a:p>
                      <a:pPr algn="ctr"/>
                      <a:r>
                        <a:rPr lang="en-US" sz="1900" b="1" dirty="0"/>
                        <a:t>Ven/DEC-C (SAVE)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 dirty="0" err="1"/>
                        <a:t>Ziftomenib</a:t>
                      </a:r>
                      <a:r>
                        <a:rPr lang="en-US" sz="1900" b="1" dirty="0"/>
                        <a:t> +</a:t>
                      </a:r>
                    </a:p>
                    <a:p>
                      <a:pPr algn="ctr"/>
                      <a:r>
                        <a:rPr lang="en-US" sz="1900" b="1" dirty="0"/>
                        <a:t>Ven/Aza (K-007)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 dirty="0" err="1"/>
                        <a:t>Enzomenib</a:t>
                      </a:r>
                      <a:r>
                        <a:rPr lang="en-US" sz="1900" b="1" dirty="0"/>
                        <a:t> +</a:t>
                      </a:r>
                    </a:p>
                    <a:p>
                      <a:pPr algn="ctr"/>
                      <a:r>
                        <a:rPr lang="en-US" sz="1900" b="1" dirty="0"/>
                        <a:t>Ven/Aza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88741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Trial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Phase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Phase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Phase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Phase 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90346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Number Pts</a:t>
                      </a:r>
                      <a:endParaRPr lang="en-US" sz="1600" b="1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N=125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N =33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N=83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N=22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654010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Start Menin </a:t>
                      </a:r>
                      <a:r>
                        <a:rPr lang="en-US" sz="1600" b="1" dirty="0" err="1"/>
                        <a:t>Inhib</a:t>
                      </a:r>
                      <a:endParaRPr lang="en-US" sz="1600" b="1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C1 D4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C1 D1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C1 D8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C1 D1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556200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6% (5 Gr3)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9% (1 Gr3)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10% (no Gr3)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06762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QTc prolongation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4%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64%; 9% ≥Gr3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10% (no Gr 3)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30093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CR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Not reported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39%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27%/6%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Not reported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75644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CR/</a:t>
                      </a:r>
                      <a:r>
                        <a:rPr lang="en-US" sz="1600" b="1" dirty="0" err="1"/>
                        <a:t>CRh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40.9%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48%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NPM 40%/KMT2A 22%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Not reported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77919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err="1"/>
                        <a:t>CRc</a:t>
                      </a:r>
                      <a:r>
                        <a:rPr lang="en-US" sz="1600" b="1" dirty="0"/>
                        <a:t> (CR/</a:t>
                      </a:r>
                      <a:r>
                        <a:rPr lang="en-US" sz="1600" b="1" dirty="0" err="1"/>
                        <a:t>CRh</a:t>
                      </a:r>
                      <a:r>
                        <a:rPr lang="en-US" sz="1600" b="1" dirty="0"/>
                        <a:t>/</a:t>
                      </a:r>
                      <a:r>
                        <a:rPr lang="en-US" sz="1600" b="1" dirty="0" err="1"/>
                        <a:t>CRi</a:t>
                      </a:r>
                      <a:r>
                        <a:rPr lang="en-US" sz="1600" b="1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59.1%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60%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NPM 48%/KMT2A 28%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50%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20763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ORR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81.8%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82%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NPM 65%/KMT2A 41%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77%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67013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Median DOR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Not reported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Not reached (F/u 9 </a:t>
                      </a:r>
                      <a:r>
                        <a:rPr lang="en-US" sz="1600" b="1" dirty="0" err="1"/>
                        <a:t>mo</a:t>
                      </a:r>
                      <a:r>
                        <a:rPr lang="en-US" sz="1600" b="1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NPM1: 10 </a:t>
                      </a:r>
                      <a:r>
                        <a:rPr lang="en-US" sz="1600" b="1" dirty="0" err="1"/>
                        <a:t>mos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Not reported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13482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Median 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Not reported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Not reached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NPM1: 13.7 </a:t>
                      </a:r>
                      <a:r>
                        <a:rPr lang="en-US" sz="1600" b="1" dirty="0" err="1"/>
                        <a:t>mos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Not reported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42209261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DBD2DA67-D170-3CAA-78B6-94091127783F}"/>
              </a:ext>
            </a:extLst>
          </p:cNvPr>
          <p:cNvSpPr txBox="1"/>
          <p:nvPr/>
        </p:nvSpPr>
        <p:spPr>
          <a:xfrm>
            <a:off x="838200" y="6258152"/>
            <a:ext cx="8646854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Wei et al EHA 2025;  Issa et al ASH 2024; Issa G et al ASH 2025; Watts J et al ASH 2025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C8087693-B691-6046-2C42-C46088F9F1DE}"/>
              </a:ext>
            </a:extLst>
          </p:cNvPr>
          <p:cNvSpPr/>
          <p:nvPr/>
        </p:nvSpPr>
        <p:spPr>
          <a:xfrm>
            <a:off x="752928" y="4304482"/>
            <a:ext cx="10686144" cy="1519084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911BB5C-AE07-440C-48AF-07516959B0CA}"/>
              </a:ext>
            </a:extLst>
          </p:cNvPr>
          <p:cNvSpPr txBox="1"/>
          <p:nvPr/>
        </p:nvSpPr>
        <p:spPr>
          <a:xfrm>
            <a:off x="9699010" y="59140"/>
            <a:ext cx="1903342" cy="502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Duke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Health</a:t>
            </a:r>
          </a:p>
        </p:txBody>
      </p:sp>
    </p:spTree>
    <p:extLst>
      <p:ext uri="{BB962C8B-B14F-4D97-AF65-F5344CB8AC3E}">
        <p14:creationId xmlns:p14="http://schemas.microsoft.com/office/powerpoint/2010/main" val="3209679113"/>
      </p:ext>
    </p:extLst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0EFBB7-0A96-267E-6DBA-E6D843D4F0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3CFC12C-7CF7-C040-4EB2-891A071E2B15}"/>
              </a:ext>
            </a:extLst>
          </p:cNvPr>
          <p:cNvSpPr/>
          <p:nvPr/>
        </p:nvSpPr>
        <p:spPr>
          <a:xfrm>
            <a:off x="2" y="4345743"/>
            <a:ext cx="12191999" cy="200087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4971B69-5742-A7DA-5A3C-A8CAB7A44C85}"/>
              </a:ext>
            </a:extLst>
          </p:cNvPr>
          <p:cNvSpPr txBox="1"/>
          <p:nvPr/>
        </p:nvSpPr>
        <p:spPr>
          <a:xfrm>
            <a:off x="568004" y="4335729"/>
            <a:ext cx="9391509" cy="400111"/>
          </a:xfrm>
          <a:prstGeom prst="rect">
            <a:avLst/>
          </a:prstGeom>
        </p:spPr>
        <p:txBody>
          <a:bodyPr anchor="ctr">
            <a:noAutofit/>
          </a:bodyPr>
          <a:lstStyle>
            <a:lvl1pPr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Tx/>
              <a:buNone/>
              <a:defRPr sz="2000" b="1" i="0">
                <a:solidFill>
                  <a:schemeClr val="accent1"/>
                </a:solidFill>
                <a:latin typeface="Century Gothic" panose="020B0502020202020204" pitchFamily="34" charset="0"/>
              </a:defRPr>
            </a:lvl1pPr>
            <a:lvl2pPr marL="685800" indent="-2286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>
                <a:solidFill>
                  <a:srgbClr val="595959"/>
                </a:solidFill>
              </a:defRPr>
            </a:lvl2pPr>
            <a:lvl3pPr marL="1143000" indent="-2286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>
                <a:solidFill>
                  <a:srgbClr val="595959"/>
                </a:solidFill>
              </a:defRPr>
            </a:lvl3pPr>
            <a:lvl4pPr marL="1600200" indent="-2286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>
                <a:solidFill>
                  <a:srgbClr val="595959"/>
                </a:solidFill>
              </a:defRPr>
            </a:lvl4pPr>
            <a:lvl5pPr marL="2057400" indent="-2286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>
                <a:solidFill>
                  <a:srgbClr val="595959"/>
                </a:solidFill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12B4E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60F8A7D8-A055-D906-43B3-C5274E367A85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16530" y="4666682"/>
            <a:ext cx="11121871" cy="1581719"/>
          </a:xfrm>
        </p:spPr>
        <p:txBody>
          <a:bodyPr vert="horz" lIns="50800" tIns="50800" rIns="50800" bIns="50800" rtlCol="0" anchor="t">
            <a:normAutofit/>
          </a:bodyPr>
          <a:lstStyle/>
          <a:p>
            <a:pPr marL="57149" lvl="1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1600" b="1" dirty="0">
                <a:solidFill>
                  <a:srgbClr val="19375D"/>
                </a:solidFill>
              </a:rPr>
              <a:t>29 Patients (35%) had Grade ≥3 </a:t>
            </a:r>
            <a:r>
              <a:rPr lang="en-US" sz="1600" b="1" dirty="0" err="1">
                <a:solidFill>
                  <a:srgbClr val="19375D"/>
                </a:solidFill>
              </a:rPr>
              <a:t>ziftomenib</a:t>
            </a:r>
            <a:r>
              <a:rPr lang="en-US" sz="1600" b="1" dirty="0">
                <a:solidFill>
                  <a:srgbClr val="19375D"/>
                </a:solidFill>
              </a:rPr>
              <a:t>-related adverse events:</a:t>
            </a:r>
          </a:p>
          <a:p>
            <a:pPr marL="571486" lvl="2">
              <a:spcBef>
                <a:spcPts val="0"/>
              </a:spcBef>
              <a:spcAft>
                <a:spcPts val="600"/>
              </a:spcAft>
            </a:pPr>
            <a:r>
              <a:rPr lang="en-US" sz="1600" b="1" dirty="0">
                <a:solidFill>
                  <a:srgbClr val="19375D"/>
                </a:solidFill>
              </a:rPr>
              <a:t>Most common (≥10%) were febrile neutropenia (15%), decreased platelet count (15%), anemia (11%),</a:t>
            </a:r>
            <a:br>
              <a:rPr lang="en-US" sz="1600" b="1" dirty="0">
                <a:solidFill>
                  <a:srgbClr val="19375D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b="1" dirty="0">
                <a:solidFill>
                  <a:srgbClr val="19375D"/>
                </a:solidFill>
              </a:rPr>
              <a:t>and decreased neutrophil count (11%)</a:t>
            </a:r>
          </a:p>
          <a:p>
            <a:pPr marL="571486" lvl="2">
              <a:spcBef>
                <a:spcPts val="0"/>
              </a:spcBef>
              <a:spcAft>
                <a:spcPts val="600"/>
              </a:spcAft>
            </a:pPr>
            <a:r>
              <a:rPr lang="en-US" sz="1600" b="1" dirty="0">
                <a:solidFill>
                  <a:srgbClr val="19375D"/>
                </a:solidFill>
              </a:rPr>
              <a:t>1 case of differentiation syndrome (</a:t>
            </a:r>
            <a:r>
              <a:rPr lang="en-US" sz="1600" b="1" i="1" dirty="0">
                <a:solidFill>
                  <a:srgbClr val="19375D"/>
                </a:solidFill>
              </a:rPr>
              <a:t>KMT2A</a:t>
            </a:r>
            <a:r>
              <a:rPr lang="en-US" sz="1600" b="1" dirty="0">
                <a:solidFill>
                  <a:srgbClr val="19375D"/>
                </a:solidFill>
              </a:rPr>
              <a:t>-r, Gr3), which was successfully managed</a:t>
            </a:r>
            <a:endParaRPr lang="en-US" sz="1600" b="1" strike="sngStrike" dirty="0">
              <a:solidFill>
                <a:srgbClr val="19375D"/>
              </a:solidFill>
            </a:endParaRPr>
          </a:p>
          <a:p>
            <a:pPr marL="571486" lvl="2">
              <a:spcBef>
                <a:spcPts val="0"/>
              </a:spcBef>
              <a:spcAft>
                <a:spcPts val="600"/>
              </a:spcAft>
            </a:pPr>
            <a:r>
              <a:rPr lang="en-US" sz="1600" b="1" dirty="0">
                <a:solidFill>
                  <a:srgbClr val="19375D"/>
                </a:solidFill>
              </a:rPr>
              <a:t>2 cases of investigator-assessed QTc prolongation (both </a:t>
            </a:r>
            <a:r>
              <a:rPr lang="en-US" sz="1600" b="1" i="1" dirty="0">
                <a:solidFill>
                  <a:srgbClr val="19375D"/>
                </a:solidFill>
              </a:rPr>
              <a:t>KMT2A</a:t>
            </a:r>
            <a:r>
              <a:rPr lang="en-US" sz="1600" b="1" dirty="0">
                <a:solidFill>
                  <a:srgbClr val="19375D"/>
                </a:solidFill>
              </a:rPr>
              <a:t>-r, Gr3)*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3E801D6F-D7CA-DACC-B94D-902B5C2B2A0E}"/>
              </a:ext>
            </a:extLst>
          </p:cNvPr>
          <p:cNvGraphicFramePr>
            <a:graphicFrameLocks noGrp="1"/>
          </p:cNvGraphicFramePr>
          <p:nvPr/>
        </p:nvGraphicFramePr>
        <p:xfrm>
          <a:off x="635581" y="1800186"/>
          <a:ext cx="10340548" cy="2707869"/>
        </p:xfrm>
        <a:graphic>
          <a:graphicData uri="http://schemas.openxmlformats.org/drawingml/2006/table">
            <a:tbl>
              <a:tblPr firstRow="1" bandRow="1"/>
              <a:tblGrid>
                <a:gridCol w="3391108">
                  <a:extLst>
                    <a:ext uri="{9D8B030D-6E8A-4147-A177-3AD203B41FA5}">
                      <a16:colId xmlns:a16="http://schemas.microsoft.com/office/drawing/2014/main" val="41753252"/>
                    </a:ext>
                  </a:extLst>
                </a:gridCol>
                <a:gridCol w="2316480">
                  <a:extLst>
                    <a:ext uri="{9D8B030D-6E8A-4147-A177-3AD203B41FA5}">
                      <a16:colId xmlns:a16="http://schemas.microsoft.com/office/drawing/2014/main" val="2797358194"/>
                    </a:ext>
                  </a:extLst>
                </a:gridCol>
                <a:gridCol w="2316480">
                  <a:extLst>
                    <a:ext uri="{9D8B030D-6E8A-4147-A177-3AD203B41FA5}">
                      <a16:colId xmlns:a16="http://schemas.microsoft.com/office/drawing/2014/main" val="2212209559"/>
                    </a:ext>
                  </a:extLst>
                </a:gridCol>
                <a:gridCol w="2316480">
                  <a:extLst>
                    <a:ext uri="{9D8B030D-6E8A-4147-A177-3AD203B41FA5}">
                      <a16:colId xmlns:a16="http://schemas.microsoft.com/office/drawing/2014/main" val="950627673"/>
                    </a:ext>
                  </a:extLst>
                </a:gridCol>
              </a:tblGrid>
              <a:tr h="332571">
                <a:tc rowSpan="2">
                  <a:txBody>
                    <a:bodyPr/>
                    <a:lstStyle>
                      <a:lvl1pPr marL="0" marR="0" indent="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1pPr>
                      <a:lvl2pPr marL="0" marR="0" indent="2286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2pPr>
                      <a:lvl3pPr marL="0" marR="0" indent="4572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3pPr>
                      <a:lvl4pPr marL="0" marR="0" indent="6858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4pPr>
                      <a:lvl5pPr marL="0" marR="0" indent="9144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5pPr>
                      <a:lvl6pPr marL="0" marR="0" indent="11430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6pPr>
                      <a:lvl7pPr marL="0" marR="0" indent="13716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7pPr>
                      <a:lvl8pPr marL="0" marR="0" indent="16002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8pPr>
                      <a:lvl9pPr marL="0" marR="0" indent="18288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9pPr>
                    </a:lstStyle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1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 (%)</a:t>
                      </a:r>
                    </a:p>
                  </a:txBody>
                  <a:tcPr anchor="b">
                    <a:lnL w="12700" cap="flat" cmpd="sng" algn="ctr">
                      <a:solidFill>
                        <a:srgbClr val="4141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4141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497C"/>
                    </a:solidFill>
                  </a:tcPr>
                </a:tc>
                <a:tc>
                  <a:txBody>
                    <a:bodyPr/>
                    <a:lstStyle>
                      <a:lvl1pPr marL="0" marR="0" indent="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1pPr>
                      <a:lvl2pPr marL="0" marR="0" indent="2286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2pPr>
                      <a:lvl3pPr marL="0" marR="0" indent="4572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3pPr>
                      <a:lvl4pPr marL="0" marR="0" indent="6858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4pPr>
                      <a:lvl5pPr marL="0" marR="0" indent="9144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5pPr>
                      <a:lvl6pPr marL="0" marR="0" indent="11430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6pPr>
                      <a:lvl7pPr marL="0" marR="0" indent="13716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7pPr>
                      <a:lvl8pPr marL="0" marR="0" indent="16002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8pPr>
                      <a:lvl9pPr marL="0" marR="0" indent="18288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1" i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NPM1</a:t>
                      </a:r>
                      <a:r>
                        <a:rPr lang="en-US" sz="1300" b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-m</a:t>
                      </a:r>
                    </a:p>
                  </a:txBody>
                  <a:tcPr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141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497C"/>
                    </a:solidFill>
                  </a:tcPr>
                </a:tc>
                <a:tc>
                  <a:txBody>
                    <a:bodyPr/>
                    <a:lstStyle>
                      <a:lvl1pPr marL="0" marR="0" indent="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1pPr>
                      <a:lvl2pPr marL="0" marR="0" indent="2286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2pPr>
                      <a:lvl3pPr marL="0" marR="0" indent="4572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3pPr>
                      <a:lvl4pPr marL="0" marR="0" indent="6858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4pPr>
                      <a:lvl5pPr marL="0" marR="0" indent="9144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5pPr>
                      <a:lvl6pPr marL="0" marR="0" indent="11430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6pPr>
                      <a:lvl7pPr marL="0" marR="0" indent="13716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7pPr>
                      <a:lvl8pPr marL="0" marR="0" indent="16002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8pPr>
                      <a:lvl9pPr marL="0" marR="0" indent="18288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1" i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KMT2A</a:t>
                      </a:r>
                      <a:r>
                        <a:rPr lang="en-US" sz="1300" b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-r</a:t>
                      </a:r>
                    </a:p>
                  </a:txBody>
                  <a:tcPr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141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497C"/>
                    </a:solidFill>
                  </a:tcPr>
                </a:tc>
                <a:tc>
                  <a:txBody>
                    <a:bodyPr/>
                    <a:lstStyle>
                      <a:lvl1pPr marL="0" marR="0" indent="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1pPr>
                      <a:lvl2pPr marL="0" marR="0" indent="2286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2pPr>
                      <a:lvl3pPr marL="0" marR="0" indent="4572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3pPr>
                      <a:lvl4pPr marL="0" marR="0" indent="6858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4pPr>
                      <a:lvl5pPr marL="0" marR="0" indent="9144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5pPr>
                      <a:lvl6pPr marL="0" marR="0" indent="11430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6pPr>
                      <a:lvl7pPr marL="0" marR="0" indent="13716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7pPr>
                      <a:lvl8pPr marL="0" marR="0" indent="16002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8pPr>
                      <a:lvl9pPr marL="0" marR="0" indent="18288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300" b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All Patients</a:t>
                      </a:r>
                    </a:p>
                  </a:txBody>
                  <a:tcPr anchor="b">
                    <a:lnL>
                      <a:noFill/>
                    </a:lnL>
                    <a:lnR w="12700" cap="flat" cmpd="sng" algn="ctr">
                      <a:solidFill>
                        <a:srgbClr val="4141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141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497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0901358"/>
                  </a:ext>
                </a:extLst>
              </a:tr>
              <a:tr h="560119">
                <a:tc vMerge="1"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98C5"/>
                    </a:solidFill>
                  </a:tcPr>
                </a:tc>
                <a:tc>
                  <a:txBody>
                    <a:bodyPr/>
                    <a:lstStyle>
                      <a:lvl1pPr marL="0" marR="0" indent="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1pPr>
                      <a:lvl2pPr marL="0" marR="0" indent="2286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2pPr>
                      <a:lvl3pPr marL="0" marR="0" indent="4572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3pPr>
                      <a:lvl4pPr marL="0" marR="0" indent="6858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4pPr>
                      <a:lvl5pPr marL="0" marR="0" indent="9144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5pPr>
                      <a:lvl6pPr marL="0" marR="0" indent="11430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6pPr>
                      <a:lvl7pPr marL="0" marR="0" indent="13716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7pPr>
                      <a:lvl8pPr marL="0" marR="0" indent="16002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8pPr>
                      <a:lvl9pPr marL="0" marR="0" indent="18288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600 mg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(n=49)</a:t>
                      </a:r>
                    </a:p>
                  </a:txBody>
                  <a:tcPr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497C"/>
                    </a:solidFill>
                  </a:tcPr>
                </a:tc>
                <a:tc>
                  <a:txBody>
                    <a:bodyPr/>
                    <a:lstStyle>
                      <a:lvl1pPr marL="0" marR="0" indent="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1pPr>
                      <a:lvl2pPr marL="0" marR="0" indent="2286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2pPr>
                      <a:lvl3pPr marL="0" marR="0" indent="4572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3pPr>
                      <a:lvl4pPr marL="0" marR="0" indent="6858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4pPr>
                      <a:lvl5pPr marL="0" marR="0" indent="9144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5pPr>
                      <a:lvl6pPr marL="0" marR="0" indent="11430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6pPr>
                      <a:lvl7pPr marL="0" marR="0" indent="13716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7pPr>
                      <a:lvl8pPr marL="0" marR="0" indent="16002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8pPr>
                      <a:lvl9pPr marL="0" marR="0" indent="18288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600 mg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(n=33)</a:t>
                      </a:r>
                    </a:p>
                  </a:txBody>
                  <a:tcPr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497C"/>
                    </a:solidFill>
                  </a:tcPr>
                </a:tc>
                <a:tc>
                  <a:txBody>
                    <a:bodyPr/>
                    <a:lstStyle>
                      <a:lvl1pPr marL="0" marR="0" indent="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1pPr>
                      <a:lvl2pPr marL="0" marR="0" indent="2286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2pPr>
                      <a:lvl3pPr marL="0" marR="0" indent="4572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3pPr>
                      <a:lvl4pPr marL="0" marR="0" indent="6858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4pPr>
                      <a:lvl5pPr marL="0" marR="0" indent="9144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5pPr>
                      <a:lvl6pPr marL="0" marR="0" indent="11430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6pPr>
                      <a:lvl7pPr marL="0" marR="0" indent="13716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7pPr>
                      <a:lvl8pPr marL="0" marR="0" indent="16002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8pPr>
                      <a:lvl9pPr marL="0" marR="0" indent="18288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300" b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600 mg 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300" b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(N=82)</a:t>
                      </a:r>
                    </a:p>
                  </a:txBody>
                  <a:tcPr anchor="b">
                    <a:lnL>
                      <a:noFill/>
                    </a:lnL>
                    <a:lnR w="12700" cap="flat" cmpd="sng" algn="ctr">
                      <a:solidFill>
                        <a:srgbClr val="4141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497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0334419"/>
                  </a:ext>
                </a:extLst>
              </a:tr>
              <a:tr h="222343">
                <a:tc>
                  <a:txBody>
                    <a:bodyPr/>
                    <a:lstStyle>
                      <a:lvl1pPr marL="0" marR="0" indent="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1pPr>
                      <a:lvl2pPr marL="0" marR="0" indent="2286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2pPr>
                      <a:lvl3pPr marL="0" marR="0" indent="4572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3pPr>
                      <a:lvl4pPr marL="0" marR="0" indent="6858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4pPr>
                      <a:lvl5pPr marL="0" marR="0" indent="9144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5pPr>
                      <a:lvl6pPr marL="0" marR="0" indent="11430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6pPr>
                      <a:lvl7pPr marL="0" marR="0" indent="13716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7pPr>
                      <a:lvl8pPr marL="0" marR="0" indent="16002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8pPr>
                      <a:lvl9pPr marL="0" marR="0" indent="18288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9pPr>
                    </a:lstStyle>
                    <a:p>
                      <a:pPr marL="0" indent="0" algn="l">
                        <a:lnSpc>
                          <a:spcPct val="100000"/>
                        </a:lnSpc>
                      </a:pPr>
                      <a:r>
                        <a:rPr lang="en-US" sz="1300" b="1" kern="1200">
                          <a:solidFill>
                            <a:srgbClr val="19375D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Grade ≥3</a:t>
                      </a:r>
                      <a:endParaRPr lang="en-US" sz="1300" b="1" kern="1200">
                        <a:solidFill>
                          <a:srgbClr val="19375D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T="9144" marB="9144" anchor="ctr">
                    <a:lnL w="12700" cap="flat" cmpd="sng" algn="ctr">
                      <a:solidFill>
                        <a:srgbClr val="4141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marR="0" indent="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1pPr>
                      <a:lvl2pPr marL="0" marR="0" indent="2286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2pPr>
                      <a:lvl3pPr marL="0" marR="0" indent="4572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3pPr>
                      <a:lvl4pPr marL="0" marR="0" indent="6858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4pPr>
                      <a:lvl5pPr marL="0" marR="0" indent="9144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5pPr>
                      <a:lvl6pPr marL="0" marR="0" indent="11430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6pPr>
                      <a:lvl7pPr marL="0" marR="0" indent="13716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7pPr>
                      <a:lvl8pPr marL="0" marR="0" indent="16002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8pPr>
                      <a:lvl9pPr marL="0" marR="0" indent="18288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kern="100">
                          <a:solidFill>
                            <a:srgbClr val="19375D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42 (86)</a:t>
                      </a: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marR="0" indent="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1pPr>
                      <a:lvl2pPr marL="0" marR="0" indent="2286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2pPr>
                      <a:lvl3pPr marL="0" marR="0" indent="4572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3pPr>
                      <a:lvl4pPr marL="0" marR="0" indent="6858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4pPr>
                      <a:lvl5pPr marL="0" marR="0" indent="9144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5pPr>
                      <a:lvl6pPr marL="0" marR="0" indent="11430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6pPr>
                      <a:lvl7pPr marL="0" marR="0" indent="13716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7pPr>
                      <a:lvl8pPr marL="0" marR="0" indent="16002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8pPr>
                      <a:lvl9pPr marL="0" marR="0" indent="18288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kern="100">
                          <a:solidFill>
                            <a:srgbClr val="19375D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29 (88)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marR="0" indent="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1pPr>
                      <a:lvl2pPr marL="0" marR="0" indent="2286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2pPr>
                      <a:lvl3pPr marL="0" marR="0" indent="4572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3pPr>
                      <a:lvl4pPr marL="0" marR="0" indent="6858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4pPr>
                      <a:lvl5pPr marL="0" marR="0" indent="9144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5pPr>
                      <a:lvl6pPr marL="0" marR="0" indent="11430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6pPr>
                      <a:lvl7pPr marL="0" marR="0" indent="13716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7pPr>
                      <a:lvl8pPr marL="0" marR="0" indent="16002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8pPr>
                      <a:lvl9pPr marL="0" marR="0" indent="18288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kern="100">
                          <a:solidFill>
                            <a:srgbClr val="19375D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71 (87)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4141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1466045"/>
                  </a:ext>
                </a:extLst>
              </a:tr>
              <a:tr h="227548">
                <a:tc>
                  <a:txBody>
                    <a:bodyPr/>
                    <a:lstStyle>
                      <a:lvl1pPr marL="0" marR="0" indent="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1pPr>
                      <a:lvl2pPr marL="0" marR="0" indent="2286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2pPr>
                      <a:lvl3pPr marL="0" marR="0" indent="4572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3pPr>
                      <a:lvl4pPr marL="0" marR="0" indent="6858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4pPr>
                      <a:lvl5pPr marL="0" marR="0" indent="9144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5pPr>
                      <a:lvl6pPr marL="0" marR="0" indent="11430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6pPr>
                      <a:lvl7pPr marL="0" marR="0" indent="13716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7pPr>
                      <a:lvl8pPr marL="0" marR="0" indent="16002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8pPr>
                      <a:lvl9pPr marL="0" marR="0" indent="18288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9pPr>
                    </a:lstStyle>
                    <a:p>
                      <a:pPr marL="228600" marR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100">
                          <a:solidFill>
                            <a:srgbClr val="19375D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Febrile neutropenia</a:t>
                      </a:r>
                      <a:endParaRPr lang="en-US" sz="1300" kern="100">
                        <a:solidFill>
                          <a:srgbClr val="19375D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4141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241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marR="0" indent="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1pPr>
                      <a:lvl2pPr marL="0" marR="0" indent="2286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2pPr>
                      <a:lvl3pPr marL="0" marR="0" indent="4572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3pPr>
                      <a:lvl4pPr marL="0" marR="0" indent="6858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4pPr>
                      <a:lvl5pPr marL="0" marR="0" indent="9144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5pPr>
                      <a:lvl6pPr marL="0" marR="0" indent="11430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6pPr>
                      <a:lvl7pPr marL="0" marR="0" indent="13716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7pPr>
                      <a:lvl8pPr marL="0" marR="0" indent="16002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8pPr>
                      <a:lvl9pPr marL="0" marR="0" indent="18288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0" kern="100">
                          <a:solidFill>
                            <a:srgbClr val="19375D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25 (51)</a:t>
                      </a: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241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marR="0" indent="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1pPr>
                      <a:lvl2pPr marL="0" marR="0" indent="2286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2pPr>
                      <a:lvl3pPr marL="0" marR="0" indent="4572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3pPr>
                      <a:lvl4pPr marL="0" marR="0" indent="6858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4pPr>
                      <a:lvl5pPr marL="0" marR="0" indent="9144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5pPr>
                      <a:lvl6pPr marL="0" marR="0" indent="11430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6pPr>
                      <a:lvl7pPr marL="0" marR="0" indent="13716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7pPr>
                      <a:lvl8pPr marL="0" marR="0" indent="16002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8pPr>
                      <a:lvl9pPr marL="0" marR="0" indent="18288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0" kern="100">
                          <a:solidFill>
                            <a:srgbClr val="19375D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20 (61)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241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marR="0" indent="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1pPr>
                      <a:lvl2pPr marL="0" marR="0" indent="2286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2pPr>
                      <a:lvl3pPr marL="0" marR="0" indent="4572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3pPr>
                      <a:lvl4pPr marL="0" marR="0" indent="6858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4pPr>
                      <a:lvl5pPr marL="0" marR="0" indent="9144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5pPr>
                      <a:lvl6pPr marL="0" marR="0" indent="11430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6pPr>
                      <a:lvl7pPr marL="0" marR="0" indent="13716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7pPr>
                      <a:lvl8pPr marL="0" marR="0" indent="16002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8pPr>
                      <a:lvl9pPr marL="0" marR="0" indent="18288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0" kern="100">
                          <a:solidFill>
                            <a:srgbClr val="19375D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45 (55)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4141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241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2482791"/>
                  </a:ext>
                </a:extLst>
              </a:tr>
              <a:tr h="227548">
                <a:tc>
                  <a:txBody>
                    <a:bodyPr/>
                    <a:lstStyle>
                      <a:lvl1pPr marL="0" marR="0" indent="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1pPr>
                      <a:lvl2pPr marL="0" marR="0" indent="2286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2pPr>
                      <a:lvl3pPr marL="0" marR="0" indent="4572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3pPr>
                      <a:lvl4pPr marL="0" marR="0" indent="6858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4pPr>
                      <a:lvl5pPr marL="0" marR="0" indent="9144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5pPr>
                      <a:lvl6pPr marL="0" marR="0" indent="11430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6pPr>
                      <a:lvl7pPr marL="0" marR="0" indent="13716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7pPr>
                      <a:lvl8pPr marL="0" marR="0" indent="16002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8pPr>
                      <a:lvl9pPr marL="0" marR="0" indent="18288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9pPr>
                    </a:lstStyle>
                    <a:p>
                      <a:pPr marL="228600" marR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100">
                          <a:solidFill>
                            <a:srgbClr val="19375D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Platelet count decreased</a:t>
                      </a:r>
                      <a:endParaRPr lang="en-US" sz="1300" kern="100">
                        <a:solidFill>
                          <a:srgbClr val="19375D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4141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marR="0" indent="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1pPr>
                      <a:lvl2pPr marL="0" marR="0" indent="2286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2pPr>
                      <a:lvl3pPr marL="0" marR="0" indent="4572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3pPr>
                      <a:lvl4pPr marL="0" marR="0" indent="6858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4pPr>
                      <a:lvl5pPr marL="0" marR="0" indent="9144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5pPr>
                      <a:lvl6pPr marL="0" marR="0" indent="11430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6pPr>
                      <a:lvl7pPr marL="0" marR="0" indent="13716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7pPr>
                      <a:lvl8pPr marL="0" marR="0" indent="16002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8pPr>
                      <a:lvl9pPr marL="0" marR="0" indent="18288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9pPr>
                    </a:lstStyle>
                    <a:p>
                      <a:pPr marL="0" marR="0" lvl="0" indent="0" algn="ctr" defTabSz="2921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0" kern="100">
                          <a:solidFill>
                            <a:srgbClr val="19375D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23 (47)</a:t>
                      </a: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marR="0" indent="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1pPr>
                      <a:lvl2pPr marL="0" marR="0" indent="2286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2pPr>
                      <a:lvl3pPr marL="0" marR="0" indent="4572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3pPr>
                      <a:lvl4pPr marL="0" marR="0" indent="6858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4pPr>
                      <a:lvl5pPr marL="0" marR="0" indent="9144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5pPr>
                      <a:lvl6pPr marL="0" marR="0" indent="11430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6pPr>
                      <a:lvl7pPr marL="0" marR="0" indent="13716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7pPr>
                      <a:lvl8pPr marL="0" marR="0" indent="16002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8pPr>
                      <a:lvl9pPr marL="0" marR="0" indent="18288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0" kern="100">
                          <a:solidFill>
                            <a:srgbClr val="19375D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12 (36)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marR="0" indent="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1pPr>
                      <a:lvl2pPr marL="0" marR="0" indent="2286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2pPr>
                      <a:lvl3pPr marL="0" marR="0" indent="4572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3pPr>
                      <a:lvl4pPr marL="0" marR="0" indent="6858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4pPr>
                      <a:lvl5pPr marL="0" marR="0" indent="9144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5pPr>
                      <a:lvl6pPr marL="0" marR="0" indent="11430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6pPr>
                      <a:lvl7pPr marL="0" marR="0" indent="13716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7pPr>
                      <a:lvl8pPr marL="0" marR="0" indent="16002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8pPr>
                      <a:lvl9pPr marL="0" marR="0" indent="18288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0" kern="100">
                          <a:solidFill>
                            <a:srgbClr val="19375D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35 (43)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4141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7583608"/>
                  </a:ext>
                </a:extLst>
              </a:tr>
              <a:tr h="227548">
                <a:tc>
                  <a:txBody>
                    <a:bodyPr/>
                    <a:lstStyle>
                      <a:lvl1pPr marL="0" marR="0" indent="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1pPr>
                      <a:lvl2pPr marL="0" marR="0" indent="2286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2pPr>
                      <a:lvl3pPr marL="0" marR="0" indent="4572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3pPr>
                      <a:lvl4pPr marL="0" marR="0" indent="6858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4pPr>
                      <a:lvl5pPr marL="0" marR="0" indent="9144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5pPr>
                      <a:lvl6pPr marL="0" marR="0" indent="11430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6pPr>
                      <a:lvl7pPr marL="0" marR="0" indent="13716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7pPr>
                      <a:lvl8pPr marL="0" marR="0" indent="16002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8pPr>
                      <a:lvl9pPr marL="0" marR="0" indent="18288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9pPr>
                    </a:lstStyle>
                    <a:p>
                      <a:pPr marL="228600" marR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100">
                          <a:solidFill>
                            <a:srgbClr val="19375D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Anemia</a:t>
                      </a:r>
                      <a:endParaRPr lang="en-US" sz="1300" kern="100">
                        <a:solidFill>
                          <a:srgbClr val="19375D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4141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241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marR="0" indent="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1pPr>
                      <a:lvl2pPr marL="0" marR="0" indent="2286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2pPr>
                      <a:lvl3pPr marL="0" marR="0" indent="4572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3pPr>
                      <a:lvl4pPr marL="0" marR="0" indent="6858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4pPr>
                      <a:lvl5pPr marL="0" marR="0" indent="9144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5pPr>
                      <a:lvl6pPr marL="0" marR="0" indent="11430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6pPr>
                      <a:lvl7pPr marL="0" marR="0" indent="13716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7pPr>
                      <a:lvl8pPr marL="0" marR="0" indent="16002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8pPr>
                      <a:lvl9pPr marL="0" marR="0" indent="18288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0" kern="100">
                          <a:solidFill>
                            <a:srgbClr val="19375D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16 (33)</a:t>
                      </a: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241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marR="0" indent="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1pPr>
                      <a:lvl2pPr marL="0" marR="0" indent="2286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2pPr>
                      <a:lvl3pPr marL="0" marR="0" indent="4572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3pPr>
                      <a:lvl4pPr marL="0" marR="0" indent="6858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4pPr>
                      <a:lvl5pPr marL="0" marR="0" indent="9144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5pPr>
                      <a:lvl6pPr marL="0" marR="0" indent="11430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6pPr>
                      <a:lvl7pPr marL="0" marR="0" indent="13716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7pPr>
                      <a:lvl8pPr marL="0" marR="0" indent="16002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8pPr>
                      <a:lvl9pPr marL="0" marR="0" indent="18288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0" kern="100">
                          <a:solidFill>
                            <a:srgbClr val="19375D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8 (24)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241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marR="0" indent="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1pPr>
                      <a:lvl2pPr marL="0" marR="0" indent="2286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2pPr>
                      <a:lvl3pPr marL="0" marR="0" indent="4572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3pPr>
                      <a:lvl4pPr marL="0" marR="0" indent="6858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4pPr>
                      <a:lvl5pPr marL="0" marR="0" indent="9144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5pPr>
                      <a:lvl6pPr marL="0" marR="0" indent="11430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6pPr>
                      <a:lvl7pPr marL="0" marR="0" indent="13716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7pPr>
                      <a:lvl8pPr marL="0" marR="0" indent="16002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8pPr>
                      <a:lvl9pPr marL="0" marR="0" indent="18288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0" kern="100">
                          <a:solidFill>
                            <a:srgbClr val="19375D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24 (29)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4141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241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6611581"/>
                  </a:ext>
                </a:extLst>
              </a:tr>
              <a:tr h="227548">
                <a:tc>
                  <a:txBody>
                    <a:bodyPr/>
                    <a:lstStyle>
                      <a:lvl1pPr marL="0" marR="0" indent="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1pPr>
                      <a:lvl2pPr marL="0" marR="0" indent="2286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2pPr>
                      <a:lvl3pPr marL="0" marR="0" indent="4572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3pPr>
                      <a:lvl4pPr marL="0" marR="0" indent="6858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4pPr>
                      <a:lvl5pPr marL="0" marR="0" indent="9144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5pPr>
                      <a:lvl6pPr marL="0" marR="0" indent="11430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6pPr>
                      <a:lvl7pPr marL="0" marR="0" indent="13716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7pPr>
                      <a:lvl8pPr marL="0" marR="0" indent="16002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8pPr>
                      <a:lvl9pPr marL="0" marR="0" indent="18288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9pPr>
                    </a:lstStyle>
                    <a:p>
                      <a:pPr marL="228600" marR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100">
                          <a:solidFill>
                            <a:srgbClr val="19375D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Neutrophil count decreased</a:t>
                      </a:r>
                      <a:endParaRPr lang="en-US" sz="1300" kern="100">
                        <a:solidFill>
                          <a:srgbClr val="19375D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4141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marR="0" indent="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1pPr>
                      <a:lvl2pPr marL="0" marR="0" indent="2286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2pPr>
                      <a:lvl3pPr marL="0" marR="0" indent="4572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3pPr>
                      <a:lvl4pPr marL="0" marR="0" indent="6858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4pPr>
                      <a:lvl5pPr marL="0" marR="0" indent="9144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5pPr>
                      <a:lvl6pPr marL="0" marR="0" indent="11430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6pPr>
                      <a:lvl7pPr marL="0" marR="0" indent="13716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7pPr>
                      <a:lvl8pPr marL="0" marR="0" indent="16002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8pPr>
                      <a:lvl9pPr marL="0" marR="0" indent="18288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0" kern="100">
                          <a:solidFill>
                            <a:srgbClr val="19375D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14 (29)</a:t>
                      </a: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marR="0" indent="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1pPr>
                      <a:lvl2pPr marL="0" marR="0" indent="2286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2pPr>
                      <a:lvl3pPr marL="0" marR="0" indent="4572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3pPr>
                      <a:lvl4pPr marL="0" marR="0" indent="6858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4pPr>
                      <a:lvl5pPr marL="0" marR="0" indent="9144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5pPr>
                      <a:lvl6pPr marL="0" marR="0" indent="11430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6pPr>
                      <a:lvl7pPr marL="0" marR="0" indent="13716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7pPr>
                      <a:lvl8pPr marL="0" marR="0" indent="16002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8pPr>
                      <a:lvl9pPr marL="0" marR="0" indent="18288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0" kern="100">
                          <a:solidFill>
                            <a:srgbClr val="19375D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6 (18)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marR="0" indent="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1pPr>
                      <a:lvl2pPr marL="0" marR="0" indent="2286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2pPr>
                      <a:lvl3pPr marL="0" marR="0" indent="4572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3pPr>
                      <a:lvl4pPr marL="0" marR="0" indent="6858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4pPr>
                      <a:lvl5pPr marL="0" marR="0" indent="9144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5pPr>
                      <a:lvl6pPr marL="0" marR="0" indent="11430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6pPr>
                      <a:lvl7pPr marL="0" marR="0" indent="13716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7pPr>
                      <a:lvl8pPr marL="0" marR="0" indent="16002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8pPr>
                      <a:lvl9pPr marL="0" marR="0" indent="18288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0" kern="100">
                          <a:solidFill>
                            <a:srgbClr val="19375D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20 (24)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4141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8207937"/>
                  </a:ext>
                </a:extLst>
              </a:tr>
              <a:tr h="227548">
                <a:tc>
                  <a:txBody>
                    <a:bodyPr/>
                    <a:lstStyle>
                      <a:lvl1pPr marL="0" marR="0" indent="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1pPr>
                      <a:lvl2pPr marL="0" marR="0" indent="2286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2pPr>
                      <a:lvl3pPr marL="0" marR="0" indent="4572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3pPr>
                      <a:lvl4pPr marL="0" marR="0" indent="6858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4pPr>
                      <a:lvl5pPr marL="0" marR="0" indent="9144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5pPr>
                      <a:lvl6pPr marL="0" marR="0" indent="11430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6pPr>
                      <a:lvl7pPr marL="0" marR="0" indent="13716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7pPr>
                      <a:lvl8pPr marL="0" marR="0" indent="16002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8pPr>
                      <a:lvl9pPr marL="0" marR="0" indent="18288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9pPr>
                    </a:lstStyle>
                    <a:p>
                      <a:pPr marL="228600" marR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100">
                          <a:solidFill>
                            <a:srgbClr val="19375D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White blood cell count decreased</a:t>
                      </a:r>
                      <a:endParaRPr lang="en-US" sz="1300" kern="100">
                        <a:solidFill>
                          <a:srgbClr val="19375D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4141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241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marR="0" indent="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1pPr>
                      <a:lvl2pPr marL="0" marR="0" indent="2286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2pPr>
                      <a:lvl3pPr marL="0" marR="0" indent="4572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3pPr>
                      <a:lvl4pPr marL="0" marR="0" indent="6858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4pPr>
                      <a:lvl5pPr marL="0" marR="0" indent="9144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5pPr>
                      <a:lvl6pPr marL="0" marR="0" indent="11430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6pPr>
                      <a:lvl7pPr marL="0" marR="0" indent="13716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7pPr>
                      <a:lvl8pPr marL="0" marR="0" indent="16002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8pPr>
                      <a:lvl9pPr marL="0" marR="0" indent="18288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0" kern="100">
                          <a:solidFill>
                            <a:srgbClr val="19375D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10 (20)</a:t>
                      </a: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241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marR="0" indent="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1pPr>
                      <a:lvl2pPr marL="0" marR="0" indent="2286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2pPr>
                      <a:lvl3pPr marL="0" marR="0" indent="4572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3pPr>
                      <a:lvl4pPr marL="0" marR="0" indent="6858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4pPr>
                      <a:lvl5pPr marL="0" marR="0" indent="9144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5pPr>
                      <a:lvl6pPr marL="0" marR="0" indent="11430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6pPr>
                      <a:lvl7pPr marL="0" marR="0" indent="13716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7pPr>
                      <a:lvl8pPr marL="0" marR="0" indent="16002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8pPr>
                      <a:lvl9pPr marL="0" marR="0" indent="18288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9pPr>
                    </a:lstStyle>
                    <a:p>
                      <a:pPr marL="0" marR="0" lvl="0" indent="0" algn="ctr" defTabSz="2921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0" kern="100">
                          <a:solidFill>
                            <a:srgbClr val="19375D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7 (21)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241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marR="0" indent="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1pPr>
                      <a:lvl2pPr marL="0" marR="0" indent="2286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2pPr>
                      <a:lvl3pPr marL="0" marR="0" indent="4572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3pPr>
                      <a:lvl4pPr marL="0" marR="0" indent="6858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4pPr>
                      <a:lvl5pPr marL="0" marR="0" indent="9144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5pPr>
                      <a:lvl6pPr marL="0" marR="0" indent="11430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6pPr>
                      <a:lvl7pPr marL="0" marR="0" indent="13716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7pPr>
                      <a:lvl8pPr marL="0" marR="0" indent="16002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8pPr>
                      <a:lvl9pPr marL="0" marR="0" indent="18288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0" kern="100">
                          <a:solidFill>
                            <a:srgbClr val="19375D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17 (21)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4141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241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1777899"/>
                  </a:ext>
                </a:extLst>
              </a:tr>
              <a:tr h="227548">
                <a:tc>
                  <a:txBody>
                    <a:bodyPr/>
                    <a:lstStyle>
                      <a:lvl1pPr marL="0" marR="0" indent="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1pPr>
                      <a:lvl2pPr marL="0" marR="0" indent="2286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2pPr>
                      <a:lvl3pPr marL="0" marR="0" indent="4572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3pPr>
                      <a:lvl4pPr marL="0" marR="0" indent="6858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4pPr>
                      <a:lvl5pPr marL="0" marR="0" indent="9144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5pPr>
                      <a:lvl6pPr marL="0" marR="0" indent="11430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6pPr>
                      <a:lvl7pPr marL="0" marR="0" indent="13716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7pPr>
                      <a:lvl8pPr marL="0" marR="0" indent="16002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8pPr>
                      <a:lvl9pPr marL="0" marR="0" indent="18288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9pPr>
                    </a:lstStyle>
                    <a:p>
                      <a:pPr marL="228600" marR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100">
                          <a:solidFill>
                            <a:srgbClr val="19375D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Sepsis</a:t>
                      </a:r>
                      <a:endParaRPr lang="en-US" sz="1300" kern="100">
                        <a:solidFill>
                          <a:srgbClr val="19375D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4141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marR="0" indent="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1pPr>
                      <a:lvl2pPr marL="0" marR="0" indent="2286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2pPr>
                      <a:lvl3pPr marL="0" marR="0" indent="4572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3pPr>
                      <a:lvl4pPr marL="0" marR="0" indent="6858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4pPr>
                      <a:lvl5pPr marL="0" marR="0" indent="9144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5pPr>
                      <a:lvl6pPr marL="0" marR="0" indent="11430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6pPr>
                      <a:lvl7pPr marL="0" marR="0" indent="13716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7pPr>
                      <a:lvl8pPr marL="0" marR="0" indent="16002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8pPr>
                      <a:lvl9pPr marL="0" marR="0" indent="18288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0" kern="100">
                          <a:solidFill>
                            <a:srgbClr val="19375D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8 (16)</a:t>
                      </a: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marR="0" indent="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1pPr>
                      <a:lvl2pPr marL="0" marR="0" indent="2286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2pPr>
                      <a:lvl3pPr marL="0" marR="0" indent="4572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3pPr>
                      <a:lvl4pPr marL="0" marR="0" indent="6858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4pPr>
                      <a:lvl5pPr marL="0" marR="0" indent="9144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5pPr>
                      <a:lvl6pPr marL="0" marR="0" indent="11430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6pPr>
                      <a:lvl7pPr marL="0" marR="0" indent="13716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7pPr>
                      <a:lvl8pPr marL="0" marR="0" indent="16002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8pPr>
                      <a:lvl9pPr marL="0" marR="0" indent="18288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0" kern="100">
                          <a:solidFill>
                            <a:srgbClr val="19375D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 (15)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marR="0" indent="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1pPr>
                      <a:lvl2pPr marL="0" marR="0" indent="2286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2pPr>
                      <a:lvl3pPr marL="0" marR="0" indent="4572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3pPr>
                      <a:lvl4pPr marL="0" marR="0" indent="6858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4pPr>
                      <a:lvl5pPr marL="0" marR="0" indent="9144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5pPr>
                      <a:lvl6pPr marL="0" marR="0" indent="11430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6pPr>
                      <a:lvl7pPr marL="0" marR="0" indent="13716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7pPr>
                      <a:lvl8pPr marL="0" marR="0" indent="16002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8pPr>
                      <a:lvl9pPr marL="0" marR="0" indent="18288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0" kern="100">
                          <a:solidFill>
                            <a:srgbClr val="19375D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13 (16)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4141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4156245"/>
                  </a:ext>
                </a:extLst>
              </a:tr>
              <a:tr h="227548">
                <a:tc>
                  <a:txBody>
                    <a:bodyPr/>
                    <a:lstStyle>
                      <a:lvl1pPr marL="0" marR="0" indent="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1pPr>
                      <a:lvl2pPr marL="0" marR="0" indent="2286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2pPr>
                      <a:lvl3pPr marL="0" marR="0" indent="4572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3pPr>
                      <a:lvl4pPr marL="0" marR="0" indent="6858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4pPr>
                      <a:lvl5pPr marL="0" marR="0" indent="9144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5pPr>
                      <a:lvl6pPr marL="0" marR="0" indent="11430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6pPr>
                      <a:lvl7pPr marL="0" marR="0" indent="13716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7pPr>
                      <a:lvl8pPr marL="0" marR="0" indent="16002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8pPr>
                      <a:lvl9pPr marL="0" marR="0" indent="18288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9pPr>
                    </a:lstStyle>
                    <a:p>
                      <a:pPr marL="228600" marR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100" dirty="0">
                          <a:solidFill>
                            <a:srgbClr val="19375D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Lymphocyte count decreased</a:t>
                      </a:r>
                      <a:endParaRPr lang="en-US" sz="1300" kern="100" dirty="0">
                        <a:solidFill>
                          <a:srgbClr val="19375D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4141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4141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241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marR="0" indent="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1pPr>
                      <a:lvl2pPr marL="0" marR="0" indent="2286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2pPr>
                      <a:lvl3pPr marL="0" marR="0" indent="4572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3pPr>
                      <a:lvl4pPr marL="0" marR="0" indent="6858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4pPr>
                      <a:lvl5pPr marL="0" marR="0" indent="9144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5pPr>
                      <a:lvl6pPr marL="0" marR="0" indent="11430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6pPr>
                      <a:lvl7pPr marL="0" marR="0" indent="13716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7pPr>
                      <a:lvl8pPr marL="0" marR="0" indent="16002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8pPr>
                      <a:lvl9pPr marL="0" marR="0" indent="18288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0" kern="100">
                          <a:solidFill>
                            <a:srgbClr val="19375D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 (10)</a:t>
                      </a: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4141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241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marR="0" indent="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1pPr>
                      <a:lvl2pPr marL="0" marR="0" indent="2286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2pPr>
                      <a:lvl3pPr marL="0" marR="0" indent="4572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3pPr>
                      <a:lvl4pPr marL="0" marR="0" indent="6858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4pPr>
                      <a:lvl5pPr marL="0" marR="0" indent="9144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5pPr>
                      <a:lvl6pPr marL="0" marR="0" indent="11430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6pPr>
                      <a:lvl7pPr marL="0" marR="0" indent="13716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7pPr>
                      <a:lvl8pPr marL="0" marR="0" indent="16002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8pPr>
                      <a:lvl9pPr marL="0" marR="0" indent="18288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0" kern="100">
                          <a:solidFill>
                            <a:srgbClr val="19375D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 (12)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4141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241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marR="0" indent="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1pPr>
                      <a:lvl2pPr marL="0" marR="0" indent="2286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2pPr>
                      <a:lvl3pPr marL="0" marR="0" indent="4572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3pPr>
                      <a:lvl4pPr marL="0" marR="0" indent="6858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4pPr>
                      <a:lvl5pPr marL="0" marR="0" indent="9144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5pPr>
                      <a:lvl6pPr marL="0" marR="0" indent="11430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6pPr>
                      <a:lvl7pPr marL="0" marR="0" indent="13716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7pPr>
                      <a:lvl8pPr marL="0" marR="0" indent="16002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8pPr>
                      <a:lvl9pPr marL="0" marR="0" indent="18288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0" kern="100" dirty="0">
                          <a:solidFill>
                            <a:srgbClr val="19375D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9 (11)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4141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4141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241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1979049"/>
                  </a:ext>
                </a:extLst>
              </a:tr>
            </a:tbl>
          </a:graphicData>
        </a:graphic>
      </p:graphicFrame>
      <p:sp>
        <p:nvSpPr>
          <p:cNvPr id="8" name="Title 6">
            <a:extLst>
              <a:ext uri="{FF2B5EF4-FFF2-40B4-BE49-F238E27FC236}">
                <a16:creationId xmlns:a16="http://schemas.microsoft.com/office/drawing/2014/main" id="{52B07471-4B0B-6C94-87AD-DF88890DBA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126" y="720533"/>
            <a:ext cx="12041873" cy="1067741"/>
          </a:xfrm>
        </p:spPr>
        <p:txBody>
          <a:bodyPr vert="horz" lIns="54864" tIns="54864" rIns="54864" bIns="54864" rtlCol="0" anchor="t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3200" b="1" dirty="0">
                <a:latin typeface="+mn-lt"/>
                <a:cs typeface="Arial" panose="020B0604020202020204" pitchFamily="34" charset="0"/>
              </a:rPr>
              <a:t>Safety of Ziftomenib plus 7+3 in Newly Diagnosed AML:  </a:t>
            </a:r>
            <a:br>
              <a:rPr lang="en-US" sz="3200" b="1" dirty="0">
                <a:latin typeface="+mn-lt"/>
                <a:cs typeface="Arial" panose="020B0604020202020204" pitchFamily="34" charset="0"/>
              </a:rPr>
            </a:br>
            <a:r>
              <a:rPr lang="en-US" sz="3200" b="1" dirty="0">
                <a:latin typeface="+mn-lt"/>
                <a:cs typeface="Arial" panose="020B0604020202020204" pitchFamily="34" charset="0"/>
              </a:rPr>
              <a:t>Grade </a:t>
            </a:r>
            <a:r>
              <a:rPr lang="en-US" sz="3200" b="1" u="sng" dirty="0">
                <a:latin typeface="+mn-lt"/>
                <a:cs typeface="Arial" panose="020B0604020202020204" pitchFamily="34" charset="0"/>
              </a:rPr>
              <a:t>&gt;</a:t>
            </a:r>
            <a:r>
              <a:rPr lang="en-US" sz="3200" b="1" dirty="0">
                <a:latin typeface="+mn-lt"/>
                <a:cs typeface="Arial" panose="020B0604020202020204" pitchFamily="34" charset="0"/>
              </a:rPr>
              <a:t>3 in </a:t>
            </a:r>
            <a:r>
              <a:rPr lang="en-US" sz="3200" b="1" u="sng" dirty="0">
                <a:latin typeface="+mn-lt"/>
                <a:cs typeface="Arial" panose="020B0604020202020204" pitchFamily="34" charset="0"/>
              </a:rPr>
              <a:t>&gt;</a:t>
            </a:r>
            <a:r>
              <a:rPr lang="en-US" sz="3200" b="1" dirty="0">
                <a:latin typeface="+mn-lt"/>
                <a:cs typeface="Arial" panose="020B0604020202020204" pitchFamily="34" charset="0"/>
              </a:rPr>
              <a:t>10% of Patients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04D3330-049C-B93E-608F-2E516B000230}"/>
              </a:ext>
            </a:extLst>
          </p:cNvPr>
          <p:cNvSpPr txBox="1"/>
          <p:nvPr/>
        </p:nvSpPr>
        <p:spPr>
          <a:xfrm>
            <a:off x="9699010" y="59140"/>
            <a:ext cx="1903342" cy="502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Duke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Health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1F97D84-4EC3-9D12-4E2A-10E5862EADE5}"/>
              </a:ext>
            </a:extLst>
          </p:cNvPr>
          <p:cNvSpPr txBox="1"/>
          <p:nvPr/>
        </p:nvSpPr>
        <p:spPr>
          <a:xfrm>
            <a:off x="393668" y="6354227"/>
            <a:ext cx="3939348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Erba H, et al.  EHA 2025 Abstract S136</a:t>
            </a:r>
          </a:p>
        </p:txBody>
      </p:sp>
    </p:spTree>
    <p:extLst>
      <p:ext uri="{BB962C8B-B14F-4D97-AF65-F5344CB8AC3E}">
        <p14:creationId xmlns:p14="http://schemas.microsoft.com/office/powerpoint/2010/main" val="3815750303"/>
      </p:ext>
    </p:extLst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05502F-A839-B457-EBD8-F5BD243C70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619A2C1-59D6-EEE1-0C6A-3DF0DB8A8818}"/>
              </a:ext>
            </a:extLst>
          </p:cNvPr>
          <p:cNvSpPr txBox="1"/>
          <p:nvPr/>
        </p:nvSpPr>
        <p:spPr>
          <a:xfrm>
            <a:off x="725171" y="5490505"/>
            <a:ext cx="5838189" cy="2308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900" b="0" i="0" u="none" strike="noStrike" kern="1200" cap="none" spc="0" normalizeH="0" baseline="0" noProof="0" dirty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1. Lancet JE et al. </a:t>
            </a:r>
            <a:r>
              <a:rPr kumimoji="0" lang="fr-FR" sz="900" b="0" i="1" u="none" strike="noStrike" kern="1200" cap="none" spc="0" normalizeH="0" baseline="0" noProof="0" dirty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J Clin </a:t>
            </a:r>
            <a:r>
              <a:rPr kumimoji="0" lang="fr-FR" sz="900" b="0" i="1" u="none" strike="noStrike" kern="1200" cap="none" spc="0" normalizeH="0" baseline="0" noProof="0" dirty="0" err="1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Oncol</a:t>
            </a:r>
            <a:r>
              <a:rPr kumimoji="0" lang="fr-FR" sz="900" b="0" i="1" u="none" strike="noStrike" kern="1200" cap="none" spc="0" normalizeH="0" baseline="0" noProof="0" dirty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fr-FR" sz="900" b="0" i="0" u="none" strike="noStrike" kern="1200" cap="none" spc="0" normalizeH="0" baseline="0" noProof="0" dirty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2018; 36(26):2684-92; 2. Erba HP et al. </a:t>
            </a:r>
            <a:r>
              <a:rPr kumimoji="0" lang="fr-FR" sz="900" b="0" i="1" u="none" strike="noStrike" kern="1200" cap="none" spc="0" normalizeH="0" baseline="0" noProof="0" dirty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Lancet.</a:t>
            </a:r>
            <a:r>
              <a:rPr kumimoji="0" lang="fr-FR" sz="900" b="0" i="0" u="none" strike="noStrike" kern="1200" cap="none" spc="0" normalizeH="0" baseline="0" noProof="0" dirty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2023; 401(10388):1571-83.</a:t>
            </a:r>
            <a:r>
              <a:rPr kumimoji="0" lang="fr-FR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​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60F239A9-C36A-21D8-139D-67388D6789F2}"/>
              </a:ext>
            </a:extLst>
          </p:cNvPr>
          <p:cNvGraphicFramePr>
            <a:graphicFrameLocks noGrp="1"/>
          </p:cNvGraphicFramePr>
          <p:nvPr/>
        </p:nvGraphicFramePr>
        <p:xfrm>
          <a:off x="603251" y="2407585"/>
          <a:ext cx="10667999" cy="2443452"/>
        </p:xfrm>
        <a:graphic>
          <a:graphicData uri="http://schemas.openxmlformats.org/drawingml/2006/table">
            <a:tbl>
              <a:tblPr firstRow="1" bandRow="1"/>
              <a:tblGrid>
                <a:gridCol w="3978275">
                  <a:extLst>
                    <a:ext uri="{9D8B030D-6E8A-4147-A177-3AD203B41FA5}">
                      <a16:colId xmlns:a16="http://schemas.microsoft.com/office/drawing/2014/main" val="2051946823"/>
                    </a:ext>
                  </a:extLst>
                </a:gridCol>
                <a:gridCol w="2229908">
                  <a:extLst>
                    <a:ext uri="{9D8B030D-6E8A-4147-A177-3AD203B41FA5}">
                      <a16:colId xmlns:a16="http://schemas.microsoft.com/office/drawing/2014/main" val="2879447801"/>
                    </a:ext>
                  </a:extLst>
                </a:gridCol>
                <a:gridCol w="2229908">
                  <a:extLst>
                    <a:ext uri="{9D8B030D-6E8A-4147-A177-3AD203B41FA5}">
                      <a16:colId xmlns:a16="http://schemas.microsoft.com/office/drawing/2014/main" val="1461064934"/>
                    </a:ext>
                  </a:extLst>
                </a:gridCol>
                <a:gridCol w="2229908">
                  <a:extLst>
                    <a:ext uri="{9D8B030D-6E8A-4147-A177-3AD203B41FA5}">
                      <a16:colId xmlns:a16="http://schemas.microsoft.com/office/drawing/2014/main" val="690542719"/>
                    </a:ext>
                  </a:extLst>
                </a:gridCol>
              </a:tblGrid>
              <a:tr h="335280">
                <a:tc rowSpan="2">
                  <a:txBody>
                    <a:bodyPr/>
                    <a:lstStyle>
                      <a:lvl1pPr marL="0" marR="0" indent="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1pPr>
                      <a:lvl2pPr marL="0" marR="0" indent="2286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2pPr>
                      <a:lvl3pPr marL="0" marR="0" indent="4572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3pPr>
                      <a:lvl4pPr marL="0" marR="0" indent="6858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4pPr>
                      <a:lvl5pPr marL="0" marR="0" indent="9144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5pPr>
                      <a:lvl6pPr marL="0" marR="0" indent="11430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6pPr>
                      <a:lvl7pPr marL="0" marR="0" indent="13716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7pPr>
                      <a:lvl8pPr marL="0" marR="0" indent="16002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8pPr>
                      <a:lvl9pPr marL="0" marR="0" indent="18288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9pPr>
                    </a:lstStyle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Median days (range), Cycle 1</a:t>
                      </a:r>
                    </a:p>
                  </a:txBody>
                  <a:tcPr anchor="b">
                    <a:lnL w="12700" cap="flat" cmpd="sng" algn="ctr">
                      <a:solidFill>
                        <a:srgbClr val="4141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141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497C"/>
                    </a:solidFill>
                  </a:tcPr>
                </a:tc>
                <a:tc>
                  <a:txBody>
                    <a:bodyPr/>
                    <a:lstStyle>
                      <a:lvl1pPr marL="0" marR="0" indent="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1pPr>
                      <a:lvl2pPr marL="0" marR="0" indent="2286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2pPr>
                      <a:lvl3pPr marL="0" marR="0" indent="4572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3pPr>
                      <a:lvl4pPr marL="0" marR="0" indent="6858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4pPr>
                      <a:lvl5pPr marL="0" marR="0" indent="9144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5pPr>
                      <a:lvl6pPr marL="0" marR="0" indent="11430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6pPr>
                      <a:lvl7pPr marL="0" marR="0" indent="13716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7pPr>
                      <a:lvl8pPr marL="0" marR="0" indent="16002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8pPr>
                      <a:lvl9pPr marL="0" marR="0" indent="18288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i="1">
                          <a:latin typeface="Arial"/>
                          <a:cs typeface="Arial"/>
                        </a:rPr>
                        <a:t>NPM1</a:t>
                      </a:r>
                      <a:r>
                        <a:rPr lang="en-US" sz="1600">
                          <a:latin typeface="Arial"/>
                          <a:cs typeface="Arial"/>
                        </a:rPr>
                        <a:t>-m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4141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497C"/>
                    </a:solidFill>
                  </a:tcPr>
                </a:tc>
                <a:tc>
                  <a:txBody>
                    <a:bodyPr/>
                    <a:lstStyle>
                      <a:lvl1pPr marL="0" marR="0" indent="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1pPr>
                      <a:lvl2pPr marL="0" marR="0" indent="2286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2pPr>
                      <a:lvl3pPr marL="0" marR="0" indent="4572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3pPr>
                      <a:lvl4pPr marL="0" marR="0" indent="6858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4pPr>
                      <a:lvl5pPr marL="0" marR="0" indent="9144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5pPr>
                      <a:lvl6pPr marL="0" marR="0" indent="11430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6pPr>
                      <a:lvl7pPr marL="0" marR="0" indent="13716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7pPr>
                      <a:lvl8pPr marL="0" marR="0" indent="16002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8pPr>
                      <a:lvl9pPr marL="0" marR="0" indent="18288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i="1">
                          <a:latin typeface="Arial"/>
                          <a:cs typeface="Arial"/>
                        </a:rPr>
                        <a:t>KMT2A</a:t>
                      </a:r>
                      <a:r>
                        <a:rPr lang="en-US" sz="1600">
                          <a:latin typeface="Arial"/>
                          <a:cs typeface="Arial"/>
                        </a:rPr>
                        <a:t>-r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141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497C"/>
                    </a:solidFill>
                  </a:tcPr>
                </a:tc>
                <a:tc>
                  <a:txBody>
                    <a:bodyPr/>
                    <a:lstStyle>
                      <a:lvl1pPr marL="0" marR="0" indent="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1pPr>
                      <a:lvl2pPr marL="0" marR="0" indent="2286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2pPr>
                      <a:lvl3pPr marL="0" marR="0" indent="4572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3pPr>
                      <a:lvl4pPr marL="0" marR="0" indent="6858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4pPr>
                      <a:lvl5pPr marL="0" marR="0" indent="9144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5pPr>
                      <a:lvl6pPr marL="0" marR="0" indent="11430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6pPr>
                      <a:lvl7pPr marL="0" marR="0" indent="13716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7pPr>
                      <a:lvl8pPr marL="0" marR="0" indent="16002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8pPr>
                      <a:lvl9pPr marL="0" marR="0" indent="18288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>
                          <a:latin typeface="Arial"/>
                          <a:cs typeface="Arial"/>
                        </a:rPr>
                        <a:t>All Patients</a:t>
                      </a:r>
                    </a:p>
                  </a:txBody>
                  <a:tcPr>
                    <a:lnL>
                      <a:noFill/>
                    </a:lnL>
                    <a:lnR w="12700" cap="flat" cmpd="sng" algn="ctr">
                      <a:solidFill>
                        <a:srgbClr val="4141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141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497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817645"/>
                  </a:ext>
                </a:extLst>
              </a:tr>
              <a:tr h="57912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8C5"/>
                    </a:solidFill>
                  </a:tcPr>
                </a:tc>
                <a:tc>
                  <a:txBody>
                    <a:bodyPr/>
                    <a:lstStyle>
                      <a:lvl1pPr marL="0" marR="0" indent="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1pPr>
                      <a:lvl2pPr marL="0" marR="0" indent="2286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2pPr>
                      <a:lvl3pPr marL="0" marR="0" indent="4572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3pPr>
                      <a:lvl4pPr marL="0" marR="0" indent="6858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4pPr>
                      <a:lvl5pPr marL="0" marR="0" indent="9144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5pPr>
                      <a:lvl6pPr marL="0" marR="0" indent="11430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6pPr>
                      <a:lvl7pPr marL="0" marR="0" indent="13716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7pPr>
                      <a:lvl8pPr marL="0" marR="0" indent="16002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8pPr>
                      <a:lvl9pPr marL="0" marR="0" indent="18288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600 mg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(n=41)</a:t>
                      </a:r>
                      <a:endParaRPr lang="en-US" sz="1600" b="1" i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497C"/>
                    </a:solidFill>
                  </a:tcPr>
                </a:tc>
                <a:tc>
                  <a:txBody>
                    <a:bodyPr/>
                    <a:lstStyle>
                      <a:lvl1pPr marL="0" marR="0" indent="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1pPr>
                      <a:lvl2pPr marL="0" marR="0" indent="2286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2pPr>
                      <a:lvl3pPr marL="0" marR="0" indent="4572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3pPr>
                      <a:lvl4pPr marL="0" marR="0" indent="6858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4pPr>
                      <a:lvl5pPr marL="0" marR="0" indent="9144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5pPr>
                      <a:lvl6pPr marL="0" marR="0" indent="11430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6pPr>
                      <a:lvl7pPr marL="0" marR="0" indent="13716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7pPr>
                      <a:lvl8pPr marL="0" marR="0" indent="16002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8pPr>
                      <a:lvl9pPr marL="0" marR="0" indent="18288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600 mg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(n=24)</a:t>
                      </a:r>
                      <a:endParaRPr lang="en-US" sz="1600" b="1" i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497C"/>
                    </a:solidFill>
                  </a:tcPr>
                </a:tc>
                <a:tc>
                  <a:txBody>
                    <a:bodyPr/>
                    <a:lstStyle>
                      <a:lvl1pPr marL="0" marR="0" indent="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1pPr>
                      <a:lvl2pPr marL="0" marR="0" indent="2286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2pPr>
                      <a:lvl3pPr marL="0" marR="0" indent="4572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3pPr>
                      <a:lvl4pPr marL="0" marR="0" indent="6858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4pPr>
                      <a:lvl5pPr marL="0" marR="0" indent="9144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5pPr>
                      <a:lvl6pPr marL="0" marR="0" indent="11430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6pPr>
                      <a:lvl7pPr marL="0" marR="0" indent="13716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7pPr>
                      <a:lvl8pPr marL="0" marR="0" indent="16002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8pPr>
                      <a:lvl9pPr marL="0" marR="0" indent="18288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600 mg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(n=65)</a:t>
                      </a:r>
                      <a:endParaRPr lang="en-US" sz="1600" b="1" i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>
                      <a:noFill/>
                    </a:lnL>
                    <a:lnR w="12700" cap="flat" cmpd="sng" algn="ctr">
                      <a:solidFill>
                        <a:srgbClr val="4141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497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7854576"/>
                  </a:ext>
                </a:extLst>
              </a:tr>
              <a:tr h="382263">
                <a:tc>
                  <a:txBody>
                    <a:bodyPr/>
                    <a:lstStyle>
                      <a:lvl1pPr marL="0" marR="0" indent="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1pPr>
                      <a:lvl2pPr marL="0" marR="0" indent="2286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2pPr>
                      <a:lvl3pPr marL="0" marR="0" indent="4572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3pPr>
                      <a:lvl4pPr marL="0" marR="0" indent="6858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4pPr>
                      <a:lvl5pPr marL="0" marR="0" indent="9144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5pPr>
                      <a:lvl6pPr marL="0" marR="0" indent="11430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6pPr>
                      <a:lvl7pPr marL="0" marR="0" indent="13716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7pPr>
                      <a:lvl8pPr marL="0" marR="0" indent="16002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8pPr>
                      <a:lvl9pPr marL="0" marR="0" indent="18288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9pPr>
                    </a:lstStyle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1600" b="1">
                          <a:solidFill>
                            <a:srgbClr val="19375D"/>
                          </a:solidFill>
                          <a:latin typeface="Arial"/>
                          <a:cs typeface="Arial"/>
                        </a:rPr>
                        <a:t>ANC ≥0.5 </a:t>
                      </a:r>
                      <a:r>
                        <a:rPr lang="en-US" sz="1600" b="1" i="0" u="none" strike="noStrike" noProof="0">
                          <a:solidFill>
                            <a:srgbClr val="19375D"/>
                          </a:solidFill>
                          <a:latin typeface="Arial"/>
                        </a:rPr>
                        <a:t>× </a:t>
                      </a:r>
                      <a:r>
                        <a:rPr lang="en-US" sz="1600" b="1">
                          <a:solidFill>
                            <a:srgbClr val="19375D"/>
                          </a:solidFill>
                          <a:latin typeface="Arial"/>
                          <a:cs typeface="Arial"/>
                        </a:rPr>
                        <a:t>10</a:t>
                      </a:r>
                      <a:r>
                        <a:rPr lang="en-US" sz="1600" b="1" baseline="30000">
                          <a:solidFill>
                            <a:srgbClr val="19375D"/>
                          </a:solidFill>
                          <a:latin typeface="Arial"/>
                          <a:cs typeface="Arial"/>
                        </a:rPr>
                        <a:t>9</a:t>
                      </a:r>
                      <a:r>
                        <a:rPr lang="en-US" sz="1600" b="1" baseline="0">
                          <a:solidFill>
                            <a:srgbClr val="19375D"/>
                          </a:solidFill>
                          <a:latin typeface="Arial"/>
                          <a:cs typeface="Arial"/>
                        </a:rPr>
                        <a:t>/L</a:t>
                      </a:r>
                      <a:endParaRPr lang="en-US" sz="1600" b="1" strike="sngStrike" baseline="30000">
                        <a:solidFill>
                          <a:srgbClr val="19375D"/>
                        </a:solidFill>
                        <a:highlight>
                          <a:srgbClr val="FFFF00"/>
                        </a:highlight>
                        <a:latin typeface="Arial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4141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marR="0" indent="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1pPr>
                      <a:lvl2pPr marL="0" marR="0" indent="2286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2pPr>
                      <a:lvl3pPr marL="0" marR="0" indent="4572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3pPr>
                      <a:lvl4pPr marL="0" marR="0" indent="6858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4pPr>
                      <a:lvl5pPr marL="0" marR="0" indent="9144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5pPr>
                      <a:lvl6pPr marL="0" marR="0" indent="11430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6pPr>
                      <a:lvl7pPr marL="0" marR="0" indent="13716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7pPr>
                      <a:lvl8pPr marL="0" marR="0" indent="16002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8pPr>
                      <a:lvl9pPr marL="0" marR="0" indent="18288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>
                          <a:solidFill>
                            <a:srgbClr val="19375D"/>
                          </a:solidFill>
                          <a:effectLst/>
                          <a:latin typeface="Arial"/>
                          <a:ea typeface="Times New Roman" panose="02020603050405020304" pitchFamily="18" charset="0"/>
                          <a:cs typeface="Arial"/>
                        </a:rPr>
                        <a:t>28 (19–66)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marR="0" indent="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1pPr>
                      <a:lvl2pPr marL="0" marR="0" indent="2286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2pPr>
                      <a:lvl3pPr marL="0" marR="0" indent="4572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3pPr>
                      <a:lvl4pPr marL="0" marR="0" indent="6858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4pPr>
                      <a:lvl5pPr marL="0" marR="0" indent="9144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5pPr>
                      <a:lvl6pPr marL="0" marR="0" indent="11430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6pPr>
                      <a:lvl7pPr marL="0" marR="0" indent="13716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7pPr>
                      <a:lvl8pPr marL="0" marR="0" indent="16002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8pPr>
                      <a:lvl9pPr marL="0" marR="0" indent="18288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9pPr>
                    </a:lstStyle>
                    <a:p>
                      <a:pPr marL="0" marR="0" lvl="0" indent="0" algn="ctr" defTabSz="2921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00" cap="none" spc="0" normalizeH="0" baseline="0" noProof="0">
                          <a:ln>
                            <a:noFill/>
                          </a:ln>
                          <a:solidFill>
                            <a:srgbClr val="19375D"/>
                          </a:solidFill>
                          <a:effectLst/>
                          <a:uLnTx/>
                          <a:uFillTx/>
                          <a:latin typeface="Arial"/>
                          <a:ea typeface="Times New Roman" panose="02020603050405020304" pitchFamily="18" charset="0"/>
                          <a:cs typeface="Arial"/>
                          <a:sym typeface="Helvetica Neue"/>
                        </a:rPr>
                        <a:t>32 (20–63)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marR="0" indent="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1pPr>
                      <a:lvl2pPr marL="0" marR="0" indent="2286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2pPr>
                      <a:lvl3pPr marL="0" marR="0" indent="4572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3pPr>
                      <a:lvl4pPr marL="0" marR="0" indent="6858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4pPr>
                      <a:lvl5pPr marL="0" marR="0" indent="9144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5pPr>
                      <a:lvl6pPr marL="0" marR="0" indent="11430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6pPr>
                      <a:lvl7pPr marL="0" marR="0" indent="13716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7pPr>
                      <a:lvl8pPr marL="0" marR="0" indent="16002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8pPr>
                      <a:lvl9pPr marL="0" marR="0" indent="18288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9pPr>
                    </a:lstStyle>
                    <a:p>
                      <a:pPr marL="0" marR="0" lvl="0" indent="0" algn="ctr" defTabSz="2921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00" cap="none" spc="0" normalizeH="0" baseline="0" noProof="0">
                          <a:ln>
                            <a:noFill/>
                          </a:ln>
                          <a:solidFill>
                            <a:srgbClr val="19375D"/>
                          </a:solidFill>
                          <a:effectLst/>
                          <a:uLnTx/>
                          <a:uFillTx/>
                          <a:latin typeface="Arial"/>
                          <a:ea typeface="Times New Roman" panose="02020603050405020304" pitchFamily="18" charset="0"/>
                          <a:cs typeface="Arial"/>
                          <a:sym typeface="Helvetica Neue"/>
                        </a:rPr>
                        <a:t>31 (19–66)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4141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7220431"/>
                  </a:ext>
                </a:extLst>
              </a:tr>
              <a:tr h="382263">
                <a:tc>
                  <a:txBody>
                    <a:bodyPr/>
                    <a:lstStyle>
                      <a:lvl1pPr marL="0" marR="0" indent="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1pPr>
                      <a:lvl2pPr marL="0" marR="0" indent="2286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2pPr>
                      <a:lvl3pPr marL="0" marR="0" indent="4572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3pPr>
                      <a:lvl4pPr marL="0" marR="0" indent="6858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4pPr>
                      <a:lvl5pPr marL="0" marR="0" indent="9144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5pPr>
                      <a:lvl6pPr marL="0" marR="0" indent="11430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6pPr>
                      <a:lvl7pPr marL="0" marR="0" indent="13716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7pPr>
                      <a:lvl8pPr marL="0" marR="0" indent="16002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8pPr>
                      <a:lvl9pPr marL="0" marR="0" indent="18288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9pPr>
                    </a:lstStyle>
                    <a:p>
                      <a:pPr marL="0" algn="l">
                        <a:lnSpc>
                          <a:spcPct val="100000"/>
                        </a:lnSpc>
                      </a:pPr>
                      <a:r>
                        <a:rPr lang="en-US" sz="1600" b="1">
                          <a:solidFill>
                            <a:srgbClr val="19375D"/>
                          </a:solidFill>
                          <a:latin typeface="Arial"/>
                          <a:cs typeface="Arial"/>
                        </a:rPr>
                        <a:t>ANC ≥1.0 </a:t>
                      </a:r>
                      <a:r>
                        <a:rPr lang="en-US" sz="1600" b="1" i="0" u="none" strike="noStrike" noProof="0">
                          <a:solidFill>
                            <a:srgbClr val="19375D"/>
                          </a:solidFill>
                          <a:latin typeface="Arial"/>
                        </a:rPr>
                        <a:t>× </a:t>
                      </a:r>
                      <a:r>
                        <a:rPr lang="en-US" sz="1600" b="1">
                          <a:solidFill>
                            <a:srgbClr val="19375D"/>
                          </a:solidFill>
                          <a:latin typeface="Arial"/>
                          <a:cs typeface="Arial"/>
                        </a:rPr>
                        <a:t>10</a:t>
                      </a:r>
                      <a:r>
                        <a:rPr lang="en-US" sz="1600" b="1" baseline="30000">
                          <a:solidFill>
                            <a:srgbClr val="19375D"/>
                          </a:solidFill>
                          <a:latin typeface="Arial"/>
                          <a:cs typeface="Arial"/>
                        </a:rPr>
                        <a:t>9</a:t>
                      </a:r>
                      <a:r>
                        <a:rPr lang="en-US" sz="1600" b="1" baseline="0">
                          <a:solidFill>
                            <a:srgbClr val="19375D"/>
                          </a:solidFill>
                          <a:latin typeface="Arial"/>
                          <a:cs typeface="Arial"/>
                        </a:rPr>
                        <a:t>/L</a:t>
                      </a:r>
                      <a:endParaRPr lang="en-US" sz="1600" b="1" strike="sngStrike">
                        <a:solidFill>
                          <a:srgbClr val="19375D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241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marR="0" indent="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1pPr>
                      <a:lvl2pPr marL="0" marR="0" indent="2286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2pPr>
                      <a:lvl3pPr marL="0" marR="0" indent="4572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3pPr>
                      <a:lvl4pPr marL="0" marR="0" indent="6858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4pPr>
                      <a:lvl5pPr marL="0" marR="0" indent="9144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5pPr>
                      <a:lvl6pPr marL="0" marR="0" indent="11430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6pPr>
                      <a:lvl7pPr marL="0" marR="0" indent="13716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7pPr>
                      <a:lvl8pPr marL="0" marR="0" indent="16002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8pPr>
                      <a:lvl9pPr marL="0" marR="0" indent="18288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9pPr>
                    </a:lstStyle>
                    <a:p>
                      <a:pPr marL="0" marR="0" lvl="0" indent="0" algn="ctr" defTabSz="2921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kern="100" cap="none" spc="0" baseline="0">
                          <a:solidFill>
                            <a:srgbClr val="19375D"/>
                          </a:solidFill>
                          <a:effectLst/>
                          <a:uFillTx/>
                          <a:latin typeface="Arial"/>
                          <a:ea typeface="Times New Roman" panose="02020603050405020304" pitchFamily="18" charset="0"/>
                          <a:cs typeface="Arial"/>
                          <a:sym typeface="Helvetica Neue"/>
                        </a:rPr>
                        <a:t>30.5 (20–88)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241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marR="0" indent="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1pPr>
                      <a:lvl2pPr marL="0" marR="0" indent="2286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2pPr>
                      <a:lvl3pPr marL="0" marR="0" indent="4572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3pPr>
                      <a:lvl4pPr marL="0" marR="0" indent="6858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4pPr>
                      <a:lvl5pPr marL="0" marR="0" indent="9144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5pPr>
                      <a:lvl6pPr marL="0" marR="0" indent="11430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6pPr>
                      <a:lvl7pPr marL="0" marR="0" indent="13716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7pPr>
                      <a:lvl8pPr marL="0" marR="0" indent="16002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8pPr>
                      <a:lvl9pPr marL="0" marR="0" indent="18288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9pPr>
                    </a:lstStyle>
                    <a:p>
                      <a:pPr marL="0" marR="0" lvl="0" indent="0" algn="ctr" defTabSz="2921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00" cap="none" spc="0" normalizeH="0" baseline="0" noProof="0">
                          <a:ln>
                            <a:noFill/>
                          </a:ln>
                          <a:solidFill>
                            <a:srgbClr val="19375D"/>
                          </a:solidFill>
                          <a:effectLst/>
                          <a:uLnTx/>
                          <a:uFillTx/>
                          <a:latin typeface="Arial"/>
                          <a:ea typeface="Times New Roman" panose="02020603050405020304" pitchFamily="18" charset="0"/>
                          <a:cs typeface="Arial"/>
                          <a:sym typeface="Helvetica Neue"/>
                        </a:rPr>
                        <a:t>33 (20–63)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241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marR="0" indent="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1pPr>
                      <a:lvl2pPr marL="0" marR="0" indent="2286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2pPr>
                      <a:lvl3pPr marL="0" marR="0" indent="4572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3pPr>
                      <a:lvl4pPr marL="0" marR="0" indent="6858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4pPr>
                      <a:lvl5pPr marL="0" marR="0" indent="9144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5pPr>
                      <a:lvl6pPr marL="0" marR="0" indent="11430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6pPr>
                      <a:lvl7pPr marL="0" marR="0" indent="13716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7pPr>
                      <a:lvl8pPr marL="0" marR="0" indent="16002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8pPr>
                      <a:lvl9pPr marL="0" marR="0" indent="18288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9pPr>
                    </a:lstStyle>
                    <a:p>
                      <a:pPr marL="0" marR="0" lvl="0" indent="0" algn="ctr" defTabSz="2921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00" cap="none" spc="0" normalizeH="0" baseline="0" noProof="0">
                          <a:ln>
                            <a:noFill/>
                          </a:ln>
                          <a:solidFill>
                            <a:srgbClr val="19375D"/>
                          </a:solidFill>
                          <a:effectLst/>
                          <a:uLnTx/>
                          <a:uFillTx/>
                          <a:latin typeface="Arial"/>
                          <a:ea typeface="Times New Roman" panose="02020603050405020304" pitchFamily="18" charset="0"/>
                          <a:cs typeface="Arial"/>
                          <a:sym typeface="Helvetica Neue"/>
                        </a:rPr>
                        <a:t>32 (20–88)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241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8612"/>
                  </a:ext>
                </a:extLst>
              </a:tr>
              <a:tr h="382263">
                <a:tc>
                  <a:txBody>
                    <a:bodyPr/>
                    <a:lstStyle>
                      <a:lvl1pPr marL="0" marR="0" indent="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1pPr>
                      <a:lvl2pPr marL="0" marR="0" indent="2286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2pPr>
                      <a:lvl3pPr marL="0" marR="0" indent="4572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3pPr>
                      <a:lvl4pPr marL="0" marR="0" indent="6858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4pPr>
                      <a:lvl5pPr marL="0" marR="0" indent="9144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5pPr>
                      <a:lvl6pPr marL="0" marR="0" indent="11430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6pPr>
                      <a:lvl7pPr marL="0" marR="0" indent="13716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7pPr>
                      <a:lvl8pPr marL="0" marR="0" indent="16002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8pPr>
                      <a:lvl9pPr marL="0" marR="0" indent="18288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9pPr>
                    </a:lstStyle>
                    <a:p>
                      <a:pPr marL="0" algn="l">
                        <a:lnSpc>
                          <a:spcPct val="100000"/>
                        </a:lnSpc>
                      </a:pPr>
                      <a:r>
                        <a:rPr lang="en-US" sz="1600" b="1">
                          <a:solidFill>
                            <a:srgbClr val="19375D"/>
                          </a:solidFill>
                          <a:latin typeface="Arial"/>
                          <a:cs typeface="Arial"/>
                        </a:rPr>
                        <a:t>Platelets ≥50 </a:t>
                      </a:r>
                      <a:r>
                        <a:rPr lang="en-US" sz="1600" b="1" i="0" u="none" strike="noStrike" noProof="0">
                          <a:solidFill>
                            <a:srgbClr val="19375D"/>
                          </a:solidFill>
                          <a:latin typeface="Arial"/>
                        </a:rPr>
                        <a:t>× </a:t>
                      </a:r>
                      <a:r>
                        <a:rPr lang="en-US" sz="1600" b="1">
                          <a:solidFill>
                            <a:srgbClr val="19375D"/>
                          </a:solidFill>
                          <a:latin typeface="Arial"/>
                          <a:cs typeface="Arial"/>
                        </a:rPr>
                        <a:t>10</a:t>
                      </a:r>
                      <a:r>
                        <a:rPr lang="en-US" sz="1600" b="1" baseline="30000">
                          <a:solidFill>
                            <a:srgbClr val="19375D"/>
                          </a:solidFill>
                          <a:latin typeface="Arial"/>
                          <a:cs typeface="Arial"/>
                        </a:rPr>
                        <a:t>9</a:t>
                      </a:r>
                      <a:r>
                        <a:rPr lang="en-US" sz="1600" b="1" baseline="0">
                          <a:solidFill>
                            <a:srgbClr val="19375D"/>
                          </a:solidFill>
                          <a:latin typeface="Arial"/>
                          <a:cs typeface="Arial"/>
                        </a:rPr>
                        <a:t>/L</a:t>
                      </a:r>
                      <a:endParaRPr lang="en-US" sz="1600" b="1" strike="sngStrike">
                        <a:solidFill>
                          <a:srgbClr val="19375D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4141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marR="0" indent="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1pPr>
                      <a:lvl2pPr marL="0" marR="0" indent="2286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2pPr>
                      <a:lvl3pPr marL="0" marR="0" indent="4572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3pPr>
                      <a:lvl4pPr marL="0" marR="0" indent="6858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4pPr>
                      <a:lvl5pPr marL="0" marR="0" indent="9144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5pPr>
                      <a:lvl6pPr marL="0" marR="0" indent="11430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6pPr>
                      <a:lvl7pPr marL="0" marR="0" indent="13716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7pPr>
                      <a:lvl8pPr marL="0" marR="0" indent="16002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8pPr>
                      <a:lvl9pPr marL="0" marR="0" indent="18288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9pPr>
                    </a:lstStyle>
                    <a:p>
                      <a:pPr marL="0" marR="0" lvl="0" indent="0" algn="ctr" defTabSz="2921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00" cap="none" spc="0" normalizeH="0" baseline="0" noProof="0">
                          <a:ln>
                            <a:noFill/>
                          </a:ln>
                          <a:solidFill>
                            <a:srgbClr val="19375D"/>
                          </a:solidFill>
                          <a:effectLst/>
                          <a:uLnTx/>
                          <a:uFillTx/>
                          <a:latin typeface="Arial"/>
                          <a:ea typeface="Times New Roman" panose="02020603050405020304" pitchFamily="18" charset="0"/>
                          <a:cs typeface="Arial"/>
                          <a:sym typeface="Helvetica Neue"/>
                        </a:rPr>
                        <a:t>27 (18–105)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marR="0" indent="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1pPr>
                      <a:lvl2pPr marL="0" marR="0" indent="2286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2pPr>
                      <a:lvl3pPr marL="0" marR="0" indent="4572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3pPr>
                      <a:lvl4pPr marL="0" marR="0" indent="6858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4pPr>
                      <a:lvl5pPr marL="0" marR="0" indent="9144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5pPr>
                      <a:lvl6pPr marL="0" marR="0" indent="11430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6pPr>
                      <a:lvl7pPr marL="0" marR="0" indent="13716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7pPr>
                      <a:lvl8pPr marL="0" marR="0" indent="16002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8pPr>
                      <a:lvl9pPr marL="0" marR="0" indent="18288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9pPr>
                    </a:lstStyle>
                    <a:p>
                      <a:pPr marL="0" marR="0" lvl="0" indent="0" algn="ctr" defTabSz="2921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00" cap="none" spc="0" normalizeH="0" baseline="0" noProof="0">
                          <a:ln>
                            <a:noFill/>
                          </a:ln>
                          <a:solidFill>
                            <a:srgbClr val="19375D"/>
                          </a:solidFill>
                          <a:effectLst/>
                          <a:uLnTx/>
                          <a:uFillTx/>
                          <a:latin typeface="Arial"/>
                          <a:ea typeface="Times New Roman" panose="02020603050405020304" pitchFamily="18" charset="0"/>
                          <a:cs typeface="Arial"/>
                          <a:sym typeface="Helvetica Neue"/>
                        </a:rPr>
                        <a:t>31.5 (20–63)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marR="0" indent="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1pPr>
                      <a:lvl2pPr marL="0" marR="0" indent="2286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2pPr>
                      <a:lvl3pPr marL="0" marR="0" indent="4572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3pPr>
                      <a:lvl4pPr marL="0" marR="0" indent="6858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4pPr>
                      <a:lvl5pPr marL="0" marR="0" indent="9144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5pPr>
                      <a:lvl6pPr marL="0" marR="0" indent="11430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6pPr>
                      <a:lvl7pPr marL="0" marR="0" indent="13716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7pPr>
                      <a:lvl8pPr marL="0" marR="0" indent="16002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8pPr>
                      <a:lvl9pPr marL="0" marR="0" indent="18288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9pPr>
                    </a:lstStyle>
                    <a:p>
                      <a:pPr marL="0" marR="0" lvl="0" indent="0" algn="ctr" defTabSz="2921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00" cap="none" spc="0" normalizeH="0" baseline="0" noProof="0">
                          <a:ln>
                            <a:noFill/>
                          </a:ln>
                          <a:solidFill>
                            <a:srgbClr val="19375D"/>
                          </a:solidFill>
                          <a:effectLst/>
                          <a:uLnTx/>
                          <a:uFillTx/>
                          <a:latin typeface="Arial"/>
                          <a:ea typeface="Times New Roman" panose="02020603050405020304" pitchFamily="18" charset="0"/>
                          <a:cs typeface="Arial"/>
                          <a:sym typeface="Helvetica Neue"/>
                        </a:rPr>
                        <a:t>27 (18–105)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4141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9805014"/>
                  </a:ext>
                </a:extLst>
              </a:tr>
              <a:tr h="382263">
                <a:tc>
                  <a:txBody>
                    <a:bodyPr/>
                    <a:lstStyle>
                      <a:lvl1pPr marL="0" marR="0" indent="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1pPr>
                      <a:lvl2pPr marL="0" marR="0" indent="2286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2pPr>
                      <a:lvl3pPr marL="0" marR="0" indent="4572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3pPr>
                      <a:lvl4pPr marL="0" marR="0" indent="6858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4pPr>
                      <a:lvl5pPr marL="0" marR="0" indent="9144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5pPr>
                      <a:lvl6pPr marL="0" marR="0" indent="11430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6pPr>
                      <a:lvl7pPr marL="0" marR="0" indent="13716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7pPr>
                      <a:lvl8pPr marL="0" marR="0" indent="16002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8pPr>
                      <a:lvl9pPr marL="0" marR="0" indent="18288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9pPr>
                    </a:lstStyle>
                    <a:p>
                      <a:pPr marL="0" algn="l">
                        <a:lnSpc>
                          <a:spcPct val="100000"/>
                        </a:lnSpc>
                      </a:pPr>
                      <a:r>
                        <a:rPr lang="en-US" sz="1600" b="1">
                          <a:solidFill>
                            <a:srgbClr val="19375D"/>
                          </a:solidFill>
                          <a:latin typeface="Arial"/>
                          <a:cs typeface="Arial"/>
                        </a:rPr>
                        <a:t>Platelets ≥100 </a:t>
                      </a:r>
                      <a:r>
                        <a:rPr lang="en-US" sz="1600" b="1" i="0" u="none" strike="noStrike" noProof="0">
                          <a:solidFill>
                            <a:srgbClr val="19375D"/>
                          </a:solidFill>
                          <a:latin typeface="Arial"/>
                        </a:rPr>
                        <a:t>× </a:t>
                      </a:r>
                      <a:r>
                        <a:rPr lang="en-US" sz="1600" b="1">
                          <a:solidFill>
                            <a:srgbClr val="19375D"/>
                          </a:solidFill>
                          <a:latin typeface="Arial"/>
                          <a:cs typeface="Arial"/>
                        </a:rPr>
                        <a:t>10</a:t>
                      </a:r>
                      <a:r>
                        <a:rPr lang="en-US" sz="1600" b="1" baseline="30000">
                          <a:solidFill>
                            <a:srgbClr val="19375D"/>
                          </a:solidFill>
                          <a:latin typeface="Arial"/>
                          <a:cs typeface="Arial"/>
                        </a:rPr>
                        <a:t>9</a:t>
                      </a:r>
                      <a:r>
                        <a:rPr lang="en-US" sz="1600" b="1" baseline="0">
                          <a:solidFill>
                            <a:srgbClr val="19375D"/>
                          </a:solidFill>
                          <a:latin typeface="Arial"/>
                          <a:cs typeface="Arial"/>
                        </a:rPr>
                        <a:t>/L</a:t>
                      </a:r>
                      <a:endParaRPr lang="en-US" sz="1600" b="1" strike="sngStrike">
                        <a:solidFill>
                          <a:srgbClr val="19375D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241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marR="0" indent="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1pPr>
                      <a:lvl2pPr marL="0" marR="0" indent="2286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2pPr>
                      <a:lvl3pPr marL="0" marR="0" indent="4572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3pPr>
                      <a:lvl4pPr marL="0" marR="0" indent="6858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4pPr>
                      <a:lvl5pPr marL="0" marR="0" indent="9144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5pPr>
                      <a:lvl6pPr marL="0" marR="0" indent="11430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6pPr>
                      <a:lvl7pPr marL="0" marR="0" indent="13716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7pPr>
                      <a:lvl8pPr marL="0" marR="0" indent="16002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8pPr>
                      <a:lvl9pPr marL="0" marR="0" indent="18288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9pPr>
                    </a:lstStyle>
                    <a:p>
                      <a:pPr marL="0" marR="0" lvl="0" indent="0" algn="ctr" defTabSz="2921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00" cap="none" spc="0" normalizeH="0" baseline="0" noProof="0">
                          <a:ln>
                            <a:noFill/>
                          </a:ln>
                          <a:solidFill>
                            <a:srgbClr val="19375D"/>
                          </a:solidFill>
                          <a:effectLst/>
                          <a:uLnTx/>
                          <a:uFillTx/>
                          <a:latin typeface="Arial"/>
                          <a:ea typeface="Times New Roman" panose="02020603050405020304" pitchFamily="18" charset="0"/>
                          <a:cs typeface="Arial"/>
                          <a:sym typeface="Helvetica Neue"/>
                        </a:rPr>
                        <a:t>28 (20–105)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241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marR="0" indent="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1pPr>
                      <a:lvl2pPr marL="0" marR="0" indent="2286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2pPr>
                      <a:lvl3pPr marL="0" marR="0" indent="4572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3pPr>
                      <a:lvl4pPr marL="0" marR="0" indent="6858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4pPr>
                      <a:lvl5pPr marL="0" marR="0" indent="9144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5pPr>
                      <a:lvl6pPr marL="0" marR="0" indent="11430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6pPr>
                      <a:lvl7pPr marL="0" marR="0" indent="13716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7pPr>
                      <a:lvl8pPr marL="0" marR="0" indent="16002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8pPr>
                      <a:lvl9pPr marL="0" marR="0" indent="18288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9pPr>
                    </a:lstStyle>
                    <a:p>
                      <a:pPr marL="0" marR="0" lvl="0" indent="0" algn="ctr" defTabSz="2921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00" cap="none" spc="0" normalizeH="0" baseline="0" noProof="0">
                          <a:ln>
                            <a:noFill/>
                          </a:ln>
                          <a:solidFill>
                            <a:srgbClr val="19375D"/>
                          </a:solidFill>
                          <a:effectLst/>
                          <a:uLnTx/>
                          <a:uFillTx/>
                          <a:latin typeface="Arial"/>
                          <a:ea typeface="Times New Roman" panose="02020603050405020304" pitchFamily="18" charset="0"/>
                          <a:cs typeface="Arial"/>
                          <a:sym typeface="Helvetica Neue"/>
                        </a:rPr>
                        <a:t>32 (20–63)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241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marR="0" indent="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1pPr>
                      <a:lvl2pPr marL="0" marR="0" indent="2286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2pPr>
                      <a:lvl3pPr marL="0" marR="0" indent="4572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3pPr>
                      <a:lvl4pPr marL="0" marR="0" indent="6858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4pPr>
                      <a:lvl5pPr marL="0" marR="0" indent="9144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5pPr>
                      <a:lvl6pPr marL="0" marR="0" indent="11430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6pPr>
                      <a:lvl7pPr marL="0" marR="0" indent="13716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7pPr>
                      <a:lvl8pPr marL="0" marR="0" indent="16002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8pPr>
                      <a:lvl9pPr marL="0" marR="0" indent="18288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9pPr>
                    </a:lstStyle>
                    <a:p>
                      <a:pPr marL="0" marR="0" lvl="0" indent="0" algn="ctr" defTabSz="2921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rgbClr val="19375D"/>
                          </a:solidFill>
                          <a:effectLst/>
                          <a:uLnTx/>
                          <a:uFillTx/>
                          <a:latin typeface="Arial"/>
                          <a:ea typeface="Times New Roman" panose="02020603050405020304" pitchFamily="18" charset="0"/>
                          <a:cs typeface="Arial"/>
                          <a:sym typeface="Helvetica Neue"/>
                        </a:rPr>
                        <a:t>29 (20–63)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241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2058720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7122D8D6-5C0D-6714-3205-AC94AFD5FC2F}"/>
              </a:ext>
            </a:extLst>
          </p:cNvPr>
          <p:cNvSpPr txBox="1"/>
          <p:nvPr/>
        </p:nvSpPr>
        <p:spPr>
          <a:xfrm>
            <a:off x="498930" y="5093012"/>
            <a:ext cx="10985500" cy="3795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285744" marR="0" lvl="1" indent="-285744" algn="l" defTabSz="243827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9375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Time to neutrophil and platelet recovery was comparable to that for intensive chemotherapy regimens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srgbClr val="19375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1,2</a:t>
            </a:r>
          </a:p>
        </p:txBody>
      </p:sp>
      <p:sp>
        <p:nvSpPr>
          <p:cNvPr id="5" name="Title 6">
            <a:extLst>
              <a:ext uri="{FF2B5EF4-FFF2-40B4-BE49-F238E27FC236}">
                <a16:creationId xmlns:a16="http://schemas.microsoft.com/office/drawing/2014/main" id="{F6CEC4B8-8F93-8F56-B34D-165C1C4EAEAD}"/>
              </a:ext>
            </a:extLst>
          </p:cNvPr>
          <p:cNvSpPr txBox="1">
            <a:spLocks/>
          </p:cNvSpPr>
          <p:nvPr/>
        </p:nvSpPr>
        <p:spPr>
          <a:xfrm>
            <a:off x="269568" y="992091"/>
            <a:ext cx="12041873" cy="1067741"/>
          </a:xfrm>
          <a:prstGeom prst="rect">
            <a:avLst/>
          </a:prstGeom>
        </p:spPr>
        <p:txBody>
          <a:bodyPr vert="horz" lIns="54864" tIns="54864" rIns="54864" bIns="54864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75" b="0" i="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Verdana" panose="020B0604030504040204" pitchFamily="34" charset="0"/>
                <a:cs typeface="Arial" panose="020B0604020202020204" pitchFamily="34" charset="0"/>
              </a:rPr>
              <a:t>Ziftomenib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Verdana" panose="020B0604030504040204" pitchFamily="34" charset="0"/>
                <a:cs typeface="Arial" panose="020B0604020202020204" pitchFamily="34" charset="0"/>
              </a:rPr>
              <a:t> plus 7+3 in Newly Diagnosed AML:  </a:t>
            </a: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Verdana" panose="020B0604030504040204" pitchFamily="34" charset="0"/>
                <a:cs typeface="Arial" panose="020B0604020202020204" pitchFamily="34" charset="0"/>
              </a:rPr>
              <a:t>Neutrophil and Platelet Recovery in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Verdana" panose="020B0604030504040204" pitchFamily="34" charset="0"/>
                <a:cs typeface="Arial" panose="020B0604020202020204" pitchFamily="34" charset="0"/>
              </a:rPr>
              <a:t>CRc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Verdana" panose="020B0604030504040204" pitchFamily="34" charset="0"/>
                <a:cs typeface="Arial" panose="020B0604020202020204" pitchFamily="34" charset="0"/>
              </a:rPr>
              <a:t> Responders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235F9A4-3F29-5ADE-879A-CF32FBCF7629}"/>
              </a:ext>
            </a:extLst>
          </p:cNvPr>
          <p:cNvSpPr txBox="1"/>
          <p:nvPr/>
        </p:nvSpPr>
        <p:spPr>
          <a:xfrm>
            <a:off x="9699010" y="59140"/>
            <a:ext cx="1903342" cy="502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Duke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Health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F6229C4-7BE1-1C6D-A238-9EB189CD4629}"/>
              </a:ext>
            </a:extLst>
          </p:cNvPr>
          <p:cNvSpPr txBox="1"/>
          <p:nvPr/>
        </p:nvSpPr>
        <p:spPr>
          <a:xfrm>
            <a:off x="393668" y="6354227"/>
            <a:ext cx="3939348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Erba H, et al.  EHA 2025 Abstract S136</a:t>
            </a:r>
          </a:p>
        </p:txBody>
      </p:sp>
    </p:spTree>
    <p:extLst>
      <p:ext uri="{BB962C8B-B14F-4D97-AF65-F5344CB8AC3E}">
        <p14:creationId xmlns:p14="http://schemas.microsoft.com/office/powerpoint/2010/main" val="3218025057"/>
      </p:ext>
    </p:extLst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B55A6A-379A-FAAC-B2C5-75794F679F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19300F2E-5B8F-0A5D-987B-B63CBCE2CB03}"/>
              </a:ext>
            </a:extLst>
          </p:cNvPr>
          <p:cNvGraphicFramePr>
            <a:graphicFrameLocks noGrp="1"/>
          </p:cNvGraphicFramePr>
          <p:nvPr/>
        </p:nvGraphicFramePr>
        <p:xfrm>
          <a:off x="188474" y="1363287"/>
          <a:ext cx="6943847" cy="5255190"/>
        </p:xfrm>
        <a:graphic>
          <a:graphicData uri="http://schemas.openxmlformats.org/drawingml/2006/table">
            <a:tbl>
              <a:tblPr firstRow="1" bandRow="1"/>
              <a:tblGrid>
                <a:gridCol w="2859527">
                  <a:extLst>
                    <a:ext uri="{9D8B030D-6E8A-4147-A177-3AD203B41FA5}">
                      <a16:colId xmlns:a16="http://schemas.microsoft.com/office/drawing/2014/main" val="2051946823"/>
                    </a:ext>
                  </a:extLst>
                </a:gridCol>
                <a:gridCol w="1330960">
                  <a:extLst>
                    <a:ext uri="{9D8B030D-6E8A-4147-A177-3AD203B41FA5}">
                      <a16:colId xmlns:a16="http://schemas.microsoft.com/office/drawing/2014/main" val="2226243992"/>
                    </a:ext>
                  </a:extLst>
                </a:gridCol>
                <a:gridCol w="1320800">
                  <a:extLst>
                    <a:ext uri="{9D8B030D-6E8A-4147-A177-3AD203B41FA5}">
                      <a16:colId xmlns:a16="http://schemas.microsoft.com/office/drawing/2014/main" val="3211817873"/>
                    </a:ext>
                  </a:extLst>
                </a:gridCol>
                <a:gridCol w="1432560">
                  <a:extLst>
                    <a:ext uri="{9D8B030D-6E8A-4147-A177-3AD203B41FA5}">
                      <a16:colId xmlns:a16="http://schemas.microsoft.com/office/drawing/2014/main" val="1461064934"/>
                    </a:ext>
                  </a:extLst>
                </a:gridCol>
              </a:tblGrid>
              <a:tr h="314960">
                <a:tc rowSpan="2">
                  <a:txBody>
                    <a:bodyPr/>
                    <a:lstStyle>
                      <a:lvl1pPr marL="0" marR="0" indent="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1pPr>
                      <a:lvl2pPr marL="0" marR="0" indent="2286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2pPr>
                      <a:lvl3pPr marL="0" marR="0" indent="4572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3pPr>
                      <a:lvl4pPr marL="0" marR="0" indent="6858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4pPr>
                      <a:lvl5pPr marL="0" marR="0" indent="9144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5pPr>
                      <a:lvl6pPr marL="0" marR="0" indent="11430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6pPr>
                      <a:lvl7pPr marL="0" marR="0" indent="13716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7pPr>
                      <a:lvl8pPr marL="0" marR="0" indent="16002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8pPr>
                      <a:lvl9pPr marL="0" marR="0" indent="18288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9pPr>
                    </a:lstStyle>
                    <a:p>
                      <a:pPr algn="l"/>
                      <a:r>
                        <a:rPr lang="en-US" sz="1600" dirty="0">
                          <a:latin typeface="Arial"/>
                          <a:cs typeface="Arial"/>
                        </a:rPr>
                        <a:t>n (%)</a:t>
                      </a:r>
                    </a:p>
                  </a:txBody>
                  <a:tcPr anchor="b">
                    <a:lnL w="12700" cap="flat" cmpd="sng" algn="ctr">
                      <a:solidFill>
                        <a:srgbClr val="4141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4141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497C"/>
                    </a:solidFill>
                  </a:tcPr>
                </a:tc>
                <a:tc>
                  <a:txBody>
                    <a:bodyPr/>
                    <a:lstStyle>
                      <a:lvl1pPr marL="0" marR="0" indent="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1pPr>
                      <a:lvl2pPr marL="0" marR="0" indent="2286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2pPr>
                      <a:lvl3pPr marL="0" marR="0" indent="4572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3pPr>
                      <a:lvl4pPr marL="0" marR="0" indent="6858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4pPr>
                      <a:lvl5pPr marL="0" marR="0" indent="9144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5pPr>
                      <a:lvl6pPr marL="0" marR="0" indent="11430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6pPr>
                      <a:lvl7pPr marL="0" marR="0" indent="13716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7pPr>
                      <a:lvl8pPr marL="0" marR="0" indent="16002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8pPr>
                      <a:lvl9pPr marL="0" marR="0" indent="18288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1" i="1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NPM1</a:t>
                      </a:r>
                      <a:r>
                        <a:rPr lang="en-US" sz="1500" b="1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-m </a:t>
                      </a:r>
                    </a:p>
                  </a:txBody>
                  <a:tcPr anchor="b">
                    <a:lnL>
                      <a:noFill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141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497C"/>
                    </a:solidFill>
                  </a:tcPr>
                </a:tc>
                <a:tc>
                  <a:txBody>
                    <a:bodyPr/>
                    <a:lstStyle>
                      <a:lvl1pPr marL="0" marR="0" indent="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1pPr>
                      <a:lvl2pPr marL="0" marR="0" indent="2286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2pPr>
                      <a:lvl3pPr marL="0" marR="0" indent="4572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3pPr>
                      <a:lvl4pPr marL="0" marR="0" indent="6858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4pPr>
                      <a:lvl5pPr marL="0" marR="0" indent="9144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5pPr>
                      <a:lvl6pPr marL="0" marR="0" indent="11430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6pPr>
                      <a:lvl7pPr marL="0" marR="0" indent="13716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7pPr>
                      <a:lvl8pPr marL="0" marR="0" indent="16002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8pPr>
                      <a:lvl9pPr marL="0" marR="0" indent="18288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1" i="1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KMT2A</a:t>
                      </a:r>
                      <a:r>
                        <a:rPr lang="en-US" sz="1500" b="1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-r</a:t>
                      </a:r>
                    </a:p>
                  </a:txBody>
                  <a:tcPr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141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497C"/>
                    </a:solidFill>
                  </a:tcPr>
                </a:tc>
                <a:tc>
                  <a:txBody>
                    <a:bodyPr/>
                    <a:lstStyle>
                      <a:lvl1pPr marL="0" marR="0" indent="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1pPr>
                      <a:lvl2pPr marL="0" marR="0" indent="2286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2pPr>
                      <a:lvl3pPr marL="0" marR="0" indent="4572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3pPr>
                      <a:lvl4pPr marL="0" marR="0" indent="6858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4pPr>
                      <a:lvl5pPr marL="0" marR="0" indent="9144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5pPr>
                      <a:lvl6pPr marL="0" marR="0" indent="11430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6pPr>
                      <a:lvl7pPr marL="0" marR="0" indent="13716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7pPr>
                      <a:lvl8pPr marL="0" marR="0" indent="16002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8pPr>
                      <a:lvl9pPr marL="0" marR="0" indent="18288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9pPr>
                    </a:lstStyle>
                    <a:p>
                      <a:pPr algn="ctr"/>
                      <a:r>
                        <a:rPr lang="en-US" sz="1500" b="1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All Patients</a:t>
                      </a:r>
                    </a:p>
                  </a:txBody>
                  <a:tcPr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141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141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497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4254865"/>
                  </a:ext>
                </a:extLst>
              </a:tr>
              <a:tr h="538480">
                <a:tc vMerge="1"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98C5"/>
                    </a:solidFill>
                  </a:tcPr>
                </a:tc>
                <a:tc>
                  <a:txBody>
                    <a:bodyPr/>
                    <a:lstStyle>
                      <a:lvl1pPr marL="0" marR="0" indent="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1pPr>
                      <a:lvl2pPr marL="0" marR="0" indent="2286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2pPr>
                      <a:lvl3pPr marL="0" marR="0" indent="4572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3pPr>
                      <a:lvl4pPr marL="0" marR="0" indent="6858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4pPr>
                      <a:lvl5pPr marL="0" marR="0" indent="9144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5pPr>
                      <a:lvl6pPr marL="0" marR="0" indent="11430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6pPr>
                      <a:lvl7pPr marL="0" marR="0" indent="13716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7pPr>
                      <a:lvl8pPr marL="0" marR="0" indent="16002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8pPr>
                      <a:lvl9pPr marL="0" marR="0" indent="18288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1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600 mg</a:t>
                      </a:r>
                      <a:br>
                        <a:rPr lang="en-US" sz="15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</a:br>
                      <a:r>
                        <a:rPr lang="en-US" sz="1500" b="1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(n=44)</a:t>
                      </a:r>
                    </a:p>
                  </a:txBody>
                  <a:tcPr anchor="b">
                    <a:lnL>
                      <a:noFill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497C"/>
                    </a:solidFill>
                  </a:tcPr>
                </a:tc>
                <a:tc>
                  <a:txBody>
                    <a:bodyPr/>
                    <a:lstStyle>
                      <a:lvl1pPr marL="0" marR="0" indent="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1pPr>
                      <a:lvl2pPr marL="0" marR="0" indent="2286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2pPr>
                      <a:lvl3pPr marL="0" marR="0" indent="4572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3pPr>
                      <a:lvl4pPr marL="0" marR="0" indent="6858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4pPr>
                      <a:lvl5pPr marL="0" marR="0" indent="9144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5pPr>
                      <a:lvl6pPr marL="0" marR="0" indent="11430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6pPr>
                      <a:lvl7pPr marL="0" marR="0" indent="13716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7pPr>
                      <a:lvl8pPr marL="0" marR="0" indent="16002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8pPr>
                      <a:lvl9pPr marL="0" marR="0" indent="18288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1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600 mg</a:t>
                      </a:r>
                      <a:br>
                        <a:rPr lang="en-US" sz="15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</a:br>
                      <a:r>
                        <a:rPr lang="en-US" sz="1500" b="1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(n=27)</a:t>
                      </a:r>
                    </a:p>
                  </a:txBody>
                  <a:tcPr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497C"/>
                    </a:solidFill>
                  </a:tcPr>
                </a:tc>
                <a:tc>
                  <a:txBody>
                    <a:bodyPr/>
                    <a:lstStyle>
                      <a:lvl1pPr marL="0" marR="0" indent="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1pPr>
                      <a:lvl2pPr marL="0" marR="0" indent="2286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2pPr>
                      <a:lvl3pPr marL="0" marR="0" indent="4572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3pPr>
                      <a:lvl4pPr marL="0" marR="0" indent="6858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4pPr>
                      <a:lvl5pPr marL="0" marR="0" indent="9144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5pPr>
                      <a:lvl6pPr marL="0" marR="0" indent="11430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6pPr>
                      <a:lvl7pPr marL="0" marR="0" indent="13716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7pPr>
                      <a:lvl8pPr marL="0" marR="0" indent="16002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8pPr>
                      <a:lvl9pPr marL="0" marR="0" indent="18288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9pPr>
                    </a:lstStyle>
                    <a:p>
                      <a:pPr algn="ctr"/>
                      <a:r>
                        <a:rPr lang="en-US" sz="1500" b="1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600 mg </a:t>
                      </a:r>
                    </a:p>
                    <a:p>
                      <a:pPr algn="ctr"/>
                      <a:r>
                        <a:rPr lang="en-US" sz="1500" b="1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(N=71)</a:t>
                      </a:r>
                    </a:p>
                  </a:txBody>
                  <a:tcPr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141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497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1290623"/>
                  </a:ext>
                </a:extLst>
              </a:tr>
              <a:tr h="314960">
                <a:tc>
                  <a:txBody>
                    <a:bodyPr/>
                    <a:lstStyle>
                      <a:lvl1pPr marL="0" marR="0" indent="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1pPr>
                      <a:lvl2pPr marL="0" marR="0" indent="2286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2pPr>
                      <a:lvl3pPr marL="0" marR="0" indent="4572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3pPr>
                      <a:lvl4pPr marL="0" marR="0" indent="6858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4pPr>
                      <a:lvl5pPr marL="0" marR="0" indent="9144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5pPr>
                      <a:lvl6pPr marL="0" marR="0" indent="11430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6pPr>
                      <a:lvl7pPr marL="0" marR="0" indent="13716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7pPr>
                      <a:lvl8pPr marL="0" marR="0" indent="16002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8pPr>
                      <a:lvl9pPr marL="0" marR="0" indent="18288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9pPr>
                    </a:lstStyle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1500" b="1">
                          <a:solidFill>
                            <a:srgbClr val="19375D"/>
                          </a:solidFill>
                          <a:latin typeface="Arial"/>
                          <a:cs typeface="Arial"/>
                        </a:rPr>
                        <a:t>CRc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4141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marR="0" indent="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1pPr>
                      <a:lvl2pPr marL="0" marR="0" indent="2286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2pPr>
                      <a:lvl3pPr marL="0" marR="0" indent="4572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3pPr>
                      <a:lvl4pPr marL="0" marR="0" indent="6858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4pPr>
                      <a:lvl5pPr marL="0" marR="0" indent="9144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5pPr>
                      <a:lvl6pPr marL="0" marR="0" indent="11430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6pPr>
                      <a:lvl7pPr marL="0" marR="0" indent="13716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7pPr>
                      <a:lvl8pPr marL="0" marR="0" indent="16002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8pPr>
                      <a:lvl9pPr marL="0" marR="0" indent="18288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kern="100" dirty="0">
                          <a:solidFill>
                            <a:srgbClr val="C00000"/>
                          </a:solidFill>
                          <a:effectLst/>
                          <a:latin typeface="Arial"/>
                          <a:ea typeface="Times New Roman" panose="02020603050405020304" pitchFamily="18" charset="0"/>
                          <a:cs typeface="Arial"/>
                        </a:rPr>
                        <a:t>41 (93)</a:t>
                      </a:r>
                      <a:endParaRPr lang="en-US" sz="1500" b="1" kern="100" baseline="30000" dirty="0">
                        <a:solidFill>
                          <a:srgbClr val="C00000"/>
                        </a:solidFill>
                        <a:effectLst/>
                        <a:latin typeface="Arial"/>
                        <a:ea typeface="Times New Roman" panose="02020603050405020304" pitchFamily="18" charset="0"/>
                        <a:cs typeface="Arial"/>
                      </a:endParaRP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marR="0" indent="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1pPr>
                      <a:lvl2pPr marL="0" marR="0" indent="2286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2pPr>
                      <a:lvl3pPr marL="0" marR="0" indent="4572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3pPr>
                      <a:lvl4pPr marL="0" marR="0" indent="6858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4pPr>
                      <a:lvl5pPr marL="0" marR="0" indent="9144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5pPr>
                      <a:lvl6pPr marL="0" marR="0" indent="11430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6pPr>
                      <a:lvl7pPr marL="0" marR="0" indent="13716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7pPr>
                      <a:lvl8pPr marL="0" marR="0" indent="16002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8pPr>
                      <a:lvl9pPr marL="0" marR="0" indent="18288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kern="100" dirty="0">
                          <a:solidFill>
                            <a:srgbClr val="C00000"/>
                          </a:solidFill>
                          <a:effectLst/>
                          <a:latin typeface="Arial"/>
                          <a:ea typeface="Times New Roman" panose="02020603050405020304" pitchFamily="18" charset="0"/>
                          <a:cs typeface="Arial"/>
                        </a:rPr>
                        <a:t>24 (89)</a:t>
                      </a:r>
                      <a:endParaRPr lang="en-US" sz="1500" b="1" kern="100" baseline="30000" dirty="0">
                        <a:solidFill>
                          <a:srgbClr val="C00000"/>
                        </a:solidFill>
                        <a:effectLst/>
                        <a:latin typeface="Arial"/>
                        <a:ea typeface="Times New Roman" panose="02020603050405020304" pitchFamily="18" charset="0"/>
                        <a:cs typeface="Arial"/>
                      </a:endParaRP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marR="0" indent="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1pPr>
                      <a:lvl2pPr marL="0" marR="0" indent="2286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2pPr>
                      <a:lvl3pPr marL="0" marR="0" indent="4572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3pPr>
                      <a:lvl4pPr marL="0" marR="0" indent="6858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4pPr>
                      <a:lvl5pPr marL="0" marR="0" indent="9144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5pPr>
                      <a:lvl6pPr marL="0" marR="0" indent="11430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6pPr>
                      <a:lvl7pPr marL="0" marR="0" indent="13716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7pPr>
                      <a:lvl8pPr marL="0" marR="0" indent="16002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8pPr>
                      <a:lvl9pPr marL="0" marR="0" indent="18288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kern="100" dirty="0">
                          <a:solidFill>
                            <a:srgbClr val="C00000"/>
                          </a:solidFill>
                          <a:effectLst/>
                          <a:latin typeface="Arial"/>
                          <a:ea typeface="Times New Roman" panose="02020603050405020304" pitchFamily="18" charset="0"/>
                          <a:cs typeface="Arial"/>
                        </a:rPr>
                        <a:t>65 (92)</a:t>
                      </a: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141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2103147"/>
                  </a:ext>
                </a:extLst>
              </a:tr>
              <a:tr h="2082772">
                <a:tc>
                  <a:txBody>
                    <a:bodyPr/>
                    <a:lstStyle>
                      <a:lvl1pPr marL="0" marR="0" indent="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1pPr>
                      <a:lvl2pPr marL="0" marR="0" indent="2286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2pPr>
                      <a:lvl3pPr marL="0" marR="0" indent="4572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3pPr>
                      <a:lvl4pPr marL="0" marR="0" indent="6858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4pPr>
                      <a:lvl5pPr marL="0" marR="0" indent="9144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5pPr>
                      <a:lvl6pPr marL="0" marR="0" indent="11430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6pPr>
                      <a:lvl7pPr marL="0" marR="0" indent="13716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7pPr>
                      <a:lvl8pPr marL="0" marR="0" indent="16002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8pPr>
                      <a:lvl9pPr marL="0" marR="0" indent="18288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9pPr>
                    </a:lstStyle>
                    <a:p>
                      <a:pPr marL="0" algn="l">
                        <a:lnSpc>
                          <a:spcPct val="100000"/>
                        </a:lnSpc>
                      </a:pPr>
                      <a:r>
                        <a:rPr lang="en-US" sz="1500" b="1">
                          <a:solidFill>
                            <a:srgbClr val="19375D"/>
                          </a:solidFill>
                          <a:latin typeface="Arial"/>
                          <a:cs typeface="Arial"/>
                        </a:rPr>
                        <a:t>ORR</a:t>
                      </a:r>
                    </a:p>
                    <a:p>
                      <a:pPr marL="91440" algn="l">
                        <a:lnSpc>
                          <a:spcPct val="100000"/>
                        </a:lnSpc>
                      </a:pPr>
                      <a:r>
                        <a:rPr lang="en-US" sz="1500" b="0">
                          <a:solidFill>
                            <a:srgbClr val="19375D"/>
                          </a:solidFill>
                          <a:latin typeface="Arial"/>
                          <a:cs typeface="Arial"/>
                        </a:rPr>
                        <a:t>CR</a:t>
                      </a:r>
                    </a:p>
                    <a:p>
                      <a:pPr marL="91440" algn="l">
                        <a:lnSpc>
                          <a:spcPct val="100000"/>
                        </a:lnSpc>
                      </a:pPr>
                      <a:r>
                        <a:rPr lang="en-US" sz="1500" b="0" err="1">
                          <a:solidFill>
                            <a:srgbClr val="19375D"/>
                          </a:solidFill>
                          <a:latin typeface="Arial"/>
                          <a:cs typeface="Arial"/>
                        </a:rPr>
                        <a:t>CRh</a:t>
                      </a:r>
                      <a:endParaRPr lang="en-US" sz="1500" b="0">
                        <a:solidFill>
                          <a:srgbClr val="19375D"/>
                        </a:solidFill>
                        <a:latin typeface="Arial"/>
                        <a:cs typeface="Arial"/>
                      </a:endParaRPr>
                    </a:p>
                    <a:p>
                      <a:pPr marL="91440" algn="l">
                        <a:lnSpc>
                          <a:spcPct val="100000"/>
                        </a:lnSpc>
                      </a:pPr>
                      <a:r>
                        <a:rPr lang="en-US" sz="1500" b="0" err="1">
                          <a:solidFill>
                            <a:srgbClr val="19375D"/>
                          </a:solidFill>
                          <a:latin typeface="Arial"/>
                          <a:cs typeface="Arial"/>
                        </a:rPr>
                        <a:t>CRi</a:t>
                      </a:r>
                      <a:endParaRPr lang="en-US" sz="1500" b="0">
                        <a:solidFill>
                          <a:srgbClr val="19375D"/>
                        </a:solidFill>
                        <a:latin typeface="Arial"/>
                        <a:cs typeface="Arial"/>
                      </a:endParaRPr>
                    </a:p>
                    <a:p>
                      <a:pPr marL="91440" algn="l">
                        <a:lnSpc>
                          <a:spcPct val="100000"/>
                        </a:lnSpc>
                      </a:pPr>
                      <a:r>
                        <a:rPr lang="en-US" sz="1500" b="0">
                          <a:solidFill>
                            <a:srgbClr val="19375D"/>
                          </a:solidFill>
                          <a:latin typeface="Arial"/>
                          <a:cs typeface="Arial"/>
                        </a:rPr>
                        <a:t>MLFS</a:t>
                      </a:r>
                    </a:p>
                    <a:p>
                      <a:pPr marL="0" indent="0" algn="l">
                        <a:lnSpc>
                          <a:spcPct val="100000"/>
                        </a:lnSpc>
                      </a:pPr>
                      <a:r>
                        <a:rPr lang="en-US" sz="1500" b="1">
                          <a:solidFill>
                            <a:srgbClr val="19375D"/>
                          </a:solidFill>
                          <a:latin typeface="Arial"/>
                          <a:cs typeface="Arial"/>
                        </a:rPr>
                        <a:t>PR</a:t>
                      </a:r>
                    </a:p>
                    <a:p>
                      <a:pPr marL="0" indent="0" algn="l">
                        <a:lnSpc>
                          <a:spcPct val="100000"/>
                        </a:lnSpc>
                      </a:pPr>
                      <a:r>
                        <a:rPr lang="en-US" sz="1500" b="1">
                          <a:solidFill>
                            <a:srgbClr val="19375D"/>
                          </a:solidFill>
                          <a:latin typeface="Arial"/>
                          <a:cs typeface="Arial"/>
                        </a:rPr>
                        <a:t>NR</a:t>
                      </a:r>
                    </a:p>
                    <a:p>
                      <a:pPr marL="0" indent="0" algn="l">
                        <a:lnSpc>
                          <a:spcPct val="100000"/>
                        </a:lnSpc>
                      </a:pPr>
                      <a:r>
                        <a:rPr lang="en-US" sz="1500" b="1">
                          <a:solidFill>
                            <a:srgbClr val="19375D"/>
                          </a:solidFill>
                          <a:latin typeface="Arial"/>
                          <a:cs typeface="Arial"/>
                        </a:rPr>
                        <a:t>NE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4141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241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marR="0" indent="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1pPr>
                      <a:lvl2pPr marL="0" marR="0" indent="2286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2pPr>
                      <a:lvl3pPr marL="0" marR="0" indent="4572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3pPr>
                      <a:lvl4pPr marL="0" marR="0" indent="6858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4pPr>
                      <a:lvl5pPr marL="0" marR="0" indent="9144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5pPr>
                      <a:lvl6pPr marL="0" marR="0" indent="11430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6pPr>
                      <a:lvl7pPr marL="0" marR="0" indent="13716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7pPr>
                      <a:lvl8pPr marL="0" marR="0" indent="16002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8pPr>
                      <a:lvl9pPr marL="0" marR="0" indent="18288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kern="100" dirty="0">
                          <a:solidFill>
                            <a:srgbClr val="19375D"/>
                          </a:solidFill>
                          <a:effectLst/>
                          <a:latin typeface="Arial"/>
                          <a:ea typeface="Calibri"/>
                          <a:cs typeface="Arial"/>
                        </a:rPr>
                        <a:t>43 (98)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100" dirty="0">
                          <a:solidFill>
                            <a:srgbClr val="19375D"/>
                          </a:solidFill>
                          <a:effectLst/>
                          <a:latin typeface="Arial"/>
                          <a:ea typeface="Calibri"/>
                          <a:cs typeface="Arial"/>
                        </a:rPr>
                        <a:t>37 (84)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100" dirty="0">
                          <a:solidFill>
                            <a:srgbClr val="19375D"/>
                          </a:solidFill>
                          <a:effectLst/>
                          <a:latin typeface="Arial"/>
                          <a:ea typeface="Calibri"/>
                          <a:cs typeface="Arial"/>
                        </a:rPr>
                        <a:t>1 (2)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100" dirty="0">
                          <a:solidFill>
                            <a:srgbClr val="19375D"/>
                          </a:solidFill>
                          <a:effectLst/>
                          <a:latin typeface="Arial"/>
                          <a:ea typeface="Calibri"/>
                          <a:cs typeface="Arial"/>
                        </a:rPr>
                        <a:t>3 (7)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100" dirty="0">
                          <a:solidFill>
                            <a:srgbClr val="19375D"/>
                          </a:solidFill>
                          <a:effectLst/>
                          <a:latin typeface="Arial"/>
                          <a:ea typeface="Calibri"/>
                          <a:cs typeface="Arial"/>
                        </a:rPr>
                        <a:t>2 (5)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100" dirty="0">
                          <a:solidFill>
                            <a:srgbClr val="19375D"/>
                          </a:solidFill>
                          <a:effectLst/>
                          <a:latin typeface="Arial"/>
                          <a:ea typeface="Calibri"/>
                          <a:cs typeface="Arial"/>
                        </a:rPr>
                        <a:t>0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100" dirty="0">
                          <a:solidFill>
                            <a:srgbClr val="19375D"/>
                          </a:solidFill>
                          <a:effectLst/>
                          <a:latin typeface="Arial"/>
                          <a:ea typeface="Calibri"/>
                          <a:cs typeface="Arial"/>
                        </a:rPr>
                        <a:t>1 (2)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100" dirty="0">
                          <a:solidFill>
                            <a:srgbClr val="19375D"/>
                          </a:solidFill>
                          <a:effectLst/>
                          <a:latin typeface="Arial"/>
                          <a:ea typeface="Calibri"/>
                          <a:cs typeface="Arial"/>
                        </a:rPr>
                        <a:t>0</a:t>
                      </a:r>
                    </a:p>
                  </a:txBody>
                  <a:tcPr marL="68580" marR="6858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241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marR="0" indent="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1pPr>
                      <a:lvl2pPr marL="0" marR="0" indent="2286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2pPr>
                      <a:lvl3pPr marL="0" marR="0" indent="4572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3pPr>
                      <a:lvl4pPr marL="0" marR="0" indent="6858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4pPr>
                      <a:lvl5pPr marL="0" marR="0" indent="9144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5pPr>
                      <a:lvl6pPr marL="0" marR="0" indent="11430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6pPr>
                      <a:lvl7pPr marL="0" marR="0" indent="13716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7pPr>
                      <a:lvl8pPr marL="0" marR="0" indent="16002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8pPr>
                      <a:lvl9pPr marL="0" marR="0" indent="18288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kern="100" dirty="0">
                          <a:solidFill>
                            <a:srgbClr val="19375D"/>
                          </a:solidFill>
                          <a:effectLst/>
                          <a:latin typeface="Arial"/>
                          <a:ea typeface="Calibri"/>
                          <a:cs typeface="Arial"/>
                        </a:rPr>
                        <a:t>24 (89)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100" dirty="0">
                          <a:solidFill>
                            <a:srgbClr val="19375D"/>
                          </a:solidFill>
                          <a:effectLst/>
                          <a:latin typeface="Arial"/>
                          <a:ea typeface="Calibri"/>
                          <a:cs typeface="Arial"/>
                        </a:rPr>
                        <a:t>20 (74)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100" dirty="0">
                          <a:solidFill>
                            <a:srgbClr val="19375D"/>
                          </a:solidFill>
                          <a:effectLst/>
                          <a:latin typeface="Arial"/>
                          <a:ea typeface="Calibri"/>
                          <a:cs typeface="Arial"/>
                        </a:rPr>
                        <a:t>0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100" dirty="0">
                          <a:solidFill>
                            <a:srgbClr val="19375D"/>
                          </a:solidFill>
                          <a:effectLst/>
                          <a:latin typeface="Arial"/>
                          <a:ea typeface="Calibri"/>
                          <a:cs typeface="Arial"/>
                        </a:rPr>
                        <a:t>4 (15)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100" dirty="0">
                          <a:solidFill>
                            <a:srgbClr val="19375D"/>
                          </a:solidFill>
                          <a:effectLst/>
                          <a:latin typeface="Arial"/>
                          <a:ea typeface="Calibri"/>
                          <a:cs typeface="Arial"/>
                        </a:rPr>
                        <a:t>0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100" dirty="0">
                          <a:solidFill>
                            <a:srgbClr val="19375D"/>
                          </a:solidFill>
                          <a:effectLst/>
                          <a:latin typeface="Arial"/>
                          <a:ea typeface="Calibri"/>
                          <a:cs typeface="Arial"/>
                        </a:rPr>
                        <a:t>0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100" dirty="0">
                          <a:solidFill>
                            <a:srgbClr val="19375D"/>
                          </a:solidFill>
                          <a:effectLst/>
                          <a:latin typeface="Arial"/>
                          <a:ea typeface="Calibri"/>
                          <a:cs typeface="Arial"/>
                        </a:rPr>
                        <a:t>2 (7)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100" dirty="0">
                          <a:solidFill>
                            <a:srgbClr val="19375D"/>
                          </a:solidFill>
                          <a:effectLst/>
                          <a:latin typeface="Arial"/>
                          <a:ea typeface="Calibri"/>
                          <a:cs typeface="Arial"/>
                        </a:rPr>
                        <a:t>1 (4)</a:t>
                      </a:r>
                    </a:p>
                  </a:txBody>
                  <a:tcPr marL="68580" marR="6858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241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marR="0" indent="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1pPr>
                      <a:lvl2pPr marL="0" marR="0" indent="2286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2pPr>
                      <a:lvl3pPr marL="0" marR="0" indent="4572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3pPr>
                      <a:lvl4pPr marL="0" marR="0" indent="6858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4pPr>
                      <a:lvl5pPr marL="0" marR="0" indent="9144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5pPr>
                      <a:lvl6pPr marL="0" marR="0" indent="11430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6pPr>
                      <a:lvl7pPr marL="0" marR="0" indent="13716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7pPr>
                      <a:lvl8pPr marL="0" marR="0" indent="16002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8pPr>
                      <a:lvl9pPr marL="0" marR="0" indent="18288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kern="100" dirty="0">
                          <a:solidFill>
                            <a:srgbClr val="19375D"/>
                          </a:solidFill>
                          <a:effectLst/>
                          <a:latin typeface="Arial"/>
                          <a:ea typeface="Calibri"/>
                          <a:cs typeface="Arial"/>
                        </a:rPr>
                        <a:t>67 (94)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0" kern="100" dirty="0">
                          <a:solidFill>
                            <a:srgbClr val="19375D"/>
                          </a:solidFill>
                          <a:effectLst/>
                          <a:latin typeface="Arial"/>
                          <a:ea typeface="Calibri"/>
                          <a:cs typeface="Arial"/>
                        </a:rPr>
                        <a:t>57 (80)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0" kern="100" dirty="0">
                          <a:solidFill>
                            <a:srgbClr val="19375D"/>
                          </a:solidFill>
                          <a:effectLst/>
                          <a:latin typeface="Arial"/>
                          <a:ea typeface="Calibri"/>
                          <a:cs typeface="Arial"/>
                        </a:rPr>
                        <a:t>1 (1)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0" kern="100" dirty="0">
                          <a:solidFill>
                            <a:srgbClr val="19375D"/>
                          </a:solidFill>
                          <a:effectLst/>
                          <a:latin typeface="Arial"/>
                          <a:ea typeface="Calibri"/>
                          <a:cs typeface="Arial"/>
                        </a:rPr>
                        <a:t>7 (10)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0" kern="100" dirty="0">
                          <a:solidFill>
                            <a:srgbClr val="19375D"/>
                          </a:solidFill>
                          <a:effectLst/>
                          <a:latin typeface="Arial"/>
                          <a:ea typeface="Calibri"/>
                          <a:cs typeface="Arial"/>
                        </a:rPr>
                        <a:t>2 (3)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0" kern="100" dirty="0">
                          <a:solidFill>
                            <a:srgbClr val="19375D"/>
                          </a:solidFill>
                          <a:effectLst/>
                          <a:latin typeface="Arial"/>
                          <a:ea typeface="Calibri"/>
                          <a:cs typeface="Arial"/>
                        </a:rPr>
                        <a:t>0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0" kern="100" dirty="0">
                          <a:solidFill>
                            <a:srgbClr val="19375D"/>
                          </a:solidFill>
                          <a:effectLst/>
                          <a:latin typeface="Arial"/>
                          <a:ea typeface="Calibri"/>
                          <a:cs typeface="Arial"/>
                        </a:rPr>
                        <a:t>3 (4)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0" kern="100" dirty="0">
                          <a:solidFill>
                            <a:srgbClr val="19375D"/>
                          </a:solidFill>
                          <a:effectLst/>
                          <a:latin typeface="Arial"/>
                          <a:ea typeface="Calibri"/>
                          <a:cs typeface="Arial"/>
                        </a:rPr>
                        <a:t>1 (1)</a:t>
                      </a:r>
                    </a:p>
                  </a:txBody>
                  <a:tcPr marL="68580" marR="6858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141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241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8612"/>
                  </a:ext>
                </a:extLst>
              </a:tr>
              <a:tr h="764771">
                <a:tc>
                  <a:txBody>
                    <a:bodyPr/>
                    <a:lstStyle>
                      <a:lvl1pPr marL="0" marR="0" indent="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1pPr>
                      <a:lvl2pPr marL="0" marR="0" indent="2286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2pPr>
                      <a:lvl3pPr marL="0" marR="0" indent="4572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3pPr>
                      <a:lvl4pPr marL="0" marR="0" indent="6858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4pPr>
                      <a:lvl5pPr marL="0" marR="0" indent="9144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5pPr>
                      <a:lvl6pPr marL="0" marR="0" indent="11430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6pPr>
                      <a:lvl7pPr marL="0" marR="0" indent="13716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7pPr>
                      <a:lvl8pPr marL="0" marR="0" indent="16002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8pPr>
                      <a:lvl9pPr marL="0" marR="0" indent="18288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9pPr>
                    </a:lstStyle>
                    <a:p>
                      <a:pPr marL="111125" indent="-111125" algn="l">
                        <a:lnSpc>
                          <a:spcPct val="100000"/>
                        </a:lnSpc>
                      </a:pPr>
                      <a:r>
                        <a:rPr lang="en-US" sz="1500" b="1">
                          <a:solidFill>
                            <a:srgbClr val="19375D"/>
                          </a:solidFill>
                          <a:latin typeface="Arial"/>
                          <a:cs typeface="Arial"/>
                        </a:rPr>
                        <a:t>CR MRD-negativity</a:t>
                      </a:r>
                      <a:r>
                        <a:rPr lang="en-US" sz="1500" b="1" kern="1200">
                          <a:solidFill>
                            <a:srgbClr val="19375D"/>
                          </a:solidFill>
                          <a:latin typeface="Arial"/>
                          <a:cs typeface="Arial"/>
                        </a:rPr>
                        <a:t>, n/N (%)</a:t>
                      </a:r>
                      <a:r>
                        <a:rPr lang="en-US" sz="1500" b="1" kern="1200" baseline="30000">
                          <a:solidFill>
                            <a:srgbClr val="19375D"/>
                          </a:solidFill>
                          <a:latin typeface="Arial"/>
                          <a:cs typeface="Arial"/>
                        </a:rPr>
                        <a:t>b</a:t>
                      </a:r>
                    </a:p>
                    <a:p>
                      <a:pPr marL="111125" marR="0" lvl="0" indent="-111125" algn="l" defTabSz="2921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1" err="1">
                          <a:solidFill>
                            <a:srgbClr val="19375D"/>
                          </a:solidFill>
                          <a:latin typeface="Arial"/>
                          <a:cs typeface="Arial"/>
                        </a:rPr>
                        <a:t>CRc</a:t>
                      </a:r>
                      <a:r>
                        <a:rPr lang="en-US" sz="1500" b="1">
                          <a:solidFill>
                            <a:srgbClr val="19375D"/>
                          </a:solidFill>
                          <a:latin typeface="Arial"/>
                          <a:cs typeface="Arial"/>
                        </a:rPr>
                        <a:t> MRD-negativity</a:t>
                      </a:r>
                      <a:r>
                        <a:rPr lang="en-US" sz="1500" b="1" kern="1200">
                          <a:solidFill>
                            <a:srgbClr val="19375D"/>
                          </a:solidFill>
                          <a:latin typeface="Arial"/>
                          <a:cs typeface="Arial"/>
                        </a:rPr>
                        <a:t>, n/N (%)</a:t>
                      </a:r>
                      <a:r>
                        <a:rPr lang="en-US" sz="1500" b="1" kern="1200" baseline="30000">
                          <a:solidFill>
                            <a:srgbClr val="19375D"/>
                          </a:solidFill>
                          <a:latin typeface="Arial"/>
                          <a:cs typeface="Arial"/>
                        </a:rPr>
                        <a:t>b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4141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1pPr>
                      <a:lvl2pPr marL="0" marR="0" indent="2286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2pPr>
                      <a:lvl3pPr marL="0" marR="0" indent="4572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3pPr>
                      <a:lvl4pPr marL="0" marR="0" indent="6858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4pPr>
                      <a:lvl5pPr marL="0" marR="0" indent="9144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5pPr>
                      <a:lvl6pPr marL="0" marR="0" indent="11430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6pPr>
                      <a:lvl7pPr marL="0" marR="0" indent="13716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7pPr>
                      <a:lvl8pPr marL="0" marR="0" indent="16002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8pPr>
                      <a:lvl9pPr marL="0" marR="0" indent="18288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kern="100" dirty="0">
                          <a:solidFill>
                            <a:srgbClr val="19375D"/>
                          </a:solidFill>
                          <a:effectLst/>
                          <a:latin typeface="Arial"/>
                          <a:ea typeface="Calibri"/>
                          <a:cs typeface="Arial"/>
                        </a:rPr>
                        <a:t>24/34 (71)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kern="100" dirty="0">
                          <a:solidFill>
                            <a:srgbClr val="19375D"/>
                          </a:solidFill>
                          <a:effectLst/>
                          <a:latin typeface="Arial"/>
                          <a:ea typeface="Calibri"/>
                          <a:cs typeface="Arial"/>
                        </a:rPr>
                        <a:t>26/38 (68)</a:t>
                      </a: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1pPr>
                      <a:lvl2pPr marL="0" marR="0" indent="2286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2pPr>
                      <a:lvl3pPr marL="0" marR="0" indent="4572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3pPr>
                      <a:lvl4pPr marL="0" marR="0" indent="6858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4pPr>
                      <a:lvl5pPr marL="0" marR="0" indent="9144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5pPr>
                      <a:lvl6pPr marL="0" marR="0" indent="11430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6pPr>
                      <a:lvl7pPr marL="0" marR="0" indent="13716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7pPr>
                      <a:lvl8pPr marL="0" marR="0" indent="16002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8pPr>
                      <a:lvl9pPr marL="0" marR="0" indent="18288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kern="100" dirty="0">
                          <a:solidFill>
                            <a:srgbClr val="19375D"/>
                          </a:solidFill>
                          <a:effectLst/>
                          <a:latin typeface="Arial"/>
                          <a:ea typeface="Calibri"/>
                          <a:cs typeface="Arial"/>
                        </a:rPr>
                        <a:t>14/16 (88)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kern="100" dirty="0">
                          <a:solidFill>
                            <a:srgbClr val="19375D"/>
                          </a:solidFill>
                          <a:effectLst/>
                          <a:latin typeface="Arial"/>
                          <a:ea typeface="Calibri"/>
                          <a:cs typeface="Arial"/>
                        </a:rPr>
                        <a:t>15/18 (83)</a:t>
                      </a: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1pPr>
                      <a:lvl2pPr marL="0" marR="0" indent="2286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2pPr>
                      <a:lvl3pPr marL="0" marR="0" indent="4572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3pPr>
                      <a:lvl4pPr marL="0" marR="0" indent="6858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4pPr>
                      <a:lvl5pPr marL="0" marR="0" indent="9144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5pPr>
                      <a:lvl6pPr marL="0" marR="0" indent="11430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6pPr>
                      <a:lvl7pPr marL="0" marR="0" indent="13716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7pPr>
                      <a:lvl8pPr marL="0" marR="0" indent="16002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8pPr>
                      <a:lvl9pPr marL="0" marR="0" indent="1828800" algn="ctr" defTabSz="2921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Helvetica Neue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kern="100" dirty="0">
                          <a:solidFill>
                            <a:srgbClr val="19375D"/>
                          </a:solidFill>
                          <a:effectLst/>
                          <a:latin typeface="Arial"/>
                          <a:ea typeface="Calibri"/>
                          <a:cs typeface="Arial"/>
                        </a:rPr>
                        <a:t>38/50 (76)</a:t>
                      </a:r>
                      <a:endParaRPr lang="en-US" sz="1500" b="0" strike="sngStrike" kern="100" dirty="0">
                        <a:solidFill>
                          <a:srgbClr val="19375D"/>
                        </a:solidFill>
                        <a:effectLst/>
                        <a:latin typeface="Arial"/>
                        <a:ea typeface="Calibri"/>
                        <a:cs typeface="Arial"/>
                      </a:endParaRP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kern="100" dirty="0">
                          <a:solidFill>
                            <a:srgbClr val="19375D"/>
                          </a:solidFill>
                          <a:effectLst/>
                          <a:latin typeface="Arial"/>
                          <a:ea typeface="Calibri"/>
                          <a:cs typeface="Arial"/>
                        </a:rPr>
                        <a:t>41/56 (73)</a:t>
                      </a: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141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07272379"/>
                  </a:ext>
                </a:extLst>
              </a:tr>
              <a:tr h="1218927">
                <a:tc>
                  <a:txBody>
                    <a:bodyPr/>
                    <a:lstStyle/>
                    <a:p>
                      <a:pPr marL="111125" marR="0" lvl="0" indent="-111125" algn="l" defTabSz="2921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1" kern="1200" dirty="0">
                          <a:solidFill>
                            <a:srgbClr val="19375D"/>
                          </a:solidFill>
                          <a:latin typeface="Arial"/>
                          <a:cs typeface="Arial"/>
                        </a:rPr>
                        <a:t>Median time to CR MRD-negativity, weeks (range)</a:t>
                      </a:r>
                      <a:endParaRPr lang="en-US" sz="1500" b="1" kern="1200" baseline="30000" dirty="0">
                        <a:solidFill>
                          <a:srgbClr val="19375D"/>
                        </a:solidFill>
                        <a:latin typeface="Arial"/>
                        <a:cs typeface="Arial"/>
                      </a:endParaRPr>
                    </a:p>
                    <a:p>
                      <a:pPr marL="111125" marR="0" lvl="0" indent="-111125" algn="l" defTabSz="2921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1" kern="1200" dirty="0">
                          <a:solidFill>
                            <a:srgbClr val="19375D"/>
                          </a:solidFill>
                          <a:latin typeface="Arial"/>
                          <a:cs typeface="Arial"/>
                        </a:rPr>
                        <a:t>Median time to </a:t>
                      </a:r>
                      <a:r>
                        <a:rPr lang="en-US" sz="1500" b="1" kern="1200" dirty="0" err="1">
                          <a:solidFill>
                            <a:srgbClr val="19375D"/>
                          </a:solidFill>
                          <a:latin typeface="Arial"/>
                          <a:cs typeface="Arial"/>
                        </a:rPr>
                        <a:t>CRc</a:t>
                      </a:r>
                      <a:r>
                        <a:rPr lang="en-US" sz="1500" b="1" kern="1200" dirty="0">
                          <a:solidFill>
                            <a:srgbClr val="19375D"/>
                          </a:solidFill>
                          <a:latin typeface="Arial"/>
                          <a:cs typeface="Arial"/>
                        </a:rPr>
                        <a:t> MRD-negativity, weeks (range)</a:t>
                      </a:r>
                      <a:endParaRPr lang="en-US" sz="1500" b="1" kern="1200" baseline="30000" dirty="0">
                        <a:solidFill>
                          <a:srgbClr val="19375D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4141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4141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2921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kern="100" dirty="0">
                          <a:solidFill>
                            <a:srgbClr val="19375D"/>
                          </a:solidFill>
                          <a:effectLst/>
                          <a:latin typeface="Arial"/>
                          <a:ea typeface="Calibri"/>
                          <a:cs typeface="Arial"/>
                        </a:rPr>
                        <a:t>4.7 (2</a:t>
                      </a:r>
                      <a:r>
                        <a:rPr lang="en-US" sz="1500" b="0" kern="100" dirty="0">
                          <a:solidFill>
                            <a:srgbClr val="19375D"/>
                          </a:solidFill>
                          <a:effectLst/>
                          <a:latin typeface="Arial"/>
                          <a:ea typeface="Calibri"/>
                          <a:cs typeface="Arial"/>
                        </a:rPr>
                        <a:t>–</a:t>
                      </a:r>
                      <a:r>
                        <a:rPr lang="en-US" sz="1500" kern="100" dirty="0">
                          <a:solidFill>
                            <a:srgbClr val="19375D"/>
                          </a:solidFill>
                          <a:effectLst/>
                          <a:latin typeface="Arial"/>
                          <a:ea typeface="Calibri"/>
                          <a:cs typeface="Arial"/>
                        </a:rPr>
                        <a:t>17)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100" dirty="0">
                          <a:solidFill>
                            <a:srgbClr val="19375D"/>
                          </a:solidFill>
                          <a:effectLst/>
                          <a:latin typeface="Arial"/>
                          <a:ea typeface="Calibri"/>
                          <a:cs typeface="Arial"/>
                        </a:rPr>
                        <a:t>4.7 (2</a:t>
                      </a:r>
                      <a:r>
                        <a:rPr lang="en-US" sz="1500" b="0" kern="100" dirty="0">
                          <a:solidFill>
                            <a:srgbClr val="19375D"/>
                          </a:solidFill>
                          <a:effectLst/>
                          <a:latin typeface="Arial"/>
                          <a:ea typeface="Calibri"/>
                          <a:cs typeface="Arial"/>
                        </a:rPr>
                        <a:t>–</a:t>
                      </a:r>
                      <a:r>
                        <a:rPr lang="en-US" sz="1500" kern="100" dirty="0">
                          <a:solidFill>
                            <a:srgbClr val="19375D"/>
                          </a:solidFill>
                          <a:effectLst/>
                          <a:latin typeface="Arial"/>
                          <a:ea typeface="Calibri"/>
                          <a:cs typeface="Arial"/>
                        </a:rPr>
                        <a:t>17)</a:t>
                      </a: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4141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100">
                          <a:solidFill>
                            <a:srgbClr val="19375D"/>
                          </a:solidFill>
                          <a:effectLst/>
                          <a:latin typeface="Arial"/>
                          <a:ea typeface="Calibri"/>
                          <a:cs typeface="Arial"/>
                        </a:rPr>
                        <a:t>4.4 (3</a:t>
                      </a:r>
                      <a:r>
                        <a:rPr lang="en-US" sz="1500" b="0" kern="100">
                          <a:solidFill>
                            <a:srgbClr val="19375D"/>
                          </a:solidFill>
                          <a:effectLst/>
                          <a:latin typeface="Arial"/>
                          <a:ea typeface="Calibri"/>
                          <a:cs typeface="Arial"/>
                        </a:rPr>
                        <a:t>–</a:t>
                      </a:r>
                      <a:r>
                        <a:rPr lang="en-US" sz="1500" kern="100">
                          <a:solidFill>
                            <a:srgbClr val="19375D"/>
                          </a:solidFill>
                          <a:effectLst/>
                          <a:latin typeface="Arial"/>
                          <a:ea typeface="Calibri"/>
                          <a:cs typeface="Arial"/>
                        </a:rPr>
                        <a:t>12)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100">
                          <a:solidFill>
                            <a:srgbClr val="19375D"/>
                          </a:solidFill>
                          <a:effectLst/>
                          <a:latin typeface="Arial"/>
                          <a:ea typeface="Calibri"/>
                          <a:cs typeface="Arial"/>
                        </a:rPr>
                        <a:t>4.1 (3</a:t>
                      </a:r>
                      <a:r>
                        <a:rPr lang="en-US" sz="1500" b="0" kern="100">
                          <a:solidFill>
                            <a:srgbClr val="19375D"/>
                          </a:solidFill>
                          <a:effectLst/>
                          <a:latin typeface="Arial"/>
                          <a:ea typeface="Calibri"/>
                          <a:cs typeface="Arial"/>
                        </a:rPr>
                        <a:t>–</a:t>
                      </a:r>
                      <a:r>
                        <a:rPr lang="en-US" sz="1500" kern="100">
                          <a:solidFill>
                            <a:srgbClr val="19375D"/>
                          </a:solidFill>
                          <a:effectLst/>
                          <a:latin typeface="Arial"/>
                          <a:ea typeface="Calibri"/>
                          <a:cs typeface="Arial"/>
                        </a:rPr>
                        <a:t>12)</a:t>
                      </a: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4141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0" kern="100" dirty="0">
                          <a:solidFill>
                            <a:srgbClr val="19375D"/>
                          </a:solidFill>
                          <a:effectLst/>
                          <a:latin typeface="Arial"/>
                          <a:ea typeface="Calibri"/>
                          <a:cs typeface="Arial"/>
                        </a:rPr>
                        <a:t>4.5 (2–17)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0" kern="100" dirty="0">
                          <a:solidFill>
                            <a:srgbClr val="19375D"/>
                          </a:solidFill>
                          <a:effectLst/>
                          <a:latin typeface="Arial"/>
                          <a:ea typeface="Calibri"/>
                          <a:cs typeface="Arial"/>
                        </a:rPr>
                        <a:t>4.3 (2–17)</a:t>
                      </a:r>
                    </a:p>
                  </a:txBody>
                  <a:tcPr marL="0" marR="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141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4141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1054971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4A1396EE-A1CB-8B5A-6A4D-C0A6ECB28047}"/>
              </a:ext>
            </a:extLst>
          </p:cNvPr>
          <p:cNvSpPr txBox="1"/>
          <p:nvPr/>
        </p:nvSpPr>
        <p:spPr>
          <a:xfrm>
            <a:off x="7183873" y="1560367"/>
            <a:ext cx="4819655" cy="2126864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txBody>
          <a:bodyPr wrap="square">
            <a:spAutoFit/>
          </a:bodyPr>
          <a:lstStyle/>
          <a:p>
            <a:pPr marL="304792" marR="0" lvl="1" indent="0" algn="l" defTabSz="60958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NPM1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9375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9375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Median follow-up =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9375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24.9 weeks </a:t>
            </a:r>
          </a:p>
          <a:p>
            <a:pPr marL="304792" marR="0" lvl="1" indent="0" algn="l" defTabSz="60958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9375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	-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Median DOR = not reached</a:t>
            </a:r>
          </a:p>
          <a:p>
            <a:pPr marL="1219170" marR="0" lvl="2" indent="0" algn="l" defTabSz="60958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­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Median OS = not reached</a:t>
            </a:r>
            <a:endParaRPr kumimoji="0" lang="en-US" sz="1800" b="1" i="0" u="none" strike="sngStrike" kern="1200" cap="none" spc="0" normalizeH="0" baseline="3000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1219170" marR="0" lvl="2" indent="0" algn="l" defTabSz="60958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­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9375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19375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NPM1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9375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-m patients received HSCT</a:t>
            </a:r>
            <a:endParaRPr kumimoji="0" lang="en-US" sz="1800" b="0" i="0" u="none" strike="sngStrike" kern="1200" cap="none" spc="0" normalizeH="0" baseline="0" noProof="0" dirty="0">
              <a:ln>
                <a:noFill/>
              </a:ln>
              <a:solidFill>
                <a:srgbClr val="19375D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1219170" marR="0" lvl="2" indent="0" algn="l" defTabSz="60958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­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9375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96% (47/49) of pts alive on-study</a:t>
            </a:r>
            <a:endParaRPr kumimoji="0" lang="en-US" sz="1800" b="0" i="0" u="none" strike="noStrike" kern="1200" cap="none" spc="0" normalizeH="0" baseline="30000" noProof="0" dirty="0">
              <a:ln>
                <a:noFill/>
              </a:ln>
              <a:solidFill>
                <a:srgbClr val="19375D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FC0ACBA-93E4-7F58-D54D-170C3A05DCC1}"/>
              </a:ext>
            </a:extLst>
          </p:cNvPr>
          <p:cNvSpPr txBox="1"/>
          <p:nvPr/>
        </p:nvSpPr>
        <p:spPr>
          <a:xfrm>
            <a:off x="7183872" y="4013253"/>
            <a:ext cx="4819653" cy="2126864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txBody>
          <a:bodyPr wrap="square">
            <a:spAutoFit/>
          </a:bodyPr>
          <a:lstStyle/>
          <a:p>
            <a:pPr marL="304792" marR="0" lvl="1" indent="0" algn="l" defTabSz="60958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KMT2A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9375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Median follow-up =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9375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15.7 weeks</a:t>
            </a:r>
          </a:p>
          <a:p>
            <a:pPr marL="1219170" marR="0" lvl="2" indent="0" algn="l" defTabSz="60958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­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Median DOR =  25.6 weeks </a:t>
            </a:r>
          </a:p>
          <a:p>
            <a:pPr marL="1219170" marR="0" lvl="2" indent="0" algn="l" defTabSz="60958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­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Median OS = not reached</a:t>
            </a:r>
            <a:endParaRPr kumimoji="0" lang="en-US" sz="1800" b="1" i="0" u="none" strike="sngStrike" kern="1200" cap="none" spc="0" normalizeH="0" baseline="3000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1219170" marR="0" lvl="2" indent="0" algn="l" defTabSz="60958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­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9375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6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19375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KMT2A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9375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-r pts received HSCT. </a:t>
            </a:r>
          </a:p>
          <a:p>
            <a:pPr marL="1219170" marR="0" lvl="2" indent="0" algn="l" defTabSz="60958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­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9375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88% (29/33) of pts alive on-study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E380B3D-23F5-B7B8-06A5-F0DE43706D44}"/>
              </a:ext>
            </a:extLst>
          </p:cNvPr>
          <p:cNvSpPr txBox="1"/>
          <p:nvPr/>
        </p:nvSpPr>
        <p:spPr>
          <a:xfrm>
            <a:off x="7324064" y="6260955"/>
            <a:ext cx="4867936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Erba H, et al. EHA 2025; Abstract S136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12DAB42-361E-88D3-C584-9458747BD5F5}"/>
              </a:ext>
            </a:extLst>
          </p:cNvPr>
          <p:cNvSpPr txBox="1"/>
          <p:nvPr/>
        </p:nvSpPr>
        <p:spPr>
          <a:xfrm>
            <a:off x="188474" y="722108"/>
            <a:ext cx="1181505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Ziftomenib plus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7+3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in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Newly Diagnosed 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NPM1m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and 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KMT2Ar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AML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987CC8E-D152-986C-75BB-F16399FD0F35}"/>
              </a:ext>
            </a:extLst>
          </p:cNvPr>
          <p:cNvSpPr txBox="1"/>
          <p:nvPr/>
        </p:nvSpPr>
        <p:spPr>
          <a:xfrm>
            <a:off x="9699010" y="59140"/>
            <a:ext cx="1903342" cy="502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Duke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Health</a:t>
            </a:r>
          </a:p>
        </p:txBody>
      </p:sp>
    </p:spTree>
    <p:extLst>
      <p:ext uri="{BB962C8B-B14F-4D97-AF65-F5344CB8AC3E}">
        <p14:creationId xmlns:p14="http://schemas.microsoft.com/office/powerpoint/2010/main" val="2824677329"/>
      </p:ext>
    </p:extLst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4B9E27FA-8323-0053-0EAA-66FA2CBE8D03}"/>
              </a:ext>
            </a:extLst>
          </p:cNvPr>
          <p:cNvGraphicFramePr>
            <a:graphicFrameLocks noGrp="1"/>
          </p:cNvGraphicFramePr>
          <p:nvPr/>
        </p:nvGraphicFramePr>
        <p:xfrm>
          <a:off x="609597" y="1950721"/>
          <a:ext cx="10972804" cy="4295295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1371600">
                  <a:extLst>
                    <a:ext uri="{9D8B030D-6E8A-4147-A177-3AD203B41FA5}">
                      <a16:colId xmlns:a16="http://schemas.microsoft.com/office/drawing/2014/main" val="1292615701"/>
                    </a:ext>
                  </a:extLst>
                </a:gridCol>
                <a:gridCol w="898635">
                  <a:extLst>
                    <a:ext uri="{9D8B030D-6E8A-4147-A177-3AD203B41FA5}">
                      <a16:colId xmlns:a16="http://schemas.microsoft.com/office/drawing/2014/main" val="2011331431"/>
                    </a:ext>
                  </a:extLst>
                </a:gridCol>
                <a:gridCol w="1210792">
                  <a:extLst>
                    <a:ext uri="{9D8B030D-6E8A-4147-A177-3AD203B41FA5}">
                      <a16:colId xmlns:a16="http://schemas.microsoft.com/office/drawing/2014/main" val="335785561"/>
                    </a:ext>
                  </a:extLst>
                </a:gridCol>
                <a:gridCol w="1135119">
                  <a:extLst>
                    <a:ext uri="{9D8B030D-6E8A-4147-A177-3AD203B41FA5}">
                      <a16:colId xmlns:a16="http://schemas.microsoft.com/office/drawing/2014/main" val="86935342"/>
                    </a:ext>
                  </a:extLst>
                </a:gridCol>
                <a:gridCol w="1135119">
                  <a:extLst>
                    <a:ext uri="{9D8B030D-6E8A-4147-A177-3AD203B41FA5}">
                      <a16:colId xmlns:a16="http://schemas.microsoft.com/office/drawing/2014/main" val="2570623497"/>
                    </a:ext>
                  </a:extLst>
                </a:gridCol>
                <a:gridCol w="2345908">
                  <a:extLst>
                    <a:ext uri="{9D8B030D-6E8A-4147-A177-3AD203B41FA5}">
                      <a16:colId xmlns:a16="http://schemas.microsoft.com/office/drawing/2014/main" val="3402596170"/>
                    </a:ext>
                  </a:extLst>
                </a:gridCol>
                <a:gridCol w="1362140">
                  <a:extLst>
                    <a:ext uri="{9D8B030D-6E8A-4147-A177-3AD203B41FA5}">
                      <a16:colId xmlns:a16="http://schemas.microsoft.com/office/drawing/2014/main" val="54178639"/>
                    </a:ext>
                  </a:extLst>
                </a:gridCol>
                <a:gridCol w="1513491">
                  <a:extLst>
                    <a:ext uri="{9D8B030D-6E8A-4147-A177-3AD203B41FA5}">
                      <a16:colId xmlns:a16="http://schemas.microsoft.com/office/drawing/2014/main" val="2220414146"/>
                    </a:ext>
                  </a:extLst>
                </a:gridCol>
              </a:tblGrid>
              <a:tr h="66040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 dirty="0">
                          <a:effectLst/>
                        </a:rPr>
                        <a:t> </a:t>
                      </a:r>
                      <a:endParaRPr lang="en-US" sz="11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b="1" kern="100" dirty="0">
                          <a:effectLst/>
                        </a:rPr>
                        <a:t>AZA/VEN + </a:t>
                      </a:r>
                      <a:r>
                        <a:rPr lang="en-US" sz="1600" b="1" kern="100" dirty="0" err="1">
                          <a:effectLst/>
                        </a:rPr>
                        <a:t>Revumenib</a:t>
                      </a:r>
                      <a:r>
                        <a:rPr lang="en-US" sz="1600" b="1" kern="100" dirty="0">
                          <a:effectLst/>
                        </a:rPr>
                        <a:t> (D1-28)</a:t>
                      </a:r>
                      <a:endParaRPr lang="en-US" sz="1600" b="1" kern="100" dirty="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b="1" kern="100" dirty="0">
                          <a:effectLst/>
                        </a:rPr>
                        <a:t>ASTX727/VEN + </a:t>
                      </a:r>
                      <a:r>
                        <a:rPr lang="en-US" sz="1600" b="1" kern="100" dirty="0" err="1">
                          <a:effectLst/>
                        </a:rPr>
                        <a:t>Revumenib</a:t>
                      </a:r>
                      <a:r>
                        <a:rPr lang="en-US" sz="1600" b="1" kern="100" dirty="0">
                          <a:effectLst/>
                        </a:rPr>
                        <a:t> (D1-28)</a:t>
                      </a:r>
                      <a:endParaRPr lang="en-US" sz="1600" b="1" kern="100" dirty="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b="1" kern="100" dirty="0">
                          <a:effectLst/>
                        </a:rPr>
                        <a:t>AZA/VEN + </a:t>
                      </a:r>
                      <a:br>
                        <a:rPr lang="en-US" sz="1600" b="1" kern="100" dirty="0">
                          <a:effectLst/>
                        </a:rPr>
                      </a:br>
                      <a:r>
                        <a:rPr lang="en-US" sz="1600" b="1" kern="100" dirty="0" err="1">
                          <a:effectLst/>
                        </a:rPr>
                        <a:t>Ziftomenib</a:t>
                      </a:r>
                      <a:r>
                        <a:rPr lang="en-US" sz="1600" b="1" kern="100" dirty="0">
                          <a:effectLst/>
                        </a:rPr>
                        <a:t> (D8)</a:t>
                      </a:r>
                      <a:endParaRPr lang="en-US" sz="1600" b="1" kern="100" dirty="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b="1" kern="100" dirty="0">
                          <a:effectLst/>
                        </a:rPr>
                        <a:t>AZA/VEN +</a:t>
                      </a:r>
                      <a:br>
                        <a:rPr lang="en-US" sz="1600" b="1" kern="100" dirty="0">
                          <a:effectLst/>
                        </a:rPr>
                      </a:br>
                      <a:r>
                        <a:rPr lang="en-US" sz="1600" b="1" kern="100" dirty="0">
                          <a:effectLst/>
                        </a:rPr>
                        <a:t> </a:t>
                      </a:r>
                      <a:r>
                        <a:rPr lang="en-US" sz="1600" b="1" kern="100" dirty="0" err="1">
                          <a:effectLst/>
                        </a:rPr>
                        <a:t>Bleximenib</a:t>
                      </a:r>
                      <a:r>
                        <a:rPr lang="en-US" sz="1600" b="1" kern="100" dirty="0">
                          <a:effectLst/>
                        </a:rPr>
                        <a:t> (D4)</a:t>
                      </a:r>
                      <a:endParaRPr lang="en-US" sz="1600" b="1" kern="100" dirty="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5514950"/>
                  </a:ext>
                </a:extLst>
              </a:tr>
              <a:tr h="29816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kern="100" dirty="0">
                          <a:effectLst/>
                        </a:rPr>
                        <a:t>Trial</a:t>
                      </a:r>
                      <a:endParaRPr lang="en-US" sz="1600" kern="100" dirty="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500" b="1" kern="100" dirty="0">
                          <a:effectLst/>
                        </a:rPr>
                        <a:t>Beat AML</a:t>
                      </a:r>
                      <a:r>
                        <a:rPr lang="en-US" sz="1500" b="1" kern="100" baseline="30000" dirty="0">
                          <a:effectLst/>
                        </a:rPr>
                        <a:t>1</a:t>
                      </a:r>
                      <a:endParaRPr lang="en-US" sz="1500" b="1" kern="100" baseline="300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500" b="1" kern="100" dirty="0">
                          <a:effectLst/>
                        </a:rPr>
                        <a:t>SAVE</a:t>
                      </a:r>
                      <a:r>
                        <a:rPr lang="en-US" sz="1500" b="1" kern="100" baseline="30000" dirty="0">
                          <a:effectLst/>
                        </a:rPr>
                        <a:t>2</a:t>
                      </a:r>
                      <a:endParaRPr lang="en-US" sz="1500" b="1" kern="100" baseline="300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500" b="1" kern="100" dirty="0">
                          <a:effectLst/>
                        </a:rPr>
                        <a:t>KOMET-007</a:t>
                      </a:r>
                      <a:r>
                        <a:rPr lang="en-US" sz="1500" b="1" kern="100" baseline="30000" dirty="0">
                          <a:effectLst/>
                        </a:rPr>
                        <a:t>3</a:t>
                      </a:r>
                      <a:endParaRPr lang="en-US" sz="1500" b="1" kern="100" baseline="300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500" b="1" kern="100" dirty="0">
                          <a:effectLst/>
                        </a:rPr>
                        <a:t>ALE1002</a:t>
                      </a:r>
                      <a:r>
                        <a:rPr lang="en-US" sz="1500" b="1" kern="100" baseline="30000" dirty="0">
                          <a:effectLst/>
                        </a:rPr>
                        <a:t>4</a:t>
                      </a:r>
                      <a:endParaRPr lang="en-US" sz="1500" b="1" kern="100" baseline="300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0273371"/>
                  </a:ext>
                </a:extLst>
              </a:tr>
              <a:tr h="84884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kern="100" dirty="0">
                          <a:effectLst/>
                        </a:rPr>
                        <a:t>Population</a:t>
                      </a:r>
                      <a:endParaRPr lang="en-US" sz="1600" kern="100" dirty="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500" b="1" kern="100" dirty="0">
                          <a:effectLst/>
                        </a:rPr>
                        <a:t>Newly Dx AML </a:t>
                      </a:r>
                      <a:br>
                        <a:rPr lang="en-US" sz="1500" b="1" kern="100" dirty="0">
                          <a:effectLst/>
                        </a:rPr>
                      </a:br>
                      <a:r>
                        <a:rPr lang="en-US" sz="1500" b="1" u="sng" kern="100" dirty="0">
                          <a:effectLst/>
                        </a:rPr>
                        <a:t>&gt;</a:t>
                      </a:r>
                      <a:r>
                        <a:rPr lang="en-US" sz="1500" b="1" kern="100" dirty="0">
                          <a:effectLst/>
                        </a:rPr>
                        <a:t>60 years</a:t>
                      </a:r>
                      <a:br>
                        <a:rPr lang="en-US" sz="1500" b="1" kern="100" dirty="0">
                          <a:effectLst/>
                        </a:rPr>
                      </a:br>
                      <a:r>
                        <a:rPr lang="en-US" sz="1500" b="1" kern="100" dirty="0">
                          <a:effectLst/>
                        </a:rPr>
                        <a:t>NPM1m, KMT2Ar</a:t>
                      </a:r>
                      <a:endParaRPr lang="en-US" sz="1500" b="1" kern="100" dirty="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500" b="1" kern="100" dirty="0">
                          <a:effectLst/>
                        </a:rPr>
                        <a:t>Newly Dx AML or MPAL</a:t>
                      </a:r>
                      <a:br>
                        <a:rPr lang="en-US" sz="1500" b="1" kern="100" dirty="0">
                          <a:effectLst/>
                        </a:rPr>
                      </a:br>
                      <a:r>
                        <a:rPr lang="en-US" sz="1500" b="1" kern="100" dirty="0">
                          <a:effectLst/>
                        </a:rPr>
                        <a:t>&gt;18 years unfit</a:t>
                      </a:r>
                      <a:br>
                        <a:rPr lang="en-US" sz="1500" b="1" kern="100" dirty="0">
                          <a:effectLst/>
                        </a:rPr>
                      </a:br>
                      <a:r>
                        <a:rPr lang="en-US" sz="1500" b="1" kern="100" dirty="0">
                          <a:effectLst/>
                        </a:rPr>
                        <a:t>NPM1m, KMT2Ar, NUP98r</a:t>
                      </a:r>
                      <a:endParaRPr lang="en-US" sz="1500" b="1" kern="100" dirty="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500" b="1" kern="100" dirty="0">
                          <a:effectLst/>
                        </a:rPr>
                        <a:t>Newly Dx AML</a:t>
                      </a:r>
                      <a:br>
                        <a:rPr lang="en-US" sz="1500" b="1" kern="100" dirty="0">
                          <a:effectLst/>
                        </a:rPr>
                      </a:br>
                      <a:r>
                        <a:rPr lang="en-US" sz="1500" b="1" kern="100" dirty="0">
                          <a:effectLst/>
                        </a:rPr>
                        <a:t>&gt;18 years unfit</a:t>
                      </a:r>
                      <a:br>
                        <a:rPr lang="en-US" sz="1500" b="1" kern="100" dirty="0">
                          <a:effectLst/>
                        </a:rPr>
                      </a:br>
                      <a:r>
                        <a:rPr lang="en-US" sz="1500" b="1" kern="100" dirty="0">
                          <a:effectLst/>
                        </a:rPr>
                        <a:t>NPM1m</a:t>
                      </a:r>
                      <a:endParaRPr lang="en-US" sz="1500" b="1" kern="100" dirty="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500" b="1" kern="100" dirty="0">
                          <a:effectLst/>
                        </a:rPr>
                        <a:t>Newly Dx AML</a:t>
                      </a:r>
                      <a:br>
                        <a:rPr lang="en-US" sz="1500" b="1" kern="100" dirty="0">
                          <a:effectLst/>
                        </a:rPr>
                      </a:br>
                      <a:r>
                        <a:rPr lang="en-US" sz="1500" b="1" kern="100" dirty="0">
                          <a:effectLst/>
                        </a:rPr>
                        <a:t>&gt;18 years unfit</a:t>
                      </a:r>
                      <a:br>
                        <a:rPr lang="en-US" sz="1500" b="1" kern="100" dirty="0">
                          <a:effectLst/>
                        </a:rPr>
                      </a:br>
                      <a:r>
                        <a:rPr lang="en-US" sz="1500" b="1" kern="100" dirty="0">
                          <a:effectLst/>
                        </a:rPr>
                        <a:t>NPM1m, KMT2Ar</a:t>
                      </a:r>
                      <a:endParaRPr lang="en-US" sz="1500" b="1" kern="100" dirty="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5611517"/>
                  </a:ext>
                </a:extLst>
              </a:tr>
              <a:tr h="70544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kern="100" dirty="0">
                          <a:effectLst/>
                        </a:rPr>
                        <a:t>Therapeutic Dose(s)</a:t>
                      </a:r>
                      <a:endParaRPr lang="en-US" sz="1600" kern="100" dirty="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500" b="1" kern="100" dirty="0">
                          <a:effectLst/>
                        </a:rPr>
                        <a:t>220 mg BID; 270 mg BID Dose-adjusted with azoles</a:t>
                      </a:r>
                      <a:endParaRPr lang="en-US" sz="1500" b="1" kern="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500" b="1" kern="100" dirty="0">
                          <a:effectLst/>
                        </a:rPr>
                        <a:t>220 mg BID; 270 mg BID</a:t>
                      </a:r>
                      <a:br>
                        <a:rPr lang="en-US" sz="1500" b="1" kern="100" dirty="0">
                          <a:effectLst/>
                        </a:rPr>
                      </a:br>
                      <a:r>
                        <a:rPr lang="en-US" sz="1500" b="1" kern="100" dirty="0">
                          <a:effectLst/>
                        </a:rPr>
                        <a:t>Dose-adjusted for azoles</a:t>
                      </a:r>
                      <a:endParaRPr lang="en-US" sz="1500" b="1" kern="100" dirty="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500" b="1" kern="100" dirty="0">
                          <a:effectLst/>
                        </a:rPr>
                        <a:t>600 mg daily</a:t>
                      </a:r>
                      <a:endParaRPr lang="en-US" sz="1500" b="1" kern="100" dirty="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500" b="1" kern="100" dirty="0">
                          <a:effectLst/>
                        </a:rPr>
                        <a:t>100 mg BID</a:t>
                      </a:r>
                      <a:endParaRPr lang="en-US" sz="1500" b="1" kern="100" dirty="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27042806"/>
                  </a:ext>
                </a:extLst>
              </a:tr>
              <a:tr h="57375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kern="100" dirty="0">
                          <a:effectLst/>
                        </a:rPr>
                        <a:t>Subtype</a:t>
                      </a:r>
                      <a:endParaRPr lang="en-US" sz="1600" kern="100" dirty="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500" b="1" kern="100" dirty="0">
                          <a:effectLst/>
                        </a:rPr>
                        <a:t>KMT2Ar</a:t>
                      </a:r>
                      <a:br>
                        <a:rPr lang="en-US" sz="1500" b="1" kern="100" dirty="0">
                          <a:effectLst/>
                        </a:rPr>
                      </a:br>
                      <a:r>
                        <a:rPr lang="en-US" sz="1500" b="1" kern="100" dirty="0">
                          <a:effectLst/>
                        </a:rPr>
                        <a:t>n=9</a:t>
                      </a:r>
                      <a:endParaRPr lang="en-US" sz="1500" b="1" kern="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500" b="1" kern="100" dirty="0">
                          <a:effectLst/>
                        </a:rPr>
                        <a:t>NPM1m</a:t>
                      </a:r>
                      <a:br>
                        <a:rPr lang="en-US" sz="1500" b="1" kern="100" dirty="0">
                          <a:effectLst/>
                        </a:rPr>
                      </a:br>
                      <a:r>
                        <a:rPr lang="en-US" sz="1500" b="1" kern="100" dirty="0">
                          <a:effectLst/>
                        </a:rPr>
                        <a:t>n=34</a:t>
                      </a:r>
                      <a:endParaRPr lang="en-US" sz="1500" b="1" kern="100" dirty="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500" b="1" kern="100" dirty="0">
                          <a:effectLst/>
                        </a:rPr>
                        <a:t>KMT2Ar</a:t>
                      </a:r>
                      <a:br>
                        <a:rPr lang="en-US" sz="1500" b="1" kern="100" dirty="0">
                          <a:effectLst/>
                        </a:rPr>
                      </a:br>
                      <a:r>
                        <a:rPr lang="en-US" sz="1500" b="1" kern="100" dirty="0">
                          <a:effectLst/>
                        </a:rPr>
                        <a:t>n=7</a:t>
                      </a:r>
                      <a:endParaRPr lang="en-US" sz="1500" b="1" kern="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500" b="1" kern="100" dirty="0">
                          <a:effectLst/>
                        </a:rPr>
                        <a:t>NPM1m</a:t>
                      </a:r>
                      <a:br>
                        <a:rPr lang="en-US" sz="1500" b="1" kern="100" dirty="0">
                          <a:effectLst/>
                        </a:rPr>
                      </a:br>
                      <a:r>
                        <a:rPr lang="en-US" sz="1500" b="1" kern="100" dirty="0">
                          <a:effectLst/>
                        </a:rPr>
                        <a:t>n=14</a:t>
                      </a:r>
                      <a:endParaRPr lang="en-US" sz="1500" b="1" kern="100" dirty="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500" b="1" kern="100" dirty="0">
                          <a:effectLst/>
                        </a:rPr>
                        <a:t>NPM1m</a:t>
                      </a:r>
                      <a:br>
                        <a:rPr lang="en-US" sz="1500" b="1" kern="100" dirty="0">
                          <a:effectLst/>
                        </a:rPr>
                      </a:br>
                      <a:r>
                        <a:rPr lang="en-US" sz="1500" b="1" kern="100" dirty="0">
                          <a:effectLst/>
                        </a:rPr>
                        <a:t>n=34</a:t>
                      </a:r>
                      <a:endParaRPr lang="en-US" sz="1500" b="1" kern="100" dirty="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500" b="1" kern="100" dirty="0">
                          <a:effectLst/>
                        </a:rPr>
                        <a:t>KMT2Ar</a:t>
                      </a:r>
                      <a:br>
                        <a:rPr lang="en-US" sz="1500" b="1" kern="100" dirty="0">
                          <a:effectLst/>
                        </a:rPr>
                      </a:br>
                      <a:r>
                        <a:rPr lang="en-US" sz="1500" b="1" kern="100" dirty="0">
                          <a:effectLst/>
                        </a:rPr>
                        <a:t>n=4</a:t>
                      </a:r>
                      <a:endParaRPr lang="en-US" sz="1500" b="1" kern="100" dirty="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500" b="1" kern="100" dirty="0">
                          <a:effectLst/>
                        </a:rPr>
                        <a:t>NPM1m</a:t>
                      </a:r>
                      <a:br>
                        <a:rPr lang="en-US" sz="1500" b="1" kern="100" dirty="0">
                          <a:effectLst/>
                        </a:rPr>
                      </a:br>
                      <a:r>
                        <a:rPr lang="en-US" sz="1500" b="1" kern="100" dirty="0">
                          <a:effectLst/>
                        </a:rPr>
                        <a:t>n=16</a:t>
                      </a:r>
                      <a:endParaRPr lang="en-US" sz="1500" b="1" kern="100" dirty="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39460620"/>
                  </a:ext>
                </a:extLst>
              </a:tr>
              <a:tr h="29816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kern="100" dirty="0">
                          <a:effectLst/>
                        </a:rPr>
                        <a:t>ORR </a:t>
                      </a:r>
                      <a:endParaRPr lang="en-US" sz="1600" kern="100" dirty="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500" b="1" kern="100">
                          <a:effectLst/>
                        </a:rPr>
                        <a:t>100%</a:t>
                      </a:r>
                      <a:endParaRPr lang="en-US" sz="1500" b="1" kern="10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500" b="1" kern="100" dirty="0">
                          <a:effectLst/>
                        </a:rPr>
                        <a:t>85%</a:t>
                      </a:r>
                      <a:endParaRPr lang="en-US" sz="1500" b="1" kern="100" dirty="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500" b="1" kern="100" dirty="0">
                          <a:effectLst/>
                        </a:rPr>
                        <a:t>86%</a:t>
                      </a:r>
                      <a:endParaRPr lang="en-US" sz="1500" b="1" kern="100" dirty="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500" b="1" kern="100" dirty="0">
                          <a:effectLst/>
                        </a:rPr>
                        <a:t>86%</a:t>
                      </a:r>
                      <a:endParaRPr lang="en-US" sz="1500" b="1" kern="100" dirty="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500" b="1" kern="100" dirty="0">
                          <a:effectLst/>
                        </a:rPr>
                        <a:t>89%</a:t>
                      </a:r>
                      <a:endParaRPr lang="en-US" sz="1500" b="1" kern="100" dirty="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500" b="1" kern="100" dirty="0">
                          <a:effectLst/>
                        </a:rPr>
                        <a:t>75%</a:t>
                      </a:r>
                      <a:endParaRPr lang="en-US" sz="1500" b="1" kern="100" dirty="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500" b="1" kern="100" dirty="0">
                          <a:effectLst/>
                        </a:rPr>
                        <a:t>94%</a:t>
                      </a:r>
                      <a:endParaRPr lang="en-US" sz="1500" b="1" kern="100" dirty="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467428332"/>
                  </a:ext>
                </a:extLst>
              </a:tr>
              <a:tr h="29816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kern="100" dirty="0">
                          <a:effectLst/>
                        </a:rPr>
                        <a:t>CR/</a:t>
                      </a:r>
                      <a:r>
                        <a:rPr lang="en-US" sz="1600" kern="100" dirty="0" err="1">
                          <a:effectLst/>
                        </a:rPr>
                        <a:t>CRh</a:t>
                      </a:r>
                      <a:endParaRPr lang="en-US" sz="1600" kern="100" dirty="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500" b="1" kern="100">
                          <a:effectLst/>
                        </a:rPr>
                        <a:t>78%</a:t>
                      </a:r>
                      <a:endParaRPr lang="en-US" sz="1500" b="1" kern="10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500" b="1" kern="100">
                          <a:effectLst/>
                        </a:rPr>
                        <a:t>68%</a:t>
                      </a:r>
                      <a:endParaRPr lang="en-US" sz="1500" b="1" kern="10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500" b="1" kern="100" dirty="0">
                          <a:effectLst/>
                        </a:rPr>
                        <a:t>86%</a:t>
                      </a:r>
                      <a:endParaRPr lang="en-US" sz="1500" b="1" kern="100" dirty="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500" b="1" kern="100">
                          <a:effectLst/>
                        </a:rPr>
                        <a:t>79%</a:t>
                      </a:r>
                      <a:endParaRPr lang="en-US" sz="1500" b="1" kern="10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500" b="1" kern="100" dirty="0">
                          <a:effectLst/>
                        </a:rPr>
                        <a:t>78%</a:t>
                      </a:r>
                      <a:endParaRPr lang="en-US" sz="1500" b="1" kern="100" dirty="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500" b="1" kern="100" dirty="0">
                          <a:effectLst/>
                        </a:rPr>
                        <a:t>75%</a:t>
                      </a:r>
                      <a:endParaRPr lang="en-US" sz="1500" b="1" kern="100" dirty="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500" b="1" kern="100" dirty="0">
                          <a:effectLst/>
                        </a:rPr>
                        <a:t>75%</a:t>
                      </a:r>
                      <a:endParaRPr lang="en-US" sz="1500" b="1" kern="100" dirty="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133360695"/>
                  </a:ext>
                </a:extLst>
              </a:tr>
              <a:tr h="29816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kern="100" dirty="0">
                          <a:effectLst/>
                        </a:rPr>
                        <a:t>CR</a:t>
                      </a:r>
                      <a:endParaRPr lang="en-US" sz="1600" kern="100" dirty="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500" b="1" kern="100">
                          <a:effectLst/>
                        </a:rPr>
                        <a:t>78%</a:t>
                      </a:r>
                      <a:endParaRPr lang="en-US" sz="1500" b="1" kern="10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500" b="1" kern="100">
                          <a:effectLst/>
                        </a:rPr>
                        <a:t>65%</a:t>
                      </a:r>
                      <a:endParaRPr lang="en-US" sz="1500" b="1" kern="10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500" b="1" kern="100" dirty="0">
                          <a:effectLst/>
                        </a:rPr>
                        <a:t>86%</a:t>
                      </a:r>
                      <a:endParaRPr lang="en-US" sz="1500" b="1" kern="100" dirty="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500" b="1" kern="100">
                          <a:effectLst/>
                        </a:rPr>
                        <a:t>71%</a:t>
                      </a:r>
                      <a:endParaRPr lang="en-US" sz="1500" b="1" kern="10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500" b="1" kern="100" dirty="0">
                          <a:effectLst/>
                        </a:rPr>
                        <a:t>73%</a:t>
                      </a:r>
                      <a:endParaRPr lang="en-US" sz="1500" b="1" kern="100" dirty="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500" b="1" kern="100" dirty="0">
                          <a:effectLst/>
                        </a:rPr>
                        <a:t>NR</a:t>
                      </a:r>
                      <a:endParaRPr lang="en-US" sz="1500" b="1" kern="100" dirty="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500" b="1" kern="100" dirty="0">
                          <a:effectLst/>
                        </a:rPr>
                        <a:t>NR</a:t>
                      </a:r>
                      <a:endParaRPr lang="en-US" sz="1500" b="1" kern="100" dirty="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472409374"/>
                  </a:ext>
                </a:extLst>
              </a:tr>
              <a:tr h="29816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kern="100" dirty="0">
                          <a:effectLst/>
                        </a:rPr>
                        <a:t>DS (any)</a:t>
                      </a:r>
                      <a:endParaRPr lang="en-US" sz="1600" kern="100" dirty="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500" b="1" kern="100">
                          <a:effectLst/>
                        </a:rPr>
                        <a:t>19%</a:t>
                      </a:r>
                      <a:endParaRPr lang="en-US" sz="1500" b="1" kern="10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500" b="1" kern="100" dirty="0">
                          <a:effectLst/>
                        </a:rPr>
                        <a:t>19%</a:t>
                      </a:r>
                      <a:endParaRPr lang="en-US" sz="1500" b="1" kern="100" dirty="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500" b="1" kern="100" dirty="0">
                          <a:effectLst/>
                        </a:rPr>
                        <a:t>3%</a:t>
                      </a:r>
                      <a:endParaRPr lang="en-US" sz="1500" b="1" kern="100" dirty="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500" b="1" kern="100" dirty="0">
                          <a:effectLst/>
                        </a:rPr>
                        <a:t>NR</a:t>
                      </a:r>
                      <a:endParaRPr lang="en-US" sz="1500" b="1" kern="100" dirty="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7698737"/>
                  </a:ext>
                </a:extLst>
              </a:tr>
            </a:tbl>
          </a:graphicData>
        </a:graphic>
      </p:graphicFrame>
      <p:sp>
        <p:nvSpPr>
          <p:cNvPr id="5" name="Title 1">
            <a:extLst>
              <a:ext uri="{FF2B5EF4-FFF2-40B4-BE49-F238E27FC236}">
                <a16:creationId xmlns:a16="http://schemas.microsoft.com/office/drawing/2014/main" id="{BBEAAE0C-EFBA-920F-D32A-7F46478E0D5D}"/>
              </a:ext>
            </a:extLst>
          </p:cNvPr>
          <p:cNvSpPr txBox="1">
            <a:spLocks/>
          </p:cNvSpPr>
          <p:nvPr/>
        </p:nvSpPr>
        <p:spPr>
          <a:xfrm>
            <a:off x="-1" y="911000"/>
            <a:ext cx="12192000" cy="9584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VEN/HMA plus Menin Inhibitor for </a:t>
            </a:r>
          </a:p>
          <a:p>
            <a:pPr marL="0" marR="0" lvl="0" indent="0" algn="ctr" defTabSz="121914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Newly Diagnosed 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KMT2A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r or 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NPM1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m AML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37CD587-76FB-8B27-7ED9-04DFF27A81BD}"/>
              </a:ext>
            </a:extLst>
          </p:cNvPr>
          <p:cNvSpPr txBox="1"/>
          <p:nvPr/>
        </p:nvSpPr>
        <p:spPr>
          <a:xfrm>
            <a:off x="218440" y="6270847"/>
            <a:ext cx="11755120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1- Zeidner, J Clin Oncol 2025; 2-Jen, Blood [ASH] 2025; 3-Roboz, Blood [ASH] 2025; 4-Wei, </a:t>
            </a:r>
            <a:r>
              <a:rPr kumimoji="0" lang="en-US" sz="1867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HemaSphere</a:t>
            </a:r>
            <a:r>
              <a: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[EHA] 2025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AB5F891-A65C-8C94-0621-494C5503C4E8}"/>
              </a:ext>
            </a:extLst>
          </p:cNvPr>
          <p:cNvSpPr/>
          <p:nvPr/>
        </p:nvSpPr>
        <p:spPr>
          <a:xfrm>
            <a:off x="609597" y="4455622"/>
            <a:ext cx="10972803" cy="1762301"/>
          </a:xfrm>
          <a:prstGeom prst="rect">
            <a:avLst/>
          </a:prstGeom>
          <a:noFill/>
          <a:ln w="508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FDDFA12-F7DD-CC39-B09D-F0A507B15007}"/>
              </a:ext>
            </a:extLst>
          </p:cNvPr>
          <p:cNvSpPr txBox="1"/>
          <p:nvPr/>
        </p:nvSpPr>
        <p:spPr>
          <a:xfrm>
            <a:off x="9699010" y="59140"/>
            <a:ext cx="1903342" cy="502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Duke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Health</a:t>
            </a:r>
          </a:p>
        </p:txBody>
      </p:sp>
    </p:spTree>
    <p:extLst>
      <p:ext uri="{BB962C8B-B14F-4D97-AF65-F5344CB8AC3E}">
        <p14:creationId xmlns:p14="http://schemas.microsoft.com/office/powerpoint/2010/main" val="3166102731"/>
      </p:ext>
    </p:extLst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E5779D-4118-4E4D-EEEE-82DC967209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90244C9-958D-6A8F-682B-C49803AC144A}"/>
              </a:ext>
            </a:extLst>
          </p:cNvPr>
          <p:cNvSpPr/>
          <p:nvPr/>
        </p:nvSpPr>
        <p:spPr>
          <a:xfrm>
            <a:off x="238494" y="5926348"/>
            <a:ext cx="11662649" cy="57143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elvetica Neue"/>
                <a:ea typeface="Verdana" panose="020B0604030504040204" pitchFamily="34" charset="0"/>
                <a:cs typeface="+mn-cs"/>
              </a:rPr>
              <a:t>Currently enrolling as of September 2025 (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+mn-ea"/>
                <a:cs typeface="Arial" panose="020B0604020202020204" pitchFamily="34" charset="0"/>
                <a:hlinkClick r:id="rId3"/>
              </a:rPr>
              <a:t>NCT07007312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elvetica Neue"/>
                <a:ea typeface="Verdana" panose="020B0604030504040204" pitchFamily="34" charset="0"/>
                <a:cs typeface="+mn-cs"/>
              </a:rPr>
              <a:t>)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DB84569-72D9-C658-FB7D-D0F896DDB3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827789"/>
            <a:ext cx="12191999" cy="521607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3200" b="1" dirty="0" err="1">
                <a:latin typeface="+mn-lt"/>
                <a:cs typeface="Arial" panose="020B0604020202020204" pitchFamily="34" charset="0"/>
              </a:rPr>
              <a:t>Ziftomenib</a:t>
            </a:r>
            <a:r>
              <a:rPr lang="en-US" sz="3200" b="1" dirty="0">
                <a:latin typeface="+mn-lt"/>
                <a:cs typeface="Arial" panose="020B0604020202020204" pitchFamily="34" charset="0"/>
              </a:rPr>
              <a:t> Phase 3 Newly Diagnosed AML Combination Studies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7EAD3F1D-3647-D926-9DA1-CC57860B9EEB}"/>
              </a:ext>
            </a:extLst>
          </p:cNvPr>
          <p:cNvSpPr txBox="1">
            <a:spLocks/>
          </p:cNvSpPr>
          <p:nvPr/>
        </p:nvSpPr>
        <p:spPr>
          <a:xfrm>
            <a:off x="166101" y="2537028"/>
            <a:ext cx="2794531" cy="2125349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008764"/>
              </a:buClr>
              <a:buFont typeface="Arial" panose="020B0604020202020204" pitchFamily="34" charset="0"/>
              <a:buChar char="•"/>
              <a:defRPr lang="en-US" sz="2400" kern="1200" dirty="0">
                <a:solidFill>
                  <a:srgbClr val="0025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8764"/>
              </a:buClr>
              <a:buFont typeface="Wingdings" panose="05000000000000000000" pitchFamily="2" charset="2"/>
              <a:buChar char="§"/>
              <a:defRPr lang="en-US" sz="2400" kern="1200" dirty="0">
                <a:solidFill>
                  <a:srgbClr val="0025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8764"/>
              </a:buClr>
              <a:buFont typeface="Courier New" panose="02070309020205020404" pitchFamily="49" charset="0"/>
              <a:buChar char="o"/>
              <a:defRPr lang="en-US" sz="1800" kern="1200" dirty="0">
                <a:solidFill>
                  <a:srgbClr val="0025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8764"/>
              </a:buClr>
              <a:buFont typeface="Arial" panose="020B0604020202020204" pitchFamily="34" charset="0"/>
              <a:buChar char="•"/>
              <a:defRPr lang="en-US" sz="1800" kern="1200" dirty="0">
                <a:solidFill>
                  <a:srgbClr val="0025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8764"/>
              </a:buClr>
              <a:buFont typeface="Arial" panose="020B0604020202020204" pitchFamily="34" charset="0"/>
              <a:buChar char="•"/>
              <a:defRPr lang="en-US" sz="1800" kern="1200" dirty="0">
                <a:solidFill>
                  <a:srgbClr val="0025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882" marR="0" lvl="0" indent="-34288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600"/>
              </a:spcAft>
              <a:buClr>
                <a:srgbClr val="12B4EE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Two independently powered, registration-enabling, randomized phase 3 studies in fit and unfit newly diagnosed AML (N=1300)</a:t>
            </a:r>
          </a:p>
          <a:p>
            <a:pPr marL="0" marR="0" lvl="0" indent="0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600"/>
              </a:spcAft>
              <a:buClr>
                <a:srgbClr val="008764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600"/>
              </a:spcAft>
              <a:buClr>
                <a:srgbClr val="008764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8E05875C-A8D4-D2F2-9267-A3DBBC1FD94A}"/>
              </a:ext>
            </a:extLst>
          </p:cNvPr>
          <p:cNvSpPr txBox="1">
            <a:spLocks/>
          </p:cNvSpPr>
          <p:nvPr/>
        </p:nvSpPr>
        <p:spPr>
          <a:xfrm>
            <a:off x="572899" y="1471030"/>
            <a:ext cx="11099064" cy="331381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800" b="1" i="0" kern="1200">
                <a:solidFill>
                  <a:schemeClr val="accent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sngStrike" kern="1200" cap="none" spc="0" normalizeH="0" baseline="0" noProof="0">
              <a:ln>
                <a:noFill/>
              </a:ln>
              <a:solidFill>
                <a:srgbClr val="C0504D"/>
              </a:solidFill>
              <a:effectLst/>
              <a:highlight>
                <a:srgbClr val="FFFF00"/>
              </a:highligh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F45B478F-739C-616A-D47A-7EB5E2D0CF43}"/>
              </a:ext>
            </a:extLst>
          </p:cNvPr>
          <p:cNvSpPr txBox="1">
            <a:spLocks/>
          </p:cNvSpPr>
          <p:nvPr/>
        </p:nvSpPr>
        <p:spPr>
          <a:xfrm>
            <a:off x="572899" y="1434587"/>
            <a:ext cx="10275888" cy="330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008764"/>
              </a:buClr>
              <a:buFont typeface="Arial" panose="020B0604020202020204" pitchFamily="34" charset="0"/>
              <a:buChar char="•"/>
              <a:defRPr lang="en-US" sz="2400" kern="1200" dirty="0">
                <a:solidFill>
                  <a:srgbClr val="0025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8764"/>
              </a:buClr>
              <a:buFont typeface="Wingdings" panose="05000000000000000000" pitchFamily="2" charset="2"/>
              <a:buChar char="§"/>
              <a:defRPr lang="en-US" sz="2400" kern="1200" dirty="0">
                <a:solidFill>
                  <a:srgbClr val="0025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8764"/>
              </a:buClr>
              <a:buFont typeface="Courier New" panose="02070309020205020404" pitchFamily="49" charset="0"/>
              <a:buChar char="o"/>
              <a:defRPr lang="en-US" sz="1800" kern="1200" dirty="0">
                <a:solidFill>
                  <a:srgbClr val="0025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8764"/>
              </a:buClr>
              <a:buFont typeface="Arial" panose="020B0604020202020204" pitchFamily="34" charset="0"/>
              <a:buChar char="•"/>
              <a:defRPr lang="en-US" sz="1800" kern="1200" dirty="0">
                <a:solidFill>
                  <a:srgbClr val="0025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8764"/>
              </a:buClr>
              <a:buFont typeface="Arial" panose="020B0604020202020204" pitchFamily="34" charset="0"/>
              <a:buChar char="•"/>
              <a:defRPr lang="en-US" sz="1800" kern="1200" dirty="0">
                <a:solidFill>
                  <a:srgbClr val="0025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8764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12B4EE"/>
              </a:solidFill>
              <a:effectLst/>
              <a:uLnTx/>
              <a:uFillTx/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6220526-9707-6B68-CAED-C4ADF7943FFE}"/>
              </a:ext>
            </a:extLst>
          </p:cNvPr>
          <p:cNvGrpSpPr/>
          <p:nvPr/>
        </p:nvGrpSpPr>
        <p:grpSpPr>
          <a:xfrm>
            <a:off x="3099268" y="1680846"/>
            <a:ext cx="8742005" cy="1635383"/>
            <a:chOff x="3469529" y="2578362"/>
            <a:chExt cx="8590309" cy="1635382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440B7E4-3B2D-8E49-BF48-817769648EDE}"/>
                </a:ext>
              </a:extLst>
            </p:cNvPr>
            <p:cNvSpPr/>
            <p:nvPr/>
          </p:nvSpPr>
          <p:spPr>
            <a:xfrm>
              <a:off x="3470640" y="2867910"/>
              <a:ext cx="8589197" cy="1345834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+mn-ea"/>
                <a:cs typeface="+mn-cs"/>
              </a:endParaRPr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5C3707C0-3437-E17E-210C-001449422506}"/>
                </a:ext>
              </a:extLst>
            </p:cNvPr>
            <p:cNvGrpSpPr/>
            <p:nvPr/>
          </p:nvGrpSpPr>
          <p:grpSpPr>
            <a:xfrm>
              <a:off x="3469529" y="2578362"/>
              <a:ext cx="8590309" cy="1555255"/>
              <a:chOff x="1711618" y="2536081"/>
              <a:chExt cx="8590309" cy="1555255"/>
            </a:xfrm>
          </p:grpSpPr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EF922D62-389A-53AE-FEAE-69F1302BAF14}"/>
                  </a:ext>
                </a:extLst>
              </p:cNvPr>
              <p:cNvSpPr/>
              <p:nvPr/>
            </p:nvSpPr>
            <p:spPr>
              <a:xfrm>
                <a:off x="1711618" y="2536081"/>
                <a:ext cx="8590309" cy="179181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35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751" b="1" i="0" u="none" strike="noStrike" kern="1200" cap="none" spc="0" normalizeH="0" baseline="0" noProof="0">
                    <a:ln>
                      <a:noFill/>
                    </a:ln>
                    <a:solidFill>
                      <a:srgbClr val="002557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KOMET-017-NIC: </a:t>
                </a:r>
                <a:r>
                  <a:rPr kumimoji="0" lang="en-US" sz="1751" b="0" i="0" u="none" strike="noStrike" kern="1200" cap="none" spc="0" normalizeH="0" baseline="0" noProof="0">
                    <a:ln>
                      <a:noFill/>
                    </a:ln>
                    <a:solidFill>
                      <a:srgbClr val="002557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Non-intensive </a:t>
                </a:r>
                <a:r>
                  <a:rPr kumimoji="0" lang="en-US" sz="1751" b="0" i="0" u="none" strike="noStrike" kern="1200" cap="none" spc="0" normalizeH="0" baseline="0" noProof="0" err="1">
                    <a:ln>
                      <a:noFill/>
                    </a:ln>
                    <a:solidFill>
                      <a:srgbClr val="002557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therapy</a:t>
                </a:r>
                <a:r>
                  <a:rPr kumimoji="0" lang="en-US" sz="1751" b="0" i="0" u="none" strike="noStrike" kern="1200" cap="none" spc="0" normalizeH="0" baseline="30000" noProof="0" err="1">
                    <a:ln>
                      <a:noFill/>
                    </a:ln>
                    <a:solidFill>
                      <a:srgbClr val="002557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a</a:t>
                </a:r>
                <a:r>
                  <a:rPr kumimoji="0" lang="en-US" sz="1751" b="0" i="0" u="none" strike="noStrike" kern="1200" cap="none" spc="0" normalizeH="0" baseline="0" noProof="0">
                    <a:ln>
                      <a:noFill/>
                    </a:ln>
                    <a:solidFill>
                      <a:srgbClr val="002557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– </a:t>
                </a:r>
                <a:r>
                  <a:rPr kumimoji="0" lang="en-US" sz="1751" b="0" i="0" u="none" strike="noStrike" kern="1200" cap="none" spc="0" normalizeH="0" baseline="0" noProof="0" err="1">
                    <a:ln>
                      <a:noFill/>
                    </a:ln>
                    <a:solidFill>
                      <a:srgbClr val="002557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Ziftomenib</a:t>
                </a:r>
                <a:r>
                  <a:rPr kumimoji="0" lang="en-US" sz="1751" b="0" i="0" u="none" strike="noStrike" kern="1200" cap="none" spc="0" normalizeH="0" baseline="0" noProof="0">
                    <a:ln>
                      <a:noFill/>
                    </a:ln>
                    <a:solidFill>
                      <a:srgbClr val="002557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+ </a:t>
                </a:r>
                <a:r>
                  <a:rPr kumimoji="0" lang="en-US" sz="1751" b="0" i="0" u="none" strike="noStrike" kern="1200" cap="none" spc="0" normalizeH="0" baseline="0" noProof="0" err="1">
                    <a:ln>
                      <a:noFill/>
                    </a:ln>
                    <a:solidFill>
                      <a:srgbClr val="002557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venetoclax</a:t>
                </a:r>
                <a:r>
                  <a:rPr kumimoji="0" lang="en-US" sz="1751" b="0" i="0" u="none" strike="noStrike" kern="1200" cap="none" spc="0" normalizeH="0" baseline="0" noProof="0">
                    <a:ln>
                      <a:noFill/>
                    </a:ln>
                    <a:solidFill>
                      <a:srgbClr val="002557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/azacitidine combo</a:t>
                </a:r>
                <a:endParaRPr kumimoji="0" lang="en-US" sz="1751" b="0" i="0" u="none" strike="noStrike" kern="1200" cap="none" spc="0" normalizeH="0" baseline="30000" noProof="0">
                  <a:ln>
                    <a:noFill/>
                  </a:ln>
                  <a:solidFill>
                    <a:srgbClr val="FF0000"/>
                  </a:solidFill>
                  <a:effectLst/>
                  <a:highlight>
                    <a:srgbClr val="FFFF00"/>
                  </a:highligh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0" name="Rectangle: Rounded Corners 19">
                <a:extLst>
                  <a:ext uri="{FF2B5EF4-FFF2-40B4-BE49-F238E27FC236}">
                    <a16:creationId xmlns:a16="http://schemas.microsoft.com/office/drawing/2014/main" id="{51EFC2F4-DB0E-D8BE-8023-1521299874E2}"/>
                  </a:ext>
                </a:extLst>
              </p:cNvPr>
              <p:cNvSpPr/>
              <p:nvPr/>
            </p:nvSpPr>
            <p:spPr>
              <a:xfrm>
                <a:off x="1784577" y="2872556"/>
                <a:ext cx="2185522" cy="1218780"/>
              </a:xfrm>
              <a:prstGeom prst="roundRect">
                <a:avLst>
                  <a:gd name="adj" fmla="val 5074"/>
                </a:avLst>
              </a:prstGeom>
              <a:solidFill>
                <a:srgbClr val="DAE3F3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t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35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>
                    <a:ln>
                      <a:noFill/>
                    </a:ln>
                    <a:solidFill>
                      <a:srgbClr val="002557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Patients</a:t>
                </a:r>
              </a:p>
              <a:p>
                <a:pPr marL="91436" marR="0" lvl="0" indent="-91436" algn="l" defTabSz="91435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30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200" b="0" i="1" u="none" strike="noStrike" kern="1200" cap="none" spc="0" normalizeH="0" baseline="0" noProof="0">
                    <a:ln>
                      <a:noFill/>
                    </a:ln>
                    <a:solidFill>
                      <a:srgbClr val="002557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NPM1</a:t>
                </a:r>
                <a:r>
                  <a: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002557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-m AML</a:t>
                </a:r>
              </a:p>
              <a:p>
                <a:pPr marL="91436" marR="0" lvl="0" indent="-91436" algn="l" defTabSz="91435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30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002557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Age ≥75 yrs, or 18 to &lt;75 yrs with comorbidities</a:t>
                </a:r>
              </a:p>
            </p:txBody>
          </p:sp>
          <p:cxnSp>
            <p:nvCxnSpPr>
              <p:cNvPr id="21" name="Connector: Elbow 20">
                <a:extLst>
                  <a:ext uri="{FF2B5EF4-FFF2-40B4-BE49-F238E27FC236}">
                    <a16:creationId xmlns:a16="http://schemas.microsoft.com/office/drawing/2014/main" id="{B07A5967-1F2D-CCC7-5FDD-1E6329EDD38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427695" y="3104136"/>
                <a:ext cx="631384" cy="251585"/>
              </a:xfrm>
              <a:prstGeom prst="bentConnector3">
                <a:avLst>
                  <a:gd name="adj1" fmla="val 50000"/>
                </a:avLst>
              </a:prstGeom>
              <a:ln w="12700">
                <a:solidFill>
                  <a:srgbClr val="002557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Connector: Elbow 21">
                <a:extLst>
                  <a:ext uri="{FF2B5EF4-FFF2-40B4-BE49-F238E27FC236}">
                    <a16:creationId xmlns:a16="http://schemas.microsoft.com/office/drawing/2014/main" id="{F3645383-89D3-16E6-CF55-66F9C0671B3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427695" y="3355721"/>
                <a:ext cx="631384" cy="316090"/>
              </a:xfrm>
              <a:prstGeom prst="bentConnector3">
                <a:avLst>
                  <a:gd name="adj1" fmla="val 50000"/>
                </a:avLst>
              </a:prstGeom>
              <a:ln w="12700">
                <a:solidFill>
                  <a:srgbClr val="002557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TextBox 15">
                <a:extLst>
                  <a:ext uri="{FF2B5EF4-FFF2-40B4-BE49-F238E27FC236}">
                    <a16:creationId xmlns:a16="http://schemas.microsoft.com/office/drawing/2014/main" id="{D8B7406C-62C5-CDB5-2445-167F9254E0B1}"/>
                  </a:ext>
                </a:extLst>
              </p:cNvPr>
              <p:cNvSpPr txBox="1"/>
              <p:nvPr/>
            </p:nvSpPr>
            <p:spPr>
              <a:xfrm>
                <a:off x="4435906" y="3683155"/>
                <a:ext cx="683199" cy="276999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35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002557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Arm B</a:t>
                </a:r>
              </a:p>
            </p:txBody>
          </p:sp>
          <p:sp>
            <p:nvSpPr>
              <p:cNvPr id="24" name="TextBox 18">
                <a:extLst>
                  <a:ext uri="{FF2B5EF4-FFF2-40B4-BE49-F238E27FC236}">
                    <a16:creationId xmlns:a16="http://schemas.microsoft.com/office/drawing/2014/main" id="{3E977104-A064-7C40-DD8B-616990033E79}"/>
                  </a:ext>
                </a:extLst>
              </p:cNvPr>
              <p:cNvSpPr txBox="1"/>
              <p:nvPr/>
            </p:nvSpPr>
            <p:spPr>
              <a:xfrm>
                <a:off x="4450845" y="2824187"/>
                <a:ext cx="673326" cy="276999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35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002557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Arm A</a:t>
                </a:r>
              </a:p>
            </p:txBody>
          </p:sp>
          <p:sp>
            <p:nvSpPr>
              <p:cNvPr id="25" name="Rectangle: Rounded Corners 24">
                <a:extLst>
                  <a:ext uri="{FF2B5EF4-FFF2-40B4-BE49-F238E27FC236}">
                    <a16:creationId xmlns:a16="http://schemas.microsoft.com/office/drawing/2014/main" id="{AA274018-1532-3AC1-061E-25AC6A9243F5}"/>
                  </a:ext>
                </a:extLst>
              </p:cNvPr>
              <p:cNvSpPr/>
              <p:nvPr/>
            </p:nvSpPr>
            <p:spPr>
              <a:xfrm>
                <a:off x="8505960" y="2872556"/>
                <a:ext cx="1687457" cy="1027037"/>
              </a:xfrm>
              <a:prstGeom prst="roundRect">
                <a:avLst>
                  <a:gd name="adj" fmla="val 5538"/>
                </a:avLst>
              </a:prstGeom>
              <a:solidFill>
                <a:srgbClr val="DAE3F3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t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35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00" b="1" i="0" u="none" strike="noStrike" kern="1200" cap="none" spc="0" normalizeH="0" baseline="0" noProof="0">
                    <a:ln>
                      <a:noFill/>
                    </a:ln>
                    <a:solidFill>
                      <a:srgbClr val="002557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Primary endpoints</a:t>
                </a:r>
                <a:endParaRPr kumimoji="0" lang="en-US" sz="1300" b="0" i="0" u="none" strike="noStrike" kern="1200" cap="none" spc="0" normalizeH="0" baseline="0" noProof="0">
                  <a:ln>
                    <a:noFill/>
                  </a:ln>
                  <a:solidFill>
                    <a:srgbClr val="002557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  <a:p>
                <a:pPr marL="91436" marR="0" lvl="0" indent="-91436" algn="l" defTabSz="91435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002557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CR</a:t>
                </a:r>
              </a:p>
              <a:p>
                <a:pPr marL="91436" marR="0" lvl="0" indent="-91436" algn="l" defTabSz="91435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30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002557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OS</a:t>
                </a:r>
              </a:p>
            </p:txBody>
          </p: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3D2B38B4-D87E-85A9-470F-905E4AE0B39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72435" y="3354575"/>
                <a:ext cx="42053" cy="0"/>
              </a:xfrm>
              <a:prstGeom prst="line">
                <a:avLst/>
              </a:prstGeom>
              <a:ln w="12700">
                <a:solidFill>
                  <a:srgbClr val="002557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604301A4-4E46-4F88-28C7-4F5765269955}"/>
                  </a:ext>
                </a:extLst>
              </p:cNvPr>
              <p:cNvGrpSpPr/>
              <p:nvPr/>
            </p:nvGrpSpPr>
            <p:grpSpPr>
              <a:xfrm>
                <a:off x="5112095" y="2872554"/>
                <a:ext cx="3285356" cy="1027036"/>
                <a:chOff x="5033123" y="1550783"/>
                <a:chExt cx="3285356" cy="1230144"/>
              </a:xfrm>
            </p:grpSpPr>
            <p:grpSp>
              <p:nvGrpSpPr>
                <p:cNvPr id="29" name="Group 28">
                  <a:extLst>
                    <a:ext uri="{FF2B5EF4-FFF2-40B4-BE49-F238E27FC236}">
                      <a16:creationId xmlns:a16="http://schemas.microsoft.com/office/drawing/2014/main" id="{7AFC4F25-DFD7-2E14-89D0-F822A1878956}"/>
                    </a:ext>
                  </a:extLst>
                </p:cNvPr>
                <p:cNvGrpSpPr/>
                <p:nvPr/>
              </p:nvGrpSpPr>
              <p:grpSpPr>
                <a:xfrm>
                  <a:off x="5033124" y="1550783"/>
                  <a:ext cx="3285355" cy="557063"/>
                  <a:chOff x="5033124" y="1550783"/>
                  <a:chExt cx="3285355" cy="557063"/>
                </a:xfrm>
              </p:grpSpPr>
              <p:sp>
                <p:nvSpPr>
                  <p:cNvPr id="32" name="Rectangle 31">
                    <a:extLst>
                      <a:ext uri="{FF2B5EF4-FFF2-40B4-BE49-F238E27FC236}">
                        <a16:creationId xmlns:a16="http://schemas.microsoft.com/office/drawing/2014/main" id="{50D96D58-D410-4BC8-83B9-D061165E10F1}"/>
                      </a:ext>
                    </a:extLst>
                  </p:cNvPr>
                  <p:cNvSpPr/>
                  <p:nvPr/>
                </p:nvSpPr>
                <p:spPr>
                  <a:xfrm>
                    <a:off x="5033124" y="1550783"/>
                    <a:ext cx="3285355" cy="265784"/>
                  </a:xfrm>
                  <a:prstGeom prst="rect">
                    <a:avLst/>
                  </a:prstGeom>
                  <a:solidFill>
                    <a:srgbClr val="4472C4"/>
                  </a:solidFill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91440" tIns="45720" rIns="91440" bIns="45720" rtlCol="0" anchor="ctr"/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354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rPr>
                      <a:t>Ziftomenib</a:t>
                    </a:r>
                  </a:p>
                </p:txBody>
              </p:sp>
              <p:sp>
                <p:nvSpPr>
                  <p:cNvPr id="33" name="Rectangle 32">
                    <a:extLst>
                      <a:ext uri="{FF2B5EF4-FFF2-40B4-BE49-F238E27FC236}">
                        <a16:creationId xmlns:a16="http://schemas.microsoft.com/office/drawing/2014/main" id="{CE463CE8-85B9-2137-3512-1AED13D4D7AE}"/>
                      </a:ext>
                    </a:extLst>
                  </p:cNvPr>
                  <p:cNvSpPr/>
                  <p:nvPr/>
                </p:nvSpPr>
                <p:spPr>
                  <a:xfrm>
                    <a:off x="5034068" y="1861990"/>
                    <a:ext cx="3284410" cy="245856"/>
                  </a:xfrm>
                  <a:prstGeom prst="rect">
                    <a:avLst/>
                  </a:prstGeom>
                  <a:solidFill>
                    <a:srgbClr val="EAEAEA"/>
                  </a:solidFill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91440" tIns="45720" rIns="91440" bIns="45720" rtlCol="0" anchor="ctr"/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354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100" b="0" i="0" u="none" strike="noStrike" kern="1200" cap="none" spc="0" normalizeH="0" baseline="0" noProof="0" err="1">
                        <a:ln>
                          <a:noFill/>
                        </a:ln>
                        <a:solidFill>
                          <a:srgbClr val="002557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rPr>
                      <a:t>Venetoclax</a:t>
                    </a:r>
                    <a:r>
                      <a:rPr kumimoji="0" lang="en-US" sz="11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2557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rPr>
                      <a:t> + Azacitidine</a:t>
                    </a:r>
                  </a:p>
                </p:txBody>
              </p:sp>
            </p:grpSp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003AFFB4-D97C-EB9E-E61F-C70E6A64976B}"/>
                    </a:ext>
                  </a:extLst>
                </p:cNvPr>
                <p:cNvSpPr/>
                <p:nvPr/>
              </p:nvSpPr>
              <p:spPr>
                <a:xfrm>
                  <a:off x="5033123" y="2231541"/>
                  <a:ext cx="3284410" cy="235528"/>
                </a:xfrm>
                <a:prstGeom prst="rect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35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1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Placebo</a:t>
                  </a:r>
                </a:p>
              </p:txBody>
            </p:sp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8AE6DF0F-4807-F79A-B142-FE0671556FFE}"/>
                    </a:ext>
                  </a:extLst>
                </p:cNvPr>
                <p:cNvSpPr/>
                <p:nvPr/>
              </p:nvSpPr>
              <p:spPr>
                <a:xfrm>
                  <a:off x="5033123" y="2515750"/>
                  <a:ext cx="3284410" cy="265177"/>
                </a:xfrm>
                <a:prstGeom prst="rect">
                  <a:avLst/>
                </a:prstGeom>
                <a:solidFill>
                  <a:srgbClr val="EAEAEA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35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2557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Venetoclax + Azacitidine</a:t>
                  </a:r>
                </a:p>
              </p:txBody>
            </p:sp>
          </p:grpSp>
          <p:sp>
            <p:nvSpPr>
              <p:cNvPr id="28" name="Rectangle: Rounded Corners 27">
                <a:extLst>
                  <a:ext uri="{FF2B5EF4-FFF2-40B4-BE49-F238E27FC236}">
                    <a16:creationId xmlns:a16="http://schemas.microsoft.com/office/drawing/2014/main" id="{BE46581E-4C18-7821-27EF-663B33C99019}"/>
                  </a:ext>
                </a:extLst>
              </p:cNvPr>
              <p:cNvSpPr/>
              <p:nvPr/>
            </p:nvSpPr>
            <p:spPr>
              <a:xfrm>
                <a:off x="4014488" y="3158991"/>
                <a:ext cx="413207" cy="393459"/>
              </a:xfrm>
              <a:prstGeom prst="roundRect">
                <a:avLst>
                  <a:gd name="adj" fmla="val 17272"/>
                </a:avLst>
              </a:prstGeom>
              <a:solidFill>
                <a:srgbClr val="DAE3F3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35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srgbClr val="002557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R</a:t>
                </a:r>
              </a:p>
              <a:p>
                <a:pPr marL="0" marR="0" lvl="0" indent="0" algn="ctr" defTabSz="91435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srgbClr val="002557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1:1</a:t>
                </a: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2557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F16189BB-F1DC-A34D-0A8A-BA133115ED8F}"/>
              </a:ext>
            </a:extLst>
          </p:cNvPr>
          <p:cNvGrpSpPr/>
          <p:nvPr/>
        </p:nvGrpSpPr>
        <p:grpSpPr>
          <a:xfrm>
            <a:off x="3099266" y="3392230"/>
            <a:ext cx="8742007" cy="2501474"/>
            <a:chOff x="3449994" y="3014993"/>
            <a:chExt cx="8742005" cy="2501472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CAF65AEF-3084-11CF-6811-59AA5DB89E26}"/>
                </a:ext>
              </a:extLst>
            </p:cNvPr>
            <p:cNvGrpSpPr/>
            <p:nvPr/>
          </p:nvGrpSpPr>
          <p:grpSpPr>
            <a:xfrm>
              <a:off x="3449994" y="3014993"/>
              <a:ext cx="8742005" cy="2241468"/>
              <a:chOff x="3461732" y="4067778"/>
              <a:chExt cx="8589172" cy="2241468"/>
            </a:xfrm>
          </p:grpSpPr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413361B4-5A95-C96E-5794-C3A0A3874CAD}"/>
                  </a:ext>
                </a:extLst>
              </p:cNvPr>
              <p:cNvSpPr/>
              <p:nvPr/>
            </p:nvSpPr>
            <p:spPr>
              <a:xfrm>
                <a:off x="3462842" y="4347743"/>
                <a:ext cx="8588062" cy="1961503"/>
              </a:xfrm>
              <a:prstGeom prst="rect">
                <a:avLst/>
              </a:prstGeom>
              <a:solidFill>
                <a:srgbClr val="EEEEE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5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"/>
                  <a:ea typeface="+mn-ea"/>
                  <a:cs typeface="+mn-cs"/>
                </a:endParaRPr>
              </a:p>
            </p:txBody>
          </p:sp>
          <p:grpSp>
            <p:nvGrpSpPr>
              <p:cNvPr id="38" name="Group 37">
                <a:extLst>
                  <a:ext uri="{FF2B5EF4-FFF2-40B4-BE49-F238E27FC236}">
                    <a16:creationId xmlns:a16="http://schemas.microsoft.com/office/drawing/2014/main" id="{55E507F3-6005-6457-AB50-28A646A9D150}"/>
                  </a:ext>
                </a:extLst>
              </p:cNvPr>
              <p:cNvGrpSpPr/>
              <p:nvPr/>
            </p:nvGrpSpPr>
            <p:grpSpPr>
              <a:xfrm>
                <a:off x="3461732" y="4067778"/>
                <a:ext cx="8482380" cy="2098873"/>
                <a:chOff x="2053734" y="4093615"/>
                <a:chExt cx="8482380" cy="2098873"/>
              </a:xfrm>
            </p:grpSpPr>
            <p:sp>
              <p:nvSpPr>
                <p:cNvPr id="39" name="Rectangle 38">
                  <a:extLst>
                    <a:ext uri="{FF2B5EF4-FFF2-40B4-BE49-F238E27FC236}">
                      <a16:creationId xmlns:a16="http://schemas.microsoft.com/office/drawing/2014/main" id="{4547B397-446F-E1CA-1D8B-E326F5B189BA}"/>
                    </a:ext>
                  </a:extLst>
                </p:cNvPr>
                <p:cNvSpPr/>
                <p:nvPr/>
              </p:nvSpPr>
              <p:spPr>
                <a:xfrm>
                  <a:off x="2053734" y="4093615"/>
                  <a:ext cx="8392137" cy="248123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35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751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557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KOMET-017-IC: </a:t>
                  </a:r>
                  <a:r>
                    <a:rPr kumimoji="0" lang="en-US" sz="1751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557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Intensive </a:t>
                  </a:r>
                  <a:r>
                    <a:rPr kumimoji="0" lang="en-US" sz="1751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002557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therapy</a:t>
                  </a:r>
                  <a:r>
                    <a:rPr kumimoji="0" lang="en-US" sz="1751" b="0" i="0" u="none" strike="noStrike" kern="1200" cap="none" spc="0" normalizeH="0" baseline="30000" noProof="0" dirty="0" err="1">
                      <a:ln>
                        <a:noFill/>
                      </a:ln>
                      <a:solidFill>
                        <a:srgbClr val="002557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a</a:t>
                  </a:r>
                  <a:r>
                    <a:rPr kumimoji="0" lang="en-US" sz="1751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557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 – Ziftomenib and 7+3 combo</a:t>
                  </a:r>
                </a:p>
              </p:txBody>
            </p:sp>
            <p:sp>
              <p:nvSpPr>
                <p:cNvPr id="40" name="Rectangle: Rounded Corners 39">
                  <a:extLst>
                    <a:ext uri="{FF2B5EF4-FFF2-40B4-BE49-F238E27FC236}">
                      <a16:creationId xmlns:a16="http://schemas.microsoft.com/office/drawing/2014/main" id="{6D76331E-0D81-CCE5-0F9F-E12AC329BEE7}"/>
                    </a:ext>
                  </a:extLst>
                </p:cNvPr>
                <p:cNvSpPr/>
                <p:nvPr/>
              </p:nvSpPr>
              <p:spPr>
                <a:xfrm>
                  <a:off x="2137993" y="4411724"/>
                  <a:ext cx="2181072" cy="1678800"/>
                </a:xfrm>
                <a:prstGeom prst="roundRect">
                  <a:avLst>
                    <a:gd name="adj" fmla="val 4752"/>
                  </a:avLst>
                </a:prstGeom>
                <a:solidFill>
                  <a:srgbClr val="93CDDD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35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557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Patients</a:t>
                  </a:r>
                </a:p>
                <a:p>
                  <a:pPr marL="91436" marR="0" lvl="0" indent="-91436" algn="l" defTabSz="91435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300"/>
                    </a:spcAft>
                    <a:buClrTx/>
                    <a:buSzTx/>
                    <a:buFont typeface="Arial" panose="020B0604020202020204" pitchFamily="34" charset="0"/>
                    <a:buChar char="•"/>
                    <a:tabLst/>
                    <a:defRPr/>
                  </a:pPr>
                  <a:r>
                    <a:rPr kumimoji="0" lang="en-US" sz="1200" b="0" i="1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557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NPM1</a:t>
                  </a:r>
                  <a:r>
                    <a:rPr kumimoji="0" lang="en-US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557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-m or </a:t>
                  </a:r>
                  <a:r>
                    <a:rPr kumimoji="0" lang="en-US" sz="1200" b="0" i="1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557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KMT2A</a:t>
                  </a:r>
                  <a:r>
                    <a:rPr kumimoji="0" lang="en-US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557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-r</a:t>
                  </a:r>
                  <a:r>
                    <a:rPr kumimoji="0" lang="en-US" sz="1200" b="0" i="1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557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 </a:t>
                  </a:r>
                  <a:r>
                    <a:rPr kumimoji="0" lang="en-US" sz="12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002557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AML</a:t>
                  </a:r>
                  <a:r>
                    <a:rPr kumimoji="0" lang="en-US" sz="1200" b="0" i="0" u="none" strike="noStrike" kern="1200" cap="none" spc="0" normalizeH="0" baseline="30000" noProof="0" dirty="0" err="1">
                      <a:ln>
                        <a:noFill/>
                      </a:ln>
                      <a:solidFill>
                        <a:srgbClr val="002557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b</a:t>
                  </a:r>
                  <a:endPara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557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  <a:p>
                  <a:pPr marL="91436" marR="0" lvl="0" indent="-91436" algn="l" defTabSz="91435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300"/>
                    </a:spcAft>
                    <a:buClrTx/>
                    <a:buSzTx/>
                    <a:buFont typeface="Arial" panose="020B0604020202020204" pitchFamily="34" charset="0"/>
                    <a:buChar char="•"/>
                    <a:tabLst/>
                    <a:defRPr/>
                  </a:pPr>
                  <a:r>
                    <a:rPr kumimoji="0" lang="en-US" sz="1200" b="0" i="1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557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FLT3</a:t>
                  </a:r>
                  <a:r>
                    <a:rPr kumimoji="0" lang="en-US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557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 wildtype or ITD ratio </a:t>
                  </a:r>
                  <a:br>
                    <a:rPr kumimoji="0" lang="en-US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557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</a:br>
                  <a:r>
                    <a:rPr kumimoji="0" lang="en-US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557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of &lt;0.05</a:t>
                  </a:r>
                  <a:r>
                    <a:rPr kumimoji="0" lang="en-US" sz="1200" b="0" i="0" u="none" strike="noStrike" kern="1200" cap="none" spc="0" normalizeH="0" baseline="30000" noProof="0" dirty="0">
                      <a:ln>
                        <a:noFill/>
                      </a:ln>
                      <a:solidFill>
                        <a:srgbClr val="002557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c</a:t>
                  </a:r>
                </a:p>
                <a:p>
                  <a:pPr marL="91436" marR="0" lvl="0" indent="-91436" algn="l" defTabSz="91435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300"/>
                    </a:spcAft>
                    <a:buClrTx/>
                    <a:buSzTx/>
                    <a:buFont typeface="Arial" panose="020B0604020202020204" pitchFamily="34" charset="0"/>
                    <a:buChar char="•"/>
                    <a:tabLst/>
                    <a:defRPr/>
                  </a:pPr>
                  <a:r>
                    <a:rPr kumimoji="0" lang="en-US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557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Age ≥18 yrs</a:t>
                  </a:r>
                </a:p>
                <a:p>
                  <a:pPr marL="91436" marR="0" lvl="0" indent="-91436" algn="l" defTabSz="91435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300"/>
                    </a:spcAft>
                    <a:buClrTx/>
                    <a:buSzTx/>
                    <a:buFont typeface="Arial" panose="020B0604020202020204" pitchFamily="34" charset="0"/>
                    <a:buChar char="•"/>
                    <a:tabLst/>
                    <a:defRPr/>
                  </a:pPr>
                  <a:r>
                    <a:rPr kumimoji="0" lang="en-US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557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ECOG PS 0–2 </a:t>
                  </a:r>
                </a:p>
              </p:txBody>
            </p:sp>
            <p:sp>
              <p:nvSpPr>
                <p:cNvPr id="41" name="Rectangle: Rounded Corners 40">
                  <a:extLst>
                    <a:ext uri="{FF2B5EF4-FFF2-40B4-BE49-F238E27FC236}">
                      <a16:creationId xmlns:a16="http://schemas.microsoft.com/office/drawing/2014/main" id="{E08E97FF-08D4-06F8-3830-E075EC0F94BE}"/>
                    </a:ext>
                  </a:extLst>
                </p:cNvPr>
                <p:cNvSpPr/>
                <p:nvPr/>
              </p:nvSpPr>
              <p:spPr>
                <a:xfrm>
                  <a:off x="8854805" y="4411724"/>
                  <a:ext cx="1681309" cy="1673651"/>
                </a:xfrm>
                <a:prstGeom prst="roundRect">
                  <a:avLst>
                    <a:gd name="adj" fmla="val 2629"/>
                  </a:avLst>
                </a:prstGeom>
                <a:solidFill>
                  <a:srgbClr val="93CDDD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45720" rIns="91440" bIns="45720" rtlCol="0" anchor="t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35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3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2557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Primary endpoints</a:t>
                  </a:r>
                  <a:endParaRPr kumimoji="0" 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srgbClr val="002557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  <a:p>
                  <a:pPr marL="91436" marR="0" lvl="0" indent="-91436" algn="l" defTabSz="91435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600"/>
                    </a:spcAft>
                    <a:buClrTx/>
                    <a:buSzTx/>
                    <a:buFont typeface="Arial" panose="020B0604020202020204" pitchFamily="34" charset="0"/>
                    <a:buChar char="•"/>
                    <a:tabLst/>
                    <a:defRPr/>
                  </a:pPr>
                  <a:r>
                    <a:rPr kumimoji="0" lang="en-US" sz="12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2557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CR MRD-negativity (</a:t>
                  </a:r>
                  <a:r>
                    <a:rPr kumimoji="0" lang="en-US" sz="1200" b="0" i="1" u="none" strike="noStrike" kern="1200" cap="none" spc="0" normalizeH="0" baseline="0" noProof="0">
                      <a:ln>
                        <a:noFill/>
                      </a:ln>
                      <a:solidFill>
                        <a:srgbClr val="002557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NPM1</a:t>
                  </a:r>
                  <a:r>
                    <a:rPr kumimoji="0" lang="en-US" sz="12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2557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-m only)</a:t>
                  </a:r>
                </a:p>
                <a:p>
                  <a:pPr marL="91436" marR="0" lvl="0" indent="-91436" algn="l" defTabSz="91435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600"/>
                    </a:spcAft>
                    <a:buClrTx/>
                    <a:buSzTx/>
                    <a:buFont typeface="Arial" panose="020B0604020202020204" pitchFamily="34" charset="0"/>
                    <a:buChar char="•"/>
                    <a:tabLst/>
                    <a:defRPr/>
                  </a:pPr>
                  <a:r>
                    <a:rPr kumimoji="0" lang="en-US" sz="12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2557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EFS</a:t>
                  </a:r>
                </a:p>
              </p:txBody>
            </p:sp>
            <p:cxnSp>
              <p:nvCxnSpPr>
                <p:cNvPr id="42" name="Straight Connector 41">
                  <a:extLst>
                    <a:ext uri="{FF2B5EF4-FFF2-40B4-BE49-F238E27FC236}">
                      <a16:creationId xmlns:a16="http://schemas.microsoft.com/office/drawing/2014/main" id="{B5EF73B4-D38B-5F06-C567-A176645827C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4322977" y="5293472"/>
                  <a:ext cx="49345" cy="0"/>
                </a:xfrm>
                <a:prstGeom prst="line">
                  <a:avLst/>
                </a:prstGeom>
                <a:ln w="12700">
                  <a:solidFill>
                    <a:srgbClr val="002557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Connector: Elbow 42">
                  <a:extLst>
                    <a:ext uri="{FF2B5EF4-FFF2-40B4-BE49-F238E27FC236}">
                      <a16:creationId xmlns:a16="http://schemas.microsoft.com/office/drawing/2014/main" id="{C5035F19-1F17-F9B1-3EAB-2355E83B670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 flipH="1" flipV="1">
                  <a:off x="4754898" y="4602036"/>
                  <a:ext cx="628030" cy="862685"/>
                </a:xfrm>
                <a:prstGeom prst="bentConnector2">
                  <a:avLst/>
                </a:prstGeom>
                <a:ln w="12700">
                  <a:solidFill>
                    <a:srgbClr val="002557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Connector: Elbow 43">
                  <a:extLst>
                    <a:ext uri="{FF2B5EF4-FFF2-40B4-BE49-F238E27FC236}">
                      <a16:creationId xmlns:a16="http://schemas.microsoft.com/office/drawing/2014/main" id="{DA9129EC-8186-C3ED-E3E2-7C15AFF7BEC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H="1">
                  <a:off x="4814170" y="5232072"/>
                  <a:ext cx="527978" cy="882544"/>
                </a:xfrm>
                <a:prstGeom prst="bentConnector2">
                  <a:avLst/>
                </a:prstGeom>
                <a:ln w="12700">
                  <a:solidFill>
                    <a:srgbClr val="002557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5" name="TextBox 15">
                  <a:extLst>
                    <a:ext uri="{FF2B5EF4-FFF2-40B4-BE49-F238E27FC236}">
                      <a16:creationId xmlns:a16="http://schemas.microsoft.com/office/drawing/2014/main" id="{404D9A2C-204E-F75A-7582-D4672BA478D5}"/>
                    </a:ext>
                  </a:extLst>
                </p:cNvPr>
                <p:cNvSpPr txBox="1"/>
                <p:nvPr/>
              </p:nvSpPr>
              <p:spPr>
                <a:xfrm>
                  <a:off x="4907260" y="5702653"/>
                  <a:ext cx="695379" cy="276999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35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2557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Arm C</a:t>
                  </a:r>
                </a:p>
              </p:txBody>
            </p:sp>
            <p:sp>
              <p:nvSpPr>
                <p:cNvPr id="46" name="TextBox 18">
                  <a:extLst>
                    <a:ext uri="{FF2B5EF4-FFF2-40B4-BE49-F238E27FC236}">
                      <a16:creationId xmlns:a16="http://schemas.microsoft.com/office/drawing/2014/main" id="{649DE800-EDD8-8044-763D-0120D4566369}"/>
                    </a:ext>
                  </a:extLst>
                </p:cNvPr>
                <p:cNvSpPr txBox="1"/>
                <p:nvPr/>
              </p:nvSpPr>
              <p:spPr>
                <a:xfrm>
                  <a:off x="4906720" y="4468605"/>
                  <a:ext cx="593641" cy="276999"/>
                </a:xfrm>
                <a:prstGeom prst="rect">
                  <a:avLst/>
                </a:prstGeom>
                <a:noFill/>
              </p:spPr>
              <p:txBody>
                <a:bodyPr wrap="none" rtlCol="0" anchor="ctr"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35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2557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Arm A</a:t>
                  </a:r>
                </a:p>
              </p:txBody>
            </p:sp>
            <p:cxnSp>
              <p:nvCxnSpPr>
                <p:cNvPr id="47" name="Straight Arrow Connector 46">
                  <a:extLst>
                    <a:ext uri="{FF2B5EF4-FFF2-40B4-BE49-F238E27FC236}">
                      <a16:creationId xmlns:a16="http://schemas.microsoft.com/office/drawing/2014/main" id="{74822B70-3140-482F-6172-C97843C4F8C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916445" y="5282476"/>
                  <a:ext cx="592707" cy="5148"/>
                </a:xfrm>
                <a:prstGeom prst="straightConnector1">
                  <a:avLst/>
                </a:prstGeom>
                <a:ln w="12700">
                  <a:solidFill>
                    <a:srgbClr val="002557"/>
                  </a:solidFill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8" name="TextBox 18">
                  <a:extLst>
                    <a:ext uri="{FF2B5EF4-FFF2-40B4-BE49-F238E27FC236}">
                      <a16:creationId xmlns:a16="http://schemas.microsoft.com/office/drawing/2014/main" id="{40EE268A-6E75-CFD5-3655-17EBCF2E630A}"/>
                    </a:ext>
                  </a:extLst>
                </p:cNvPr>
                <p:cNvSpPr txBox="1"/>
                <p:nvPr/>
              </p:nvSpPr>
              <p:spPr>
                <a:xfrm>
                  <a:off x="4901783" y="5058471"/>
                  <a:ext cx="601957" cy="276999"/>
                </a:xfrm>
                <a:prstGeom prst="rect">
                  <a:avLst/>
                </a:prstGeom>
                <a:noFill/>
              </p:spPr>
              <p:txBody>
                <a:bodyPr wrap="none" rtlCol="0" anchor="ctr"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35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2557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Arm B</a:t>
                  </a:r>
                </a:p>
              </p:txBody>
            </p:sp>
            <p:grpSp>
              <p:nvGrpSpPr>
                <p:cNvPr id="49" name="Group 48">
                  <a:extLst>
                    <a:ext uri="{FF2B5EF4-FFF2-40B4-BE49-F238E27FC236}">
                      <a16:creationId xmlns:a16="http://schemas.microsoft.com/office/drawing/2014/main" id="{3026318E-2330-3183-08F0-BE77C99E2F4F}"/>
                    </a:ext>
                  </a:extLst>
                </p:cNvPr>
                <p:cNvGrpSpPr/>
                <p:nvPr/>
              </p:nvGrpSpPr>
              <p:grpSpPr>
                <a:xfrm>
                  <a:off x="5548841" y="4457401"/>
                  <a:ext cx="2241909" cy="525087"/>
                  <a:chOff x="5121581" y="3241008"/>
                  <a:chExt cx="2241909" cy="525087"/>
                </a:xfrm>
              </p:grpSpPr>
              <p:sp>
                <p:nvSpPr>
                  <p:cNvPr id="60" name="Rectangle 59">
                    <a:extLst>
                      <a:ext uri="{FF2B5EF4-FFF2-40B4-BE49-F238E27FC236}">
                        <a16:creationId xmlns:a16="http://schemas.microsoft.com/office/drawing/2014/main" id="{7F10D460-E1C7-836B-0AF1-21E6AF71E225}"/>
                      </a:ext>
                    </a:extLst>
                  </p:cNvPr>
                  <p:cNvSpPr/>
                  <p:nvPr/>
                </p:nvSpPr>
                <p:spPr>
                  <a:xfrm>
                    <a:off x="5121581" y="3241008"/>
                    <a:ext cx="2241909" cy="250765"/>
                  </a:xfrm>
                  <a:prstGeom prst="rect">
                    <a:avLst/>
                  </a:prstGeom>
                  <a:solidFill>
                    <a:srgbClr val="4472C4"/>
                  </a:solidFill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91440" tIns="45720" rIns="91440" bIns="45720" rtlCol="0" anchor="ctr"/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354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100" b="1" i="0" u="none" strike="noStrike" kern="1200" cap="none" spc="0" normalizeH="0" baseline="0" noProof="0" err="1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rPr>
                      <a:t>Ziftomenib</a:t>
                    </a:r>
                    <a:endParaRPr kumimoji="0" lang="en-US" sz="11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61" name="Rectangle 60">
                    <a:extLst>
                      <a:ext uri="{FF2B5EF4-FFF2-40B4-BE49-F238E27FC236}">
                        <a16:creationId xmlns:a16="http://schemas.microsoft.com/office/drawing/2014/main" id="{DBD6CC25-5F3C-D645-0F69-C08491D6550D}"/>
                      </a:ext>
                    </a:extLst>
                  </p:cNvPr>
                  <p:cNvSpPr/>
                  <p:nvPr/>
                </p:nvSpPr>
                <p:spPr>
                  <a:xfrm>
                    <a:off x="5121583" y="3540546"/>
                    <a:ext cx="1191112" cy="225549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354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933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2557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rPr>
                      <a:t>7+3 Induction(s)</a:t>
                    </a:r>
                  </a:p>
                </p:txBody>
              </p:sp>
              <p:sp>
                <p:nvSpPr>
                  <p:cNvPr id="62" name="Rectangle 61">
                    <a:extLst>
                      <a:ext uri="{FF2B5EF4-FFF2-40B4-BE49-F238E27FC236}">
                        <a16:creationId xmlns:a16="http://schemas.microsoft.com/office/drawing/2014/main" id="{8D877A5A-CA6B-DD34-F797-01DA4A3908E1}"/>
                      </a:ext>
                    </a:extLst>
                  </p:cNvPr>
                  <p:cNvSpPr/>
                  <p:nvPr/>
                </p:nvSpPr>
                <p:spPr>
                  <a:xfrm>
                    <a:off x="6342106" y="3540546"/>
                    <a:ext cx="1021384" cy="225549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354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933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2557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rPr>
                      <a:t>Consolidation</a:t>
                    </a:r>
                  </a:p>
                </p:txBody>
              </p:sp>
            </p:grpSp>
            <p:grpSp>
              <p:nvGrpSpPr>
                <p:cNvPr id="50" name="Group 49">
                  <a:extLst>
                    <a:ext uri="{FF2B5EF4-FFF2-40B4-BE49-F238E27FC236}">
                      <a16:creationId xmlns:a16="http://schemas.microsoft.com/office/drawing/2014/main" id="{DAC9BC4F-3E5E-5317-8BF5-F516B4A530BE}"/>
                    </a:ext>
                  </a:extLst>
                </p:cNvPr>
                <p:cNvGrpSpPr/>
                <p:nvPr/>
              </p:nvGrpSpPr>
              <p:grpSpPr>
                <a:xfrm>
                  <a:off x="5548841" y="5662956"/>
                  <a:ext cx="2241909" cy="529532"/>
                  <a:chOff x="5121581" y="3318041"/>
                  <a:chExt cx="2241909" cy="529532"/>
                </a:xfrm>
              </p:grpSpPr>
              <p:sp>
                <p:nvSpPr>
                  <p:cNvPr id="57" name="Rectangle 56">
                    <a:extLst>
                      <a:ext uri="{FF2B5EF4-FFF2-40B4-BE49-F238E27FC236}">
                        <a16:creationId xmlns:a16="http://schemas.microsoft.com/office/drawing/2014/main" id="{F682F49B-0B6A-71BF-29AA-2ECA51C04795}"/>
                      </a:ext>
                    </a:extLst>
                  </p:cNvPr>
                  <p:cNvSpPr/>
                  <p:nvPr/>
                </p:nvSpPr>
                <p:spPr>
                  <a:xfrm>
                    <a:off x="5121581" y="3318041"/>
                    <a:ext cx="2241909" cy="268150"/>
                  </a:xfrm>
                  <a:prstGeom prst="rect">
                    <a:avLst/>
                  </a:prstGeom>
                  <a:solidFill>
                    <a:schemeClr val="tx2">
                      <a:lumMod val="40000"/>
                      <a:lumOff val="60000"/>
                    </a:schemeClr>
                  </a:solidFill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91440" tIns="45720" rIns="91440" bIns="45720" rtlCol="0" anchor="ctr"/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354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rPr>
                      <a:t>Placebo</a:t>
                    </a:r>
                  </a:p>
                </p:txBody>
              </p:sp>
              <p:sp>
                <p:nvSpPr>
                  <p:cNvPr id="58" name="Rectangle 57">
                    <a:extLst>
                      <a:ext uri="{FF2B5EF4-FFF2-40B4-BE49-F238E27FC236}">
                        <a16:creationId xmlns:a16="http://schemas.microsoft.com/office/drawing/2014/main" id="{CA24CD79-7DBD-B1F7-BC59-C277326B5E74}"/>
                      </a:ext>
                    </a:extLst>
                  </p:cNvPr>
                  <p:cNvSpPr/>
                  <p:nvPr/>
                </p:nvSpPr>
                <p:spPr>
                  <a:xfrm>
                    <a:off x="5121583" y="3622024"/>
                    <a:ext cx="1191112" cy="225549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354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933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2557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rPr>
                      <a:t>7+3 Induction(s)</a:t>
                    </a:r>
                  </a:p>
                </p:txBody>
              </p:sp>
              <p:sp>
                <p:nvSpPr>
                  <p:cNvPr id="59" name="Rectangle 58">
                    <a:extLst>
                      <a:ext uri="{FF2B5EF4-FFF2-40B4-BE49-F238E27FC236}">
                        <a16:creationId xmlns:a16="http://schemas.microsoft.com/office/drawing/2014/main" id="{94488FFB-7362-7B30-934F-55B881F4193A}"/>
                      </a:ext>
                    </a:extLst>
                  </p:cNvPr>
                  <p:cNvSpPr/>
                  <p:nvPr/>
                </p:nvSpPr>
                <p:spPr>
                  <a:xfrm>
                    <a:off x="6342106" y="3622024"/>
                    <a:ext cx="1021384" cy="225549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354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933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2557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rPr>
                      <a:t>Consolidation</a:t>
                    </a:r>
                  </a:p>
                </p:txBody>
              </p:sp>
            </p:grpSp>
            <p:grpSp>
              <p:nvGrpSpPr>
                <p:cNvPr id="51" name="Group 50">
                  <a:extLst>
                    <a:ext uri="{FF2B5EF4-FFF2-40B4-BE49-F238E27FC236}">
                      <a16:creationId xmlns:a16="http://schemas.microsoft.com/office/drawing/2014/main" id="{E5D85D1B-80DD-3E83-1771-3A0A8C7E280A}"/>
                    </a:ext>
                  </a:extLst>
                </p:cNvPr>
                <p:cNvGrpSpPr/>
                <p:nvPr/>
              </p:nvGrpSpPr>
              <p:grpSpPr>
                <a:xfrm>
                  <a:off x="5548841" y="5068293"/>
                  <a:ext cx="3199173" cy="521018"/>
                  <a:chOff x="5119956" y="4061663"/>
                  <a:chExt cx="3199173" cy="521018"/>
                </a:xfrm>
              </p:grpSpPr>
              <p:sp>
                <p:nvSpPr>
                  <p:cNvPr id="53" name="Rectangle 52">
                    <a:extLst>
                      <a:ext uri="{FF2B5EF4-FFF2-40B4-BE49-F238E27FC236}">
                        <a16:creationId xmlns:a16="http://schemas.microsoft.com/office/drawing/2014/main" id="{EAC64E3B-6E0F-8504-EFF7-F715BB3DF0F8}"/>
                      </a:ext>
                    </a:extLst>
                  </p:cNvPr>
                  <p:cNvSpPr/>
                  <p:nvPr/>
                </p:nvSpPr>
                <p:spPr>
                  <a:xfrm>
                    <a:off x="5119956" y="4061663"/>
                    <a:ext cx="2241909" cy="254109"/>
                  </a:xfrm>
                  <a:prstGeom prst="rect">
                    <a:avLst/>
                  </a:prstGeom>
                  <a:solidFill>
                    <a:srgbClr val="4472C4"/>
                  </a:solidFill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91440" tIns="45720" rIns="91440" bIns="45720" rtlCol="0" anchor="ctr"/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354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100" b="1" i="0" u="none" strike="noStrike" kern="1200" cap="none" spc="0" normalizeH="0" baseline="0" noProof="0" err="1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rPr>
                      <a:t>Ziftomenib</a:t>
                    </a:r>
                    <a:endParaRPr kumimoji="0" lang="en-US" sz="11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4" name="Rectangle 53">
                    <a:extLst>
                      <a:ext uri="{FF2B5EF4-FFF2-40B4-BE49-F238E27FC236}">
                        <a16:creationId xmlns:a16="http://schemas.microsoft.com/office/drawing/2014/main" id="{89E24BD4-0B4F-9F33-589B-F15B47FDB051}"/>
                      </a:ext>
                    </a:extLst>
                  </p:cNvPr>
                  <p:cNvSpPr/>
                  <p:nvPr/>
                </p:nvSpPr>
                <p:spPr>
                  <a:xfrm>
                    <a:off x="5119958" y="4357132"/>
                    <a:ext cx="1191112" cy="225549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354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933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2557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rPr>
                      <a:t>7+3 Induction(s)</a:t>
                    </a:r>
                  </a:p>
                </p:txBody>
              </p:sp>
              <p:sp>
                <p:nvSpPr>
                  <p:cNvPr id="55" name="Rectangle 54">
                    <a:extLst>
                      <a:ext uri="{FF2B5EF4-FFF2-40B4-BE49-F238E27FC236}">
                        <a16:creationId xmlns:a16="http://schemas.microsoft.com/office/drawing/2014/main" id="{B69C319D-640A-A613-480F-541A9E52D9DD}"/>
                      </a:ext>
                    </a:extLst>
                  </p:cNvPr>
                  <p:cNvSpPr/>
                  <p:nvPr/>
                </p:nvSpPr>
                <p:spPr>
                  <a:xfrm>
                    <a:off x="6340481" y="4357132"/>
                    <a:ext cx="1021384" cy="225549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354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933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2557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rPr>
                      <a:t>Consolidation</a:t>
                    </a:r>
                  </a:p>
                </p:txBody>
              </p:sp>
              <p:sp>
                <p:nvSpPr>
                  <p:cNvPr id="56" name="Rectangle 55">
                    <a:extLst>
                      <a:ext uri="{FF2B5EF4-FFF2-40B4-BE49-F238E27FC236}">
                        <a16:creationId xmlns:a16="http://schemas.microsoft.com/office/drawing/2014/main" id="{699C7302-10BB-BFBA-A752-0897D03B338B}"/>
                      </a:ext>
                    </a:extLst>
                  </p:cNvPr>
                  <p:cNvSpPr/>
                  <p:nvPr/>
                </p:nvSpPr>
                <p:spPr>
                  <a:xfrm>
                    <a:off x="7392128" y="4061664"/>
                    <a:ext cx="927001" cy="259256"/>
                  </a:xfrm>
                  <a:prstGeom prst="rect">
                    <a:avLst/>
                  </a:prstGeom>
                  <a:solidFill>
                    <a:schemeClr val="tx2">
                      <a:lumMod val="40000"/>
                      <a:lumOff val="60000"/>
                    </a:schemeClr>
                  </a:solidFill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91440" tIns="45720" rIns="91440" bIns="45720" rtlCol="0" anchor="ctr"/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354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9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rPr>
                      <a:t>Placebo maintenance</a:t>
                    </a:r>
                  </a:p>
                </p:txBody>
              </p:sp>
            </p:grpSp>
            <p:sp>
              <p:nvSpPr>
                <p:cNvPr id="52" name="Rectangle: Rounded Corners 51">
                  <a:extLst>
                    <a:ext uri="{FF2B5EF4-FFF2-40B4-BE49-F238E27FC236}">
                      <a16:creationId xmlns:a16="http://schemas.microsoft.com/office/drawing/2014/main" id="{46F793B6-8B40-6292-43CB-47D7224FDECA}"/>
                    </a:ext>
                  </a:extLst>
                </p:cNvPr>
                <p:cNvSpPr/>
                <p:nvPr/>
              </p:nvSpPr>
              <p:spPr>
                <a:xfrm>
                  <a:off x="4366908" y="5088321"/>
                  <a:ext cx="539957" cy="393459"/>
                </a:xfrm>
                <a:prstGeom prst="roundRect">
                  <a:avLst>
                    <a:gd name="adj" fmla="val 18156"/>
                  </a:avLst>
                </a:prstGeom>
                <a:solidFill>
                  <a:srgbClr val="93CDDD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35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2557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R</a:t>
                  </a:r>
                </a:p>
                <a:p>
                  <a:pPr marL="0" marR="0" lvl="0" indent="0" algn="ctr" defTabSz="91435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2557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1:1:1</a:t>
                  </a: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002557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D4E5ABB7-4EB5-B749-8BB5-2DDF92769A93}"/>
                </a:ext>
              </a:extLst>
            </p:cNvPr>
            <p:cNvSpPr txBox="1"/>
            <p:nvPr/>
          </p:nvSpPr>
          <p:spPr>
            <a:xfrm>
              <a:off x="3449994" y="5270244"/>
              <a:ext cx="8541462" cy="246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30000" noProof="0" err="1">
                  <a:ln>
                    <a:noFill/>
                  </a:ln>
                  <a:solidFill>
                    <a:srgbClr val="414141"/>
                  </a:solidFill>
                  <a:effectLst/>
                  <a:uLnTx/>
                  <a:uFillTx/>
                  <a:latin typeface="Arial" panose="020B0604020202020204"/>
                  <a:ea typeface="Geneva" charset="0"/>
                  <a:cs typeface="Calibri Light"/>
                </a:rPr>
                <a:t>a</a:t>
              </a:r>
              <a:r>
                <a:rPr kumimoji="0" lang="en-US" sz="1000" b="0" i="0" u="none" strike="noStrike" kern="1200" cap="none" spc="0" normalizeH="0" baseline="0" noProof="0" err="1">
                  <a:ln>
                    <a:noFill/>
                  </a:ln>
                  <a:solidFill>
                    <a:srgbClr val="414141"/>
                  </a:solidFill>
                  <a:effectLst/>
                  <a:uLnTx/>
                  <a:uFillTx/>
                  <a:latin typeface="Arial" panose="020B0604020202020204"/>
                  <a:ea typeface="Geneva" charset="0"/>
                  <a:cs typeface="Calibri Light"/>
                </a:rPr>
                <a:t>HSCT</a:t>
              </a: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414141"/>
                  </a:solidFill>
                  <a:effectLst/>
                  <a:uLnTx/>
                  <a:uFillTx/>
                  <a:latin typeface="Arial" panose="020B0604020202020204"/>
                  <a:ea typeface="Geneva" charset="0"/>
                  <a:cs typeface="Calibri Light"/>
                </a:rPr>
                <a:t> allowed on both studies. </a:t>
              </a:r>
              <a:r>
                <a:rPr kumimoji="0" lang="en-US" sz="1000" b="0" i="0" u="none" strike="noStrike" kern="1200" cap="none" spc="0" normalizeH="0" baseline="30000" noProof="0" err="1">
                  <a:ln>
                    <a:noFill/>
                  </a:ln>
                  <a:solidFill>
                    <a:srgbClr val="414141"/>
                  </a:solidFill>
                  <a:effectLst/>
                  <a:uLnTx/>
                  <a:uFillTx/>
                  <a:latin typeface="Arial" panose="020B0604020202020204"/>
                  <a:ea typeface="Geneva" charset="0"/>
                  <a:cs typeface="Calibri Light"/>
                </a:rPr>
                <a:t>b</a:t>
              </a:r>
              <a:r>
                <a:rPr kumimoji="0" lang="en-US" sz="1000" b="0" i="0" u="none" strike="noStrike" kern="1200" cap="none" spc="0" normalizeH="0" baseline="0" noProof="0" err="1">
                  <a:ln>
                    <a:noFill/>
                  </a:ln>
                  <a:solidFill>
                    <a:srgbClr val="414141"/>
                  </a:solidFill>
                  <a:effectLst/>
                  <a:uLnTx/>
                  <a:uFillTx/>
                  <a:latin typeface="Arial" panose="020B0604020202020204"/>
                  <a:ea typeface="Geneva" charset="0"/>
                  <a:cs typeface="Calibri Light"/>
                </a:rPr>
                <a:t>Excluding</a:t>
              </a: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414141"/>
                  </a:solidFill>
                  <a:effectLst/>
                  <a:uLnTx/>
                  <a:uFillTx/>
                  <a:latin typeface="Arial" panose="020B0604020202020204"/>
                  <a:ea typeface="Geneva" charset="0"/>
                  <a:cs typeface="Calibri Light"/>
                </a:rPr>
                <a:t> partial tandem duplication. </a:t>
              </a:r>
              <a:r>
                <a:rPr kumimoji="0" lang="en-US" sz="1000" b="0" i="0" u="none" strike="noStrike" kern="1200" cap="none" spc="0" normalizeH="0" baseline="30000" noProof="0" err="1">
                  <a:ln>
                    <a:noFill/>
                  </a:ln>
                  <a:solidFill>
                    <a:srgbClr val="414141"/>
                  </a:solidFill>
                  <a:effectLst/>
                  <a:uLnTx/>
                  <a:uFillTx/>
                  <a:latin typeface="Arial" panose="020B0604020202020204"/>
                  <a:ea typeface="Geneva" charset="0"/>
                  <a:cs typeface="Calibri Light"/>
                </a:rPr>
                <a:t>c</a:t>
              </a:r>
              <a:r>
                <a:rPr kumimoji="0" lang="en-US" sz="1000" b="0" i="0" u="none" strike="noStrike" kern="1200" cap="none" spc="0" normalizeH="0" baseline="0" noProof="0" err="1">
                  <a:ln>
                    <a:noFill/>
                  </a:ln>
                  <a:solidFill>
                    <a:srgbClr val="414141"/>
                  </a:solidFill>
                  <a:effectLst/>
                  <a:uLnTx/>
                  <a:uFillTx/>
                  <a:latin typeface="Arial" panose="020B0604020202020204"/>
                  <a:ea typeface="Geneva" charset="0"/>
                  <a:cs typeface="Calibri Light"/>
                </a:rPr>
                <a:t>Unless</a:t>
              </a: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414141"/>
                  </a:solidFill>
                  <a:effectLst/>
                  <a:uLnTx/>
                  <a:uFillTx/>
                  <a:latin typeface="Arial" panose="020B0604020202020204"/>
                  <a:ea typeface="Geneva" charset="0"/>
                  <a:cs typeface="Calibri Light"/>
                </a:rPr>
                <a:t> ineligible for </a:t>
              </a:r>
              <a:r>
                <a:rPr kumimoji="0" lang="en-US" sz="1000" b="0" i="1" u="none" strike="noStrike" kern="1200" cap="none" spc="0" normalizeH="0" baseline="0" noProof="0">
                  <a:ln>
                    <a:noFill/>
                  </a:ln>
                  <a:solidFill>
                    <a:srgbClr val="414141"/>
                  </a:solidFill>
                  <a:effectLst/>
                  <a:uLnTx/>
                  <a:uFillTx/>
                  <a:latin typeface="Arial" panose="020B0604020202020204"/>
                  <a:ea typeface="Geneva" charset="0"/>
                  <a:cs typeface="Calibri Light"/>
                </a:rPr>
                <a:t>FLT3-</a:t>
              </a: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414141"/>
                  </a:solidFill>
                  <a:effectLst/>
                  <a:uLnTx/>
                  <a:uFillTx/>
                  <a:latin typeface="Arial" panose="020B0604020202020204"/>
                  <a:ea typeface="Geneva" charset="0"/>
                  <a:cs typeface="Calibri Light"/>
                </a:rPr>
                <a:t>targeted therapy.</a:t>
              </a:r>
              <a:endParaRPr kumimoji="0" lang="en-US" sz="1000" b="0" i="0" u="none" strike="noStrike" kern="1200" cap="none" spc="0" normalizeH="0" baseline="30000" noProof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Arial" panose="020B0604020202020204"/>
                <a:ea typeface="Geneva" charset="0"/>
                <a:cs typeface="Calibri Light"/>
              </a:endParaRPr>
            </a:p>
          </p:txBody>
        </p:sp>
      </p:grpSp>
      <p:sp>
        <p:nvSpPr>
          <p:cNvPr id="63" name="TextBox 62">
            <a:extLst>
              <a:ext uri="{FF2B5EF4-FFF2-40B4-BE49-F238E27FC236}">
                <a16:creationId xmlns:a16="http://schemas.microsoft.com/office/drawing/2014/main" id="{0461B532-2682-59BE-1372-BE11A59CE365}"/>
              </a:ext>
            </a:extLst>
          </p:cNvPr>
          <p:cNvSpPr txBox="1"/>
          <p:nvPr/>
        </p:nvSpPr>
        <p:spPr>
          <a:xfrm>
            <a:off x="332553" y="6472125"/>
            <a:ext cx="11342027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Arial" panose="020B0604020202020204"/>
                <a:ea typeface="+mn-ea"/>
                <a:cs typeface="Calibri Light"/>
              </a:rPr>
              <a:t>CR, complete remission; ECOG PS, Eastern Cooperative Oncology Group performance status; EFS, event-free survival; HSCT, </a:t>
            </a: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hematopoietic stem cell transplant; 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Arial" panose="020B0604020202020204"/>
                <a:ea typeface="+mn-ea"/>
                <a:cs typeface="Calibri Light"/>
              </a:rPr>
              <a:t>ITD, internal tandem duplication; MRD, measurable residual disease; OS, overall survival.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8ED3D81-D524-90E0-8F36-72D9C2B76AD0}"/>
              </a:ext>
            </a:extLst>
          </p:cNvPr>
          <p:cNvSpPr/>
          <p:nvPr/>
        </p:nvSpPr>
        <p:spPr>
          <a:xfrm>
            <a:off x="8967963" y="3758911"/>
            <a:ext cx="944699" cy="247047"/>
          </a:xfrm>
          <a:prstGeom prst="rect">
            <a:avLst/>
          </a:prstGeom>
          <a:solidFill>
            <a:srgbClr val="4472C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Ziftomenib</a:t>
            </a: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maintenance</a:t>
            </a: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 Neue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A955475-FEFE-60CC-786D-488835306136}"/>
              </a:ext>
            </a:extLst>
          </p:cNvPr>
          <p:cNvSpPr/>
          <p:nvPr/>
        </p:nvSpPr>
        <p:spPr>
          <a:xfrm>
            <a:off x="8963007" y="4967087"/>
            <a:ext cx="941187" cy="25925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Placebo maintenance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8D06C40-4FED-5C17-54D8-416FF1EC222E}"/>
              </a:ext>
            </a:extLst>
          </p:cNvPr>
          <p:cNvSpPr txBox="1"/>
          <p:nvPr/>
        </p:nvSpPr>
        <p:spPr>
          <a:xfrm>
            <a:off x="9699010" y="59140"/>
            <a:ext cx="1903342" cy="502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Duke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Health</a:t>
            </a:r>
          </a:p>
        </p:txBody>
      </p:sp>
    </p:spTree>
    <p:extLst>
      <p:ext uri="{BB962C8B-B14F-4D97-AF65-F5344CB8AC3E}">
        <p14:creationId xmlns:p14="http://schemas.microsoft.com/office/powerpoint/2010/main" val="1425529965"/>
      </p:ext>
    </p:extLst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CB3470-47D1-0CA1-33B0-62D7CCEB1A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6690" y="1885941"/>
            <a:ext cx="11298621" cy="4778775"/>
          </a:xfrm>
        </p:spPr>
        <p:txBody>
          <a:bodyPr>
            <a:noAutofit/>
          </a:bodyPr>
          <a:lstStyle/>
          <a:p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Menin inhibitor monotherapy is active in </a:t>
            </a:r>
            <a:r>
              <a:rPr lang="en-US" sz="24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KMT2A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 and </a:t>
            </a:r>
            <a:r>
              <a:rPr lang="en-US" sz="24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NPM1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 AML.</a:t>
            </a:r>
          </a:p>
          <a:p>
            <a:pPr lvl="1"/>
            <a:r>
              <a:rPr lang="en-US" sz="18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However, CR+CRh rates are generally low, and duration of response is short</a:t>
            </a:r>
          </a:p>
          <a:p>
            <a:r>
              <a:rPr lang="en-US" sz="24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NPM1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sz="24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and KMT2A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 mutations drive leukemogenesis through Menin-KMT2A directed expression of HOX and MEIS1</a:t>
            </a:r>
          </a:p>
          <a:p>
            <a:pPr lvl="1"/>
            <a:r>
              <a:rPr lang="en-US" sz="1867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NPM1</a:t>
            </a:r>
            <a:r>
              <a:rPr lang="en-US" sz="18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mutations may be acquired following other leukemogenic driver mutations</a:t>
            </a:r>
          </a:p>
          <a:p>
            <a:pPr lvl="1"/>
            <a:r>
              <a:rPr lang="en-US" sz="18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Menin mutations and other pathways lead to resistance</a:t>
            </a:r>
          </a:p>
          <a:p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Toxicity management:</a:t>
            </a:r>
          </a:p>
          <a:p>
            <a:pPr lvl="1"/>
            <a:r>
              <a:rPr lang="en-US" sz="18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QT prolongation observed with </a:t>
            </a:r>
            <a:r>
              <a:rPr lang="en-US" sz="18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revu</a:t>
            </a:r>
            <a:r>
              <a:rPr lang="en-US" sz="18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-, </a:t>
            </a:r>
            <a:r>
              <a:rPr lang="en-US" sz="18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zifto</a:t>
            </a:r>
            <a:r>
              <a:rPr lang="en-US" sz="18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-, and </a:t>
            </a:r>
            <a:r>
              <a:rPr lang="en-US" sz="18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blexi</a:t>
            </a:r>
            <a:r>
              <a:rPr lang="en-US" sz="18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-, but not </a:t>
            </a:r>
            <a:r>
              <a:rPr lang="en-US" sz="1867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enzomenib</a:t>
            </a:r>
            <a:endParaRPr lang="en-US" sz="1867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n-US" sz="18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Differentiation syndrome common to all Menin inhibitors, but can be difficult distinguishing DS from disease progression/lack of response</a:t>
            </a:r>
          </a:p>
          <a:p>
            <a:pPr lvl="1"/>
            <a:r>
              <a:rPr lang="en-US" sz="18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Myelosuppression should be expected based on preclinical data</a:t>
            </a:r>
          </a:p>
          <a:p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Addition of Menin inhibitors to current intensive and less intensive therapy may improve outcomes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49828B0-6646-9126-BA23-388E8C7D2C05}"/>
              </a:ext>
            </a:extLst>
          </p:cNvPr>
          <p:cNvSpPr txBox="1"/>
          <p:nvPr/>
        </p:nvSpPr>
        <p:spPr>
          <a:xfrm>
            <a:off x="2281264" y="786355"/>
            <a:ext cx="802072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Menin Inhibitors in Acute Myeloid Leukemia:  </a:t>
            </a: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Current Knowledge and Future Challenges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F3E0043-4791-92A0-A1B7-E57F78FD9B89}"/>
              </a:ext>
            </a:extLst>
          </p:cNvPr>
          <p:cNvSpPr txBox="1"/>
          <p:nvPr/>
        </p:nvSpPr>
        <p:spPr>
          <a:xfrm>
            <a:off x="9699010" y="59140"/>
            <a:ext cx="1903342" cy="502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Duke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Health</a:t>
            </a:r>
          </a:p>
        </p:txBody>
      </p:sp>
    </p:spTree>
    <p:extLst>
      <p:ext uri="{BB962C8B-B14F-4D97-AF65-F5344CB8AC3E}">
        <p14:creationId xmlns:p14="http://schemas.microsoft.com/office/powerpoint/2010/main" val="19698090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B116D8-B8CB-400E-FA7E-CFCFE8AED0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Avapritinib Demonstrates Favorable Safety Profile in ISM and Improved QoL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A096DB5-2CCF-B71C-8AE5-C53F619F79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0255" y="2508738"/>
            <a:ext cx="6013772" cy="27645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05AAF07-F9EE-9B1A-5C50-4584985512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39930" y="2450123"/>
            <a:ext cx="5852070" cy="276364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7C5434A-B4A9-4CD3-1C9C-8C3F06D43F02}"/>
              </a:ext>
            </a:extLst>
          </p:cNvPr>
          <p:cNvSpPr txBox="1"/>
          <p:nvPr/>
        </p:nvSpPr>
        <p:spPr>
          <a:xfrm>
            <a:off x="93785" y="6576646"/>
            <a:ext cx="743243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333F7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Castells M, et al. 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333F7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 Allergy Clin Immunol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333F7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Prac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333F7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2025; 13(8):2194-2196.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333F7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Pongdee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333F7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T, et al. 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333F7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World Allergy Org J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333F7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2026; 19(4):101352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7BCBA50-98B9-7EF1-7955-3C5CD259276B}"/>
              </a:ext>
            </a:extLst>
          </p:cNvPr>
          <p:cNvSpPr txBox="1"/>
          <p:nvPr/>
        </p:nvSpPr>
        <p:spPr>
          <a:xfrm>
            <a:off x="4360985" y="5603631"/>
            <a:ext cx="34114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3F7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Anaphylaxis events: 2.8% vs. 4.2%</a:t>
            </a:r>
          </a:p>
        </p:txBody>
      </p:sp>
    </p:spTree>
    <p:extLst>
      <p:ext uri="{BB962C8B-B14F-4D97-AF65-F5344CB8AC3E}">
        <p14:creationId xmlns:p14="http://schemas.microsoft.com/office/powerpoint/2010/main" val="1530098487"/>
      </p:ext>
    </p:extLst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E828C9-7A93-C411-E637-829A1FD4CE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109AB8-F522-AB1E-D1B7-90C2FB07441E}"/>
              </a:ext>
            </a:extLst>
          </p:cNvPr>
          <p:cNvSpPr txBox="1">
            <a:spLocks/>
          </p:cNvSpPr>
          <p:nvPr/>
        </p:nvSpPr>
        <p:spPr>
          <a:xfrm>
            <a:off x="2438400" y="2856706"/>
            <a:ext cx="7315200" cy="1143000"/>
          </a:xfrm>
          <a:prstGeom prst="rect">
            <a:avLst/>
          </a:prstGeom>
          <a:solidFill>
            <a:srgbClr val="367BB9"/>
          </a:solidFill>
          <a:ln w="25400">
            <a:solidFill>
              <a:schemeClr val="tx1"/>
            </a:solidFill>
          </a:ln>
          <a:effectLst>
            <a:glow rad="152400">
              <a:schemeClr val="tx1">
                <a:alpha val="10000"/>
              </a:schemeClr>
            </a:glow>
          </a:effectLst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002656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ctr" defTabSz="914400" rtl="0" eaLnBrk="0" fontAlgn="auto" latinLnBrk="0" hangingPunct="0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-1" charset="0"/>
                <a:ea typeface="ＭＳ Ｐゴシック" pitchFamily="-1" charset="-128"/>
                <a:cs typeface="Arial" charset="0"/>
              </a:rPr>
              <a:t>QUESTIONS?</a:t>
            </a:r>
            <a:endParaRPr kumimoji="0" lang="en-US" sz="40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-1" charset="0"/>
              <a:ea typeface="ＭＳ Ｐゴシック" pitchFamily="-1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5047392"/>
      </p:ext>
    </p:extLst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ChangeArrowheads="1"/>
          </p:cNvSpPr>
          <p:nvPr/>
        </p:nvSpPr>
        <p:spPr bwMode="auto">
          <a:xfrm>
            <a:off x="445008" y="497188"/>
            <a:ext cx="11301984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</p:spPr>
        <p:txBody>
          <a:bodyPr anchor="ctr"/>
          <a:lstStyle/>
          <a:p>
            <a:pPr marL="0" marR="0" lvl="0" indent="0" algn="ctr" defTabSz="914400" rtl="0" eaLnBrk="0" fontAlgn="auto" latinLnBrk="0" hangingPunct="0">
              <a:lnSpc>
                <a:spcPts val="3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002656"/>
                </a:solidFill>
                <a:effectLst/>
                <a:uLnTx/>
                <a:uFillTx/>
                <a:latin typeface="Arial" pitchFamily="-1" charset="0"/>
                <a:ea typeface="ＭＳ Ｐゴシック" pitchFamily="-1" charset="-128"/>
                <a:cs typeface="+mn-cs"/>
              </a:rPr>
              <a:t>Thank you for joining us!</a:t>
            </a:r>
            <a:b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002656"/>
                </a:solidFill>
                <a:effectLst/>
                <a:uLnTx/>
                <a:uFillTx/>
                <a:latin typeface="Arial" pitchFamily="-1" charset="0"/>
                <a:ea typeface="ＭＳ Ｐゴシック" pitchFamily="-1" charset="-128"/>
                <a:cs typeface="+mn-cs"/>
              </a:rPr>
            </a:b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002656"/>
                </a:solidFill>
                <a:effectLst/>
                <a:uLnTx/>
                <a:uFillTx/>
                <a:latin typeface="Arial" pitchFamily="-1" charset="0"/>
                <a:ea typeface="ＭＳ Ｐゴシック" pitchFamily="-1" charset="-128"/>
                <a:cs typeface="+mn-cs"/>
              </a:rPr>
              <a:t>Your feedback is very important to us. </a:t>
            </a:r>
            <a:b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002656"/>
                </a:solidFill>
                <a:effectLst/>
                <a:uLnTx/>
                <a:uFillTx/>
                <a:latin typeface="Arial" pitchFamily="-1" charset="0"/>
                <a:ea typeface="ＭＳ Ｐゴシック" pitchFamily="-1" charset="-128"/>
                <a:cs typeface="+mn-cs"/>
              </a:rPr>
            </a:br>
            <a:b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002656"/>
                </a:solidFill>
                <a:effectLst/>
                <a:uLnTx/>
                <a:uFillTx/>
                <a:latin typeface="Arial" pitchFamily="-1" charset="0"/>
                <a:ea typeface="ＭＳ Ｐゴシック" pitchFamily="-1" charset="-128"/>
                <a:cs typeface="+mn-cs"/>
              </a:rPr>
            </a:b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002656"/>
                </a:solidFill>
                <a:effectLst/>
                <a:uLnTx/>
                <a:uFillTx/>
                <a:latin typeface="Arial" pitchFamily="-1" charset="0"/>
                <a:ea typeface="ＭＳ Ｐゴシック" pitchFamily="-1" charset="-128"/>
                <a:cs typeface="+mn-cs"/>
              </a:rPr>
              <a:t>Please complete the survey currently up on the iPads for attendees </a:t>
            </a:r>
            <a:b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002656"/>
                </a:solidFill>
                <a:effectLst/>
                <a:uLnTx/>
                <a:uFillTx/>
                <a:latin typeface="Arial" pitchFamily="-1" charset="0"/>
                <a:ea typeface="ＭＳ Ｐゴシック" pitchFamily="-1" charset="-128"/>
                <a:cs typeface="+mn-cs"/>
              </a:rPr>
            </a:b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002656"/>
                </a:solidFill>
                <a:effectLst/>
                <a:uLnTx/>
                <a:uFillTx/>
                <a:latin typeface="Arial" pitchFamily="-1" charset="0"/>
                <a:ea typeface="ＭＳ Ｐゴシック" pitchFamily="-1" charset="-128"/>
                <a:cs typeface="+mn-cs"/>
              </a:rPr>
              <a:t>in the room and on Zoom for those attending virtually. </a:t>
            </a:r>
            <a:b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002656"/>
                </a:solidFill>
                <a:effectLst/>
                <a:uLnTx/>
                <a:uFillTx/>
                <a:latin typeface="Arial" pitchFamily="-1" charset="0"/>
                <a:ea typeface="ＭＳ Ｐゴシック" pitchFamily="-1" charset="-128"/>
                <a:cs typeface="+mn-cs"/>
              </a:rPr>
            </a:b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002656"/>
                </a:solidFill>
                <a:effectLst/>
                <a:uLnTx/>
                <a:uFillTx/>
                <a:latin typeface="Arial" pitchFamily="-1" charset="0"/>
                <a:ea typeface="ＭＳ Ｐゴシック" pitchFamily="-1" charset="-128"/>
                <a:cs typeface="+mn-cs"/>
              </a:rPr>
              <a:t>The survey will remain open up to 5 minutes after the meeting ends. </a:t>
            </a:r>
            <a:b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002656"/>
                </a:solidFill>
                <a:effectLst/>
                <a:uLnTx/>
                <a:uFillTx/>
                <a:latin typeface="Arial" pitchFamily="-1" charset="0"/>
                <a:ea typeface="ＭＳ Ｐゴシック" pitchFamily="-1" charset="-128"/>
                <a:cs typeface="+mn-cs"/>
              </a:rPr>
            </a:br>
            <a:b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002656"/>
                </a:solidFill>
                <a:effectLst/>
                <a:uLnTx/>
                <a:uFillTx/>
                <a:latin typeface="Arial" pitchFamily="-1" charset="0"/>
                <a:ea typeface="ＭＳ Ｐゴシック" pitchFamily="-1" charset="-128"/>
                <a:cs typeface="+mn-cs"/>
              </a:rPr>
            </a:br>
            <a:r>
              <a:rPr kumimoji="0" lang="en-US" sz="2500" b="1" i="1" u="sng" strike="noStrike" kern="1200" cap="none" spc="0" normalizeH="0" baseline="0" noProof="0" dirty="0">
                <a:ln>
                  <a:noFill/>
                </a:ln>
                <a:solidFill>
                  <a:srgbClr val="002656"/>
                </a:solidFill>
                <a:effectLst/>
                <a:uLnTx/>
                <a:uFillTx/>
                <a:latin typeface="Arial" pitchFamily="-1" charset="0"/>
                <a:ea typeface="ＭＳ Ｐゴシック" pitchFamily="-1" charset="-128"/>
                <a:cs typeface="+mn-cs"/>
              </a:rPr>
              <a:t>To Claim CME, ACPE or NCPD Credit</a:t>
            </a:r>
            <a:br>
              <a:rPr kumimoji="0" lang="en-US" sz="2500" b="1" i="1" u="none" strike="noStrike" kern="1200" cap="none" spc="0" normalizeH="0" baseline="0" noProof="0" dirty="0">
                <a:ln>
                  <a:noFill/>
                </a:ln>
                <a:solidFill>
                  <a:srgbClr val="002656"/>
                </a:solidFill>
                <a:effectLst/>
                <a:uLnTx/>
                <a:uFillTx/>
                <a:latin typeface="Arial" pitchFamily="-1" charset="0"/>
                <a:ea typeface="ＭＳ Ｐゴシック" pitchFamily="-1" charset="-128"/>
                <a:cs typeface="+mn-cs"/>
              </a:rPr>
            </a:br>
            <a:r>
              <a:rPr kumimoji="0" lang="en-US" sz="2500" b="1" i="1" u="none" strike="noStrike" kern="1200" cap="none" spc="0" normalizeH="0" baseline="0" noProof="0" dirty="0">
                <a:ln>
                  <a:noFill/>
                </a:ln>
                <a:solidFill>
                  <a:srgbClr val="002656"/>
                </a:solidFill>
                <a:effectLst/>
                <a:uLnTx/>
                <a:uFillTx/>
                <a:latin typeface="Arial" pitchFamily="-1" charset="0"/>
                <a:ea typeface="ＭＳ Ｐゴシック" pitchFamily="-1" charset="-128"/>
                <a:cs typeface="+mn-cs"/>
              </a:rPr>
              <a:t>In-person attendees: Please refer to the program syllabus </a:t>
            </a:r>
            <a:br>
              <a:rPr kumimoji="0" lang="en-US" sz="2500" b="1" i="1" u="none" strike="noStrike" kern="1200" cap="none" spc="0" normalizeH="0" baseline="0" noProof="0" dirty="0">
                <a:ln>
                  <a:noFill/>
                </a:ln>
                <a:solidFill>
                  <a:srgbClr val="002656"/>
                </a:solidFill>
                <a:effectLst/>
                <a:uLnTx/>
                <a:uFillTx/>
                <a:latin typeface="Arial" pitchFamily="-1" charset="0"/>
                <a:ea typeface="ＭＳ Ｐゴシック" pitchFamily="-1" charset="-128"/>
                <a:cs typeface="+mn-cs"/>
              </a:rPr>
            </a:br>
            <a:r>
              <a:rPr kumimoji="0" lang="en-US" sz="2500" b="1" i="1" u="none" strike="noStrike" kern="1200" cap="none" spc="0" normalizeH="0" baseline="0" noProof="0" dirty="0">
                <a:ln>
                  <a:noFill/>
                </a:ln>
                <a:solidFill>
                  <a:srgbClr val="002656"/>
                </a:solidFill>
                <a:effectLst/>
                <a:uLnTx/>
                <a:uFillTx/>
                <a:latin typeface="Arial" pitchFamily="-1" charset="0"/>
                <a:ea typeface="ＭＳ Ｐゴシック" pitchFamily="-1" charset="-128"/>
                <a:cs typeface="+mn-cs"/>
              </a:rPr>
              <a:t>for the CME credit link or QR code. </a:t>
            </a:r>
            <a:br>
              <a:rPr kumimoji="0" lang="en-US" sz="2500" b="1" i="1" u="none" strike="noStrike" kern="1200" cap="none" spc="0" normalizeH="0" baseline="0" noProof="0" dirty="0">
                <a:ln>
                  <a:noFill/>
                </a:ln>
                <a:solidFill>
                  <a:srgbClr val="002656"/>
                </a:solidFill>
                <a:effectLst/>
                <a:uLnTx/>
                <a:uFillTx/>
                <a:latin typeface="Arial" pitchFamily="-1" charset="0"/>
                <a:ea typeface="ＭＳ Ｐゴシック" pitchFamily="-1" charset="-128"/>
                <a:cs typeface="+mn-cs"/>
              </a:rPr>
            </a:br>
            <a:r>
              <a:rPr kumimoji="0" lang="en-US" sz="2500" b="1" i="1" u="none" strike="noStrike" kern="1200" cap="none" spc="0" normalizeH="0" baseline="0" noProof="0" dirty="0">
                <a:ln>
                  <a:noFill/>
                </a:ln>
                <a:solidFill>
                  <a:srgbClr val="002656"/>
                </a:solidFill>
                <a:effectLst/>
                <a:uLnTx/>
                <a:uFillTx/>
                <a:latin typeface="Arial" pitchFamily="-1" charset="0"/>
                <a:ea typeface="ＭＳ Ｐゴシック" pitchFamily="-1" charset="-128"/>
                <a:cs typeface="+mn-cs"/>
              </a:rPr>
              <a:t>Online/Zoom attendees: The CME credit link </a:t>
            </a:r>
            <a:br>
              <a:rPr kumimoji="0" lang="en-US" sz="2500" b="1" i="1" u="none" strike="noStrike" kern="1200" cap="none" spc="0" normalizeH="0" baseline="0" noProof="0" dirty="0">
                <a:ln>
                  <a:noFill/>
                </a:ln>
                <a:solidFill>
                  <a:srgbClr val="002656"/>
                </a:solidFill>
                <a:effectLst/>
                <a:uLnTx/>
                <a:uFillTx/>
                <a:latin typeface="Arial" pitchFamily="-1" charset="0"/>
                <a:ea typeface="ＭＳ Ｐゴシック" pitchFamily="-1" charset="-128"/>
                <a:cs typeface="+mn-cs"/>
              </a:rPr>
            </a:br>
            <a:r>
              <a:rPr kumimoji="0" lang="en-US" sz="2500" b="1" i="1" u="none" strike="noStrike" kern="1200" cap="none" spc="0" normalizeH="0" baseline="0" noProof="0" dirty="0">
                <a:ln>
                  <a:noFill/>
                </a:ln>
                <a:solidFill>
                  <a:srgbClr val="002656"/>
                </a:solidFill>
                <a:effectLst/>
                <a:uLnTx/>
                <a:uFillTx/>
                <a:latin typeface="Arial" pitchFamily="-1" charset="0"/>
                <a:ea typeface="ＭＳ Ｐゴシック" pitchFamily="-1" charset="-128"/>
                <a:cs typeface="+mn-cs"/>
              </a:rPr>
              <a:t>is posted in the chat room.</a:t>
            </a:r>
          </a:p>
        </p:txBody>
      </p:sp>
    </p:spTree>
    <p:extLst>
      <p:ext uri="{BB962C8B-B14F-4D97-AF65-F5344CB8AC3E}">
        <p14:creationId xmlns:p14="http://schemas.microsoft.com/office/powerpoint/2010/main" val="4322889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5C7DBA-E3DD-3657-6C0E-98041D7911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E66FA1-43EC-ECFA-EA5E-FFAE02F44C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144588"/>
          </a:xfrm>
        </p:spPr>
        <p:txBody>
          <a:bodyPr>
            <a:normAutofit/>
          </a:bodyPr>
          <a:lstStyle/>
          <a:p>
            <a:r>
              <a:rPr lang="en-US" sz="3000" dirty="0"/>
              <a:t>Faculty</a:t>
            </a:r>
          </a:p>
        </p:txBody>
      </p:sp>
      <p:sp>
        <p:nvSpPr>
          <p:cNvPr id="3" name="Text Box 7">
            <a:extLst>
              <a:ext uri="{FF2B5EF4-FFF2-40B4-BE49-F238E27FC236}">
                <a16:creationId xmlns:a16="http://schemas.microsoft.com/office/drawing/2014/main" id="{79AA0407-AAC1-78DE-9367-48C898142F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24486" y="1653363"/>
            <a:ext cx="3840480" cy="15318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0" tIns="0" rIns="0" bIns="0">
            <a:prstTxWarp prst="textNoShape">
              <a:avLst/>
            </a:prstTxWarp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Anthony M Hunter, MD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Winship Cancer Institute of 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Emory University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Atlanta, Georgia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4B0514A-1AD4-1CE3-F28C-0779A41F380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002847" y="1653363"/>
            <a:ext cx="1261872" cy="1261872"/>
          </a:xfrm>
          <a:prstGeom prst="rect">
            <a:avLst/>
          </a:prstGeom>
        </p:spPr>
      </p:pic>
      <p:sp>
        <p:nvSpPr>
          <p:cNvPr id="6" name="Text Box 7">
            <a:extLst>
              <a:ext uri="{FF2B5EF4-FFF2-40B4-BE49-F238E27FC236}">
                <a16:creationId xmlns:a16="http://schemas.microsoft.com/office/drawing/2014/main" id="{1BFF5CAE-1274-9E44-EC56-2D2287FF1F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24486" y="4083960"/>
            <a:ext cx="3840480" cy="15318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0" tIns="0" rIns="0" bIns="0">
            <a:prstTxWarp prst="textNoShape">
              <a:avLst/>
            </a:prstTxWarp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Abdulraheem Yacoub, MD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The University of Kansas Cancer Center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Fairway, Kansas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8D894D2-BFB4-DF85-7C20-D5E729F55A7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002847" y="4083960"/>
            <a:ext cx="1261872" cy="1261872"/>
          </a:xfrm>
          <a:prstGeom prst="rect">
            <a:avLst/>
          </a:prstGeom>
        </p:spPr>
      </p:pic>
      <p:sp>
        <p:nvSpPr>
          <p:cNvPr id="10" name="Text Box 9">
            <a:extLst>
              <a:ext uri="{FF2B5EF4-FFF2-40B4-BE49-F238E27FC236}">
                <a16:creationId xmlns:a16="http://schemas.microsoft.com/office/drawing/2014/main" id="{78BA53A6-FFEB-6056-57B6-89BB68CEE8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6372" y="4083960"/>
            <a:ext cx="3840480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0" tIns="0" rIns="0" bIns="0">
            <a:prstTxWarp prst="textNoShape">
              <a:avLst/>
            </a:prstTxWarp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itchFamily="-72" charset="0"/>
                <a:ea typeface="MS PGothic" charset="0"/>
                <a:cs typeface="+mn-cs"/>
              </a:rPr>
              <a:t>Co-Moderator</a:t>
            </a:r>
            <a:b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-72" charset="0"/>
                <a:ea typeface="MS PGothic" charset="0"/>
                <a:cs typeface="+mn-cs"/>
              </a:rPr>
            </a:b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-72" charset="0"/>
                <a:ea typeface="MS PGothic" charset="0"/>
                <a:cs typeface="+mn-cs"/>
              </a:rPr>
              <a:t>Maen Hussein, MD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-72" charset="0"/>
                <a:ea typeface="MS PGothic" charset="0"/>
                <a:cs typeface="+mn-cs"/>
              </a:rPr>
              <a:t>Florida Cancer Specialists &amp; 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-72" charset="0"/>
                <a:ea typeface="MS PGothic" charset="0"/>
                <a:cs typeface="+mn-cs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-72" charset="0"/>
                <a:ea typeface="MS PGothic" charset="0"/>
                <a:cs typeface="+mn-cs"/>
              </a:rPr>
              <a:t>Research Institute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-72" charset="0"/>
                <a:ea typeface="MS PGothic" charset="0"/>
                <a:cs typeface="+mn-cs"/>
              </a:rPr>
              <a:t>The Villages, Florida</a:t>
            </a:r>
          </a:p>
        </p:txBody>
      </p:sp>
      <p:sp>
        <p:nvSpPr>
          <p:cNvPr id="9" name="Text Box 7">
            <a:extLst>
              <a:ext uri="{FF2B5EF4-FFF2-40B4-BE49-F238E27FC236}">
                <a16:creationId xmlns:a16="http://schemas.microsoft.com/office/drawing/2014/main" id="{6EC32287-3AAA-FB10-DEA6-1DA0659FE8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6372" y="1653363"/>
            <a:ext cx="3840480" cy="15318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0" tIns="0" rIns="0" bIns="0">
            <a:prstTxWarp prst="textNoShape">
              <a:avLst/>
            </a:prstTxWarp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itchFamily="-72" charset="0"/>
                <a:ea typeface="MS PGothic" charset="0"/>
                <a:cs typeface="+mn-cs"/>
              </a:rPr>
              <a:t>Moderator</a:t>
            </a:r>
            <a:br>
              <a: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-72" charset="0"/>
                <a:ea typeface="MS PGothic" charset="0"/>
                <a:cs typeface="+mn-cs"/>
              </a:rPr>
            </a:br>
            <a:r>
              <a: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-72" charset="0"/>
                <a:ea typeface="MS PGothic" charset="0"/>
                <a:cs typeface="+mn-cs"/>
              </a:rPr>
              <a:t>Neil Love, MD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-72" charset="0"/>
                <a:ea typeface="MS PGothic" charset="0"/>
                <a:cs typeface="+mn-cs"/>
              </a:rPr>
              <a:t>Research To Practice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-72" charset="0"/>
                <a:ea typeface="MS PGothic" charset="0"/>
                <a:cs typeface="+mn-cs"/>
              </a:rPr>
              <a:t>Miami, Florida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AC1B9D9-6D48-EBC4-309F-840A3BCB626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6224733" y="4083960"/>
            <a:ext cx="1261872" cy="12618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EFE6868-E201-8F94-0078-D5222DD2222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24733" y="1653363"/>
            <a:ext cx="1261872" cy="126187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782137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C66C02-26F1-76F7-EBBD-0AE47FAD6D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Bezuclastinib Demonstrates Efficacy in AdvSM and non-AdvSM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D82B15-C69B-71B8-7E03-591B29FB6A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9396" y="1673820"/>
            <a:ext cx="5569237" cy="4665404"/>
          </a:xfrm>
        </p:spPr>
        <p:txBody>
          <a:bodyPr>
            <a:normAutofit fontScale="92500"/>
          </a:bodyPr>
          <a:lstStyle/>
          <a:p>
            <a:r>
              <a:rPr lang="en-US" dirty="0"/>
              <a:t>SUMMIT study: Randomized phase 2, placebo-controlled study in symptomatic, non-</a:t>
            </a:r>
            <a:r>
              <a:rPr lang="en-US" dirty="0" err="1"/>
              <a:t>AdvSM</a:t>
            </a: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APEX study: Open-label, phase 2 study in AdvSM</a:t>
            </a:r>
          </a:p>
          <a:p>
            <a:pPr lvl="1"/>
            <a:r>
              <a:rPr lang="en-US" dirty="0"/>
              <a:t>ORR: 57%; 80% response by pure pathologic response criteria </a:t>
            </a:r>
          </a:p>
          <a:p>
            <a:pPr lvl="1"/>
            <a:endParaRPr lang="en-US" dirty="0"/>
          </a:p>
          <a:p>
            <a:r>
              <a:rPr lang="en-US" dirty="0"/>
              <a:t>Potential approval late 2026, both manuscripts in development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F6BCFFF-F6DB-FFDA-EE30-B50A305CD516}"/>
              </a:ext>
            </a:extLst>
          </p:cNvPr>
          <p:cNvGrpSpPr>
            <a:grpSpLocks noChangeAspect="1"/>
          </p:cNvGrpSpPr>
          <p:nvPr/>
        </p:nvGrpSpPr>
        <p:grpSpPr>
          <a:xfrm>
            <a:off x="6377358" y="1471962"/>
            <a:ext cx="5435777" cy="4466618"/>
            <a:chOff x="560352" y="797139"/>
            <a:chExt cx="7769504" cy="6236707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85E57D5-41D1-745C-956C-165DD6EF347F}"/>
                </a:ext>
              </a:extLst>
            </p:cNvPr>
            <p:cNvSpPr txBox="1"/>
            <p:nvPr/>
          </p:nvSpPr>
          <p:spPr>
            <a:xfrm>
              <a:off x="2546722" y="6075415"/>
              <a:ext cx="4949636" cy="66422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/>
            <a:p>
              <a:pPr marL="0" marR="0" lvl="0" indent="0" algn="ctr" defTabSz="77721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>
                  <a:ln>
                    <a:noFill/>
                  </a:ln>
                  <a:solidFill>
                    <a:srgbClr val="616664"/>
                  </a:solidFill>
                  <a:effectLst/>
                  <a:uLnTx/>
                  <a:uFillTx/>
                  <a:latin typeface="Titillium Web" panose="00000500000000000000" pitchFamily="2" charset="0"/>
                  <a:ea typeface="Open Sans Extrabold"/>
                  <a:cs typeface="Open Sans Extrabold"/>
                </a:rPr>
                <a:t>Time (weeks)</a:t>
              </a: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64E4A53-2B3F-D1B4-805F-70358CF022EB}"/>
                </a:ext>
              </a:extLst>
            </p:cNvPr>
            <p:cNvGrpSpPr/>
            <p:nvPr/>
          </p:nvGrpSpPr>
          <p:grpSpPr>
            <a:xfrm>
              <a:off x="560352" y="2044208"/>
              <a:ext cx="1047407" cy="3268133"/>
              <a:chOff x="332032" y="1975323"/>
              <a:chExt cx="1047407" cy="3268133"/>
            </a:xfrm>
          </p:grpSpPr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4AC69B83-45F4-3B4E-B217-3D9A0E9F3236}"/>
                  </a:ext>
                </a:extLst>
              </p:cNvPr>
              <p:cNvGrpSpPr/>
              <p:nvPr/>
            </p:nvGrpSpPr>
            <p:grpSpPr>
              <a:xfrm>
                <a:off x="332032" y="1975323"/>
                <a:ext cx="1031051" cy="2764487"/>
                <a:chOff x="9744749" y="1457370"/>
                <a:chExt cx="1031051" cy="2764487"/>
              </a:xfrm>
            </p:grpSpPr>
            <p:grpSp>
              <p:nvGrpSpPr>
                <p:cNvPr id="27" name="Group 26">
                  <a:extLst>
                    <a:ext uri="{FF2B5EF4-FFF2-40B4-BE49-F238E27FC236}">
                      <a16:creationId xmlns:a16="http://schemas.microsoft.com/office/drawing/2014/main" id="{562AD0C3-43A2-C7A0-1758-2998A9D0FACD}"/>
                    </a:ext>
                  </a:extLst>
                </p:cNvPr>
                <p:cNvGrpSpPr/>
                <p:nvPr/>
              </p:nvGrpSpPr>
              <p:grpSpPr>
                <a:xfrm rot="10800000">
                  <a:off x="10014733" y="2049919"/>
                  <a:ext cx="491085" cy="2171938"/>
                  <a:chOff x="10014734" y="2114434"/>
                  <a:chExt cx="491085" cy="2171938"/>
                </a:xfrm>
              </p:grpSpPr>
              <p:sp>
                <p:nvSpPr>
                  <p:cNvPr id="29" name="Arrow: Up 28">
                    <a:extLst>
                      <a:ext uri="{FF2B5EF4-FFF2-40B4-BE49-F238E27FC236}">
                        <a16:creationId xmlns:a16="http://schemas.microsoft.com/office/drawing/2014/main" id="{BB2D65FB-973E-4C9F-D245-DB1D04B5CF0C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10014734" y="3184755"/>
                    <a:ext cx="491085" cy="1101617"/>
                  </a:xfrm>
                  <a:prstGeom prst="upArrow">
                    <a:avLst/>
                  </a:prstGeom>
                  <a:gradFill flip="none" rotWithShape="1">
                    <a:gsLst>
                      <a:gs pos="0">
                        <a:schemeClr val="accent6">
                          <a:shade val="30000"/>
                          <a:satMod val="115000"/>
                        </a:schemeClr>
                      </a:gs>
                      <a:gs pos="50000">
                        <a:schemeClr val="accent6">
                          <a:shade val="67500"/>
                          <a:satMod val="115000"/>
                        </a:schemeClr>
                      </a:gs>
                      <a:gs pos="100000">
                        <a:srgbClr val="F48C70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0" name="Arrow: Up 29">
                    <a:extLst>
                      <a:ext uri="{FF2B5EF4-FFF2-40B4-BE49-F238E27FC236}">
                        <a16:creationId xmlns:a16="http://schemas.microsoft.com/office/drawing/2014/main" id="{8D9EC0DE-E579-7D2E-E230-1620AD4762DB}"/>
                      </a:ext>
                    </a:extLst>
                  </p:cNvPr>
                  <p:cNvSpPr/>
                  <p:nvPr/>
                </p:nvSpPr>
                <p:spPr>
                  <a:xfrm>
                    <a:off x="10014734" y="2114434"/>
                    <a:ext cx="491085" cy="1037101"/>
                  </a:xfrm>
                  <a:prstGeom prst="upArrow">
                    <a:avLst/>
                  </a:prstGeom>
                  <a:gradFill flip="none" rotWithShape="1">
                    <a:gsLst>
                      <a:gs pos="0">
                        <a:srgbClr val="497166">
                          <a:shade val="30000"/>
                          <a:satMod val="115000"/>
                        </a:srgbClr>
                      </a:gs>
                      <a:gs pos="50000">
                        <a:srgbClr val="497166">
                          <a:shade val="67500"/>
                          <a:satMod val="115000"/>
                        </a:srgbClr>
                      </a:gs>
                      <a:gs pos="100000">
                        <a:srgbClr val="B0D0C7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3380646A-9D17-3CB0-20FE-AF2D8C0C7348}"/>
                    </a:ext>
                  </a:extLst>
                </p:cNvPr>
                <p:cNvSpPr txBox="1"/>
                <p:nvPr/>
              </p:nvSpPr>
              <p:spPr>
                <a:xfrm>
                  <a:off x="9744749" y="1457370"/>
                  <a:ext cx="1031051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tillium Web Light" panose="00000400000000000000" pitchFamily="2" charset="0"/>
                      <a:ea typeface="+mn-ea"/>
                      <a:cs typeface="+mn-cs"/>
                    </a:rPr>
                    <a:t>Worsening </a:t>
                  </a:r>
                </a:p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tillium Web Light" panose="00000400000000000000" pitchFamily="2" charset="0"/>
                      <a:ea typeface="+mn-ea"/>
                      <a:cs typeface="+mn-cs"/>
                    </a:rPr>
                    <a:t>Symptoms</a:t>
                  </a:r>
                </a:p>
              </p:txBody>
            </p:sp>
          </p:grp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A63CB075-B84E-7D2F-F9B4-C8DD71770A4C}"/>
                  </a:ext>
                </a:extLst>
              </p:cNvPr>
              <p:cNvSpPr txBox="1"/>
              <p:nvPr/>
            </p:nvSpPr>
            <p:spPr>
              <a:xfrm>
                <a:off x="348388" y="4720236"/>
                <a:ext cx="1031051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tillium Web Light" panose="00000400000000000000" pitchFamily="2" charset="0"/>
                    <a:ea typeface="+mn-ea"/>
                    <a:cs typeface="+mn-cs"/>
                  </a:rPr>
                  <a:t>Improving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tillium Web Light" panose="00000400000000000000" pitchFamily="2" charset="0"/>
                    <a:ea typeface="+mn-ea"/>
                    <a:cs typeface="+mn-cs"/>
                  </a:rPr>
                  <a:t>Symptoms</a:t>
                </a: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2C27F775-6D18-4EB6-5C9E-B160E07AEB7B}"/>
                </a:ext>
              </a:extLst>
            </p:cNvPr>
            <p:cNvGrpSpPr/>
            <p:nvPr/>
          </p:nvGrpSpPr>
          <p:grpSpPr>
            <a:xfrm>
              <a:off x="1413708" y="797139"/>
              <a:ext cx="6916148" cy="6236707"/>
              <a:chOff x="1413708" y="797139"/>
              <a:chExt cx="6916148" cy="6236707"/>
            </a:xfrm>
            <a:effectLst/>
          </p:grpSpPr>
          <p:graphicFrame>
            <p:nvGraphicFramePr>
              <p:cNvPr id="15" name="Chart 14">
                <a:extLst>
                  <a:ext uri="{FF2B5EF4-FFF2-40B4-BE49-F238E27FC236}">
                    <a16:creationId xmlns:a16="http://schemas.microsoft.com/office/drawing/2014/main" id="{F0529AC3-3D72-25F6-4F1D-9E1609FBCDDE}"/>
                  </a:ext>
                </a:extLst>
              </p:cNvPr>
              <p:cNvGraphicFramePr/>
              <p:nvPr/>
            </p:nvGraphicFramePr>
            <p:xfrm>
              <a:off x="2069619" y="797139"/>
              <a:ext cx="6260237" cy="6236707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3"/>
              </a:graphicData>
            </a:graphic>
          </p:graphicFrame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9F6241D-846E-EF13-AEFC-C0D74ADBABDB}"/>
                  </a:ext>
                </a:extLst>
              </p:cNvPr>
              <p:cNvSpPr txBox="1"/>
              <p:nvPr/>
            </p:nvSpPr>
            <p:spPr>
              <a:xfrm rot="16200000">
                <a:off x="-832436" y="3573336"/>
                <a:ext cx="4795665" cy="303378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>
                <a:noAutofit/>
              </a:bodyPr>
              <a:lstStyle/>
              <a:p>
                <a:pPr marL="0" marR="0" lvl="0" indent="0" algn="ctr" defTabSz="77721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616664"/>
                    </a:solidFill>
                    <a:effectLst/>
                    <a:uLnTx/>
                    <a:uFillTx/>
                    <a:latin typeface="Titillium Web "/>
                    <a:ea typeface="Calibri" panose="020F0502020204030204" pitchFamily="34" charset="0"/>
                    <a:cs typeface="Calibri" panose="020F0502020204030204" pitchFamily="34" charset="0"/>
                  </a:rPr>
                  <a:t>MS2D2 TSS</a:t>
                </a:r>
              </a:p>
              <a:p>
                <a:pPr marL="0" marR="0" lvl="0" indent="0" algn="ctr" defTabSz="77721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616664"/>
                    </a:solidFill>
                    <a:effectLst/>
                    <a:uLnTx/>
                    <a:uFillTx/>
                    <a:latin typeface="Titillium Web Light" panose="00000400000000000000" pitchFamily="2" charset="0"/>
                    <a:ea typeface="Calibri" panose="020F0502020204030204" pitchFamily="34" charset="0"/>
                    <a:cs typeface="Calibri" panose="020F0502020204030204" pitchFamily="34" charset="0"/>
                  </a:rPr>
                  <a:t>LS Mean (SE) Change From Baseline  </a:t>
                </a: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4414612E-4DC9-F284-4AB0-FCDD29840B0B}"/>
                  </a:ext>
                </a:extLst>
              </p:cNvPr>
              <p:cNvSpPr txBox="1"/>
              <p:nvPr/>
            </p:nvSpPr>
            <p:spPr>
              <a:xfrm>
                <a:off x="2756795" y="5748802"/>
                <a:ext cx="291283" cy="3189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616664"/>
                    </a:solidFill>
                    <a:effectLst/>
                    <a:uLnTx/>
                    <a:uFillTx/>
                    <a:latin typeface="Titillium Web" panose="00000500000000000000" pitchFamily="2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0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BE08EFA-F390-2FC8-3B1D-016B5928C0EC}"/>
                  </a:ext>
                </a:extLst>
              </p:cNvPr>
              <p:cNvSpPr txBox="1"/>
              <p:nvPr/>
            </p:nvSpPr>
            <p:spPr>
              <a:xfrm>
                <a:off x="4774951" y="5748802"/>
                <a:ext cx="367739" cy="318954"/>
              </a:xfrm>
              <a:prstGeom prst="rect">
                <a:avLst/>
              </a:prstGeom>
              <a:noFill/>
            </p:spPr>
            <p:txBody>
              <a:bodyPr wrap="square" lIns="0" r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616664"/>
                    </a:solidFill>
                    <a:effectLst/>
                    <a:uLnTx/>
                    <a:uFillTx/>
                    <a:latin typeface="Titillium Web" panose="00000500000000000000" pitchFamily="2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12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E5010E3F-66FB-F2D4-A336-9FB9A5C091D3}"/>
                  </a:ext>
                </a:extLst>
              </p:cNvPr>
              <p:cNvSpPr txBox="1"/>
              <p:nvPr/>
            </p:nvSpPr>
            <p:spPr>
              <a:xfrm>
                <a:off x="6893690" y="5748802"/>
                <a:ext cx="367739" cy="318954"/>
              </a:xfrm>
              <a:prstGeom prst="rect">
                <a:avLst/>
              </a:prstGeom>
              <a:noFill/>
            </p:spPr>
            <p:txBody>
              <a:bodyPr wrap="square" lIns="0" r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616664"/>
                    </a:solidFill>
                    <a:effectLst/>
                    <a:uLnTx/>
                    <a:uFillTx/>
                    <a:latin typeface="Titillium Web" panose="00000500000000000000" pitchFamily="2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24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4E3934A-EA97-DED5-94D2-66AF7E983964}"/>
                  </a:ext>
                </a:extLst>
              </p:cNvPr>
              <p:cNvSpPr txBox="1"/>
              <p:nvPr/>
            </p:nvSpPr>
            <p:spPr>
              <a:xfrm>
                <a:off x="3438915" y="5737835"/>
                <a:ext cx="291283" cy="3189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616664"/>
                    </a:solidFill>
                    <a:effectLst/>
                    <a:uLnTx/>
                    <a:uFillTx/>
                    <a:latin typeface="Titillium Web" panose="00000500000000000000" pitchFamily="2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4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0F200D8A-D1A3-2513-2F05-96F6499DD3D7}"/>
                  </a:ext>
                </a:extLst>
              </p:cNvPr>
              <p:cNvSpPr txBox="1"/>
              <p:nvPr/>
            </p:nvSpPr>
            <p:spPr>
              <a:xfrm>
                <a:off x="5481198" y="5748802"/>
                <a:ext cx="367739" cy="318954"/>
              </a:xfrm>
              <a:prstGeom prst="rect">
                <a:avLst/>
              </a:prstGeom>
              <a:noFill/>
            </p:spPr>
            <p:txBody>
              <a:bodyPr wrap="square" lIns="0" r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616664"/>
                    </a:solidFill>
                    <a:effectLst/>
                    <a:uLnTx/>
                    <a:uFillTx/>
                    <a:latin typeface="Titillium Web" panose="00000500000000000000" pitchFamily="2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16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2382A9E6-E875-6A4A-9F96-C51A41060AD6}"/>
                  </a:ext>
                </a:extLst>
              </p:cNvPr>
              <p:cNvSpPr txBox="1"/>
              <p:nvPr/>
            </p:nvSpPr>
            <p:spPr>
              <a:xfrm>
                <a:off x="4068705" y="5748802"/>
                <a:ext cx="367739" cy="3189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616664"/>
                    </a:solidFill>
                    <a:effectLst/>
                    <a:uLnTx/>
                    <a:uFillTx/>
                    <a:latin typeface="Titillium Web" panose="00000500000000000000" pitchFamily="2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8</a:t>
                </a: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4971304B-67CC-36DF-3F58-06DC8FDF0611}"/>
                  </a:ext>
                </a:extLst>
              </p:cNvPr>
              <p:cNvSpPr txBox="1"/>
              <p:nvPr/>
            </p:nvSpPr>
            <p:spPr>
              <a:xfrm>
                <a:off x="6187444" y="5748802"/>
                <a:ext cx="367739" cy="318954"/>
              </a:xfrm>
              <a:prstGeom prst="rect">
                <a:avLst/>
              </a:prstGeom>
              <a:noFill/>
            </p:spPr>
            <p:txBody>
              <a:bodyPr wrap="square" lIns="0" r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616664"/>
                    </a:solidFill>
                    <a:effectLst/>
                    <a:uLnTx/>
                    <a:uFillTx/>
                    <a:latin typeface="Titillium Web" panose="00000500000000000000" pitchFamily="2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20</a:t>
                </a: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8AF366BC-B98B-65A2-624D-073563B3E9BD}"/>
                  </a:ext>
                </a:extLst>
              </p:cNvPr>
              <p:cNvSpPr txBox="1"/>
              <p:nvPr/>
            </p:nvSpPr>
            <p:spPr>
              <a:xfrm>
                <a:off x="6555183" y="1656769"/>
                <a:ext cx="947923" cy="34986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1" u="none" strike="noStrike" kern="1200" cap="none" spc="0" normalizeH="0" baseline="0" noProof="0">
                    <a:ln>
                      <a:noFill/>
                    </a:ln>
                    <a:solidFill>
                      <a:srgbClr val="616664"/>
                    </a:solidFill>
                    <a:effectLst/>
                    <a:uLnTx/>
                    <a:uFillTx/>
                    <a:latin typeface="Titillium Web" panose="00000500000000000000" pitchFamily="2" charset="0"/>
                    <a:ea typeface="Open Sans Extrabold" panose="020B0606030504020204" pitchFamily="34" charset="0"/>
                    <a:cs typeface="Open Sans Extrabold" panose="020B0606030504020204" pitchFamily="34" charset="0"/>
                  </a:rPr>
                  <a:t>P</a:t>
                </a:r>
                <a:r>
                  <a:rPr kumimoji="0" lang="en-US" sz="1400" b="1" i="0" u="none" strike="noStrike" kern="1200" cap="none" spc="0" normalizeH="0" baseline="0" noProof="0">
                    <a:ln>
                      <a:noFill/>
                    </a:ln>
                    <a:solidFill>
                      <a:srgbClr val="616664"/>
                    </a:solidFill>
                    <a:effectLst/>
                    <a:uLnTx/>
                    <a:uFillTx/>
                    <a:latin typeface="Titillium Web" panose="00000500000000000000" pitchFamily="2" charset="0"/>
                    <a:ea typeface="Open Sans Extrabold" panose="020B0606030504020204" pitchFamily="34" charset="0"/>
                    <a:cs typeface="Open Sans Extrabold" panose="020B0606030504020204" pitchFamily="34" charset="0"/>
                  </a:rPr>
                  <a:t>&lt;0.001</a:t>
                </a: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0EA90AA8-2874-1399-0AEF-25624F70006B}"/>
                </a:ext>
              </a:extLst>
            </p:cNvPr>
            <p:cNvGrpSpPr/>
            <p:nvPr/>
          </p:nvGrpSpPr>
          <p:grpSpPr>
            <a:xfrm>
              <a:off x="2642060" y="4736176"/>
              <a:ext cx="1884002" cy="586281"/>
              <a:chOff x="8068526" y="5426399"/>
              <a:chExt cx="1884002" cy="586281"/>
            </a:xfrm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E845AA18-A2A3-4586-9A14-754DBDF18E86}"/>
                  </a:ext>
                </a:extLst>
              </p:cNvPr>
              <p:cNvSpPr/>
              <p:nvPr/>
            </p:nvSpPr>
            <p:spPr>
              <a:xfrm>
                <a:off x="8068526" y="5426399"/>
                <a:ext cx="1884002" cy="55351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sx="101000" sy="101000" algn="ctr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1FD4E18-4557-75C2-33B0-37BF12E7A01B}"/>
                  </a:ext>
                </a:extLst>
              </p:cNvPr>
              <p:cNvSpPr txBox="1"/>
              <p:nvPr/>
            </p:nvSpPr>
            <p:spPr>
              <a:xfrm>
                <a:off x="8746721" y="5444672"/>
                <a:ext cx="974050" cy="3189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tillium Web" panose="00000500000000000000" pitchFamily="2" charset="0"/>
                    <a:ea typeface="Open Sans Light" panose="020B0606030504020204" pitchFamily="34" charset="0"/>
                    <a:cs typeface="Open Sans Light" panose="020B0606030504020204" pitchFamily="34" charset="0"/>
                  </a:rPr>
                  <a:t>Bezuclastinib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2EB5700-24AF-09DC-A386-201D9AD85F0F}"/>
                  </a:ext>
                </a:extLst>
              </p:cNvPr>
              <p:cNvSpPr txBox="1"/>
              <p:nvPr/>
            </p:nvSpPr>
            <p:spPr>
              <a:xfrm>
                <a:off x="8750198" y="5693726"/>
                <a:ext cx="646977" cy="3189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tillium Web" panose="00000500000000000000" pitchFamily="2" charset="0"/>
                    <a:ea typeface="Open Sans Light" panose="020B0606030504020204" pitchFamily="34" charset="0"/>
                    <a:cs typeface="Open Sans Light" panose="020B0606030504020204" pitchFamily="34" charset="0"/>
                  </a:rPr>
                  <a:t>Placebo</a:t>
                </a:r>
              </a:p>
            </p:txBody>
          </p: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840F18C0-0AFD-9582-C65B-3D900FCD7701}"/>
                  </a:ext>
                </a:extLst>
              </p:cNvPr>
              <p:cNvCxnSpPr/>
              <p:nvPr/>
            </p:nvCxnSpPr>
            <p:spPr>
              <a:xfrm>
                <a:off x="8207963" y="5595289"/>
                <a:ext cx="538759" cy="0"/>
              </a:xfrm>
              <a:prstGeom prst="line">
                <a:avLst/>
              </a:prstGeom>
              <a:ln w="28575">
                <a:solidFill>
                  <a:srgbClr val="325B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6918810B-9508-3C67-C974-9DF840E7BAA6}"/>
                  </a:ext>
                </a:extLst>
              </p:cNvPr>
              <p:cNvCxnSpPr/>
              <p:nvPr/>
            </p:nvCxnSpPr>
            <p:spPr>
              <a:xfrm>
                <a:off x="8211440" y="5837624"/>
                <a:ext cx="538759" cy="0"/>
              </a:xfrm>
              <a:prstGeom prst="line">
                <a:avLst/>
              </a:prstGeom>
              <a:ln w="28575">
                <a:solidFill>
                  <a:srgbClr val="A6A6A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77" name="TextBox 76">
            <a:extLst>
              <a:ext uri="{FF2B5EF4-FFF2-40B4-BE49-F238E27FC236}">
                <a16:creationId xmlns:a16="http://schemas.microsoft.com/office/drawing/2014/main" id="{3DFB07BE-DFDE-B9FA-9FC2-86F779BE6AF4}"/>
              </a:ext>
            </a:extLst>
          </p:cNvPr>
          <p:cNvSpPr txBox="1"/>
          <p:nvPr/>
        </p:nvSpPr>
        <p:spPr>
          <a:xfrm>
            <a:off x="0" y="6596390"/>
            <a:ext cx="779470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333F7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Rein L, et al. 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333F7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Blood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333F7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2025; 146(Supplement 1): 80</a:t>
            </a:r>
          </a:p>
        </p:txBody>
      </p:sp>
    </p:spTree>
    <p:extLst>
      <p:ext uri="{BB962C8B-B14F-4D97-AF65-F5344CB8AC3E}">
        <p14:creationId xmlns:p14="http://schemas.microsoft.com/office/powerpoint/2010/main" val="25050853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BA2FF5-CADC-0980-DFD3-E07660BCA8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Elenestinib</a:t>
            </a:r>
            <a:r>
              <a:rPr lang="en-US" dirty="0"/>
              <a:t>, a Second-Generation KIT Inhibitor Under Investigation in SM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CE1E1E-97EE-C970-F2F6-0E9A136FE6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5943" y="1651518"/>
            <a:ext cx="4558937" cy="4665404"/>
          </a:xfrm>
        </p:spPr>
        <p:txBody>
          <a:bodyPr>
            <a:normAutofit fontScale="92500"/>
          </a:bodyPr>
          <a:lstStyle/>
          <a:p>
            <a:r>
              <a:rPr lang="en-US" dirty="0"/>
              <a:t>HARBOR: phase 2/3 study in ISM</a:t>
            </a:r>
          </a:p>
          <a:p>
            <a:pPr lvl="1"/>
            <a:r>
              <a:rPr lang="en-US" dirty="0"/>
              <a:t>Symptom improvement across dose cohorts in Part 1 (75mg dose selected)</a:t>
            </a:r>
          </a:p>
          <a:p>
            <a:pPr lvl="1"/>
            <a:r>
              <a:rPr lang="en-US" dirty="0"/>
              <a:t>Reductions in tryptase, and </a:t>
            </a:r>
            <a:r>
              <a:rPr lang="en-US" i="1" dirty="0"/>
              <a:t>KIT </a:t>
            </a:r>
            <a:r>
              <a:rPr lang="en-US" dirty="0"/>
              <a:t>D816V VAF</a:t>
            </a:r>
          </a:p>
          <a:p>
            <a:pPr lvl="1"/>
            <a:endParaRPr lang="en-US" dirty="0"/>
          </a:p>
          <a:p>
            <a:r>
              <a:rPr lang="en-US" dirty="0"/>
              <a:t>AZURE: phase ½ study in AdvSM</a:t>
            </a:r>
          </a:p>
          <a:p>
            <a:pPr lvl="1"/>
            <a:r>
              <a:rPr lang="en-US" dirty="0"/>
              <a:t>Monotherapy and in combination with azacitidine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FCF518A-0B2A-3580-91ED-D2570F75D4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08968" y="2338251"/>
            <a:ext cx="6736257" cy="259946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BEC0400-7B64-E3B7-4387-9A9CB2E86D69}"/>
              </a:ext>
            </a:extLst>
          </p:cNvPr>
          <p:cNvSpPr txBox="1"/>
          <p:nvPr/>
        </p:nvSpPr>
        <p:spPr>
          <a:xfrm>
            <a:off x="134112" y="6492380"/>
            <a:ext cx="851015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333F7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Castells M, et al. AAAAI/WAO Joint Congress 2025;  Tashi T, et al. 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333F7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Blood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333F7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2023; 142(Supplement 1): 76; DeAngelo DJ et al. 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333F7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Blood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333F7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2022 (1_Suppl):6877-6878</a:t>
            </a:r>
          </a:p>
        </p:txBody>
      </p:sp>
    </p:spTree>
    <p:extLst>
      <p:ext uri="{BB962C8B-B14F-4D97-AF65-F5344CB8AC3E}">
        <p14:creationId xmlns:p14="http://schemas.microsoft.com/office/powerpoint/2010/main" val="36204636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7ADEC8-0352-F79A-CC88-7C0E773BEA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59590F-E06F-99E6-E5E8-8446CA37E9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8275" y="1325563"/>
            <a:ext cx="10920548" cy="5275262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10000"/>
              </a:lnSpc>
            </a:pPr>
            <a:r>
              <a:rPr lang="en-US" dirty="0"/>
              <a:t>Systemic mastocytosis represents a spectrum of clonal mast cell diseases with highly variable clinical course</a:t>
            </a:r>
          </a:p>
          <a:p>
            <a:pPr>
              <a:lnSpc>
                <a:spcPct val="110000"/>
              </a:lnSpc>
            </a:pPr>
            <a:r>
              <a:rPr lang="en-US" dirty="0"/>
              <a:t>Improved diagnostic capabilities and increased awareness in recent years</a:t>
            </a:r>
          </a:p>
          <a:p>
            <a:pPr>
              <a:lnSpc>
                <a:spcPct val="110000"/>
              </a:lnSpc>
            </a:pPr>
            <a:r>
              <a:rPr lang="en-US" dirty="0"/>
              <a:t>Given the high prevalence of </a:t>
            </a:r>
            <a:r>
              <a:rPr lang="en-US" i="1" dirty="0"/>
              <a:t>KIT</a:t>
            </a:r>
            <a:r>
              <a:rPr lang="en-US" dirty="0"/>
              <a:t>D816V mutations, KIT inhibitors have emerged to change the treatment paradigm in advanced and non-advanced SM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Avapritinib has demonstrated considerable efficacy 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generation KIT inhibitors, </a:t>
            </a:r>
            <a:r>
              <a:rPr lang="en-US" dirty="0" err="1"/>
              <a:t>bezuclastinib</a:t>
            </a:r>
            <a:r>
              <a:rPr lang="en-US" dirty="0"/>
              <a:t> and </a:t>
            </a:r>
            <a:r>
              <a:rPr lang="en-US" dirty="0" err="1"/>
              <a:t>elenestinib</a:t>
            </a:r>
            <a:r>
              <a:rPr lang="en-US" dirty="0"/>
              <a:t>, are under investigation</a:t>
            </a:r>
          </a:p>
          <a:p>
            <a:pPr>
              <a:lnSpc>
                <a:spcPct val="110000"/>
              </a:lnSpc>
            </a:pPr>
            <a:r>
              <a:rPr lang="en-US" dirty="0"/>
              <a:t>Still considerable room for improvement, particularly in SM-AHN patients</a:t>
            </a:r>
          </a:p>
        </p:txBody>
      </p:sp>
    </p:spTree>
    <p:extLst>
      <p:ext uri="{BB962C8B-B14F-4D97-AF65-F5344CB8AC3E}">
        <p14:creationId xmlns:p14="http://schemas.microsoft.com/office/powerpoint/2010/main" val="3895137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E828C9-7A93-C411-E637-829A1FD4CE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109AB8-F522-AB1E-D1B7-90C2FB07441E}"/>
              </a:ext>
            </a:extLst>
          </p:cNvPr>
          <p:cNvSpPr txBox="1">
            <a:spLocks/>
          </p:cNvSpPr>
          <p:nvPr/>
        </p:nvSpPr>
        <p:spPr>
          <a:xfrm>
            <a:off x="2438400" y="2856706"/>
            <a:ext cx="7315200" cy="1143000"/>
          </a:xfrm>
          <a:prstGeom prst="rect">
            <a:avLst/>
          </a:prstGeom>
          <a:solidFill>
            <a:srgbClr val="367BB9"/>
          </a:solidFill>
          <a:ln w="25400">
            <a:solidFill>
              <a:schemeClr val="tx1"/>
            </a:solidFill>
          </a:ln>
          <a:effectLst>
            <a:glow rad="152400">
              <a:schemeClr val="tx1">
                <a:alpha val="10000"/>
              </a:schemeClr>
            </a:glow>
          </a:effectLst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002656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ctr" defTabSz="914400" rtl="0" eaLnBrk="0" fontAlgn="auto" latinLnBrk="0" hangingPunct="0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-1" charset="0"/>
                <a:ea typeface="ＭＳ Ｐゴシック" pitchFamily="-1" charset="-128"/>
                <a:cs typeface="Arial" charset="0"/>
              </a:rPr>
              <a:t>QUESTIONS?</a:t>
            </a:r>
            <a:endParaRPr kumimoji="0" lang="en-US" sz="40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-1" charset="0"/>
              <a:ea typeface="ＭＳ Ｐゴシック" pitchFamily="-1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43531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E4FEFF-8EFF-1F20-6A2E-7DB805AAEB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D760FB1-7BA5-79F7-35AA-EDE5E64D2FB8}"/>
              </a:ext>
            </a:extLst>
          </p:cNvPr>
          <p:cNvSpPr/>
          <p:nvPr/>
        </p:nvSpPr>
        <p:spPr bwMode="auto">
          <a:xfrm>
            <a:off x="684426" y="2167352"/>
            <a:ext cx="10731324" cy="634281"/>
          </a:xfrm>
          <a:prstGeom prst="rect">
            <a:avLst/>
          </a:prstGeom>
          <a:solidFill>
            <a:srgbClr val="0432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MS PGothic" charset="0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0C91F04-0954-33D0-92AC-8D197ECE1D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987" y="83127"/>
            <a:ext cx="11262167" cy="1061462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2800" dirty="0"/>
              <a:t>Module 14: Systemic Mastocytosis and Myelofibrosis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7006FDB-6243-8984-E4FA-6CD1561ACB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987" y="1144587"/>
            <a:ext cx="11262167" cy="5257800"/>
          </a:xfrm>
        </p:spPr>
        <p:txBody>
          <a:bodyPr lIns="365760" tIns="274320" rIns="365760">
            <a:noAutofit/>
          </a:bodyPr>
          <a:lstStyle/>
          <a:p>
            <a:pPr>
              <a:lnSpc>
                <a:spcPct val="100000"/>
              </a:lnSpc>
              <a:spcBef>
                <a:spcPts val="3000"/>
              </a:spcBef>
            </a:pPr>
            <a:r>
              <a:rPr lang="en-US" sz="3000" dirty="0"/>
              <a:t>Systemic Mastocytosis — </a:t>
            </a:r>
            <a:r>
              <a:rPr lang="en-US" sz="3000" b="0" dirty="0"/>
              <a:t>Dr Hunter</a:t>
            </a:r>
            <a:endParaRPr lang="en-US" sz="3000" dirty="0"/>
          </a:p>
          <a:p>
            <a:pPr>
              <a:lnSpc>
                <a:spcPct val="100000"/>
              </a:lnSpc>
              <a:spcBef>
                <a:spcPts val="3000"/>
              </a:spcBef>
            </a:pPr>
            <a:r>
              <a:rPr lang="en-US" sz="3000" dirty="0">
                <a:solidFill>
                  <a:schemeClr val="bg1"/>
                </a:solidFill>
              </a:rPr>
              <a:t>Myelofibrosis — </a:t>
            </a:r>
            <a:r>
              <a:rPr lang="en-US" sz="3000" b="0" dirty="0">
                <a:solidFill>
                  <a:schemeClr val="bg1"/>
                </a:solidFill>
              </a:rPr>
              <a:t>Dr Yacoub</a:t>
            </a:r>
          </a:p>
        </p:txBody>
      </p:sp>
    </p:spTree>
    <p:extLst>
      <p:ext uri="{BB962C8B-B14F-4D97-AF65-F5344CB8AC3E}">
        <p14:creationId xmlns:p14="http://schemas.microsoft.com/office/powerpoint/2010/main" val="10998447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9F71D59A-946E-6CB1-8B02-329583DD95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alphaModFix amt="32000"/>
          </a:blip>
          <a:srcRect l="-597" r="597"/>
          <a:stretch>
            <a:fillRect/>
          </a:stretch>
        </p:blipFill>
        <p:spPr>
          <a:xfrm>
            <a:off x="-76200" y="14288"/>
            <a:ext cx="12268200" cy="6807200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F80B179E-3B05-CCEB-C6AB-2A2D4D96F66F}"/>
              </a:ext>
            </a:extLst>
          </p:cNvPr>
          <p:cNvSpPr txBox="1">
            <a:spLocks/>
          </p:cNvSpPr>
          <p:nvPr/>
        </p:nvSpPr>
        <p:spPr>
          <a:xfrm>
            <a:off x="914401" y="688338"/>
            <a:ext cx="103632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ctr" defTabSz="913577" rtl="0" eaLnBrk="1" latinLnBrk="0" hangingPunct="1">
              <a:spcBef>
                <a:spcPct val="0"/>
              </a:spcBef>
              <a:buNone/>
              <a:defRPr sz="3800" b="1" kern="1200" baseline="0">
                <a:solidFill>
                  <a:srgbClr val="0D223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35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0D223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j-ea"/>
                <a:cs typeface="+mj-cs"/>
              </a:rPr>
              <a:t>Myelofibrosis: Innovations and Challenges 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92E6762D-D7F6-5E29-E156-1AA1DFD9BCFE}"/>
              </a:ext>
            </a:extLst>
          </p:cNvPr>
          <p:cNvSpPr txBox="1">
            <a:spLocks/>
          </p:cNvSpPr>
          <p:nvPr/>
        </p:nvSpPr>
        <p:spPr>
          <a:xfrm>
            <a:off x="1447800" y="3429000"/>
            <a:ext cx="85344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456789" indent="-456789" algn="l" defTabSz="91357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3197" b="1" kern="1200" baseline="0">
                <a:solidFill>
                  <a:srgbClr val="0D223F"/>
                </a:solidFill>
                <a:latin typeface="+mn-lt"/>
                <a:ea typeface="+mn-ea"/>
                <a:cs typeface="+mn-cs"/>
              </a:defRPr>
            </a:lvl1pPr>
            <a:lvl2pPr marL="742281" indent="-285493" algn="l" defTabSz="91357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–"/>
              <a:defRPr sz="2797" kern="1200">
                <a:solidFill>
                  <a:srgbClr val="0D223F"/>
                </a:solidFill>
                <a:latin typeface="+mn-lt"/>
                <a:ea typeface="+mn-ea"/>
                <a:cs typeface="+mn-cs"/>
              </a:defRPr>
            </a:lvl2pPr>
            <a:lvl3pPr marL="1141971" indent="-228394" algn="l" defTabSz="91357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398" kern="1200">
                <a:solidFill>
                  <a:srgbClr val="0D223F"/>
                </a:solidFill>
                <a:latin typeface="+mn-lt"/>
                <a:ea typeface="+mn-ea"/>
                <a:cs typeface="+mn-cs"/>
              </a:defRPr>
            </a:lvl3pPr>
            <a:lvl4pPr marL="1598760" indent="-228394" algn="l" defTabSz="91357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–"/>
              <a:defRPr sz="1998" kern="1200">
                <a:solidFill>
                  <a:srgbClr val="0D223F"/>
                </a:solidFill>
                <a:latin typeface="+mn-lt"/>
                <a:ea typeface="+mn-ea"/>
                <a:cs typeface="+mn-cs"/>
              </a:defRPr>
            </a:lvl4pPr>
            <a:lvl5pPr marL="2055548" indent="-228394" algn="l" defTabSz="91357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»"/>
              <a:defRPr sz="1998" kern="1200">
                <a:solidFill>
                  <a:srgbClr val="0D223F"/>
                </a:solidFill>
                <a:latin typeface="+mn-lt"/>
                <a:ea typeface="+mn-ea"/>
                <a:cs typeface="+mn-cs"/>
              </a:defRPr>
            </a:lvl5pPr>
            <a:lvl6pPr marL="2512337" indent="-228394" algn="l" defTabSz="9135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9125" indent="-228394" algn="l" defTabSz="9135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5914" indent="-228394" algn="l" defTabSz="9135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2702" indent="-228394" algn="l" defTabSz="9135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3577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223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Abdulraheem Yacoub, MD </a:t>
            </a:r>
          </a:p>
          <a:p>
            <a:pPr marL="0" marR="0" lvl="0" indent="0" algn="l" defTabSz="913577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223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Professor of Medicine</a:t>
            </a:r>
          </a:p>
          <a:p>
            <a:pPr marL="0" marR="0" lvl="0" indent="0" algn="l" defTabSz="913577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223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Clinical Director of Ambulatory Hematology Clinics</a:t>
            </a:r>
          </a:p>
          <a:p>
            <a:pPr marL="0" marR="0" lvl="0" indent="0" algn="l" defTabSz="913577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223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Director,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Chr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onic Myeloid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eoplasms Center of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cellence, </a:t>
            </a: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ChroNEx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®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223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3577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223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Division of Hematologic Malignancies and Cellular Therapeutics (HMCT)</a:t>
            </a:r>
          </a:p>
          <a:p>
            <a:pPr marL="0" marR="0" lvl="0" indent="0" algn="l" defTabSz="913577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223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University of Kansas Cancer Center</a:t>
            </a:r>
          </a:p>
          <a:p>
            <a:pPr marL="0" marR="0" lvl="0" indent="0" algn="l" defTabSz="913577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0D223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19910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64F3CC-20C7-3D87-F938-0340D440CE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Disclosures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42329209-5EEE-C7E1-FD8C-98A1CC87AF36}"/>
              </a:ext>
            </a:extLst>
          </p:cNvPr>
          <p:cNvGraphicFramePr>
            <a:graphicFrameLocks noGrp="1"/>
          </p:cNvGraphicFramePr>
          <p:nvPr/>
        </p:nvGraphicFramePr>
        <p:xfrm>
          <a:off x="1720272" y="1958338"/>
          <a:ext cx="8493991" cy="25795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68601">
                  <a:extLst>
                    <a:ext uri="{9D8B030D-6E8A-4147-A177-3AD203B41FA5}">
                      <a16:colId xmlns:a16="http://schemas.microsoft.com/office/drawing/2014/main" val="327397096"/>
                    </a:ext>
                  </a:extLst>
                </a:gridCol>
                <a:gridCol w="5725390">
                  <a:extLst>
                    <a:ext uri="{9D8B030D-6E8A-4147-A177-3AD203B41FA5}">
                      <a16:colId xmlns:a16="http://schemas.microsoft.com/office/drawing/2014/main" val="3239555582"/>
                    </a:ext>
                  </a:extLst>
                </a:gridCol>
              </a:tblGrid>
              <a:tr h="556838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Consulting Agreements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Blueprint Medicines, GSK, Incyte Corporation, </a:t>
                      </a:r>
                      <a:r>
                        <a:rPr lang="en-US" b="0" dirty="0" err="1">
                          <a:solidFill>
                            <a:schemeClr val="tx1"/>
                          </a:solidFill>
                        </a:rPr>
                        <a:t>Karyopharm</a:t>
                      </a:r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 Therapeutics, Novartis, </a:t>
                      </a:r>
                      <a:r>
                        <a:rPr lang="en-US" b="0" dirty="0" err="1">
                          <a:solidFill>
                            <a:schemeClr val="tx1"/>
                          </a:solidFill>
                        </a:rPr>
                        <a:t>PharmaEssentia</a:t>
                      </a:r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, Protagonist Therapeutics, Servier Pharmaceuticals LLC, Takeda Pharmaceuticals USA Inc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37989421"/>
                  </a:ext>
                </a:extLst>
              </a:tr>
              <a:tr h="1392094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Contracted Research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CTI BioPharma, a Sobi Company, </a:t>
                      </a:r>
                      <a:r>
                        <a:rPr lang="en-US" b="0" dirty="0" err="1">
                          <a:solidFill>
                            <a:schemeClr val="tx1"/>
                          </a:solidFill>
                        </a:rPr>
                        <a:t>Stemline</a:t>
                      </a:r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 Therapeutics Inc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608854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215269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1">
            <a:extLst>
              <a:ext uri="{FF2B5EF4-FFF2-40B4-BE49-F238E27FC236}">
                <a16:creationId xmlns:a16="http://schemas.microsoft.com/office/drawing/2014/main" id="{E2FC156D-2D6F-4AD4-9142-0CB6408832B4}"/>
              </a:ext>
            </a:extLst>
          </p:cNvPr>
          <p:cNvSpPr>
            <a:spLocks noGrp="1"/>
          </p:cNvSpPr>
          <p:nvPr/>
        </p:nvSpPr>
        <p:spPr>
          <a:xfrm>
            <a:off x="182880" y="182881"/>
            <a:ext cx="11233149" cy="58868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71E4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+mj-ea"/>
                <a:cs typeface="+mj-cs"/>
              </a:rPr>
              <a:t>Introduction: Myelofibrosis (MF)</a:t>
            </a:r>
          </a:p>
        </p:txBody>
      </p:sp>
      <p:sp>
        <p:nvSpPr>
          <p:cNvPr id="28" name="Content Placeholder 20">
            <a:extLst>
              <a:ext uri="{FF2B5EF4-FFF2-40B4-BE49-F238E27FC236}">
                <a16:creationId xmlns:a16="http://schemas.microsoft.com/office/drawing/2014/main" id="{6EEF0576-90A5-4BB8-81CB-3494AEC900E8}"/>
              </a:ext>
            </a:extLst>
          </p:cNvPr>
          <p:cNvSpPr>
            <a:spLocks noGrp="1"/>
          </p:cNvSpPr>
          <p:nvPr/>
        </p:nvSpPr>
        <p:spPr>
          <a:xfrm>
            <a:off x="486842" y="5562600"/>
            <a:ext cx="10228076" cy="58868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39712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4"/>
              </a:buClr>
              <a:buFont typeface="Trebuchet MS" panose="020B0603020202020204" pitchFamily="34" charset="0"/>
              <a:buNone/>
              <a:tabLst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4"/>
              </a:buClr>
              <a:buFont typeface="Courier New" panose="02070309020205020404" pitchFamily="49" charset="0"/>
              <a:buNone/>
              <a:tabLst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57238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4"/>
              </a:buClr>
              <a:buFont typeface="Wingdings" panose="05000000000000000000" pitchFamily="2" charset="2"/>
              <a:buNone/>
              <a:tabLst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38212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None/>
              <a:tabLst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AAB4"/>
              </a:buClr>
              <a:buSzTx/>
              <a:buFont typeface="Arial" panose="020B0604020202020204" pitchFamily="34" charset="0"/>
              <a:buNone/>
              <a:tabLst>
                <a:tab pos="4724282" algn="l"/>
              </a:tabLst>
              <a:defRPr/>
            </a:pPr>
            <a:r>
              <a:rPr kumimoji="0" lang="it-IT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BM, bone marrow; CALR, calreticulin; CML, chronic myeloid leukemia;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EPO, erythropoietin; </a:t>
            </a:r>
            <a:r>
              <a:rPr kumimoji="0" lang="it-IT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ET, essential thrombocythemia; Hb, hemoglobin; Hct, hematocrit;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JAK, Janus kinase; LDH, lactate dehydrogenase; </a:t>
            </a:r>
            <a:r>
              <a:rPr kumimoji="0" lang="it-IT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MPL, myeloproliferative leukemia; MPN, myeloproliferative neoplasm; PV, polycythemia vera; RCM, red cell mass. </a:t>
            </a:r>
          </a:p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AAB4"/>
              </a:buClr>
              <a:buSzTx/>
              <a:buFont typeface="Arial" panose="020B0604020202020204" pitchFamily="34" charset="0"/>
              <a:buNone/>
              <a:tabLst>
                <a:tab pos="4724282" algn="l"/>
              </a:tabLst>
              <a:defRPr/>
            </a:pPr>
            <a:r>
              <a:rPr kumimoji="0" lang="it-IT" sz="10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</a:t>
            </a:r>
            <a:r>
              <a:rPr kumimoji="0" lang="it-IT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MF includes primary MF, post-PV MF, and post-ET MF.</a:t>
            </a:r>
          </a:p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AAB4"/>
              </a:buClr>
              <a:buSzTx/>
              <a:buFont typeface="Arial" panose="020B0604020202020204" pitchFamily="34" charset="0"/>
              <a:buNone/>
              <a:tabLst>
                <a:tab pos="4724282" algn="l"/>
              </a:tabLst>
              <a:defRPr/>
            </a:pPr>
            <a:r>
              <a:rPr kumimoji="0" lang="it-IT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Arber DA, et al. </a:t>
            </a:r>
            <a:r>
              <a:rPr kumimoji="0" lang="it-IT" sz="1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Blood</a:t>
            </a:r>
            <a:r>
              <a:rPr kumimoji="0" lang="it-IT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. 2016;127(20):2391-2405.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5A4F8800-015D-4FE0-ADF0-552F760D6120}"/>
              </a:ext>
            </a:extLst>
          </p:cNvPr>
          <p:cNvSpPr/>
          <p:nvPr/>
        </p:nvSpPr>
        <p:spPr>
          <a:xfrm>
            <a:off x="632373" y="1854925"/>
            <a:ext cx="2792314" cy="3622356"/>
          </a:xfrm>
          <a:prstGeom prst="roundRect">
            <a:avLst>
              <a:gd name="adj" fmla="val 5297"/>
            </a:avLst>
          </a:prstGeom>
          <a:solidFill>
            <a:srgbClr val="6D6E72">
              <a:lumMod val="20000"/>
              <a:lumOff val="80000"/>
            </a:srgbClr>
          </a:solidFill>
          <a:ln w="22225" cap="flat" cmpd="sng" algn="ctr">
            <a:noFill/>
            <a:prstDash val="solid"/>
            <a:miter lim="800000"/>
          </a:ln>
          <a:effectLst/>
        </p:spPr>
        <p:txBody>
          <a:bodyPr lIns="91440" rIns="45720" bIns="0" rtlCol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marR="0" lvl="0" indent="-171450" algn="l" defTabSz="6858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1050" b="0" i="0" u="none" strike="noStrike" kern="1200" cap="none" spc="0" normalizeH="0" baseline="30000" noProof="0" dirty="0">
              <a:ln>
                <a:noFill/>
              </a:ln>
              <a:solidFill>
                <a:srgbClr val="5D686B">
                  <a:lumMod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14AF74A9-10A2-4974-8D32-46D598C7AF2F}"/>
              </a:ext>
            </a:extLst>
          </p:cNvPr>
          <p:cNvSpPr/>
          <p:nvPr/>
        </p:nvSpPr>
        <p:spPr>
          <a:xfrm>
            <a:off x="3657831" y="1854924"/>
            <a:ext cx="8062159" cy="3657599"/>
          </a:xfrm>
          <a:prstGeom prst="roundRect">
            <a:avLst>
              <a:gd name="adj" fmla="val 4747"/>
            </a:avLst>
          </a:prstGeom>
          <a:solidFill>
            <a:srgbClr val="6D6E72">
              <a:lumMod val="20000"/>
              <a:lumOff val="80000"/>
            </a:srgbClr>
          </a:solidFill>
          <a:ln w="22225" cap="flat" cmpd="sng" algn="ctr">
            <a:noFill/>
            <a:prstDash val="solid"/>
            <a:miter lim="800000"/>
          </a:ln>
          <a:effectLst/>
        </p:spPr>
        <p:txBody>
          <a:bodyPr lIns="91440" rIns="45720" bIns="0" rtlCol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marR="0" lvl="0" indent="-171450" algn="l" defTabSz="6858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1050" b="0" i="0" u="none" strike="noStrike" kern="1200" cap="none" spc="0" normalizeH="0" baseline="30000" noProof="0" dirty="0">
              <a:ln>
                <a:noFill/>
              </a:ln>
              <a:solidFill>
                <a:srgbClr val="5D686B">
                  <a:lumMod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F6F83D55-AB43-4681-869A-46D42CE23483}"/>
              </a:ext>
            </a:extLst>
          </p:cNvPr>
          <p:cNvCxnSpPr/>
          <p:nvPr/>
        </p:nvCxnSpPr>
        <p:spPr>
          <a:xfrm flipV="1">
            <a:off x="6004443" y="1722221"/>
            <a:ext cx="1429830" cy="363758"/>
          </a:xfrm>
          <a:prstGeom prst="line">
            <a:avLst/>
          </a:prstGeom>
          <a:noFill/>
          <a:ln w="19050" cap="flat" cmpd="sng" algn="ctr">
            <a:noFill/>
            <a:prstDash val="solid"/>
            <a:miter lim="800000"/>
          </a:ln>
          <a:effectLst/>
        </p:spPr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35B3895E-DA69-4DB3-9838-E8721B0A8B42}"/>
              </a:ext>
            </a:extLst>
          </p:cNvPr>
          <p:cNvCxnSpPr>
            <a:cxnSpLocks/>
          </p:cNvCxnSpPr>
          <p:nvPr/>
        </p:nvCxnSpPr>
        <p:spPr>
          <a:xfrm>
            <a:off x="8512218" y="2927864"/>
            <a:ext cx="229170" cy="899675"/>
          </a:xfrm>
          <a:prstGeom prst="line">
            <a:avLst/>
          </a:prstGeom>
          <a:noFill/>
          <a:ln w="19050" cap="flat" cmpd="sng" algn="ctr">
            <a:noFill/>
            <a:prstDash val="solid"/>
            <a:miter lim="800000"/>
          </a:ln>
          <a:effectLst/>
        </p:spPr>
      </p:cxnSp>
      <p:sp>
        <p:nvSpPr>
          <p:cNvPr id="33" name="Rectangle 32">
            <a:extLst>
              <a:ext uri="{FF2B5EF4-FFF2-40B4-BE49-F238E27FC236}">
                <a16:creationId xmlns:a16="http://schemas.microsoft.com/office/drawing/2014/main" id="{87AB32CD-A1B5-4C67-89A5-F3FF77E03289}"/>
              </a:ext>
            </a:extLst>
          </p:cNvPr>
          <p:cNvSpPr/>
          <p:nvPr/>
        </p:nvSpPr>
        <p:spPr>
          <a:xfrm>
            <a:off x="2359725" y="1188398"/>
            <a:ext cx="4585865" cy="302455"/>
          </a:xfrm>
          <a:prstGeom prst="rect">
            <a:avLst/>
          </a:prstGeom>
          <a:noFill/>
          <a:ln w="6350" cap="flat" cmpd="sng" algn="ctr">
            <a:noFill/>
            <a:prstDash val="solid"/>
            <a:miter lim="800000"/>
          </a:ln>
          <a:effectLst/>
        </p:spPr>
        <p:txBody>
          <a:bodyPr spcFirstLastPara="0" vert="horz" wrap="square" lIns="21005" tIns="21005" rIns="21005" bIns="21005" numCol="1" spcCol="127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Myeloproliferative Neoplasms</a:t>
            </a:r>
            <a:endParaRPr kumimoji="0" lang="en-US" sz="1600" b="1" i="0" u="none" strike="noStrike" kern="1200" cap="none" spc="0" normalizeH="0" baseline="30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C40737D1-C3A0-41B4-8B0B-2D9919CE9F87}"/>
              </a:ext>
            </a:extLst>
          </p:cNvPr>
          <p:cNvSpPr/>
          <p:nvPr/>
        </p:nvSpPr>
        <p:spPr>
          <a:xfrm>
            <a:off x="1334475" y="3373252"/>
            <a:ext cx="1377963" cy="360404"/>
          </a:xfrm>
          <a:prstGeom prst="roundRect">
            <a:avLst/>
          </a:prstGeom>
          <a:solidFill>
            <a:srgbClr val="171E4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0" vert="horz" wrap="square" lIns="21005" tIns="21005" rIns="21005" bIns="21005" numCol="1" spcCol="127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CML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BCCD5485-0C86-401F-B24B-0EF426605A7D}"/>
              </a:ext>
            </a:extLst>
          </p:cNvPr>
          <p:cNvSpPr/>
          <p:nvPr/>
        </p:nvSpPr>
        <p:spPr>
          <a:xfrm>
            <a:off x="6644086" y="1969320"/>
            <a:ext cx="1944953" cy="831475"/>
          </a:xfrm>
          <a:prstGeom prst="roundRect">
            <a:avLst/>
          </a:prstGeom>
          <a:solidFill>
            <a:srgbClr val="23487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0" vert="horz" wrap="square" lIns="31522" tIns="31522" rIns="31522" bIns="31522" numCol="1" spcCol="1270" anchor="t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Philadelphia</a:t>
            </a:r>
            <a:b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chromosome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6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−</a:t>
            </a:r>
            <a:r>
              <a:rPr kumimoji="0" lang="en-US" sz="16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)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788AB43E-BF1D-4FA9-9E20-6AB72693810B}"/>
              </a:ext>
            </a:extLst>
          </p:cNvPr>
          <p:cNvSpPr/>
          <p:nvPr/>
        </p:nvSpPr>
        <p:spPr>
          <a:xfrm>
            <a:off x="1109404" y="1962970"/>
            <a:ext cx="1835649" cy="804735"/>
          </a:xfrm>
          <a:prstGeom prst="roundRect">
            <a:avLst/>
          </a:prstGeom>
          <a:solidFill>
            <a:srgbClr val="171E4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0" vert="horz" wrap="square" lIns="29680" tIns="29680" rIns="29680" bIns="29680" numCol="1" spcCol="1270" anchor="t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Philadelphia</a:t>
            </a:r>
            <a:b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chromosome 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20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+</a:t>
            </a:r>
            <a:r>
              <a:rPr kumimoji="0" lang="en-US" sz="20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)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AD6A079F-DC5A-4BF9-923D-FEC192E30C55}"/>
              </a:ext>
            </a:extLst>
          </p:cNvPr>
          <p:cNvSpPr/>
          <p:nvPr/>
        </p:nvSpPr>
        <p:spPr>
          <a:xfrm>
            <a:off x="8958650" y="3128414"/>
            <a:ext cx="2606539" cy="2260644"/>
          </a:xfrm>
          <a:prstGeom prst="roundRect">
            <a:avLst>
              <a:gd name="adj" fmla="val 3475"/>
            </a:avLst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91440" tIns="548640" rIns="0" rtlCol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100"/>
              </a:spcBef>
              <a:spcAft>
                <a:spcPts val="1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Megakaryocyte proliferation (enlarged, mature </a:t>
            </a:r>
            <a:b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morphology)</a:t>
            </a:r>
          </a:p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100"/>
              </a:spcBef>
              <a:spcAft>
                <a:spcPts val="1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JAK2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(≈50% of patients), 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CALR,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or 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MPL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mutations</a:t>
            </a:r>
          </a:p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100"/>
              </a:spcBef>
              <a:spcAft>
                <a:spcPts val="1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Thrombocytosis (platelet </a:t>
            </a:r>
            <a:b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count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≥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450×10</a:t>
            </a:r>
            <a:r>
              <a:rPr kumimoji="0" lang="en-US" sz="11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9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/L)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7BC1E377-38F6-4D25-997A-6762853CB479}"/>
              </a:ext>
            </a:extLst>
          </p:cNvPr>
          <p:cNvSpPr/>
          <p:nvPr/>
        </p:nvSpPr>
        <p:spPr>
          <a:xfrm>
            <a:off x="9080072" y="3232118"/>
            <a:ext cx="2325596" cy="370808"/>
          </a:xfrm>
          <a:prstGeom prst="roundRect">
            <a:avLst/>
          </a:prstGeom>
          <a:solidFill>
            <a:srgbClr val="23487C"/>
          </a:solidFill>
          <a:ln w="12700" cap="flat" cmpd="sng" algn="ctr">
            <a:solidFill>
              <a:srgbClr val="23487C"/>
            </a:solidFill>
            <a:prstDash val="solid"/>
            <a:miter lim="800000"/>
          </a:ln>
          <a:effectLst/>
        </p:spPr>
        <p:txBody>
          <a:bodyPr spcFirstLastPara="0" vert="horz" wrap="square" lIns="22089" tIns="22089" rIns="22089" bIns="22089" numCol="1" spcCol="127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ET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980B7585-7E15-47B6-A387-AEADDDD23E81}"/>
              </a:ext>
            </a:extLst>
          </p:cNvPr>
          <p:cNvCxnSpPr>
            <a:cxnSpLocks/>
            <a:stCxn id="35" idx="2"/>
            <a:endCxn id="40" idx="0"/>
          </p:cNvCxnSpPr>
          <p:nvPr/>
        </p:nvCxnSpPr>
        <p:spPr>
          <a:xfrm>
            <a:off x="7616563" y="2800795"/>
            <a:ext cx="0" cy="327619"/>
          </a:xfrm>
          <a:prstGeom prst="straightConnector1">
            <a:avLst/>
          </a:prstGeom>
          <a:noFill/>
          <a:ln w="28575" cap="flat" cmpd="sng" algn="ctr">
            <a:solidFill>
              <a:srgbClr val="171E4C"/>
            </a:solidFill>
            <a:prstDash val="solid"/>
            <a:miter lim="800000"/>
            <a:tailEnd type="triangle"/>
          </a:ln>
          <a:effectLst/>
        </p:spPr>
      </p:cxn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E1516CFF-7547-468E-BE75-DEA29E3AF88D}"/>
              </a:ext>
            </a:extLst>
          </p:cNvPr>
          <p:cNvSpPr/>
          <p:nvPr/>
        </p:nvSpPr>
        <p:spPr>
          <a:xfrm>
            <a:off x="6364183" y="3128414"/>
            <a:ext cx="2504759" cy="2258802"/>
          </a:xfrm>
          <a:prstGeom prst="roundRect">
            <a:avLst>
              <a:gd name="adj" fmla="val 5101"/>
            </a:avLst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91440" tIns="548640" rIns="0" rtlCol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100"/>
              </a:spcBef>
              <a:spcAft>
                <a:spcPts val="1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Bone marrow trilineage myeloproliferation</a:t>
            </a:r>
          </a:p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100"/>
              </a:spcBef>
              <a:spcAft>
                <a:spcPts val="1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JAK2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mutation </a:t>
            </a:r>
            <a:b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(nearly all patients)</a:t>
            </a:r>
          </a:p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100"/>
              </a:spcBef>
              <a:spcAft>
                <a:spcPts val="1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Increased Hb,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Hct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or RCM</a:t>
            </a:r>
          </a:p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100"/>
              </a:spcBef>
              <a:spcAft>
                <a:spcPts val="1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Subnormal serum EPO</a:t>
            </a: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10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5D686B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637E8797-E046-4606-9C16-39A691655B0C}"/>
              </a:ext>
            </a:extLst>
          </p:cNvPr>
          <p:cNvSpPr/>
          <p:nvPr/>
        </p:nvSpPr>
        <p:spPr>
          <a:xfrm>
            <a:off x="6480484" y="3226154"/>
            <a:ext cx="2234784" cy="370808"/>
          </a:xfrm>
          <a:prstGeom prst="roundRect">
            <a:avLst/>
          </a:prstGeom>
          <a:solidFill>
            <a:srgbClr val="23487C"/>
          </a:solidFill>
          <a:ln w="12700" cap="flat" cmpd="sng" algn="ctr">
            <a:solidFill>
              <a:srgbClr val="23487C"/>
            </a:solidFill>
            <a:prstDash val="solid"/>
            <a:miter lim="800000"/>
          </a:ln>
          <a:effectLst/>
        </p:spPr>
        <p:txBody>
          <a:bodyPr spcFirstLastPara="0" vert="horz" wrap="square" lIns="22089" tIns="22089" rIns="22089" bIns="22089" numCol="1" spcCol="127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PV</a:t>
            </a: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FC92A0D5-0C21-405B-AF71-2DBD94F6EF52}"/>
              </a:ext>
            </a:extLst>
          </p:cNvPr>
          <p:cNvSpPr/>
          <p:nvPr/>
        </p:nvSpPr>
        <p:spPr>
          <a:xfrm>
            <a:off x="3762247" y="3128414"/>
            <a:ext cx="2512323" cy="2260644"/>
          </a:xfrm>
          <a:prstGeom prst="roundRect">
            <a:avLst>
              <a:gd name="adj" fmla="val 4791"/>
            </a:avLst>
          </a:prstGeom>
          <a:solidFill>
            <a:srgbClr val="FFFFFF"/>
          </a:solidFill>
          <a:ln w="19050" cap="flat" cmpd="sng" algn="ctr">
            <a:solidFill>
              <a:srgbClr val="23487C"/>
            </a:solidFill>
            <a:prstDash val="solid"/>
            <a:miter lim="800000"/>
          </a:ln>
          <a:effectLst/>
        </p:spPr>
        <p:txBody>
          <a:bodyPr lIns="91440" tIns="548640" rIns="45720" bIns="0" rtlCol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Megakaryocyte proliferation (reticulin/collagen fibrosis)</a:t>
            </a:r>
          </a:p>
          <a:p>
            <a:pPr marL="171450" marR="0" lvl="0" indent="-171450" algn="l" defTabSz="6858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JAK2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(≈50% of patients), 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CALR,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or 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MPL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mutations</a:t>
            </a:r>
          </a:p>
          <a:p>
            <a:pPr marL="171450" marR="0" lvl="0" indent="-171450" algn="l" defTabSz="6858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Anemia</a:t>
            </a:r>
          </a:p>
          <a:p>
            <a:pPr marL="171450" marR="0" lvl="0" indent="-171450" algn="l" defTabSz="6858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Leukocytosis </a:t>
            </a:r>
          </a:p>
          <a:p>
            <a:pPr marL="171450" marR="0" lvl="0" indent="-171450" algn="l" defTabSz="6858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Leukoerythroblastosis</a:t>
            </a:r>
          </a:p>
          <a:p>
            <a:pPr marL="171450" marR="0" lvl="0" indent="-171450" algn="l" defTabSz="6858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Splenomegaly</a:t>
            </a:r>
          </a:p>
          <a:p>
            <a:pPr marL="171450" marR="0" lvl="0" indent="-171450" algn="l" defTabSz="6858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Increased serum LDH</a:t>
            </a:r>
          </a:p>
          <a:p>
            <a:pPr marL="171450" marR="0" lvl="0" indent="-171450" algn="l" defTabSz="6858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5D686B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3768B94C-DAF9-4CD0-B7D5-B8EC226C1942}"/>
              </a:ext>
            </a:extLst>
          </p:cNvPr>
          <p:cNvSpPr/>
          <p:nvPr/>
        </p:nvSpPr>
        <p:spPr>
          <a:xfrm>
            <a:off x="3878643" y="3259977"/>
            <a:ext cx="2242344" cy="363702"/>
          </a:xfrm>
          <a:prstGeom prst="roundRect">
            <a:avLst/>
          </a:prstGeom>
          <a:solidFill>
            <a:srgbClr val="23487C"/>
          </a:solidFill>
          <a:ln w="12700" cap="flat" cmpd="sng" algn="ctr">
            <a:solidFill>
              <a:srgbClr val="23487C"/>
            </a:solidFill>
            <a:prstDash val="solid"/>
            <a:miter lim="800000"/>
          </a:ln>
          <a:effectLst/>
        </p:spPr>
        <p:txBody>
          <a:bodyPr spcFirstLastPara="0" vert="horz" wrap="square" lIns="22089" tIns="22089" rIns="22089" bIns="22089" numCol="1" spcCol="127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MF</a:t>
            </a:r>
            <a:r>
              <a:rPr kumimoji="0" lang="en-US" sz="1600" b="1" i="0" u="none" strike="noStrike" kern="1200" cap="none" spc="0" normalizeH="0" baseline="3000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44" name="Elbow Connector 48">
            <a:extLst>
              <a:ext uri="{FF2B5EF4-FFF2-40B4-BE49-F238E27FC236}">
                <a16:creationId xmlns:a16="http://schemas.microsoft.com/office/drawing/2014/main" id="{820AA47B-37A2-4828-9AF8-953F6C0F97E3}"/>
              </a:ext>
            </a:extLst>
          </p:cNvPr>
          <p:cNvCxnSpPr>
            <a:cxnSpLocks/>
            <a:stCxn id="33" idx="2"/>
          </p:cNvCxnSpPr>
          <p:nvPr/>
        </p:nvCxnSpPr>
        <p:spPr>
          <a:xfrm rot="16200000" flipH="1">
            <a:off x="5988748" y="154762"/>
            <a:ext cx="364072" cy="3036253"/>
          </a:xfrm>
          <a:prstGeom prst="bentConnector3">
            <a:avLst>
              <a:gd name="adj1" fmla="val 50000"/>
            </a:avLst>
          </a:prstGeom>
          <a:noFill/>
          <a:ln w="28575" cap="flat" cmpd="sng" algn="ctr">
            <a:solidFill>
              <a:srgbClr val="171E4C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45" name="Elbow Connector 12">
            <a:extLst>
              <a:ext uri="{FF2B5EF4-FFF2-40B4-BE49-F238E27FC236}">
                <a16:creationId xmlns:a16="http://schemas.microsoft.com/office/drawing/2014/main" id="{1CF6346D-8720-4CC5-ACC6-77449B0C116A}"/>
              </a:ext>
            </a:extLst>
          </p:cNvPr>
          <p:cNvCxnSpPr>
            <a:cxnSpLocks/>
            <a:stCxn id="35" idx="2"/>
            <a:endCxn id="37" idx="0"/>
          </p:cNvCxnSpPr>
          <p:nvPr/>
        </p:nvCxnSpPr>
        <p:spPr>
          <a:xfrm rot="16200000" flipH="1">
            <a:off x="8775432" y="1641925"/>
            <a:ext cx="327619" cy="2645357"/>
          </a:xfrm>
          <a:prstGeom prst="bentConnector3">
            <a:avLst>
              <a:gd name="adj1" fmla="val 50000"/>
            </a:avLst>
          </a:prstGeom>
          <a:noFill/>
          <a:ln w="28575" cap="flat" cmpd="sng" algn="ctr">
            <a:solidFill>
              <a:srgbClr val="171E4C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46" name="Elbow Connector 15">
            <a:extLst>
              <a:ext uri="{FF2B5EF4-FFF2-40B4-BE49-F238E27FC236}">
                <a16:creationId xmlns:a16="http://schemas.microsoft.com/office/drawing/2014/main" id="{B4334E6D-B805-4F9E-B707-289E712DA275}"/>
              </a:ext>
            </a:extLst>
          </p:cNvPr>
          <p:cNvCxnSpPr>
            <a:cxnSpLocks/>
            <a:stCxn id="35" idx="2"/>
            <a:endCxn id="42" idx="0"/>
          </p:cNvCxnSpPr>
          <p:nvPr/>
        </p:nvCxnSpPr>
        <p:spPr>
          <a:xfrm rot="5400000">
            <a:off x="6153677" y="1665527"/>
            <a:ext cx="327619" cy="2598154"/>
          </a:xfrm>
          <a:prstGeom prst="bentConnector3">
            <a:avLst>
              <a:gd name="adj1" fmla="val 50000"/>
            </a:avLst>
          </a:prstGeom>
          <a:noFill/>
          <a:ln w="28575" cap="flat" cmpd="sng" algn="ctr">
            <a:solidFill>
              <a:srgbClr val="171E4C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47" name="Elbow Connector 26">
            <a:extLst>
              <a:ext uri="{FF2B5EF4-FFF2-40B4-BE49-F238E27FC236}">
                <a16:creationId xmlns:a16="http://schemas.microsoft.com/office/drawing/2014/main" id="{F5AAA607-FF5E-473E-A9AF-5F81AF97AA05}"/>
              </a:ext>
            </a:extLst>
          </p:cNvPr>
          <p:cNvCxnSpPr>
            <a:cxnSpLocks/>
            <a:stCxn id="33" idx="2"/>
          </p:cNvCxnSpPr>
          <p:nvPr/>
        </p:nvCxnSpPr>
        <p:spPr>
          <a:xfrm rot="5400000">
            <a:off x="3158558" y="360825"/>
            <a:ext cx="364072" cy="2624128"/>
          </a:xfrm>
          <a:prstGeom prst="bentConnector3">
            <a:avLst>
              <a:gd name="adj1" fmla="val 50000"/>
            </a:avLst>
          </a:prstGeom>
          <a:noFill/>
          <a:ln w="28575" cap="flat" cmpd="sng" algn="ctr">
            <a:solidFill>
              <a:srgbClr val="171E4C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2A0B0871-C736-4917-891E-06060EDF7734}"/>
              </a:ext>
            </a:extLst>
          </p:cNvPr>
          <p:cNvCxnSpPr/>
          <p:nvPr/>
        </p:nvCxnSpPr>
        <p:spPr>
          <a:xfrm flipH="1">
            <a:off x="2023456" y="2956288"/>
            <a:ext cx="3772" cy="416965"/>
          </a:xfrm>
          <a:prstGeom prst="straightConnector1">
            <a:avLst/>
          </a:prstGeom>
          <a:noFill/>
          <a:ln w="28575" cap="flat" cmpd="sng" algn="ctr">
            <a:solidFill>
              <a:srgbClr val="171E4C"/>
            </a:solidFill>
            <a:prstDash val="solid"/>
            <a:miter lim="800000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11919438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24">
            <a:extLst>
              <a:ext uri="{FF2B5EF4-FFF2-40B4-BE49-F238E27FC236}">
                <a16:creationId xmlns:a16="http://schemas.microsoft.com/office/drawing/2014/main" id="{575BB861-400A-9B47-AE5D-36DC1ABA7D5C}"/>
              </a:ext>
            </a:extLst>
          </p:cNvPr>
          <p:cNvSpPr txBox="1">
            <a:spLocks/>
          </p:cNvSpPr>
          <p:nvPr/>
        </p:nvSpPr>
        <p:spPr>
          <a:xfrm>
            <a:off x="998685" y="5563774"/>
            <a:ext cx="3215040" cy="58917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Mughal TI, et al.</a:t>
            </a:r>
            <a:r>
              <a:rPr kumimoji="0" lang="en-US" sz="1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Int J Gen Med.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2014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3D86B01-E6D2-A1B4-639C-C3164F5D641B}"/>
              </a:ext>
            </a:extLst>
          </p:cNvPr>
          <p:cNvGrpSpPr/>
          <p:nvPr/>
        </p:nvGrpSpPr>
        <p:grpSpPr>
          <a:xfrm>
            <a:off x="990600" y="1294818"/>
            <a:ext cx="10139314" cy="3810582"/>
            <a:chOff x="2706734" y="1664277"/>
            <a:chExt cx="6356580" cy="4217149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56715D4-2A5B-8729-27B9-1FE13F6D2741}"/>
                </a:ext>
              </a:extLst>
            </p:cNvPr>
            <p:cNvSpPr/>
            <p:nvPr/>
          </p:nvSpPr>
          <p:spPr>
            <a:xfrm>
              <a:off x="2711802" y="1716107"/>
              <a:ext cx="1287249" cy="523669"/>
            </a:xfrm>
            <a:prstGeom prst="rect">
              <a:avLst/>
            </a:prstGeom>
            <a:solidFill>
              <a:schemeClr val="accent4"/>
            </a:solidFill>
            <a:ln w="19050">
              <a:solidFill>
                <a:schemeClr val="accent4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Early PMF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ADEA3F3-3B37-4ADA-5AAF-A0E6DD22EFC9}"/>
                </a:ext>
              </a:extLst>
            </p:cNvPr>
            <p:cNvSpPr/>
            <p:nvPr/>
          </p:nvSpPr>
          <p:spPr>
            <a:xfrm>
              <a:off x="2706734" y="2294917"/>
              <a:ext cx="1297385" cy="516807"/>
            </a:xfrm>
            <a:prstGeom prst="rect">
              <a:avLst/>
            </a:prstGeom>
            <a:solidFill>
              <a:srgbClr val="008000">
                <a:alpha val="10196"/>
              </a:srgbClr>
            </a:solidFill>
            <a:ln w="19050">
              <a:solidFill>
                <a:schemeClr val="accent4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Short term: </a:t>
              </a:r>
              <a:b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</a:b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vascular events</a:t>
              </a:r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2BA289B2-14A8-F1A2-7048-75A7E7CA63EB}"/>
                </a:ext>
              </a:extLst>
            </p:cNvPr>
            <p:cNvCxnSpPr>
              <a:cxnSpLocks/>
            </p:cNvCxnSpPr>
            <p:nvPr/>
          </p:nvCxnSpPr>
          <p:spPr>
            <a:xfrm>
              <a:off x="4785610" y="1687687"/>
              <a:ext cx="0" cy="4193738"/>
            </a:xfrm>
            <a:prstGeom prst="line">
              <a:avLst/>
            </a:prstGeom>
            <a:ln w="12700">
              <a:solidFill>
                <a:schemeClr val="tx1"/>
              </a:solidFill>
              <a:prstDash val="lg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38FF62B-E550-3FD8-2664-56E2433D35FF}"/>
                </a:ext>
              </a:extLst>
            </p:cNvPr>
            <p:cNvSpPr/>
            <p:nvPr/>
          </p:nvSpPr>
          <p:spPr>
            <a:xfrm>
              <a:off x="2711802" y="5422403"/>
              <a:ext cx="1891970" cy="290922"/>
            </a:xfrm>
            <a:prstGeom prst="rect">
              <a:avLst/>
            </a:prstGeom>
            <a:noFill/>
            <a:ln w="19050"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8064A2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Time: </a:t>
              </a:r>
              <a:r>
                <a:rPr kumimoji="0" lang="en-US" sz="1050" b="0" i="1" u="none" strike="noStrike" kern="1200" cap="none" spc="0" normalizeH="0" baseline="0" noProof="0" dirty="0">
                  <a:ln>
                    <a:noFill/>
                  </a:ln>
                  <a:solidFill>
                    <a:srgbClr val="8064A2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typically many years (~15y)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6DFB0B4-609C-CA95-3E4D-45AC59F52B24}"/>
                </a:ext>
              </a:extLst>
            </p:cNvPr>
            <p:cNvSpPr/>
            <p:nvPr/>
          </p:nvSpPr>
          <p:spPr>
            <a:xfrm>
              <a:off x="4873813" y="5409336"/>
              <a:ext cx="2087233" cy="290922"/>
            </a:xfrm>
            <a:prstGeom prst="rect">
              <a:avLst/>
            </a:prstGeom>
            <a:noFill/>
            <a:ln w="19050"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4BACC6">
                      <a:lumMod val="75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Time: v</a:t>
              </a:r>
              <a:r>
                <a:rPr kumimoji="0" lang="en-US" sz="1050" b="0" i="1" u="none" strike="noStrike" kern="1200" cap="none" spc="0" normalizeH="0" baseline="0" noProof="0" dirty="0">
                  <a:ln>
                    <a:noFill/>
                  </a:ln>
                  <a:solidFill>
                    <a:srgbClr val="4BACC6">
                      <a:lumMod val="75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ariable (5-7 years common)</a:t>
              </a:r>
            </a:p>
          </p:txBody>
        </p:sp>
        <p:sp>
          <p:nvSpPr>
            <p:cNvPr id="17" name="Right Arrow 9">
              <a:extLst>
                <a:ext uri="{FF2B5EF4-FFF2-40B4-BE49-F238E27FC236}">
                  <a16:creationId xmlns:a16="http://schemas.microsoft.com/office/drawing/2014/main" id="{470072B5-7983-65B7-A5FA-64524EF17BEC}"/>
                </a:ext>
              </a:extLst>
            </p:cNvPr>
            <p:cNvSpPr/>
            <p:nvPr/>
          </p:nvSpPr>
          <p:spPr>
            <a:xfrm>
              <a:off x="4075954" y="1818537"/>
              <a:ext cx="1695669" cy="164087"/>
            </a:xfrm>
            <a:prstGeom prst="rightArrow">
              <a:avLst>
                <a:gd name="adj1" fmla="val 50000"/>
                <a:gd name="adj2" fmla="val 81083"/>
              </a:avLst>
            </a:prstGeom>
            <a:solidFill>
              <a:schemeClr val="tx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1BB4940D-2F10-636E-D207-0C5552E72EC8}"/>
                </a:ext>
              </a:extLst>
            </p:cNvPr>
            <p:cNvSpPr/>
            <p:nvPr/>
          </p:nvSpPr>
          <p:spPr>
            <a:xfrm>
              <a:off x="5928968" y="1664277"/>
              <a:ext cx="2046802" cy="594893"/>
            </a:xfrm>
            <a:prstGeom prst="rect">
              <a:avLst/>
            </a:prstGeom>
            <a:solidFill>
              <a:schemeClr val="accent1"/>
            </a:solidFill>
            <a:ln w="19050"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Overt PMF</a:t>
              </a:r>
              <a:b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</a:b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Post-ET MF/post-PV MF</a:t>
              </a:r>
            </a:p>
          </p:txBody>
        </p:sp>
        <p:sp>
          <p:nvSpPr>
            <p:cNvPr id="19" name="Right Arrow 14">
              <a:extLst>
                <a:ext uri="{FF2B5EF4-FFF2-40B4-BE49-F238E27FC236}">
                  <a16:creationId xmlns:a16="http://schemas.microsoft.com/office/drawing/2014/main" id="{A4BE0282-2F49-B3A7-6AB2-60C54BA45834}"/>
                </a:ext>
              </a:extLst>
            </p:cNvPr>
            <p:cNvSpPr/>
            <p:nvPr/>
          </p:nvSpPr>
          <p:spPr>
            <a:xfrm>
              <a:off x="2711802" y="5717339"/>
              <a:ext cx="2015586" cy="164087"/>
            </a:xfrm>
            <a:prstGeom prst="rightArrow">
              <a:avLst>
                <a:gd name="adj1" fmla="val 50000"/>
                <a:gd name="adj2" fmla="val 81083"/>
              </a:avLst>
            </a:prstGeom>
            <a:solidFill>
              <a:schemeClr val="accent4"/>
            </a:solidFill>
            <a:ln w="190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Right Arrow 15">
              <a:extLst>
                <a:ext uri="{FF2B5EF4-FFF2-40B4-BE49-F238E27FC236}">
                  <a16:creationId xmlns:a16="http://schemas.microsoft.com/office/drawing/2014/main" id="{9DFC7598-2B4A-966A-1310-D7B425F7584B}"/>
                </a:ext>
              </a:extLst>
            </p:cNvPr>
            <p:cNvSpPr/>
            <p:nvPr/>
          </p:nvSpPr>
          <p:spPr>
            <a:xfrm>
              <a:off x="4873814" y="5727597"/>
              <a:ext cx="3590693" cy="153828"/>
            </a:xfrm>
            <a:prstGeom prst="rightArrow">
              <a:avLst>
                <a:gd name="adj1" fmla="val 50000"/>
                <a:gd name="adj2" fmla="val 81083"/>
              </a:avLst>
            </a:prstGeom>
            <a:solidFill>
              <a:schemeClr val="accent5">
                <a:lumMod val="75000"/>
              </a:schemeClr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2682C188-836D-F28C-DD85-4DCDD06804CB}"/>
                </a:ext>
              </a:extLst>
            </p:cNvPr>
            <p:cNvSpPr/>
            <p:nvPr/>
          </p:nvSpPr>
          <p:spPr>
            <a:xfrm>
              <a:off x="7848334" y="2619605"/>
              <a:ext cx="1146853" cy="634584"/>
            </a:xfrm>
            <a:prstGeom prst="rect">
              <a:avLst/>
            </a:prstGeom>
            <a:solidFill>
              <a:schemeClr val="accent1"/>
            </a:solidFill>
            <a:ln w="19050"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Progressive</a:t>
              </a:r>
              <a:br>
                <a:rPr kumimoji="0" lang="en-US" sz="105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</a:br>
              <a:r>
                <a:rPr kumimoji="0" lang="en-US" sz="105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cytopenias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36051CD1-C686-AB1A-91A1-9AB73B0251A6}"/>
                </a:ext>
              </a:extLst>
            </p:cNvPr>
            <p:cNvSpPr/>
            <p:nvPr/>
          </p:nvSpPr>
          <p:spPr>
            <a:xfrm>
              <a:off x="6199271" y="2900442"/>
              <a:ext cx="1523552" cy="573039"/>
            </a:xfrm>
            <a:prstGeom prst="rect">
              <a:avLst/>
            </a:prstGeom>
            <a:solidFill>
              <a:schemeClr val="accent1"/>
            </a:solidFill>
            <a:ln w="19050"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Progressive</a:t>
              </a:r>
              <a:br>
                <a:rPr kumimoji="0" lang="en-US" sz="105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</a:br>
              <a:r>
                <a:rPr kumimoji="0" lang="en-US" sz="105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organomegaly/EMH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4F152D43-2EDB-B9BA-721B-8B9FA1288DB2}"/>
                </a:ext>
              </a:extLst>
            </p:cNvPr>
            <p:cNvSpPr/>
            <p:nvPr/>
          </p:nvSpPr>
          <p:spPr>
            <a:xfrm>
              <a:off x="4909553" y="2619604"/>
              <a:ext cx="1146853" cy="634584"/>
            </a:xfrm>
            <a:prstGeom prst="rect">
              <a:avLst/>
            </a:prstGeom>
            <a:solidFill>
              <a:schemeClr val="accent1"/>
            </a:solidFill>
            <a:ln w="19050"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Progressive</a:t>
              </a:r>
              <a:br>
                <a:rPr kumimoji="0" lang="en-US" sz="105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</a:br>
              <a:r>
                <a:rPr kumimoji="0" lang="en-US" sz="105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constitutional</a:t>
              </a:r>
              <a:br>
                <a:rPr kumimoji="0" lang="en-US" sz="105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</a:br>
              <a:r>
                <a:rPr kumimoji="0" lang="en-US" sz="105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symptoms</a:t>
              </a:r>
            </a:p>
          </p:txBody>
        </p:sp>
        <p:cxnSp>
          <p:nvCxnSpPr>
            <p:cNvPr id="24" name="Elbow Connector 19">
              <a:extLst>
                <a:ext uri="{FF2B5EF4-FFF2-40B4-BE49-F238E27FC236}">
                  <a16:creationId xmlns:a16="http://schemas.microsoft.com/office/drawing/2014/main" id="{B66F786B-E79F-B626-CE84-390567BFD1C9}"/>
                </a:ext>
              </a:extLst>
            </p:cNvPr>
            <p:cNvCxnSpPr>
              <a:cxnSpLocks/>
              <a:stCxn id="18" idx="2"/>
              <a:endCxn id="23" idx="0"/>
            </p:cNvCxnSpPr>
            <p:nvPr/>
          </p:nvCxnSpPr>
          <p:spPr>
            <a:xfrm rot="5400000">
              <a:off x="6037457" y="1704693"/>
              <a:ext cx="360434" cy="1469390"/>
            </a:xfrm>
            <a:prstGeom prst="bentConnector3">
              <a:avLst/>
            </a:prstGeom>
            <a:ln w="28575">
              <a:solidFill>
                <a:schemeClr val="accent1"/>
              </a:solidFill>
              <a:headEnd type="none" w="med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Elbow Connector 23">
              <a:extLst>
                <a:ext uri="{FF2B5EF4-FFF2-40B4-BE49-F238E27FC236}">
                  <a16:creationId xmlns:a16="http://schemas.microsoft.com/office/drawing/2014/main" id="{A23EF0FA-4E22-0348-C5E2-EAACE7037086}"/>
                </a:ext>
              </a:extLst>
            </p:cNvPr>
            <p:cNvCxnSpPr>
              <a:cxnSpLocks/>
              <a:stCxn id="18" idx="2"/>
              <a:endCxn id="21" idx="0"/>
            </p:cNvCxnSpPr>
            <p:nvPr/>
          </p:nvCxnSpPr>
          <p:spPr>
            <a:xfrm rot="16200000" flipH="1">
              <a:off x="7506848" y="1704691"/>
              <a:ext cx="360435" cy="1469391"/>
            </a:xfrm>
            <a:prstGeom prst="bentConnector3">
              <a:avLst/>
            </a:prstGeom>
            <a:ln w="28575">
              <a:solidFill>
                <a:schemeClr val="accent1"/>
              </a:solidFill>
              <a:headEnd type="none" w="med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955FCAF8-AEB2-46FC-B81E-D1D0DA732CB1}"/>
                </a:ext>
              </a:extLst>
            </p:cNvPr>
            <p:cNvCxnSpPr>
              <a:cxnSpLocks/>
              <a:stCxn id="18" idx="2"/>
              <a:endCxn id="22" idx="0"/>
            </p:cNvCxnSpPr>
            <p:nvPr/>
          </p:nvCxnSpPr>
          <p:spPr>
            <a:xfrm>
              <a:off x="6952369" y="2259170"/>
              <a:ext cx="8678" cy="641272"/>
            </a:xfrm>
            <a:prstGeom prst="straightConnector1">
              <a:avLst/>
            </a:prstGeom>
            <a:ln w="28575">
              <a:solidFill>
                <a:schemeClr val="accent1"/>
              </a:solidFill>
              <a:headEnd type="none" w="med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CEB9C282-929F-44F4-8595-BC40F9EEB865}"/>
                </a:ext>
              </a:extLst>
            </p:cNvPr>
            <p:cNvSpPr/>
            <p:nvPr/>
          </p:nvSpPr>
          <p:spPr>
            <a:xfrm>
              <a:off x="7837912" y="3939795"/>
              <a:ext cx="1225402" cy="573039"/>
            </a:xfrm>
            <a:prstGeom prst="rect">
              <a:avLst/>
            </a:prstGeom>
            <a:solidFill>
              <a:schemeClr val="accent1"/>
            </a:solidFill>
            <a:ln w="19050"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Leukemic</a:t>
              </a:r>
              <a:br>
                <a:rPr kumimoji="0" lang="en-US" sz="105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</a:br>
              <a:r>
                <a:rPr kumimoji="0" lang="en-US" sz="105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transformation (~25%)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78DEDC27-5819-4902-03B7-2871C04E53B3}"/>
                </a:ext>
              </a:extLst>
            </p:cNvPr>
            <p:cNvSpPr/>
            <p:nvPr/>
          </p:nvSpPr>
          <p:spPr>
            <a:xfrm>
              <a:off x="7837912" y="5072529"/>
              <a:ext cx="1146853" cy="573039"/>
            </a:xfrm>
            <a:prstGeom prst="rect">
              <a:avLst/>
            </a:prstGeom>
            <a:solidFill>
              <a:schemeClr val="accent1"/>
            </a:solidFill>
            <a:ln w="19050"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Premature</a:t>
              </a:r>
              <a:br>
                <a:rPr kumimoji="0" lang="en-US" sz="105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</a:br>
              <a:r>
                <a:rPr kumimoji="0" lang="en-US" sz="105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death</a:t>
              </a: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C1EF1962-E4FA-774C-D0BC-BF78AD285B72}"/>
                </a:ext>
              </a:extLst>
            </p:cNvPr>
            <p:cNvSpPr/>
            <p:nvPr/>
          </p:nvSpPr>
          <p:spPr>
            <a:xfrm>
              <a:off x="5928968" y="4391466"/>
              <a:ext cx="1172872" cy="573039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 w="19050"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MF-related</a:t>
              </a:r>
              <a:br>
                <a:rPr kumimoji="0" lang="en-US" sz="105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</a:br>
              <a:r>
                <a:rPr kumimoji="0" lang="en-US" sz="105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complications*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3CDF702A-B5C8-7BD7-B40E-87EEA20FD940}"/>
                </a:ext>
              </a:extLst>
            </p:cNvPr>
            <p:cNvSpPr/>
            <p:nvPr/>
          </p:nvSpPr>
          <p:spPr>
            <a:xfrm>
              <a:off x="4909553" y="3487031"/>
              <a:ext cx="1146853" cy="57303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9050"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Decreased QOL and PS </a:t>
              </a:r>
              <a:b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</a:b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Progressive incapacitation</a:t>
              </a:r>
              <a:b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</a:b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Immobility</a:t>
              </a:r>
            </a:p>
          </p:txBody>
        </p: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51CB4623-C3CA-0915-E391-1269C6782F06}"/>
                </a:ext>
              </a:extLst>
            </p:cNvPr>
            <p:cNvCxnSpPr/>
            <p:nvPr/>
          </p:nvCxnSpPr>
          <p:spPr>
            <a:xfrm>
              <a:off x="6961047" y="3487031"/>
              <a:ext cx="0" cy="904435"/>
            </a:xfrm>
            <a:prstGeom prst="straightConnector1">
              <a:avLst/>
            </a:prstGeom>
            <a:ln w="38100">
              <a:solidFill>
                <a:schemeClr val="bg1">
                  <a:lumMod val="75000"/>
                </a:schemeClr>
              </a:solidFill>
              <a:headEnd type="none" w="med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Elbow Connector 34">
              <a:extLst>
                <a:ext uri="{FF2B5EF4-FFF2-40B4-BE49-F238E27FC236}">
                  <a16:creationId xmlns:a16="http://schemas.microsoft.com/office/drawing/2014/main" id="{F269B7F0-55C6-C805-8841-9983EC380311}"/>
                </a:ext>
              </a:extLst>
            </p:cNvPr>
            <p:cNvCxnSpPr/>
            <p:nvPr/>
          </p:nvCxnSpPr>
          <p:spPr>
            <a:xfrm rot="10800000" flipV="1">
              <a:off x="6082424" y="3487030"/>
              <a:ext cx="559572" cy="174456"/>
            </a:xfrm>
            <a:prstGeom prst="bentConnector3">
              <a:avLst>
                <a:gd name="adj1" fmla="val 1240"/>
              </a:avLst>
            </a:prstGeom>
            <a:ln w="28575">
              <a:solidFill>
                <a:schemeClr val="accent1"/>
              </a:solidFill>
              <a:prstDash val="dash"/>
              <a:headEnd type="none" w="med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Elbow Connector 39">
              <a:extLst>
                <a:ext uri="{FF2B5EF4-FFF2-40B4-BE49-F238E27FC236}">
                  <a16:creationId xmlns:a16="http://schemas.microsoft.com/office/drawing/2014/main" id="{8AE45E31-B86A-2DBB-1D59-9B214707D085}"/>
                </a:ext>
              </a:extLst>
            </p:cNvPr>
            <p:cNvCxnSpPr>
              <a:cxnSpLocks/>
              <a:stCxn id="21" idx="2"/>
            </p:cNvCxnSpPr>
            <p:nvPr/>
          </p:nvCxnSpPr>
          <p:spPr>
            <a:xfrm rot="5400000">
              <a:off x="6963354" y="2386837"/>
              <a:ext cx="591056" cy="2325759"/>
            </a:xfrm>
            <a:prstGeom prst="bentConnector2">
              <a:avLst/>
            </a:prstGeom>
            <a:ln w="28575">
              <a:solidFill>
                <a:schemeClr val="accent1"/>
              </a:solidFill>
              <a:prstDash val="dash"/>
              <a:headEnd type="none" w="med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29FF81D4-4AC0-33FC-E5EC-988F1C066CA1}"/>
                </a:ext>
              </a:extLst>
            </p:cNvPr>
            <p:cNvCxnSpPr/>
            <p:nvPr/>
          </p:nvCxnSpPr>
          <p:spPr>
            <a:xfrm>
              <a:off x="5995028" y="4067444"/>
              <a:ext cx="0" cy="324021"/>
            </a:xfrm>
            <a:prstGeom prst="straightConnector1">
              <a:avLst/>
            </a:prstGeom>
            <a:ln w="38100">
              <a:solidFill>
                <a:schemeClr val="bg1">
                  <a:lumMod val="75000"/>
                </a:schemeClr>
              </a:solidFill>
              <a:headEnd type="none" w="med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Elbow Connector 43">
              <a:extLst>
                <a:ext uri="{FF2B5EF4-FFF2-40B4-BE49-F238E27FC236}">
                  <a16:creationId xmlns:a16="http://schemas.microsoft.com/office/drawing/2014/main" id="{216BE6E8-D9DB-49F3-AB86-1445E7CA9B22}"/>
                </a:ext>
              </a:extLst>
            </p:cNvPr>
            <p:cNvCxnSpPr>
              <a:endCxn id="28" idx="1"/>
            </p:cNvCxnSpPr>
            <p:nvPr/>
          </p:nvCxnSpPr>
          <p:spPr>
            <a:xfrm>
              <a:off x="6995623" y="4964506"/>
              <a:ext cx="842289" cy="394543"/>
            </a:xfrm>
            <a:prstGeom prst="bentConnector3">
              <a:avLst>
                <a:gd name="adj1" fmla="val 972"/>
              </a:avLst>
            </a:prstGeom>
            <a:ln w="38100">
              <a:solidFill>
                <a:schemeClr val="bg1">
                  <a:lumMod val="75000"/>
                </a:schemeClr>
              </a:solidFill>
              <a:headEnd type="none" w="med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Elbow Connector 49">
              <a:extLst>
                <a:ext uri="{FF2B5EF4-FFF2-40B4-BE49-F238E27FC236}">
                  <a16:creationId xmlns:a16="http://schemas.microsoft.com/office/drawing/2014/main" id="{80C90B80-A6B5-7680-8D63-4EA50ADF823F}"/>
                </a:ext>
              </a:extLst>
            </p:cNvPr>
            <p:cNvCxnSpPr>
              <a:endCxn id="27" idx="1"/>
            </p:cNvCxnSpPr>
            <p:nvPr/>
          </p:nvCxnSpPr>
          <p:spPr>
            <a:xfrm rot="16200000" flipH="1">
              <a:off x="7250921" y="3639324"/>
              <a:ext cx="752836" cy="421145"/>
            </a:xfrm>
            <a:prstGeom prst="bentConnector2">
              <a:avLst/>
            </a:prstGeom>
            <a:ln w="28575">
              <a:solidFill>
                <a:schemeClr val="accent1"/>
              </a:solidFill>
              <a:headEnd type="none" w="med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AE021042-BB3B-89C4-535F-8840A05BE0F9}"/>
                </a:ext>
              </a:extLst>
            </p:cNvPr>
            <p:cNvCxnSpPr>
              <a:stCxn id="27" idx="2"/>
              <a:endCxn id="28" idx="0"/>
            </p:cNvCxnSpPr>
            <p:nvPr/>
          </p:nvCxnSpPr>
          <p:spPr>
            <a:xfrm flipH="1">
              <a:off x="8411339" y="4512834"/>
              <a:ext cx="39274" cy="559695"/>
            </a:xfrm>
            <a:prstGeom prst="straightConnector1">
              <a:avLst/>
            </a:prstGeom>
            <a:ln w="28575">
              <a:solidFill>
                <a:schemeClr val="accent1"/>
              </a:solidFill>
              <a:headEnd type="none" w="med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Elbow Connector 56">
              <a:extLst>
                <a:ext uri="{FF2B5EF4-FFF2-40B4-BE49-F238E27FC236}">
                  <a16:creationId xmlns:a16="http://schemas.microsoft.com/office/drawing/2014/main" id="{1C870314-BF60-ED9E-2CB3-891940005D4F}"/>
                </a:ext>
              </a:extLst>
            </p:cNvPr>
            <p:cNvCxnSpPr>
              <a:cxnSpLocks/>
              <a:stCxn id="21" idx="3"/>
              <a:endCxn id="28" idx="3"/>
            </p:cNvCxnSpPr>
            <p:nvPr/>
          </p:nvCxnSpPr>
          <p:spPr>
            <a:xfrm flipH="1">
              <a:off x="8984766" y="2936897"/>
              <a:ext cx="10422" cy="2422152"/>
            </a:xfrm>
            <a:prstGeom prst="bentConnector3">
              <a:avLst>
                <a:gd name="adj1" fmla="val -1472084"/>
              </a:avLst>
            </a:prstGeom>
            <a:ln w="28575">
              <a:solidFill>
                <a:schemeClr val="accent1"/>
              </a:solidFill>
              <a:headEnd type="none" w="med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FF03E13C-B305-AB82-B686-67239E5C843E}"/>
                </a:ext>
              </a:extLst>
            </p:cNvPr>
            <p:cNvCxnSpPr>
              <a:cxnSpLocks/>
              <a:stCxn id="23" idx="2"/>
              <a:endCxn id="30" idx="0"/>
            </p:cNvCxnSpPr>
            <p:nvPr/>
          </p:nvCxnSpPr>
          <p:spPr>
            <a:xfrm>
              <a:off x="5482980" y="3254188"/>
              <a:ext cx="0" cy="232843"/>
            </a:xfrm>
            <a:prstGeom prst="straightConnector1">
              <a:avLst/>
            </a:prstGeom>
            <a:ln w="28575">
              <a:solidFill>
                <a:schemeClr val="accent1"/>
              </a:solidFill>
              <a:headEnd type="none" w="med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D93385FF-1644-988A-050D-19EA6F1136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4677" y="1161813"/>
            <a:ext cx="7407145" cy="4149115"/>
          </a:xfrm>
          <a:prstGeom prst="rect">
            <a:avLst/>
          </a:prstGeom>
        </p:spPr>
      </p:pic>
      <p:sp>
        <p:nvSpPr>
          <p:cNvPr id="6" name="Footer Placeholder 24">
            <a:extLst>
              <a:ext uri="{FF2B5EF4-FFF2-40B4-BE49-F238E27FC236}">
                <a16:creationId xmlns:a16="http://schemas.microsoft.com/office/drawing/2014/main" id="{AF44F2F2-6EF0-DE4C-1266-F954129A761A}"/>
              </a:ext>
            </a:extLst>
          </p:cNvPr>
          <p:cNvSpPr txBox="1">
            <a:spLocks/>
          </p:cNvSpPr>
          <p:nvPr/>
        </p:nvSpPr>
        <p:spPr>
          <a:xfrm>
            <a:off x="4314677" y="5610375"/>
            <a:ext cx="3215040" cy="58917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Pemmaraju, et al. </a:t>
            </a:r>
            <a:r>
              <a:rPr kumimoji="0" lang="en-US" sz="1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2022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D58ACE4-DACE-BF98-97EB-C8D19F9BB6E9}"/>
              </a:ext>
            </a:extLst>
          </p:cNvPr>
          <p:cNvSpPr txBox="1"/>
          <p:nvPr/>
        </p:nvSpPr>
        <p:spPr>
          <a:xfrm>
            <a:off x="9584267" y="-52493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DF78642-ACA8-9775-27F9-575F7D741934}"/>
              </a:ext>
            </a:extLst>
          </p:cNvPr>
          <p:cNvSpPr txBox="1"/>
          <p:nvPr/>
        </p:nvSpPr>
        <p:spPr>
          <a:xfrm rot="16200000">
            <a:off x="3645673" y="3284213"/>
            <a:ext cx="1631048" cy="119445"/>
          </a:xfrm>
          <a:prstGeom prst="rect">
            <a:avLst/>
          </a:prstGeom>
          <a:gradFill flip="none" rotWithShape="1">
            <a:gsLst>
              <a:gs pos="0">
                <a:srgbClr val="ACB9CB"/>
              </a:gs>
              <a:gs pos="100000">
                <a:srgbClr val="366C93"/>
              </a:gs>
            </a:gsLst>
            <a:lin ang="0" scaled="0"/>
            <a:tileRect/>
          </a:gradFill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Normal hematopoiesis</a:t>
            </a:r>
          </a:p>
        </p:txBody>
      </p:sp>
    </p:spTree>
    <p:extLst>
      <p:ext uri="{BB962C8B-B14F-4D97-AF65-F5344CB8AC3E}">
        <p14:creationId xmlns:p14="http://schemas.microsoft.com/office/powerpoint/2010/main" val="387510816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26E3F41A-5239-422B-B587-92C80DD72BCA}"/>
              </a:ext>
            </a:extLst>
          </p:cNvPr>
          <p:cNvSpPr>
            <a:spLocks noGrp="1"/>
          </p:cNvSpPr>
          <p:nvPr/>
        </p:nvSpPr>
        <p:spPr>
          <a:xfrm>
            <a:off x="182880" y="182880"/>
            <a:ext cx="11233149" cy="74226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35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71E4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+mj-ea"/>
                <a:cs typeface="+mj-cs"/>
              </a:rPr>
              <a:t>MF Management Goals</a:t>
            </a:r>
          </a:p>
        </p:txBody>
      </p:sp>
      <p:sp>
        <p:nvSpPr>
          <p:cNvPr id="8" name="Rounded Rectangle 10">
            <a:extLst>
              <a:ext uri="{FF2B5EF4-FFF2-40B4-BE49-F238E27FC236}">
                <a16:creationId xmlns:a16="http://schemas.microsoft.com/office/drawing/2014/main" id="{4F82CDAF-90C1-41C9-B1A2-137FC71A9040}"/>
              </a:ext>
            </a:extLst>
          </p:cNvPr>
          <p:cNvSpPr/>
          <p:nvPr/>
        </p:nvSpPr>
        <p:spPr>
          <a:xfrm>
            <a:off x="993161" y="4357925"/>
            <a:ext cx="10144311" cy="565062"/>
          </a:xfrm>
          <a:prstGeom prst="roundRect">
            <a:avLst/>
          </a:prstGeom>
          <a:solidFill>
            <a:srgbClr val="E1E1E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Management goals may evolve over time and may vary based on risk</a:t>
            </a:r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6825BC15-5BA4-4076-A006-43C16BB8A1D5}"/>
              </a:ext>
            </a:extLst>
          </p:cNvPr>
          <p:cNvGraphicFramePr/>
          <p:nvPr/>
        </p:nvGraphicFramePr>
        <p:xfrm>
          <a:off x="993161" y="1850572"/>
          <a:ext cx="10144311" cy="14105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246252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753C9A-01EE-8EED-1A8B-779F6DC471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E36F879-EAFA-652A-3F6D-2E46891406F6}"/>
              </a:ext>
            </a:extLst>
          </p:cNvPr>
          <p:cNvSpPr/>
          <p:nvPr/>
        </p:nvSpPr>
        <p:spPr bwMode="auto">
          <a:xfrm>
            <a:off x="684426" y="1365969"/>
            <a:ext cx="10731324" cy="634281"/>
          </a:xfrm>
          <a:prstGeom prst="rect">
            <a:avLst/>
          </a:prstGeom>
          <a:solidFill>
            <a:srgbClr val="0432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MS PGothic" charset="0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C5167FA-BFB7-ADE0-A146-59EFD598EA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987" y="83127"/>
            <a:ext cx="11262167" cy="1061462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2800" dirty="0"/>
              <a:t>Module 14: Systemic Mastocytosis and Myelofibrosis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9E2C61C-4C84-1DA3-3EBD-1BBD49E77A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987" y="1144587"/>
            <a:ext cx="11262167" cy="5257800"/>
          </a:xfrm>
        </p:spPr>
        <p:txBody>
          <a:bodyPr lIns="365760" tIns="274320" rIns="365760">
            <a:noAutofit/>
          </a:bodyPr>
          <a:lstStyle/>
          <a:p>
            <a:pPr>
              <a:lnSpc>
                <a:spcPct val="100000"/>
              </a:lnSpc>
              <a:spcBef>
                <a:spcPts val="3000"/>
              </a:spcBef>
            </a:pPr>
            <a:r>
              <a:rPr lang="en-US" sz="3000" dirty="0">
                <a:solidFill>
                  <a:schemeClr val="bg1"/>
                </a:solidFill>
              </a:rPr>
              <a:t>Systemic Mastocytosis — </a:t>
            </a:r>
            <a:r>
              <a:rPr lang="en-US" sz="3000" b="0" dirty="0">
                <a:solidFill>
                  <a:schemeClr val="bg1"/>
                </a:solidFill>
              </a:rPr>
              <a:t>Dr Hunter</a:t>
            </a:r>
            <a:endParaRPr lang="en-US" sz="3000" dirty="0">
              <a:solidFill>
                <a:schemeClr val="bg1"/>
              </a:solidFill>
            </a:endParaRPr>
          </a:p>
          <a:p>
            <a:pPr>
              <a:lnSpc>
                <a:spcPct val="100000"/>
              </a:lnSpc>
              <a:spcBef>
                <a:spcPts val="3000"/>
              </a:spcBef>
            </a:pPr>
            <a:r>
              <a:rPr lang="en-US" sz="3000" dirty="0"/>
              <a:t>Myelofibrosis — </a:t>
            </a:r>
            <a:r>
              <a:rPr lang="en-US" sz="3000" b="0" dirty="0"/>
              <a:t>Dr Yacoub</a:t>
            </a:r>
          </a:p>
        </p:txBody>
      </p:sp>
    </p:spTree>
    <p:extLst>
      <p:ext uri="{BB962C8B-B14F-4D97-AF65-F5344CB8AC3E}">
        <p14:creationId xmlns:p14="http://schemas.microsoft.com/office/powerpoint/2010/main" val="352805560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id="{D80FDB54-7987-4B50-9429-AD119E82BFEE}"/>
              </a:ext>
            </a:extLst>
          </p:cNvPr>
          <p:cNvSpPr>
            <a:spLocks noGrp="1"/>
          </p:cNvSpPr>
          <p:nvPr/>
        </p:nvSpPr>
        <p:spPr>
          <a:xfrm>
            <a:off x="182880" y="182880"/>
            <a:ext cx="11233149" cy="74226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35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71E4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+mj-ea"/>
                <a:cs typeface="+mj-cs"/>
              </a:rPr>
              <a:t>Treatment of MF Based on Risk and Symptoms/Signs</a:t>
            </a:r>
          </a:p>
        </p:txBody>
      </p:sp>
      <p:sp>
        <p:nvSpPr>
          <p:cNvPr id="19" name="Content Placeholder 28">
            <a:extLst>
              <a:ext uri="{FF2B5EF4-FFF2-40B4-BE49-F238E27FC236}">
                <a16:creationId xmlns:a16="http://schemas.microsoft.com/office/drawing/2014/main" id="{28AE000F-4F5C-4663-BEBB-72A8082B70E2}"/>
              </a:ext>
            </a:extLst>
          </p:cNvPr>
          <p:cNvSpPr>
            <a:spLocks noGrp="1"/>
          </p:cNvSpPr>
          <p:nvPr/>
        </p:nvSpPr>
        <p:spPr>
          <a:xfrm>
            <a:off x="1252203" y="5470484"/>
            <a:ext cx="10228076" cy="58868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39712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4"/>
              </a:buClr>
              <a:buFont typeface="Trebuchet MS" panose="020B0603020202020204" pitchFamily="34" charset="0"/>
              <a:buNone/>
              <a:tabLst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4"/>
              </a:buClr>
              <a:buFont typeface="Courier New" panose="02070309020205020404" pitchFamily="49" charset="0"/>
              <a:buNone/>
              <a:tabLst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57238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4"/>
              </a:buClr>
              <a:buFont typeface="Wingdings" panose="05000000000000000000" pitchFamily="2" charset="2"/>
              <a:buNone/>
              <a:tabLst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38212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None/>
              <a:tabLst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AAB4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Adapted from National Comprehensive Cancer Network (NCCN). Myeloproliferative Neoplasms (Version 1.2020),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2"/>
              </a:rPr>
              <a:t>https://www.nccn.org/professionals/physician_gls/pdf/mpn.pdf.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sp>
        <p:nvSpPr>
          <p:cNvPr id="20" name="TextBox 4">
            <a:extLst>
              <a:ext uri="{FF2B5EF4-FFF2-40B4-BE49-F238E27FC236}">
                <a16:creationId xmlns:a16="http://schemas.microsoft.com/office/drawing/2014/main" id="{3B92FC8B-377A-4E5F-8DC1-7013F85B4959}"/>
              </a:ext>
            </a:extLst>
          </p:cNvPr>
          <p:cNvSpPr txBox="1"/>
          <p:nvPr/>
        </p:nvSpPr>
        <p:spPr>
          <a:xfrm>
            <a:off x="3946231" y="1558171"/>
            <a:ext cx="1928558" cy="383081"/>
          </a:xfrm>
          <a:prstGeom prst="roundRect">
            <a:avLst/>
          </a:prstGeom>
          <a:solidFill>
            <a:srgbClr val="171E4C"/>
          </a:solidFill>
          <a:ln>
            <a:noFill/>
          </a:ln>
          <a:effectLst/>
        </p:spPr>
        <p:txBody>
          <a:bodyPr wrap="square" lIns="68574" tIns="34289" rIns="68574" bIns="34289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Low Risk</a:t>
            </a:r>
          </a:p>
        </p:txBody>
      </p:sp>
      <p:sp>
        <p:nvSpPr>
          <p:cNvPr id="21" name="TextBox 7">
            <a:extLst>
              <a:ext uri="{FF2B5EF4-FFF2-40B4-BE49-F238E27FC236}">
                <a16:creationId xmlns:a16="http://schemas.microsoft.com/office/drawing/2014/main" id="{AE5EA21B-093D-4EC0-8E7B-20788167B951}"/>
              </a:ext>
            </a:extLst>
          </p:cNvPr>
          <p:cNvSpPr txBox="1"/>
          <p:nvPr/>
        </p:nvSpPr>
        <p:spPr>
          <a:xfrm>
            <a:off x="3946231" y="2000431"/>
            <a:ext cx="1928558" cy="383081"/>
          </a:xfrm>
          <a:prstGeom prst="roundRect">
            <a:avLst/>
          </a:prstGeom>
          <a:solidFill>
            <a:srgbClr val="171E4C"/>
          </a:solidFill>
          <a:ln>
            <a:noFill/>
          </a:ln>
          <a:effectLst/>
        </p:spPr>
        <p:txBody>
          <a:bodyPr wrap="square" lIns="68574" tIns="34289" rIns="68574" bIns="34289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Intermediate-1</a:t>
            </a:r>
          </a:p>
        </p:txBody>
      </p:sp>
      <p:sp>
        <p:nvSpPr>
          <p:cNvPr id="22" name="TextBox 8">
            <a:extLst>
              <a:ext uri="{FF2B5EF4-FFF2-40B4-BE49-F238E27FC236}">
                <a16:creationId xmlns:a16="http://schemas.microsoft.com/office/drawing/2014/main" id="{7F2033FD-5EFE-4587-8AC9-AADCBEA308B0}"/>
              </a:ext>
            </a:extLst>
          </p:cNvPr>
          <p:cNvSpPr txBox="1"/>
          <p:nvPr/>
        </p:nvSpPr>
        <p:spPr>
          <a:xfrm>
            <a:off x="3934033" y="3607040"/>
            <a:ext cx="1940756" cy="383081"/>
          </a:xfrm>
          <a:prstGeom prst="roundRect">
            <a:avLst/>
          </a:prstGeom>
          <a:solidFill>
            <a:srgbClr val="171E4C"/>
          </a:solidFill>
          <a:ln>
            <a:noFill/>
          </a:ln>
          <a:effectLst/>
        </p:spPr>
        <p:txBody>
          <a:bodyPr wrap="square" lIns="68574" tIns="34289" rIns="68574" bIns="34289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Intermediate-2</a:t>
            </a:r>
          </a:p>
        </p:txBody>
      </p:sp>
      <p:sp>
        <p:nvSpPr>
          <p:cNvPr id="23" name="TextBox 9">
            <a:extLst>
              <a:ext uri="{FF2B5EF4-FFF2-40B4-BE49-F238E27FC236}">
                <a16:creationId xmlns:a16="http://schemas.microsoft.com/office/drawing/2014/main" id="{EF7B55AB-F397-45AB-8133-9D627D1BC5B0}"/>
              </a:ext>
            </a:extLst>
          </p:cNvPr>
          <p:cNvSpPr txBox="1"/>
          <p:nvPr/>
        </p:nvSpPr>
        <p:spPr>
          <a:xfrm>
            <a:off x="3931266" y="4042683"/>
            <a:ext cx="1940757" cy="383081"/>
          </a:xfrm>
          <a:prstGeom prst="roundRect">
            <a:avLst/>
          </a:prstGeom>
          <a:solidFill>
            <a:srgbClr val="171E4C"/>
          </a:solidFill>
          <a:ln>
            <a:noFill/>
          </a:ln>
          <a:effectLst/>
        </p:spPr>
        <p:txBody>
          <a:bodyPr wrap="square" lIns="68574" tIns="34289" rIns="68574" bIns="34289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High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Risk</a:t>
            </a:r>
          </a:p>
        </p:txBody>
      </p:sp>
      <p:sp>
        <p:nvSpPr>
          <p:cNvPr id="24" name="TextBox 19">
            <a:extLst>
              <a:ext uri="{FF2B5EF4-FFF2-40B4-BE49-F238E27FC236}">
                <a16:creationId xmlns:a16="http://schemas.microsoft.com/office/drawing/2014/main" id="{3C6ED0D2-A717-4BE9-BF72-DAE6EE47E167}"/>
              </a:ext>
            </a:extLst>
          </p:cNvPr>
          <p:cNvSpPr txBox="1"/>
          <p:nvPr/>
        </p:nvSpPr>
        <p:spPr>
          <a:xfrm>
            <a:off x="6472404" y="1513840"/>
            <a:ext cx="5327400" cy="807911"/>
          </a:xfrm>
          <a:prstGeom prst="rect">
            <a:avLst/>
          </a:prstGeom>
          <a:noFill/>
        </p:spPr>
        <p:txBody>
          <a:bodyPr wrap="square" lIns="68574" tIns="34289" rIns="68574" bIns="34289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4950" marR="0" lvl="0" indent="-23495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Observation, ruxolitinib (if symptomatic) or clinical trial </a:t>
            </a:r>
          </a:p>
          <a:p>
            <a:pPr marL="234950" marR="0" lvl="0" indent="-23495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Management of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cytopenias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234950" marR="0" lvl="0" indent="-23495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Allogeneic HSCT (selected patients)</a:t>
            </a:r>
          </a:p>
        </p:txBody>
      </p:sp>
      <p:sp>
        <p:nvSpPr>
          <p:cNvPr id="25" name="TextBox 21">
            <a:extLst>
              <a:ext uri="{FF2B5EF4-FFF2-40B4-BE49-F238E27FC236}">
                <a16:creationId xmlns:a16="http://schemas.microsoft.com/office/drawing/2014/main" id="{5E68D60E-5B68-4C7C-AD8A-6E3CE8FEB6A6}"/>
              </a:ext>
            </a:extLst>
          </p:cNvPr>
          <p:cNvSpPr txBox="1"/>
          <p:nvPr/>
        </p:nvSpPr>
        <p:spPr>
          <a:xfrm>
            <a:off x="6472404" y="3647206"/>
            <a:ext cx="5327400" cy="1054133"/>
          </a:xfrm>
          <a:prstGeom prst="rect">
            <a:avLst/>
          </a:prstGeom>
          <a:noFill/>
        </p:spPr>
        <p:txBody>
          <a:bodyPr wrap="square" lIns="68574" tIns="34289" rIns="68574" bIns="34289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4950" marR="0" lvl="0" indent="-23495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Allogeneic HSCT </a:t>
            </a:r>
          </a:p>
          <a:p>
            <a:pPr marL="234950" marR="0" lvl="0" indent="-23495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Ruxolitinib, or fedratinib, momelotinib or pacritinib (platelet &lt;50x10</a:t>
            </a:r>
            <a:r>
              <a:rPr kumimoji="0" lang="en-US" sz="16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9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), or clinical trial</a:t>
            </a:r>
          </a:p>
          <a:p>
            <a:pPr marL="234950" marR="0" lvl="0" indent="-23495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Anemia, thrombocytopenia (&lt;50X10</a:t>
            </a:r>
            <a:r>
              <a:rPr kumimoji="0" lang="en-US" sz="16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9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) clinical trial</a:t>
            </a:r>
          </a:p>
        </p:txBody>
      </p:sp>
      <p:sp>
        <p:nvSpPr>
          <p:cNvPr id="26" name="Left Brace 25">
            <a:extLst>
              <a:ext uri="{FF2B5EF4-FFF2-40B4-BE49-F238E27FC236}">
                <a16:creationId xmlns:a16="http://schemas.microsoft.com/office/drawing/2014/main" id="{122EDE17-50F5-43A7-9A48-5408CF1496A4}"/>
              </a:ext>
            </a:extLst>
          </p:cNvPr>
          <p:cNvSpPr/>
          <p:nvPr/>
        </p:nvSpPr>
        <p:spPr>
          <a:xfrm>
            <a:off x="3512812" y="1488002"/>
            <a:ext cx="418454" cy="921680"/>
          </a:xfrm>
          <a:prstGeom prst="leftBrace">
            <a:avLst/>
          </a:prstGeom>
          <a:noFill/>
          <a:ln w="28575" cap="flat" cmpd="sng" algn="ctr">
            <a:solidFill>
              <a:srgbClr val="171E4C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7" name="Left Brace 26">
            <a:extLst>
              <a:ext uri="{FF2B5EF4-FFF2-40B4-BE49-F238E27FC236}">
                <a16:creationId xmlns:a16="http://schemas.microsoft.com/office/drawing/2014/main" id="{08B91476-F936-4520-AC26-B3D27057556F}"/>
              </a:ext>
            </a:extLst>
          </p:cNvPr>
          <p:cNvSpPr/>
          <p:nvPr/>
        </p:nvSpPr>
        <p:spPr>
          <a:xfrm>
            <a:off x="3512812" y="3550800"/>
            <a:ext cx="418454" cy="921680"/>
          </a:xfrm>
          <a:prstGeom prst="leftBrace">
            <a:avLst/>
          </a:prstGeom>
          <a:noFill/>
          <a:ln w="28575" cap="flat" cmpd="sng" algn="ctr">
            <a:solidFill>
              <a:srgbClr val="171E4C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23FA5ECB-0878-4642-BAC3-4621D053D0F0}"/>
              </a:ext>
            </a:extLst>
          </p:cNvPr>
          <p:cNvCxnSpPr>
            <a:cxnSpLocks/>
          </p:cNvCxnSpPr>
          <p:nvPr/>
        </p:nvCxnSpPr>
        <p:spPr>
          <a:xfrm>
            <a:off x="609600" y="3019987"/>
            <a:ext cx="10531986" cy="0"/>
          </a:xfrm>
          <a:prstGeom prst="line">
            <a:avLst/>
          </a:prstGeom>
          <a:noFill/>
          <a:ln w="38100" cap="flat" cmpd="sng" algn="ctr">
            <a:solidFill>
              <a:srgbClr val="0070C0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29" name="TextBox 20">
            <a:extLst>
              <a:ext uri="{FF2B5EF4-FFF2-40B4-BE49-F238E27FC236}">
                <a16:creationId xmlns:a16="http://schemas.microsoft.com/office/drawing/2014/main" id="{74B9B8CE-9D97-4B3A-B49D-5C5ADEB388D7}"/>
              </a:ext>
            </a:extLst>
          </p:cNvPr>
          <p:cNvSpPr txBox="1"/>
          <p:nvPr/>
        </p:nvSpPr>
        <p:spPr>
          <a:xfrm>
            <a:off x="4318693" y="2867368"/>
            <a:ext cx="3362594" cy="338554"/>
          </a:xfrm>
          <a:prstGeom prst="rect">
            <a:avLst/>
          </a:prstGeom>
          <a:solidFill>
            <a:srgbClr val="FFFFFF"/>
          </a:solidFill>
          <a:ln>
            <a:solidFill>
              <a:srgbClr val="171E4C"/>
            </a:solidFill>
            <a:prstDash val="dash"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Projected Median OS 5 years</a:t>
            </a:r>
          </a:p>
        </p:txBody>
      </p:sp>
      <p:sp>
        <p:nvSpPr>
          <p:cNvPr id="30" name="TextBox 3">
            <a:extLst>
              <a:ext uri="{FF2B5EF4-FFF2-40B4-BE49-F238E27FC236}">
                <a16:creationId xmlns:a16="http://schemas.microsoft.com/office/drawing/2014/main" id="{9F60EDF3-8047-4EF3-B68F-54BF48AA5275}"/>
              </a:ext>
            </a:extLst>
          </p:cNvPr>
          <p:cNvSpPr txBox="1"/>
          <p:nvPr/>
        </p:nvSpPr>
        <p:spPr>
          <a:xfrm>
            <a:off x="687385" y="1185572"/>
            <a:ext cx="2524794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Lower Risk</a:t>
            </a:r>
          </a:p>
          <a:p>
            <a:pPr marL="174625" marR="0" lvl="0" indent="-1746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MIPSS-70: ≤3</a:t>
            </a:r>
          </a:p>
          <a:p>
            <a:pPr marL="174625" marR="0" lvl="0" indent="-1746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MIPSS-70+ Version 2.0: ≤3</a:t>
            </a:r>
          </a:p>
          <a:p>
            <a:pPr marL="174625" marR="0" lvl="0" indent="-1746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DIPSS-Plus: ≤1</a:t>
            </a:r>
          </a:p>
          <a:p>
            <a:pPr marL="174625" marR="0" lvl="0" indent="-1746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DIPSS: ≤2</a:t>
            </a:r>
          </a:p>
          <a:p>
            <a:pPr marL="174625" marR="0" lvl="0" indent="-1746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MYSEC-PM: &lt;14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1" name="TextBox 22">
            <a:extLst>
              <a:ext uri="{FF2B5EF4-FFF2-40B4-BE49-F238E27FC236}">
                <a16:creationId xmlns:a16="http://schemas.microsoft.com/office/drawing/2014/main" id="{2DD4E4FE-A08B-4924-AD71-0C2E6B25A658}"/>
              </a:ext>
            </a:extLst>
          </p:cNvPr>
          <p:cNvSpPr txBox="1"/>
          <p:nvPr/>
        </p:nvSpPr>
        <p:spPr>
          <a:xfrm>
            <a:off x="609600" y="3428762"/>
            <a:ext cx="2524794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Higher Risk</a:t>
            </a:r>
          </a:p>
          <a:p>
            <a:pPr marL="174625" marR="0" lvl="0" indent="-1746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MIPSS-70: ≥4</a:t>
            </a:r>
          </a:p>
          <a:p>
            <a:pPr marL="174625" marR="0" lvl="0" indent="-1746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MIPSS-70+ Version 2.0: ≥4</a:t>
            </a:r>
          </a:p>
          <a:p>
            <a:pPr marL="174625" marR="0" lvl="0" indent="-1746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DIPSS-Plus: &gt;1</a:t>
            </a:r>
          </a:p>
          <a:p>
            <a:pPr marL="174625" marR="0" lvl="0" indent="-1746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DIPSS: &gt;2</a:t>
            </a:r>
          </a:p>
          <a:p>
            <a:pPr marL="174625" marR="0" lvl="0" indent="-1746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MYSEC-PM: ≥14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2" name="Left Brace 31">
            <a:extLst>
              <a:ext uri="{FF2B5EF4-FFF2-40B4-BE49-F238E27FC236}">
                <a16:creationId xmlns:a16="http://schemas.microsoft.com/office/drawing/2014/main" id="{3FE41ABB-352D-416B-BB5E-6B822B602B25}"/>
              </a:ext>
            </a:extLst>
          </p:cNvPr>
          <p:cNvSpPr/>
          <p:nvPr/>
        </p:nvSpPr>
        <p:spPr>
          <a:xfrm rot="10800000">
            <a:off x="5889754" y="1510986"/>
            <a:ext cx="418454" cy="921680"/>
          </a:xfrm>
          <a:prstGeom prst="leftBrace">
            <a:avLst/>
          </a:prstGeom>
          <a:noFill/>
          <a:ln w="28575" cap="flat" cmpd="sng" algn="ctr">
            <a:solidFill>
              <a:srgbClr val="171E4C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3" name="Left Brace 32">
            <a:extLst>
              <a:ext uri="{FF2B5EF4-FFF2-40B4-BE49-F238E27FC236}">
                <a16:creationId xmlns:a16="http://schemas.microsoft.com/office/drawing/2014/main" id="{BB33410A-554F-4FC8-8FE9-5986C235C8E4}"/>
              </a:ext>
            </a:extLst>
          </p:cNvPr>
          <p:cNvSpPr/>
          <p:nvPr/>
        </p:nvSpPr>
        <p:spPr>
          <a:xfrm rot="10800000">
            <a:off x="5889754" y="3581843"/>
            <a:ext cx="418454" cy="921680"/>
          </a:xfrm>
          <a:prstGeom prst="leftBrace">
            <a:avLst/>
          </a:prstGeom>
          <a:noFill/>
          <a:ln w="28575" cap="flat" cmpd="sng" algn="ctr">
            <a:solidFill>
              <a:srgbClr val="171E4C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77415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0">
            <a:extLst>
              <a:ext uri="{FF2B5EF4-FFF2-40B4-BE49-F238E27FC236}">
                <a16:creationId xmlns:a16="http://schemas.microsoft.com/office/drawing/2014/main" id="{B5ED144D-A77D-46D3-AA63-EE082348376E}"/>
              </a:ext>
            </a:extLst>
          </p:cNvPr>
          <p:cNvSpPr>
            <a:spLocks noGrp="1"/>
          </p:cNvSpPr>
          <p:nvPr/>
        </p:nvSpPr>
        <p:spPr>
          <a:xfrm>
            <a:off x="182880" y="182880"/>
            <a:ext cx="12192000" cy="74226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71E4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+mj-ea"/>
                <a:cs typeface="+mj-cs"/>
              </a:rPr>
              <a:t>Therapeutic Approaches for Higher-Risk MF </a:t>
            </a:r>
          </a:p>
        </p:txBody>
      </p:sp>
      <p:sp>
        <p:nvSpPr>
          <p:cNvPr id="3" name="Content Placeholder 15">
            <a:extLst>
              <a:ext uri="{FF2B5EF4-FFF2-40B4-BE49-F238E27FC236}">
                <a16:creationId xmlns:a16="http://schemas.microsoft.com/office/drawing/2014/main" id="{AC47E40A-1357-49FE-8495-E158CCB9DBE3}"/>
              </a:ext>
            </a:extLst>
          </p:cNvPr>
          <p:cNvSpPr>
            <a:spLocks noGrp="1"/>
          </p:cNvSpPr>
          <p:nvPr/>
        </p:nvSpPr>
        <p:spPr>
          <a:xfrm>
            <a:off x="1219200" y="5641335"/>
            <a:ext cx="10228076" cy="58868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39712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4"/>
              </a:buClr>
              <a:buFont typeface="Trebuchet MS" panose="020B0603020202020204" pitchFamily="34" charset="0"/>
              <a:buNone/>
              <a:tabLst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4"/>
              </a:buClr>
              <a:buFont typeface="Courier New" panose="02070309020205020404" pitchFamily="49" charset="0"/>
              <a:buNone/>
              <a:tabLst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57238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4"/>
              </a:buClr>
              <a:buFont typeface="Wingdings" panose="05000000000000000000" pitchFamily="2" charset="2"/>
              <a:buNone/>
              <a:tabLst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38212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None/>
              <a:tabLst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AAB4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1.  NCCN Guidelines Myeloproliferative Neoplasms. V2.2022. </a:t>
            </a: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https://www.nccn.org/</a:t>
            </a: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. Accessed April 28,2022.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AAB4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2.  Yacoub, A. MPN-MDS US Focus Meeting 2022</a:t>
            </a:r>
            <a:b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TextBox 10">
            <a:extLst>
              <a:ext uri="{FF2B5EF4-FFF2-40B4-BE49-F238E27FC236}">
                <a16:creationId xmlns:a16="http://schemas.microsoft.com/office/drawing/2014/main" id="{25E21181-979E-479E-9F26-E25B7751BD91}"/>
              </a:ext>
            </a:extLst>
          </p:cNvPr>
          <p:cNvSpPr txBox="1"/>
          <p:nvPr/>
        </p:nvSpPr>
        <p:spPr>
          <a:xfrm>
            <a:off x="7800993" y="1340641"/>
            <a:ext cx="4131860" cy="2213372"/>
          </a:xfrm>
          <a:prstGeom prst="roundRect">
            <a:avLst/>
          </a:prstGeom>
          <a:solidFill>
            <a:srgbClr val="23487C"/>
          </a:solidFill>
        </p:spPr>
        <p:txBody>
          <a:bodyPr wrap="square" rtlCol="0" anchor="ctr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Other JAK-I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Fedratinib</a:t>
            </a:r>
          </a:p>
          <a:p>
            <a:pPr marL="457200" marR="0" lvl="1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Preferred for preserved Plts and Hgb, need for rapid SVR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Pacritinib</a:t>
            </a:r>
          </a:p>
          <a:p>
            <a:pPr marL="457200" marR="0" lvl="1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Preferred for low Plts, Cytopenic MF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Momelotinib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  <a:p>
            <a:pPr marL="457200" marR="0" lvl="1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Preferred for Anemia</a:t>
            </a:r>
          </a:p>
        </p:txBody>
      </p:sp>
      <p:sp>
        <p:nvSpPr>
          <p:cNvPr id="6" name="TextBox 14">
            <a:extLst>
              <a:ext uri="{FF2B5EF4-FFF2-40B4-BE49-F238E27FC236}">
                <a16:creationId xmlns:a16="http://schemas.microsoft.com/office/drawing/2014/main" id="{D705A272-5AE8-4907-8C06-A758ED7B00E6}"/>
              </a:ext>
            </a:extLst>
          </p:cNvPr>
          <p:cNvSpPr txBox="1"/>
          <p:nvPr/>
        </p:nvSpPr>
        <p:spPr>
          <a:xfrm>
            <a:off x="7800993" y="4172258"/>
            <a:ext cx="4131860" cy="1498283"/>
          </a:xfrm>
          <a:prstGeom prst="roundRect">
            <a:avLst/>
          </a:prstGeom>
          <a:solidFill>
            <a:srgbClr val="23487C"/>
          </a:solidFill>
        </p:spPr>
        <p:txBody>
          <a:bodyPr wrap="square" rtlCol="0" anchor="ctr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Supportive care</a:t>
            </a:r>
          </a:p>
          <a:p>
            <a:pPr marL="214313" marR="0" lvl="0" indent="-21431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Luspatercept off label for anemia</a:t>
            </a:r>
          </a:p>
          <a:p>
            <a:pPr marL="214313" marR="0" lvl="0" indent="-21431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Danazol for Anemia </a:t>
            </a:r>
          </a:p>
          <a:p>
            <a:pPr marL="214313" marR="0" lvl="0" indent="-21431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Low dose prednisone</a:t>
            </a:r>
          </a:p>
          <a:p>
            <a:pPr marL="214313" marR="0" lvl="0" indent="-21431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HU for very proliferative disease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0EC4AE2-FE47-4F21-BED8-036ED3B5C458}"/>
              </a:ext>
            </a:extLst>
          </p:cNvPr>
          <p:cNvSpPr/>
          <p:nvPr/>
        </p:nvSpPr>
        <p:spPr>
          <a:xfrm>
            <a:off x="463941" y="1895919"/>
            <a:ext cx="2277916" cy="702889"/>
          </a:xfrm>
          <a:prstGeom prst="roundRect">
            <a:avLst/>
          </a:prstGeom>
          <a:solidFill>
            <a:srgbClr val="A6A7A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Higher-risk MF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B8D1433-073F-400D-9CEC-E043A3F6DD82}"/>
              </a:ext>
            </a:extLst>
          </p:cNvPr>
          <p:cNvSpPr/>
          <p:nvPr/>
        </p:nvSpPr>
        <p:spPr>
          <a:xfrm>
            <a:off x="3362124" y="1122663"/>
            <a:ext cx="2082467" cy="731520"/>
          </a:xfrm>
          <a:prstGeom prst="roundRect">
            <a:avLst/>
          </a:prstGeom>
          <a:solidFill>
            <a:srgbClr val="46AAB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Allogenic SCT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A78CA22-C479-46D8-944D-CC27228A1F88}"/>
              </a:ext>
            </a:extLst>
          </p:cNvPr>
          <p:cNvSpPr/>
          <p:nvPr/>
        </p:nvSpPr>
        <p:spPr>
          <a:xfrm>
            <a:off x="3334150" y="3306808"/>
            <a:ext cx="3981050" cy="1638377"/>
          </a:xfrm>
          <a:prstGeom prst="roundRect">
            <a:avLst/>
          </a:prstGeom>
          <a:solidFill>
            <a:srgbClr val="171E4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Platelet &gt;50</a:t>
            </a:r>
          </a:p>
          <a:p>
            <a:pPr marL="285750" marR="0" lvl="0" indent="-2857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Ruxolitinib (preferred) </a:t>
            </a:r>
          </a:p>
          <a:p>
            <a:pPr marL="285750" marR="0" lvl="0" indent="-2857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Momelotinib (preferred in severe anemia) </a:t>
            </a:r>
          </a:p>
          <a:p>
            <a:pPr marL="285750" marR="0" lvl="0" indent="-2857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Pacritinib</a:t>
            </a:r>
          </a:p>
          <a:p>
            <a:pPr marL="285750" marR="0" lvl="0" indent="-2857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Fedratinib</a:t>
            </a:r>
            <a:endParaRPr kumimoji="0" lang="en-US" sz="1800" b="0" i="0" u="none" strike="sng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TextBox 27">
            <a:extLst>
              <a:ext uri="{FF2B5EF4-FFF2-40B4-BE49-F238E27FC236}">
                <a16:creationId xmlns:a16="http://schemas.microsoft.com/office/drawing/2014/main" id="{56F46490-9779-4F91-B559-EF03CB4939A5}"/>
              </a:ext>
            </a:extLst>
          </p:cNvPr>
          <p:cNvSpPr txBox="1"/>
          <p:nvPr/>
        </p:nvSpPr>
        <p:spPr>
          <a:xfrm>
            <a:off x="2987522" y="780212"/>
            <a:ext cx="278301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First line therapy</a:t>
            </a:r>
            <a:endParaRPr kumimoji="0" lang="en-US" sz="2000" b="1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12" name="Connector: Elbow 11">
            <a:extLst>
              <a:ext uri="{FF2B5EF4-FFF2-40B4-BE49-F238E27FC236}">
                <a16:creationId xmlns:a16="http://schemas.microsoft.com/office/drawing/2014/main" id="{770846D7-8F57-4FFE-A827-5563A77D7761}"/>
              </a:ext>
            </a:extLst>
          </p:cNvPr>
          <p:cNvCxnSpPr>
            <a:cxnSpLocks/>
          </p:cNvCxnSpPr>
          <p:nvPr/>
        </p:nvCxnSpPr>
        <p:spPr>
          <a:xfrm flipV="1">
            <a:off x="2732621" y="1610754"/>
            <a:ext cx="607813" cy="636610"/>
          </a:xfrm>
          <a:prstGeom prst="bentConnector3">
            <a:avLst>
              <a:gd name="adj1" fmla="val 50000"/>
            </a:avLst>
          </a:prstGeom>
          <a:noFill/>
          <a:ln w="6350" cap="flat" cmpd="sng" algn="ctr">
            <a:solidFill>
              <a:srgbClr val="00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3" name="Connector: Elbow 12">
            <a:extLst>
              <a:ext uri="{FF2B5EF4-FFF2-40B4-BE49-F238E27FC236}">
                <a16:creationId xmlns:a16="http://schemas.microsoft.com/office/drawing/2014/main" id="{D059C410-F17B-42A6-9C8F-52469E8C07FA}"/>
              </a:ext>
            </a:extLst>
          </p:cNvPr>
          <p:cNvCxnSpPr>
            <a:cxnSpLocks/>
            <a:stCxn id="8" idx="3"/>
            <a:endCxn id="10" idx="1"/>
          </p:cNvCxnSpPr>
          <p:nvPr/>
        </p:nvCxnSpPr>
        <p:spPr>
          <a:xfrm>
            <a:off x="2741857" y="2247364"/>
            <a:ext cx="592293" cy="1878633"/>
          </a:xfrm>
          <a:prstGeom prst="bentConnector3">
            <a:avLst>
              <a:gd name="adj1" fmla="val 50000"/>
            </a:avLst>
          </a:prstGeom>
          <a:noFill/>
          <a:ln w="6350" cap="flat" cmpd="sng" algn="ctr">
            <a:solidFill>
              <a:srgbClr val="00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14" name="TextBox 44">
            <a:extLst>
              <a:ext uri="{FF2B5EF4-FFF2-40B4-BE49-F238E27FC236}">
                <a16:creationId xmlns:a16="http://schemas.microsoft.com/office/drawing/2014/main" id="{EE93E372-2866-40DA-8C29-17308CDC9D11}"/>
              </a:ext>
            </a:extLst>
          </p:cNvPr>
          <p:cNvSpPr txBox="1"/>
          <p:nvPr/>
        </p:nvSpPr>
        <p:spPr>
          <a:xfrm>
            <a:off x="7391400" y="827056"/>
            <a:ext cx="467471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Beyond First line Therapy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BAA02D04-2828-EDDB-A6BE-31DD61B5F263}"/>
              </a:ext>
            </a:extLst>
          </p:cNvPr>
          <p:cNvSpPr/>
          <p:nvPr/>
        </p:nvSpPr>
        <p:spPr>
          <a:xfrm>
            <a:off x="3327732" y="2059741"/>
            <a:ext cx="3266334" cy="1175097"/>
          </a:xfrm>
          <a:prstGeom prst="roundRect">
            <a:avLst/>
          </a:prstGeom>
          <a:solidFill>
            <a:srgbClr val="171E4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Platelet &lt;25</a:t>
            </a:r>
          </a:p>
          <a:p>
            <a:pPr marL="285750" marR="0" lvl="0" indent="-2857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Pacritinib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Platelet 25-50</a:t>
            </a:r>
          </a:p>
          <a:p>
            <a:pPr marL="285750" marR="0" lvl="0" indent="-2857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Pacritinib or Momelotinib</a:t>
            </a:r>
          </a:p>
        </p:txBody>
      </p:sp>
      <p:cxnSp>
        <p:nvCxnSpPr>
          <p:cNvPr id="19" name="Connector: Elbow 18">
            <a:extLst>
              <a:ext uri="{FF2B5EF4-FFF2-40B4-BE49-F238E27FC236}">
                <a16:creationId xmlns:a16="http://schemas.microsoft.com/office/drawing/2014/main" id="{69B995F9-A4FD-B17A-10B7-A08E27F90C63}"/>
              </a:ext>
            </a:extLst>
          </p:cNvPr>
          <p:cNvCxnSpPr>
            <a:cxnSpLocks/>
            <a:stCxn id="8" idx="3"/>
            <a:endCxn id="18" idx="1"/>
          </p:cNvCxnSpPr>
          <p:nvPr/>
        </p:nvCxnSpPr>
        <p:spPr>
          <a:xfrm>
            <a:off x="2741857" y="2247364"/>
            <a:ext cx="585875" cy="399926"/>
          </a:xfrm>
          <a:prstGeom prst="bentConnector3">
            <a:avLst>
              <a:gd name="adj1" fmla="val 50000"/>
            </a:avLst>
          </a:prstGeom>
          <a:noFill/>
          <a:ln w="6350" cap="flat" cmpd="sng" algn="ctr">
            <a:solidFill>
              <a:srgbClr val="00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36" name="Connector: Elbow 35">
            <a:extLst>
              <a:ext uri="{FF2B5EF4-FFF2-40B4-BE49-F238E27FC236}">
                <a16:creationId xmlns:a16="http://schemas.microsoft.com/office/drawing/2014/main" id="{A979E49B-77B4-6238-FD9C-06578EC6C29A}"/>
              </a:ext>
            </a:extLst>
          </p:cNvPr>
          <p:cNvCxnSpPr>
            <a:cxnSpLocks/>
          </p:cNvCxnSpPr>
          <p:nvPr/>
        </p:nvCxnSpPr>
        <p:spPr>
          <a:xfrm rot="16200000" flipH="1">
            <a:off x="2485343" y="3784355"/>
            <a:ext cx="1403468" cy="304434"/>
          </a:xfrm>
          <a:prstGeom prst="bentConnector2">
            <a:avLst/>
          </a:prstGeom>
          <a:noFill/>
          <a:ln w="6350" cap="flat" cmpd="sng" algn="ctr">
            <a:solidFill>
              <a:srgbClr val="000000"/>
            </a:solidFill>
            <a:prstDash val="solid"/>
            <a:miter lim="800000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290522566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2">
            <a:extLst>
              <a:ext uri="{FF2B5EF4-FFF2-40B4-BE49-F238E27FC236}">
                <a16:creationId xmlns:a16="http://schemas.microsoft.com/office/drawing/2014/main" id="{7A568B95-E0E5-4201-85BB-A0DA583FD74D}"/>
              </a:ext>
            </a:extLst>
          </p:cNvPr>
          <p:cNvSpPr>
            <a:spLocks noGrp="1"/>
          </p:cNvSpPr>
          <p:nvPr/>
        </p:nvSpPr>
        <p:spPr>
          <a:xfrm>
            <a:off x="182880" y="182880"/>
            <a:ext cx="11233149" cy="74226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71E4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+mj-ea"/>
                <a:cs typeface="+mj-cs"/>
              </a:rPr>
              <a:t>COMFORT-I and-II Studies: Ruxolitinib for MF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171E4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/>
              <a:ea typeface="+mj-ea"/>
              <a:cs typeface="+mj-cs"/>
            </a:endParaRPr>
          </a:p>
        </p:txBody>
      </p:sp>
      <p:sp>
        <p:nvSpPr>
          <p:cNvPr id="24" name="Text Placeholder 6">
            <a:extLst>
              <a:ext uri="{FF2B5EF4-FFF2-40B4-BE49-F238E27FC236}">
                <a16:creationId xmlns:a16="http://schemas.microsoft.com/office/drawing/2014/main" id="{0E926CBF-2976-4A7A-B573-894F09C2B49B}"/>
              </a:ext>
            </a:extLst>
          </p:cNvPr>
          <p:cNvSpPr>
            <a:spLocks noGrp="1"/>
          </p:cNvSpPr>
          <p:nvPr/>
        </p:nvSpPr>
        <p:spPr>
          <a:xfrm>
            <a:off x="247130" y="5481940"/>
            <a:ext cx="10228076" cy="58868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39712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4"/>
              </a:buClr>
              <a:buFont typeface="Trebuchet MS" panose="020B0603020202020204" pitchFamily="34" charset="0"/>
              <a:buNone/>
              <a:tabLst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4"/>
              </a:buClr>
              <a:buFont typeface="Courier New" panose="02070309020205020404" pitchFamily="49" charset="0"/>
              <a:buNone/>
              <a:tabLst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57238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4"/>
              </a:buClr>
              <a:buFont typeface="Wingdings" panose="05000000000000000000" pitchFamily="2" charset="2"/>
              <a:buNone/>
              <a:tabLst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38212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None/>
              <a:tabLst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AAB4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b-NO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1. </a:t>
            </a:r>
            <a:r>
              <a:rPr kumimoji="0" lang="nb-NO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Verstovsek S et al. </a:t>
            </a:r>
            <a:r>
              <a:rPr kumimoji="0" lang="nb-NO" sz="1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 Engl J Med</a:t>
            </a:r>
            <a:r>
              <a:rPr kumimoji="0" lang="nb-NO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. 2012;366:799-807. </a:t>
            </a:r>
            <a:r>
              <a:rPr kumimoji="0" lang="nb-NO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2. </a:t>
            </a:r>
            <a:r>
              <a:rPr kumimoji="0" lang="nb-NO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Harrison C et al. </a:t>
            </a:r>
            <a:r>
              <a:rPr kumimoji="0" lang="nb-NO" sz="1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 Engl J Med. </a:t>
            </a:r>
            <a:r>
              <a:rPr kumimoji="0" lang="nb-NO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2012;366:787-798.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5" name="TextBox 1">
            <a:extLst>
              <a:ext uri="{FF2B5EF4-FFF2-40B4-BE49-F238E27FC236}">
                <a16:creationId xmlns:a16="http://schemas.microsoft.com/office/drawing/2014/main" id="{35531DC5-7E64-4509-A2E7-DD77646A9D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0779" y="990600"/>
            <a:ext cx="330310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 pitchFamily="34" charset="0"/>
              </a:rPr>
              <a:t>COMFORT-I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 pitchFamily="34" charset="0"/>
              </a:rPr>
              <a:t>1</a:t>
            </a:r>
          </a:p>
        </p:txBody>
      </p:sp>
      <p:sp>
        <p:nvSpPr>
          <p:cNvPr id="26" name="TextBox 6">
            <a:extLst>
              <a:ext uri="{FF2B5EF4-FFF2-40B4-BE49-F238E27FC236}">
                <a16:creationId xmlns:a16="http://schemas.microsoft.com/office/drawing/2014/main" id="{B172A1C5-7859-4CA7-9E84-2761DBC3F3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0347" y="3564523"/>
            <a:ext cx="330310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 pitchFamily="34" charset="0"/>
              </a:rPr>
              <a:t>COMFORT-II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 pitchFamily="34" charset="0"/>
              </a:rPr>
              <a:t>2</a:t>
            </a:r>
          </a:p>
        </p:txBody>
      </p:sp>
      <p:sp>
        <p:nvSpPr>
          <p:cNvPr id="27" name="TextBox 2">
            <a:extLst>
              <a:ext uri="{FF2B5EF4-FFF2-40B4-BE49-F238E27FC236}">
                <a16:creationId xmlns:a16="http://schemas.microsoft.com/office/drawing/2014/main" id="{E8293540-003A-475F-A4EE-70667C92F8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0037" y="4583503"/>
            <a:ext cx="4599361" cy="1140738"/>
          </a:xfrm>
          <a:prstGeom prst="roundRect">
            <a:avLst/>
          </a:prstGeom>
          <a:noFill/>
          <a:ln w="9525">
            <a:solidFill>
              <a:srgbClr val="25111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 pitchFamily="34" charset="0"/>
              </a:rPr>
              <a:t>Best available therapy (BAT) arm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 pitchFamily="34" charset="0"/>
              </a:rPr>
              <a:t>: patients with PD eligible for crossover to ruxolitinib </a:t>
            </a:r>
          </a:p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 pitchFamily="34" charset="0"/>
              </a:rPr>
              <a:t>Ruxolitinib arm: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 pitchFamily="34" charset="0"/>
              </a:rPr>
              <a:t>patients with PD eligible for extension phase </a:t>
            </a:r>
          </a:p>
        </p:txBody>
      </p:sp>
      <p:sp>
        <p:nvSpPr>
          <p:cNvPr id="28" name="Text Box 9">
            <a:extLst>
              <a:ext uri="{FF2B5EF4-FFF2-40B4-BE49-F238E27FC236}">
                <a16:creationId xmlns:a16="http://schemas.microsoft.com/office/drawing/2014/main" id="{2600AAB3-AFDB-4F5B-875F-7701DEC0FC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0776" y="1363985"/>
            <a:ext cx="4606963" cy="1770698"/>
          </a:xfrm>
          <a:prstGeom prst="roundRect">
            <a:avLst/>
          </a:prstGeom>
          <a:solidFill>
            <a:srgbClr val="6D6E7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marR="0" lvl="0" indent="-171450" algn="l" defTabSz="914378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Calibri" pitchFamily="34" charset="0"/>
              </a:rPr>
              <a:t>PMF or PPV-MF, or PET-MF (N=309)</a:t>
            </a:r>
          </a:p>
          <a:p>
            <a:pPr marL="171450" marR="0" lvl="0" indent="-171450" algn="l" defTabSz="914378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Calibri" pitchFamily="34" charset="0"/>
              </a:rPr>
              <a:t>Intermediate-2 or high risk by IWG-MRT</a:t>
            </a:r>
          </a:p>
          <a:p>
            <a:pPr marL="171450" marR="0" lvl="0" indent="-171450" algn="l" defTabSz="914378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Calibri" pitchFamily="34" charset="0"/>
              </a:rPr>
              <a:t>Palpable spleen ≥5 cm</a:t>
            </a:r>
          </a:p>
          <a:p>
            <a:pPr marL="171450" marR="0" lvl="0" indent="-171450" algn="l" defTabSz="914378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Calibri" pitchFamily="34" charset="0"/>
              </a:rPr>
              <a:t>Platelet count ≥100 x 10</a:t>
            </a:r>
            <a:r>
              <a:rPr kumimoji="0" lang="en-US" sz="14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Calibri" pitchFamily="34" charset="0"/>
              </a:rPr>
              <a:t>9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Calibri" pitchFamily="34" charset="0"/>
              </a:rPr>
              <a:t>/L</a:t>
            </a:r>
          </a:p>
          <a:p>
            <a:pPr marL="171450" marR="0" lvl="0" indent="-171450" algn="l" defTabSz="914378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Calibri" pitchFamily="34" charset="0"/>
              </a:rPr>
              <a:t>JAK2-V617F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Calibri" pitchFamily="34" charset="0"/>
              </a:rPr>
              <a:t> positive or negative</a:t>
            </a:r>
          </a:p>
        </p:txBody>
      </p:sp>
      <p:sp>
        <p:nvSpPr>
          <p:cNvPr id="29" name="Text Box 12">
            <a:extLst>
              <a:ext uri="{FF2B5EF4-FFF2-40B4-BE49-F238E27FC236}">
                <a16:creationId xmlns:a16="http://schemas.microsoft.com/office/drawing/2014/main" id="{F2783DFE-B896-48DB-8447-0A90AD7D5D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72209" y="1649331"/>
            <a:ext cx="2743200" cy="578882"/>
          </a:xfrm>
          <a:prstGeom prst="roundRect">
            <a:avLst/>
          </a:prstGeom>
          <a:solidFill>
            <a:srgbClr val="171E4C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Calibri" pitchFamily="34" charset="0"/>
              </a:rPr>
              <a:t>Ruxolitinib</a:t>
            </a:r>
          </a:p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Calibri" pitchFamily="34" charset="0"/>
              </a:rPr>
              <a:t>15 or 20 mg twice daily</a:t>
            </a:r>
          </a:p>
        </p:txBody>
      </p:sp>
      <p:sp>
        <p:nvSpPr>
          <p:cNvPr id="30" name="Text Box 13">
            <a:extLst>
              <a:ext uri="{FF2B5EF4-FFF2-40B4-BE49-F238E27FC236}">
                <a16:creationId xmlns:a16="http://schemas.microsoft.com/office/drawing/2014/main" id="{0B326BCD-817D-4AF0-AAA5-1E85AACEA3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72209" y="2521749"/>
            <a:ext cx="2743200" cy="340519"/>
          </a:xfrm>
          <a:prstGeom prst="roundRect">
            <a:avLst/>
          </a:prstGeom>
          <a:solidFill>
            <a:srgbClr val="23487C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Calibri" pitchFamily="34" charset="0"/>
              </a:rPr>
              <a:t>Placebo</a:t>
            </a:r>
          </a:p>
        </p:txBody>
      </p:sp>
      <p:sp>
        <p:nvSpPr>
          <p:cNvPr id="31" name="Text Box 16">
            <a:extLst>
              <a:ext uri="{FF2B5EF4-FFF2-40B4-BE49-F238E27FC236}">
                <a16:creationId xmlns:a16="http://schemas.microsoft.com/office/drawing/2014/main" id="{C5DA5192-BC64-4933-92EA-36965AA057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9973" y="3972473"/>
            <a:ext cx="4620644" cy="578882"/>
          </a:xfrm>
          <a:prstGeom prst="roundRect">
            <a:avLst/>
          </a:prstGeom>
          <a:solidFill>
            <a:srgbClr val="6D6E72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Calibri" pitchFamily="34" charset="0"/>
              </a:rPr>
              <a:t>Patients with PMF, PPV-MF, or PET MF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Calibri" pitchFamily="34" charset="0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Calibri" pitchFamily="34" charset="0"/>
              </a:rPr>
              <a:t>with ≥2 IWG risk factors (N=219)</a:t>
            </a:r>
          </a:p>
        </p:txBody>
      </p:sp>
      <p:sp>
        <p:nvSpPr>
          <p:cNvPr id="32" name="Text Box 17">
            <a:extLst>
              <a:ext uri="{FF2B5EF4-FFF2-40B4-BE49-F238E27FC236}">
                <a16:creationId xmlns:a16="http://schemas.microsoft.com/office/drawing/2014/main" id="{75177D0C-4986-46BC-8C60-FD8A223063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15714" y="3839756"/>
            <a:ext cx="2757068" cy="817245"/>
          </a:xfrm>
          <a:prstGeom prst="roundRect">
            <a:avLst/>
          </a:prstGeom>
          <a:solidFill>
            <a:srgbClr val="171E4C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Calibri" pitchFamily="34" charset="0"/>
              </a:rPr>
              <a:t>Ruxolitinib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Calibri" pitchFamily="34" charset="0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Calibri" pitchFamily="34" charset="0"/>
              </a:rPr>
              <a:t>15 or 20 mg twice daily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Calibri" pitchFamily="34" charset="0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Calibri" pitchFamily="34" charset="0"/>
              </a:rPr>
              <a:t>(n=146)</a:t>
            </a:r>
          </a:p>
        </p:txBody>
      </p:sp>
      <p:sp>
        <p:nvSpPr>
          <p:cNvPr id="33" name="Text Box 18">
            <a:extLst>
              <a:ext uri="{FF2B5EF4-FFF2-40B4-BE49-F238E27FC236}">
                <a16:creationId xmlns:a16="http://schemas.microsoft.com/office/drawing/2014/main" id="{27BE4904-B716-4373-89B8-1D164EB77D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15714" y="4796797"/>
            <a:ext cx="2743200" cy="578882"/>
          </a:xfrm>
          <a:prstGeom prst="roundRect">
            <a:avLst/>
          </a:prstGeom>
          <a:solidFill>
            <a:srgbClr val="46AAB4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Calibri" pitchFamily="34" charset="0"/>
              </a:rPr>
              <a:t>Best available therapy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Calibri" pitchFamily="34" charset="0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Calibri" pitchFamily="34" charset="0"/>
              </a:rPr>
              <a:t>(n=73)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453B30B-F187-4114-B931-BDB530E202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78203" y="6440731"/>
            <a:ext cx="3281502" cy="389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 xmlns:lc="http://schemas.openxmlformats.org/drawingml/2006/lockedCanvas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ヒラギノ角ゴ Pro W3" charset="0"/>
              <a:cs typeface="Calibri"/>
            </a:endParaRPr>
          </a:p>
        </p:txBody>
      </p:sp>
      <p:cxnSp>
        <p:nvCxnSpPr>
          <p:cNvPr id="35" name="Connector: Elbow 34">
            <a:extLst>
              <a:ext uri="{FF2B5EF4-FFF2-40B4-BE49-F238E27FC236}">
                <a16:creationId xmlns:a16="http://schemas.microsoft.com/office/drawing/2014/main" id="{219C62E7-7D2F-47D9-8C55-9A33A491A370}"/>
              </a:ext>
            </a:extLst>
          </p:cNvPr>
          <p:cNvCxnSpPr>
            <a:cxnSpLocks/>
            <a:stCxn id="28" idx="3"/>
            <a:endCxn id="29" idx="1"/>
          </p:cNvCxnSpPr>
          <p:nvPr/>
        </p:nvCxnSpPr>
        <p:spPr>
          <a:xfrm flipV="1">
            <a:off x="5547739" y="1938772"/>
            <a:ext cx="2324470" cy="310562"/>
          </a:xfrm>
          <a:prstGeom prst="bentConnector3">
            <a:avLst>
              <a:gd name="adj1" fmla="val 61514"/>
            </a:avLst>
          </a:prstGeom>
          <a:noFill/>
          <a:ln w="38100" cap="flat" cmpd="sng" algn="ctr">
            <a:solidFill>
              <a:srgbClr val="171E4C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36" name="Connector: Elbow 35">
            <a:extLst>
              <a:ext uri="{FF2B5EF4-FFF2-40B4-BE49-F238E27FC236}">
                <a16:creationId xmlns:a16="http://schemas.microsoft.com/office/drawing/2014/main" id="{DC974D3C-6718-4155-918B-B954645EEFCF}"/>
              </a:ext>
            </a:extLst>
          </p:cNvPr>
          <p:cNvCxnSpPr>
            <a:cxnSpLocks/>
            <a:stCxn id="28" idx="3"/>
            <a:endCxn id="30" idx="1"/>
          </p:cNvCxnSpPr>
          <p:nvPr/>
        </p:nvCxnSpPr>
        <p:spPr>
          <a:xfrm>
            <a:off x="5547739" y="2249334"/>
            <a:ext cx="2324470" cy="442675"/>
          </a:xfrm>
          <a:prstGeom prst="bentConnector3">
            <a:avLst>
              <a:gd name="adj1" fmla="val 62473"/>
            </a:avLst>
          </a:prstGeom>
          <a:noFill/>
          <a:ln w="38100" cap="flat" cmpd="sng" algn="ctr">
            <a:solidFill>
              <a:srgbClr val="171E4C"/>
            </a:solidFill>
            <a:prstDash val="solid"/>
            <a:miter lim="800000"/>
            <a:tailEnd type="triangle"/>
          </a:ln>
          <a:effectLst/>
        </p:spPr>
      </p:cxnSp>
      <p:sp>
        <p:nvSpPr>
          <p:cNvPr id="37" name="Text Box 10">
            <a:extLst>
              <a:ext uri="{FF2B5EF4-FFF2-40B4-BE49-F238E27FC236}">
                <a16:creationId xmlns:a16="http://schemas.microsoft.com/office/drawing/2014/main" id="{67F614DF-B66C-4882-B44F-25AABD9A93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11607" y="1364431"/>
            <a:ext cx="347696" cy="1788259"/>
          </a:xfrm>
          <a:prstGeom prst="roundRect">
            <a:avLst/>
          </a:prstGeom>
          <a:solidFill>
            <a:srgbClr val="6D6E7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Calibri" pitchFamily="34" charset="0"/>
              </a:rPr>
              <a:t>RANDOMIZE</a:t>
            </a:r>
          </a:p>
        </p:txBody>
      </p:sp>
      <p:sp>
        <p:nvSpPr>
          <p:cNvPr id="38" name="Text Box 11">
            <a:extLst>
              <a:ext uri="{FF2B5EF4-FFF2-40B4-BE49-F238E27FC236}">
                <a16:creationId xmlns:a16="http://schemas.microsoft.com/office/drawing/2014/main" id="{BE0E75E4-1B6C-4ED1-B512-1DD84973E0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75439" y="2088302"/>
            <a:ext cx="608468" cy="340519"/>
          </a:xfrm>
          <a:prstGeom prst="roundRect">
            <a:avLst/>
          </a:prstGeom>
          <a:solidFill>
            <a:srgbClr val="6D6E7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Calibri" pitchFamily="34" charset="0"/>
              </a:rPr>
              <a:t>1:1</a:t>
            </a:r>
          </a:p>
        </p:txBody>
      </p:sp>
      <p:cxnSp>
        <p:nvCxnSpPr>
          <p:cNvPr id="39" name="Connector: Elbow 38">
            <a:extLst>
              <a:ext uri="{FF2B5EF4-FFF2-40B4-BE49-F238E27FC236}">
                <a16:creationId xmlns:a16="http://schemas.microsoft.com/office/drawing/2014/main" id="{5BFC1518-FF95-4303-A902-C3B0D839B92C}"/>
              </a:ext>
            </a:extLst>
          </p:cNvPr>
          <p:cNvCxnSpPr>
            <a:cxnSpLocks/>
            <a:stCxn id="31" idx="3"/>
            <a:endCxn id="32" idx="1"/>
          </p:cNvCxnSpPr>
          <p:nvPr/>
        </p:nvCxnSpPr>
        <p:spPr>
          <a:xfrm flipV="1">
            <a:off x="5540617" y="4248379"/>
            <a:ext cx="2275097" cy="13535"/>
          </a:xfrm>
          <a:prstGeom prst="bentConnector3">
            <a:avLst>
              <a:gd name="adj1" fmla="val 50000"/>
            </a:avLst>
          </a:prstGeom>
          <a:noFill/>
          <a:ln w="38100" cap="flat" cmpd="sng" algn="ctr">
            <a:solidFill>
              <a:srgbClr val="171E4C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40" name="Connector: Elbow 39">
            <a:extLst>
              <a:ext uri="{FF2B5EF4-FFF2-40B4-BE49-F238E27FC236}">
                <a16:creationId xmlns:a16="http://schemas.microsoft.com/office/drawing/2014/main" id="{49D958CF-3A87-49EB-AC15-41A8AF406E77}"/>
              </a:ext>
            </a:extLst>
          </p:cNvPr>
          <p:cNvCxnSpPr>
            <a:cxnSpLocks/>
            <a:stCxn id="31" idx="3"/>
            <a:endCxn id="33" idx="1"/>
          </p:cNvCxnSpPr>
          <p:nvPr/>
        </p:nvCxnSpPr>
        <p:spPr>
          <a:xfrm>
            <a:off x="5540617" y="4261914"/>
            <a:ext cx="2275097" cy="824324"/>
          </a:xfrm>
          <a:prstGeom prst="bentConnector3">
            <a:avLst>
              <a:gd name="adj1" fmla="val 58332"/>
            </a:avLst>
          </a:prstGeom>
          <a:noFill/>
          <a:ln w="38100" cap="flat" cmpd="sng" algn="ctr">
            <a:solidFill>
              <a:srgbClr val="171E4C"/>
            </a:solidFill>
            <a:prstDash val="solid"/>
            <a:miter lim="800000"/>
            <a:tailEnd type="triangle"/>
          </a:ln>
          <a:effectLst/>
        </p:spPr>
      </p:cxnSp>
      <p:sp>
        <p:nvSpPr>
          <p:cNvPr id="41" name="Text Box 19">
            <a:extLst>
              <a:ext uri="{FF2B5EF4-FFF2-40B4-BE49-F238E27FC236}">
                <a16:creationId xmlns:a16="http://schemas.microsoft.com/office/drawing/2014/main" id="{5F3C7039-9651-448B-8AC8-F84DC2C096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77750" y="3819142"/>
            <a:ext cx="347696" cy="2050971"/>
          </a:xfrm>
          <a:prstGeom prst="roundRect">
            <a:avLst/>
          </a:prstGeom>
          <a:solidFill>
            <a:srgbClr val="6D6E7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Calibri" pitchFamily="34" charset="0"/>
              </a:rPr>
              <a:t>RANDOMIZE</a:t>
            </a:r>
          </a:p>
        </p:txBody>
      </p:sp>
      <p:sp>
        <p:nvSpPr>
          <p:cNvPr id="42" name="Text Box 20">
            <a:extLst>
              <a:ext uri="{FF2B5EF4-FFF2-40B4-BE49-F238E27FC236}">
                <a16:creationId xmlns:a16="http://schemas.microsoft.com/office/drawing/2014/main" id="{247FCBFB-57BB-4E3A-9B7A-DB223B1234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04949" y="4074563"/>
            <a:ext cx="608468" cy="340519"/>
          </a:xfrm>
          <a:prstGeom prst="roundRect">
            <a:avLst/>
          </a:prstGeom>
          <a:solidFill>
            <a:srgbClr val="6D6E7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Calibri" pitchFamily="34" charset="0"/>
              </a:rPr>
              <a:t>2:1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C2F4070A-73B7-2BF5-3DFE-67929697CE4C}"/>
              </a:ext>
            </a:extLst>
          </p:cNvPr>
          <p:cNvSpPr/>
          <p:nvPr/>
        </p:nvSpPr>
        <p:spPr>
          <a:xfrm>
            <a:off x="9700375" y="28030"/>
            <a:ext cx="2259330" cy="48006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102679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FBD57C-1BD2-4EF8-BA19-7D618E085B5E}"/>
              </a:ext>
            </a:extLst>
          </p:cNvPr>
          <p:cNvSpPr>
            <a:spLocks noGrp="1"/>
          </p:cNvSpPr>
          <p:nvPr/>
        </p:nvSpPr>
        <p:spPr>
          <a:xfrm>
            <a:off x="182880" y="182880"/>
            <a:ext cx="11233149" cy="74226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71E4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+mj-ea"/>
                <a:cs typeface="+mj-cs"/>
              </a:rPr>
              <a:t>Long-Term Results With Ruxolitinib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D5DBB5-02DA-47E2-AC4D-D5EBC9C5FB22}"/>
              </a:ext>
            </a:extLst>
          </p:cNvPr>
          <p:cNvSpPr>
            <a:spLocks noGrp="1"/>
          </p:cNvSpPr>
          <p:nvPr/>
        </p:nvSpPr>
        <p:spPr>
          <a:xfrm>
            <a:off x="562106" y="2059920"/>
            <a:ext cx="11233149" cy="16172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44500" indent="-204788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4"/>
              </a:buClr>
              <a:buFont typeface="Trebuchet MS" panose="020B0603020202020204" pitchFamily="34" charset="0"/>
              <a:buChar char="―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5963" indent="-1809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4"/>
              </a:buClr>
              <a:buFont typeface="Courier New" panose="02070309020205020404" pitchFamily="49" charset="0"/>
              <a:buChar char="o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38213" indent="-1809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4"/>
              </a:buClr>
              <a:buFont typeface="Wingdings" panose="05000000000000000000" pitchFamily="2" charset="2"/>
              <a:buChar char="§"/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69975" indent="-131763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Char char="–"/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AAB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Why are these results important?</a:t>
            </a:r>
          </a:p>
          <a:p>
            <a:pPr marL="444500" marR="0" lvl="1" indent="-2047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AAB4"/>
              </a:buClr>
              <a:buSzTx/>
              <a:buFont typeface="Trebuchet MS" panose="020B0603020202020204" pitchFamily="34" charset="0"/>
              <a:buChar char="―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Reduction of spleen-related symptoms</a:t>
            </a:r>
          </a:p>
          <a:p>
            <a:pPr marL="444500" marR="0" lvl="1" indent="-2047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AAB4"/>
              </a:buClr>
              <a:buSzTx/>
              <a:buFont typeface="Trebuchet MS" panose="020B0603020202020204" pitchFamily="34" charset="0"/>
              <a:buChar char="―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Reversal of weight loss</a:t>
            </a:r>
          </a:p>
          <a:p>
            <a:pPr marL="444500" marR="0" lvl="1" indent="-2047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AAB4"/>
              </a:buClr>
              <a:buSzTx/>
              <a:buFont typeface="Trebuchet MS" panose="020B0603020202020204" pitchFamily="34" charset="0"/>
              <a:buChar char="―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Baseline splenomegaly is a surrogate of increased mortality (1.14-fold higher risk of death for each additional 5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dL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) </a:t>
            </a:r>
          </a:p>
          <a:p>
            <a:pPr marL="444500" marR="0" lvl="1" indent="-2047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AAB4"/>
              </a:buClr>
              <a:buSzTx/>
              <a:buFont typeface="Trebuchet MS" panose="020B0603020202020204" pitchFamily="34" charset="0"/>
              <a:buChar char="―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Reduction in splenomegaly is proportionately associated with improved survival 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AAB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C1E738E9-68F6-4081-8A5F-838FBB014632}"/>
              </a:ext>
            </a:extLst>
          </p:cNvPr>
          <p:cNvSpPr>
            <a:spLocks noGrp="1"/>
          </p:cNvSpPr>
          <p:nvPr/>
        </p:nvSpPr>
        <p:spPr>
          <a:xfrm>
            <a:off x="433467" y="5581938"/>
            <a:ext cx="10228076" cy="58868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39712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4"/>
              </a:buClr>
              <a:buFont typeface="Trebuchet MS" panose="020B0603020202020204" pitchFamily="34" charset="0"/>
              <a:buNone/>
              <a:tabLst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4"/>
              </a:buClr>
              <a:buFont typeface="Courier New" panose="02070309020205020404" pitchFamily="49" charset="0"/>
              <a:buNone/>
              <a:tabLst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57238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4"/>
              </a:buClr>
              <a:buFont typeface="Wingdings" panose="05000000000000000000" pitchFamily="2" charset="2"/>
              <a:buNone/>
              <a:tabLst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38212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None/>
              <a:tabLst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AAB4"/>
              </a:buClr>
              <a:buSzTx/>
              <a:buFont typeface="Arial" panose="020B0604020202020204" pitchFamily="34" charset="0"/>
              <a:buNone/>
              <a:tabLst/>
              <a:defRPr/>
            </a:pPr>
            <a:b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1. Yacoub, A. MPN-MDS US Focus Meeting. 2. Verstovsek S, et al. </a:t>
            </a:r>
            <a:r>
              <a:rPr kumimoji="0" lang="en-US" sz="1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J </a:t>
            </a:r>
            <a:r>
              <a:rPr kumimoji="0" lang="en-US" sz="10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Hematol</a:t>
            </a:r>
            <a:r>
              <a:rPr kumimoji="0" lang="en-US" sz="1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Oncol</a:t>
            </a: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. 2017;10(1):55. 3. Verstovsek S, et al. </a:t>
            </a:r>
            <a:r>
              <a:rPr kumimoji="0" lang="en-US" sz="1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 Engl J Med</a:t>
            </a: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. 2012;366(9):799-807.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482812E-00FD-42EF-8C9C-51C36D4BF9CA}"/>
              </a:ext>
            </a:extLst>
          </p:cNvPr>
          <p:cNvSpPr/>
          <p:nvPr/>
        </p:nvSpPr>
        <p:spPr>
          <a:xfrm>
            <a:off x="880428" y="895349"/>
            <a:ext cx="4754880" cy="1061225"/>
          </a:xfrm>
          <a:prstGeom prst="roundRect">
            <a:avLst/>
          </a:prstGeom>
          <a:solidFill>
            <a:srgbClr val="171E4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182880" tIns="91440" bIns="9144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6075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SPLEEN VOLUME REDUCTION</a:t>
            </a:r>
            <a:r>
              <a:rPr kumimoji="0" lang="en-US" sz="1800" b="1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2,3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(SVR &gt;35% by imaging or &gt;50% palpation)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889E4F2-9B4B-42B8-9505-5CAA7AF4E464}"/>
              </a:ext>
            </a:extLst>
          </p:cNvPr>
          <p:cNvSpPr/>
          <p:nvPr/>
        </p:nvSpPr>
        <p:spPr>
          <a:xfrm>
            <a:off x="5881315" y="838200"/>
            <a:ext cx="5120640" cy="1188720"/>
          </a:xfrm>
          <a:prstGeom prst="roundRect">
            <a:avLst/>
          </a:prstGeom>
          <a:solidFill>
            <a:srgbClr val="171E4C">
              <a:lumMod val="10000"/>
              <a:lumOff val="9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182880" tIns="91440" bIns="9144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2905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71E4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60% at any time</a:t>
            </a:r>
            <a:endParaRPr kumimoji="0" lang="en-US" sz="1800" b="0" i="0" u="none" strike="noStrike" kern="1200" cap="none" spc="0" normalizeH="0" baseline="30000" noProof="0" dirty="0">
              <a:ln>
                <a:noFill/>
              </a:ln>
              <a:solidFill>
                <a:srgbClr val="171E4C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457200" marR="0" lvl="1" indent="-2905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71E4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42% at 24 weeks</a:t>
            </a:r>
            <a:endParaRPr kumimoji="0" lang="en-US" sz="1800" b="0" i="0" u="none" strike="noStrike" kern="1200" cap="none" spc="0" normalizeH="0" baseline="30000" noProof="0" dirty="0">
              <a:ln>
                <a:noFill/>
              </a:ln>
              <a:solidFill>
                <a:srgbClr val="171E4C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457200" marR="0" lvl="1" indent="-2905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71E4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Median duration of response: 3.2 years</a:t>
            </a:r>
          </a:p>
          <a:p>
            <a:pPr marL="457200" marR="0" lvl="1" indent="-2905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71E4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Dose 10 mg BID or high is more effective</a:t>
            </a:r>
            <a:endParaRPr kumimoji="0" lang="en-US" sz="1800" b="0" i="0" u="none" strike="noStrike" kern="1200" cap="none" spc="0" normalizeH="0" baseline="30000" noProof="0" dirty="0">
              <a:ln>
                <a:noFill/>
              </a:ln>
              <a:solidFill>
                <a:srgbClr val="171E4C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7B6AA61-3206-45C2-B4D8-95410B6498CD}"/>
              </a:ext>
            </a:extLst>
          </p:cNvPr>
          <p:cNvSpPr/>
          <p:nvPr/>
        </p:nvSpPr>
        <p:spPr>
          <a:xfrm>
            <a:off x="872993" y="3723395"/>
            <a:ext cx="4754880" cy="1036317"/>
          </a:xfrm>
          <a:prstGeom prst="roundRect">
            <a:avLst/>
          </a:prstGeom>
          <a:solidFill>
            <a:srgbClr val="23487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182880" tIns="91440" bIns="9144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607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SYMPTOM BURDEN REDUCTION</a:t>
            </a:r>
            <a:r>
              <a:rPr kumimoji="0" lang="en-US" sz="1800" b="1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3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(&gt;50% reduction in TSS)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8D7DEB8-140E-47C0-A19A-1C48280C0482}"/>
              </a:ext>
            </a:extLst>
          </p:cNvPr>
          <p:cNvSpPr/>
          <p:nvPr/>
        </p:nvSpPr>
        <p:spPr>
          <a:xfrm>
            <a:off x="5873881" y="3677675"/>
            <a:ext cx="5120640" cy="1082037"/>
          </a:xfrm>
          <a:prstGeom prst="roundRect">
            <a:avLst/>
          </a:prstGeom>
          <a:solidFill>
            <a:srgbClr val="23487C">
              <a:lumMod val="20000"/>
              <a:lumOff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182880" tIns="91440" bIns="9144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71E4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46% at 24 weeks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3389628-E2DB-4A1E-9675-4E9ABBED6B27}"/>
              </a:ext>
            </a:extLst>
          </p:cNvPr>
          <p:cNvSpPr/>
          <p:nvPr/>
        </p:nvSpPr>
        <p:spPr>
          <a:xfrm>
            <a:off x="396744" y="985024"/>
            <a:ext cx="914400" cy="914400"/>
          </a:xfrm>
          <a:prstGeom prst="ellipse">
            <a:avLst/>
          </a:prstGeom>
          <a:solidFill>
            <a:srgbClr val="FFFFFF"/>
          </a:solidFill>
          <a:ln w="57150" cap="flat" cmpd="sng" algn="ctr">
            <a:solidFill>
              <a:srgbClr val="171E4C"/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171E4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171E4C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44CA84F-0A45-4CFD-961A-301C5244002D}"/>
              </a:ext>
            </a:extLst>
          </p:cNvPr>
          <p:cNvSpPr/>
          <p:nvPr/>
        </p:nvSpPr>
        <p:spPr>
          <a:xfrm>
            <a:off x="396744" y="3776732"/>
            <a:ext cx="914400" cy="914400"/>
          </a:xfrm>
          <a:prstGeom prst="ellipse">
            <a:avLst/>
          </a:prstGeom>
          <a:solidFill>
            <a:srgbClr val="FFFFFF"/>
          </a:solidFill>
          <a:ln w="57150" cap="flat" cmpd="sng" algn="ctr">
            <a:solidFill>
              <a:srgbClr val="23487C"/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23487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23487C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013F2D1B-AB3C-002E-930E-26C50ACA287B}"/>
              </a:ext>
            </a:extLst>
          </p:cNvPr>
          <p:cNvSpPr/>
          <p:nvPr/>
        </p:nvSpPr>
        <p:spPr>
          <a:xfrm>
            <a:off x="872994" y="4942036"/>
            <a:ext cx="4754880" cy="1002307"/>
          </a:xfrm>
          <a:prstGeom prst="roundRect">
            <a:avLst/>
          </a:prstGeom>
          <a:solidFill>
            <a:srgbClr val="46AAB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182880" tIns="91440" bIns="9144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607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OVERALL SURVIVAL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D127CDA-34E1-F2F7-6621-05FD5603829E}"/>
              </a:ext>
            </a:extLst>
          </p:cNvPr>
          <p:cNvSpPr/>
          <p:nvPr/>
        </p:nvSpPr>
        <p:spPr>
          <a:xfrm>
            <a:off x="396744" y="4985989"/>
            <a:ext cx="914400" cy="914400"/>
          </a:xfrm>
          <a:prstGeom prst="ellipse">
            <a:avLst/>
          </a:prstGeom>
          <a:solidFill>
            <a:srgbClr val="FFFFFF"/>
          </a:solidFill>
          <a:ln w="57150" cap="flat" cmpd="sng" algn="ctr">
            <a:solidFill>
              <a:srgbClr val="46AAB4"/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6AAB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3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46AAB4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D114D93-28DC-8012-29C3-DD02667513AD}"/>
              </a:ext>
            </a:extLst>
          </p:cNvPr>
          <p:cNvSpPr/>
          <p:nvPr/>
        </p:nvSpPr>
        <p:spPr>
          <a:xfrm>
            <a:off x="5881315" y="4942036"/>
            <a:ext cx="5120640" cy="1002306"/>
          </a:xfrm>
          <a:prstGeom prst="roundRect">
            <a:avLst/>
          </a:prstGeom>
          <a:solidFill>
            <a:srgbClr val="46AAB4">
              <a:lumMod val="20000"/>
              <a:lumOff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182880" tIns="91440" bIns="91440" rtlCol="0" anchor="b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171E4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...</a:t>
            </a:r>
          </a:p>
        </p:txBody>
      </p:sp>
    </p:spTree>
    <p:extLst>
      <p:ext uri="{BB962C8B-B14F-4D97-AF65-F5344CB8AC3E}">
        <p14:creationId xmlns:p14="http://schemas.microsoft.com/office/powerpoint/2010/main" val="268240863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82DCED0-FC01-49AB-8703-E12E7029A9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103648" y="2315442"/>
            <a:ext cx="7631152" cy="3516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0EA907C7-6654-4852-A076-46F8E8FEEEA3}"/>
              </a:ext>
            </a:extLst>
          </p:cNvPr>
          <p:cNvSpPr>
            <a:spLocks noGrp="1"/>
          </p:cNvSpPr>
          <p:nvPr/>
        </p:nvSpPr>
        <p:spPr>
          <a:xfrm>
            <a:off x="182880" y="182880"/>
            <a:ext cx="11233149" cy="74226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71E4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+mj-ea"/>
                <a:cs typeface="+mj-cs"/>
              </a:rPr>
              <a:t>Long-Term Survival in Patients Treated With Ruxolitinib for MF: </a:t>
            </a: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71E4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+mj-ea"/>
                <a:cs typeface="+mj-cs"/>
              </a:rPr>
            </a:b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71E4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+mj-ea"/>
                <a:cs typeface="+mj-cs"/>
              </a:rPr>
              <a:t>COMFORT-I and –II Pooled Analyses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6ED68B-1EB3-42E6-8F28-E401AA014C66}"/>
              </a:ext>
            </a:extLst>
          </p:cNvPr>
          <p:cNvSpPr>
            <a:spLocks noGrp="1"/>
          </p:cNvSpPr>
          <p:nvPr/>
        </p:nvSpPr>
        <p:spPr>
          <a:xfrm>
            <a:off x="333030" y="1295400"/>
            <a:ext cx="10381863" cy="43950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44500" indent="-204788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4"/>
              </a:buClr>
              <a:buFont typeface="Trebuchet MS" panose="020B0603020202020204" pitchFamily="34" charset="0"/>
              <a:buChar char="―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5963" indent="-1809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4"/>
              </a:buClr>
              <a:buFont typeface="Courier New" panose="02070309020205020404" pitchFamily="49" charset="0"/>
              <a:buChar char="o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38213" indent="-1809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4"/>
              </a:buClr>
              <a:buFont typeface="Wingdings" panose="05000000000000000000" pitchFamily="2" charset="2"/>
              <a:buChar char="§"/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69975" indent="-131763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Char char="–"/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8064A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Among patients randomized to ruxolitinib, patients with int-2 MF had a longer OS than those with high-risk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MFa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(HR high risk vs int-2: 2.86; 95% CI, 1.95-4.20; P&lt;.0001)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8064A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Median OS</a:t>
            </a:r>
          </a:p>
          <a:p>
            <a:pPr marL="444500" marR="0" lvl="1" indent="-2047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8064A2"/>
              </a:buClr>
              <a:buSzTx/>
              <a:buFont typeface="Trebuchet MS" panose="020B0603020202020204" pitchFamily="34" charset="0"/>
              <a:buChar char="―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Int-2: not reached (estimated 8.5 years)</a:t>
            </a:r>
          </a:p>
          <a:p>
            <a:pPr marL="444500" marR="0" lvl="1" indent="-2047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8064A2"/>
              </a:buClr>
              <a:buSzTx/>
              <a:buFont typeface="Trebuchet MS" panose="020B0603020202020204" pitchFamily="34" charset="0"/>
              <a:buChar char="―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High-risk: 4.2 years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3B3C6B8-C593-43C1-83AF-6C2D325DCE6E}"/>
              </a:ext>
            </a:extLst>
          </p:cNvPr>
          <p:cNvSpPr>
            <a:spLocks noGrp="1"/>
          </p:cNvSpPr>
          <p:nvPr/>
        </p:nvSpPr>
        <p:spPr>
          <a:xfrm>
            <a:off x="486817" y="5638800"/>
            <a:ext cx="3616831" cy="41662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39712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4"/>
              </a:buClr>
              <a:buFont typeface="Trebuchet MS" panose="020B0603020202020204" pitchFamily="34" charset="0"/>
              <a:buNone/>
              <a:tabLst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4"/>
              </a:buClr>
              <a:buFont typeface="Courier New" panose="02070309020205020404" pitchFamily="49" charset="0"/>
              <a:buNone/>
              <a:tabLst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57238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4"/>
              </a:buClr>
              <a:buFont typeface="Wingdings" panose="05000000000000000000" pitchFamily="2" charset="2"/>
              <a:buNone/>
              <a:tabLst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38212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None/>
              <a:tabLst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64A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0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</a:t>
            </a: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Per International Prognostic Scoring System (IPSS).</a:t>
            </a:r>
            <a:b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1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Gangat</a:t>
            </a: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N et al. J Clin Oncol. 2011 Feb 1;29(4):392-7.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A712F73-98AA-424A-7D2E-3C97E5D9343A}"/>
              </a:ext>
            </a:extLst>
          </p:cNvPr>
          <p:cNvSpPr/>
          <p:nvPr/>
        </p:nvSpPr>
        <p:spPr>
          <a:xfrm>
            <a:off x="9777268" y="124742"/>
            <a:ext cx="2259330" cy="4800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485F7BD-80F7-FBBB-0628-9DF6916016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770" y="3105163"/>
            <a:ext cx="3809878" cy="25154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190500" dist="76200" dir="13500000" sx="105000" sy="105000" algn="br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A394536-2821-4DBB-43B1-634550D5080A}"/>
              </a:ext>
            </a:extLst>
          </p:cNvPr>
          <p:cNvSpPr txBox="1"/>
          <p:nvPr/>
        </p:nvSpPr>
        <p:spPr>
          <a:xfrm>
            <a:off x="5226897" y="5870221"/>
            <a:ext cx="618913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Verstovsek S, et al. </a:t>
            </a:r>
            <a:r>
              <a:rPr kumimoji="0" lang="en-US" sz="1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 Hematol Oncol</a:t>
            </a: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2017;10(1):156.</a:t>
            </a:r>
          </a:p>
        </p:txBody>
      </p:sp>
    </p:spTree>
    <p:extLst>
      <p:ext uri="{BB962C8B-B14F-4D97-AF65-F5344CB8AC3E}">
        <p14:creationId xmlns:p14="http://schemas.microsoft.com/office/powerpoint/2010/main" val="566890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idx="1"/>
          </p:nvPr>
        </p:nvSpPr>
        <p:spPr>
          <a:xfrm>
            <a:off x="227463" y="1219200"/>
            <a:ext cx="11731752" cy="4396142"/>
          </a:xfrm>
          <a:ln w="28575">
            <a:noFill/>
          </a:ln>
        </p:spPr>
        <p:txBody>
          <a:bodyPr anchor="t">
            <a:normAutofit/>
          </a:bodyPr>
          <a:lstStyle/>
          <a:p>
            <a:pPr marL="0" indent="0" algn="ctr">
              <a:buNone/>
            </a:pPr>
            <a:r>
              <a:rPr lang="it-IT" sz="2400" b="1" dirty="0"/>
              <a:t>Mortality was lowest and OS was longest among ruxolitinib-exposed patients</a:t>
            </a: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82880" y="182880"/>
            <a:ext cx="11734800" cy="709331"/>
          </a:xfrm>
        </p:spPr>
        <p:txBody>
          <a:bodyPr vert="horz" lIns="91440" tIns="45720" rIns="91440" bIns="45720" rtlCol="0" anchor="t" anchorCtr="0">
            <a:noAutofit/>
          </a:bodyPr>
          <a:lstStyle/>
          <a:p>
            <a:pPr algn="l"/>
            <a:r>
              <a:rPr lang="en-US" sz="2000" dirty="0">
                <a:solidFill>
                  <a:srgbClr val="171E4C"/>
                </a:solidFill>
                <a:latin typeface="Arial" panose="020B0604020202020204"/>
              </a:rPr>
              <a:t>Real-World Survival in higher-risk MF: Impact of Ruxolitinib Approval</a:t>
            </a:r>
            <a:endParaRPr lang="it-IT" sz="2000" dirty="0">
              <a:solidFill>
                <a:srgbClr val="171E4C"/>
              </a:solidFill>
              <a:latin typeface="Arial" panose="020B0604020202020204"/>
            </a:endParaRP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4294967295"/>
          </p:nvPr>
        </p:nvSpPr>
        <p:spPr>
          <a:xfrm>
            <a:off x="1210316" y="5679918"/>
            <a:ext cx="3971284" cy="363538"/>
          </a:xfrm>
        </p:spPr>
        <p:txBody>
          <a:bodyPr>
            <a:noAutofit/>
          </a:bodyPr>
          <a:lstStyle/>
          <a:p>
            <a:pPr marL="0" indent="0" algn="l"/>
            <a:r>
              <a:rPr lang="en-US" sz="1200" b="1" dirty="0">
                <a:solidFill>
                  <a:schemeClr val="tx1"/>
                </a:solidFill>
                <a:effectLst/>
                <a:latin typeface="+mn-lt"/>
              </a:rPr>
              <a:t>Verstovsek S, et al. </a:t>
            </a:r>
            <a:r>
              <a:rPr lang="en-US" sz="1200" b="1" i="1" dirty="0">
                <a:solidFill>
                  <a:schemeClr val="tx1"/>
                </a:solidFill>
                <a:effectLst/>
                <a:latin typeface="+mn-lt"/>
              </a:rPr>
              <a:t>Ann Hematol</a:t>
            </a:r>
            <a:r>
              <a:rPr lang="en-US" sz="1200" b="1" dirty="0">
                <a:solidFill>
                  <a:schemeClr val="tx1"/>
                </a:solidFill>
                <a:effectLst/>
                <a:latin typeface="+mn-lt"/>
              </a:rPr>
              <a:t>. 2022</a:t>
            </a:r>
            <a:r>
              <a:rPr lang="en-US" sz="1200" b="1" dirty="0">
                <a:solidFill>
                  <a:schemeClr val="tx1"/>
                </a:solidFill>
              </a:rPr>
              <a:t>.</a:t>
            </a:r>
            <a:endParaRPr lang="en-US" sz="1200" b="1" dirty="0"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12290" name="AutoShape 2" descr="American Society of Hematology Logo"/>
          <p:cNvSpPr>
            <a:spLocks noChangeAspect="1" noChangeArrowheads="1"/>
          </p:cNvSpPr>
          <p:nvPr/>
        </p:nvSpPr>
        <p:spPr bwMode="auto">
          <a:xfrm>
            <a:off x="207434" y="-182033"/>
            <a:ext cx="397933" cy="397933"/>
          </a:xfrm>
          <a:prstGeom prst="rect">
            <a:avLst/>
          </a:prstGeom>
          <a:noFill/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292" name="AutoShape 4" descr="American Society of Hematology Logo"/>
          <p:cNvSpPr>
            <a:spLocks noChangeAspect="1" noChangeArrowheads="1"/>
          </p:cNvSpPr>
          <p:nvPr/>
        </p:nvSpPr>
        <p:spPr bwMode="auto">
          <a:xfrm>
            <a:off x="207434" y="-182033"/>
            <a:ext cx="397933" cy="397933"/>
          </a:xfrm>
          <a:prstGeom prst="rect">
            <a:avLst/>
          </a:prstGeom>
          <a:noFill/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294" name="AutoShape 6" descr="ASH Annual Meeting Abstracts - Hematology.org"/>
          <p:cNvSpPr>
            <a:spLocks noChangeAspect="1" noChangeArrowheads="1"/>
          </p:cNvSpPr>
          <p:nvPr/>
        </p:nvSpPr>
        <p:spPr bwMode="auto">
          <a:xfrm>
            <a:off x="207434" y="-182033"/>
            <a:ext cx="397933" cy="397933"/>
          </a:xfrm>
          <a:prstGeom prst="rect">
            <a:avLst/>
          </a:prstGeom>
          <a:noFill/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605367" y="356660"/>
            <a:ext cx="107712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654D7D0-2948-04BF-A80C-BE088153A4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844" y="1565805"/>
            <a:ext cx="11000991" cy="4049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91853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Top Corners Rounded 8">
            <a:extLst>
              <a:ext uri="{FF2B5EF4-FFF2-40B4-BE49-F238E27FC236}">
                <a16:creationId xmlns:a16="http://schemas.microsoft.com/office/drawing/2014/main" id="{F57CCC03-80E9-4E62-ACA1-F0F61825D123}"/>
              </a:ext>
            </a:extLst>
          </p:cNvPr>
          <p:cNvSpPr/>
          <p:nvPr/>
        </p:nvSpPr>
        <p:spPr>
          <a:xfrm>
            <a:off x="1298261" y="2439336"/>
            <a:ext cx="9711516" cy="648047"/>
          </a:xfrm>
          <a:prstGeom prst="round2SameRect">
            <a:avLst>
              <a:gd name="adj1" fmla="val 23684"/>
              <a:gd name="adj2" fmla="val 0"/>
            </a:avLst>
          </a:prstGeom>
          <a:solidFill>
            <a:srgbClr val="171E4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E962497-9406-4236-9833-DA371007F2A0}"/>
              </a:ext>
            </a:extLst>
          </p:cNvPr>
          <p:cNvSpPr>
            <a:spLocks noGrp="1"/>
          </p:cNvSpPr>
          <p:nvPr/>
        </p:nvSpPr>
        <p:spPr>
          <a:xfrm>
            <a:off x="182880" y="182880"/>
            <a:ext cx="11233149" cy="742265"/>
          </a:xfrm>
          <a:prstGeom prst="rect">
            <a:avLst/>
          </a:prstGeom>
        </p:spPr>
        <p:txBody>
          <a:bodyPr vert="horz" lIns="91440" tIns="9144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71E4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+mj-ea"/>
                <a:cs typeface="+mj-cs"/>
              </a:rPr>
              <a:t>Fedratinib in MF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9D6AFC71-7394-4392-92A1-4CC5B21E8C68}"/>
              </a:ext>
            </a:extLst>
          </p:cNvPr>
          <p:cNvSpPr>
            <a:spLocks noGrp="1"/>
          </p:cNvSpPr>
          <p:nvPr/>
        </p:nvSpPr>
        <p:spPr>
          <a:xfrm>
            <a:off x="247130" y="1066800"/>
            <a:ext cx="11233149" cy="48005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44500" indent="-204788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4"/>
              </a:buClr>
              <a:buFont typeface="Trebuchet MS" panose="020B0603020202020204" pitchFamily="34" charset="0"/>
              <a:buChar char="―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5963" indent="-1809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4"/>
              </a:buClr>
              <a:buFont typeface="Courier New" panose="02070309020205020404" pitchFamily="49" charset="0"/>
              <a:buChar char="o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38213" indent="-1809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4"/>
              </a:buClr>
              <a:buFont typeface="Wingdings" panose="05000000000000000000" pitchFamily="2" charset="2"/>
              <a:buChar char="§"/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69975" indent="-131763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Char char="–"/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AAB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Approved in August 2019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AAB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JAKARTA: Phase 3 study of fedratinib (400 or 500 mg/d) vs placebo in patients with int-2 or high-risk MF 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with splenomegaly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AAB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" name="Content Placeholder 10">
            <a:extLst>
              <a:ext uri="{FF2B5EF4-FFF2-40B4-BE49-F238E27FC236}">
                <a16:creationId xmlns:a16="http://schemas.microsoft.com/office/drawing/2014/main" id="{9AC1A44E-8E4F-4A37-9567-7320419F0A69}"/>
              </a:ext>
            </a:extLst>
          </p:cNvPr>
          <p:cNvSpPr>
            <a:spLocks noGrp="1"/>
          </p:cNvSpPr>
          <p:nvPr/>
        </p:nvSpPr>
        <p:spPr>
          <a:xfrm>
            <a:off x="242540" y="5526552"/>
            <a:ext cx="10228076" cy="48440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39712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4"/>
              </a:buClr>
              <a:buFont typeface="Trebuchet MS" panose="020B0603020202020204" pitchFamily="34" charset="0"/>
              <a:buNone/>
              <a:tabLst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4"/>
              </a:buClr>
              <a:buFont typeface="Courier New" panose="02070309020205020404" pitchFamily="49" charset="0"/>
              <a:buNone/>
              <a:tabLst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57238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4"/>
              </a:buClr>
              <a:buFont typeface="Wingdings" panose="05000000000000000000" pitchFamily="2" charset="2"/>
              <a:buNone/>
              <a:tabLst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38212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None/>
              <a:tabLst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AAB4"/>
              </a:buClr>
              <a:buSzTx/>
              <a:buFont typeface="Arial" panose="020B0604020202020204" pitchFamily="34" charset="0"/>
              <a:buNone/>
              <a:tabLst/>
              <a:defRPr/>
            </a:pPr>
            <a:b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en-US" sz="1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Pardanani</a:t>
            </a: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 A, et al. </a:t>
            </a:r>
            <a:r>
              <a:rPr kumimoji="0" lang="en-US" sz="1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JAMA Oncol</a:t>
            </a: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. 2015;1:643-651. </a:t>
            </a:r>
          </a:p>
        </p:txBody>
      </p:sp>
      <p:pic>
        <p:nvPicPr>
          <p:cNvPr id="13" name="table">
            <a:extLst>
              <a:ext uri="{FF2B5EF4-FFF2-40B4-BE49-F238E27FC236}">
                <a16:creationId xmlns:a16="http://schemas.microsoft.com/office/drawing/2014/main" id="{BFBE093D-98EE-4439-BC77-41EFC14B90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8260" y="2449492"/>
            <a:ext cx="9711517" cy="1907952"/>
          </a:xfrm>
          <a:prstGeom prst="rect">
            <a:avLst/>
          </a:prstGeom>
        </p:spPr>
      </p:pic>
      <p:sp>
        <p:nvSpPr>
          <p:cNvPr id="14" name="TextBox 2">
            <a:extLst>
              <a:ext uri="{FF2B5EF4-FFF2-40B4-BE49-F238E27FC236}">
                <a16:creationId xmlns:a16="http://schemas.microsoft.com/office/drawing/2014/main" id="{C952C1F5-89A3-464C-8FA2-8C184B092169}"/>
              </a:ext>
            </a:extLst>
          </p:cNvPr>
          <p:cNvSpPr txBox="1"/>
          <p:nvPr/>
        </p:nvSpPr>
        <p:spPr>
          <a:xfrm>
            <a:off x="1298260" y="4541941"/>
            <a:ext cx="9711516" cy="1021556"/>
          </a:xfrm>
          <a:prstGeom prst="roundRect">
            <a:avLst/>
          </a:prstGeom>
          <a:solidFill>
            <a:srgbClr val="E1E1E2"/>
          </a:solidFill>
          <a:ln>
            <a:noFill/>
          </a:ln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Recommended dose: 400 mg once a day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The most common AEs: anemia, gastrointestinal symptoms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Boxed warning: encephalopathy, can be fatal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CB7E2F0-5AEF-7D02-EB17-FFDFEDAEDD83}"/>
              </a:ext>
            </a:extLst>
          </p:cNvPr>
          <p:cNvSpPr/>
          <p:nvPr/>
        </p:nvSpPr>
        <p:spPr>
          <a:xfrm>
            <a:off x="9700375" y="124742"/>
            <a:ext cx="2259330" cy="48006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243952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98908-3440-469C-979E-596F986E9C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" y="182880"/>
            <a:ext cx="11731752" cy="785531"/>
          </a:xfrm>
        </p:spPr>
        <p:txBody>
          <a:bodyPr vert="horz" lIns="91440" tIns="91440" rIns="0" bIns="0" rtlCol="0" anchor="t" anchorCtr="0">
            <a:noAutofit/>
          </a:bodyPr>
          <a:lstStyle/>
          <a:p>
            <a:pPr algn="l" defTabSz="914400">
              <a:lnSpc>
                <a:spcPct val="90000"/>
              </a:lnSpc>
              <a:spcAft>
                <a:spcPts val="1000"/>
              </a:spcAft>
            </a:pPr>
            <a:r>
              <a:rPr lang="en-US" sz="2000" dirty="0">
                <a:solidFill>
                  <a:srgbClr val="171E4C"/>
                </a:solidFill>
                <a:latin typeface="Arial" panose="020B0604020202020204"/>
              </a:rPr>
              <a:t>Pacritinib Development </a:t>
            </a:r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E343667E-BA5A-4E90-9F96-139996E3DCF5}"/>
              </a:ext>
            </a:extLst>
          </p:cNvPr>
          <p:cNvSpPr txBox="1">
            <a:spLocks/>
          </p:cNvSpPr>
          <p:nvPr/>
        </p:nvSpPr>
        <p:spPr>
          <a:xfrm>
            <a:off x="55057" y="1066800"/>
            <a:ext cx="4509483" cy="7318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3577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2797" b="1" kern="1200" baseline="0">
                <a:solidFill>
                  <a:srgbClr val="0D223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3577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223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  <a:ea typeface="+mj-ea"/>
                <a:cs typeface="Arial" panose="020B0604020202020204" pitchFamily="34" charset="0"/>
              </a:rPr>
              <a:t>PERSIST-1: Pacritinib versus Best Available Therapy (BAT) to treat myelofibrosis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A58E963-B0B5-4E42-B97F-FFACFB3DD2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45" t="2900" r="854" b="2900"/>
          <a:stretch/>
        </p:blipFill>
        <p:spPr>
          <a:xfrm>
            <a:off x="4450738" y="914400"/>
            <a:ext cx="7686205" cy="18799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56E8BF5-1BBC-4630-83C1-C6C4468973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0738" y="3049955"/>
            <a:ext cx="7686205" cy="1556039"/>
          </a:xfrm>
          <a:prstGeom prst="rect">
            <a:avLst/>
          </a:prstGeom>
        </p:spPr>
      </p:pic>
      <p:sp>
        <p:nvSpPr>
          <p:cNvPr id="8" name="Title 2">
            <a:extLst>
              <a:ext uri="{FF2B5EF4-FFF2-40B4-BE49-F238E27FC236}">
                <a16:creationId xmlns:a16="http://schemas.microsoft.com/office/drawing/2014/main" id="{DFE79ED3-F3FA-4EEF-AD17-45EB002A8765}"/>
              </a:ext>
            </a:extLst>
          </p:cNvPr>
          <p:cNvSpPr txBox="1">
            <a:spLocks/>
          </p:cNvSpPr>
          <p:nvPr/>
        </p:nvSpPr>
        <p:spPr>
          <a:xfrm>
            <a:off x="457200" y="2971800"/>
            <a:ext cx="3183465" cy="7318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3577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2797" b="1" kern="1200" baseline="0">
                <a:solidFill>
                  <a:srgbClr val="0D223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3577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223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  <a:ea typeface="+mj-ea"/>
                <a:cs typeface="Arial" panose="020B0604020202020204" pitchFamily="34" charset="0"/>
              </a:rPr>
              <a:t>PERSIST-2 Study Design</a:t>
            </a: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1C71F9CB-E36B-4749-8CBD-5CE25F061D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944" y="5295444"/>
            <a:ext cx="4509483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FDA announces full clinical hold Feb 8, 2016</a:t>
            </a: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Interim survival results, bleeding and CV events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FDA removes hold Jan 5, 2017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7CA1AA9-A9CA-4083-9E5E-1D89CEA183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15223" y="4975803"/>
            <a:ext cx="3165232" cy="1012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7727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Table 16">
            <a:extLst>
              <a:ext uri="{FF2B5EF4-FFF2-40B4-BE49-F238E27FC236}">
                <a16:creationId xmlns:a16="http://schemas.microsoft.com/office/drawing/2014/main" id="{2C6FAE93-9714-2547-B35D-DAD117E71DB1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230189" y="762000"/>
          <a:ext cx="6551613" cy="4780443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3689671">
                  <a:extLst>
                    <a:ext uri="{9D8B030D-6E8A-4147-A177-3AD203B41FA5}">
                      <a16:colId xmlns:a16="http://schemas.microsoft.com/office/drawing/2014/main" val="4127906672"/>
                    </a:ext>
                  </a:extLst>
                </a:gridCol>
                <a:gridCol w="1405551">
                  <a:extLst>
                    <a:ext uri="{9D8B030D-6E8A-4147-A177-3AD203B41FA5}">
                      <a16:colId xmlns:a16="http://schemas.microsoft.com/office/drawing/2014/main" val="3065394098"/>
                    </a:ext>
                  </a:extLst>
                </a:gridCol>
                <a:gridCol w="1456391">
                  <a:extLst>
                    <a:ext uri="{9D8B030D-6E8A-4147-A177-3AD203B41FA5}">
                      <a16:colId xmlns:a16="http://schemas.microsoft.com/office/drawing/2014/main" val="716364596"/>
                    </a:ext>
                  </a:extLst>
                </a:gridCol>
              </a:tblGrid>
              <a:tr h="548803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50"/>
                        </a:spcBef>
                        <a:spcAft>
                          <a:spcPts val="50"/>
                        </a:spcAft>
                      </a:pPr>
                      <a:r>
                        <a:rPr lang="en-US" sz="1500" kern="1200" dirty="0">
                          <a:effectLst/>
                        </a:rPr>
                        <a:t>Key Baseline Characteristics in </a:t>
                      </a:r>
                      <a:br>
                        <a:rPr lang="en-US" sz="1500" kern="1200" dirty="0">
                          <a:effectLst/>
                        </a:rPr>
                      </a:br>
                      <a:r>
                        <a:rPr lang="en-US" sz="1500" kern="1200" dirty="0">
                          <a:effectLst/>
                        </a:rPr>
                        <a:t>ITT-Efficacy Population</a:t>
                      </a:r>
                      <a:r>
                        <a:rPr lang="en-US" sz="1500" kern="1200" baseline="30000" dirty="0">
                          <a:effectLst/>
                        </a:rPr>
                        <a:t>1,2</a:t>
                      </a:r>
                      <a:endParaRPr lang="en-US" sz="1500" b="1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0099B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50"/>
                        </a:spcBef>
                        <a:spcAft>
                          <a:spcPts val="50"/>
                        </a:spcAft>
                      </a:pPr>
                      <a:r>
                        <a:rPr lang="en-US" sz="1500" dirty="0">
                          <a:effectLst/>
                        </a:rPr>
                        <a:t>PAC 200 mg BID (n = 74)</a:t>
                      </a:r>
                      <a:endParaRPr lang="en-US" sz="1500" b="0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0099B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50"/>
                        </a:spcBef>
                        <a:spcAft>
                          <a:spcPts val="50"/>
                        </a:spcAft>
                      </a:pPr>
                      <a:r>
                        <a:rPr lang="en-US" sz="1500" dirty="0">
                          <a:effectLst/>
                        </a:rPr>
                        <a:t>BAT</a:t>
                      </a:r>
                      <a:br>
                        <a:rPr lang="en-US" sz="1500" dirty="0">
                          <a:effectLst/>
                        </a:rPr>
                      </a:br>
                      <a:r>
                        <a:rPr lang="en-US" sz="1500" dirty="0">
                          <a:effectLst/>
                        </a:rPr>
                        <a:t>(n </a:t>
                      </a:r>
                      <a:r>
                        <a:rPr lang="en-US" sz="1500" baseline="0" dirty="0">
                          <a:effectLst/>
                        </a:rPr>
                        <a:t>= 72</a:t>
                      </a:r>
                      <a:r>
                        <a:rPr lang="en-US" sz="1500" dirty="0">
                          <a:effectLst/>
                        </a:rPr>
                        <a:t>)</a:t>
                      </a:r>
                      <a:endParaRPr lang="en-US" sz="1500" b="0" dirty="0">
                        <a:solidFill>
                          <a:schemeClr val="bg1"/>
                        </a:solidFill>
                        <a:effectLst/>
                        <a:latin typeface="+mn-lt"/>
                        <a:ea typeface="Arial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0099B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0162873"/>
                  </a:ext>
                </a:extLst>
              </a:tr>
              <a:tr h="572347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50"/>
                        </a:spcBef>
                        <a:spcAft>
                          <a:spcPts val="50"/>
                        </a:spcAft>
                      </a:pPr>
                      <a:r>
                        <a:rPr lang="en-US" sz="1500" kern="1200" dirty="0">
                          <a:effectLst/>
                        </a:rPr>
                        <a:t> Median age, years</a:t>
                      </a:r>
                    </a:p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50"/>
                        </a:spcBef>
                        <a:spcAft>
                          <a:spcPts val="50"/>
                        </a:spcAft>
                      </a:pPr>
                      <a:r>
                        <a:rPr lang="en-US" sz="1500" kern="1200" dirty="0">
                          <a:effectLst/>
                        </a:rPr>
                        <a:t> ≥65 years, %</a:t>
                      </a:r>
                      <a:endParaRPr lang="en-US" sz="1500" b="0" i="0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</a:rPr>
                        <a:t>67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</a:rPr>
                        <a:t>62</a:t>
                      </a:r>
                      <a:endParaRPr lang="en-US" sz="1500" b="0" i="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7FCC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</a:rPr>
                        <a:t>69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</a:rPr>
                        <a:t>71</a:t>
                      </a:r>
                      <a:endParaRPr lang="en-US" sz="1500" b="0" i="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8419095"/>
                  </a:ext>
                </a:extLst>
              </a:tr>
              <a:tr h="31496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50"/>
                        </a:spcBef>
                        <a:spcAft>
                          <a:spcPts val="50"/>
                        </a:spcAft>
                      </a:pPr>
                      <a:r>
                        <a:rPr lang="en-US" sz="1500" kern="1200" dirty="0">
                          <a:effectLst/>
                        </a:rPr>
                        <a:t>Male, %</a:t>
                      </a:r>
                      <a:endParaRPr lang="en-US" sz="1500" b="0" i="0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</a:rPr>
                        <a:t>65</a:t>
                      </a:r>
                      <a:endParaRPr lang="en-US" sz="1500" b="0" i="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CCEB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</a:rPr>
                        <a:t>54</a:t>
                      </a:r>
                      <a:endParaRPr lang="en-US" sz="1500" b="0" i="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6139802"/>
                  </a:ext>
                </a:extLst>
              </a:tr>
              <a:tr h="31496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50"/>
                        </a:spcBef>
                        <a:spcAft>
                          <a:spcPts val="50"/>
                        </a:spcAft>
                      </a:pPr>
                      <a:r>
                        <a:rPr lang="en-US" sz="1500" kern="1200" dirty="0">
                          <a:effectLst/>
                        </a:rPr>
                        <a:t>MF diagnosis</a:t>
                      </a:r>
                      <a:r>
                        <a:rPr lang="en-US" sz="1500" kern="1200" baseline="0" dirty="0">
                          <a:effectLst/>
                        </a:rPr>
                        <a:t>: </a:t>
                      </a:r>
                      <a:r>
                        <a:rPr lang="en-US" sz="1500" kern="1200" dirty="0">
                          <a:effectLst/>
                        </a:rPr>
                        <a:t>PMF, PPV-MF, PET-MF, %</a:t>
                      </a:r>
                      <a:endParaRPr lang="en-US" sz="1500" b="0" i="0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</a:rPr>
                        <a:t> 74, 19, 7</a:t>
                      </a:r>
                      <a:endParaRPr lang="en-US" sz="1500" b="0" i="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0099B0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</a:rPr>
                        <a:t> 60, 22, 18</a:t>
                      </a:r>
                      <a:endParaRPr lang="en-US" sz="1500" b="0" i="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7829908"/>
                  </a:ext>
                </a:extLst>
              </a:tr>
              <a:tr h="31496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50"/>
                        </a:spcBef>
                        <a:spcAft>
                          <a:spcPts val="50"/>
                        </a:spcAft>
                      </a:pPr>
                      <a:r>
                        <a:rPr lang="en-US" sz="1500" kern="1200" dirty="0">
                          <a:effectLst/>
                        </a:rPr>
                        <a:t>DIPSS score</a:t>
                      </a:r>
                      <a:r>
                        <a:rPr lang="en-US" sz="1500" kern="1200" baseline="30000" dirty="0">
                          <a:effectLst/>
                        </a:rPr>
                        <a:t>a</a:t>
                      </a:r>
                      <a:r>
                        <a:rPr lang="en-US" sz="1500" kern="1200" baseline="0" dirty="0">
                          <a:effectLst/>
                        </a:rPr>
                        <a:t>: </a:t>
                      </a:r>
                      <a:r>
                        <a:rPr lang="en-US" sz="1500" kern="1200" dirty="0">
                          <a:effectLst/>
                        </a:rPr>
                        <a:t>Int-1, Int-2, High, %</a:t>
                      </a:r>
                      <a:endParaRPr lang="en-US" sz="1500" b="0" i="0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</a:rPr>
                        <a:t> 19, 51, 30</a:t>
                      </a:r>
                      <a:endParaRPr lang="en-US" sz="1500" b="0" i="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CCEB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</a:rPr>
                        <a:t> 18, 51, 31</a:t>
                      </a:r>
                      <a:endParaRPr lang="en-US" sz="1500" b="0" i="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4544305"/>
                  </a:ext>
                </a:extLst>
              </a:tr>
              <a:tr h="31496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50"/>
                        </a:spcBef>
                        <a:spcAft>
                          <a:spcPts val="50"/>
                        </a:spcAft>
                      </a:pPr>
                      <a:r>
                        <a:rPr lang="en-US" sz="1500" kern="1200" dirty="0">
                          <a:effectLst/>
                        </a:rPr>
                        <a:t>Median spleen length, cm</a:t>
                      </a:r>
                      <a:r>
                        <a:rPr lang="en-US" sz="1500" kern="1200" baseline="30000" dirty="0">
                          <a:effectLst/>
                        </a:rPr>
                        <a:t>a</a:t>
                      </a:r>
                      <a:endParaRPr lang="en-US" sz="1500" b="0" i="0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</a:rPr>
                        <a:t>15</a:t>
                      </a:r>
                      <a:endParaRPr lang="en-US" sz="1500" b="0" i="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0099B0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</a:rPr>
                        <a:t>13</a:t>
                      </a:r>
                      <a:endParaRPr lang="en-US" sz="1500" b="0" i="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1815060"/>
                  </a:ext>
                </a:extLst>
              </a:tr>
              <a:tr h="31496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50"/>
                        </a:spcBef>
                        <a:spcAft>
                          <a:spcPts val="50"/>
                        </a:spcAft>
                      </a:pPr>
                      <a:r>
                        <a:rPr lang="en-US" sz="1500" i="1" kern="1200" dirty="0">
                          <a:effectLst/>
                        </a:rPr>
                        <a:t>JAK2</a:t>
                      </a:r>
                      <a:r>
                        <a:rPr lang="en-US" sz="1500" i="0" kern="1200" baseline="30000" dirty="0">
                          <a:effectLst/>
                        </a:rPr>
                        <a:t>V617F</a:t>
                      </a:r>
                      <a:r>
                        <a:rPr lang="en-US" sz="1500" kern="1200" dirty="0">
                          <a:effectLst/>
                        </a:rPr>
                        <a:t> positive, %</a:t>
                      </a:r>
                      <a:endParaRPr lang="en-US" sz="1500" b="0" i="0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</a:rPr>
                        <a:t>80</a:t>
                      </a:r>
                      <a:endParaRPr lang="en-US" sz="1500" b="0" i="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CCEB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</a:rPr>
                        <a:t>71</a:t>
                      </a:r>
                      <a:endParaRPr lang="en-US" sz="1500" b="0" i="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6382023"/>
                  </a:ext>
                </a:extLst>
              </a:tr>
              <a:tr h="31496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50"/>
                        </a:spcBef>
                        <a:spcAft>
                          <a:spcPts val="50"/>
                        </a:spcAft>
                      </a:pPr>
                      <a:r>
                        <a:rPr lang="en-US" sz="1500" i="1" kern="1200" dirty="0">
                          <a:effectLst/>
                        </a:rPr>
                        <a:t>JAK2</a:t>
                      </a:r>
                      <a:r>
                        <a:rPr lang="en-US" sz="1500" i="0" kern="1200" baseline="30000" dirty="0">
                          <a:effectLst/>
                        </a:rPr>
                        <a:t>V617F</a:t>
                      </a:r>
                      <a:r>
                        <a:rPr lang="en-US" sz="1500" i="1" kern="1200" dirty="0">
                          <a:effectLst/>
                        </a:rPr>
                        <a:t> </a:t>
                      </a:r>
                      <a:r>
                        <a:rPr lang="en-US" sz="1500" kern="1200" dirty="0">
                          <a:effectLst/>
                        </a:rPr>
                        <a:t>allele burden, median</a:t>
                      </a:r>
                      <a:endParaRPr lang="en-US" sz="1500" b="0" i="0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50"/>
                        </a:spcBef>
                        <a:spcAft>
                          <a:spcPts val="50"/>
                        </a:spcAft>
                      </a:pPr>
                      <a:r>
                        <a:rPr lang="en-US" sz="1500" kern="1200" dirty="0">
                          <a:effectLst/>
                        </a:rPr>
                        <a:t>30</a:t>
                      </a:r>
                      <a:endParaRPr lang="en-US" sz="1500" b="0" i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0099B0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50"/>
                        </a:spcBef>
                        <a:spcAft>
                          <a:spcPts val="50"/>
                        </a:spcAft>
                      </a:pPr>
                      <a:r>
                        <a:rPr lang="en-US" sz="1500" dirty="0">
                          <a:effectLst/>
                        </a:rPr>
                        <a:t>25</a:t>
                      </a:r>
                      <a:endParaRPr lang="en-US" sz="1500" dirty="0">
                        <a:solidFill>
                          <a:schemeClr val="tx1"/>
                        </a:solidFill>
                        <a:effectLst/>
                        <a:latin typeface="+mn-lt"/>
                        <a:ea typeface="Arial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7428449"/>
                  </a:ext>
                </a:extLst>
              </a:tr>
              <a:tr h="31496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</a:rPr>
                        <a:t>Platelet count &lt;50</a:t>
                      </a:r>
                      <a:r>
                        <a:rPr lang="en-US" sz="15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  <a:sym typeface="Symbol" pitchFamily="2" charset="2"/>
                        </a:rPr>
                        <a:t> × </a:t>
                      </a:r>
                      <a:r>
                        <a:rPr lang="en-US" sz="1500" dirty="0">
                          <a:effectLst/>
                        </a:rPr>
                        <a:t>10</a:t>
                      </a:r>
                      <a:r>
                        <a:rPr lang="en-US" sz="1500" baseline="30000" dirty="0">
                          <a:effectLst/>
                        </a:rPr>
                        <a:t>9</a:t>
                      </a:r>
                      <a:r>
                        <a:rPr lang="en-US" sz="1500" dirty="0">
                          <a:effectLst/>
                        </a:rPr>
                        <a:t>/L, %</a:t>
                      </a:r>
                      <a:endParaRPr lang="en-US" sz="1500" b="0" i="0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</a:rPr>
                        <a:t>42</a:t>
                      </a:r>
                      <a:endParaRPr lang="en-US" sz="1500" b="0" i="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CCEB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</a:rPr>
                        <a:t>44</a:t>
                      </a:r>
                      <a:endParaRPr lang="en-US" sz="1500" b="0" i="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3409708"/>
                  </a:ext>
                </a:extLst>
              </a:tr>
              <a:tr h="31496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</a:rPr>
                        <a:t>Hemoglobin &lt;10 g/dL, %</a:t>
                      </a:r>
                      <a:endParaRPr lang="en-US" sz="1500" b="0" i="0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</a:rPr>
                        <a:t>59</a:t>
                      </a:r>
                      <a:endParaRPr lang="en-US" sz="1500" b="0" i="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0099B0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</a:rPr>
                        <a:t>57</a:t>
                      </a:r>
                      <a:endParaRPr lang="en-US" sz="1500" b="0" i="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5711373"/>
                  </a:ext>
                </a:extLst>
              </a:tr>
              <a:tr h="538480">
                <a:tc>
                  <a:txBody>
                    <a:bodyPr/>
                    <a:lstStyle/>
                    <a:p>
                      <a:pPr marL="125413" indent="-125413">
                        <a:tabLst/>
                      </a:pPr>
                      <a:r>
                        <a:rPr lang="en-US" sz="1500" kern="1200" dirty="0">
                          <a:solidFill>
                            <a:schemeClr val="tx1"/>
                          </a:solidFill>
                          <a:effectLst/>
                        </a:rPr>
                        <a:t>RBC transfusion dependence</a:t>
                      </a:r>
                      <a:r>
                        <a:rPr lang="en-US" sz="1500" kern="1200" baseline="30000" dirty="0">
                          <a:solidFill>
                            <a:schemeClr val="tx1"/>
                          </a:solidFill>
                          <a:effectLst/>
                        </a:rPr>
                        <a:t>b</a:t>
                      </a:r>
                      <a:r>
                        <a:rPr lang="en-US" sz="1500" kern="1200" dirty="0">
                          <a:solidFill>
                            <a:schemeClr val="tx1"/>
                          </a:solidFill>
                          <a:effectLst/>
                        </a:rPr>
                        <a:t>: </a:t>
                      </a:r>
                      <a:br>
                        <a:rPr lang="en-US" sz="1500" kern="1200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en-US" sz="1500" kern="1200" dirty="0">
                          <a:solidFill>
                            <a:schemeClr val="tx1"/>
                          </a:solidFill>
                          <a:effectLst/>
                        </a:rPr>
                        <a:t>dependent, independent, indeterminate, %</a:t>
                      </a:r>
                      <a:r>
                        <a:rPr lang="en-US" sz="15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endParaRPr lang="en-US" sz="1500" b="0" i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chemeClr val="tx1"/>
                          </a:solidFill>
                          <a:effectLst/>
                        </a:rPr>
                        <a:t> 19, 50, 30</a:t>
                      </a:r>
                      <a:endParaRPr lang="en-US" sz="15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CCEB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chemeClr val="tx1"/>
                          </a:solidFill>
                          <a:effectLst/>
                        </a:rPr>
                        <a:t> 19, 51, 29</a:t>
                      </a:r>
                      <a:endParaRPr lang="en-US" sz="15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4613287"/>
                  </a:ext>
                </a:extLst>
              </a:tr>
              <a:tr h="538480">
                <a:tc>
                  <a:txBody>
                    <a:bodyPr/>
                    <a:lstStyle/>
                    <a:p>
                      <a:r>
                        <a:rPr lang="en-US" sz="1500" kern="1200" dirty="0">
                          <a:effectLst/>
                        </a:rPr>
                        <a:t>Prior JAK1/2 inhibitors, %</a:t>
                      </a:r>
                    </a:p>
                    <a:p>
                      <a:r>
                        <a:rPr lang="en-US" sz="1500" kern="1200" dirty="0">
                          <a:effectLst/>
                        </a:rPr>
                        <a:t>   Prior ruxolitinib</a:t>
                      </a:r>
                      <a:r>
                        <a:rPr lang="en-US" sz="1500" dirty="0">
                          <a:effectLst/>
                        </a:rPr>
                        <a:t> </a:t>
                      </a:r>
                      <a:endParaRPr lang="en-US" sz="1500" b="0" i="0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</a:rPr>
                        <a:t>45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</a:rPr>
                        <a:t>42</a:t>
                      </a:r>
                      <a:endParaRPr lang="en-US" sz="1500" b="0" i="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0099B0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</a:rPr>
                        <a:t>47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</a:rPr>
                        <a:t>46</a:t>
                      </a:r>
                      <a:endParaRPr lang="en-US" sz="1500" b="0" i="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0777686"/>
                  </a:ext>
                </a:extLst>
              </a:tr>
            </a:tbl>
          </a:graphicData>
        </a:graphic>
      </p:graphicFrame>
      <p:sp>
        <p:nvSpPr>
          <p:cNvPr id="6" name="Title 5">
            <a:extLst>
              <a:ext uri="{FF2B5EF4-FFF2-40B4-BE49-F238E27FC236}">
                <a16:creationId xmlns:a16="http://schemas.microsoft.com/office/drawing/2014/main" id="{4BD2A82C-E84E-B749-A4DF-DDB1B57B87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" y="182880"/>
            <a:ext cx="11734800" cy="709331"/>
          </a:xfrm>
        </p:spPr>
        <p:txBody>
          <a:bodyPr vert="horz" lIns="91440" tIns="91440" rIns="0" bIns="0" rtlCol="0" anchor="t" anchorCtr="0">
            <a:noAutofit/>
          </a:bodyPr>
          <a:lstStyle/>
          <a:p>
            <a:pPr algn="l" defTabSz="914400">
              <a:lnSpc>
                <a:spcPct val="90000"/>
              </a:lnSpc>
              <a:spcAft>
                <a:spcPts val="1000"/>
              </a:spcAft>
            </a:pPr>
            <a:r>
              <a:rPr lang="en-US" sz="2000" dirty="0">
                <a:solidFill>
                  <a:srgbClr val="171E4C"/>
                </a:solidFill>
                <a:latin typeface="Arial" panose="020B0604020202020204"/>
              </a:rPr>
              <a:t>PERSIST-2: Baseline Characteristics and BAT Received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C557D48-622E-4A16-AD4E-168F0C52645F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762000" y="5715000"/>
            <a:ext cx="4724400" cy="273050"/>
          </a:xfrm>
        </p:spPr>
        <p:txBody>
          <a:bodyPr vert="horz" lIns="91440" tIns="0" rIns="0" bIns="45720" rtlCol="0" anchor="b">
            <a:noAutofit/>
          </a:bodyPr>
          <a:lstStyle/>
          <a:p>
            <a:pPr algn="l">
              <a:spcBef>
                <a:spcPts val="0"/>
              </a:spcBef>
            </a:pPr>
            <a:r>
              <a:rPr lang="en-US" sz="1200" b="1" dirty="0">
                <a:solidFill>
                  <a:srgbClr val="515259"/>
                </a:solidFill>
                <a:latin typeface="Proxima Nova Rg"/>
              </a:rPr>
              <a:t>Mascarenhas J, et al. </a:t>
            </a:r>
            <a:r>
              <a:rPr lang="en-US" sz="1200" b="1" i="1" dirty="0">
                <a:solidFill>
                  <a:srgbClr val="515259"/>
                </a:solidFill>
                <a:latin typeface="Proxima Nova Rg"/>
              </a:rPr>
              <a:t>JAMA Oncol</a:t>
            </a:r>
            <a:r>
              <a:rPr lang="en-US" sz="1200" b="1" dirty="0">
                <a:solidFill>
                  <a:srgbClr val="515259"/>
                </a:solidFill>
                <a:latin typeface="Proxima Nova Rg"/>
              </a:rPr>
              <a:t>. 2018;4:652-659</a:t>
            </a:r>
          </a:p>
        </p:txBody>
      </p:sp>
      <p:graphicFrame>
        <p:nvGraphicFramePr>
          <p:cNvPr id="5" name="Table 16">
            <a:extLst>
              <a:ext uri="{FF2B5EF4-FFF2-40B4-BE49-F238E27FC236}">
                <a16:creationId xmlns:a16="http://schemas.microsoft.com/office/drawing/2014/main" id="{7CCA7E20-21B7-EA48-9915-65A1108AA632}"/>
              </a:ext>
            </a:extLst>
          </p:cNvPr>
          <p:cNvGraphicFramePr>
            <a:graphicFrameLocks/>
          </p:cNvGraphicFramePr>
          <p:nvPr/>
        </p:nvGraphicFramePr>
        <p:xfrm>
          <a:off x="7538826" y="2527664"/>
          <a:ext cx="4177023" cy="246888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3008672">
                  <a:extLst>
                    <a:ext uri="{9D8B030D-6E8A-4147-A177-3AD203B41FA5}">
                      <a16:colId xmlns:a16="http://schemas.microsoft.com/office/drawing/2014/main" val="4127906672"/>
                    </a:ext>
                  </a:extLst>
                </a:gridCol>
                <a:gridCol w="1168351">
                  <a:extLst>
                    <a:ext uri="{9D8B030D-6E8A-4147-A177-3AD203B41FA5}">
                      <a16:colId xmlns:a16="http://schemas.microsoft.com/office/drawing/2014/main" val="716364596"/>
                    </a:ext>
                  </a:extLst>
                </a:gridCol>
              </a:tblGrid>
              <a:tr h="53848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50"/>
                        </a:spcBef>
                        <a:spcAft>
                          <a:spcPts val="50"/>
                        </a:spcAft>
                      </a:pPr>
                      <a:r>
                        <a:rPr lang="en-US" sz="1500" kern="1200" dirty="0">
                          <a:effectLst/>
                        </a:rPr>
                        <a:t>BAT Received in &gt;2 Patients, %</a:t>
                      </a:r>
                      <a:r>
                        <a:rPr lang="en-US" sz="1500" kern="1200" baseline="30000" dirty="0">
                          <a:effectLst/>
                        </a:rPr>
                        <a:t>1</a:t>
                      </a:r>
                      <a:endParaRPr lang="en-US" sz="1500" b="1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0099B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50"/>
                        </a:spcBef>
                        <a:spcAft>
                          <a:spcPts val="50"/>
                        </a:spcAft>
                      </a:pPr>
                      <a:r>
                        <a:rPr lang="en-US" sz="1500" dirty="0">
                          <a:effectLst/>
                        </a:rPr>
                        <a:t>BAT</a:t>
                      </a:r>
                      <a:br>
                        <a:rPr lang="en-US" sz="1500" dirty="0">
                          <a:effectLst/>
                        </a:rPr>
                      </a:br>
                      <a:r>
                        <a:rPr lang="en-US" sz="1500" dirty="0">
                          <a:effectLst/>
                        </a:rPr>
                        <a:t>(n </a:t>
                      </a:r>
                      <a:r>
                        <a:rPr lang="en-US" sz="1500" baseline="0" dirty="0">
                          <a:effectLst/>
                        </a:rPr>
                        <a:t>= 98</a:t>
                      </a:r>
                      <a:r>
                        <a:rPr lang="en-US" sz="1500" dirty="0">
                          <a:effectLst/>
                        </a:rPr>
                        <a:t>)</a:t>
                      </a:r>
                      <a:endParaRPr lang="en-US" sz="1500" b="0" dirty="0">
                        <a:solidFill>
                          <a:schemeClr val="bg1"/>
                        </a:solidFill>
                        <a:effectLst/>
                        <a:latin typeface="+mn-lt"/>
                        <a:ea typeface="Arial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0099B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0162873"/>
                  </a:ext>
                </a:extLst>
              </a:tr>
              <a:tr h="31496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50"/>
                        </a:spcBef>
                        <a:spcAft>
                          <a:spcPts val="50"/>
                        </a:spcAft>
                      </a:pPr>
                      <a:r>
                        <a:rPr lang="en-US" sz="1500" kern="1200" dirty="0">
                          <a:effectLst/>
                        </a:rPr>
                        <a:t>Ruxolitinib</a:t>
                      </a:r>
                      <a:r>
                        <a:rPr lang="en-US" sz="1500" kern="1200" baseline="30000" dirty="0">
                          <a:effectLst/>
                        </a:rPr>
                        <a:t>c</a:t>
                      </a:r>
                      <a:endParaRPr lang="en-US" sz="1500" b="0" i="0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50"/>
                        </a:spcBef>
                        <a:spcAft>
                          <a:spcPts val="50"/>
                        </a:spcAft>
                      </a:pPr>
                      <a:r>
                        <a:rPr lang="en-US" sz="1500" dirty="0">
                          <a:effectLst/>
                        </a:rPr>
                        <a:t>45</a:t>
                      </a:r>
                      <a:endParaRPr lang="en-US" sz="1500" dirty="0">
                        <a:solidFill>
                          <a:schemeClr val="tx1"/>
                        </a:solidFill>
                        <a:effectLst/>
                        <a:latin typeface="+mn-lt"/>
                        <a:ea typeface="Arial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8419095"/>
                  </a:ext>
                </a:extLst>
              </a:tr>
              <a:tr h="31496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50"/>
                        </a:spcBef>
                        <a:spcAft>
                          <a:spcPts val="50"/>
                        </a:spcAft>
                      </a:pPr>
                      <a:r>
                        <a:rPr lang="en-US" sz="1500" dirty="0">
                          <a:effectLst/>
                        </a:rPr>
                        <a:t>Hydroxyurea</a:t>
                      </a:r>
                      <a:endParaRPr lang="en-US" sz="1500" b="0" i="0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50"/>
                        </a:spcBef>
                        <a:spcAft>
                          <a:spcPts val="50"/>
                        </a:spcAft>
                      </a:pPr>
                      <a:r>
                        <a:rPr lang="en-US" sz="1500" dirty="0">
                          <a:effectLst/>
                        </a:rPr>
                        <a:t>19</a:t>
                      </a:r>
                      <a:endParaRPr lang="en-US" sz="15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1183470"/>
                  </a:ext>
                </a:extLst>
              </a:tr>
              <a:tr h="31496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50"/>
                        </a:spcBef>
                        <a:spcAft>
                          <a:spcPts val="50"/>
                        </a:spcAft>
                      </a:pPr>
                      <a:r>
                        <a:rPr lang="en-US" sz="1500" kern="1200" dirty="0">
                          <a:effectLst/>
                        </a:rPr>
                        <a:t>Watch-and-wait only</a:t>
                      </a:r>
                      <a:endParaRPr lang="en-US" sz="1500" b="0" i="0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50"/>
                        </a:spcBef>
                        <a:spcAft>
                          <a:spcPts val="50"/>
                        </a:spcAft>
                      </a:pPr>
                      <a:r>
                        <a:rPr lang="en-US" sz="1500" dirty="0">
                          <a:effectLst/>
                        </a:rPr>
                        <a:t>19</a:t>
                      </a:r>
                      <a:endParaRPr lang="en-US" sz="1500" dirty="0">
                        <a:solidFill>
                          <a:schemeClr val="tx1"/>
                        </a:solidFill>
                        <a:effectLst/>
                        <a:latin typeface="+mn-lt"/>
                        <a:ea typeface="Arial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6139802"/>
                  </a:ext>
                </a:extLst>
              </a:tr>
              <a:tr h="31496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50"/>
                        </a:spcBef>
                        <a:spcAft>
                          <a:spcPts val="50"/>
                        </a:spcAft>
                      </a:pPr>
                      <a:r>
                        <a:rPr lang="en-US" sz="1500" kern="1200" dirty="0">
                          <a:effectLst/>
                        </a:rPr>
                        <a:t>Prednisone/prednisolone</a:t>
                      </a:r>
                      <a:endParaRPr lang="en-US" sz="1500" b="0" i="0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50"/>
                        </a:spcBef>
                        <a:spcAft>
                          <a:spcPts val="50"/>
                        </a:spcAft>
                      </a:pPr>
                      <a:r>
                        <a:rPr lang="en-US" sz="1500" dirty="0">
                          <a:effectLst/>
                        </a:rPr>
                        <a:t>13</a:t>
                      </a:r>
                      <a:endParaRPr lang="en-US" sz="1500" dirty="0">
                        <a:solidFill>
                          <a:schemeClr val="tx1"/>
                        </a:solidFill>
                        <a:effectLst/>
                        <a:latin typeface="+mn-lt"/>
                        <a:ea typeface="Arial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4544305"/>
                  </a:ext>
                </a:extLst>
              </a:tr>
              <a:tr h="31496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50"/>
                        </a:spcBef>
                        <a:spcAft>
                          <a:spcPts val="50"/>
                        </a:spcAft>
                      </a:pPr>
                      <a:r>
                        <a:rPr lang="en-US" sz="1500" kern="1200" dirty="0">
                          <a:effectLst/>
                        </a:rPr>
                        <a:t>Danazol</a:t>
                      </a:r>
                      <a:endParaRPr lang="en-US" sz="1500" b="0" i="0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50"/>
                        </a:spcBef>
                        <a:spcAft>
                          <a:spcPts val="50"/>
                        </a:spcAft>
                      </a:pPr>
                      <a:r>
                        <a:rPr lang="en-US" sz="1500" dirty="0">
                          <a:effectLst/>
                        </a:rPr>
                        <a:t>5</a:t>
                      </a:r>
                      <a:endParaRPr lang="en-US" sz="1500" dirty="0">
                        <a:solidFill>
                          <a:schemeClr val="tx1"/>
                        </a:solidFill>
                        <a:effectLst/>
                        <a:latin typeface="+mn-lt"/>
                        <a:ea typeface="Arial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1815060"/>
                  </a:ext>
                </a:extLst>
              </a:tr>
              <a:tr h="31496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50"/>
                        </a:spcBef>
                        <a:spcAft>
                          <a:spcPts val="50"/>
                        </a:spcAft>
                      </a:pPr>
                      <a:r>
                        <a:rPr lang="en-US" sz="1500" kern="1200" dirty="0">
                          <a:effectLst/>
                        </a:rPr>
                        <a:t>Thalidomide</a:t>
                      </a:r>
                      <a:endParaRPr lang="en-US" sz="1500" b="0" i="0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50"/>
                        </a:spcBef>
                        <a:spcAft>
                          <a:spcPts val="50"/>
                        </a:spcAft>
                      </a:pPr>
                      <a:r>
                        <a:rPr lang="en-US" sz="1500" dirty="0">
                          <a:effectLst/>
                        </a:rPr>
                        <a:t>3</a:t>
                      </a:r>
                      <a:endParaRPr lang="en-US" sz="1500" dirty="0">
                        <a:solidFill>
                          <a:schemeClr val="tx1"/>
                        </a:solidFill>
                        <a:effectLst/>
                        <a:latin typeface="+mn-lt"/>
                        <a:ea typeface="Arial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6382023"/>
                  </a:ext>
                </a:extLst>
              </a:tr>
            </a:tbl>
          </a:graphicData>
        </a:graphic>
      </p:graphicFrame>
      <p:sp>
        <p:nvSpPr>
          <p:cNvPr id="10" name="Content Placeholder 18">
            <a:extLst>
              <a:ext uri="{FF2B5EF4-FFF2-40B4-BE49-F238E27FC236}">
                <a16:creationId xmlns:a16="http://schemas.microsoft.com/office/drawing/2014/main" id="{E31F6D30-7748-3749-9569-70C9CA750D7E}"/>
              </a:ext>
            </a:extLst>
          </p:cNvPr>
          <p:cNvSpPr txBox="1">
            <a:spLocks/>
          </p:cNvSpPr>
          <p:nvPr/>
        </p:nvSpPr>
        <p:spPr>
          <a:xfrm>
            <a:off x="7453423" y="1188078"/>
            <a:ext cx="4338084" cy="7478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Courier New" panose="02070309020205020404" pitchFamily="49" charset="0"/>
              <a:buChar char="o"/>
              <a:defRPr sz="16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Courier New" panose="02070309020205020404" pitchFamily="49" charset="0"/>
              <a:buChar char="o"/>
              <a:defRPr sz="16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36192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Of the BAT patients who received ruxolitinib, 93% began treatment at ≤10 mg BID, including 64% at ≤5 mg BID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3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583968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3628943-23B5-4541-8654-1B217D7B8D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" y="182880"/>
            <a:ext cx="11734800" cy="709331"/>
          </a:xfrm>
        </p:spPr>
        <p:txBody>
          <a:bodyPr vert="horz" lIns="91440" tIns="91440" rIns="0" bIns="0" rtlCol="0" anchor="t" anchorCtr="0">
            <a:noAutofit/>
          </a:bodyPr>
          <a:lstStyle/>
          <a:p>
            <a:pPr algn="l" defTabSz="914400">
              <a:lnSpc>
                <a:spcPct val="90000"/>
              </a:lnSpc>
              <a:spcAft>
                <a:spcPts val="1000"/>
              </a:spcAft>
            </a:pPr>
            <a:r>
              <a:rPr lang="en-US" sz="2000" dirty="0">
                <a:solidFill>
                  <a:srgbClr val="171E4C"/>
                </a:solidFill>
                <a:latin typeface="Arial" panose="020B0604020202020204"/>
              </a:rPr>
              <a:t>PERSIST-2: highlights</a:t>
            </a:r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9D5BA75B-05ED-5941-8574-3DA5650F250B}"/>
              </a:ext>
            </a:extLst>
          </p:cNvPr>
          <p:cNvSpPr txBox="1">
            <a:spLocks/>
          </p:cNvSpPr>
          <p:nvPr/>
        </p:nvSpPr>
        <p:spPr>
          <a:xfrm>
            <a:off x="8610600" y="5334000"/>
            <a:ext cx="3352800" cy="826532"/>
          </a:xfrm>
          <a:prstGeom prst="rect">
            <a:avLst/>
          </a:prstGeom>
        </p:spPr>
        <p:txBody>
          <a:bodyPr vert="horz" lIns="90000" tIns="46800" rIns="0" bIns="46800" rtlCol="0" anchor="b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3"/>
              </a:buClr>
              <a:buFont typeface="Arial" panose="020B0604020202020204" pitchFamily="34" charset="0"/>
              <a:buNone/>
              <a:defRPr sz="800" b="0" i="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Courier New" panose="02070309020205020404" pitchFamily="49" charset="0"/>
              <a:buNone/>
              <a:defRPr sz="16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Courier New" panose="02070309020205020404" pitchFamily="49" charset="0"/>
              <a:buNone/>
              <a:defRPr sz="16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A834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515259"/>
                </a:solidFill>
                <a:effectLst/>
                <a:uLnTx/>
                <a:uFillTx/>
                <a:latin typeface="Proxima Nova Rg"/>
                <a:ea typeface="+mn-ea"/>
                <a:cs typeface="+mn-cs"/>
              </a:rPr>
              <a:t>Mascarenhas J, et al. </a:t>
            </a:r>
            <a:r>
              <a:rPr kumimoji="0" lang="en-US" sz="1200" b="1" i="1" u="none" strike="noStrike" kern="1200" cap="none" spc="0" normalizeH="0" baseline="0" noProof="0" dirty="0">
                <a:ln>
                  <a:noFill/>
                </a:ln>
                <a:solidFill>
                  <a:srgbClr val="515259"/>
                </a:solidFill>
                <a:effectLst/>
                <a:uLnTx/>
                <a:uFillTx/>
                <a:latin typeface="Proxima Nova Rg"/>
                <a:ea typeface="+mn-ea"/>
                <a:cs typeface="+mn-cs"/>
              </a:rPr>
              <a:t>JAMA Oncol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515259"/>
                </a:solidFill>
                <a:effectLst/>
                <a:uLnTx/>
                <a:uFillTx/>
                <a:latin typeface="Proxima Nova Rg"/>
                <a:ea typeface="+mn-ea"/>
                <a:cs typeface="+mn-cs"/>
              </a:rPr>
              <a:t>. 2018;4:652-659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A834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515259"/>
                </a:solidFill>
                <a:effectLst/>
                <a:uLnTx/>
                <a:uFillTx/>
                <a:latin typeface="Proxima Nova Rg"/>
                <a:ea typeface="+mn-ea"/>
                <a:cs typeface="+mn-cs"/>
              </a:rPr>
              <a:t>Oh ST. Blood Adv. 2023;7:5835-5842.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A8341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515259"/>
              </a:solidFill>
              <a:effectLst/>
              <a:uLnTx/>
              <a:uFillTx/>
              <a:latin typeface="Proxima Nova Rg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F74E1C9-AA7E-2816-1DC6-68240C42C4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136" y="568024"/>
            <a:ext cx="3688328" cy="290669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02F29B0-8DC1-04B3-78EF-7D5ABA6E23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680" y="3276648"/>
            <a:ext cx="3793992" cy="297175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8115337-FA43-F56E-4D40-F79E83EDDA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0600" y="3352800"/>
            <a:ext cx="3377404" cy="283815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0A5EA6A8-7053-6548-50BD-89912DC2ED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30920" y="521385"/>
            <a:ext cx="3608511" cy="2838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560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35670B-1D49-4277-40EA-489880F7A8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C8CE66-6D01-8423-2872-39C0EA714A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144588"/>
          </a:xfrm>
        </p:spPr>
        <p:txBody>
          <a:bodyPr>
            <a:normAutofit/>
          </a:bodyPr>
          <a:lstStyle/>
          <a:p>
            <a:r>
              <a:rPr lang="en-US" sz="3000" dirty="0"/>
              <a:t>Module 14: Systemic Mastocytosis and Myelofibrosis</a:t>
            </a:r>
            <a:endParaRPr lang="en-US" sz="3000" dirty="0">
              <a:solidFill>
                <a:srgbClr val="0070C0"/>
              </a:solidFill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C4F8961-E624-6884-101C-AEF3423243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987" y="1144587"/>
            <a:ext cx="11262167" cy="5257800"/>
          </a:xfrm>
        </p:spPr>
        <p:txBody>
          <a:bodyPr>
            <a:noAutofit/>
          </a:bodyPr>
          <a:lstStyle/>
          <a:p>
            <a:pPr>
              <a:lnSpc>
                <a:spcPts val="3800"/>
              </a:lnSpc>
              <a:spcBef>
                <a:spcPts val="2000"/>
              </a:spcBef>
              <a:spcAft>
                <a:spcPts val="2000"/>
              </a:spcAft>
            </a:pPr>
            <a:endParaRPr lang="en-US" sz="2800" noProof="0" dirty="0"/>
          </a:p>
          <a:p>
            <a:pPr>
              <a:lnSpc>
                <a:spcPts val="3800"/>
              </a:lnSpc>
              <a:spcBef>
                <a:spcPts val="2000"/>
              </a:spcBef>
              <a:spcAft>
                <a:spcPts val="2000"/>
              </a:spcAft>
            </a:pPr>
            <a:r>
              <a:rPr lang="en-US" sz="3600" noProof="0" dirty="0">
                <a:latin typeface="Calibri" panose="020F0502020204030204" pitchFamily="34" charset="0"/>
                <a:cs typeface="Calibri" panose="020F0502020204030204" pitchFamily="34" charset="0"/>
              </a:rPr>
              <a:t>We would like to do a “best paper or presentation of the year” activity. </a:t>
            </a:r>
            <a:r>
              <a:rPr lang="en-US" sz="3600" noProof="0">
                <a:latin typeface="Calibri" panose="020F0502020204030204" pitchFamily="34" charset="0"/>
                <a:cs typeface="Calibri" panose="020F0502020204030204" pitchFamily="34" charset="0"/>
              </a:rPr>
              <a:t>Please suggest one “paper of the year” and 2 other worthy papers based on the value in treatment of current and future patients.</a:t>
            </a:r>
            <a:endParaRPr lang="en-US" sz="3600" b="0" noProof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100704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>
            <a:extLst>
              <a:ext uri="{FF2B5EF4-FFF2-40B4-BE49-F238E27FC236}">
                <a16:creationId xmlns:a16="http://schemas.microsoft.com/office/drawing/2014/main" id="{A9D6638E-42BB-4BAA-9D87-EF5F21612B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" y="182880"/>
            <a:ext cx="11091333" cy="731837"/>
          </a:xfrm>
        </p:spPr>
        <p:txBody>
          <a:bodyPr vert="horz" lIns="91440" tIns="91440" rIns="0" bIns="0" rtlCol="0" anchor="t" anchorCtr="0">
            <a:noAutofit/>
          </a:bodyPr>
          <a:lstStyle/>
          <a:p>
            <a:pPr algn="l" defTabSz="914400">
              <a:lnSpc>
                <a:spcPct val="90000"/>
              </a:lnSpc>
              <a:spcAft>
                <a:spcPts val="1000"/>
              </a:spcAft>
            </a:pPr>
            <a:r>
              <a:rPr lang="en-IN" sz="2000" dirty="0">
                <a:solidFill>
                  <a:srgbClr val="171E4C"/>
                </a:solidFill>
                <a:latin typeface="Arial" panose="020B0604020202020204"/>
              </a:rPr>
              <a:t>PAC203: </a:t>
            </a:r>
            <a:r>
              <a:rPr lang="en-US" sz="2000" dirty="0">
                <a:solidFill>
                  <a:srgbClr val="171E4C"/>
                </a:solidFill>
                <a:latin typeface="Arial" panose="020B0604020202020204"/>
              </a:rPr>
              <a:t>Greatest efficacy of </a:t>
            </a:r>
            <a:r>
              <a:rPr lang="en-IN" sz="2000" dirty="0">
                <a:solidFill>
                  <a:srgbClr val="171E4C"/>
                </a:solidFill>
                <a:latin typeface="Arial" panose="020B0604020202020204"/>
              </a:rPr>
              <a:t>Pacritinib </a:t>
            </a:r>
            <a:r>
              <a:rPr lang="en-US" sz="2000" dirty="0">
                <a:solidFill>
                  <a:srgbClr val="171E4C"/>
                </a:solidFill>
                <a:latin typeface="Arial" panose="020B0604020202020204"/>
              </a:rPr>
              <a:t>at 200 mg BID</a:t>
            </a:r>
            <a:r>
              <a:rPr lang="en-IN" sz="2000" dirty="0">
                <a:solidFill>
                  <a:srgbClr val="171E4C"/>
                </a:solidFill>
                <a:latin typeface="Arial" panose="020B0604020202020204"/>
              </a:rPr>
              <a:t> in Advanced Myelofibrosis</a:t>
            </a:r>
            <a:endParaRPr lang="en-US" sz="2000" dirty="0">
              <a:solidFill>
                <a:srgbClr val="171E4C"/>
              </a:solidFill>
              <a:latin typeface="Arial" panose="020B0604020202020204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AE7E596-D069-4D6C-9F84-FD3C4F749F4D}"/>
              </a:ext>
            </a:extLst>
          </p:cNvPr>
          <p:cNvSpPr/>
          <p:nvPr/>
        </p:nvSpPr>
        <p:spPr>
          <a:xfrm>
            <a:off x="258726" y="5707155"/>
            <a:ext cx="11382942" cy="915955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N" sz="1200" b="0" i="0" u="none" strike="noStrike" kern="1200" cap="none" spc="0" normalizeH="0" baseline="0" noProof="0">
                <a:ln>
                  <a:noFill/>
                </a:ln>
                <a:solidFill>
                  <a:srgbClr val="070605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/>
              </a:rPr>
              <a:t>The 200 mg BID arm had the highest rates of SVR ≥ 35% (200 mg BID: 9.3%; 100 mg BID: 1.8%; 100 mg QD: 0.0%) and TSS ≥ 50% (200 mg BID: 7.4%; 100 mg BID: 5.5%; 100 mg QD: 5.8%).</a:t>
            </a:r>
            <a:r>
              <a:rPr kumimoji="0" lang="en-IN" sz="1200" b="0" i="0" u="none" strike="noStrike" kern="1200" cap="none" spc="0" normalizeH="0" baseline="30000" noProof="0">
                <a:ln>
                  <a:noFill/>
                </a:ln>
                <a:solidFill>
                  <a:srgbClr val="070605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/>
              </a:rPr>
              <a:t>1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70605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N" sz="1200" b="0" i="0" u="none" strike="noStrike" kern="1200" cap="none" spc="0" normalizeH="0" baseline="0" noProof="0">
                <a:ln>
                  <a:noFill/>
                </a:ln>
                <a:solidFill>
                  <a:srgbClr val="070605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/>
              </a:rPr>
              <a:t>Pharmacokinetic and pharmacodynamic data support testing </a:t>
            </a:r>
            <a:r>
              <a:rPr kumimoji="0" lang="en-IN" sz="1200" b="0" i="0" u="none" strike="noStrike" kern="1200" cap="none" spc="0" normalizeH="0" baseline="0" noProof="0" err="1">
                <a:ln>
                  <a:noFill/>
                </a:ln>
                <a:solidFill>
                  <a:srgbClr val="070605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/>
              </a:rPr>
              <a:t>pacritinib</a:t>
            </a:r>
            <a:r>
              <a:rPr kumimoji="0" lang="en-IN" sz="1200" b="0" i="0" u="none" strike="noStrike" kern="1200" cap="none" spc="0" normalizeH="0" baseline="0" noProof="0">
                <a:ln>
                  <a:noFill/>
                </a:ln>
                <a:solidFill>
                  <a:srgbClr val="070605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/>
              </a:rPr>
              <a:t> 200 mg BID in the pivotal randomized PACIFICA phase 3 trial.</a:t>
            </a:r>
            <a:r>
              <a:rPr kumimoji="0" lang="en-IN" sz="1200" b="0" i="0" u="none" strike="noStrike" kern="1200" cap="none" spc="0" normalizeH="0" baseline="30000" noProof="0">
                <a:ln>
                  <a:noFill/>
                </a:ln>
                <a:solidFill>
                  <a:srgbClr val="070605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/>
              </a:rPr>
              <a:t>1</a:t>
            </a:r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srgbClr val="070605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N" sz="1200" b="0" i="0" u="none" strike="noStrike" kern="1200" cap="none" spc="0" normalizeH="0" baseline="0" noProof="0" err="1">
                <a:ln>
                  <a:noFill/>
                </a:ln>
                <a:solidFill>
                  <a:srgbClr val="070605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/>
              </a:rPr>
              <a:t>Pacritinib</a:t>
            </a:r>
            <a:r>
              <a:rPr kumimoji="0" lang="en-IN" sz="1200" b="0" i="0" u="none" strike="noStrike" kern="1200" cap="none" spc="0" normalizeH="0" baseline="0" noProof="0">
                <a:ln>
                  <a:noFill/>
                </a:ln>
                <a:solidFill>
                  <a:srgbClr val="070605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/>
              </a:rPr>
              <a:t> demonstrated clinical benefit and was well tolerated in advanced myelofibrosis patients, including those with severe thrombocytopenia.</a:t>
            </a:r>
            <a:r>
              <a:rPr kumimoji="0" lang="en-IN" sz="1200" b="0" i="0" u="none" strike="noStrike" kern="1200" cap="none" spc="0" normalizeH="0" baseline="30000" noProof="0">
                <a:ln>
                  <a:noFill/>
                </a:ln>
                <a:solidFill>
                  <a:srgbClr val="070605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/>
              </a:rPr>
              <a:t>1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70605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Arial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8130EC3-1865-4B71-A534-EC4423D68A76}"/>
              </a:ext>
            </a:extLst>
          </p:cNvPr>
          <p:cNvSpPr/>
          <p:nvPr/>
        </p:nvSpPr>
        <p:spPr>
          <a:xfrm>
            <a:off x="6858000" y="6595615"/>
            <a:ext cx="5278943" cy="24622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1.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Gerds et al., 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Blood Adv,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2020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; 2.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Gerds et al., ASH 2019 #667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;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NCT03165734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  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EC1F4491-0A33-49D1-949D-1811559B52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510" y="937587"/>
            <a:ext cx="10479374" cy="4769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9209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52307C-8C51-4B89-AF7C-FF4EE850E9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" y="182880"/>
            <a:ext cx="11731752" cy="785531"/>
          </a:xfrm>
        </p:spPr>
        <p:txBody>
          <a:bodyPr vert="horz" lIns="91440" tIns="91440" rIns="91440" bIns="45720" rtlCol="0" anchor="t" anchorCtr="0">
            <a:noAutofit/>
          </a:bodyPr>
          <a:lstStyle/>
          <a:p>
            <a:pPr algn="l"/>
            <a:r>
              <a:rPr lang="en-US" sz="2000" dirty="0">
                <a:solidFill>
                  <a:srgbClr val="171E4C"/>
                </a:solidFill>
                <a:latin typeface="Arial" panose="020B0604020202020204"/>
              </a:rPr>
              <a:t>SIMPLIFY-1: Momelotinib First Line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51AC381-9090-48AD-8DCF-A824043A4964}"/>
              </a:ext>
            </a:extLst>
          </p:cNvPr>
          <p:cNvSpPr txBox="1"/>
          <p:nvPr/>
        </p:nvSpPr>
        <p:spPr>
          <a:xfrm>
            <a:off x="0" y="5853967"/>
            <a:ext cx="3033203" cy="261610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Mesa RA. </a:t>
            </a:r>
            <a:r>
              <a:rPr kumimoji="0" lang="en-US" sz="11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 Clin Oncol. 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2017;35:3844-3850.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69D5D85-2C5D-A025-219B-436C963D1F3E}"/>
              </a:ext>
            </a:extLst>
          </p:cNvPr>
          <p:cNvSpPr txBox="1"/>
          <p:nvPr/>
        </p:nvSpPr>
        <p:spPr>
          <a:xfrm>
            <a:off x="1790700" y="5042382"/>
            <a:ext cx="8610600" cy="70788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algn="ctr" defTabSz="4572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Momelotinib was noninferior for spleen reduction but NOT noninferior for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symptom improvement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92021" y="1066800"/>
            <a:ext cx="15698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19334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MMB (n</a:t>
            </a: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19334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19334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=</a:t>
            </a: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19334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19334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184)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650148" y="1066800"/>
            <a:ext cx="15130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19334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RUX (n</a:t>
            </a: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19334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19334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=</a:t>
            </a: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19334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19334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204)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576019" y="3426542"/>
            <a:ext cx="12028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19334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35% decrease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149950" y="4188543"/>
            <a:ext cx="5645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19334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SRR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1798290" y="4416893"/>
            <a:ext cx="3260719" cy="307777"/>
            <a:chOff x="1790209" y="4528229"/>
            <a:chExt cx="3260719" cy="307777"/>
          </a:xfrm>
        </p:grpSpPr>
        <p:sp>
          <p:nvSpPr>
            <p:cNvPr id="12" name="TextBox 11"/>
            <p:cNvSpPr txBox="1"/>
            <p:nvPr/>
          </p:nvSpPr>
          <p:spPr>
            <a:xfrm>
              <a:off x="1790209" y="4528229"/>
              <a:ext cx="160653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19334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26.5% (57 of 215)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444398" y="4528229"/>
              <a:ext cx="160653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19334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29.0% (63 of 217)</a:t>
              </a: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1231340" y="4670960"/>
            <a:ext cx="43591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9334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Proportion difference of 0.09 (95% CI, 0.02 to 0.16) 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19334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9334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= 0.011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977701" y="1066800"/>
            <a:ext cx="15698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19334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MMB (n</a:t>
            </a: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19334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19334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=</a:t>
            </a: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19334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19334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174)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329250" y="1066800"/>
            <a:ext cx="15130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19334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RUX (n</a:t>
            </a: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19334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19334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=</a:t>
            </a: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19334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19334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190)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745905" y="3955949"/>
            <a:ext cx="1317663" cy="15388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marR="0" lvl="0" indent="0" algn="ctr" defTabSz="457189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Geneva" charset="0"/>
              </a:defRPr>
            </a:lvl1pPr>
          </a:lstStyle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Geneva" charset="0"/>
                <a:cs typeface="+mn-cs"/>
              </a:rPr>
              <a:t>Individual Patients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9914375" y="3467838"/>
            <a:ext cx="12028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19334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50% decrease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931210" y="4188543"/>
            <a:ext cx="17572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19334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TSS response rate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7203363" y="4416893"/>
            <a:ext cx="3260719" cy="307777"/>
            <a:chOff x="1790209" y="4528229"/>
            <a:chExt cx="3260719" cy="307777"/>
          </a:xfrm>
        </p:grpSpPr>
        <p:sp>
          <p:nvSpPr>
            <p:cNvPr id="22" name="TextBox 21"/>
            <p:cNvSpPr txBox="1"/>
            <p:nvPr/>
          </p:nvSpPr>
          <p:spPr>
            <a:xfrm>
              <a:off x="1790209" y="4528229"/>
              <a:ext cx="159319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19334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28.4% (60 of 211)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457735" y="4528229"/>
              <a:ext cx="159319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19334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42.2% (89 of 211)</a:t>
              </a: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6201211" y="4670960"/>
            <a:ext cx="52650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9334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Noninferiority proportion difference of 0.09 (95% CI, -0.08 to 0.08) 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19334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9334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= 0.98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150978" y="4008864"/>
            <a:ext cx="1317663" cy="15388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marR="0" lvl="0" indent="0" algn="ctr" defTabSz="457189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Geneva" charset="0"/>
              </a:defRPr>
            </a:lvl1pPr>
          </a:lstStyle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Geneva" charset="0"/>
                <a:cs typeface="+mn-cs"/>
              </a:rPr>
              <a:t>Individual Patients</a:t>
            </a:r>
          </a:p>
        </p:txBody>
      </p:sp>
      <p:grpSp>
        <p:nvGrpSpPr>
          <p:cNvPr id="57" name="Group 56"/>
          <p:cNvGrpSpPr/>
          <p:nvPr/>
        </p:nvGrpSpPr>
        <p:grpSpPr>
          <a:xfrm>
            <a:off x="935795" y="1439169"/>
            <a:ext cx="71351" cy="2620813"/>
            <a:chOff x="935795" y="1614984"/>
            <a:chExt cx="71351" cy="2620813"/>
          </a:xfrm>
        </p:grpSpPr>
        <p:sp>
          <p:nvSpPr>
            <p:cNvPr id="30" name="Line 10">
              <a:extLst>
                <a:ext uri="{FF2B5EF4-FFF2-40B4-BE49-F238E27FC236}">
                  <a16:creationId xmlns:a16="http://schemas.microsoft.com/office/drawing/2014/main" id="{5CAFE248-C773-21B0-3FDF-243E5C1E91A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35795" y="3187473"/>
              <a:ext cx="71351" cy="0"/>
            </a:xfrm>
            <a:prstGeom prst="line">
              <a:avLst/>
            </a:prstGeom>
            <a:ln w="28575" cmpd="sng">
              <a:solidFill>
                <a:srgbClr val="000000"/>
              </a:solidFill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" name="Line 11">
              <a:extLst>
                <a:ext uri="{FF2B5EF4-FFF2-40B4-BE49-F238E27FC236}">
                  <a16:creationId xmlns:a16="http://schemas.microsoft.com/office/drawing/2014/main" id="{34209DB0-B51A-3B38-2AF7-D7AB155949C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35795" y="2663310"/>
              <a:ext cx="71351" cy="0"/>
            </a:xfrm>
            <a:prstGeom prst="line">
              <a:avLst/>
            </a:prstGeom>
            <a:ln w="28575" cmpd="sng">
              <a:solidFill>
                <a:srgbClr val="000000"/>
              </a:solidFill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Line 12">
              <a:extLst>
                <a:ext uri="{FF2B5EF4-FFF2-40B4-BE49-F238E27FC236}">
                  <a16:creationId xmlns:a16="http://schemas.microsoft.com/office/drawing/2014/main" id="{A2402B78-CBEF-8D66-EF98-1E8558B1857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35795" y="4235797"/>
              <a:ext cx="71351" cy="0"/>
            </a:xfrm>
            <a:prstGeom prst="line">
              <a:avLst/>
            </a:prstGeom>
            <a:ln w="28575" cmpd="sng">
              <a:solidFill>
                <a:srgbClr val="000000"/>
              </a:solidFill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" name="Line 9">
              <a:extLst>
                <a:ext uri="{FF2B5EF4-FFF2-40B4-BE49-F238E27FC236}">
                  <a16:creationId xmlns:a16="http://schemas.microsoft.com/office/drawing/2014/main" id="{4AD35026-16A8-CFE9-5823-725F7C55920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35795" y="3711636"/>
              <a:ext cx="71351" cy="0"/>
            </a:xfrm>
            <a:prstGeom prst="line">
              <a:avLst/>
            </a:prstGeom>
            <a:ln w="28575" cmpd="sng">
              <a:solidFill>
                <a:srgbClr val="000000"/>
              </a:solidFill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Line 8">
              <a:extLst>
                <a:ext uri="{FF2B5EF4-FFF2-40B4-BE49-F238E27FC236}">
                  <a16:creationId xmlns:a16="http://schemas.microsoft.com/office/drawing/2014/main" id="{092417F9-BEC1-16D5-5E99-2D5AA35107E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35795" y="1614984"/>
              <a:ext cx="71351" cy="0"/>
            </a:xfrm>
            <a:prstGeom prst="line">
              <a:avLst/>
            </a:prstGeom>
            <a:ln w="28575" cmpd="sng">
              <a:solidFill>
                <a:srgbClr val="000000"/>
              </a:solidFill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Line 11">
              <a:extLst>
                <a:ext uri="{FF2B5EF4-FFF2-40B4-BE49-F238E27FC236}">
                  <a16:creationId xmlns:a16="http://schemas.microsoft.com/office/drawing/2014/main" id="{34209DB0-B51A-3B38-2AF7-D7AB155949C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35795" y="2139147"/>
              <a:ext cx="71351" cy="0"/>
            </a:xfrm>
            <a:prstGeom prst="line">
              <a:avLst/>
            </a:prstGeom>
            <a:ln w="28575" cmpd="sng">
              <a:solidFill>
                <a:srgbClr val="000000"/>
              </a:solidFill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676090" y="1363248"/>
            <a:ext cx="205338" cy="2752680"/>
            <a:chOff x="676090" y="1539063"/>
            <a:chExt cx="205338" cy="2752680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BB2E5F22-D631-C0E0-51DC-76A987119928}"/>
                </a:ext>
              </a:extLst>
            </p:cNvPr>
            <p:cNvSpPr txBox="1"/>
            <p:nvPr/>
          </p:nvSpPr>
          <p:spPr>
            <a:xfrm>
              <a:off x="824368" y="3116805"/>
              <a:ext cx="57057" cy="123111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Geneva" charset="0"/>
                  <a:cs typeface="+mn-cs"/>
                </a:rPr>
                <a:t>0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0B2C4FCE-B6DA-E1FC-F83E-A12EB954D378}"/>
                </a:ext>
              </a:extLst>
            </p:cNvPr>
            <p:cNvSpPr txBox="1"/>
            <p:nvPr/>
          </p:nvSpPr>
          <p:spPr>
            <a:xfrm>
              <a:off x="733147" y="3642719"/>
              <a:ext cx="148278" cy="123111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Geneva" charset="0"/>
                  <a:cs typeface="+mn-cs"/>
                </a:rPr>
                <a:t>-50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7FFA73DC-A35E-9A96-8B16-1B3AF5890574}"/>
                </a:ext>
              </a:extLst>
            </p:cNvPr>
            <p:cNvSpPr txBox="1"/>
            <p:nvPr/>
          </p:nvSpPr>
          <p:spPr>
            <a:xfrm>
              <a:off x="676090" y="4168632"/>
              <a:ext cx="205335" cy="123111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Geneva" charset="0"/>
                  <a:cs typeface="+mn-cs"/>
                </a:rPr>
                <a:t>-100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DBECBDE7-6C97-6FE3-5EF2-9C9E404B8712}"/>
                </a:ext>
              </a:extLst>
            </p:cNvPr>
            <p:cNvSpPr txBox="1"/>
            <p:nvPr/>
          </p:nvSpPr>
          <p:spPr>
            <a:xfrm>
              <a:off x="710254" y="1539063"/>
              <a:ext cx="171171" cy="123111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Geneva" charset="0"/>
                  <a:cs typeface="+mn-cs"/>
                </a:rPr>
                <a:t>150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7EF678BE-3661-672F-918B-AD1CDAB8BCB8}"/>
                </a:ext>
              </a:extLst>
            </p:cNvPr>
            <p:cNvSpPr txBox="1"/>
            <p:nvPr/>
          </p:nvSpPr>
          <p:spPr>
            <a:xfrm>
              <a:off x="767314" y="2590891"/>
              <a:ext cx="114114" cy="123111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Geneva" charset="0"/>
                  <a:cs typeface="+mn-cs"/>
                </a:rPr>
                <a:t>50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7EF678BE-3661-672F-918B-AD1CDAB8BCB8}"/>
                </a:ext>
              </a:extLst>
            </p:cNvPr>
            <p:cNvSpPr txBox="1"/>
            <p:nvPr/>
          </p:nvSpPr>
          <p:spPr>
            <a:xfrm>
              <a:off x="710257" y="2064977"/>
              <a:ext cx="171171" cy="123111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Geneva" charset="0"/>
                  <a:cs typeface="+mn-cs"/>
                </a:rPr>
                <a:t>100</a:t>
              </a:r>
            </a:p>
          </p:txBody>
        </p: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49429741-10DA-57EE-19CE-6E7CA4CA4904}"/>
              </a:ext>
            </a:extLst>
          </p:cNvPr>
          <p:cNvSpPr txBox="1"/>
          <p:nvPr/>
        </p:nvSpPr>
        <p:spPr>
          <a:xfrm rot="16200000">
            <a:off x="-956961" y="2653943"/>
            <a:ext cx="2889457" cy="15388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Geneva" charset="0"/>
                <a:cs typeface="+mn-cs"/>
              </a:rPr>
              <a:t>Change in spleen volume from baseline (%)</a:t>
            </a:r>
          </a:p>
        </p:txBody>
      </p:sp>
      <p:sp>
        <p:nvSpPr>
          <p:cNvPr id="49" name="Freeform 5">
            <a:extLst>
              <a:ext uri="{FF2B5EF4-FFF2-40B4-BE49-F238E27FC236}">
                <a16:creationId xmlns:a16="http://schemas.microsoft.com/office/drawing/2014/main" id="{B28878DF-D9A8-7F07-13CD-5602A29E6C19}"/>
              </a:ext>
            </a:extLst>
          </p:cNvPr>
          <p:cNvSpPr>
            <a:spLocks/>
          </p:cNvSpPr>
          <p:nvPr/>
        </p:nvSpPr>
        <p:spPr bwMode="auto">
          <a:xfrm>
            <a:off x="1011308" y="1433467"/>
            <a:ext cx="0" cy="2642616"/>
          </a:xfrm>
          <a:custGeom>
            <a:avLst/>
            <a:gdLst>
              <a:gd name="T0" fmla="*/ 0 w 2260"/>
              <a:gd name="T1" fmla="*/ 0 h 2054"/>
              <a:gd name="T2" fmla="*/ 0 w 2260"/>
              <a:gd name="T3" fmla="*/ 2054 h 2054"/>
              <a:gd name="T4" fmla="*/ 2260 w 2260"/>
              <a:gd name="T5" fmla="*/ 2054 h 2054"/>
              <a:gd name="connsiteX0" fmla="*/ 0 w 0"/>
              <a:gd name="connsiteY0" fmla="*/ 0 h 10000"/>
              <a:gd name="connsiteX1" fmla="*/ 0 w 0"/>
              <a:gd name="connsiteY1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10000">
                <a:moveTo>
                  <a:pt x="0" y="0"/>
                </a:moveTo>
                <a:lnTo>
                  <a:pt x="0" y="10000"/>
                </a:lnTo>
              </a:path>
            </a:pathLst>
          </a:custGeom>
          <a:ln w="28575" cmpd="sng">
            <a:solidFill>
              <a:srgbClr val="000000"/>
            </a:solidFill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51" name="Straight Connector 50"/>
          <p:cNvCxnSpPr/>
          <p:nvPr/>
        </p:nvCxnSpPr>
        <p:spPr>
          <a:xfrm>
            <a:off x="1028538" y="3007905"/>
            <a:ext cx="0" cy="733675"/>
          </a:xfrm>
          <a:prstGeom prst="line">
            <a:avLst/>
          </a:prstGeom>
          <a:ln w="19050" cmpd="sng">
            <a:solidFill>
              <a:srgbClr val="D85C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8" name="Group 77"/>
          <p:cNvGrpSpPr/>
          <p:nvPr/>
        </p:nvGrpSpPr>
        <p:grpSpPr>
          <a:xfrm>
            <a:off x="6675854" y="1609169"/>
            <a:ext cx="71351" cy="2315813"/>
            <a:chOff x="6675854" y="1784984"/>
            <a:chExt cx="71351" cy="2315813"/>
          </a:xfrm>
        </p:grpSpPr>
        <p:sp>
          <p:nvSpPr>
            <p:cNvPr id="59" name="Line 10">
              <a:extLst>
                <a:ext uri="{FF2B5EF4-FFF2-40B4-BE49-F238E27FC236}">
                  <a16:creationId xmlns:a16="http://schemas.microsoft.com/office/drawing/2014/main" id="{5CAFE248-C773-21B0-3FDF-243E5C1E91A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675854" y="3174473"/>
              <a:ext cx="71351" cy="0"/>
            </a:xfrm>
            <a:prstGeom prst="line">
              <a:avLst/>
            </a:prstGeom>
            <a:ln w="28575" cmpd="sng">
              <a:solidFill>
                <a:srgbClr val="000000"/>
              </a:solidFill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0" name="Line 11">
              <a:extLst>
                <a:ext uri="{FF2B5EF4-FFF2-40B4-BE49-F238E27FC236}">
                  <a16:creationId xmlns:a16="http://schemas.microsoft.com/office/drawing/2014/main" id="{34209DB0-B51A-3B38-2AF7-D7AB155949C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675854" y="2711310"/>
              <a:ext cx="71351" cy="0"/>
            </a:xfrm>
            <a:prstGeom prst="line">
              <a:avLst/>
            </a:prstGeom>
            <a:ln w="28575" cmpd="sng">
              <a:solidFill>
                <a:srgbClr val="000000"/>
              </a:solidFill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1" name="Line 12">
              <a:extLst>
                <a:ext uri="{FF2B5EF4-FFF2-40B4-BE49-F238E27FC236}">
                  <a16:creationId xmlns:a16="http://schemas.microsoft.com/office/drawing/2014/main" id="{A2402B78-CBEF-8D66-EF98-1E8558B1857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675854" y="4100797"/>
              <a:ext cx="71351" cy="0"/>
            </a:xfrm>
            <a:prstGeom prst="line">
              <a:avLst/>
            </a:prstGeom>
            <a:ln w="28575" cmpd="sng">
              <a:solidFill>
                <a:srgbClr val="000000"/>
              </a:solidFill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2" name="Line 9">
              <a:extLst>
                <a:ext uri="{FF2B5EF4-FFF2-40B4-BE49-F238E27FC236}">
                  <a16:creationId xmlns:a16="http://schemas.microsoft.com/office/drawing/2014/main" id="{4AD35026-16A8-CFE9-5823-725F7C55920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675854" y="3637636"/>
              <a:ext cx="71351" cy="0"/>
            </a:xfrm>
            <a:prstGeom prst="line">
              <a:avLst/>
            </a:prstGeom>
            <a:ln w="28575" cmpd="sng">
              <a:solidFill>
                <a:srgbClr val="000000"/>
              </a:solidFill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3" name="Line 8">
              <a:extLst>
                <a:ext uri="{FF2B5EF4-FFF2-40B4-BE49-F238E27FC236}">
                  <a16:creationId xmlns:a16="http://schemas.microsoft.com/office/drawing/2014/main" id="{092417F9-BEC1-16D5-5E99-2D5AA35107E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675854" y="1784984"/>
              <a:ext cx="71351" cy="0"/>
            </a:xfrm>
            <a:prstGeom prst="line">
              <a:avLst/>
            </a:prstGeom>
            <a:ln w="28575" cmpd="sng">
              <a:solidFill>
                <a:srgbClr val="000000"/>
              </a:solidFill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4" name="Line 11">
              <a:extLst>
                <a:ext uri="{FF2B5EF4-FFF2-40B4-BE49-F238E27FC236}">
                  <a16:creationId xmlns:a16="http://schemas.microsoft.com/office/drawing/2014/main" id="{34209DB0-B51A-3B38-2AF7-D7AB155949C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675854" y="2248147"/>
              <a:ext cx="71351" cy="0"/>
            </a:xfrm>
            <a:prstGeom prst="line">
              <a:avLst/>
            </a:prstGeom>
            <a:ln w="28575" cmpd="sng">
              <a:solidFill>
                <a:srgbClr val="000000"/>
              </a:solidFill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79" name="Group 78"/>
          <p:cNvGrpSpPr/>
          <p:nvPr/>
        </p:nvGrpSpPr>
        <p:grpSpPr>
          <a:xfrm>
            <a:off x="6416149" y="1538245"/>
            <a:ext cx="205338" cy="2447685"/>
            <a:chOff x="6416149" y="1714060"/>
            <a:chExt cx="205338" cy="2447685"/>
          </a:xfrm>
        </p:grpSpPr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BB2E5F22-D631-C0E0-51DC-76A987119928}"/>
                </a:ext>
              </a:extLst>
            </p:cNvPr>
            <p:cNvSpPr txBox="1"/>
            <p:nvPr/>
          </p:nvSpPr>
          <p:spPr>
            <a:xfrm>
              <a:off x="6564427" y="3108805"/>
              <a:ext cx="57057" cy="123111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Geneva" charset="0"/>
                  <a:cs typeface="+mn-cs"/>
                </a:rPr>
                <a:t>0</a:t>
              </a: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0B2C4FCE-B6DA-E1FC-F83E-A12EB954D378}"/>
                </a:ext>
              </a:extLst>
            </p:cNvPr>
            <p:cNvSpPr txBox="1"/>
            <p:nvPr/>
          </p:nvSpPr>
          <p:spPr>
            <a:xfrm>
              <a:off x="6473206" y="3573720"/>
              <a:ext cx="148278" cy="123111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Geneva" charset="0"/>
                  <a:cs typeface="+mn-cs"/>
                </a:rPr>
                <a:t>-50</a:t>
              </a: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7FFA73DC-A35E-9A96-8B16-1B3AF5890574}"/>
                </a:ext>
              </a:extLst>
            </p:cNvPr>
            <p:cNvSpPr txBox="1"/>
            <p:nvPr/>
          </p:nvSpPr>
          <p:spPr>
            <a:xfrm>
              <a:off x="6416149" y="4038634"/>
              <a:ext cx="205335" cy="123111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Geneva" charset="0"/>
                  <a:cs typeface="+mn-cs"/>
                </a:rPr>
                <a:t>-100</a:t>
              </a: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DBECBDE7-6C97-6FE3-5EF2-9C9E404B8712}"/>
                </a:ext>
              </a:extLst>
            </p:cNvPr>
            <p:cNvSpPr txBox="1"/>
            <p:nvPr/>
          </p:nvSpPr>
          <p:spPr>
            <a:xfrm>
              <a:off x="6450313" y="1714060"/>
              <a:ext cx="171171" cy="123111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Geneva" charset="0"/>
                  <a:cs typeface="+mn-cs"/>
                </a:rPr>
                <a:t>150</a:t>
              </a: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7EF678BE-3661-672F-918B-AD1CDAB8BCB8}"/>
                </a:ext>
              </a:extLst>
            </p:cNvPr>
            <p:cNvSpPr txBox="1"/>
            <p:nvPr/>
          </p:nvSpPr>
          <p:spPr>
            <a:xfrm>
              <a:off x="6507373" y="2643890"/>
              <a:ext cx="114114" cy="123111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Geneva" charset="0"/>
                  <a:cs typeface="+mn-cs"/>
                </a:rPr>
                <a:t>50</a:t>
              </a: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7EF678BE-3661-672F-918B-AD1CDAB8BCB8}"/>
                </a:ext>
              </a:extLst>
            </p:cNvPr>
            <p:cNvSpPr txBox="1"/>
            <p:nvPr/>
          </p:nvSpPr>
          <p:spPr>
            <a:xfrm>
              <a:off x="6450316" y="2178975"/>
              <a:ext cx="171171" cy="123111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Geneva" charset="0"/>
                  <a:cs typeface="+mn-cs"/>
                </a:rPr>
                <a:t>100</a:t>
              </a:r>
            </a:p>
          </p:txBody>
        </p:sp>
      </p:grpSp>
      <p:sp>
        <p:nvSpPr>
          <p:cNvPr id="72" name="TextBox 71">
            <a:extLst>
              <a:ext uri="{FF2B5EF4-FFF2-40B4-BE49-F238E27FC236}">
                <a16:creationId xmlns:a16="http://schemas.microsoft.com/office/drawing/2014/main" id="{49429741-10DA-57EE-19CE-6E7CA4CA4904}"/>
              </a:ext>
            </a:extLst>
          </p:cNvPr>
          <p:cNvSpPr txBox="1"/>
          <p:nvPr/>
        </p:nvSpPr>
        <p:spPr>
          <a:xfrm rot="16200000">
            <a:off x="4783098" y="2653943"/>
            <a:ext cx="2889457" cy="15388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Geneva" charset="0"/>
                <a:cs typeface="+mn-cs"/>
              </a:rPr>
              <a:t>Change in TSS from baseline (%)</a:t>
            </a:r>
          </a:p>
        </p:txBody>
      </p:sp>
      <p:sp>
        <p:nvSpPr>
          <p:cNvPr id="73" name="Freeform 5">
            <a:extLst>
              <a:ext uri="{FF2B5EF4-FFF2-40B4-BE49-F238E27FC236}">
                <a16:creationId xmlns:a16="http://schemas.microsoft.com/office/drawing/2014/main" id="{B28878DF-D9A8-7F07-13CD-5602A29E6C19}"/>
              </a:ext>
            </a:extLst>
          </p:cNvPr>
          <p:cNvSpPr>
            <a:spLocks/>
          </p:cNvSpPr>
          <p:nvPr/>
        </p:nvSpPr>
        <p:spPr bwMode="auto">
          <a:xfrm>
            <a:off x="6751367" y="1597519"/>
            <a:ext cx="0" cy="2340864"/>
          </a:xfrm>
          <a:custGeom>
            <a:avLst/>
            <a:gdLst>
              <a:gd name="T0" fmla="*/ 0 w 2260"/>
              <a:gd name="T1" fmla="*/ 0 h 2054"/>
              <a:gd name="T2" fmla="*/ 0 w 2260"/>
              <a:gd name="T3" fmla="*/ 2054 h 2054"/>
              <a:gd name="T4" fmla="*/ 2260 w 2260"/>
              <a:gd name="T5" fmla="*/ 2054 h 2054"/>
              <a:gd name="connsiteX0" fmla="*/ 0 w 0"/>
              <a:gd name="connsiteY0" fmla="*/ 0 h 10000"/>
              <a:gd name="connsiteX1" fmla="*/ 0 w 0"/>
              <a:gd name="connsiteY1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10000">
                <a:moveTo>
                  <a:pt x="0" y="0"/>
                </a:moveTo>
                <a:lnTo>
                  <a:pt x="0" y="10000"/>
                </a:lnTo>
              </a:path>
            </a:pathLst>
          </a:custGeom>
          <a:ln w="28575" cmpd="sng">
            <a:solidFill>
              <a:srgbClr val="000000"/>
            </a:solidFill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74" name="Straight Connector 73"/>
          <p:cNvCxnSpPr/>
          <p:nvPr/>
        </p:nvCxnSpPr>
        <p:spPr>
          <a:xfrm>
            <a:off x="6776413" y="3007906"/>
            <a:ext cx="0" cy="916557"/>
          </a:xfrm>
          <a:prstGeom prst="line">
            <a:avLst/>
          </a:prstGeom>
          <a:ln w="19050" cmpd="sng">
            <a:solidFill>
              <a:srgbClr val="D85C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>
            <a:off x="6792288" y="3007906"/>
            <a:ext cx="0" cy="907413"/>
          </a:xfrm>
          <a:prstGeom prst="line">
            <a:avLst/>
          </a:prstGeom>
          <a:ln w="19050" cmpd="sng">
            <a:solidFill>
              <a:srgbClr val="D85C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/>
          <p:nvPr/>
        </p:nvCxnSpPr>
        <p:spPr>
          <a:xfrm>
            <a:off x="6808163" y="3007906"/>
            <a:ext cx="0" cy="889125"/>
          </a:xfrm>
          <a:prstGeom prst="line">
            <a:avLst/>
          </a:prstGeom>
          <a:ln w="19050" cmpd="sng">
            <a:solidFill>
              <a:srgbClr val="D85C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/>
          <p:cNvCxnSpPr/>
          <p:nvPr/>
        </p:nvCxnSpPr>
        <p:spPr>
          <a:xfrm>
            <a:off x="6824038" y="3007906"/>
            <a:ext cx="0" cy="879981"/>
          </a:xfrm>
          <a:prstGeom prst="line">
            <a:avLst/>
          </a:prstGeom>
          <a:ln w="19050" cmpd="sng">
            <a:solidFill>
              <a:srgbClr val="D85C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/>
          <p:cNvCxnSpPr/>
          <p:nvPr/>
        </p:nvCxnSpPr>
        <p:spPr>
          <a:xfrm>
            <a:off x="6839913" y="3007906"/>
            <a:ext cx="0" cy="870837"/>
          </a:xfrm>
          <a:prstGeom prst="line">
            <a:avLst/>
          </a:prstGeom>
          <a:ln w="19050" cmpd="sng">
            <a:solidFill>
              <a:srgbClr val="D85C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/>
          <p:cNvCxnSpPr/>
          <p:nvPr/>
        </p:nvCxnSpPr>
        <p:spPr>
          <a:xfrm>
            <a:off x="6852613" y="3007906"/>
            <a:ext cx="0" cy="852549"/>
          </a:xfrm>
          <a:prstGeom prst="line">
            <a:avLst/>
          </a:prstGeom>
          <a:ln w="19050" cmpd="sng">
            <a:solidFill>
              <a:srgbClr val="D85C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/>
          <p:cNvCxnSpPr/>
          <p:nvPr/>
        </p:nvCxnSpPr>
        <p:spPr>
          <a:xfrm>
            <a:off x="6868488" y="3007906"/>
            <a:ext cx="0" cy="815973"/>
          </a:xfrm>
          <a:prstGeom prst="line">
            <a:avLst/>
          </a:prstGeom>
          <a:ln w="19050" cmpd="sng">
            <a:solidFill>
              <a:srgbClr val="D85C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/>
          <p:nvPr/>
        </p:nvCxnSpPr>
        <p:spPr>
          <a:xfrm>
            <a:off x="6884363" y="3007906"/>
            <a:ext cx="0" cy="806829"/>
          </a:xfrm>
          <a:prstGeom prst="line">
            <a:avLst/>
          </a:prstGeom>
          <a:ln w="19050" cmpd="sng">
            <a:solidFill>
              <a:srgbClr val="D85C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/>
          <p:cNvCxnSpPr/>
          <p:nvPr/>
        </p:nvCxnSpPr>
        <p:spPr>
          <a:xfrm>
            <a:off x="6900238" y="3007906"/>
            <a:ext cx="0" cy="797685"/>
          </a:xfrm>
          <a:prstGeom prst="line">
            <a:avLst/>
          </a:prstGeom>
          <a:ln w="19050" cmpd="sng">
            <a:solidFill>
              <a:srgbClr val="D85C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/>
          <p:cNvCxnSpPr/>
          <p:nvPr/>
        </p:nvCxnSpPr>
        <p:spPr>
          <a:xfrm>
            <a:off x="6916113" y="3007906"/>
            <a:ext cx="0" cy="788541"/>
          </a:xfrm>
          <a:prstGeom prst="line">
            <a:avLst/>
          </a:prstGeom>
          <a:ln w="19050" cmpd="sng">
            <a:solidFill>
              <a:srgbClr val="D85C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/>
          <p:cNvCxnSpPr/>
          <p:nvPr/>
        </p:nvCxnSpPr>
        <p:spPr>
          <a:xfrm>
            <a:off x="6931988" y="3007906"/>
            <a:ext cx="0" cy="779397"/>
          </a:xfrm>
          <a:prstGeom prst="line">
            <a:avLst/>
          </a:prstGeom>
          <a:ln w="19050" cmpd="sng">
            <a:solidFill>
              <a:srgbClr val="D85C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/>
          <p:cNvCxnSpPr/>
          <p:nvPr/>
        </p:nvCxnSpPr>
        <p:spPr>
          <a:xfrm>
            <a:off x="6947863" y="3007906"/>
            <a:ext cx="0" cy="770253"/>
          </a:xfrm>
          <a:prstGeom prst="line">
            <a:avLst/>
          </a:prstGeom>
          <a:ln w="19050" cmpd="sng">
            <a:solidFill>
              <a:srgbClr val="D85C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/>
          <p:cNvCxnSpPr/>
          <p:nvPr/>
        </p:nvCxnSpPr>
        <p:spPr>
          <a:xfrm>
            <a:off x="6963738" y="3007906"/>
            <a:ext cx="0" cy="770253"/>
          </a:xfrm>
          <a:prstGeom prst="line">
            <a:avLst/>
          </a:prstGeom>
          <a:ln w="19050" cmpd="sng">
            <a:solidFill>
              <a:srgbClr val="D85C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/>
          <p:cNvCxnSpPr/>
          <p:nvPr/>
        </p:nvCxnSpPr>
        <p:spPr>
          <a:xfrm>
            <a:off x="6979613" y="3007906"/>
            <a:ext cx="0" cy="770253"/>
          </a:xfrm>
          <a:prstGeom prst="line">
            <a:avLst/>
          </a:prstGeom>
          <a:ln w="19050" cmpd="sng">
            <a:solidFill>
              <a:srgbClr val="D85C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/>
          <p:cNvCxnSpPr/>
          <p:nvPr/>
        </p:nvCxnSpPr>
        <p:spPr>
          <a:xfrm>
            <a:off x="6995488" y="3007906"/>
            <a:ext cx="0" cy="761109"/>
          </a:xfrm>
          <a:prstGeom prst="line">
            <a:avLst/>
          </a:prstGeom>
          <a:ln w="19050" cmpd="sng">
            <a:solidFill>
              <a:srgbClr val="D85C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/>
          <p:cNvCxnSpPr/>
          <p:nvPr/>
        </p:nvCxnSpPr>
        <p:spPr>
          <a:xfrm>
            <a:off x="7008188" y="3007906"/>
            <a:ext cx="0" cy="751965"/>
          </a:xfrm>
          <a:prstGeom prst="line">
            <a:avLst/>
          </a:prstGeom>
          <a:ln w="19050" cmpd="sng">
            <a:solidFill>
              <a:srgbClr val="D85C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>
            <a:off x="7020888" y="3007906"/>
            <a:ext cx="0" cy="742821"/>
          </a:xfrm>
          <a:prstGeom prst="line">
            <a:avLst/>
          </a:prstGeom>
          <a:ln w="19050" cmpd="sng">
            <a:solidFill>
              <a:srgbClr val="D85C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/>
          <p:cNvCxnSpPr/>
          <p:nvPr/>
        </p:nvCxnSpPr>
        <p:spPr>
          <a:xfrm>
            <a:off x="7036763" y="3007906"/>
            <a:ext cx="0" cy="724533"/>
          </a:xfrm>
          <a:prstGeom prst="line">
            <a:avLst/>
          </a:prstGeom>
          <a:ln w="19050" cmpd="sng">
            <a:solidFill>
              <a:srgbClr val="D85C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/>
          <p:cNvCxnSpPr/>
          <p:nvPr/>
        </p:nvCxnSpPr>
        <p:spPr>
          <a:xfrm>
            <a:off x="7049463" y="3007906"/>
            <a:ext cx="0" cy="715389"/>
          </a:xfrm>
          <a:prstGeom prst="line">
            <a:avLst/>
          </a:prstGeom>
          <a:ln w="19050" cmpd="sng">
            <a:solidFill>
              <a:srgbClr val="D85C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/>
          <p:cNvCxnSpPr/>
          <p:nvPr/>
        </p:nvCxnSpPr>
        <p:spPr>
          <a:xfrm>
            <a:off x="7065338" y="3007906"/>
            <a:ext cx="0" cy="687957"/>
          </a:xfrm>
          <a:prstGeom prst="line">
            <a:avLst/>
          </a:prstGeom>
          <a:ln w="19050" cmpd="sng">
            <a:solidFill>
              <a:srgbClr val="D85C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/>
          <p:cNvCxnSpPr/>
          <p:nvPr/>
        </p:nvCxnSpPr>
        <p:spPr>
          <a:xfrm>
            <a:off x="7081213" y="3007906"/>
            <a:ext cx="0" cy="687957"/>
          </a:xfrm>
          <a:prstGeom prst="line">
            <a:avLst/>
          </a:prstGeom>
          <a:ln w="19050" cmpd="sng">
            <a:solidFill>
              <a:srgbClr val="D85C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/>
          <p:cNvCxnSpPr/>
          <p:nvPr/>
        </p:nvCxnSpPr>
        <p:spPr>
          <a:xfrm>
            <a:off x="7097088" y="3007906"/>
            <a:ext cx="0" cy="678813"/>
          </a:xfrm>
          <a:prstGeom prst="line">
            <a:avLst/>
          </a:prstGeom>
          <a:ln w="19050" cmpd="sng">
            <a:solidFill>
              <a:srgbClr val="D85C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/>
          <p:cNvCxnSpPr/>
          <p:nvPr/>
        </p:nvCxnSpPr>
        <p:spPr>
          <a:xfrm>
            <a:off x="7112963" y="3007906"/>
            <a:ext cx="0" cy="678813"/>
          </a:xfrm>
          <a:prstGeom prst="line">
            <a:avLst/>
          </a:prstGeom>
          <a:ln w="19050" cmpd="sng">
            <a:solidFill>
              <a:srgbClr val="D85C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103"/>
          <p:cNvCxnSpPr/>
          <p:nvPr/>
        </p:nvCxnSpPr>
        <p:spPr>
          <a:xfrm>
            <a:off x="7128838" y="3007906"/>
            <a:ext cx="0" cy="678813"/>
          </a:xfrm>
          <a:prstGeom prst="line">
            <a:avLst/>
          </a:prstGeom>
          <a:ln w="19050" cmpd="sng">
            <a:solidFill>
              <a:srgbClr val="D85C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/>
          <p:cNvCxnSpPr/>
          <p:nvPr/>
        </p:nvCxnSpPr>
        <p:spPr>
          <a:xfrm>
            <a:off x="7144713" y="3007906"/>
            <a:ext cx="0" cy="633093"/>
          </a:xfrm>
          <a:prstGeom prst="line">
            <a:avLst/>
          </a:prstGeom>
          <a:ln w="19050" cmpd="sng">
            <a:solidFill>
              <a:srgbClr val="D85C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/>
          <p:cNvCxnSpPr/>
          <p:nvPr/>
        </p:nvCxnSpPr>
        <p:spPr>
          <a:xfrm>
            <a:off x="7157413" y="3007906"/>
            <a:ext cx="0" cy="623949"/>
          </a:xfrm>
          <a:prstGeom prst="line">
            <a:avLst/>
          </a:prstGeom>
          <a:ln w="19050" cmpd="sng">
            <a:solidFill>
              <a:srgbClr val="D85C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/>
          <p:cNvCxnSpPr/>
          <p:nvPr/>
        </p:nvCxnSpPr>
        <p:spPr>
          <a:xfrm>
            <a:off x="7170113" y="3007906"/>
            <a:ext cx="0" cy="623949"/>
          </a:xfrm>
          <a:prstGeom prst="line">
            <a:avLst/>
          </a:prstGeom>
          <a:ln w="19050" cmpd="sng">
            <a:solidFill>
              <a:srgbClr val="D85C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Connector 107"/>
          <p:cNvCxnSpPr/>
          <p:nvPr/>
        </p:nvCxnSpPr>
        <p:spPr>
          <a:xfrm>
            <a:off x="7185988" y="3007906"/>
            <a:ext cx="0" cy="596517"/>
          </a:xfrm>
          <a:prstGeom prst="line">
            <a:avLst/>
          </a:prstGeom>
          <a:ln w="19050" cmpd="sng">
            <a:solidFill>
              <a:srgbClr val="D85C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108"/>
          <p:cNvCxnSpPr/>
          <p:nvPr/>
        </p:nvCxnSpPr>
        <p:spPr>
          <a:xfrm>
            <a:off x="7201863" y="3007906"/>
            <a:ext cx="0" cy="596517"/>
          </a:xfrm>
          <a:prstGeom prst="line">
            <a:avLst/>
          </a:prstGeom>
          <a:ln w="19050" cmpd="sng">
            <a:solidFill>
              <a:srgbClr val="D85C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109"/>
          <p:cNvCxnSpPr/>
          <p:nvPr/>
        </p:nvCxnSpPr>
        <p:spPr>
          <a:xfrm>
            <a:off x="7217738" y="3007906"/>
            <a:ext cx="0" cy="587373"/>
          </a:xfrm>
          <a:prstGeom prst="line">
            <a:avLst/>
          </a:prstGeom>
          <a:ln w="19050" cmpd="sng">
            <a:solidFill>
              <a:srgbClr val="D85C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110"/>
          <p:cNvCxnSpPr/>
          <p:nvPr/>
        </p:nvCxnSpPr>
        <p:spPr>
          <a:xfrm>
            <a:off x="7233613" y="3007906"/>
            <a:ext cx="0" cy="587373"/>
          </a:xfrm>
          <a:prstGeom prst="line">
            <a:avLst/>
          </a:prstGeom>
          <a:ln w="19050" cmpd="sng">
            <a:solidFill>
              <a:srgbClr val="D85C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111"/>
          <p:cNvCxnSpPr/>
          <p:nvPr/>
        </p:nvCxnSpPr>
        <p:spPr>
          <a:xfrm>
            <a:off x="7249488" y="3007906"/>
            <a:ext cx="0" cy="559941"/>
          </a:xfrm>
          <a:prstGeom prst="line">
            <a:avLst/>
          </a:prstGeom>
          <a:ln w="19050" cmpd="sng">
            <a:solidFill>
              <a:srgbClr val="D85C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Connector 112"/>
          <p:cNvCxnSpPr/>
          <p:nvPr/>
        </p:nvCxnSpPr>
        <p:spPr>
          <a:xfrm>
            <a:off x="7265363" y="3007906"/>
            <a:ext cx="0" cy="550797"/>
          </a:xfrm>
          <a:prstGeom prst="line">
            <a:avLst/>
          </a:prstGeom>
          <a:ln w="19050" cmpd="sng">
            <a:solidFill>
              <a:srgbClr val="D85C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Connector 113"/>
          <p:cNvCxnSpPr/>
          <p:nvPr/>
        </p:nvCxnSpPr>
        <p:spPr>
          <a:xfrm>
            <a:off x="7281238" y="3007906"/>
            <a:ext cx="0" cy="550797"/>
          </a:xfrm>
          <a:prstGeom prst="line">
            <a:avLst/>
          </a:prstGeom>
          <a:ln w="19050" cmpd="sng">
            <a:solidFill>
              <a:srgbClr val="D85C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Connector 114"/>
          <p:cNvCxnSpPr/>
          <p:nvPr/>
        </p:nvCxnSpPr>
        <p:spPr>
          <a:xfrm>
            <a:off x="7297113" y="3007906"/>
            <a:ext cx="0" cy="550797"/>
          </a:xfrm>
          <a:prstGeom prst="line">
            <a:avLst/>
          </a:prstGeom>
          <a:ln w="19050" cmpd="sng">
            <a:solidFill>
              <a:srgbClr val="D85C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Connector 115"/>
          <p:cNvCxnSpPr/>
          <p:nvPr/>
        </p:nvCxnSpPr>
        <p:spPr>
          <a:xfrm>
            <a:off x="7312988" y="3007906"/>
            <a:ext cx="0" cy="541653"/>
          </a:xfrm>
          <a:prstGeom prst="line">
            <a:avLst/>
          </a:prstGeom>
          <a:ln w="19050" cmpd="sng">
            <a:solidFill>
              <a:srgbClr val="D85C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Connector 116"/>
          <p:cNvCxnSpPr/>
          <p:nvPr/>
        </p:nvCxnSpPr>
        <p:spPr>
          <a:xfrm>
            <a:off x="7328863" y="3007906"/>
            <a:ext cx="0" cy="523364"/>
          </a:xfrm>
          <a:prstGeom prst="line">
            <a:avLst/>
          </a:prstGeom>
          <a:ln w="19050" cmpd="sng">
            <a:solidFill>
              <a:srgbClr val="D85C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Connector 117"/>
          <p:cNvCxnSpPr/>
          <p:nvPr/>
        </p:nvCxnSpPr>
        <p:spPr>
          <a:xfrm>
            <a:off x="7341563" y="3007906"/>
            <a:ext cx="0" cy="514220"/>
          </a:xfrm>
          <a:prstGeom prst="line">
            <a:avLst/>
          </a:prstGeom>
          <a:ln w="19050" cmpd="sng">
            <a:solidFill>
              <a:srgbClr val="D85C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Connector 118"/>
          <p:cNvCxnSpPr/>
          <p:nvPr/>
        </p:nvCxnSpPr>
        <p:spPr>
          <a:xfrm>
            <a:off x="7357438" y="3007906"/>
            <a:ext cx="0" cy="505076"/>
          </a:xfrm>
          <a:prstGeom prst="line">
            <a:avLst/>
          </a:prstGeom>
          <a:ln w="19050" cmpd="sng">
            <a:solidFill>
              <a:srgbClr val="D85C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/>
          <p:cNvCxnSpPr/>
          <p:nvPr/>
        </p:nvCxnSpPr>
        <p:spPr>
          <a:xfrm>
            <a:off x="7373313" y="3007906"/>
            <a:ext cx="0" cy="495932"/>
          </a:xfrm>
          <a:prstGeom prst="line">
            <a:avLst/>
          </a:prstGeom>
          <a:ln w="19050" cmpd="sng">
            <a:solidFill>
              <a:srgbClr val="D85C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Connector 120"/>
          <p:cNvCxnSpPr/>
          <p:nvPr/>
        </p:nvCxnSpPr>
        <p:spPr>
          <a:xfrm>
            <a:off x="7389188" y="3007907"/>
            <a:ext cx="0" cy="486787"/>
          </a:xfrm>
          <a:prstGeom prst="line">
            <a:avLst/>
          </a:prstGeom>
          <a:ln w="19050" cmpd="sng">
            <a:solidFill>
              <a:srgbClr val="D85C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/>
          <p:cNvCxnSpPr/>
          <p:nvPr/>
        </p:nvCxnSpPr>
        <p:spPr>
          <a:xfrm>
            <a:off x="7405063" y="3007907"/>
            <a:ext cx="0" cy="477643"/>
          </a:xfrm>
          <a:prstGeom prst="line">
            <a:avLst/>
          </a:prstGeom>
          <a:ln w="19050" cmpd="sng">
            <a:solidFill>
              <a:srgbClr val="D85C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Connector 122"/>
          <p:cNvCxnSpPr/>
          <p:nvPr/>
        </p:nvCxnSpPr>
        <p:spPr>
          <a:xfrm>
            <a:off x="7420938" y="3007907"/>
            <a:ext cx="0" cy="459355"/>
          </a:xfrm>
          <a:prstGeom prst="line">
            <a:avLst/>
          </a:prstGeom>
          <a:ln w="19050" cmpd="sng">
            <a:solidFill>
              <a:srgbClr val="D85C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/>
          <p:cNvCxnSpPr/>
          <p:nvPr/>
        </p:nvCxnSpPr>
        <p:spPr>
          <a:xfrm>
            <a:off x="7430463" y="3007907"/>
            <a:ext cx="0" cy="450210"/>
          </a:xfrm>
          <a:prstGeom prst="line">
            <a:avLst/>
          </a:prstGeom>
          <a:ln w="19050" cmpd="sng">
            <a:solidFill>
              <a:srgbClr val="D85C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Connector 124"/>
          <p:cNvCxnSpPr/>
          <p:nvPr/>
        </p:nvCxnSpPr>
        <p:spPr>
          <a:xfrm>
            <a:off x="7446338" y="3007907"/>
            <a:ext cx="0" cy="450210"/>
          </a:xfrm>
          <a:prstGeom prst="line">
            <a:avLst/>
          </a:prstGeom>
          <a:ln w="19050" cmpd="sng">
            <a:solidFill>
              <a:srgbClr val="D85C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/>
          <p:cNvCxnSpPr/>
          <p:nvPr/>
        </p:nvCxnSpPr>
        <p:spPr>
          <a:xfrm>
            <a:off x="7462213" y="3007907"/>
            <a:ext cx="0" cy="431922"/>
          </a:xfrm>
          <a:prstGeom prst="line">
            <a:avLst/>
          </a:prstGeom>
          <a:ln w="19050" cmpd="sng">
            <a:solidFill>
              <a:srgbClr val="D85C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Connector 126"/>
          <p:cNvCxnSpPr/>
          <p:nvPr/>
        </p:nvCxnSpPr>
        <p:spPr>
          <a:xfrm>
            <a:off x="7478088" y="3007907"/>
            <a:ext cx="0" cy="413634"/>
          </a:xfrm>
          <a:prstGeom prst="line">
            <a:avLst/>
          </a:prstGeom>
          <a:ln w="19050" cmpd="sng">
            <a:solidFill>
              <a:srgbClr val="D85C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/>
          <p:cNvCxnSpPr/>
          <p:nvPr/>
        </p:nvCxnSpPr>
        <p:spPr>
          <a:xfrm>
            <a:off x="7493963" y="3007907"/>
            <a:ext cx="0" cy="404490"/>
          </a:xfrm>
          <a:prstGeom prst="line">
            <a:avLst/>
          </a:prstGeom>
          <a:ln w="19050" cmpd="sng">
            <a:solidFill>
              <a:srgbClr val="D85C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Connector 128"/>
          <p:cNvCxnSpPr/>
          <p:nvPr/>
        </p:nvCxnSpPr>
        <p:spPr>
          <a:xfrm>
            <a:off x="7509838" y="3007907"/>
            <a:ext cx="0" cy="395346"/>
          </a:xfrm>
          <a:prstGeom prst="line">
            <a:avLst/>
          </a:prstGeom>
          <a:ln w="19050" cmpd="sng">
            <a:solidFill>
              <a:srgbClr val="D85C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/>
          <p:cNvCxnSpPr/>
          <p:nvPr/>
        </p:nvCxnSpPr>
        <p:spPr>
          <a:xfrm>
            <a:off x="7525713" y="3007907"/>
            <a:ext cx="0" cy="386202"/>
          </a:xfrm>
          <a:prstGeom prst="line">
            <a:avLst/>
          </a:prstGeom>
          <a:ln w="19050" cmpd="sng">
            <a:solidFill>
              <a:srgbClr val="D85C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1" name="Straight Connector 130"/>
          <p:cNvCxnSpPr/>
          <p:nvPr/>
        </p:nvCxnSpPr>
        <p:spPr>
          <a:xfrm>
            <a:off x="7538413" y="3007907"/>
            <a:ext cx="0" cy="386202"/>
          </a:xfrm>
          <a:prstGeom prst="line">
            <a:avLst/>
          </a:prstGeom>
          <a:ln w="19050" cmpd="sng">
            <a:solidFill>
              <a:srgbClr val="D85C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Connector 131"/>
          <p:cNvCxnSpPr/>
          <p:nvPr/>
        </p:nvCxnSpPr>
        <p:spPr>
          <a:xfrm>
            <a:off x="7554288" y="3007907"/>
            <a:ext cx="0" cy="377058"/>
          </a:xfrm>
          <a:prstGeom prst="line">
            <a:avLst/>
          </a:prstGeom>
          <a:ln w="19050" cmpd="sng">
            <a:solidFill>
              <a:srgbClr val="D85C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Connector 132"/>
          <p:cNvCxnSpPr/>
          <p:nvPr/>
        </p:nvCxnSpPr>
        <p:spPr>
          <a:xfrm>
            <a:off x="7570163" y="3007907"/>
            <a:ext cx="0" cy="367914"/>
          </a:xfrm>
          <a:prstGeom prst="line">
            <a:avLst/>
          </a:prstGeom>
          <a:ln w="19050" cmpd="sng">
            <a:solidFill>
              <a:srgbClr val="D85C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Connector 133"/>
          <p:cNvCxnSpPr/>
          <p:nvPr/>
        </p:nvCxnSpPr>
        <p:spPr>
          <a:xfrm>
            <a:off x="7586038" y="3007907"/>
            <a:ext cx="0" cy="358770"/>
          </a:xfrm>
          <a:prstGeom prst="line">
            <a:avLst/>
          </a:prstGeom>
          <a:ln w="19050" cmpd="sng">
            <a:solidFill>
              <a:srgbClr val="D85C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Connector 134"/>
          <p:cNvCxnSpPr/>
          <p:nvPr/>
        </p:nvCxnSpPr>
        <p:spPr>
          <a:xfrm>
            <a:off x="7601913" y="3007907"/>
            <a:ext cx="0" cy="340482"/>
          </a:xfrm>
          <a:prstGeom prst="line">
            <a:avLst/>
          </a:prstGeom>
          <a:ln w="19050" cmpd="sng">
            <a:solidFill>
              <a:srgbClr val="D85C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6" name="Straight Connector 135"/>
          <p:cNvCxnSpPr/>
          <p:nvPr/>
        </p:nvCxnSpPr>
        <p:spPr>
          <a:xfrm>
            <a:off x="7617788" y="3007907"/>
            <a:ext cx="0" cy="322194"/>
          </a:xfrm>
          <a:prstGeom prst="line">
            <a:avLst/>
          </a:prstGeom>
          <a:ln w="19050" cmpd="sng">
            <a:solidFill>
              <a:srgbClr val="D85C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7" name="Straight Connector 136"/>
          <p:cNvCxnSpPr/>
          <p:nvPr/>
        </p:nvCxnSpPr>
        <p:spPr>
          <a:xfrm>
            <a:off x="7633663" y="3007907"/>
            <a:ext cx="0" cy="313050"/>
          </a:xfrm>
          <a:prstGeom prst="line">
            <a:avLst/>
          </a:prstGeom>
          <a:ln w="19050" cmpd="sng">
            <a:solidFill>
              <a:srgbClr val="D85C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/>
          <p:cNvCxnSpPr/>
          <p:nvPr/>
        </p:nvCxnSpPr>
        <p:spPr>
          <a:xfrm>
            <a:off x="7649538" y="3007907"/>
            <a:ext cx="0" cy="294762"/>
          </a:xfrm>
          <a:prstGeom prst="line">
            <a:avLst/>
          </a:prstGeom>
          <a:ln w="19050" cmpd="sng">
            <a:solidFill>
              <a:srgbClr val="D85C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9" name="Straight Connector 138"/>
          <p:cNvCxnSpPr/>
          <p:nvPr/>
        </p:nvCxnSpPr>
        <p:spPr>
          <a:xfrm>
            <a:off x="7662238" y="3007907"/>
            <a:ext cx="0" cy="285618"/>
          </a:xfrm>
          <a:prstGeom prst="line">
            <a:avLst/>
          </a:prstGeom>
          <a:ln w="19050" cmpd="sng">
            <a:solidFill>
              <a:srgbClr val="D85C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/>
          <p:cNvCxnSpPr/>
          <p:nvPr/>
        </p:nvCxnSpPr>
        <p:spPr>
          <a:xfrm>
            <a:off x="7678113" y="3007907"/>
            <a:ext cx="0" cy="276474"/>
          </a:xfrm>
          <a:prstGeom prst="line">
            <a:avLst/>
          </a:prstGeom>
          <a:ln w="19050" cmpd="sng">
            <a:solidFill>
              <a:srgbClr val="D85C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1" name="Straight Connector 140"/>
          <p:cNvCxnSpPr/>
          <p:nvPr/>
        </p:nvCxnSpPr>
        <p:spPr>
          <a:xfrm>
            <a:off x="7693988" y="3007907"/>
            <a:ext cx="0" cy="267330"/>
          </a:xfrm>
          <a:prstGeom prst="line">
            <a:avLst/>
          </a:prstGeom>
          <a:ln w="19050" cmpd="sng">
            <a:solidFill>
              <a:srgbClr val="D85C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2" name="Straight Connector 141"/>
          <p:cNvCxnSpPr/>
          <p:nvPr/>
        </p:nvCxnSpPr>
        <p:spPr>
          <a:xfrm>
            <a:off x="7709863" y="3007907"/>
            <a:ext cx="0" cy="267330"/>
          </a:xfrm>
          <a:prstGeom prst="line">
            <a:avLst/>
          </a:prstGeom>
          <a:ln w="19050" cmpd="sng">
            <a:solidFill>
              <a:srgbClr val="D85C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3" name="Straight Connector 142"/>
          <p:cNvCxnSpPr/>
          <p:nvPr/>
        </p:nvCxnSpPr>
        <p:spPr>
          <a:xfrm>
            <a:off x="7725738" y="3007907"/>
            <a:ext cx="0" cy="258186"/>
          </a:xfrm>
          <a:prstGeom prst="line">
            <a:avLst/>
          </a:prstGeom>
          <a:ln w="19050" cmpd="sng">
            <a:solidFill>
              <a:srgbClr val="D85C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4" name="Straight Connector 143"/>
          <p:cNvCxnSpPr/>
          <p:nvPr/>
        </p:nvCxnSpPr>
        <p:spPr>
          <a:xfrm>
            <a:off x="7741613" y="3007907"/>
            <a:ext cx="0" cy="258186"/>
          </a:xfrm>
          <a:prstGeom prst="line">
            <a:avLst/>
          </a:prstGeom>
          <a:ln w="19050" cmpd="sng">
            <a:solidFill>
              <a:srgbClr val="D85C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5" name="Straight Connector 144"/>
          <p:cNvCxnSpPr/>
          <p:nvPr/>
        </p:nvCxnSpPr>
        <p:spPr>
          <a:xfrm>
            <a:off x="7757488" y="3007907"/>
            <a:ext cx="0" cy="258186"/>
          </a:xfrm>
          <a:prstGeom prst="line">
            <a:avLst/>
          </a:prstGeom>
          <a:ln w="19050" cmpd="sng">
            <a:solidFill>
              <a:srgbClr val="D85C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6" name="Straight Connector 145"/>
          <p:cNvCxnSpPr/>
          <p:nvPr/>
        </p:nvCxnSpPr>
        <p:spPr>
          <a:xfrm>
            <a:off x="7773363" y="3007907"/>
            <a:ext cx="0" cy="258186"/>
          </a:xfrm>
          <a:prstGeom prst="line">
            <a:avLst/>
          </a:prstGeom>
          <a:ln w="19050" cmpd="sng">
            <a:solidFill>
              <a:srgbClr val="D85C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7" name="Straight Connector 146"/>
          <p:cNvCxnSpPr/>
          <p:nvPr/>
        </p:nvCxnSpPr>
        <p:spPr>
          <a:xfrm>
            <a:off x="7789238" y="3007907"/>
            <a:ext cx="0" cy="249042"/>
          </a:xfrm>
          <a:prstGeom prst="line">
            <a:avLst/>
          </a:prstGeom>
          <a:ln w="19050" cmpd="sng">
            <a:solidFill>
              <a:srgbClr val="D85C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8" name="Straight Connector 147"/>
          <p:cNvCxnSpPr/>
          <p:nvPr/>
        </p:nvCxnSpPr>
        <p:spPr>
          <a:xfrm>
            <a:off x="7805113" y="3007907"/>
            <a:ext cx="0" cy="239898"/>
          </a:xfrm>
          <a:prstGeom prst="line">
            <a:avLst/>
          </a:prstGeom>
          <a:ln w="19050" cmpd="sng">
            <a:solidFill>
              <a:srgbClr val="D85C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9" name="Straight Connector 148"/>
          <p:cNvCxnSpPr/>
          <p:nvPr/>
        </p:nvCxnSpPr>
        <p:spPr>
          <a:xfrm>
            <a:off x="7820988" y="3007907"/>
            <a:ext cx="0" cy="239898"/>
          </a:xfrm>
          <a:prstGeom prst="line">
            <a:avLst/>
          </a:prstGeom>
          <a:ln w="19050" cmpd="sng">
            <a:solidFill>
              <a:srgbClr val="D85C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0" name="Straight Connector 149"/>
          <p:cNvCxnSpPr/>
          <p:nvPr/>
        </p:nvCxnSpPr>
        <p:spPr>
          <a:xfrm>
            <a:off x="7836863" y="3007907"/>
            <a:ext cx="0" cy="230754"/>
          </a:xfrm>
          <a:prstGeom prst="line">
            <a:avLst/>
          </a:prstGeom>
          <a:ln w="19050" cmpd="sng">
            <a:solidFill>
              <a:srgbClr val="D85C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1" name="Straight Connector 150"/>
          <p:cNvCxnSpPr/>
          <p:nvPr/>
        </p:nvCxnSpPr>
        <p:spPr>
          <a:xfrm>
            <a:off x="7852738" y="3007908"/>
            <a:ext cx="0" cy="212464"/>
          </a:xfrm>
          <a:prstGeom prst="line">
            <a:avLst/>
          </a:prstGeom>
          <a:ln w="19050" cmpd="sng">
            <a:solidFill>
              <a:srgbClr val="D85C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2" name="Straight Connector 151"/>
          <p:cNvCxnSpPr/>
          <p:nvPr/>
        </p:nvCxnSpPr>
        <p:spPr>
          <a:xfrm>
            <a:off x="7868613" y="3007909"/>
            <a:ext cx="0" cy="203319"/>
          </a:xfrm>
          <a:prstGeom prst="line">
            <a:avLst/>
          </a:prstGeom>
          <a:ln w="19050" cmpd="sng">
            <a:solidFill>
              <a:srgbClr val="D85C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3" name="Straight Connector 152"/>
          <p:cNvCxnSpPr/>
          <p:nvPr/>
        </p:nvCxnSpPr>
        <p:spPr>
          <a:xfrm>
            <a:off x="7884488" y="3007909"/>
            <a:ext cx="0" cy="194174"/>
          </a:xfrm>
          <a:prstGeom prst="line">
            <a:avLst/>
          </a:prstGeom>
          <a:ln w="19050" cmpd="sng">
            <a:solidFill>
              <a:srgbClr val="D85C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4" name="Straight Connector 153"/>
          <p:cNvCxnSpPr/>
          <p:nvPr/>
        </p:nvCxnSpPr>
        <p:spPr>
          <a:xfrm>
            <a:off x="7900363" y="3007910"/>
            <a:ext cx="0" cy="185029"/>
          </a:xfrm>
          <a:prstGeom prst="line">
            <a:avLst/>
          </a:prstGeom>
          <a:ln w="19050" cmpd="sng">
            <a:solidFill>
              <a:srgbClr val="D85C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5" name="Straight Connector 154"/>
          <p:cNvCxnSpPr/>
          <p:nvPr/>
        </p:nvCxnSpPr>
        <p:spPr>
          <a:xfrm>
            <a:off x="7916238" y="3007910"/>
            <a:ext cx="0" cy="175884"/>
          </a:xfrm>
          <a:prstGeom prst="line">
            <a:avLst/>
          </a:prstGeom>
          <a:ln w="19050" cmpd="sng">
            <a:solidFill>
              <a:srgbClr val="D85C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6" name="Straight Connector 155"/>
          <p:cNvCxnSpPr/>
          <p:nvPr/>
        </p:nvCxnSpPr>
        <p:spPr>
          <a:xfrm>
            <a:off x="7932113" y="3007911"/>
            <a:ext cx="0" cy="157594"/>
          </a:xfrm>
          <a:prstGeom prst="line">
            <a:avLst/>
          </a:prstGeom>
          <a:ln w="19050" cmpd="sng">
            <a:solidFill>
              <a:srgbClr val="D85C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7" name="Straight Connector 156"/>
          <p:cNvCxnSpPr/>
          <p:nvPr/>
        </p:nvCxnSpPr>
        <p:spPr>
          <a:xfrm>
            <a:off x="7947988" y="3007912"/>
            <a:ext cx="0" cy="148449"/>
          </a:xfrm>
          <a:prstGeom prst="line">
            <a:avLst/>
          </a:prstGeom>
          <a:ln w="19050" cmpd="sng">
            <a:solidFill>
              <a:srgbClr val="D85C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8" name="Straight Connector 157"/>
          <p:cNvCxnSpPr/>
          <p:nvPr/>
        </p:nvCxnSpPr>
        <p:spPr>
          <a:xfrm>
            <a:off x="7963863" y="3007912"/>
            <a:ext cx="0" cy="139304"/>
          </a:xfrm>
          <a:prstGeom prst="line">
            <a:avLst/>
          </a:prstGeom>
          <a:ln w="19050" cmpd="sng">
            <a:solidFill>
              <a:srgbClr val="D85C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9" name="Straight Connector 158"/>
          <p:cNvCxnSpPr/>
          <p:nvPr/>
        </p:nvCxnSpPr>
        <p:spPr>
          <a:xfrm>
            <a:off x="7979738" y="3007913"/>
            <a:ext cx="0" cy="130159"/>
          </a:xfrm>
          <a:prstGeom prst="line">
            <a:avLst/>
          </a:prstGeom>
          <a:ln w="19050" cmpd="sng">
            <a:solidFill>
              <a:srgbClr val="D85C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0" name="Straight Connector 159"/>
          <p:cNvCxnSpPr/>
          <p:nvPr/>
        </p:nvCxnSpPr>
        <p:spPr>
          <a:xfrm>
            <a:off x="7992438" y="3007913"/>
            <a:ext cx="0" cy="121014"/>
          </a:xfrm>
          <a:prstGeom prst="line">
            <a:avLst/>
          </a:prstGeom>
          <a:ln w="19050" cmpd="sng">
            <a:solidFill>
              <a:srgbClr val="D85C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1" name="Straight Connector 160"/>
          <p:cNvCxnSpPr/>
          <p:nvPr/>
        </p:nvCxnSpPr>
        <p:spPr>
          <a:xfrm>
            <a:off x="8008313" y="3007913"/>
            <a:ext cx="0" cy="93582"/>
          </a:xfrm>
          <a:prstGeom prst="line">
            <a:avLst/>
          </a:prstGeom>
          <a:ln w="19050" cmpd="sng">
            <a:solidFill>
              <a:srgbClr val="D85C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2" name="Straight Connector 161"/>
          <p:cNvCxnSpPr/>
          <p:nvPr/>
        </p:nvCxnSpPr>
        <p:spPr>
          <a:xfrm>
            <a:off x="8024188" y="3007913"/>
            <a:ext cx="0" cy="84438"/>
          </a:xfrm>
          <a:prstGeom prst="line">
            <a:avLst/>
          </a:prstGeom>
          <a:ln w="19050" cmpd="sng">
            <a:solidFill>
              <a:srgbClr val="D85C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3" name="Straight Connector 162"/>
          <p:cNvCxnSpPr/>
          <p:nvPr/>
        </p:nvCxnSpPr>
        <p:spPr>
          <a:xfrm>
            <a:off x="8040063" y="3007913"/>
            <a:ext cx="0" cy="75294"/>
          </a:xfrm>
          <a:prstGeom prst="line">
            <a:avLst/>
          </a:prstGeom>
          <a:ln w="19050" cmpd="sng">
            <a:solidFill>
              <a:srgbClr val="D85C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4" name="Straight Connector 163"/>
          <p:cNvCxnSpPr/>
          <p:nvPr/>
        </p:nvCxnSpPr>
        <p:spPr>
          <a:xfrm>
            <a:off x="8055938" y="3007913"/>
            <a:ext cx="0" cy="66150"/>
          </a:xfrm>
          <a:prstGeom prst="line">
            <a:avLst/>
          </a:prstGeom>
          <a:ln w="19050" cmpd="sng">
            <a:solidFill>
              <a:srgbClr val="D85C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5" name="Straight Connector 164"/>
          <p:cNvCxnSpPr/>
          <p:nvPr/>
        </p:nvCxnSpPr>
        <p:spPr>
          <a:xfrm>
            <a:off x="8071813" y="3007913"/>
            <a:ext cx="0" cy="57006"/>
          </a:xfrm>
          <a:prstGeom prst="line">
            <a:avLst/>
          </a:prstGeom>
          <a:ln w="19050" cmpd="sng">
            <a:solidFill>
              <a:srgbClr val="D85C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6" name="Straight Connector 165"/>
          <p:cNvCxnSpPr/>
          <p:nvPr/>
        </p:nvCxnSpPr>
        <p:spPr>
          <a:xfrm>
            <a:off x="8087688" y="3007913"/>
            <a:ext cx="0" cy="47862"/>
          </a:xfrm>
          <a:prstGeom prst="line">
            <a:avLst/>
          </a:prstGeom>
          <a:ln w="19050" cmpd="sng">
            <a:solidFill>
              <a:srgbClr val="D85C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7" name="Straight Connector 166"/>
          <p:cNvCxnSpPr/>
          <p:nvPr/>
        </p:nvCxnSpPr>
        <p:spPr>
          <a:xfrm>
            <a:off x="8103563" y="3007913"/>
            <a:ext cx="0" cy="38718"/>
          </a:xfrm>
          <a:prstGeom prst="line">
            <a:avLst/>
          </a:prstGeom>
          <a:ln w="19050" cmpd="sng">
            <a:solidFill>
              <a:srgbClr val="D85C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8" name="Straight Connector 167"/>
          <p:cNvCxnSpPr/>
          <p:nvPr/>
        </p:nvCxnSpPr>
        <p:spPr>
          <a:xfrm>
            <a:off x="8119438" y="3007913"/>
            <a:ext cx="0" cy="29574"/>
          </a:xfrm>
          <a:prstGeom prst="line">
            <a:avLst/>
          </a:prstGeom>
          <a:ln w="19050" cmpd="sng">
            <a:solidFill>
              <a:srgbClr val="D85C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9" name="Straight Connector 168"/>
          <p:cNvCxnSpPr/>
          <p:nvPr/>
        </p:nvCxnSpPr>
        <p:spPr>
          <a:xfrm>
            <a:off x="8132138" y="3007913"/>
            <a:ext cx="0" cy="20430"/>
          </a:xfrm>
          <a:prstGeom prst="line">
            <a:avLst/>
          </a:prstGeom>
          <a:ln w="19050" cmpd="sng">
            <a:solidFill>
              <a:srgbClr val="D85C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0" name="Straight Connector 169"/>
          <p:cNvCxnSpPr/>
          <p:nvPr/>
        </p:nvCxnSpPr>
        <p:spPr>
          <a:xfrm>
            <a:off x="8144838" y="3007913"/>
            <a:ext cx="0" cy="11286"/>
          </a:xfrm>
          <a:prstGeom prst="line">
            <a:avLst/>
          </a:prstGeom>
          <a:ln w="19050" cmpd="sng">
            <a:solidFill>
              <a:srgbClr val="D85C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1" name="Straight Connector 170"/>
          <p:cNvCxnSpPr/>
          <p:nvPr/>
        </p:nvCxnSpPr>
        <p:spPr>
          <a:xfrm>
            <a:off x="8186113" y="2985688"/>
            <a:ext cx="0" cy="29574"/>
          </a:xfrm>
          <a:prstGeom prst="line">
            <a:avLst/>
          </a:prstGeom>
          <a:ln w="19050" cmpd="sng">
            <a:solidFill>
              <a:srgbClr val="D85C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2" name="Straight Connector 171"/>
          <p:cNvCxnSpPr/>
          <p:nvPr/>
        </p:nvCxnSpPr>
        <p:spPr>
          <a:xfrm>
            <a:off x="8201988" y="2979338"/>
            <a:ext cx="0" cy="29574"/>
          </a:xfrm>
          <a:prstGeom prst="line">
            <a:avLst/>
          </a:prstGeom>
          <a:ln w="19050" cmpd="sng">
            <a:solidFill>
              <a:srgbClr val="D85C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3" name="Straight Connector 172"/>
          <p:cNvCxnSpPr/>
          <p:nvPr/>
        </p:nvCxnSpPr>
        <p:spPr>
          <a:xfrm>
            <a:off x="8217863" y="2972988"/>
            <a:ext cx="0" cy="38718"/>
          </a:xfrm>
          <a:prstGeom prst="line">
            <a:avLst/>
          </a:prstGeom>
          <a:ln w="19050" cmpd="sng">
            <a:solidFill>
              <a:srgbClr val="D85C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4" name="Straight Connector 173"/>
          <p:cNvCxnSpPr/>
          <p:nvPr/>
        </p:nvCxnSpPr>
        <p:spPr>
          <a:xfrm>
            <a:off x="8230563" y="2963463"/>
            <a:ext cx="0" cy="47862"/>
          </a:xfrm>
          <a:prstGeom prst="line">
            <a:avLst/>
          </a:prstGeom>
          <a:ln w="19050" cmpd="sng">
            <a:solidFill>
              <a:srgbClr val="D85C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5" name="Straight Connector 174"/>
          <p:cNvCxnSpPr/>
          <p:nvPr/>
        </p:nvCxnSpPr>
        <p:spPr>
          <a:xfrm>
            <a:off x="8246438" y="2957113"/>
            <a:ext cx="0" cy="47862"/>
          </a:xfrm>
          <a:prstGeom prst="line">
            <a:avLst/>
          </a:prstGeom>
          <a:ln w="19050" cmpd="sng">
            <a:solidFill>
              <a:srgbClr val="D85C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6" name="Straight Connector 175"/>
          <p:cNvCxnSpPr/>
          <p:nvPr/>
        </p:nvCxnSpPr>
        <p:spPr>
          <a:xfrm>
            <a:off x="8262313" y="2957113"/>
            <a:ext cx="0" cy="47862"/>
          </a:xfrm>
          <a:prstGeom prst="line">
            <a:avLst/>
          </a:prstGeom>
          <a:ln w="19050" cmpd="sng">
            <a:solidFill>
              <a:srgbClr val="D85C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7" name="Straight Connector 176"/>
          <p:cNvCxnSpPr/>
          <p:nvPr/>
        </p:nvCxnSpPr>
        <p:spPr>
          <a:xfrm>
            <a:off x="8278188" y="2941238"/>
            <a:ext cx="0" cy="75294"/>
          </a:xfrm>
          <a:prstGeom prst="line">
            <a:avLst/>
          </a:prstGeom>
          <a:ln w="19050" cmpd="sng">
            <a:solidFill>
              <a:srgbClr val="D85C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8" name="Straight Connector 177"/>
          <p:cNvCxnSpPr/>
          <p:nvPr/>
        </p:nvCxnSpPr>
        <p:spPr>
          <a:xfrm>
            <a:off x="8290888" y="2925363"/>
            <a:ext cx="0" cy="84438"/>
          </a:xfrm>
          <a:prstGeom prst="line">
            <a:avLst/>
          </a:prstGeom>
          <a:ln w="19050" cmpd="sng">
            <a:solidFill>
              <a:srgbClr val="D85C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9" name="Straight Connector 178"/>
          <p:cNvCxnSpPr/>
          <p:nvPr/>
        </p:nvCxnSpPr>
        <p:spPr>
          <a:xfrm>
            <a:off x="8306763" y="2922188"/>
            <a:ext cx="0" cy="93582"/>
          </a:xfrm>
          <a:prstGeom prst="line">
            <a:avLst/>
          </a:prstGeom>
          <a:ln w="19050" cmpd="sng">
            <a:solidFill>
              <a:srgbClr val="D85C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0" name="Straight Connector 179"/>
          <p:cNvCxnSpPr/>
          <p:nvPr/>
        </p:nvCxnSpPr>
        <p:spPr>
          <a:xfrm>
            <a:off x="8319463" y="2874563"/>
            <a:ext cx="0" cy="139300"/>
          </a:xfrm>
          <a:prstGeom prst="line">
            <a:avLst/>
          </a:prstGeom>
          <a:ln w="19050" cmpd="sng">
            <a:solidFill>
              <a:srgbClr val="D85C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1" name="Straight Connector 180"/>
          <p:cNvCxnSpPr/>
          <p:nvPr/>
        </p:nvCxnSpPr>
        <p:spPr>
          <a:xfrm>
            <a:off x="8335338" y="2861863"/>
            <a:ext cx="0" cy="148444"/>
          </a:xfrm>
          <a:prstGeom prst="line">
            <a:avLst/>
          </a:prstGeom>
          <a:ln w="19050" cmpd="sng">
            <a:solidFill>
              <a:srgbClr val="D85C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2" name="Straight Connector 181"/>
          <p:cNvCxnSpPr/>
          <p:nvPr/>
        </p:nvCxnSpPr>
        <p:spPr>
          <a:xfrm>
            <a:off x="8351213" y="2849163"/>
            <a:ext cx="0" cy="157588"/>
          </a:xfrm>
          <a:prstGeom prst="line">
            <a:avLst/>
          </a:prstGeom>
          <a:ln w="19050" cmpd="sng">
            <a:solidFill>
              <a:srgbClr val="D85C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3" name="Straight Connector 182"/>
          <p:cNvCxnSpPr/>
          <p:nvPr/>
        </p:nvCxnSpPr>
        <p:spPr>
          <a:xfrm>
            <a:off x="8367088" y="2842813"/>
            <a:ext cx="0" cy="166732"/>
          </a:xfrm>
          <a:prstGeom prst="line">
            <a:avLst/>
          </a:prstGeom>
          <a:ln w="19050" cmpd="sng">
            <a:solidFill>
              <a:srgbClr val="D85C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4" name="Straight Connector 183"/>
          <p:cNvCxnSpPr/>
          <p:nvPr/>
        </p:nvCxnSpPr>
        <p:spPr>
          <a:xfrm>
            <a:off x="8376613" y="2820588"/>
            <a:ext cx="0" cy="185020"/>
          </a:xfrm>
          <a:prstGeom prst="line">
            <a:avLst/>
          </a:prstGeom>
          <a:ln w="19050" cmpd="sng">
            <a:solidFill>
              <a:srgbClr val="D85C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5" name="Straight Connector 184"/>
          <p:cNvCxnSpPr/>
          <p:nvPr/>
        </p:nvCxnSpPr>
        <p:spPr>
          <a:xfrm>
            <a:off x="8392488" y="2811063"/>
            <a:ext cx="0" cy="194164"/>
          </a:xfrm>
          <a:prstGeom prst="line">
            <a:avLst/>
          </a:prstGeom>
          <a:ln w="19050" cmpd="sng">
            <a:solidFill>
              <a:srgbClr val="D85C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6" name="Straight Connector 185"/>
          <p:cNvCxnSpPr/>
          <p:nvPr/>
        </p:nvCxnSpPr>
        <p:spPr>
          <a:xfrm>
            <a:off x="8408363" y="2801538"/>
            <a:ext cx="0" cy="203308"/>
          </a:xfrm>
          <a:prstGeom prst="line">
            <a:avLst/>
          </a:prstGeom>
          <a:ln w="19050" cmpd="sng">
            <a:solidFill>
              <a:srgbClr val="D85C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7" name="Straight Connector 186"/>
          <p:cNvCxnSpPr/>
          <p:nvPr/>
        </p:nvCxnSpPr>
        <p:spPr>
          <a:xfrm>
            <a:off x="8417888" y="2772963"/>
            <a:ext cx="0" cy="230739"/>
          </a:xfrm>
          <a:prstGeom prst="line">
            <a:avLst/>
          </a:prstGeom>
          <a:ln w="19050" cmpd="sng">
            <a:solidFill>
              <a:srgbClr val="D85C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8" name="Straight Connector 187"/>
          <p:cNvCxnSpPr/>
          <p:nvPr/>
        </p:nvCxnSpPr>
        <p:spPr>
          <a:xfrm>
            <a:off x="8430588" y="2747562"/>
            <a:ext cx="0" cy="258170"/>
          </a:xfrm>
          <a:prstGeom prst="line">
            <a:avLst/>
          </a:prstGeom>
          <a:ln w="19050" cmpd="sng">
            <a:solidFill>
              <a:srgbClr val="D85C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9" name="Straight Connector 188"/>
          <p:cNvCxnSpPr/>
          <p:nvPr/>
        </p:nvCxnSpPr>
        <p:spPr>
          <a:xfrm>
            <a:off x="8446463" y="2715812"/>
            <a:ext cx="0" cy="285601"/>
          </a:xfrm>
          <a:prstGeom prst="line">
            <a:avLst/>
          </a:prstGeom>
          <a:ln w="19050" cmpd="sng">
            <a:solidFill>
              <a:srgbClr val="D85C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0" name="Straight Connector 189"/>
          <p:cNvCxnSpPr/>
          <p:nvPr/>
        </p:nvCxnSpPr>
        <p:spPr>
          <a:xfrm>
            <a:off x="8459163" y="2690411"/>
            <a:ext cx="0" cy="313031"/>
          </a:xfrm>
          <a:prstGeom prst="line">
            <a:avLst/>
          </a:prstGeom>
          <a:ln w="19050" cmpd="sng">
            <a:solidFill>
              <a:srgbClr val="D85C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1" name="Straight Connector 190"/>
          <p:cNvCxnSpPr/>
          <p:nvPr/>
        </p:nvCxnSpPr>
        <p:spPr>
          <a:xfrm>
            <a:off x="8475038" y="2677711"/>
            <a:ext cx="0" cy="331319"/>
          </a:xfrm>
          <a:prstGeom prst="line">
            <a:avLst/>
          </a:prstGeom>
          <a:ln w="19050" cmpd="sng">
            <a:solidFill>
              <a:srgbClr val="D85C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2" name="Straight Connector 191"/>
          <p:cNvCxnSpPr/>
          <p:nvPr/>
        </p:nvCxnSpPr>
        <p:spPr>
          <a:xfrm>
            <a:off x="8490913" y="2668186"/>
            <a:ext cx="0" cy="349607"/>
          </a:xfrm>
          <a:prstGeom prst="line">
            <a:avLst/>
          </a:prstGeom>
          <a:ln w="19050" cmpd="sng">
            <a:solidFill>
              <a:srgbClr val="D85C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3" name="Straight Connector 192"/>
          <p:cNvCxnSpPr/>
          <p:nvPr/>
        </p:nvCxnSpPr>
        <p:spPr>
          <a:xfrm>
            <a:off x="8506788" y="2633261"/>
            <a:ext cx="0" cy="367895"/>
          </a:xfrm>
          <a:prstGeom prst="line">
            <a:avLst/>
          </a:prstGeom>
          <a:ln w="19050" cmpd="sng">
            <a:solidFill>
              <a:srgbClr val="D85C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4" name="Straight Connector 193"/>
          <p:cNvCxnSpPr/>
          <p:nvPr/>
        </p:nvCxnSpPr>
        <p:spPr>
          <a:xfrm>
            <a:off x="8522663" y="2630086"/>
            <a:ext cx="0" cy="377039"/>
          </a:xfrm>
          <a:prstGeom prst="line">
            <a:avLst/>
          </a:prstGeom>
          <a:ln w="19050" cmpd="sng">
            <a:solidFill>
              <a:srgbClr val="D85C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5" name="Straight Connector 194"/>
          <p:cNvCxnSpPr/>
          <p:nvPr/>
        </p:nvCxnSpPr>
        <p:spPr>
          <a:xfrm>
            <a:off x="8538538" y="2626911"/>
            <a:ext cx="0" cy="377039"/>
          </a:xfrm>
          <a:prstGeom prst="line">
            <a:avLst/>
          </a:prstGeom>
          <a:ln w="19050" cmpd="sng">
            <a:solidFill>
              <a:srgbClr val="D85C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6" name="Straight Connector 195"/>
          <p:cNvCxnSpPr/>
          <p:nvPr/>
        </p:nvCxnSpPr>
        <p:spPr>
          <a:xfrm>
            <a:off x="8548063" y="2585635"/>
            <a:ext cx="0" cy="413613"/>
          </a:xfrm>
          <a:prstGeom prst="line">
            <a:avLst/>
          </a:prstGeom>
          <a:ln w="19050" cmpd="sng">
            <a:solidFill>
              <a:srgbClr val="D85C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7" name="Straight Connector 196"/>
          <p:cNvCxnSpPr/>
          <p:nvPr/>
        </p:nvCxnSpPr>
        <p:spPr>
          <a:xfrm>
            <a:off x="8557588" y="2579285"/>
            <a:ext cx="0" cy="422757"/>
          </a:xfrm>
          <a:prstGeom prst="line">
            <a:avLst/>
          </a:prstGeom>
          <a:ln w="19050" cmpd="sng">
            <a:solidFill>
              <a:srgbClr val="D85C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8" name="Straight Connector 197"/>
          <p:cNvCxnSpPr/>
          <p:nvPr/>
        </p:nvCxnSpPr>
        <p:spPr>
          <a:xfrm>
            <a:off x="8573463" y="2534833"/>
            <a:ext cx="0" cy="468474"/>
          </a:xfrm>
          <a:prstGeom prst="line">
            <a:avLst/>
          </a:prstGeom>
          <a:ln w="19050" cmpd="sng">
            <a:solidFill>
              <a:srgbClr val="D85C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9" name="Straight Connector 198"/>
          <p:cNvCxnSpPr/>
          <p:nvPr/>
        </p:nvCxnSpPr>
        <p:spPr>
          <a:xfrm>
            <a:off x="8582988" y="2458632"/>
            <a:ext cx="0" cy="541624"/>
          </a:xfrm>
          <a:prstGeom prst="line">
            <a:avLst/>
          </a:prstGeom>
          <a:ln w="19050" cmpd="sng">
            <a:solidFill>
              <a:srgbClr val="D85C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0" name="Straight Connector 199"/>
          <p:cNvCxnSpPr/>
          <p:nvPr/>
        </p:nvCxnSpPr>
        <p:spPr>
          <a:xfrm>
            <a:off x="8595688" y="2309406"/>
            <a:ext cx="0" cy="697069"/>
          </a:xfrm>
          <a:prstGeom prst="line">
            <a:avLst/>
          </a:prstGeom>
          <a:ln w="19050" cmpd="sng">
            <a:solidFill>
              <a:srgbClr val="D85C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1" name="Straight Connector 200"/>
          <p:cNvCxnSpPr/>
          <p:nvPr/>
        </p:nvCxnSpPr>
        <p:spPr>
          <a:xfrm>
            <a:off x="8605213" y="2153829"/>
            <a:ext cx="0" cy="852514"/>
          </a:xfrm>
          <a:prstGeom prst="line">
            <a:avLst/>
          </a:prstGeom>
          <a:ln w="19050" cmpd="sng">
            <a:solidFill>
              <a:srgbClr val="D85C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2" name="Straight Connector 201"/>
          <p:cNvCxnSpPr/>
          <p:nvPr/>
        </p:nvCxnSpPr>
        <p:spPr>
          <a:xfrm>
            <a:off x="8617913" y="1956977"/>
            <a:ext cx="0" cy="1053677"/>
          </a:xfrm>
          <a:prstGeom prst="line">
            <a:avLst/>
          </a:prstGeom>
          <a:ln w="19050" cmpd="sng">
            <a:solidFill>
              <a:srgbClr val="D85C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3" name="Straight Connector 202"/>
          <p:cNvCxnSpPr/>
          <p:nvPr/>
        </p:nvCxnSpPr>
        <p:spPr>
          <a:xfrm>
            <a:off x="8630613" y="1614077"/>
            <a:ext cx="0" cy="1392005"/>
          </a:xfrm>
          <a:prstGeom prst="line">
            <a:avLst/>
          </a:prstGeom>
          <a:ln w="19050" cmpd="sng">
            <a:solidFill>
              <a:srgbClr val="D85C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4" name="Straight Connector 203"/>
          <p:cNvCxnSpPr/>
          <p:nvPr/>
        </p:nvCxnSpPr>
        <p:spPr>
          <a:xfrm>
            <a:off x="8646488" y="1614077"/>
            <a:ext cx="0" cy="1392005"/>
          </a:xfrm>
          <a:prstGeom prst="line">
            <a:avLst/>
          </a:prstGeom>
          <a:ln w="19050" cmpd="sng">
            <a:solidFill>
              <a:srgbClr val="D85C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5" name="Straight Connector 204"/>
          <p:cNvCxnSpPr/>
          <p:nvPr/>
        </p:nvCxnSpPr>
        <p:spPr>
          <a:xfrm>
            <a:off x="8662363" y="1614077"/>
            <a:ext cx="0" cy="1392005"/>
          </a:xfrm>
          <a:prstGeom prst="line">
            <a:avLst/>
          </a:prstGeom>
          <a:ln w="19050" cmpd="sng">
            <a:solidFill>
              <a:srgbClr val="D85C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6" name="Straight Connector 205"/>
          <p:cNvCxnSpPr/>
          <p:nvPr/>
        </p:nvCxnSpPr>
        <p:spPr>
          <a:xfrm>
            <a:off x="8678238" y="1614077"/>
            <a:ext cx="0" cy="1392005"/>
          </a:xfrm>
          <a:prstGeom prst="line">
            <a:avLst/>
          </a:prstGeom>
          <a:ln w="19050" cmpd="sng">
            <a:solidFill>
              <a:srgbClr val="D85C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7" name="Straight Connector 206"/>
          <p:cNvCxnSpPr/>
          <p:nvPr/>
        </p:nvCxnSpPr>
        <p:spPr>
          <a:xfrm>
            <a:off x="10884863" y="1626777"/>
            <a:ext cx="0" cy="1382861"/>
          </a:xfrm>
          <a:prstGeom prst="line">
            <a:avLst/>
          </a:prstGeom>
          <a:ln w="19050" cmpd="sng">
            <a:solidFill>
              <a:srgbClr val="34669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8" name="Straight Connector 207"/>
          <p:cNvCxnSpPr/>
          <p:nvPr/>
        </p:nvCxnSpPr>
        <p:spPr>
          <a:xfrm>
            <a:off x="10900738" y="1614077"/>
            <a:ext cx="0" cy="1392005"/>
          </a:xfrm>
          <a:prstGeom prst="line">
            <a:avLst/>
          </a:prstGeom>
          <a:ln w="19050" cmpd="sng">
            <a:solidFill>
              <a:srgbClr val="34669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9" name="Straight Connector 208"/>
          <p:cNvCxnSpPr/>
          <p:nvPr/>
        </p:nvCxnSpPr>
        <p:spPr>
          <a:xfrm>
            <a:off x="10872163" y="2353852"/>
            <a:ext cx="0" cy="658368"/>
          </a:xfrm>
          <a:prstGeom prst="line">
            <a:avLst/>
          </a:prstGeom>
          <a:ln w="19050" cmpd="sng">
            <a:solidFill>
              <a:srgbClr val="34669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0" name="Straight Connector 209"/>
          <p:cNvCxnSpPr/>
          <p:nvPr/>
        </p:nvCxnSpPr>
        <p:spPr>
          <a:xfrm>
            <a:off x="10862638" y="2372902"/>
            <a:ext cx="0" cy="640080"/>
          </a:xfrm>
          <a:prstGeom prst="line">
            <a:avLst/>
          </a:prstGeom>
          <a:ln w="19050" cmpd="sng">
            <a:solidFill>
              <a:srgbClr val="34669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1" name="Straight Connector 210"/>
          <p:cNvCxnSpPr/>
          <p:nvPr/>
        </p:nvCxnSpPr>
        <p:spPr>
          <a:xfrm>
            <a:off x="10849938" y="2445927"/>
            <a:ext cx="0" cy="566928"/>
          </a:xfrm>
          <a:prstGeom prst="line">
            <a:avLst/>
          </a:prstGeom>
          <a:ln w="19050" cmpd="sng">
            <a:solidFill>
              <a:srgbClr val="34669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2" name="Straight Connector 211"/>
          <p:cNvCxnSpPr/>
          <p:nvPr/>
        </p:nvCxnSpPr>
        <p:spPr>
          <a:xfrm>
            <a:off x="10837238" y="2445927"/>
            <a:ext cx="0" cy="566928"/>
          </a:xfrm>
          <a:prstGeom prst="line">
            <a:avLst/>
          </a:prstGeom>
          <a:ln w="19050" cmpd="sng">
            <a:solidFill>
              <a:srgbClr val="34669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3" name="Straight Connector 212"/>
          <p:cNvCxnSpPr/>
          <p:nvPr/>
        </p:nvCxnSpPr>
        <p:spPr>
          <a:xfrm>
            <a:off x="10827713" y="2547528"/>
            <a:ext cx="0" cy="466343"/>
          </a:xfrm>
          <a:prstGeom prst="line">
            <a:avLst/>
          </a:prstGeom>
          <a:ln w="19050" cmpd="sng">
            <a:solidFill>
              <a:srgbClr val="34669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4" name="Straight Connector 213"/>
          <p:cNvCxnSpPr/>
          <p:nvPr/>
        </p:nvCxnSpPr>
        <p:spPr>
          <a:xfrm>
            <a:off x="10815013" y="2560228"/>
            <a:ext cx="0" cy="457199"/>
          </a:xfrm>
          <a:prstGeom prst="line">
            <a:avLst/>
          </a:prstGeom>
          <a:ln w="19050" cmpd="sng">
            <a:solidFill>
              <a:srgbClr val="34669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5" name="Straight Connector 214"/>
          <p:cNvCxnSpPr/>
          <p:nvPr/>
        </p:nvCxnSpPr>
        <p:spPr>
          <a:xfrm>
            <a:off x="10805488" y="2576103"/>
            <a:ext cx="0" cy="438911"/>
          </a:xfrm>
          <a:prstGeom prst="line">
            <a:avLst/>
          </a:prstGeom>
          <a:ln w="19050" cmpd="sng">
            <a:solidFill>
              <a:srgbClr val="34669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6" name="Straight Connector 215"/>
          <p:cNvCxnSpPr/>
          <p:nvPr/>
        </p:nvCxnSpPr>
        <p:spPr>
          <a:xfrm>
            <a:off x="10792788" y="2588803"/>
            <a:ext cx="0" cy="429767"/>
          </a:xfrm>
          <a:prstGeom prst="line">
            <a:avLst/>
          </a:prstGeom>
          <a:ln w="19050" cmpd="sng">
            <a:solidFill>
              <a:srgbClr val="34669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7" name="Straight Connector 216"/>
          <p:cNvCxnSpPr/>
          <p:nvPr/>
        </p:nvCxnSpPr>
        <p:spPr>
          <a:xfrm>
            <a:off x="10780088" y="2668178"/>
            <a:ext cx="0" cy="347471"/>
          </a:xfrm>
          <a:prstGeom prst="line">
            <a:avLst/>
          </a:prstGeom>
          <a:ln w="19050" cmpd="sng">
            <a:solidFill>
              <a:srgbClr val="34669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8" name="Straight Connector 217"/>
          <p:cNvCxnSpPr/>
          <p:nvPr/>
        </p:nvCxnSpPr>
        <p:spPr>
          <a:xfrm>
            <a:off x="10767388" y="2668178"/>
            <a:ext cx="0" cy="347471"/>
          </a:xfrm>
          <a:prstGeom prst="line">
            <a:avLst/>
          </a:prstGeom>
          <a:ln w="19050" cmpd="sng">
            <a:solidFill>
              <a:srgbClr val="34669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9" name="Straight Connector 218"/>
          <p:cNvCxnSpPr/>
          <p:nvPr/>
        </p:nvCxnSpPr>
        <p:spPr>
          <a:xfrm>
            <a:off x="10754688" y="2668178"/>
            <a:ext cx="0" cy="347471"/>
          </a:xfrm>
          <a:prstGeom prst="line">
            <a:avLst/>
          </a:prstGeom>
          <a:ln w="19050" cmpd="sng">
            <a:solidFill>
              <a:srgbClr val="34669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0" name="Straight Connector 219"/>
          <p:cNvCxnSpPr/>
          <p:nvPr/>
        </p:nvCxnSpPr>
        <p:spPr>
          <a:xfrm>
            <a:off x="10745163" y="2715803"/>
            <a:ext cx="0" cy="301751"/>
          </a:xfrm>
          <a:prstGeom prst="line">
            <a:avLst/>
          </a:prstGeom>
          <a:ln w="19050" cmpd="sng">
            <a:solidFill>
              <a:srgbClr val="34669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1" name="Straight Connector 220"/>
          <p:cNvCxnSpPr/>
          <p:nvPr/>
        </p:nvCxnSpPr>
        <p:spPr>
          <a:xfrm>
            <a:off x="10732463" y="2715803"/>
            <a:ext cx="0" cy="301751"/>
          </a:xfrm>
          <a:prstGeom prst="line">
            <a:avLst/>
          </a:prstGeom>
          <a:ln w="19050" cmpd="sng">
            <a:solidFill>
              <a:srgbClr val="34669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2" name="Straight Connector 221"/>
          <p:cNvCxnSpPr/>
          <p:nvPr/>
        </p:nvCxnSpPr>
        <p:spPr>
          <a:xfrm>
            <a:off x="10719763" y="2830104"/>
            <a:ext cx="0" cy="182876"/>
          </a:xfrm>
          <a:prstGeom prst="line">
            <a:avLst/>
          </a:prstGeom>
          <a:ln w="19050" cmpd="sng">
            <a:solidFill>
              <a:srgbClr val="34669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3" name="Straight Connector 222"/>
          <p:cNvCxnSpPr/>
          <p:nvPr/>
        </p:nvCxnSpPr>
        <p:spPr>
          <a:xfrm>
            <a:off x="10707063" y="2830104"/>
            <a:ext cx="0" cy="182876"/>
          </a:xfrm>
          <a:prstGeom prst="line">
            <a:avLst/>
          </a:prstGeom>
          <a:ln w="19050" cmpd="sng">
            <a:solidFill>
              <a:srgbClr val="34669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4" name="Straight Connector 223"/>
          <p:cNvCxnSpPr/>
          <p:nvPr/>
        </p:nvCxnSpPr>
        <p:spPr>
          <a:xfrm>
            <a:off x="10697538" y="2830104"/>
            <a:ext cx="0" cy="182876"/>
          </a:xfrm>
          <a:prstGeom prst="line">
            <a:avLst/>
          </a:prstGeom>
          <a:ln w="19050" cmpd="sng">
            <a:solidFill>
              <a:srgbClr val="34669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5" name="Straight Connector 224"/>
          <p:cNvCxnSpPr/>
          <p:nvPr/>
        </p:nvCxnSpPr>
        <p:spPr>
          <a:xfrm>
            <a:off x="10684838" y="2858680"/>
            <a:ext cx="0" cy="155443"/>
          </a:xfrm>
          <a:prstGeom prst="line">
            <a:avLst/>
          </a:prstGeom>
          <a:ln w="19050" cmpd="sng">
            <a:solidFill>
              <a:srgbClr val="34669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6" name="Straight Connector 225"/>
          <p:cNvCxnSpPr/>
          <p:nvPr/>
        </p:nvCxnSpPr>
        <p:spPr>
          <a:xfrm>
            <a:off x="10675313" y="2858680"/>
            <a:ext cx="0" cy="155443"/>
          </a:xfrm>
          <a:prstGeom prst="line">
            <a:avLst/>
          </a:prstGeom>
          <a:ln w="19050" cmpd="sng">
            <a:solidFill>
              <a:srgbClr val="34669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7" name="Straight Connector 226"/>
          <p:cNvCxnSpPr/>
          <p:nvPr/>
        </p:nvCxnSpPr>
        <p:spPr>
          <a:xfrm>
            <a:off x="10665788" y="2871380"/>
            <a:ext cx="0" cy="137154"/>
          </a:xfrm>
          <a:prstGeom prst="line">
            <a:avLst/>
          </a:prstGeom>
          <a:ln w="19050" cmpd="sng">
            <a:solidFill>
              <a:srgbClr val="34669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8" name="Straight Connector 227"/>
          <p:cNvCxnSpPr/>
          <p:nvPr/>
        </p:nvCxnSpPr>
        <p:spPr>
          <a:xfrm>
            <a:off x="10653088" y="2893606"/>
            <a:ext cx="0" cy="118864"/>
          </a:xfrm>
          <a:prstGeom prst="line">
            <a:avLst/>
          </a:prstGeom>
          <a:ln w="19050" cmpd="sng">
            <a:solidFill>
              <a:srgbClr val="34669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9" name="Straight Connector 228"/>
          <p:cNvCxnSpPr/>
          <p:nvPr/>
        </p:nvCxnSpPr>
        <p:spPr>
          <a:xfrm>
            <a:off x="10640388" y="2925356"/>
            <a:ext cx="0" cy="91432"/>
          </a:xfrm>
          <a:prstGeom prst="line">
            <a:avLst/>
          </a:prstGeom>
          <a:ln w="19050" cmpd="sng">
            <a:solidFill>
              <a:srgbClr val="34669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0" name="Straight Connector 229"/>
          <p:cNvCxnSpPr/>
          <p:nvPr/>
        </p:nvCxnSpPr>
        <p:spPr>
          <a:xfrm>
            <a:off x="10630863" y="2934881"/>
            <a:ext cx="0" cy="73144"/>
          </a:xfrm>
          <a:prstGeom prst="line">
            <a:avLst/>
          </a:prstGeom>
          <a:ln w="19050" cmpd="sng">
            <a:solidFill>
              <a:srgbClr val="34669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1" name="Straight Connector 230"/>
          <p:cNvCxnSpPr/>
          <p:nvPr/>
        </p:nvCxnSpPr>
        <p:spPr>
          <a:xfrm>
            <a:off x="10618163" y="2934881"/>
            <a:ext cx="0" cy="73144"/>
          </a:xfrm>
          <a:prstGeom prst="line">
            <a:avLst/>
          </a:prstGeom>
          <a:ln w="19050" cmpd="sng">
            <a:solidFill>
              <a:srgbClr val="34669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2" name="Straight Connector 231"/>
          <p:cNvCxnSpPr/>
          <p:nvPr/>
        </p:nvCxnSpPr>
        <p:spPr>
          <a:xfrm>
            <a:off x="10605463" y="2944406"/>
            <a:ext cx="0" cy="73144"/>
          </a:xfrm>
          <a:prstGeom prst="line">
            <a:avLst/>
          </a:prstGeom>
          <a:ln w="19050" cmpd="sng">
            <a:solidFill>
              <a:srgbClr val="34669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3" name="Straight Connector 232"/>
          <p:cNvCxnSpPr/>
          <p:nvPr/>
        </p:nvCxnSpPr>
        <p:spPr>
          <a:xfrm>
            <a:off x="10592763" y="2950756"/>
            <a:ext cx="0" cy="64000"/>
          </a:xfrm>
          <a:prstGeom prst="line">
            <a:avLst/>
          </a:prstGeom>
          <a:ln w="19050" cmpd="sng">
            <a:solidFill>
              <a:srgbClr val="34669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4" name="Straight Connector 233"/>
          <p:cNvCxnSpPr/>
          <p:nvPr/>
        </p:nvCxnSpPr>
        <p:spPr>
          <a:xfrm>
            <a:off x="8802063" y="3004731"/>
            <a:ext cx="0" cy="923544"/>
          </a:xfrm>
          <a:prstGeom prst="line">
            <a:avLst/>
          </a:prstGeom>
          <a:ln w="19050" cmpd="sng">
            <a:solidFill>
              <a:srgbClr val="34669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5" name="Straight Connector 234"/>
          <p:cNvCxnSpPr/>
          <p:nvPr/>
        </p:nvCxnSpPr>
        <p:spPr>
          <a:xfrm>
            <a:off x="8814763" y="3004731"/>
            <a:ext cx="0" cy="923544"/>
          </a:xfrm>
          <a:prstGeom prst="line">
            <a:avLst/>
          </a:prstGeom>
          <a:ln w="19050" cmpd="sng">
            <a:solidFill>
              <a:srgbClr val="34669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6" name="Straight Connector 235"/>
          <p:cNvCxnSpPr/>
          <p:nvPr/>
        </p:nvCxnSpPr>
        <p:spPr>
          <a:xfrm>
            <a:off x="8830638" y="3004731"/>
            <a:ext cx="0" cy="905256"/>
          </a:xfrm>
          <a:prstGeom prst="line">
            <a:avLst/>
          </a:prstGeom>
          <a:ln w="19050" cmpd="sng">
            <a:solidFill>
              <a:srgbClr val="34669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7" name="Straight Connector 236"/>
          <p:cNvCxnSpPr/>
          <p:nvPr/>
        </p:nvCxnSpPr>
        <p:spPr>
          <a:xfrm>
            <a:off x="8846513" y="3004731"/>
            <a:ext cx="0" cy="896112"/>
          </a:xfrm>
          <a:prstGeom prst="line">
            <a:avLst/>
          </a:prstGeom>
          <a:ln w="19050" cmpd="sng">
            <a:solidFill>
              <a:srgbClr val="34669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8" name="Straight Connector 237"/>
          <p:cNvCxnSpPr/>
          <p:nvPr/>
        </p:nvCxnSpPr>
        <p:spPr>
          <a:xfrm>
            <a:off x="8862388" y="3004731"/>
            <a:ext cx="0" cy="841248"/>
          </a:xfrm>
          <a:prstGeom prst="line">
            <a:avLst/>
          </a:prstGeom>
          <a:ln w="19050" cmpd="sng">
            <a:solidFill>
              <a:srgbClr val="34669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9" name="Straight Connector 238"/>
          <p:cNvCxnSpPr/>
          <p:nvPr/>
        </p:nvCxnSpPr>
        <p:spPr>
          <a:xfrm>
            <a:off x="8878263" y="3004731"/>
            <a:ext cx="0" cy="841248"/>
          </a:xfrm>
          <a:prstGeom prst="line">
            <a:avLst/>
          </a:prstGeom>
          <a:ln w="19050" cmpd="sng">
            <a:solidFill>
              <a:srgbClr val="34669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0" name="Straight Connector 239"/>
          <p:cNvCxnSpPr/>
          <p:nvPr/>
        </p:nvCxnSpPr>
        <p:spPr>
          <a:xfrm>
            <a:off x="8894138" y="3004731"/>
            <a:ext cx="0" cy="841248"/>
          </a:xfrm>
          <a:prstGeom prst="line">
            <a:avLst/>
          </a:prstGeom>
          <a:ln w="19050" cmpd="sng">
            <a:solidFill>
              <a:srgbClr val="34669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1" name="Straight Connector 240"/>
          <p:cNvCxnSpPr/>
          <p:nvPr/>
        </p:nvCxnSpPr>
        <p:spPr>
          <a:xfrm>
            <a:off x="8910013" y="3004731"/>
            <a:ext cx="0" cy="832104"/>
          </a:xfrm>
          <a:prstGeom prst="line">
            <a:avLst/>
          </a:prstGeom>
          <a:ln w="19050" cmpd="sng">
            <a:solidFill>
              <a:srgbClr val="34669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2" name="Straight Connector 241"/>
          <p:cNvCxnSpPr/>
          <p:nvPr/>
        </p:nvCxnSpPr>
        <p:spPr>
          <a:xfrm>
            <a:off x="8925888" y="3004731"/>
            <a:ext cx="0" cy="832104"/>
          </a:xfrm>
          <a:prstGeom prst="line">
            <a:avLst/>
          </a:prstGeom>
          <a:ln w="19050" cmpd="sng">
            <a:solidFill>
              <a:srgbClr val="34669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3" name="Straight Connector 242"/>
          <p:cNvCxnSpPr/>
          <p:nvPr/>
        </p:nvCxnSpPr>
        <p:spPr>
          <a:xfrm>
            <a:off x="8941763" y="3004731"/>
            <a:ext cx="0" cy="804672"/>
          </a:xfrm>
          <a:prstGeom prst="line">
            <a:avLst/>
          </a:prstGeom>
          <a:ln w="19050" cmpd="sng">
            <a:solidFill>
              <a:srgbClr val="34669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4" name="Straight Connector 243"/>
          <p:cNvCxnSpPr/>
          <p:nvPr/>
        </p:nvCxnSpPr>
        <p:spPr>
          <a:xfrm>
            <a:off x="8957638" y="3004731"/>
            <a:ext cx="0" cy="804672"/>
          </a:xfrm>
          <a:prstGeom prst="line">
            <a:avLst/>
          </a:prstGeom>
          <a:ln w="19050" cmpd="sng">
            <a:solidFill>
              <a:srgbClr val="34669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5" name="Straight Connector 244"/>
          <p:cNvCxnSpPr/>
          <p:nvPr/>
        </p:nvCxnSpPr>
        <p:spPr>
          <a:xfrm>
            <a:off x="8970338" y="3004731"/>
            <a:ext cx="0" cy="804672"/>
          </a:xfrm>
          <a:prstGeom prst="line">
            <a:avLst/>
          </a:prstGeom>
          <a:ln w="19050" cmpd="sng">
            <a:solidFill>
              <a:srgbClr val="34669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6" name="Straight Connector 245"/>
          <p:cNvCxnSpPr/>
          <p:nvPr/>
        </p:nvCxnSpPr>
        <p:spPr>
          <a:xfrm>
            <a:off x="8986213" y="3004731"/>
            <a:ext cx="0" cy="786384"/>
          </a:xfrm>
          <a:prstGeom prst="line">
            <a:avLst/>
          </a:prstGeom>
          <a:ln w="19050" cmpd="sng">
            <a:solidFill>
              <a:srgbClr val="34669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7" name="Straight Connector 246"/>
          <p:cNvCxnSpPr/>
          <p:nvPr/>
        </p:nvCxnSpPr>
        <p:spPr>
          <a:xfrm>
            <a:off x="8998913" y="3004731"/>
            <a:ext cx="0" cy="777240"/>
          </a:xfrm>
          <a:prstGeom prst="line">
            <a:avLst/>
          </a:prstGeom>
          <a:ln w="19050" cmpd="sng">
            <a:solidFill>
              <a:srgbClr val="34669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8" name="Straight Connector 247"/>
          <p:cNvCxnSpPr/>
          <p:nvPr/>
        </p:nvCxnSpPr>
        <p:spPr>
          <a:xfrm>
            <a:off x="9011613" y="3004731"/>
            <a:ext cx="0" cy="768096"/>
          </a:xfrm>
          <a:prstGeom prst="line">
            <a:avLst/>
          </a:prstGeom>
          <a:ln w="19050" cmpd="sng">
            <a:solidFill>
              <a:srgbClr val="34669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9" name="Straight Connector 248"/>
          <p:cNvCxnSpPr/>
          <p:nvPr/>
        </p:nvCxnSpPr>
        <p:spPr>
          <a:xfrm>
            <a:off x="9027488" y="3004731"/>
            <a:ext cx="0" cy="758952"/>
          </a:xfrm>
          <a:prstGeom prst="line">
            <a:avLst/>
          </a:prstGeom>
          <a:ln w="19050" cmpd="sng">
            <a:solidFill>
              <a:srgbClr val="34669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0" name="Straight Connector 249"/>
          <p:cNvCxnSpPr/>
          <p:nvPr/>
        </p:nvCxnSpPr>
        <p:spPr>
          <a:xfrm>
            <a:off x="9040188" y="3004731"/>
            <a:ext cx="0" cy="749808"/>
          </a:xfrm>
          <a:prstGeom prst="line">
            <a:avLst/>
          </a:prstGeom>
          <a:ln w="19050" cmpd="sng">
            <a:solidFill>
              <a:srgbClr val="34669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1" name="Straight Connector 250"/>
          <p:cNvCxnSpPr/>
          <p:nvPr/>
        </p:nvCxnSpPr>
        <p:spPr>
          <a:xfrm>
            <a:off x="9056063" y="3004731"/>
            <a:ext cx="0" cy="749808"/>
          </a:xfrm>
          <a:prstGeom prst="line">
            <a:avLst/>
          </a:prstGeom>
          <a:ln w="19050" cmpd="sng">
            <a:solidFill>
              <a:srgbClr val="34669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2" name="Straight Connector 251"/>
          <p:cNvCxnSpPr/>
          <p:nvPr/>
        </p:nvCxnSpPr>
        <p:spPr>
          <a:xfrm>
            <a:off x="9071938" y="3004731"/>
            <a:ext cx="0" cy="740664"/>
          </a:xfrm>
          <a:prstGeom prst="line">
            <a:avLst/>
          </a:prstGeom>
          <a:ln w="19050" cmpd="sng">
            <a:solidFill>
              <a:srgbClr val="34669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3" name="Straight Connector 252"/>
          <p:cNvCxnSpPr/>
          <p:nvPr/>
        </p:nvCxnSpPr>
        <p:spPr>
          <a:xfrm>
            <a:off x="9087813" y="3004731"/>
            <a:ext cx="0" cy="722376"/>
          </a:xfrm>
          <a:prstGeom prst="line">
            <a:avLst/>
          </a:prstGeom>
          <a:ln w="19050" cmpd="sng">
            <a:solidFill>
              <a:srgbClr val="34669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4" name="Straight Connector 253"/>
          <p:cNvCxnSpPr/>
          <p:nvPr/>
        </p:nvCxnSpPr>
        <p:spPr>
          <a:xfrm>
            <a:off x="9100513" y="3004731"/>
            <a:ext cx="0" cy="713232"/>
          </a:xfrm>
          <a:prstGeom prst="line">
            <a:avLst/>
          </a:prstGeom>
          <a:ln w="19050" cmpd="sng">
            <a:solidFill>
              <a:srgbClr val="34669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5" name="Straight Connector 254"/>
          <p:cNvCxnSpPr/>
          <p:nvPr/>
        </p:nvCxnSpPr>
        <p:spPr>
          <a:xfrm>
            <a:off x="9116388" y="3004731"/>
            <a:ext cx="0" cy="694944"/>
          </a:xfrm>
          <a:prstGeom prst="line">
            <a:avLst/>
          </a:prstGeom>
          <a:ln w="19050" cmpd="sng">
            <a:solidFill>
              <a:srgbClr val="34669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6" name="Straight Connector 255"/>
          <p:cNvCxnSpPr/>
          <p:nvPr/>
        </p:nvCxnSpPr>
        <p:spPr>
          <a:xfrm>
            <a:off x="9129088" y="3004731"/>
            <a:ext cx="0" cy="694944"/>
          </a:xfrm>
          <a:prstGeom prst="line">
            <a:avLst/>
          </a:prstGeom>
          <a:ln w="19050" cmpd="sng">
            <a:solidFill>
              <a:srgbClr val="34669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7" name="Straight Connector 256"/>
          <p:cNvCxnSpPr/>
          <p:nvPr/>
        </p:nvCxnSpPr>
        <p:spPr>
          <a:xfrm>
            <a:off x="9144963" y="3004731"/>
            <a:ext cx="0" cy="685800"/>
          </a:xfrm>
          <a:prstGeom prst="line">
            <a:avLst/>
          </a:prstGeom>
          <a:ln w="19050" cmpd="sng">
            <a:solidFill>
              <a:srgbClr val="34669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8" name="Straight Connector 257"/>
          <p:cNvCxnSpPr/>
          <p:nvPr/>
        </p:nvCxnSpPr>
        <p:spPr>
          <a:xfrm>
            <a:off x="9157663" y="3004731"/>
            <a:ext cx="0" cy="685800"/>
          </a:xfrm>
          <a:prstGeom prst="line">
            <a:avLst/>
          </a:prstGeom>
          <a:ln w="19050" cmpd="sng">
            <a:solidFill>
              <a:srgbClr val="34669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9" name="Straight Connector 258"/>
          <p:cNvCxnSpPr/>
          <p:nvPr/>
        </p:nvCxnSpPr>
        <p:spPr>
          <a:xfrm>
            <a:off x="9173538" y="3004731"/>
            <a:ext cx="0" cy="676656"/>
          </a:xfrm>
          <a:prstGeom prst="line">
            <a:avLst/>
          </a:prstGeom>
          <a:ln w="19050" cmpd="sng">
            <a:solidFill>
              <a:srgbClr val="34669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0" name="Straight Connector 259"/>
          <p:cNvCxnSpPr/>
          <p:nvPr/>
        </p:nvCxnSpPr>
        <p:spPr>
          <a:xfrm>
            <a:off x="9189413" y="3004731"/>
            <a:ext cx="0" cy="667512"/>
          </a:xfrm>
          <a:prstGeom prst="line">
            <a:avLst/>
          </a:prstGeom>
          <a:ln w="19050" cmpd="sng">
            <a:solidFill>
              <a:srgbClr val="34669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1" name="Straight Connector 260"/>
          <p:cNvCxnSpPr/>
          <p:nvPr/>
        </p:nvCxnSpPr>
        <p:spPr>
          <a:xfrm>
            <a:off x="9205288" y="3004731"/>
            <a:ext cx="0" cy="667512"/>
          </a:xfrm>
          <a:prstGeom prst="line">
            <a:avLst/>
          </a:prstGeom>
          <a:ln w="19050" cmpd="sng">
            <a:solidFill>
              <a:srgbClr val="34669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2" name="Straight Connector 261"/>
          <p:cNvCxnSpPr/>
          <p:nvPr/>
        </p:nvCxnSpPr>
        <p:spPr>
          <a:xfrm>
            <a:off x="9217988" y="3004731"/>
            <a:ext cx="0" cy="667512"/>
          </a:xfrm>
          <a:prstGeom prst="line">
            <a:avLst/>
          </a:prstGeom>
          <a:ln w="19050" cmpd="sng">
            <a:solidFill>
              <a:srgbClr val="34669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3" name="Straight Connector 262"/>
          <p:cNvCxnSpPr/>
          <p:nvPr/>
        </p:nvCxnSpPr>
        <p:spPr>
          <a:xfrm>
            <a:off x="9230688" y="3004731"/>
            <a:ext cx="0" cy="667512"/>
          </a:xfrm>
          <a:prstGeom prst="line">
            <a:avLst/>
          </a:prstGeom>
          <a:ln w="19050" cmpd="sng">
            <a:solidFill>
              <a:srgbClr val="34669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4" name="Straight Connector 263"/>
          <p:cNvCxnSpPr/>
          <p:nvPr/>
        </p:nvCxnSpPr>
        <p:spPr>
          <a:xfrm>
            <a:off x="9243388" y="3004731"/>
            <a:ext cx="0" cy="667512"/>
          </a:xfrm>
          <a:prstGeom prst="line">
            <a:avLst/>
          </a:prstGeom>
          <a:ln w="19050" cmpd="sng">
            <a:solidFill>
              <a:srgbClr val="34669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5" name="Straight Connector 264"/>
          <p:cNvCxnSpPr/>
          <p:nvPr/>
        </p:nvCxnSpPr>
        <p:spPr>
          <a:xfrm>
            <a:off x="9256088" y="3004731"/>
            <a:ext cx="0" cy="667512"/>
          </a:xfrm>
          <a:prstGeom prst="line">
            <a:avLst/>
          </a:prstGeom>
          <a:ln w="19050" cmpd="sng">
            <a:solidFill>
              <a:srgbClr val="34669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6" name="Straight Connector 265"/>
          <p:cNvCxnSpPr/>
          <p:nvPr/>
        </p:nvCxnSpPr>
        <p:spPr>
          <a:xfrm>
            <a:off x="9268788" y="3004731"/>
            <a:ext cx="0" cy="649224"/>
          </a:xfrm>
          <a:prstGeom prst="line">
            <a:avLst/>
          </a:prstGeom>
          <a:ln w="19050" cmpd="sng">
            <a:solidFill>
              <a:srgbClr val="34669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7" name="Straight Connector 266"/>
          <p:cNvCxnSpPr/>
          <p:nvPr/>
        </p:nvCxnSpPr>
        <p:spPr>
          <a:xfrm>
            <a:off x="9284663" y="3004731"/>
            <a:ext cx="0" cy="649224"/>
          </a:xfrm>
          <a:prstGeom prst="line">
            <a:avLst/>
          </a:prstGeom>
          <a:ln w="19050" cmpd="sng">
            <a:solidFill>
              <a:srgbClr val="34669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8" name="Straight Connector 267"/>
          <p:cNvCxnSpPr/>
          <p:nvPr/>
        </p:nvCxnSpPr>
        <p:spPr>
          <a:xfrm>
            <a:off x="9300538" y="3004731"/>
            <a:ext cx="0" cy="649224"/>
          </a:xfrm>
          <a:prstGeom prst="line">
            <a:avLst/>
          </a:prstGeom>
          <a:ln w="19050" cmpd="sng">
            <a:solidFill>
              <a:srgbClr val="34669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9" name="Straight Connector 268"/>
          <p:cNvCxnSpPr/>
          <p:nvPr/>
        </p:nvCxnSpPr>
        <p:spPr>
          <a:xfrm>
            <a:off x="9316413" y="3004731"/>
            <a:ext cx="0" cy="649224"/>
          </a:xfrm>
          <a:prstGeom prst="line">
            <a:avLst/>
          </a:prstGeom>
          <a:ln w="19050" cmpd="sng">
            <a:solidFill>
              <a:srgbClr val="34669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0" name="Straight Connector 269"/>
          <p:cNvCxnSpPr/>
          <p:nvPr/>
        </p:nvCxnSpPr>
        <p:spPr>
          <a:xfrm>
            <a:off x="9329113" y="3004731"/>
            <a:ext cx="0" cy="640080"/>
          </a:xfrm>
          <a:prstGeom prst="line">
            <a:avLst/>
          </a:prstGeom>
          <a:ln w="19050" cmpd="sng">
            <a:solidFill>
              <a:srgbClr val="34669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1" name="Straight Connector 270"/>
          <p:cNvCxnSpPr/>
          <p:nvPr/>
        </p:nvCxnSpPr>
        <p:spPr>
          <a:xfrm>
            <a:off x="9341813" y="3004731"/>
            <a:ext cx="0" cy="630936"/>
          </a:xfrm>
          <a:prstGeom prst="line">
            <a:avLst/>
          </a:prstGeom>
          <a:ln w="19050" cmpd="sng">
            <a:solidFill>
              <a:srgbClr val="34669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2" name="Straight Connector 271"/>
          <p:cNvCxnSpPr/>
          <p:nvPr/>
        </p:nvCxnSpPr>
        <p:spPr>
          <a:xfrm>
            <a:off x="9354513" y="3004731"/>
            <a:ext cx="0" cy="621792"/>
          </a:xfrm>
          <a:prstGeom prst="line">
            <a:avLst/>
          </a:prstGeom>
          <a:ln w="19050" cmpd="sng">
            <a:solidFill>
              <a:srgbClr val="34669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3" name="Straight Connector 272"/>
          <p:cNvCxnSpPr/>
          <p:nvPr/>
        </p:nvCxnSpPr>
        <p:spPr>
          <a:xfrm>
            <a:off x="9370388" y="3004731"/>
            <a:ext cx="0" cy="612648"/>
          </a:xfrm>
          <a:prstGeom prst="line">
            <a:avLst/>
          </a:prstGeom>
          <a:ln w="19050" cmpd="sng">
            <a:solidFill>
              <a:srgbClr val="34669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4" name="Straight Connector 273"/>
          <p:cNvCxnSpPr/>
          <p:nvPr/>
        </p:nvCxnSpPr>
        <p:spPr>
          <a:xfrm>
            <a:off x="9383088" y="3004731"/>
            <a:ext cx="0" cy="603504"/>
          </a:xfrm>
          <a:prstGeom prst="line">
            <a:avLst/>
          </a:prstGeom>
          <a:ln w="19050" cmpd="sng">
            <a:solidFill>
              <a:srgbClr val="34669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5" name="Straight Connector 274"/>
          <p:cNvCxnSpPr/>
          <p:nvPr/>
        </p:nvCxnSpPr>
        <p:spPr>
          <a:xfrm>
            <a:off x="9395788" y="3004731"/>
            <a:ext cx="0" cy="594360"/>
          </a:xfrm>
          <a:prstGeom prst="line">
            <a:avLst/>
          </a:prstGeom>
          <a:ln w="19050" cmpd="sng">
            <a:solidFill>
              <a:srgbClr val="34669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6" name="Straight Connector 275"/>
          <p:cNvCxnSpPr/>
          <p:nvPr/>
        </p:nvCxnSpPr>
        <p:spPr>
          <a:xfrm>
            <a:off x="9411663" y="3004731"/>
            <a:ext cx="0" cy="585216"/>
          </a:xfrm>
          <a:prstGeom prst="line">
            <a:avLst/>
          </a:prstGeom>
          <a:ln w="19050" cmpd="sng">
            <a:solidFill>
              <a:srgbClr val="34669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7" name="Straight Connector 276"/>
          <p:cNvCxnSpPr/>
          <p:nvPr/>
        </p:nvCxnSpPr>
        <p:spPr>
          <a:xfrm>
            <a:off x="9427538" y="3004731"/>
            <a:ext cx="0" cy="585216"/>
          </a:xfrm>
          <a:prstGeom prst="line">
            <a:avLst/>
          </a:prstGeom>
          <a:ln w="19050" cmpd="sng">
            <a:solidFill>
              <a:srgbClr val="34669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8" name="Straight Connector 277"/>
          <p:cNvCxnSpPr/>
          <p:nvPr/>
        </p:nvCxnSpPr>
        <p:spPr>
          <a:xfrm>
            <a:off x="9440238" y="3004731"/>
            <a:ext cx="0" cy="585216"/>
          </a:xfrm>
          <a:prstGeom prst="line">
            <a:avLst/>
          </a:prstGeom>
          <a:ln w="19050" cmpd="sng">
            <a:solidFill>
              <a:srgbClr val="34669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9" name="Straight Connector 278"/>
          <p:cNvCxnSpPr/>
          <p:nvPr/>
        </p:nvCxnSpPr>
        <p:spPr>
          <a:xfrm>
            <a:off x="9456113" y="3004731"/>
            <a:ext cx="0" cy="576072"/>
          </a:xfrm>
          <a:prstGeom prst="line">
            <a:avLst/>
          </a:prstGeom>
          <a:ln w="19050" cmpd="sng">
            <a:solidFill>
              <a:srgbClr val="34669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0" name="Straight Connector 279"/>
          <p:cNvCxnSpPr/>
          <p:nvPr/>
        </p:nvCxnSpPr>
        <p:spPr>
          <a:xfrm>
            <a:off x="9468813" y="3004731"/>
            <a:ext cx="0" cy="576072"/>
          </a:xfrm>
          <a:prstGeom prst="line">
            <a:avLst/>
          </a:prstGeom>
          <a:ln w="19050" cmpd="sng">
            <a:solidFill>
              <a:srgbClr val="34669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1" name="Straight Connector 280"/>
          <p:cNvCxnSpPr/>
          <p:nvPr/>
        </p:nvCxnSpPr>
        <p:spPr>
          <a:xfrm>
            <a:off x="9481513" y="3004731"/>
            <a:ext cx="0" cy="576072"/>
          </a:xfrm>
          <a:prstGeom prst="line">
            <a:avLst/>
          </a:prstGeom>
          <a:ln w="19050" cmpd="sng">
            <a:solidFill>
              <a:srgbClr val="34669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2" name="Straight Connector 281"/>
          <p:cNvCxnSpPr/>
          <p:nvPr/>
        </p:nvCxnSpPr>
        <p:spPr>
          <a:xfrm>
            <a:off x="9497388" y="3004731"/>
            <a:ext cx="0" cy="557784"/>
          </a:xfrm>
          <a:prstGeom prst="line">
            <a:avLst/>
          </a:prstGeom>
          <a:ln w="19050" cmpd="sng">
            <a:solidFill>
              <a:srgbClr val="34669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3" name="Straight Connector 282"/>
          <p:cNvCxnSpPr/>
          <p:nvPr/>
        </p:nvCxnSpPr>
        <p:spPr>
          <a:xfrm>
            <a:off x="9510088" y="3004731"/>
            <a:ext cx="0" cy="557784"/>
          </a:xfrm>
          <a:prstGeom prst="line">
            <a:avLst/>
          </a:prstGeom>
          <a:ln w="19050" cmpd="sng">
            <a:solidFill>
              <a:srgbClr val="34669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4" name="Straight Connector 283"/>
          <p:cNvCxnSpPr/>
          <p:nvPr/>
        </p:nvCxnSpPr>
        <p:spPr>
          <a:xfrm>
            <a:off x="9525963" y="3004731"/>
            <a:ext cx="0" cy="557784"/>
          </a:xfrm>
          <a:prstGeom prst="line">
            <a:avLst/>
          </a:prstGeom>
          <a:ln w="19050" cmpd="sng">
            <a:solidFill>
              <a:srgbClr val="34669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5" name="Straight Connector 284"/>
          <p:cNvCxnSpPr/>
          <p:nvPr/>
        </p:nvCxnSpPr>
        <p:spPr>
          <a:xfrm>
            <a:off x="9541838" y="3004731"/>
            <a:ext cx="0" cy="548640"/>
          </a:xfrm>
          <a:prstGeom prst="line">
            <a:avLst/>
          </a:prstGeom>
          <a:ln w="19050" cmpd="sng">
            <a:solidFill>
              <a:srgbClr val="34669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6" name="Straight Connector 285"/>
          <p:cNvCxnSpPr/>
          <p:nvPr/>
        </p:nvCxnSpPr>
        <p:spPr>
          <a:xfrm>
            <a:off x="9554538" y="3004731"/>
            <a:ext cx="0" cy="539496"/>
          </a:xfrm>
          <a:prstGeom prst="line">
            <a:avLst/>
          </a:prstGeom>
          <a:ln w="19050" cmpd="sng">
            <a:solidFill>
              <a:srgbClr val="34669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7" name="Straight Connector 286"/>
          <p:cNvCxnSpPr/>
          <p:nvPr/>
        </p:nvCxnSpPr>
        <p:spPr>
          <a:xfrm>
            <a:off x="9570413" y="3004731"/>
            <a:ext cx="0" cy="530352"/>
          </a:xfrm>
          <a:prstGeom prst="line">
            <a:avLst/>
          </a:prstGeom>
          <a:ln w="19050" cmpd="sng">
            <a:solidFill>
              <a:srgbClr val="34669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8" name="Straight Connector 287"/>
          <p:cNvCxnSpPr/>
          <p:nvPr/>
        </p:nvCxnSpPr>
        <p:spPr>
          <a:xfrm>
            <a:off x="9586288" y="3004731"/>
            <a:ext cx="0" cy="530352"/>
          </a:xfrm>
          <a:prstGeom prst="line">
            <a:avLst/>
          </a:prstGeom>
          <a:ln w="19050" cmpd="sng">
            <a:solidFill>
              <a:srgbClr val="34669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9" name="Straight Connector 288"/>
          <p:cNvCxnSpPr/>
          <p:nvPr/>
        </p:nvCxnSpPr>
        <p:spPr>
          <a:xfrm>
            <a:off x="9602163" y="3004731"/>
            <a:ext cx="0" cy="530352"/>
          </a:xfrm>
          <a:prstGeom prst="line">
            <a:avLst/>
          </a:prstGeom>
          <a:ln w="19050" cmpd="sng">
            <a:solidFill>
              <a:srgbClr val="34669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0" name="Straight Connector 289"/>
          <p:cNvCxnSpPr/>
          <p:nvPr/>
        </p:nvCxnSpPr>
        <p:spPr>
          <a:xfrm>
            <a:off x="9618038" y="3004731"/>
            <a:ext cx="0" cy="512064"/>
          </a:xfrm>
          <a:prstGeom prst="line">
            <a:avLst/>
          </a:prstGeom>
          <a:ln w="19050" cmpd="sng">
            <a:solidFill>
              <a:srgbClr val="34669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1" name="Straight Connector 290"/>
          <p:cNvCxnSpPr/>
          <p:nvPr/>
        </p:nvCxnSpPr>
        <p:spPr>
          <a:xfrm>
            <a:off x="9630738" y="3004731"/>
            <a:ext cx="0" cy="502920"/>
          </a:xfrm>
          <a:prstGeom prst="line">
            <a:avLst/>
          </a:prstGeom>
          <a:ln w="19050" cmpd="sng">
            <a:solidFill>
              <a:srgbClr val="34669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2" name="Straight Connector 291"/>
          <p:cNvCxnSpPr/>
          <p:nvPr/>
        </p:nvCxnSpPr>
        <p:spPr>
          <a:xfrm>
            <a:off x="9646613" y="3004731"/>
            <a:ext cx="0" cy="502920"/>
          </a:xfrm>
          <a:prstGeom prst="line">
            <a:avLst/>
          </a:prstGeom>
          <a:ln w="19050" cmpd="sng">
            <a:solidFill>
              <a:srgbClr val="34669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3" name="Straight Connector 292"/>
          <p:cNvCxnSpPr/>
          <p:nvPr/>
        </p:nvCxnSpPr>
        <p:spPr>
          <a:xfrm>
            <a:off x="9662488" y="3004731"/>
            <a:ext cx="0" cy="493776"/>
          </a:xfrm>
          <a:prstGeom prst="line">
            <a:avLst/>
          </a:prstGeom>
          <a:ln w="19050" cmpd="sng">
            <a:solidFill>
              <a:srgbClr val="34669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4" name="Straight Connector 293"/>
          <p:cNvCxnSpPr/>
          <p:nvPr/>
        </p:nvCxnSpPr>
        <p:spPr>
          <a:xfrm>
            <a:off x="9675188" y="3004731"/>
            <a:ext cx="0" cy="484632"/>
          </a:xfrm>
          <a:prstGeom prst="line">
            <a:avLst/>
          </a:prstGeom>
          <a:ln w="19050" cmpd="sng">
            <a:solidFill>
              <a:srgbClr val="34669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5" name="Straight Connector 294"/>
          <p:cNvCxnSpPr/>
          <p:nvPr/>
        </p:nvCxnSpPr>
        <p:spPr>
          <a:xfrm>
            <a:off x="9691063" y="3004731"/>
            <a:ext cx="0" cy="484632"/>
          </a:xfrm>
          <a:prstGeom prst="line">
            <a:avLst/>
          </a:prstGeom>
          <a:ln w="19050" cmpd="sng">
            <a:solidFill>
              <a:srgbClr val="34669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6" name="Straight Connector 295"/>
          <p:cNvCxnSpPr/>
          <p:nvPr/>
        </p:nvCxnSpPr>
        <p:spPr>
          <a:xfrm>
            <a:off x="9703763" y="3004731"/>
            <a:ext cx="0" cy="484632"/>
          </a:xfrm>
          <a:prstGeom prst="line">
            <a:avLst/>
          </a:prstGeom>
          <a:ln w="19050" cmpd="sng">
            <a:solidFill>
              <a:srgbClr val="34669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7" name="Straight Connector 296"/>
          <p:cNvCxnSpPr/>
          <p:nvPr/>
        </p:nvCxnSpPr>
        <p:spPr>
          <a:xfrm>
            <a:off x="9719638" y="3004732"/>
            <a:ext cx="0" cy="475487"/>
          </a:xfrm>
          <a:prstGeom prst="line">
            <a:avLst/>
          </a:prstGeom>
          <a:ln w="19050" cmpd="sng">
            <a:solidFill>
              <a:srgbClr val="34669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8" name="Straight Connector 297"/>
          <p:cNvCxnSpPr/>
          <p:nvPr/>
        </p:nvCxnSpPr>
        <p:spPr>
          <a:xfrm>
            <a:off x="9732338" y="3004732"/>
            <a:ext cx="0" cy="475487"/>
          </a:xfrm>
          <a:prstGeom prst="line">
            <a:avLst/>
          </a:prstGeom>
          <a:ln w="19050" cmpd="sng">
            <a:solidFill>
              <a:srgbClr val="34669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9" name="Straight Connector 298"/>
          <p:cNvCxnSpPr/>
          <p:nvPr/>
        </p:nvCxnSpPr>
        <p:spPr>
          <a:xfrm>
            <a:off x="9748213" y="3004732"/>
            <a:ext cx="0" cy="466343"/>
          </a:xfrm>
          <a:prstGeom prst="line">
            <a:avLst/>
          </a:prstGeom>
          <a:ln w="19050" cmpd="sng">
            <a:solidFill>
              <a:srgbClr val="34669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0" name="Straight Connector 299"/>
          <p:cNvCxnSpPr/>
          <p:nvPr/>
        </p:nvCxnSpPr>
        <p:spPr>
          <a:xfrm>
            <a:off x="9764088" y="3004732"/>
            <a:ext cx="0" cy="466343"/>
          </a:xfrm>
          <a:prstGeom prst="line">
            <a:avLst/>
          </a:prstGeom>
          <a:ln w="19050" cmpd="sng">
            <a:solidFill>
              <a:srgbClr val="34669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1" name="Straight Connector 300"/>
          <p:cNvCxnSpPr/>
          <p:nvPr/>
        </p:nvCxnSpPr>
        <p:spPr>
          <a:xfrm>
            <a:off x="9776788" y="3004731"/>
            <a:ext cx="0" cy="466344"/>
          </a:xfrm>
          <a:prstGeom prst="line">
            <a:avLst/>
          </a:prstGeom>
          <a:ln w="19050" cmpd="sng">
            <a:solidFill>
              <a:srgbClr val="34669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2" name="Straight Connector 301"/>
          <p:cNvCxnSpPr/>
          <p:nvPr/>
        </p:nvCxnSpPr>
        <p:spPr>
          <a:xfrm>
            <a:off x="9789488" y="3004732"/>
            <a:ext cx="0" cy="457199"/>
          </a:xfrm>
          <a:prstGeom prst="line">
            <a:avLst/>
          </a:prstGeom>
          <a:ln w="19050" cmpd="sng">
            <a:solidFill>
              <a:srgbClr val="34669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3" name="Straight Connector 302"/>
          <p:cNvCxnSpPr/>
          <p:nvPr/>
        </p:nvCxnSpPr>
        <p:spPr>
          <a:xfrm>
            <a:off x="9802188" y="3004732"/>
            <a:ext cx="0" cy="457199"/>
          </a:xfrm>
          <a:prstGeom prst="line">
            <a:avLst/>
          </a:prstGeom>
          <a:ln w="19050" cmpd="sng">
            <a:solidFill>
              <a:srgbClr val="34669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4" name="Straight Connector 303"/>
          <p:cNvCxnSpPr/>
          <p:nvPr/>
        </p:nvCxnSpPr>
        <p:spPr>
          <a:xfrm>
            <a:off x="9814888" y="3004732"/>
            <a:ext cx="0" cy="448055"/>
          </a:xfrm>
          <a:prstGeom prst="line">
            <a:avLst/>
          </a:prstGeom>
          <a:ln w="19050" cmpd="sng">
            <a:solidFill>
              <a:srgbClr val="34669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5" name="Straight Connector 304"/>
          <p:cNvCxnSpPr/>
          <p:nvPr/>
        </p:nvCxnSpPr>
        <p:spPr>
          <a:xfrm>
            <a:off x="9827588" y="3004731"/>
            <a:ext cx="0" cy="438910"/>
          </a:xfrm>
          <a:prstGeom prst="line">
            <a:avLst/>
          </a:prstGeom>
          <a:ln w="19050" cmpd="sng">
            <a:solidFill>
              <a:srgbClr val="34669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6" name="Straight Connector 305"/>
          <p:cNvCxnSpPr/>
          <p:nvPr/>
        </p:nvCxnSpPr>
        <p:spPr>
          <a:xfrm>
            <a:off x="9843463" y="2998381"/>
            <a:ext cx="0" cy="438910"/>
          </a:xfrm>
          <a:prstGeom prst="line">
            <a:avLst/>
          </a:prstGeom>
          <a:ln w="19050" cmpd="sng">
            <a:solidFill>
              <a:srgbClr val="34669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7" name="Straight Connector 306"/>
          <p:cNvCxnSpPr/>
          <p:nvPr/>
        </p:nvCxnSpPr>
        <p:spPr>
          <a:xfrm>
            <a:off x="9859338" y="2998381"/>
            <a:ext cx="0" cy="429766"/>
          </a:xfrm>
          <a:prstGeom prst="line">
            <a:avLst/>
          </a:prstGeom>
          <a:ln w="19050" cmpd="sng">
            <a:solidFill>
              <a:srgbClr val="34669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8" name="Straight Connector 307"/>
          <p:cNvCxnSpPr/>
          <p:nvPr/>
        </p:nvCxnSpPr>
        <p:spPr>
          <a:xfrm>
            <a:off x="9875213" y="2998381"/>
            <a:ext cx="0" cy="429766"/>
          </a:xfrm>
          <a:prstGeom prst="line">
            <a:avLst/>
          </a:prstGeom>
          <a:ln w="19050" cmpd="sng">
            <a:solidFill>
              <a:srgbClr val="34669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9" name="Straight Connector 308"/>
          <p:cNvCxnSpPr/>
          <p:nvPr/>
        </p:nvCxnSpPr>
        <p:spPr>
          <a:xfrm>
            <a:off x="9891088" y="2998381"/>
            <a:ext cx="0" cy="420622"/>
          </a:xfrm>
          <a:prstGeom prst="line">
            <a:avLst/>
          </a:prstGeom>
          <a:ln w="19050" cmpd="sng">
            <a:solidFill>
              <a:srgbClr val="34669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0" name="Straight Connector 309"/>
          <p:cNvCxnSpPr/>
          <p:nvPr/>
        </p:nvCxnSpPr>
        <p:spPr>
          <a:xfrm>
            <a:off x="9906963" y="2998381"/>
            <a:ext cx="0" cy="411478"/>
          </a:xfrm>
          <a:prstGeom prst="line">
            <a:avLst/>
          </a:prstGeom>
          <a:ln w="19050" cmpd="sng">
            <a:solidFill>
              <a:srgbClr val="34669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1" name="Straight Connector 310"/>
          <p:cNvCxnSpPr/>
          <p:nvPr/>
        </p:nvCxnSpPr>
        <p:spPr>
          <a:xfrm>
            <a:off x="9922838" y="2998381"/>
            <a:ext cx="0" cy="411478"/>
          </a:xfrm>
          <a:prstGeom prst="line">
            <a:avLst/>
          </a:prstGeom>
          <a:ln w="19050" cmpd="sng">
            <a:solidFill>
              <a:srgbClr val="34669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2" name="Straight Connector 311"/>
          <p:cNvCxnSpPr/>
          <p:nvPr/>
        </p:nvCxnSpPr>
        <p:spPr>
          <a:xfrm>
            <a:off x="9938713" y="2998381"/>
            <a:ext cx="0" cy="402334"/>
          </a:xfrm>
          <a:prstGeom prst="line">
            <a:avLst/>
          </a:prstGeom>
          <a:ln w="19050" cmpd="sng">
            <a:solidFill>
              <a:srgbClr val="34669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3" name="Straight Connector 312"/>
          <p:cNvCxnSpPr/>
          <p:nvPr/>
        </p:nvCxnSpPr>
        <p:spPr>
          <a:xfrm>
            <a:off x="9954588" y="2998381"/>
            <a:ext cx="0" cy="393190"/>
          </a:xfrm>
          <a:prstGeom prst="line">
            <a:avLst/>
          </a:prstGeom>
          <a:ln w="19050" cmpd="sng">
            <a:solidFill>
              <a:srgbClr val="34669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4" name="Straight Connector 313"/>
          <p:cNvCxnSpPr/>
          <p:nvPr/>
        </p:nvCxnSpPr>
        <p:spPr>
          <a:xfrm>
            <a:off x="9970463" y="2998381"/>
            <a:ext cx="0" cy="384046"/>
          </a:xfrm>
          <a:prstGeom prst="line">
            <a:avLst/>
          </a:prstGeom>
          <a:ln w="19050" cmpd="sng">
            <a:solidFill>
              <a:srgbClr val="34669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5" name="Straight Connector 314"/>
          <p:cNvCxnSpPr/>
          <p:nvPr/>
        </p:nvCxnSpPr>
        <p:spPr>
          <a:xfrm>
            <a:off x="9986338" y="2998381"/>
            <a:ext cx="0" cy="374902"/>
          </a:xfrm>
          <a:prstGeom prst="line">
            <a:avLst/>
          </a:prstGeom>
          <a:ln w="19050" cmpd="sng">
            <a:solidFill>
              <a:srgbClr val="34669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6" name="Straight Connector 315"/>
          <p:cNvCxnSpPr/>
          <p:nvPr/>
        </p:nvCxnSpPr>
        <p:spPr>
          <a:xfrm>
            <a:off x="10002213" y="2998381"/>
            <a:ext cx="0" cy="365758"/>
          </a:xfrm>
          <a:prstGeom prst="line">
            <a:avLst/>
          </a:prstGeom>
          <a:ln w="19050" cmpd="sng">
            <a:solidFill>
              <a:srgbClr val="34669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7" name="Straight Connector 316"/>
          <p:cNvCxnSpPr/>
          <p:nvPr/>
        </p:nvCxnSpPr>
        <p:spPr>
          <a:xfrm>
            <a:off x="10018088" y="2998381"/>
            <a:ext cx="0" cy="356614"/>
          </a:xfrm>
          <a:prstGeom prst="line">
            <a:avLst/>
          </a:prstGeom>
          <a:ln w="19050" cmpd="sng">
            <a:solidFill>
              <a:srgbClr val="34669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8" name="Straight Connector 317"/>
          <p:cNvCxnSpPr/>
          <p:nvPr/>
        </p:nvCxnSpPr>
        <p:spPr>
          <a:xfrm>
            <a:off x="10030788" y="2998381"/>
            <a:ext cx="0" cy="347470"/>
          </a:xfrm>
          <a:prstGeom prst="line">
            <a:avLst/>
          </a:prstGeom>
          <a:ln w="19050" cmpd="sng">
            <a:solidFill>
              <a:srgbClr val="34669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9" name="Straight Connector 318"/>
          <p:cNvCxnSpPr/>
          <p:nvPr/>
        </p:nvCxnSpPr>
        <p:spPr>
          <a:xfrm>
            <a:off x="10046663" y="2998381"/>
            <a:ext cx="0" cy="338326"/>
          </a:xfrm>
          <a:prstGeom prst="line">
            <a:avLst/>
          </a:prstGeom>
          <a:ln w="19050" cmpd="sng">
            <a:solidFill>
              <a:srgbClr val="34669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0" name="Straight Connector 319"/>
          <p:cNvCxnSpPr/>
          <p:nvPr/>
        </p:nvCxnSpPr>
        <p:spPr>
          <a:xfrm>
            <a:off x="10062538" y="2998381"/>
            <a:ext cx="0" cy="329182"/>
          </a:xfrm>
          <a:prstGeom prst="line">
            <a:avLst/>
          </a:prstGeom>
          <a:ln w="19050" cmpd="sng">
            <a:solidFill>
              <a:srgbClr val="34669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1" name="Straight Connector 320"/>
          <p:cNvCxnSpPr/>
          <p:nvPr/>
        </p:nvCxnSpPr>
        <p:spPr>
          <a:xfrm>
            <a:off x="10078413" y="2998381"/>
            <a:ext cx="0" cy="320038"/>
          </a:xfrm>
          <a:prstGeom prst="line">
            <a:avLst/>
          </a:prstGeom>
          <a:ln w="19050" cmpd="sng">
            <a:solidFill>
              <a:srgbClr val="34669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2" name="Straight Connector 321"/>
          <p:cNvCxnSpPr/>
          <p:nvPr/>
        </p:nvCxnSpPr>
        <p:spPr>
          <a:xfrm>
            <a:off x="10094288" y="2998381"/>
            <a:ext cx="0" cy="310894"/>
          </a:xfrm>
          <a:prstGeom prst="line">
            <a:avLst/>
          </a:prstGeom>
          <a:ln w="19050" cmpd="sng">
            <a:solidFill>
              <a:srgbClr val="34669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3" name="Straight Connector 322"/>
          <p:cNvCxnSpPr/>
          <p:nvPr/>
        </p:nvCxnSpPr>
        <p:spPr>
          <a:xfrm>
            <a:off x="10106988" y="2998381"/>
            <a:ext cx="0" cy="310894"/>
          </a:xfrm>
          <a:prstGeom prst="line">
            <a:avLst/>
          </a:prstGeom>
          <a:ln w="19050" cmpd="sng">
            <a:solidFill>
              <a:srgbClr val="34669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4" name="Straight Connector 323"/>
          <p:cNvCxnSpPr/>
          <p:nvPr/>
        </p:nvCxnSpPr>
        <p:spPr>
          <a:xfrm>
            <a:off x="10119688" y="2998381"/>
            <a:ext cx="0" cy="310894"/>
          </a:xfrm>
          <a:prstGeom prst="line">
            <a:avLst/>
          </a:prstGeom>
          <a:ln w="19050" cmpd="sng">
            <a:solidFill>
              <a:srgbClr val="34669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5" name="Straight Connector 324"/>
          <p:cNvCxnSpPr/>
          <p:nvPr/>
        </p:nvCxnSpPr>
        <p:spPr>
          <a:xfrm>
            <a:off x="10132388" y="2998381"/>
            <a:ext cx="0" cy="310894"/>
          </a:xfrm>
          <a:prstGeom prst="line">
            <a:avLst/>
          </a:prstGeom>
          <a:ln w="19050" cmpd="sng">
            <a:solidFill>
              <a:srgbClr val="34669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6" name="Straight Connector 325"/>
          <p:cNvCxnSpPr/>
          <p:nvPr/>
        </p:nvCxnSpPr>
        <p:spPr>
          <a:xfrm>
            <a:off x="10148263" y="2998381"/>
            <a:ext cx="0" cy="283462"/>
          </a:xfrm>
          <a:prstGeom prst="line">
            <a:avLst/>
          </a:prstGeom>
          <a:ln w="19050" cmpd="sng">
            <a:solidFill>
              <a:srgbClr val="34669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7" name="Straight Connector 326"/>
          <p:cNvCxnSpPr/>
          <p:nvPr/>
        </p:nvCxnSpPr>
        <p:spPr>
          <a:xfrm>
            <a:off x="10160963" y="2998381"/>
            <a:ext cx="0" cy="283462"/>
          </a:xfrm>
          <a:prstGeom prst="line">
            <a:avLst/>
          </a:prstGeom>
          <a:ln w="19050" cmpd="sng">
            <a:solidFill>
              <a:srgbClr val="34669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8" name="Straight Connector 327"/>
          <p:cNvCxnSpPr/>
          <p:nvPr/>
        </p:nvCxnSpPr>
        <p:spPr>
          <a:xfrm>
            <a:off x="10173663" y="2998381"/>
            <a:ext cx="0" cy="283462"/>
          </a:xfrm>
          <a:prstGeom prst="line">
            <a:avLst/>
          </a:prstGeom>
          <a:ln w="19050" cmpd="sng">
            <a:solidFill>
              <a:srgbClr val="34669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9" name="Straight Connector 328"/>
          <p:cNvCxnSpPr/>
          <p:nvPr/>
        </p:nvCxnSpPr>
        <p:spPr>
          <a:xfrm>
            <a:off x="10189538" y="2998381"/>
            <a:ext cx="0" cy="265174"/>
          </a:xfrm>
          <a:prstGeom prst="line">
            <a:avLst/>
          </a:prstGeom>
          <a:ln w="19050" cmpd="sng">
            <a:solidFill>
              <a:srgbClr val="34669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0" name="Straight Connector 329"/>
          <p:cNvCxnSpPr/>
          <p:nvPr/>
        </p:nvCxnSpPr>
        <p:spPr>
          <a:xfrm>
            <a:off x="10202238" y="2998381"/>
            <a:ext cx="0" cy="265174"/>
          </a:xfrm>
          <a:prstGeom prst="line">
            <a:avLst/>
          </a:prstGeom>
          <a:ln w="19050" cmpd="sng">
            <a:solidFill>
              <a:srgbClr val="34669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1" name="Straight Connector 330"/>
          <p:cNvCxnSpPr/>
          <p:nvPr/>
        </p:nvCxnSpPr>
        <p:spPr>
          <a:xfrm>
            <a:off x="10218113" y="2998381"/>
            <a:ext cx="0" cy="265174"/>
          </a:xfrm>
          <a:prstGeom prst="line">
            <a:avLst/>
          </a:prstGeom>
          <a:ln w="19050" cmpd="sng">
            <a:solidFill>
              <a:srgbClr val="34669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2" name="Straight Connector 331"/>
          <p:cNvCxnSpPr/>
          <p:nvPr/>
        </p:nvCxnSpPr>
        <p:spPr>
          <a:xfrm>
            <a:off x="10230813" y="2998381"/>
            <a:ext cx="0" cy="246886"/>
          </a:xfrm>
          <a:prstGeom prst="line">
            <a:avLst/>
          </a:prstGeom>
          <a:ln w="19050" cmpd="sng">
            <a:solidFill>
              <a:srgbClr val="34669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3" name="Straight Connector 332"/>
          <p:cNvCxnSpPr/>
          <p:nvPr/>
        </p:nvCxnSpPr>
        <p:spPr>
          <a:xfrm>
            <a:off x="10243513" y="2998382"/>
            <a:ext cx="0" cy="219453"/>
          </a:xfrm>
          <a:prstGeom prst="line">
            <a:avLst/>
          </a:prstGeom>
          <a:ln w="19050" cmpd="sng">
            <a:solidFill>
              <a:srgbClr val="34669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4" name="Straight Connector 333"/>
          <p:cNvCxnSpPr/>
          <p:nvPr/>
        </p:nvCxnSpPr>
        <p:spPr>
          <a:xfrm>
            <a:off x="10259388" y="2998382"/>
            <a:ext cx="0" cy="201165"/>
          </a:xfrm>
          <a:prstGeom prst="line">
            <a:avLst/>
          </a:prstGeom>
          <a:ln w="19050" cmpd="sng">
            <a:solidFill>
              <a:srgbClr val="34669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5" name="Straight Connector 334"/>
          <p:cNvCxnSpPr/>
          <p:nvPr/>
        </p:nvCxnSpPr>
        <p:spPr>
          <a:xfrm>
            <a:off x="10275263" y="2998382"/>
            <a:ext cx="0" cy="182876"/>
          </a:xfrm>
          <a:prstGeom prst="line">
            <a:avLst/>
          </a:prstGeom>
          <a:ln w="19050" cmpd="sng">
            <a:solidFill>
              <a:srgbClr val="34669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6" name="Straight Connector 335"/>
          <p:cNvCxnSpPr/>
          <p:nvPr/>
        </p:nvCxnSpPr>
        <p:spPr>
          <a:xfrm>
            <a:off x="10291138" y="2998383"/>
            <a:ext cx="0" cy="164587"/>
          </a:xfrm>
          <a:prstGeom prst="line">
            <a:avLst/>
          </a:prstGeom>
          <a:ln w="19050" cmpd="sng">
            <a:solidFill>
              <a:srgbClr val="34669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7" name="Straight Connector 336"/>
          <p:cNvCxnSpPr/>
          <p:nvPr/>
        </p:nvCxnSpPr>
        <p:spPr>
          <a:xfrm>
            <a:off x="10307013" y="2998383"/>
            <a:ext cx="0" cy="155443"/>
          </a:xfrm>
          <a:prstGeom prst="line">
            <a:avLst/>
          </a:prstGeom>
          <a:ln w="19050" cmpd="sng">
            <a:solidFill>
              <a:srgbClr val="34669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8" name="Straight Connector 337"/>
          <p:cNvCxnSpPr/>
          <p:nvPr/>
        </p:nvCxnSpPr>
        <p:spPr>
          <a:xfrm>
            <a:off x="10322888" y="2998383"/>
            <a:ext cx="0" cy="155443"/>
          </a:xfrm>
          <a:prstGeom prst="line">
            <a:avLst/>
          </a:prstGeom>
          <a:ln w="19050" cmpd="sng">
            <a:solidFill>
              <a:srgbClr val="34669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9" name="Straight Connector 338"/>
          <p:cNvCxnSpPr/>
          <p:nvPr/>
        </p:nvCxnSpPr>
        <p:spPr>
          <a:xfrm>
            <a:off x="10338763" y="2998383"/>
            <a:ext cx="0" cy="155443"/>
          </a:xfrm>
          <a:prstGeom prst="line">
            <a:avLst/>
          </a:prstGeom>
          <a:ln w="19050" cmpd="sng">
            <a:solidFill>
              <a:srgbClr val="34669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0" name="Straight Connector 339"/>
          <p:cNvCxnSpPr/>
          <p:nvPr/>
        </p:nvCxnSpPr>
        <p:spPr>
          <a:xfrm>
            <a:off x="10354638" y="2998384"/>
            <a:ext cx="0" cy="109720"/>
          </a:xfrm>
          <a:prstGeom prst="line">
            <a:avLst/>
          </a:prstGeom>
          <a:ln w="19050" cmpd="sng">
            <a:solidFill>
              <a:srgbClr val="34669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1" name="Straight Connector 340"/>
          <p:cNvCxnSpPr/>
          <p:nvPr/>
        </p:nvCxnSpPr>
        <p:spPr>
          <a:xfrm>
            <a:off x="10370513" y="2998384"/>
            <a:ext cx="0" cy="100576"/>
          </a:xfrm>
          <a:prstGeom prst="line">
            <a:avLst/>
          </a:prstGeom>
          <a:ln w="19050" cmpd="sng">
            <a:solidFill>
              <a:srgbClr val="34669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2" name="Straight Connector 341"/>
          <p:cNvCxnSpPr/>
          <p:nvPr/>
        </p:nvCxnSpPr>
        <p:spPr>
          <a:xfrm>
            <a:off x="10386388" y="2998384"/>
            <a:ext cx="0" cy="91432"/>
          </a:xfrm>
          <a:prstGeom prst="line">
            <a:avLst/>
          </a:prstGeom>
          <a:ln w="19050" cmpd="sng">
            <a:solidFill>
              <a:srgbClr val="34669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3" name="Straight Connector 342"/>
          <p:cNvCxnSpPr/>
          <p:nvPr/>
        </p:nvCxnSpPr>
        <p:spPr>
          <a:xfrm>
            <a:off x="10399088" y="2998384"/>
            <a:ext cx="0" cy="91432"/>
          </a:xfrm>
          <a:prstGeom prst="line">
            <a:avLst/>
          </a:prstGeom>
          <a:ln w="19050" cmpd="sng">
            <a:solidFill>
              <a:srgbClr val="34669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4" name="Straight Connector 343"/>
          <p:cNvCxnSpPr/>
          <p:nvPr/>
        </p:nvCxnSpPr>
        <p:spPr>
          <a:xfrm>
            <a:off x="10411788" y="2998384"/>
            <a:ext cx="0" cy="82288"/>
          </a:xfrm>
          <a:prstGeom prst="line">
            <a:avLst/>
          </a:prstGeom>
          <a:ln w="19050" cmpd="sng">
            <a:solidFill>
              <a:srgbClr val="34669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5" name="Straight Connector 344"/>
          <p:cNvCxnSpPr/>
          <p:nvPr/>
        </p:nvCxnSpPr>
        <p:spPr>
          <a:xfrm>
            <a:off x="10424488" y="2998384"/>
            <a:ext cx="0" cy="82288"/>
          </a:xfrm>
          <a:prstGeom prst="line">
            <a:avLst/>
          </a:prstGeom>
          <a:ln w="19050" cmpd="sng">
            <a:solidFill>
              <a:srgbClr val="34669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6" name="Straight Connector 345"/>
          <p:cNvCxnSpPr/>
          <p:nvPr/>
        </p:nvCxnSpPr>
        <p:spPr>
          <a:xfrm>
            <a:off x="10440363" y="2998384"/>
            <a:ext cx="0" cy="82288"/>
          </a:xfrm>
          <a:prstGeom prst="line">
            <a:avLst/>
          </a:prstGeom>
          <a:ln w="19050" cmpd="sng">
            <a:solidFill>
              <a:srgbClr val="34669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7" name="Straight Connector 346"/>
          <p:cNvCxnSpPr/>
          <p:nvPr/>
        </p:nvCxnSpPr>
        <p:spPr>
          <a:xfrm>
            <a:off x="10453063" y="2998384"/>
            <a:ext cx="0" cy="82288"/>
          </a:xfrm>
          <a:prstGeom prst="line">
            <a:avLst/>
          </a:prstGeom>
          <a:ln w="19050" cmpd="sng">
            <a:solidFill>
              <a:srgbClr val="34669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8" name="Straight Connector 347"/>
          <p:cNvCxnSpPr/>
          <p:nvPr/>
        </p:nvCxnSpPr>
        <p:spPr>
          <a:xfrm>
            <a:off x="10468938" y="2998384"/>
            <a:ext cx="0" cy="64000"/>
          </a:xfrm>
          <a:prstGeom prst="line">
            <a:avLst/>
          </a:prstGeom>
          <a:ln w="19050" cmpd="sng">
            <a:solidFill>
              <a:srgbClr val="34669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0" name="Straight Connector 349"/>
          <p:cNvCxnSpPr/>
          <p:nvPr/>
        </p:nvCxnSpPr>
        <p:spPr>
          <a:xfrm>
            <a:off x="10481638" y="2998384"/>
            <a:ext cx="0" cy="54856"/>
          </a:xfrm>
          <a:prstGeom prst="line">
            <a:avLst/>
          </a:prstGeom>
          <a:ln w="19050" cmpd="sng">
            <a:solidFill>
              <a:srgbClr val="34669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1" name="Straight Connector 350"/>
          <p:cNvCxnSpPr/>
          <p:nvPr/>
        </p:nvCxnSpPr>
        <p:spPr>
          <a:xfrm>
            <a:off x="10494338" y="2998384"/>
            <a:ext cx="0" cy="45712"/>
          </a:xfrm>
          <a:prstGeom prst="line">
            <a:avLst/>
          </a:prstGeom>
          <a:ln w="19050" cmpd="sng">
            <a:solidFill>
              <a:srgbClr val="34669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2" name="Straight Connector 351"/>
          <p:cNvCxnSpPr/>
          <p:nvPr/>
        </p:nvCxnSpPr>
        <p:spPr>
          <a:xfrm>
            <a:off x="10510213" y="2998384"/>
            <a:ext cx="0" cy="36568"/>
          </a:xfrm>
          <a:prstGeom prst="line">
            <a:avLst/>
          </a:prstGeom>
          <a:ln w="19050" cmpd="sng">
            <a:solidFill>
              <a:srgbClr val="34669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/>
          <p:nvPr/>
        </p:nvCxnSpPr>
        <p:spPr>
          <a:xfrm flipH="1">
            <a:off x="6763174" y="3468374"/>
            <a:ext cx="4160520" cy="0"/>
          </a:xfrm>
          <a:prstGeom prst="line">
            <a:avLst/>
          </a:prstGeom>
          <a:ln w="12700" cmpd="sng">
            <a:solidFill>
              <a:schemeClr val="bg2">
                <a:lumMod val="50000"/>
              </a:schemeClr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/>
          <p:cNvCxnSpPr/>
          <p:nvPr/>
        </p:nvCxnSpPr>
        <p:spPr>
          <a:xfrm flipH="1">
            <a:off x="6763173" y="3011563"/>
            <a:ext cx="4160520" cy="0"/>
          </a:xfrm>
          <a:prstGeom prst="line">
            <a:avLst/>
          </a:prstGeom>
          <a:ln w="19050" cmpd="sng">
            <a:solidFill>
              <a:schemeClr val="tx2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3" name="Straight Connector 352"/>
          <p:cNvCxnSpPr/>
          <p:nvPr/>
        </p:nvCxnSpPr>
        <p:spPr>
          <a:xfrm>
            <a:off x="1044168" y="3007905"/>
            <a:ext cx="0" cy="724531"/>
          </a:xfrm>
          <a:prstGeom prst="line">
            <a:avLst/>
          </a:prstGeom>
          <a:ln w="19050" cmpd="sng">
            <a:solidFill>
              <a:srgbClr val="D85C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4" name="Straight Connector 353"/>
          <p:cNvCxnSpPr/>
          <p:nvPr/>
        </p:nvCxnSpPr>
        <p:spPr>
          <a:xfrm>
            <a:off x="1059798" y="3007905"/>
            <a:ext cx="0" cy="706243"/>
          </a:xfrm>
          <a:prstGeom prst="line">
            <a:avLst/>
          </a:prstGeom>
          <a:ln w="19050" cmpd="sng">
            <a:solidFill>
              <a:srgbClr val="D85C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5" name="Straight Connector 354"/>
          <p:cNvCxnSpPr/>
          <p:nvPr/>
        </p:nvCxnSpPr>
        <p:spPr>
          <a:xfrm>
            <a:off x="1075429" y="3007905"/>
            <a:ext cx="0" cy="687955"/>
          </a:xfrm>
          <a:prstGeom prst="line">
            <a:avLst/>
          </a:prstGeom>
          <a:ln w="19050" cmpd="sng">
            <a:solidFill>
              <a:srgbClr val="D85C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6" name="Straight Connector 355"/>
          <p:cNvCxnSpPr/>
          <p:nvPr/>
        </p:nvCxnSpPr>
        <p:spPr>
          <a:xfrm>
            <a:off x="1091059" y="3007905"/>
            <a:ext cx="0" cy="678811"/>
          </a:xfrm>
          <a:prstGeom prst="line">
            <a:avLst/>
          </a:prstGeom>
          <a:ln w="19050" cmpd="sng">
            <a:solidFill>
              <a:srgbClr val="D85C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7" name="Straight Connector 356"/>
          <p:cNvCxnSpPr/>
          <p:nvPr/>
        </p:nvCxnSpPr>
        <p:spPr>
          <a:xfrm>
            <a:off x="1102782" y="3007905"/>
            <a:ext cx="0" cy="660523"/>
          </a:xfrm>
          <a:prstGeom prst="line">
            <a:avLst/>
          </a:prstGeom>
          <a:ln w="19050" cmpd="sng">
            <a:solidFill>
              <a:srgbClr val="D85C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8" name="Straight Connector 357"/>
          <p:cNvCxnSpPr/>
          <p:nvPr/>
        </p:nvCxnSpPr>
        <p:spPr>
          <a:xfrm>
            <a:off x="1114504" y="3007905"/>
            <a:ext cx="0" cy="614803"/>
          </a:xfrm>
          <a:prstGeom prst="line">
            <a:avLst/>
          </a:prstGeom>
          <a:ln w="19050" cmpd="sng">
            <a:solidFill>
              <a:srgbClr val="D85C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9" name="Straight Connector 358"/>
          <p:cNvCxnSpPr/>
          <p:nvPr/>
        </p:nvCxnSpPr>
        <p:spPr>
          <a:xfrm>
            <a:off x="1130135" y="3007905"/>
            <a:ext cx="0" cy="614803"/>
          </a:xfrm>
          <a:prstGeom prst="line">
            <a:avLst/>
          </a:prstGeom>
          <a:ln w="19050" cmpd="sng">
            <a:solidFill>
              <a:srgbClr val="D85C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0" name="Straight Connector 359"/>
          <p:cNvCxnSpPr/>
          <p:nvPr/>
        </p:nvCxnSpPr>
        <p:spPr>
          <a:xfrm>
            <a:off x="1145766" y="3007905"/>
            <a:ext cx="0" cy="614803"/>
          </a:xfrm>
          <a:prstGeom prst="line">
            <a:avLst/>
          </a:prstGeom>
          <a:ln w="19050" cmpd="sng">
            <a:solidFill>
              <a:srgbClr val="D85C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1" name="Straight Connector 360"/>
          <p:cNvCxnSpPr/>
          <p:nvPr/>
        </p:nvCxnSpPr>
        <p:spPr>
          <a:xfrm>
            <a:off x="1161396" y="3007905"/>
            <a:ext cx="0" cy="596515"/>
          </a:xfrm>
          <a:prstGeom prst="line">
            <a:avLst/>
          </a:prstGeom>
          <a:ln w="19050" cmpd="sng">
            <a:solidFill>
              <a:srgbClr val="D85C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2" name="Straight Connector 361"/>
          <p:cNvCxnSpPr/>
          <p:nvPr/>
        </p:nvCxnSpPr>
        <p:spPr>
          <a:xfrm>
            <a:off x="1177027" y="3007905"/>
            <a:ext cx="0" cy="596515"/>
          </a:xfrm>
          <a:prstGeom prst="line">
            <a:avLst/>
          </a:prstGeom>
          <a:ln w="19050" cmpd="sng">
            <a:solidFill>
              <a:srgbClr val="D85C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3" name="Straight Connector 362"/>
          <p:cNvCxnSpPr/>
          <p:nvPr/>
        </p:nvCxnSpPr>
        <p:spPr>
          <a:xfrm>
            <a:off x="1192657" y="3007905"/>
            <a:ext cx="0" cy="596515"/>
          </a:xfrm>
          <a:prstGeom prst="line">
            <a:avLst/>
          </a:prstGeom>
          <a:ln w="19050" cmpd="sng">
            <a:solidFill>
              <a:srgbClr val="D85C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4" name="Straight Connector 363"/>
          <p:cNvCxnSpPr/>
          <p:nvPr/>
        </p:nvCxnSpPr>
        <p:spPr>
          <a:xfrm>
            <a:off x="1204380" y="3007905"/>
            <a:ext cx="0" cy="569083"/>
          </a:xfrm>
          <a:prstGeom prst="line">
            <a:avLst/>
          </a:prstGeom>
          <a:ln w="19050" cmpd="sng">
            <a:solidFill>
              <a:srgbClr val="D85C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5" name="Straight Connector 364"/>
          <p:cNvCxnSpPr/>
          <p:nvPr/>
        </p:nvCxnSpPr>
        <p:spPr>
          <a:xfrm>
            <a:off x="1220011" y="3007905"/>
            <a:ext cx="0" cy="559939"/>
          </a:xfrm>
          <a:prstGeom prst="line">
            <a:avLst/>
          </a:prstGeom>
          <a:ln w="19050" cmpd="sng">
            <a:solidFill>
              <a:srgbClr val="D85C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6" name="Straight Connector 365"/>
          <p:cNvCxnSpPr/>
          <p:nvPr/>
        </p:nvCxnSpPr>
        <p:spPr>
          <a:xfrm>
            <a:off x="1235641" y="3007905"/>
            <a:ext cx="0" cy="541651"/>
          </a:xfrm>
          <a:prstGeom prst="line">
            <a:avLst/>
          </a:prstGeom>
          <a:ln w="19050" cmpd="sng">
            <a:solidFill>
              <a:srgbClr val="D85C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7" name="Straight Connector 366"/>
          <p:cNvCxnSpPr/>
          <p:nvPr/>
        </p:nvCxnSpPr>
        <p:spPr>
          <a:xfrm>
            <a:off x="1247364" y="3007905"/>
            <a:ext cx="0" cy="523363"/>
          </a:xfrm>
          <a:prstGeom prst="line">
            <a:avLst/>
          </a:prstGeom>
          <a:ln w="19050" cmpd="sng">
            <a:solidFill>
              <a:srgbClr val="D85C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8" name="Straight Connector 367"/>
          <p:cNvCxnSpPr/>
          <p:nvPr/>
        </p:nvCxnSpPr>
        <p:spPr>
          <a:xfrm>
            <a:off x="1259086" y="3007905"/>
            <a:ext cx="0" cy="514219"/>
          </a:xfrm>
          <a:prstGeom prst="line">
            <a:avLst/>
          </a:prstGeom>
          <a:ln w="19050" cmpd="sng">
            <a:solidFill>
              <a:srgbClr val="D85C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9" name="Straight Connector 368"/>
          <p:cNvCxnSpPr/>
          <p:nvPr/>
        </p:nvCxnSpPr>
        <p:spPr>
          <a:xfrm>
            <a:off x="1274717" y="3007905"/>
            <a:ext cx="0" cy="514219"/>
          </a:xfrm>
          <a:prstGeom prst="line">
            <a:avLst/>
          </a:prstGeom>
          <a:ln w="19050" cmpd="sng">
            <a:solidFill>
              <a:srgbClr val="D85C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0" name="Straight Connector 369"/>
          <p:cNvCxnSpPr/>
          <p:nvPr/>
        </p:nvCxnSpPr>
        <p:spPr>
          <a:xfrm>
            <a:off x="1290348" y="3007905"/>
            <a:ext cx="0" cy="514219"/>
          </a:xfrm>
          <a:prstGeom prst="line">
            <a:avLst/>
          </a:prstGeom>
          <a:ln w="19050" cmpd="sng">
            <a:solidFill>
              <a:srgbClr val="D85C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1" name="Straight Connector 370"/>
          <p:cNvCxnSpPr/>
          <p:nvPr/>
        </p:nvCxnSpPr>
        <p:spPr>
          <a:xfrm>
            <a:off x="1305979" y="3007905"/>
            <a:ext cx="0" cy="505074"/>
          </a:xfrm>
          <a:prstGeom prst="line">
            <a:avLst/>
          </a:prstGeom>
          <a:ln w="19050" cmpd="sng">
            <a:solidFill>
              <a:srgbClr val="D85C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2" name="Straight Connector 371"/>
          <p:cNvCxnSpPr/>
          <p:nvPr/>
        </p:nvCxnSpPr>
        <p:spPr>
          <a:xfrm>
            <a:off x="1323141" y="3007905"/>
            <a:ext cx="0" cy="495930"/>
          </a:xfrm>
          <a:prstGeom prst="line">
            <a:avLst/>
          </a:prstGeom>
          <a:ln w="19050" cmpd="sng">
            <a:solidFill>
              <a:srgbClr val="D85C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3" name="Straight Connector 372"/>
          <p:cNvCxnSpPr/>
          <p:nvPr/>
        </p:nvCxnSpPr>
        <p:spPr>
          <a:xfrm>
            <a:off x="1340304" y="3007905"/>
            <a:ext cx="0" cy="495930"/>
          </a:xfrm>
          <a:prstGeom prst="line">
            <a:avLst/>
          </a:prstGeom>
          <a:ln w="19050" cmpd="sng">
            <a:solidFill>
              <a:srgbClr val="D85C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4" name="Straight Connector 373"/>
          <p:cNvCxnSpPr/>
          <p:nvPr/>
        </p:nvCxnSpPr>
        <p:spPr>
          <a:xfrm>
            <a:off x="1354034" y="3007905"/>
            <a:ext cx="0" cy="495930"/>
          </a:xfrm>
          <a:prstGeom prst="line">
            <a:avLst/>
          </a:prstGeom>
          <a:ln w="19050" cmpd="sng">
            <a:solidFill>
              <a:srgbClr val="D85C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5" name="Straight Connector 374"/>
          <p:cNvCxnSpPr/>
          <p:nvPr/>
        </p:nvCxnSpPr>
        <p:spPr>
          <a:xfrm>
            <a:off x="1364331" y="3007905"/>
            <a:ext cx="0" cy="495930"/>
          </a:xfrm>
          <a:prstGeom prst="line">
            <a:avLst/>
          </a:prstGeom>
          <a:ln w="19050" cmpd="sng">
            <a:solidFill>
              <a:srgbClr val="D85C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6" name="Straight Connector 375"/>
          <p:cNvCxnSpPr/>
          <p:nvPr/>
        </p:nvCxnSpPr>
        <p:spPr>
          <a:xfrm>
            <a:off x="1381493" y="3007906"/>
            <a:ext cx="0" cy="477641"/>
          </a:xfrm>
          <a:prstGeom prst="line">
            <a:avLst/>
          </a:prstGeom>
          <a:ln w="19050" cmpd="sng">
            <a:solidFill>
              <a:srgbClr val="D85C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7" name="Straight Connector 376"/>
          <p:cNvCxnSpPr/>
          <p:nvPr/>
        </p:nvCxnSpPr>
        <p:spPr>
          <a:xfrm>
            <a:off x="1398655" y="3007906"/>
            <a:ext cx="0" cy="459353"/>
          </a:xfrm>
          <a:prstGeom prst="line">
            <a:avLst/>
          </a:prstGeom>
          <a:ln w="19050" cmpd="sng">
            <a:solidFill>
              <a:srgbClr val="D85C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8" name="Straight Connector 377"/>
          <p:cNvCxnSpPr/>
          <p:nvPr/>
        </p:nvCxnSpPr>
        <p:spPr>
          <a:xfrm>
            <a:off x="1415817" y="3007906"/>
            <a:ext cx="0" cy="450209"/>
          </a:xfrm>
          <a:prstGeom prst="line">
            <a:avLst/>
          </a:prstGeom>
          <a:ln w="19050" cmpd="sng">
            <a:solidFill>
              <a:srgbClr val="D85C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9" name="Straight Connector 378"/>
          <p:cNvCxnSpPr/>
          <p:nvPr/>
        </p:nvCxnSpPr>
        <p:spPr>
          <a:xfrm>
            <a:off x="1432979" y="3007906"/>
            <a:ext cx="0" cy="441065"/>
          </a:xfrm>
          <a:prstGeom prst="line">
            <a:avLst/>
          </a:prstGeom>
          <a:ln w="19050" cmpd="sng">
            <a:solidFill>
              <a:srgbClr val="D85C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0" name="Straight Connector 379"/>
          <p:cNvCxnSpPr/>
          <p:nvPr/>
        </p:nvCxnSpPr>
        <p:spPr>
          <a:xfrm>
            <a:off x="1450141" y="3007906"/>
            <a:ext cx="0" cy="441065"/>
          </a:xfrm>
          <a:prstGeom prst="line">
            <a:avLst/>
          </a:prstGeom>
          <a:ln w="19050" cmpd="sng">
            <a:solidFill>
              <a:srgbClr val="D85C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1" name="Straight Connector 380"/>
          <p:cNvCxnSpPr/>
          <p:nvPr/>
        </p:nvCxnSpPr>
        <p:spPr>
          <a:xfrm>
            <a:off x="1484466" y="3007906"/>
            <a:ext cx="0" cy="431921"/>
          </a:xfrm>
          <a:prstGeom prst="line">
            <a:avLst/>
          </a:prstGeom>
          <a:ln w="19050" cmpd="sng">
            <a:solidFill>
              <a:srgbClr val="D85C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2" name="Straight Connector 381"/>
          <p:cNvCxnSpPr/>
          <p:nvPr/>
        </p:nvCxnSpPr>
        <p:spPr>
          <a:xfrm>
            <a:off x="1467304" y="3007906"/>
            <a:ext cx="0" cy="431921"/>
          </a:xfrm>
          <a:prstGeom prst="line">
            <a:avLst/>
          </a:prstGeom>
          <a:ln w="19050" cmpd="sng">
            <a:solidFill>
              <a:srgbClr val="D85C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3" name="Straight Connector 382"/>
          <p:cNvCxnSpPr/>
          <p:nvPr/>
        </p:nvCxnSpPr>
        <p:spPr>
          <a:xfrm>
            <a:off x="1501629" y="3007906"/>
            <a:ext cx="0" cy="422777"/>
          </a:xfrm>
          <a:prstGeom prst="line">
            <a:avLst/>
          </a:prstGeom>
          <a:ln w="19050" cmpd="sng">
            <a:solidFill>
              <a:srgbClr val="D85C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4" name="Straight Connector 383"/>
          <p:cNvCxnSpPr/>
          <p:nvPr/>
        </p:nvCxnSpPr>
        <p:spPr>
          <a:xfrm>
            <a:off x="1518791" y="3007906"/>
            <a:ext cx="0" cy="422777"/>
          </a:xfrm>
          <a:prstGeom prst="line">
            <a:avLst/>
          </a:prstGeom>
          <a:ln w="19050" cmpd="sng">
            <a:solidFill>
              <a:srgbClr val="D85C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5" name="Straight Connector 384"/>
          <p:cNvCxnSpPr/>
          <p:nvPr/>
        </p:nvCxnSpPr>
        <p:spPr>
          <a:xfrm>
            <a:off x="1532521" y="3007906"/>
            <a:ext cx="0" cy="422777"/>
          </a:xfrm>
          <a:prstGeom prst="line">
            <a:avLst/>
          </a:prstGeom>
          <a:ln w="19050" cmpd="sng">
            <a:solidFill>
              <a:srgbClr val="D85C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6" name="Straight Connector 385"/>
          <p:cNvCxnSpPr/>
          <p:nvPr/>
        </p:nvCxnSpPr>
        <p:spPr>
          <a:xfrm>
            <a:off x="1549683" y="3007905"/>
            <a:ext cx="0" cy="404488"/>
          </a:xfrm>
          <a:prstGeom prst="line">
            <a:avLst/>
          </a:prstGeom>
          <a:ln w="19050" cmpd="sng">
            <a:solidFill>
              <a:srgbClr val="D85C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7" name="Straight Connector 386"/>
          <p:cNvCxnSpPr/>
          <p:nvPr/>
        </p:nvCxnSpPr>
        <p:spPr>
          <a:xfrm>
            <a:off x="1563413" y="3007905"/>
            <a:ext cx="0" cy="395344"/>
          </a:xfrm>
          <a:prstGeom prst="line">
            <a:avLst/>
          </a:prstGeom>
          <a:ln w="19050" cmpd="sng">
            <a:solidFill>
              <a:srgbClr val="D85C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8" name="Straight Connector 387"/>
          <p:cNvCxnSpPr/>
          <p:nvPr/>
        </p:nvCxnSpPr>
        <p:spPr>
          <a:xfrm>
            <a:off x="1577143" y="3007905"/>
            <a:ext cx="0" cy="395344"/>
          </a:xfrm>
          <a:prstGeom prst="line">
            <a:avLst/>
          </a:prstGeom>
          <a:ln w="19050" cmpd="sng">
            <a:solidFill>
              <a:srgbClr val="D85C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9" name="Straight Connector 388"/>
          <p:cNvCxnSpPr/>
          <p:nvPr/>
        </p:nvCxnSpPr>
        <p:spPr>
          <a:xfrm>
            <a:off x="1594305" y="3007905"/>
            <a:ext cx="0" cy="377056"/>
          </a:xfrm>
          <a:prstGeom prst="line">
            <a:avLst/>
          </a:prstGeom>
          <a:ln w="19050" cmpd="sng">
            <a:solidFill>
              <a:srgbClr val="D85C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0" name="Straight Connector 389"/>
          <p:cNvCxnSpPr/>
          <p:nvPr/>
        </p:nvCxnSpPr>
        <p:spPr>
          <a:xfrm>
            <a:off x="1611467" y="3007905"/>
            <a:ext cx="0" cy="377056"/>
          </a:xfrm>
          <a:prstGeom prst="line">
            <a:avLst/>
          </a:prstGeom>
          <a:ln w="19050" cmpd="sng">
            <a:solidFill>
              <a:srgbClr val="D85C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1" name="Straight Connector 390"/>
          <p:cNvCxnSpPr/>
          <p:nvPr/>
        </p:nvCxnSpPr>
        <p:spPr>
          <a:xfrm>
            <a:off x="1628630" y="3007905"/>
            <a:ext cx="0" cy="367912"/>
          </a:xfrm>
          <a:prstGeom prst="line">
            <a:avLst/>
          </a:prstGeom>
          <a:ln w="19050" cmpd="sng">
            <a:solidFill>
              <a:srgbClr val="D85C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2" name="Straight Connector 391"/>
          <p:cNvCxnSpPr/>
          <p:nvPr/>
        </p:nvCxnSpPr>
        <p:spPr>
          <a:xfrm>
            <a:off x="1645792" y="3007905"/>
            <a:ext cx="0" cy="367912"/>
          </a:xfrm>
          <a:prstGeom prst="line">
            <a:avLst/>
          </a:prstGeom>
          <a:ln w="19050" cmpd="sng">
            <a:solidFill>
              <a:srgbClr val="D85C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3" name="Straight Connector 392"/>
          <p:cNvCxnSpPr/>
          <p:nvPr/>
        </p:nvCxnSpPr>
        <p:spPr>
          <a:xfrm>
            <a:off x="1662954" y="3007905"/>
            <a:ext cx="0" cy="367912"/>
          </a:xfrm>
          <a:prstGeom prst="line">
            <a:avLst/>
          </a:prstGeom>
          <a:ln w="19050" cmpd="sng">
            <a:solidFill>
              <a:srgbClr val="D85C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4" name="Straight Connector 393"/>
          <p:cNvCxnSpPr/>
          <p:nvPr/>
        </p:nvCxnSpPr>
        <p:spPr>
          <a:xfrm>
            <a:off x="1676685" y="3007905"/>
            <a:ext cx="0" cy="367912"/>
          </a:xfrm>
          <a:prstGeom prst="line">
            <a:avLst/>
          </a:prstGeom>
          <a:ln w="19050" cmpd="sng">
            <a:solidFill>
              <a:srgbClr val="D85C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5" name="Straight Connector 394"/>
          <p:cNvCxnSpPr/>
          <p:nvPr/>
        </p:nvCxnSpPr>
        <p:spPr>
          <a:xfrm>
            <a:off x="1690416" y="3007905"/>
            <a:ext cx="0" cy="367912"/>
          </a:xfrm>
          <a:prstGeom prst="line">
            <a:avLst/>
          </a:prstGeom>
          <a:ln w="19050" cmpd="sng">
            <a:solidFill>
              <a:srgbClr val="D85C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6" name="Straight Connector 395"/>
          <p:cNvCxnSpPr/>
          <p:nvPr/>
        </p:nvCxnSpPr>
        <p:spPr>
          <a:xfrm>
            <a:off x="1707578" y="3007905"/>
            <a:ext cx="0" cy="367912"/>
          </a:xfrm>
          <a:prstGeom prst="line">
            <a:avLst/>
          </a:prstGeom>
          <a:ln w="19050" cmpd="sng">
            <a:solidFill>
              <a:srgbClr val="D85C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7" name="Straight Connector 396"/>
          <p:cNvCxnSpPr/>
          <p:nvPr/>
        </p:nvCxnSpPr>
        <p:spPr>
          <a:xfrm>
            <a:off x="1721309" y="3007905"/>
            <a:ext cx="0" cy="358768"/>
          </a:xfrm>
          <a:prstGeom prst="line">
            <a:avLst/>
          </a:prstGeom>
          <a:ln w="19050" cmpd="sng">
            <a:solidFill>
              <a:srgbClr val="D85C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8" name="Straight Connector 397"/>
          <p:cNvCxnSpPr/>
          <p:nvPr/>
        </p:nvCxnSpPr>
        <p:spPr>
          <a:xfrm>
            <a:off x="1735039" y="3007905"/>
            <a:ext cx="0" cy="358768"/>
          </a:xfrm>
          <a:prstGeom prst="line">
            <a:avLst/>
          </a:prstGeom>
          <a:ln w="19050" cmpd="sng">
            <a:solidFill>
              <a:srgbClr val="D85C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9" name="Straight Connector 398"/>
          <p:cNvCxnSpPr/>
          <p:nvPr/>
        </p:nvCxnSpPr>
        <p:spPr>
          <a:xfrm>
            <a:off x="1752202" y="3007905"/>
            <a:ext cx="0" cy="340480"/>
          </a:xfrm>
          <a:prstGeom prst="line">
            <a:avLst/>
          </a:prstGeom>
          <a:ln w="19050" cmpd="sng">
            <a:solidFill>
              <a:srgbClr val="D85C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0" name="Straight Connector 399"/>
          <p:cNvCxnSpPr/>
          <p:nvPr/>
        </p:nvCxnSpPr>
        <p:spPr>
          <a:xfrm>
            <a:off x="1765932" y="3007905"/>
            <a:ext cx="0" cy="340480"/>
          </a:xfrm>
          <a:prstGeom prst="line">
            <a:avLst/>
          </a:prstGeom>
          <a:ln w="19050" cmpd="sng">
            <a:solidFill>
              <a:srgbClr val="D85C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1" name="Straight Connector 400"/>
          <p:cNvCxnSpPr/>
          <p:nvPr/>
        </p:nvCxnSpPr>
        <p:spPr>
          <a:xfrm>
            <a:off x="1783094" y="3007905"/>
            <a:ext cx="0" cy="331336"/>
          </a:xfrm>
          <a:prstGeom prst="line">
            <a:avLst/>
          </a:prstGeom>
          <a:ln w="19050" cmpd="sng">
            <a:solidFill>
              <a:srgbClr val="D85C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2" name="Straight Connector 401"/>
          <p:cNvCxnSpPr/>
          <p:nvPr/>
        </p:nvCxnSpPr>
        <p:spPr>
          <a:xfrm>
            <a:off x="1800256" y="3007905"/>
            <a:ext cx="0" cy="331336"/>
          </a:xfrm>
          <a:prstGeom prst="line">
            <a:avLst/>
          </a:prstGeom>
          <a:ln w="19050" cmpd="sng">
            <a:solidFill>
              <a:srgbClr val="D85C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3" name="Straight Connector 402"/>
          <p:cNvCxnSpPr/>
          <p:nvPr/>
        </p:nvCxnSpPr>
        <p:spPr>
          <a:xfrm>
            <a:off x="1817419" y="3007905"/>
            <a:ext cx="0" cy="331336"/>
          </a:xfrm>
          <a:prstGeom prst="line">
            <a:avLst/>
          </a:prstGeom>
          <a:ln w="19050" cmpd="sng">
            <a:solidFill>
              <a:srgbClr val="D85C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4" name="Straight Connector 403"/>
          <p:cNvCxnSpPr/>
          <p:nvPr/>
        </p:nvCxnSpPr>
        <p:spPr>
          <a:xfrm>
            <a:off x="1834581" y="3007905"/>
            <a:ext cx="0" cy="322192"/>
          </a:xfrm>
          <a:prstGeom prst="line">
            <a:avLst/>
          </a:prstGeom>
          <a:ln w="19050" cmpd="sng">
            <a:solidFill>
              <a:srgbClr val="D85C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5" name="Straight Connector 404"/>
          <p:cNvCxnSpPr/>
          <p:nvPr/>
        </p:nvCxnSpPr>
        <p:spPr>
          <a:xfrm>
            <a:off x="1848311" y="3007905"/>
            <a:ext cx="0" cy="322192"/>
          </a:xfrm>
          <a:prstGeom prst="line">
            <a:avLst/>
          </a:prstGeom>
          <a:ln w="19050" cmpd="sng">
            <a:solidFill>
              <a:srgbClr val="D85C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6" name="Straight Connector 405"/>
          <p:cNvCxnSpPr/>
          <p:nvPr/>
        </p:nvCxnSpPr>
        <p:spPr>
          <a:xfrm>
            <a:off x="1862040" y="3007905"/>
            <a:ext cx="0" cy="322192"/>
          </a:xfrm>
          <a:prstGeom prst="line">
            <a:avLst/>
          </a:prstGeom>
          <a:ln w="19050" cmpd="sng">
            <a:solidFill>
              <a:srgbClr val="D85C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7" name="Straight Connector 406"/>
          <p:cNvCxnSpPr/>
          <p:nvPr/>
        </p:nvCxnSpPr>
        <p:spPr>
          <a:xfrm>
            <a:off x="1875769" y="3007905"/>
            <a:ext cx="0" cy="313048"/>
          </a:xfrm>
          <a:prstGeom prst="line">
            <a:avLst/>
          </a:prstGeom>
          <a:ln w="19050" cmpd="sng">
            <a:solidFill>
              <a:srgbClr val="D85C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8" name="Straight Connector 407"/>
          <p:cNvCxnSpPr/>
          <p:nvPr/>
        </p:nvCxnSpPr>
        <p:spPr>
          <a:xfrm>
            <a:off x="1892932" y="3007905"/>
            <a:ext cx="0" cy="313048"/>
          </a:xfrm>
          <a:prstGeom prst="line">
            <a:avLst/>
          </a:prstGeom>
          <a:ln w="19050" cmpd="sng">
            <a:solidFill>
              <a:srgbClr val="D85C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9" name="Straight Connector 408"/>
          <p:cNvCxnSpPr/>
          <p:nvPr/>
        </p:nvCxnSpPr>
        <p:spPr>
          <a:xfrm>
            <a:off x="1910094" y="3007905"/>
            <a:ext cx="0" cy="313048"/>
          </a:xfrm>
          <a:prstGeom prst="line">
            <a:avLst/>
          </a:prstGeom>
          <a:ln w="19050" cmpd="sng">
            <a:solidFill>
              <a:srgbClr val="D85C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0" name="Straight Connector 409"/>
          <p:cNvCxnSpPr/>
          <p:nvPr/>
        </p:nvCxnSpPr>
        <p:spPr>
          <a:xfrm>
            <a:off x="1927256" y="3007905"/>
            <a:ext cx="0" cy="313048"/>
          </a:xfrm>
          <a:prstGeom prst="line">
            <a:avLst/>
          </a:prstGeom>
          <a:ln w="19050" cmpd="sng">
            <a:solidFill>
              <a:srgbClr val="D85C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1" name="Straight Connector 410"/>
          <p:cNvCxnSpPr/>
          <p:nvPr/>
        </p:nvCxnSpPr>
        <p:spPr>
          <a:xfrm>
            <a:off x="1944418" y="3007905"/>
            <a:ext cx="0" cy="313048"/>
          </a:xfrm>
          <a:prstGeom prst="line">
            <a:avLst/>
          </a:prstGeom>
          <a:ln w="19050" cmpd="sng">
            <a:solidFill>
              <a:srgbClr val="D85C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2" name="Straight Connector 411"/>
          <p:cNvCxnSpPr/>
          <p:nvPr/>
        </p:nvCxnSpPr>
        <p:spPr>
          <a:xfrm>
            <a:off x="1961581" y="3007905"/>
            <a:ext cx="0" cy="294760"/>
          </a:xfrm>
          <a:prstGeom prst="line">
            <a:avLst/>
          </a:prstGeom>
          <a:ln w="19050" cmpd="sng">
            <a:solidFill>
              <a:srgbClr val="D85C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3" name="Straight Connector 412"/>
          <p:cNvCxnSpPr/>
          <p:nvPr/>
        </p:nvCxnSpPr>
        <p:spPr>
          <a:xfrm>
            <a:off x="1978743" y="3007905"/>
            <a:ext cx="0" cy="294760"/>
          </a:xfrm>
          <a:prstGeom prst="line">
            <a:avLst/>
          </a:prstGeom>
          <a:ln w="19050" cmpd="sng">
            <a:solidFill>
              <a:srgbClr val="D85C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4" name="Straight Connector 413"/>
          <p:cNvCxnSpPr/>
          <p:nvPr/>
        </p:nvCxnSpPr>
        <p:spPr>
          <a:xfrm>
            <a:off x="1995905" y="3007905"/>
            <a:ext cx="0" cy="294760"/>
          </a:xfrm>
          <a:prstGeom prst="line">
            <a:avLst/>
          </a:prstGeom>
          <a:ln w="19050" cmpd="sng">
            <a:solidFill>
              <a:srgbClr val="D85C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5" name="Straight Connector 414"/>
          <p:cNvCxnSpPr/>
          <p:nvPr/>
        </p:nvCxnSpPr>
        <p:spPr>
          <a:xfrm>
            <a:off x="2013067" y="3007905"/>
            <a:ext cx="0" cy="285616"/>
          </a:xfrm>
          <a:prstGeom prst="line">
            <a:avLst/>
          </a:prstGeom>
          <a:ln w="19050" cmpd="sng">
            <a:solidFill>
              <a:srgbClr val="D85C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6" name="Straight Connector 415"/>
          <p:cNvCxnSpPr/>
          <p:nvPr/>
        </p:nvCxnSpPr>
        <p:spPr>
          <a:xfrm>
            <a:off x="2030229" y="3007905"/>
            <a:ext cx="0" cy="276472"/>
          </a:xfrm>
          <a:prstGeom prst="line">
            <a:avLst/>
          </a:prstGeom>
          <a:ln w="19050" cmpd="sng">
            <a:solidFill>
              <a:srgbClr val="D85C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7" name="Straight Connector 416"/>
          <p:cNvCxnSpPr/>
          <p:nvPr/>
        </p:nvCxnSpPr>
        <p:spPr>
          <a:xfrm>
            <a:off x="2047391" y="3007905"/>
            <a:ext cx="0" cy="267328"/>
          </a:xfrm>
          <a:prstGeom prst="line">
            <a:avLst/>
          </a:prstGeom>
          <a:ln w="19050" cmpd="sng">
            <a:solidFill>
              <a:srgbClr val="D85C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8" name="Straight Connector 417"/>
          <p:cNvCxnSpPr/>
          <p:nvPr/>
        </p:nvCxnSpPr>
        <p:spPr>
          <a:xfrm>
            <a:off x="2064553" y="3007905"/>
            <a:ext cx="0" cy="258184"/>
          </a:xfrm>
          <a:prstGeom prst="line">
            <a:avLst/>
          </a:prstGeom>
          <a:ln w="19050" cmpd="sng">
            <a:solidFill>
              <a:srgbClr val="D85C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9" name="Straight Connector 418"/>
          <p:cNvCxnSpPr/>
          <p:nvPr/>
        </p:nvCxnSpPr>
        <p:spPr>
          <a:xfrm>
            <a:off x="2081715" y="3007905"/>
            <a:ext cx="0" cy="249040"/>
          </a:xfrm>
          <a:prstGeom prst="line">
            <a:avLst/>
          </a:prstGeom>
          <a:ln w="19050" cmpd="sng">
            <a:solidFill>
              <a:srgbClr val="D85C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0" name="Straight Connector 419"/>
          <p:cNvCxnSpPr/>
          <p:nvPr/>
        </p:nvCxnSpPr>
        <p:spPr>
          <a:xfrm>
            <a:off x="2098877" y="3007905"/>
            <a:ext cx="0" cy="249040"/>
          </a:xfrm>
          <a:prstGeom prst="line">
            <a:avLst/>
          </a:prstGeom>
          <a:ln w="19050" cmpd="sng">
            <a:solidFill>
              <a:srgbClr val="D85C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1" name="Straight Connector 420"/>
          <p:cNvCxnSpPr/>
          <p:nvPr/>
        </p:nvCxnSpPr>
        <p:spPr>
          <a:xfrm>
            <a:off x="2112606" y="3007905"/>
            <a:ext cx="0" cy="249040"/>
          </a:xfrm>
          <a:prstGeom prst="line">
            <a:avLst/>
          </a:prstGeom>
          <a:ln w="19050" cmpd="sng">
            <a:solidFill>
              <a:srgbClr val="D85C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2" name="Straight Connector 421"/>
          <p:cNvCxnSpPr/>
          <p:nvPr/>
        </p:nvCxnSpPr>
        <p:spPr>
          <a:xfrm>
            <a:off x="2129769" y="3007905"/>
            <a:ext cx="0" cy="249040"/>
          </a:xfrm>
          <a:prstGeom prst="line">
            <a:avLst/>
          </a:prstGeom>
          <a:ln w="19050" cmpd="sng">
            <a:solidFill>
              <a:srgbClr val="D85C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3" name="Straight Connector 422"/>
          <p:cNvCxnSpPr/>
          <p:nvPr/>
        </p:nvCxnSpPr>
        <p:spPr>
          <a:xfrm>
            <a:off x="2143498" y="3007905"/>
            <a:ext cx="0" cy="249040"/>
          </a:xfrm>
          <a:prstGeom prst="line">
            <a:avLst/>
          </a:prstGeom>
          <a:ln w="19050" cmpd="sng">
            <a:solidFill>
              <a:srgbClr val="D85C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4" name="Straight Connector 423"/>
          <p:cNvCxnSpPr/>
          <p:nvPr/>
        </p:nvCxnSpPr>
        <p:spPr>
          <a:xfrm>
            <a:off x="2160660" y="3007905"/>
            <a:ext cx="0" cy="249040"/>
          </a:xfrm>
          <a:prstGeom prst="line">
            <a:avLst/>
          </a:prstGeom>
          <a:ln w="19050" cmpd="sng">
            <a:solidFill>
              <a:srgbClr val="D85C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5" name="Straight Connector 424"/>
          <p:cNvCxnSpPr/>
          <p:nvPr/>
        </p:nvCxnSpPr>
        <p:spPr>
          <a:xfrm>
            <a:off x="2174390" y="3007905"/>
            <a:ext cx="0" cy="249040"/>
          </a:xfrm>
          <a:prstGeom prst="line">
            <a:avLst/>
          </a:prstGeom>
          <a:ln w="19050" cmpd="sng">
            <a:solidFill>
              <a:srgbClr val="D85C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6" name="Straight Connector 425"/>
          <p:cNvCxnSpPr/>
          <p:nvPr/>
        </p:nvCxnSpPr>
        <p:spPr>
          <a:xfrm>
            <a:off x="2188120" y="3007905"/>
            <a:ext cx="0" cy="249040"/>
          </a:xfrm>
          <a:prstGeom prst="line">
            <a:avLst/>
          </a:prstGeom>
          <a:ln w="19050" cmpd="sng">
            <a:solidFill>
              <a:srgbClr val="D85C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7" name="Straight Connector 426"/>
          <p:cNvCxnSpPr/>
          <p:nvPr/>
        </p:nvCxnSpPr>
        <p:spPr>
          <a:xfrm>
            <a:off x="2205282" y="3007905"/>
            <a:ext cx="0" cy="249040"/>
          </a:xfrm>
          <a:prstGeom prst="line">
            <a:avLst/>
          </a:prstGeom>
          <a:ln w="19050" cmpd="sng">
            <a:solidFill>
              <a:srgbClr val="D85C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8" name="Straight Connector 427"/>
          <p:cNvCxnSpPr/>
          <p:nvPr/>
        </p:nvCxnSpPr>
        <p:spPr>
          <a:xfrm>
            <a:off x="2222444" y="3007905"/>
            <a:ext cx="0" cy="239896"/>
          </a:xfrm>
          <a:prstGeom prst="line">
            <a:avLst/>
          </a:prstGeom>
          <a:ln w="19050" cmpd="sng">
            <a:solidFill>
              <a:srgbClr val="D85C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9" name="Straight Connector 428"/>
          <p:cNvCxnSpPr/>
          <p:nvPr/>
        </p:nvCxnSpPr>
        <p:spPr>
          <a:xfrm>
            <a:off x="2236174" y="3007905"/>
            <a:ext cx="0" cy="230752"/>
          </a:xfrm>
          <a:prstGeom prst="line">
            <a:avLst/>
          </a:prstGeom>
          <a:ln w="19050" cmpd="sng">
            <a:solidFill>
              <a:srgbClr val="D85C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0" name="Straight Connector 429"/>
          <p:cNvCxnSpPr/>
          <p:nvPr/>
        </p:nvCxnSpPr>
        <p:spPr>
          <a:xfrm>
            <a:off x="2253337" y="3007905"/>
            <a:ext cx="0" cy="230752"/>
          </a:xfrm>
          <a:prstGeom prst="line">
            <a:avLst/>
          </a:prstGeom>
          <a:ln w="19050" cmpd="sng">
            <a:solidFill>
              <a:srgbClr val="D85C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1" name="Straight Connector 430"/>
          <p:cNvCxnSpPr/>
          <p:nvPr/>
        </p:nvCxnSpPr>
        <p:spPr>
          <a:xfrm>
            <a:off x="2267066" y="3007905"/>
            <a:ext cx="0" cy="230752"/>
          </a:xfrm>
          <a:prstGeom prst="line">
            <a:avLst/>
          </a:prstGeom>
          <a:ln w="19050" cmpd="sng">
            <a:solidFill>
              <a:srgbClr val="D85C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2" name="Straight Connector 431"/>
          <p:cNvCxnSpPr/>
          <p:nvPr/>
        </p:nvCxnSpPr>
        <p:spPr>
          <a:xfrm>
            <a:off x="2280796" y="3007905"/>
            <a:ext cx="0" cy="230752"/>
          </a:xfrm>
          <a:prstGeom prst="line">
            <a:avLst/>
          </a:prstGeom>
          <a:ln w="19050" cmpd="sng">
            <a:solidFill>
              <a:srgbClr val="D85C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3" name="Straight Connector 432"/>
          <p:cNvCxnSpPr/>
          <p:nvPr/>
        </p:nvCxnSpPr>
        <p:spPr>
          <a:xfrm>
            <a:off x="2297959" y="3007905"/>
            <a:ext cx="0" cy="221608"/>
          </a:xfrm>
          <a:prstGeom prst="line">
            <a:avLst/>
          </a:prstGeom>
          <a:ln w="19050" cmpd="sng">
            <a:solidFill>
              <a:srgbClr val="D85C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4" name="Straight Connector 433"/>
          <p:cNvCxnSpPr/>
          <p:nvPr/>
        </p:nvCxnSpPr>
        <p:spPr>
          <a:xfrm>
            <a:off x="2315121" y="3007905"/>
            <a:ext cx="0" cy="221608"/>
          </a:xfrm>
          <a:prstGeom prst="line">
            <a:avLst/>
          </a:prstGeom>
          <a:ln w="19050" cmpd="sng">
            <a:solidFill>
              <a:srgbClr val="D85C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5" name="Straight Connector 434"/>
          <p:cNvCxnSpPr/>
          <p:nvPr/>
        </p:nvCxnSpPr>
        <p:spPr>
          <a:xfrm>
            <a:off x="2332283" y="3007905"/>
            <a:ext cx="0" cy="212464"/>
          </a:xfrm>
          <a:prstGeom prst="line">
            <a:avLst/>
          </a:prstGeom>
          <a:ln w="19050" cmpd="sng">
            <a:solidFill>
              <a:srgbClr val="D85C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6" name="Straight Connector 435"/>
          <p:cNvCxnSpPr/>
          <p:nvPr/>
        </p:nvCxnSpPr>
        <p:spPr>
          <a:xfrm>
            <a:off x="2349445" y="3007905"/>
            <a:ext cx="0" cy="212464"/>
          </a:xfrm>
          <a:prstGeom prst="line">
            <a:avLst/>
          </a:prstGeom>
          <a:ln w="19050" cmpd="sng">
            <a:solidFill>
              <a:srgbClr val="D85C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7" name="Straight Connector 436"/>
          <p:cNvCxnSpPr/>
          <p:nvPr/>
        </p:nvCxnSpPr>
        <p:spPr>
          <a:xfrm>
            <a:off x="2363174" y="3007905"/>
            <a:ext cx="0" cy="212464"/>
          </a:xfrm>
          <a:prstGeom prst="line">
            <a:avLst/>
          </a:prstGeom>
          <a:ln w="19050" cmpd="sng">
            <a:solidFill>
              <a:srgbClr val="D85C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8" name="Straight Connector 437"/>
          <p:cNvCxnSpPr/>
          <p:nvPr/>
        </p:nvCxnSpPr>
        <p:spPr>
          <a:xfrm>
            <a:off x="2380336" y="3007905"/>
            <a:ext cx="0" cy="212464"/>
          </a:xfrm>
          <a:prstGeom prst="line">
            <a:avLst/>
          </a:prstGeom>
          <a:ln w="19050" cmpd="sng">
            <a:solidFill>
              <a:srgbClr val="D85C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9" name="Straight Connector 438"/>
          <p:cNvCxnSpPr/>
          <p:nvPr/>
        </p:nvCxnSpPr>
        <p:spPr>
          <a:xfrm>
            <a:off x="2397498" y="3007905"/>
            <a:ext cx="0" cy="212464"/>
          </a:xfrm>
          <a:prstGeom prst="line">
            <a:avLst/>
          </a:prstGeom>
          <a:ln w="19050" cmpd="sng">
            <a:solidFill>
              <a:srgbClr val="D85C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0" name="Straight Connector 439"/>
          <p:cNvCxnSpPr/>
          <p:nvPr/>
        </p:nvCxnSpPr>
        <p:spPr>
          <a:xfrm>
            <a:off x="2414660" y="3007907"/>
            <a:ext cx="0" cy="185029"/>
          </a:xfrm>
          <a:prstGeom prst="line">
            <a:avLst/>
          </a:prstGeom>
          <a:ln w="19050" cmpd="sng">
            <a:solidFill>
              <a:srgbClr val="D85C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1" name="Straight Connector 440"/>
          <p:cNvCxnSpPr/>
          <p:nvPr/>
        </p:nvCxnSpPr>
        <p:spPr>
          <a:xfrm>
            <a:off x="2431823" y="3007907"/>
            <a:ext cx="0" cy="185029"/>
          </a:xfrm>
          <a:prstGeom prst="line">
            <a:avLst/>
          </a:prstGeom>
          <a:ln w="19050" cmpd="sng">
            <a:solidFill>
              <a:srgbClr val="D85C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2" name="Straight Connector 441"/>
          <p:cNvCxnSpPr/>
          <p:nvPr/>
        </p:nvCxnSpPr>
        <p:spPr>
          <a:xfrm>
            <a:off x="2448985" y="3007907"/>
            <a:ext cx="0" cy="185029"/>
          </a:xfrm>
          <a:prstGeom prst="line">
            <a:avLst/>
          </a:prstGeom>
          <a:ln w="19050" cmpd="sng">
            <a:solidFill>
              <a:srgbClr val="D85C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3" name="Straight Connector 442"/>
          <p:cNvCxnSpPr/>
          <p:nvPr/>
        </p:nvCxnSpPr>
        <p:spPr>
          <a:xfrm>
            <a:off x="2466147" y="3007907"/>
            <a:ext cx="0" cy="175884"/>
          </a:xfrm>
          <a:prstGeom prst="line">
            <a:avLst/>
          </a:prstGeom>
          <a:ln w="19050" cmpd="sng">
            <a:solidFill>
              <a:srgbClr val="D85C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4" name="Straight Connector 443"/>
          <p:cNvCxnSpPr/>
          <p:nvPr/>
        </p:nvCxnSpPr>
        <p:spPr>
          <a:xfrm>
            <a:off x="2483309" y="3007908"/>
            <a:ext cx="0" cy="166739"/>
          </a:xfrm>
          <a:prstGeom prst="line">
            <a:avLst/>
          </a:prstGeom>
          <a:ln w="19050" cmpd="sng">
            <a:solidFill>
              <a:srgbClr val="D85C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5" name="Straight Connector 444"/>
          <p:cNvCxnSpPr/>
          <p:nvPr/>
        </p:nvCxnSpPr>
        <p:spPr>
          <a:xfrm>
            <a:off x="2500471" y="3007908"/>
            <a:ext cx="0" cy="157594"/>
          </a:xfrm>
          <a:prstGeom prst="line">
            <a:avLst/>
          </a:prstGeom>
          <a:ln w="19050" cmpd="sng">
            <a:solidFill>
              <a:srgbClr val="D85C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6" name="Straight Connector 445"/>
          <p:cNvCxnSpPr/>
          <p:nvPr/>
        </p:nvCxnSpPr>
        <p:spPr>
          <a:xfrm>
            <a:off x="2517633" y="3007909"/>
            <a:ext cx="0" cy="148449"/>
          </a:xfrm>
          <a:prstGeom prst="line">
            <a:avLst/>
          </a:prstGeom>
          <a:ln w="19050" cmpd="sng">
            <a:solidFill>
              <a:srgbClr val="D85C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7" name="Straight Connector 446"/>
          <p:cNvCxnSpPr/>
          <p:nvPr/>
        </p:nvCxnSpPr>
        <p:spPr>
          <a:xfrm>
            <a:off x="2531362" y="3007909"/>
            <a:ext cx="0" cy="139304"/>
          </a:xfrm>
          <a:prstGeom prst="line">
            <a:avLst/>
          </a:prstGeom>
          <a:ln w="19050" cmpd="sng">
            <a:solidFill>
              <a:srgbClr val="D85C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8" name="Straight Connector 447"/>
          <p:cNvCxnSpPr/>
          <p:nvPr/>
        </p:nvCxnSpPr>
        <p:spPr>
          <a:xfrm>
            <a:off x="2548524" y="3007910"/>
            <a:ext cx="0" cy="139303"/>
          </a:xfrm>
          <a:prstGeom prst="line">
            <a:avLst/>
          </a:prstGeom>
          <a:ln w="19050" cmpd="sng">
            <a:solidFill>
              <a:srgbClr val="D85C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9" name="Straight Connector 448"/>
          <p:cNvCxnSpPr/>
          <p:nvPr/>
        </p:nvCxnSpPr>
        <p:spPr>
          <a:xfrm>
            <a:off x="2565686" y="3007910"/>
            <a:ext cx="0" cy="130158"/>
          </a:xfrm>
          <a:prstGeom prst="line">
            <a:avLst/>
          </a:prstGeom>
          <a:ln w="19050" cmpd="sng">
            <a:solidFill>
              <a:srgbClr val="D85C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0" name="Straight Connector 449"/>
          <p:cNvCxnSpPr/>
          <p:nvPr/>
        </p:nvCxnSpPr>
        <p:spPr>
          <a:xfrm>
            <a:off x="2582848" y="3007910"/>
            <a:ext cx="0" cy="130158"/>
          </a:xfrm>
          <a:prstGeom prst="line">
            <a:avLst/>
          </a:prstGeom>
          <a:ln w="19050" cmpd="sng">
            <a:solidFill>
              <a:srgbClr val="D85C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1" name="Straight Connector 450"/>
          <p:cNvCxnSpPr/>
          <p:nvPr/>
        </p:nvCxnSpPr>
        <p:spPr>
          <a:xfrm>
            <a:off x="2593145" y="3007910"/>
            <a:ext cx="0" cy="130158"/>
          </a:xfrm>
          <a:prstGeom prst="line">
            <a:avLst/>
          </a:prstGeom>
          <a:ln w="19050" cmpd="sng">
            <a:solidFill>
              <a:srgbClr val="D85C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2" name="Straight Connector 451"/>
          <p:cNvCxnSpPr/>
          <p:nvPr/>
        </p:nvCxnSpPr>
        <p:spPr>
          <a:xfrm>
            <a:off x="2610308" y="3007910"/>
            <a:ext cx="0" cy="111870"/>
          </a:xfrm>
          <a:prstGeom prst="line">
            <a:avLst/>
          </a:prstGeom>
          <a:ln w="19050" cmpd="sng">
            <a:solidFill>
              <a:srgbClr val="D85C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3" name="Straight Connector 452"/>
          <p:cNvCxnSpPr/>
          <p:nvPr/>
        </p:nvCxnSpPr>
        <p:spPr>
          <a:xfrm>
            <a:off x="2627470" y="3007910"/>
            <a:ext cx="0" cy="111870"/>
          </a:xfrm>
          <a:prstGeom prst="line">
            <a:avLst/>
          </a:prstGeom>
          <a:ln w="19050" cmpd="sng">
            <a:solidFill>
              <a:srgbClr val="D85C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4" name="Straight Connector 453"/>
          <p:cNvCxnSpPr/>
          <p:nvPr/>
        </p:nvCxnSpPr>
        <p:spPr>
          <a:xfrm>
            <a:off x="2644633" y="3007910"/>
            <a:ext cx="0" cy="102726"/>
          </a:xfrm>
          <a:prstGeom prst="line">
            <a:avLst/>
          </a:prstGeom>
          <a:ln w="19050" cmpd="sng">
            <a:solidFill>
              <a:srgbClr val="D85C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5" name="Straight Connector 454"/>
          <p:cNvCxnSpPr/>
          <p:nvPr/>
        </p:nvCxnSpPr>
        <p:spPr>
          <a:xfrm>
            <a:off x="2658363" y="3007910"/>
            <a:ext cx="0" cy="102726"/>
          </a:xfrm>
          <a:prstGeom prst="line">
            <a:avLst/>
          </a:prstGeom>
          <a:ln w="19050" cmpd="sng">
            <a:solidFill>
              <a:srgbClr val="D85C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6" name="Straight Connector 455"/>
          <p:cNvCxnSpPr/>
          <p:nvPr/>
        </p:nvCxnSpPr>
        <p:spPr>
          <a:xfrm>
            <a:off x="2672092" y="3007910"/>
            <a:ext cx="0" cy="102726"/>
          </a:xfrm>
          <a:prstGeom prst="line">
            <a:avLst/>
          </a:prstGeom>
          <a:ln w="19050" cmpd="sng">
            <a:solidFill>
              <a:srgbClr val="D85C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7" name="Straight Connector 456"/>
          <p:cNvCxnSpPr/>
          <p:nvPr/>
        </p:nvCxnSpPr>
        <p:spPr>
          <a:xfrm>
            <a:off x="2685822" y="3007910"/>
            <a:ext cx="0" cy="102726"/>
          </a:xfrm>
          <a:prstGeom prst="line">
            <a:avLst/>
          </a:prstGeom>
          <a:ln w="19050" cmpd="sng">
            <a:solidFill>
              <a:srgbClr val="D85C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8" name="Straight Connector 457"/>
          <p:cNvCxnSpPr/>
          <p:nvPr/>
        </p:nvCxnSpPr>
        <p:spPr>
          <a:xfrm>
            <a:off x="2699551" y="3007910"/>
            <a:ext cx="0" cy="102726"/>
          </a:xfrm>
          <a:prstGeom prst="line">
            <a:avLst/>
          </a:prstGeom>
          <a:ln w="19050" cmpd="sng">
            <a:solidFill>
              <a:srgbClr val="D85C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9" name="Straight Connector 458"/>
          <p:cNvCxnSpPr/>
          <p:nvPr/>
        </p:nvCxnSpPr>
        <p:spPr>
          <a:xfrm>
            <a:off x="2716713" y="3007910"/>
            <a:ext cx="0" cy="84438"/>
          </a:xfrm>
          <a:prstGeom prst="line">
            <a:avLst/>
          </a:prstGeom>
          <a:ln w="19050" cmpd="sng">
            <a:solidFill>
              <a:srgbClr val="D85C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0" name="Straight Connector 459"/>
          <p:cNvCxnSpPr/>
          <p:nvPr/>
        </p:nvCxnSpPr>
        <p:spPr>
          <a:xfrm>
            <a:off x="2733875" y="3007910"/>
            <a:ext cx="0" cy="75294"/>
          </a:xfrm>
          <a:prstGeom prst="line">
            <a:avLst/>
          </a:prstGeom>
          <a:ln w="19050" cmpd="sng">
            <a:solidFill>
              <a:srgbClr val="D85C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1" name="Straight Connector 460"/>
          <p:cNvCxnSpPr/>
          <p:nvPr/>
        </p:nvCxnSpPr>
        <p:spPr>
          <a:xfrm>
            <a:off x="2751037" y="3007910"/>
            <a:ext cx="0" cy="66150"/>
          </a:xfrm>
          <a:prstGeom prst="line">
            <a:avLst/>
          </a:prstGeom>
          <a:ln w="19050" cmpd="sng">
            <a:solidFill>
              <a:srgbClr val="D85C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2" name="Straight Connector 461"/>
          <p:cNvCxnSpPr/>
          <p:nvPr/>
        </p:nvCxnSpPr>
        <p:spPr>
          <a:xfrm>
            <a:off x="2764767" y="3007910"/>
            <a:ext cx="0" cy="57006"/>
          </a:xfrm>
          <a:prstGeom prst="line">
            <a:avLst/>
          </a:prstGeom>
          <a:ln w="19050" cmpd="sng">
            <a:solidFill>
              <a:srgbClr val="D85C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3" name="Straight Connector 462"/>
          <p:cNvCxnSpPr/>
          <p:nvPr/>
        </p:nvCxnSpPr>
        <p:spPr>
          <a:xfrm>
            <a:off x="2781929" y="3007910"/>
            <a:ext cx="0" cy="57006"/>
          </a:xfrm>
          <a:prstGeom prst="line">
            <a:avLst/>
          </a:prstGeom>
          <a:ln w="19050" cmpd="sng">
            <a:solidFill>
              <a:srgbClr val="D85C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4" name="Straight Connector 463"/>
          <p:cNvCxnSpPr/>
          <p:nvPr/>
        </p:nvCxnSpPr>
        <p:spPr>
          <a:xfrm>
            <a:off x="2792226" y="3007910"/>
            <a:ext cx="0" cy="47862"/>
          </a:xfrm>
          <a:prstGeom prst="line">
            <a:avLst/>
          </a:prstGeom>
          <a:ln w="19050" cmpd="sng">
            <a:solidFill>
              <a:srgbClr val="D85C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5" name="Straight Connector 464"/>
          <p:cNvCxnSpPr/>
          <p:nvPr/>
        </p:nvCxnSpPr>
        <p:spPr>
          <a:xfrm>
            <a:off x="2805955" y="3007910"/>
            <a:ext cx="0" cy="38718"/>
          </a:xfrm>
          <a:prstGeom prst="line">
            <a:avLst/>
          </a:prstGeom>
          <a:ln w="19050" cmpd="sng">
            <a:solidFill>
              <a:srgbClr val="D85C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6" name="Straight Connector 465"/>
          <p:cNvCxnSpPr/>
          <p:nvPr/>
        </p:nvCxnSpPr>
        <p:spPr>
          <a:xfrm>
            <a:off x="2819685" y="3007910"/>
            <a:ext cx="0" cy="29574"/>
          </a:xfrm>
          <a:prstGeom prst="line">
            <a:avLst/>
          </a:prstGeom>
          <a:ln w="19050" cmpd="sng">
            <a:solidFill>
              <a:srgbClr val="D85C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7" name="Straight Connector 466"/>
          <p:cNvCxnSpPr/>
          <p:nvPr/>
        </p:nvCxnSpPr>
        <p:spPr>
          <a:xfrm>
            <a:off x="2833414" y="3007910"/>
            <a:ext cx="0" cy="29574"/>
          </a:xfrm>
          <a:prstGeom prst="line">
            <a:avLst/>
          </a:prstGeom>
          <a:ln w="19050" cmpd="sng">
            <a:solidFill>
              <a:srgbClr val="D85C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8" name="Straight Connector 467"/>
          <p:cNvCxnSpPr/>
          <p:nvPr/>
        </p:nvCxnSpPr>
        <p:spPr>
          <a:xfrm>
            <a:off x="2850577" y="3007910"/>
            <a:ext cx="0" cy="29574"/>
          </a:xfrm>
          <a:prstGeom prst="line">
            <a:avLst/>
          </a:prstGeom>
          <a:ln w="19050" cmpd="sng">
            <a:solidFill>
              <a:srgbClr val="D85C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9" name="Straight Connector 468"/>
          <p:cNvCxnSpPr/>
          <p:nvPr/>
        </p:nvCxnSpPr>
        <p:spPr>
          <a:xfrm>
            <a:off x="2908930" y="2987316"/>
            <a:ext cx="0" cy="29574"/>
          </a:xfrm>
          <a:prstGeom prst="line">
            <a:avLst/>
          </a:prstGeom>
          <a:ln w="19050" cmpd="sng">
            <a:solidFill>
              <a:srgbClr val="D85C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0" name="Straight Connector 469"/>
          <p:cNvCxnSpPr/>
          <p:nvPr/>
        </p:nvCxnSpPr>
        <p:spPr>
          <a:xfrm>
            <a:off x="2922659" y="2983883"/>
            <a:ext cx="0" cy="29574"/>
          </a:xfrm>
          <a:prstGeom prst="line">
            <a:avLst/>
          </a:prstGeom>
          <a:ln w="19050" cmpd="sng">
            <a:solidFill>
              <a:srgbClr val="D85C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1" name="Straight Connector 470"/>
          <p:cNvCxnSpPr/>
          <p:nvPr/>
        </p:nvCxnSpPr>
        <p:spPr>
          <a:xfrm>
            <a:off x="2936390" y="2980450"/>
            <a:ext cx="0" cy="38718"/>
          </a:xfrm>
          <a:prstGeom prst="line">
            <a:avLst/>
          </a:prstGeom>
          <a:ln w="19050" cmpd="sng">
            <a:solidFill>
              <a:srgbClr val="D85C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2" name="Straight Connector 471"/>
          <p:cNvCxnSpPr/>
          <p:nvPr/>
        </p:nvCxnSpPr>
        <p:spPr>
          <a:xfrm>
            <a:off x="2953550" y="2970153"/>
            <a:ext cx="0" cy="47862"/>
          </a:xfrm>
          <a:prstGeom prst="line">
            <a:avLst/>
          </a:prstGeom>
          <a:ln w="19050" cmpd="sng">
            <a:solidFill>
              <a:srgbClr val="D85C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3" name="Straight Connector 472"/>
          <p:cNvCxnSpPr/>
          <p:nvPr/>
        </p:nvCxnSpPr>
        <p:spPr>
          <a:xfrm>
            <a:off x="2963849" y="2963288"/>
            <a:ext cx="0" cy="57006"/>
          </a:xfrm>
          <a:prstGeom prst="line">
            <a:avLst/>
          </a:prstGeom>
          <a:ln w="19050" cmpd="sng">
            <a:solidFill>
              <a:srgbClr val="D85C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4" name="Straight Connector 473"/>
          <p:cNvCxnSpPr/>
          <p:nvPr/>
        </p:nvCxnSpPr>
        <p:spPr>
          <a:xfrm>
            <a:off x="2981010" y="2959856"/>
            <a:ext cx="0" cy="47862"/>
          </a:xfrm>
          <a:prstGeom prst="line">
            <a:avLst/>
          </a:prstGeom>
          <a:ln w="19050" cmpd="sng">
            <a:solidFill>
              <a:srgbClr val="D85C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5" name="Straight Connector 474"/>
          <p:cNvCxnSpPr/>
          <p:nvPr/>
        </p:nvCxnSpPr>
        <p:spPr>
          <a:xfrm>
            <a:off x="2998172" y="2952991"/>
            <a:ext cx="0" cy="57006"/>
          </a:xfrm>
          <a:prstGeom prst="line">
            <a:avLst/>
          </a:prstGeom>
          <a:ln w="19050" cmpd="sng">
            <a:solidFill>
              <a:srgbClr val="D85C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6" name="Straight Connector 475"/>
          <p:cNvCxnSpPr/>
          <p:nvPr/>
        </p:nvCxnSpPr>
        <p:spPr>
          <a:xfrm>
            <a:off x="3015335" y="2949559"/>
            <a:ext cx="0" cy="57006"/>
          </a:xfrm>
          <a:prstGeom prst="line">
            <a:avLst/>
          </a:prstGeom>
          <a:ln w="19050" cmpd="sng">
            <a:solidFill>
              <a:srgbClr val="D85C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7" name="Straight Connector 476"/>
          <p:cNvCxnSpPr/>
          <p:nvPr/>
        </p:nvCxnSpPr>
        <p:spPr>
          <a:xfrm>
            <a:off x="3029065" y="2932396"/>
            <a:ext cx="0" cy="75294"/>
          </a:xfrm>
          <a:prstGeom prst="line">
            <a:avLst/>
          </a:prstGeom>
          <a:ln w="19050" cmpd="sng">
            <a:solidFill>
              <a:srgbClr val="D85C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8" name="Straight Connector 477"/>
          <p:cNvCxnSpPr/>
          <p:nvPr/>
        </p:nvCxnSpPr>
        <p:spPr>
          <a:xfrm>
            <a:off x="3044940" y="2926046"/>
            <a:ext cx="0" cy="84438"/>
          </a:xfrm>
          <a:prstGeom prst="line">
            <a:avLst/>
          </a:prstGeom>
          <a:ln w="19050" cmpd="sng">
            <a:solidFill>
              <a:srgbClr val="D85C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9" name="Straight Connector 478"/>
          <p:cNvCxnSpPr/>
          <p:nvPr/>
        </p:nvCxnSpPr>
        <p:spPr>
          <a:xfrm>
            <a:off x="3060815" y="2916521"/>
            <a:ext cx="0" cy="93582"/>
          </a:xfrm>
          <a:prstGeom prst="line">
            <a:avLst/>
          </a:prstGeom>
          <a:ln w="19050" cmpd="sng">
            <a:solidFill>
              <a:srgbClr val="D85C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0" name="Straight Connector 479"/>
          <p:cNvCxnSpPr/>
          <p:nvPr/>
        </p:nvCxnSpPr>
        <p:spPr>
          <a:xfrm>
            <a:off x="3079865" y="2910171"/>
            <a:ext cx="0" cy="102725"/>
          </a:xfrm>
          <a:prstGeom prst="line">
            <a:avLst/>
          </a:prstGeom>
          <a:ln w="19050" cmpd="sng">
            <a:solidFill>
              <a:srgbClr val="D85C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1" name="Straight Connector 480"/>
          <p:cNvCxnSpPr/>
          <p:nvPr/>
        </p:nvCxnSpPr>
        <p:spPr>
          <a:xfrm>
            <a:off x="3095740" y="2910171"/>
            <a:ext cx="0" cy="102725"/>
          </a:xfrm>
          <a:prstGeom prst="line">
            <a:avLst/>
          </a:prstGeom>
          <a:ln w="19050" cmpd="sng">
            <a:solidFill>
              <a:srgbClr val="D85C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2" name="Straight Connector 481"/>
          <p:cNvCxnSpPr/>
          <p:nvPr/>
        </p:nvCxnSpPr>
        <p:spPr>
          <a:xfrm>
            <a:off x="3105265" y="2894296"/>
            <a:ext cx="0" cy="121013"/>
          </a:xfrm>
          <a:prstGeom prst="line">
            <a:avLst/>
          </a:prstGeom>
          <a:ln w="19050" cmpd="sng">
            <a:solidFill>
              <a:srgbClr val="D85C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3" name="Straight Connector 482"/>
          <p:cNvCxnSpPr/>
          <p:nvPr/>
        </p:nvCxnSpPr>
        <p:spPr>
          <a:xfrm>
            <a:off x="3117965" y="2891121"/>
            <a:ext cx="0" cy="121013"/>
          </a:xfrm>
          <a:prstGeom prst="line">
            <a:avLst/>
          </a:prstGeom>
          <a:ln w="19050" cmpd="sng">
            <a:solidFill>
              <a:srgbClr val="D85C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4" name="Straight Connector 483"/>
          <p:cNvCxnSpPr/>
          <p:nvPr/>
        </p:nvCxnSpPr>
        <p:spPr>
          <a:xfrm>
            <a:off x="3124315" y="2840321"/>
            <a:ext cx="0" cy="166732"/>
          </a:xfrm>
          <a:prstGeom prst="line">
            <a:avLst/>
          </a:prstGeom>
          <a:ln w="19050" cmpd="sng">
            <a:solidFill>
              <a:srgbClr val="D85C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5" name="Straight Connector 484"/>
          <p:cNvCxnSpPr/>
          <p:nvPr/>
        </p:nvCxnSpPr>
        <p:spPr>
          <a:xfrm>
            <a:off x="3137015" y="2745070"/>
            <a:ext cx="0" cy="267314"/>
          </a:xfrm>
          <a:prstGeom prst="line">
            <a:avLst/>
          </a:prstGeom>
          <a:ln w="19050" cmpd="sng">
            <a:solidFill>
              <a:srgbClr val="D85C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6" name="Straight Connector 485"/>
          <p:cNvCxnSpPr/>
          <p:nvPr/>
        </p:nvCxnSpPr>
        <p:spPr>
          <a:xfrm>
            <a:off x="3149715" y="2745070"/>
            <a:ext cx="0" cy="267314"/>
          </a:xfrm>
          <a:prstGeom prst="line">
            <a:avLst/>
          </a:prstGeom>
          <a:ln w="19050" cmpd="sng">
            <a:solidFill>
              <a:srgbClr val="D85C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7" name="Straight Connector 486"/>
          <p:cNvCxnSpPr/>
          <p:nvPr/>
        </p:nvCxnSpPr>
        <p:spPr>
          <a:xfrm>
            <a:off x="3162415" y="2713319"/>
            <a:ext cx="0" cy="294744"/>
          </a:xfrm>
          <a:prstGeom prst="line">
            <a:avLst/>
          </a:prstGeom>
          <a:ln w="19050" cmpd="sng">
            <a:solidFill>
              <a:srgbClr val="D85C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8" name="Straight Connector 487"/>
          <p:cNvCxnSpPr/>
          <p:nvPr/>
        </p:nvCxnSpPr>
        <p:spPr>
          <a:xfrm>
            <a:off x="3178290" y="2614893"/>
            <a:ext cx="0" cy="395326"/>
          </a:xfrm>
          <a:prstGeom prst="line">
            <a:avLst/>
          </a:prstGeom>
          <a:ln w="19050" cmpd="sng">
            <a:solidFill>
              <a:srgbClr val="D85C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9" name="Straight Connector 488"/>
          <p:cNvCxnSpPr/>
          <p:nvPr/>
        </p:nvCxnSpPr>
        <p:spPr>
          <a:xfrm>
            <a:off x="3187815" y="2284689"/>
            <a:ext cx="0" cy="724501"/>
          </a:xfrm>
          <a:prstGeom prst="line">
            <a:avLst/>
          </a:prstGeom>
          <a:ln w="19050" cmpd="sng">
            <a:solidFill>
              <a:srgbClr val="D85C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0" name="Straight Connector 489"/>
          <p:cNvCxnSpPr/>
          <p:nvPr/>
        </p:nvCxnSpPr>
        <p:spPr>
          <a:xfrm>
            <a:off x="3197340" y="1738585"/>
            <a:ext cx="0" cy="1263989"/>
          </a:xfrm>
          <a:prstGeom prst="line">
            <a:avLst/>
          </a:prstGeom>
          <a:ln w="19050" cmpd="sng">
            <a:solidFill>
              <a:srgbClr val="D85C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1" name="Straight Connector 490"/>
          <p:cNvCxnSpPr/>
          <p:nvPr/>
        </p:nvCxnSpPr>
        <p:spPr>
          <a:xfrm>
            <a:off x="3307609" y="3017424"/>
            <a:ext cx="0" cy="761091"/>
          </a:xfrm>
          <a:prstGeom prst="line">
            <a:avLst/>
          </a:prstGeom>
          <a:ln w="19050" cmpd="sng">
            <a:solidFill>
              <a:srgbClr val="34669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2" name="Straight Connector 491"/>
          <p:cNvCxnSpPr/>
          <p:nvPr/>
        </p:nvCxnSpPr>
        <p:spPr>
          <a:xfrm>
            <a:off x="3317134" y="3017424"/>
            <a:ext cx="0" cy="715371"/>
          </a:xfrm>
          <a:prstGeom prst="line">
            <a:avLst/>
          </a:prstGeom>
          <a:ln w="19050" cmpd="sng">
            <a:solidFill>
              <a:srgbClr val="34669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3" name="Straight Connector 492"/>
          <p:cNvCxnSpPr/>
          <p:nvPr/>
        </p:nvCxnSpPr>
        <p:spPr>
          <a:xfrm>
            <a:off x="3333009" y="3017424"/>
            <a:ext cx="0" cy="687939"/>
          </a:xfrm>
          <a:prstGeom prst="line">
            <a:avLst/>
          </a:prstGeom>
          <a:ln w="19050" cmpd="sng">
            <a:solidFill>
              <a:srgbClr val="34669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4" name="Straight Connector 493"/>
          <p:cNvCxnSpPr/>
          <p:nvPr/>
        </p:nvCxnSpPr>
        <p:spPr>
          <a:xfrm>
            <a:off x="3345709" y="3017424"/>
            <a:ext cx="0" cy="687939"/>
          </a:xfrm>
          <a:prstGeom prst="line">
            <a:avLst/>
          </a:prstGeom>
          <a:ln w="19050" cmpd="sng">
            <a:solidFill>
              <a:srgbClr val="34669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5" name="Straight Connector 494"/>
          <p:cNvCxnSpPr/>
          <p:nvPr/>
        </p:nvCxnSpPr>
        <p:spPr>
          <a:xfrm>
            <a:off x="3358409" y="3017424"/>
            <a:ext cx="0" cy="669651"/>
          </a:xfrm>
          <a:prstGeom prst="line">
            <a:avLst/>
          </a:prstGeom>
          <a:ln w="19050" cmpd="sng">
            <a:solidFill>
              <a:srgbClr val="34669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6" name="Straight Connector 495"/>
          <p:cNvCxnSpPr/>
          <p:nvPr/>
        </p:nvCxnSpPr>
        <p:spPr>
          <a:xfrm>
            <a:off x="3371109" y="3017424"/>
            <a:ext cx="0" cy="660507"/>
          </a:xfrm>
          <a:prstGeom prst="line">
            <a:avLst/>
          </a:prstGeom>
          <a:ln w="19050" cmpd="sng">
            <a:solidFill>
              <a:srgbClr val="34669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7" name="Straight Connector 496"/>
          <p:cNvCxnSpPr/>
          <p:nvPr/>
        </p:nvCxnSpPr>
        <p:spPr>
          <a:xfrm>
            <a:off x="3383809" y="3017424"/>
            <a:ext cx="0" cy="642219"/>
          </a:xfrm>
          <a:prstGeom prst="line">
            <a:avLst/>
          </a:prstGeom>
          <a:ln w="19050" cmpd="sng">
            <a:solidFill>
              <a:srgbClr val="34669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8" name="Straight Connector 497"/>
          <p:cNvCxnSpPr/>
          <p:nvPr/>
        </p:nvCxnSpPr>
        <p:spPr>
          <a:xfrm>
            <a:off x="3396509" y="3017424"/>
            <a:ext cx="0" cy="614787"/>
          </a:xfrm>
          <a:prstGeom prst="line">
            <a:avLst/>
          </a:prstGeom>
          <a:ln w="19050" cmpd="sng">
            <a:solidFill>
              <a:srgbClr val="34669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9" name="Straight Connector 498"/>
          <p:cNvCxnSpPr/>
          <p:nvPr/>
        </p:nvCxnSpPr>
        <p:spPr>
          <a:xfrm>
            <a:off x="3406034" y="3017424"/>
            <a:ext cx="0" cy="614787"/>
          </a:xfrm>
          <a:prstGeom prst="line">
            <a:avLst/>
          </a:prstGeom>
          <a:ln w="19050" cmpd="sng">
            <a:solidFill>
              <a:srgbClr val="34669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0" name="Straight Connector 499"/>
          <p:cNvCxnSpPr/>
          <p:nvPr/>
        </p:nvCxnSpPr>
        <p:spPr>
          <a:xfrm>
            <a:off x="3418734" y="3017424"/>
            <a:ext cx="0" cy="596499"/>
          </a:xfrm>
          <a:prstGeom prst="line">
            <a:avLst/>
          </a:prstGeom>
          <a:ln w="19050" cmpd="sng">
            <a:solidFill>
              <a:srgbClr val="34669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1" name="Straight Connector 500"/>
          <p:cNvCxnSpPr/>
          <p:nvPr/>
        </p:nvCxnSpPr>
        <p:spPr>
          <a:xfrm>
            <a:off x="3431434" y="3017424"/>
            <a:ext cx="0" cy="587355"/>
          </a:xfrm>
          <a:prstGeom prst="line">
            <a:avLst/>
          </a:prstGeom>
          <a:ln w="19050" cmpd="sng">
            <a:solidFill>
              <a:srgbClr val="34669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2" name="Straight Connector 501"/>
          <p:cNvCxnSpPr/>
          <p:nvPr/>
        </p:nvCxnSpPr>
        <p:spPr>
          <a:xfrm>
            <a:off x="3444134" y="3017424"/>
            <a:ext cx="0" cy="578211"/>
          </a:xfrm>
          <a:prstGeom prst="line">
            <a:avLst/>
          </a:prstGeom>
          <a:ln w="19050" cmpd="sng">
            <a:solidFill>
              <a:srgbClr val="34669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3" name="Straight Connector 502"/>
          <p:cNvCxnSpPr/>
          <p:nvPr/>
        </p:nvCxnSpPr>
        <p:spPr>
          <a:xfrm>
            <a:off x="3460009" y="3017424"/>
            <a:ext cx="0" cy="578211"/>
          </a:xfrm>
          <a:prstGeom prst="line">
            <a:avLst/>
          </a:prstGeom>
          <a:ln w="19050" cmpd="sng">
            <a:solidFill>
              <a:srgbClr val="34669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4" name="Straight Connector 503"/>
          <p:cNvCxnSpPr/>
          <p:nvPr/>
        </p:nvCxnSpPr>
        <p:spPr>
          <a:xfrm>
            <a:off x="3472709" y="3017424"/>
            <a:ext cx="0" cy="578211"/>
          </a:xfrm>
          <a:prstGeom prst="line">
            <a:avLst/>
          </a:prstGeom>
          <a:ln w="19050" cmpd="sng">
            <a:solidFill>
              <a:srgbClr val="34669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5" name="Straight Connector 504"/>
          <p:cNvCxnSpPr/>
          <p:nvPr/>
        </p:nvCxnSpPr>
        <p:spPr>
          <a:xfrm>
            <a:off x="3488584" y="3017424"/>
            <a:ext cx="0" cy="559923"/>
          </a:xfrm>
          <a:prstGeom prst="line">
            <a:avLst/>
          </a:prstGeom>
          <a:ln w="19050" cmpd="sng">
            <a:solidFill>
              <a:srgbClr val="34669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6" name="Straight Connector 505"/>
          <p:cNvCxnSpPr/>
          <p:nvPr/>
        </p:nvCxnSpPr>
        <p:spPr>
          <a:xfrm>
            <a:off x="3501284" y="3017424"/>
            <a:ext cx="0" cy="541635"/>
          </a:xfrm>
          <a:prstGeom prst="line">
            <a:avLst/>
          </a:prstGeom>
          <a:ln w="19050" cmpd="sng">
            <a:solidFill>
              <a:srgbClr val="34669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7" name="Straight Connector 506"/>
          <p:cNvCxnSpPr/>
          <p:nvPr/>
        </p:nvCxnSpPr>
        <p:spPr>
          <a:xfrm>
            <a:off x="3513984" y="3017424"/>
            <a:ext cx="0" cy="523347"/>
          </a:xfrm>
          <a:prstGeom prst="line">
            <a:avLst/>
          </a:prstGeom>
          <a:ln w="19050" cmpd="sng">
            <a:solidFill>
              <a:srgbClr val="34669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8" name="Straight Connector 507"/>
          <p:cNvCxnSpPr/>
          <p:nvPr/>
        </p:nvCxnSpPr>
        <p:spPr>
          <a:xfrm>
            <a:off x="3526684" y="3017424"/>
            <a:ext cx="0" cy="514203"/>
          </a:xfrm>
          <a:prstGeom prst="line">
            <a:avLst/>
          </a:prstGeom>
          <a:ln w="19050" cmpd="sng">
            <a:solidFill>
              <a:srgbClr val="34669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9" name="Straight Connector 508"/>
          <p:cNvCxnSpPr/>
          <p:nvPr/>
        </p:nvCxnSpPr>
        <p:spPr>
          <a:xfrm>
            <a:off x="3539384" y="3017424"/>
            <a:ext cx="0" cy="514203"/>
          </a:xfrm>
          <a:prstGeom prst="line">
            <a:avLst/>
          </a:prstGeom>
          <a:ln w="19050" cmpd="sng">
            <a:solidFill>
              <a:srgbClr val="34669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0" name="Straight Connector 509"/>
          <p:cNvCxnSpPr/>
          <p:nvPr/>
        </p:nvCxnSpPr>
        <p:spPr>
          <a:xfrm>
            <a:off x="3552084" y="3017424"/>
            <a:ext cx="0" cy="514203"/>
          </a:xfrm>
          <a:prstGeom prst="line">
            <a:avLst/>
          </a:prstGeom>
          <a:ln w="19050" cmpd="sng">
            <a:solidFill>
              <a:srgbClr val="34669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1" name="Straight Connector 510"/>
          <p:cNvCxnSpPr/>
          <p:nvPr/>
        </p:nvCxnSpPr>
        <p:spPr>
          <a:xfrm>
            <a:off x="3567959" y="3017424"/>
            <a:ext cx="0" cy="514203"/>
          </a:xfrm>
          <a:prstGeom prst="line">
            <a:avLst/>
          </a:prstGeom>
          <a:ln w="19050" cmpd="sng">
            <a:solidFill>
              <a:srgbClr val="34669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2" name="Straight Connector 511"/>
          <p:cNvCxnSpPr/>
          <p:nvPr/>
        </p:nvCxnSpPr>
        <p:spPr>
          <a:xfrm>
            <a:off x="3583834" y="3017424"/>
            <a:ext cx="0" cy="505059"/>
          </a:xfrm>
          <a:prstGeom prst="line">
            <a:avLst/>
          </a:prstGeom>
          <a:ln w="19050" cmpd="sng">
            <a:solidFill>
              <a:srgbClr val="34669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3" name="Straight Connector 512"/>
          <p:cNvCxnSpPr/>
          <p:nvPr/>
        </p:nvCxnSpPr>
        <p:spPr>
          <a:xfrm>
            <a:off x="3596534" y="3017424"/>
            <a:ext cx="0" cy="505059"/>
          </a:xfrm>
          <a:prstGeom prst="line">
            <a:avLst/>
          </a:prstGeom>
          <a:ln w="19050" cmpd="sng">
            <a:solidFill>
              <a:srgbClr val="34669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4" name="Straight Connector 513"/>
          <p:cNvCxnSpPr/>
          <p:nvPr/>
        </p:nvCxnSpPr>
        <p:spPr>
          <a:xfrm>
            <a:off x="3609234" y="3017424"/>
            <a:ext cx="0" cy="505059"/>
          </a:xfrm>
          <a:prstGeom prst="line">
            <a:avLst/>
          </a:prstGeom>
          <a:ln w="19050" cmpd="sng">
            <a:solidFill>
              <a:srgbClr val="34669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5" name="Straight Connector 514"/>
          <p:cNvCxnSpPr/>
          <p:nvPr/>
        </p:nvCxnSpPr>
        <p:spPr>
          <a:xfrm>
            <a:off x="3625109" y="3017424"/>
            <a:ext cx="0" cy="468482"/>
          </a:xfrm>
          <a:prstGeom prst="line">
            <a:avLst/>
          </a:prstGeom>
          <a:ln w="19050" cmpd="sng">
            <a:solidFill>
              <a:srgbClr val="34669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6" name="Straight Connector 515"/>
          <p:cNvCxnSpPr/>
          <p:nvPr/>
        </p:nvCxnSpPr>
        <p:spPr>
          <a:xfrm>
            <a:off x="3637809" y="3017424"/>
            <a:ext cx="0" cy="468482"/>
          </a:xfrm>
          <a:prstGeom prst="line">
            <a:avLst/>
          </a:prstGeom>
          <a:ln w="19050" cmpd="sng">
            <a:solidFill>
              <a:srgbClr val="34669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7" name="Straight Connector 516"/>
          <p:cNvCxnSpPr/>
          <p:nvPr/>
        </p:nvCxnSpPr>
        <p:spPr>
          <a:xfrm>
            <a:off x="3650509" y="3017424"/>
            <a:ext cx="0" cy="468482"/>
          </a:xfrm>
          <a:prstGeom prst="line">
            <a:avLst/>
          </a:prstGeom>
          <a:ln w="19050" cmpd="sng">
            <a:solidFill>
              <a:srgbClr val="34669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8" name="Straight Connector 517"/>
          <p:cNvCxnSpPr/>
          <p:nvPr/>
        </p:nvCxnSpPr>
        <p:spPr>
          <a:xfrm>
            <a:off x="3666384" y="3017424"/>
            <a:ext cx="0" cy="459338"/>
          </a:xfrm>
          <a:prstGeom prst="line">
            <a:avLst/>
          </a:prstGeom>
          <a:ln w="19050" cmpd="sng">
            <a:solidFill>
              <a:srgbClr val="34669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9" name="Straight Connector 518"/>
          <p:cNvCxnSpPr/>
          <p:nvPr/>
        </p:nvCxnSpPr>
        <p:spPr>
          <a:xfrm>
            <a:off x="3679084" y="3017424"/>
            <a:ext cx="0" cy="459338"/>
          </a:xfrm>
          <a:prstGeom prst="line">
            <a:avLst/>
          </a:prstGeom>
          <a:ln w="19050" cmpd="sng">
            <a:solidFill>
              <a:srgbClr val="34669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0" name="Straight Connector 519"/>
          <p:cNvCxnSpPr/>
          <p:nvPr/>
        </p:nvCxnSpPr>
        <p:spPr>
          <a:xfrm>
            <a:off x="3694959" y="3017424"/>
            <a:ext cx="0" cy="459338"/>
          </a:xfrm>
          <a:prstGeom prst="line">
            <a:avLst/>
          </a:prstGeom>
          <a:ln w="19050" cmpd="sng">
            <a:solidFill>
              <a:srgbClr val="34669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1" name="Straight Connector 520"/>
          <p:cNvCxnSpPr/>
          <p:nvPr/>
        </p:nvCxnSpPr>
        <p:spPr>
          <a:xfrm>
            <a:off x="3710834" y="3017424"/>
            <a:ext cx="0" cy="459338"/>
          </a:xfrm>
          <a:prstGeom prst="line">
            <a:avLst/>
          </a:prstGeom>
          <a:ln w="19050" cmpd="sng">
            <a:solidFill>
              <a:srgbClr val="34669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2" name="Straight Connector 521"/>
          <p:cNvCxnSpPr/>
          <p:nvPr/>
        </p:nvCxnSpPr>
        <p:spPr>
          <a:xfrm>
            <a:off x="3726709" y="3017424"/>
            <a:ext cx="0" cy="459338"/>
          </a:xfrm>
          <a:prstGeom prst="line">
            <a:avLst/>
          </a:prstGeom>
          <a:ln w="19050" cmpd="sng">
            <a:solidFill>
              <a:srgbClr val="34669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3" name="Straight Connector 522"/>
          <p:cNvCxnSpPr/>
          <p:nvPr/>
        </p:nvCxnSpPr>
        <p:spPr>
          <a:xfrm>
            <a:off x="3742584" y="3017424"/>
            <a:ext cx="0" cy="441050"/>
          </a:xfrm>
          <a:prstGeom prst="line">
            <a:avLst/>
          </a:prstGeom>
          <a:ln w="19050" cmpd="sng">
            <a:solidFill>
              <a:srgbClr val="34669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4" name="Straight Connector 523"/>
          <p:cNvCxnSpPr/>
          <p:nvPr/>
        </p:nvCxnSpPr>
        <p:spPr>
          <a:xfrm>
            <a:off x="3758459" y="3017424"/>
            <a:ext cx="0" cy="441050"/>
          </a:xfrm>
          <a:prstGeom prst="line">
            <a:avLst/>
          </a:prstGeom>
          <a:ln w="19050" cmpd="sng">
            <a:solidFill>
              <a:srgbClr val="34669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5" name="Straight Connector 524"/>
          <p:cNvCxnSpPr/>
          <p:nvPr/>
        </p:nvCxnSpPr>
        <p:spPr>
          <a:xfrm>
            <a:off x="3771159" y="3017424"/>
            <a:ext cx="0" cy="441050"/>
          </a:xfrm>
          <a:prstGeom prst="line">
            <a:avLst/>
          </a:prstGeom>
          <a:ln w="19050" cmpd="sng">
            <a:solidFill>
              <a:srgbClr val="34669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6" name="Straight Connector 525"/>
          <p:cNvCxnSpPr/>
          <p:nvPr/>
        </p:nvCxnSpPr>
        <p:spPr>
          <a:xfrm>
            <a:off x="3783859" y="3017424"/>
            <a:ext cx="0" cy="441050"/>
          </a:xfrm>
          <a:prstGeom prst="line">
            <a:avLst/>
          </a:prstGeom>
          <a:ln w="19050" cmpd="sng">
            <a:solidFill>
              <a:srgbClr val="34669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7" name="Straight Connector 526"/>
          <p:cNvCxnSpPr/>
          <p:nvPr/>
        </p:nvCxnSpPr>
        <p:spPr>
          <a:xfrm>
            <a:off x="3796559" y="3017424"/>
            <a:ext cx="0" cy="431906"/>
          </a:xfrm>
          <a:prstGeom prst="line">
            <a:avLst/>
          </a:prstGeom>
          <a:ln w="19050" cmpd="sng">
            <a:solidFill>
              <a:srgbClr val="34669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8" name="Straight Connector 527"/>
          <p:cNvCxnSpPr/>
          <p:nvPr/>
        </p:nvCxnSpPr>
        <p:spPr>
          <a:xfrm>
            <a:off x="3812434" y="3017424"/>
            <a:ext cx="0" cy="431906"/>
          </a:xfrm>
          <a:prstGeom prst="line">
            <a:avLst/>
          </a:prstGeom>
          <a:ln w="19050" cmpd="sng">
            <a:solidFill>
              <a:srgbClr val="34669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1" name="Straight Connector 530"/>
          <p:cNvCxnSpPr/>
          <p:nvPr/>
        </p:nvCxnSpPr>
        <p:spPr>
          <a:xfrm>
            <a:off x="3825134" y="3017424"/>
            <a:ext cx="0" cy="422762"/>
          </a:xfrm>
          <a:prstGeom prst="line">
            <a:avLst/>
          </a:prstGeom>
          <a:ln w="19050" cmpd="sng">
            <a:solidFill>
              <a:srgbClr val="34669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2" name="Straight Connector 531"/>
          <p:cNvCxnSpPr/>
          <p:nvPr/>
        </p:nvCxnSpPr>
        <p:spPr>
          <a:xfrm>
            <a:off x="3837834" y="3017424"/>
            <a:ext cx="0" cy="413618"/>
          </a:xfrm>
          <a:prstGeom prst="line">
            <a:avLst/>
          </a:prstGeom>
          <a:ln w="19050" cmpd="sng">
            <a:solidFill>
              <a:srgbClr val="34669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3" name="Straight Connector 532"/>
          <p:cNvCxnSpPr/>
          <p:nvPr/>
        </p:nvCxnSpPr>
        <p:spPr>
          <a:xfrm>
            <a:off x="3850534" y="3017424"/>
            <a:ext cx="0" cy="413618"/>
          </a:xfrm>
          <a:prstGeom prst="line">
            <a:avLst/>
          </a:prstGeom>
          <a:ln w="19050" cmpd="sng">
            <a:solidFill>
              <a:srgbClr val="34669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4" name="Straight Connector 533"/>
          <p:cNvCxnSpPr/>
          <p:nvPr/>
        </p:nvCxnSpPr>
        <p:spPr>
          <a:xfrm>
            <a:off x="3866409" y="3017424"/>
            <a:ext cx="0" cy="404474"/>
          </a:xfrm>
          <a:prstGeom prst="line">
            <a:avLst/>
          </a:prstGeom>
          <a:ln w="19050" cmpd="sng">
            <a:solidFill>
              <a:srgbClr val="34669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5" name="Straight Connector 534"/>
          <p:cNvCxnSpPr/>
          <p:nvPr/>
        </p:nvCxnSpPr>
        <p:spPr>
          <a:xfrm>
            <a:off x="3882284" y="3017424"/>
            <a:ext cx="0" cy="395330"/>
          </a:xfrm>
          <a:prstGeom prst="line">
            <a:avLst/>
          </a:prstGeom>
          <a:ln w="19050" cmpd="sng">
            <a:solidFill>
              <a:srgbClr val="34669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6" name="Straight Connector 535"/>
          <p:cNvCxnSpPr/>
          <p:nvPr/>
        </p:nvCxnSpPr>
        <p:spPr>
          <a:xfrm>
            <a:off x="3898159" y="3017424"/>
            <a:ext cx="0" cy="395330"/>
          </a:xfrm>
          <a:prstGeom prst="line">
            <a:avLst/>
          </a:prstGeom>
          <a:ln w="19050" cmpd="sng">
            <a:solidFill>
              <a:srgbClr val="34669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7" name="Straight Connector 536"/>
          <p:cNvCxnSpPr/>
          <p:nvPr/>
        </p:nvCxnSpPr>
        <p:spPr>
          <a:xfrm>
            <a:off x="3910859" y="3017424"/>
            <a:ext cx="0" cy="395330"/>
          </a:xfrm>
          <a:prstGeom prst="line">
            <a:avLst/>
          </a:prstGeom>
          <a:ln w="19050" cmpd="sng">
            <a:solidFill>
              <a:srgbClr val="34669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8" name="Straight Connector 537"/>
          <p:cNvCxnSpPr/>
          <p:nvPr/>
        </p:nvCxnSpPr>
        <p:spPr>
          <a:xfrm>
            <a:off x="3926734" y="3017424"/>
            <a:ext cx="0" cy="395330"/>
          </a:xfrm>
          <a:prstGeom prst="line">
            <a:avLst/>
          </a:prstGeom>
          <a:ln w="19050" cmpd="sng">
            <a:solidFill>
              <a:srgbClr val="34669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9" name="Straight Connector 538"/>
          <p:cNvCxnSpPr/>
          <p:nvPr/>
        </p:nvCxnSpPr>
        <p:spPr>
          <a:xfrm>
            <a:off x="3939434" y="3017424"/>
            <a:ext cx="0" cy="395330"/>
          </a:xfrm>
          <a:prstGeom prst="line">
            <a:avLst/>
          </a:prstGeom>
          <a:ln w="19050" cmpd="sng">
            <a:solidFill>
              <a:srgbClr val="34669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0" name="Straight Connector 539"/>
          <p:cNvCxnSpPr/>
          <p:nvPr/>
        </p:nvCxnSpPr>
        <p:spPr>
          <a:xfrm>
            <a:off x="3955309" y="3017424"/>
            <a:ext cx="0" cy="377042"/>
          </a:xfrm>
          <a:prstGeom prst="line">
            <a:avLst/>
          </a:prstGeom>
          <a:ln w="19050" cmpd="sng">
            <a:solidFill>
              <a:srgbClr val="34669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1" name="Straight Connector 540"/>
          <p:cNvCxnSpPr/>
          <p:nvPr/>
        </p:nvCxnSpPr>
        <p:spPr>
          <a:xfrm>
            <a:off x="3971184" y="3017424"/>
            <a:ext cx="0" cy="367898"/>
          </a:xfrm>
          <a:prstGeom prst="line">
            <a:avLst/>
          </a:prstGeom>
          <a:ln w="19050" cmpd="sng">
            <a:solidFill>
              <a:srgbClr val="34669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2" name="Straight Connector 541"/>
          <p:cNvCxnSpPr/>
          <p:nvPr/>
        </p:nvCxnSpPr>
        <p:spPr>
          <a:xfrm>
            <a:off x="3987059" y="3017424"/>
            <a:ext cx="0" cy="358754"/>
          </a:xfrm>
          <a:prstGeom prst="line">
            <a:avLst/>
          </a:prstGeom>
          <a:ln w="19050" cmpd="sng">
            <a:solidFill>
              <a:srgbClr val="34669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3" name="Straight Connector 542"/>
          <p:cNvCxnSpPr/>
          <p:nvPr/>
        </p:nvCxnSpPr>
        <p:spPr>
          <a:xfrm>
            <a:off x="4002934" y="3017424"/>
            <a:ext cx="0" cy="358754"/>
          </a:xfrm>
          <a:prstGeom prst="line">
            <a:avLst/>
          </a:prstGeom>
          <a:ln w="19050" cmpd="sng">
            <a:solidFill>
              <a:srgbClr val="34669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4" name="Straight Connector 543"/>
          <p:cNvCxnSpPr/>
          <p:nvPr/>
        </p:nvCxnSpPr>
        <p:spPr>
          <a:xfrm>
            <a:off x="4018809" y="3017424"/>
            <a:ext cx="0" cy="358754"/>
          </a:xfrm>
          <a:prstGeom prst="line">
            <a:avLst/>
          </a:prstGeom>
          <a:ln w="19050" cmpd="sng">
            <a:solidFill>
              <a:srgbClr val="34669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5" name="Straight Connector 544"/>
          <p:cNvCxnSpPr/>
          <p:nvPr/>
        </p:nvCxnSpPr>
        <p:spPr>
          <a:xfrm>
            <a:off x="4031509" y="3017424"/>
            <a:ext cx="0" cy="358754"/>
          </a:xfrm>
          <a:prstGeom prst="line">
            <a:avLst/>
          </a:prstGeom>
          <a:ln w="19050" cmpd="sng">
            <a:solidFill>
              <a:srgbClr val="34669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6" name="Straight Connector 545"/>
          <p:cNvCxnSpPr/>
          <p:nvPr/>
        </p:nvCxnSpPr>
        <p:spPr>
          <a:xfrm>
            <a:off x="4047384" y="3017424"/>
            <a:ext cx="0" cy="358754"/>
          </a:xfrm>
          <a:prstGeom prst="line">
            <a:avLst/>
          </a:prstGeom>
          <a:ln w="19050" cmpd="sng">
            <a:solidFill>
              <a:srgbClr val="34669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7" name="Straight Connector 546"/>
          <p:cNvCxnSpPr/>
          <p:nvPr/>
        </p:nvCxnSpPr>
        <p:spPr>
          <a:xfrm>
            <a:off x="4060084" y="3017424"/>
            <a:ext cx="0" cy="358754"/>
          </a:xfrm>
          <a:prstGeom prst="line">
            <a:avLst/>
          </a:prstGeom>
          <a:ln w="19050" cmpd="sng">
            <a:solidFill>
              <a:srgbClr val="34669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8" name="Straight Connector 547"/>
          <p:cNvCxnSpPr/>
          <p:nvPr/>
        </p:nvCxnSpPr>
        <p:spPr>
          <a:xfrm>
            <a:off x="4072784" y="3017424"/>
            <a:ext cx="0" cy="358754"/>
          </a:xfrm>
          <a:prstGeom prst="line">
            <a:avLst/>
          </a:prstGeom>
          <a:ln w="19050" cmpd="sng">
            <a:solidFill>
              <a:srgbClr val="34669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9" name="Straight Connector 548"/>
          <p:cNvCxnSpPr/>
          <p:nvPr/>
        </p:nvCxnSpPr>
        <p:spPr>
          <a:xfrm>
            <a:off x="4088659" y="3017424"/>
            <a:ext cx="0" cy="358754"/>
          </a:xfrm>
          <a:prstGeom prst="line">
            <a:avLst/>
          </a:prstGeom>
          <a:ln w="19050" cmpd="sng">
            <a:solidFill>
              <a:srgbClr val="34669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0" name="Straight Connector 549"/>
          <p:cNvCxnSpPr/>
          <p:nvPr/>
        </p:nvCxnSpPr>
        <p:spPr>
          <a:xfrm>
            <a:off x="4104534" y="3017424"/>
            <a:ext cx="0" cy="340466"/>
          </a:xfrm>
          <a:prstGeom prst="line">
            <a:avLst/>
          </a:prstGeom>
          <a:ln w="19050" cmpd="sng">
            <a:solidFill>
              <a:srgbClr val="34669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1" name="Straight Connector 550"/>
          <p:cNvCxnSpPr/>
          <p:nvPr/>
        </p:nvCxnSpPr>
        <p:spPr>
          <a:xfrm>
            <a:off x="4120409" y="3017424"/>
            <a:ext cx="0" cy="340466"/>
          </a:xfrm>
          <a:prstGeom prst="line">
            <a:avLst/>
          </a:prstGeom>
          <a:ln w="19050" cmpd="sng">
            <a:solidFill>
              <a:srgbClr val="34669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2" name="Straight Connector 551"/>
          <p:cNvCxnSpPr/>
          <p:nvPr/>
        </p:nvCxnSpPr>
        <p:spPr>
          <a:xfrm>
            <a:off x="4136284" y="3017424"/>
            <a:ext cx="0" cy="340466"/>
          </a:xfrm>
          <a:prstGeom prst="line">
            <a:avLst/>
          </a:prstGeom>
          <a:ln w="19050" cmpd="sng">
            <a:solidFill>
              <a:srgbClr val="34669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3" name="Straight Connector 552"/>
          <p:cNvCxnSpPr/>
          <p:nvPr/>
        </p:nvCxnSpPr>
        <p:spPr>
          <a:xfrm>
            <a:off x="4152159" y="3017424"/>
            <a:ext cx="0" cy="331322"/>
          </a:xfrm>
          <a:prstGeom prst="line">
            <a:avLst/>
          </a:prstGeom>
          <a:ln w="19050" cmpd="sng">
            <a:solidFill>
              <a:srgbClr val="34669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4" name="Straight Connector 553"/>
          <p:cNvCxnSpPr/>
          <p:nvPr/>
        </p:nvCxnSpPr>
        <p:spPr>
          <a:xfrm>
            <a:off x="4164859" y="3017424"/>
            <a:ext cx="0" cy="331321"/>
          </a:xfrm>
          <a:prstGeom prst="line">
            <a:avLst/>
          </a:prstGeom>
          <a:ln w="19050" cmpd="sng">
            <a:solidFill>
              <a:srgbClr val="34669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5" name="Straight Connector 554"/>
          <p:cNvCxnSpPr/>
          <p:nvPr/>
        </p:nvCxnSpPr>
        <p:spPr>
          <a:xfrm>
            <a:off x="4177559" y="3017424"/>
            <a:ext cx="0" cy="331321"/>
          </a:xfrm>
          <a:prstGeom prst="line">
            <a:avLst/>
          </a:prstGeom>
          <a:ln w="19050" cmpd="sng">
            <a:solidFill>
              <a:srgbClr val="34669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6" name="Straight Connector 555"/>
          <p:cNvCxnSpPr/>
          <p:nvPr/>
        </p:nvCxnSpPr>
        <p:spPr>
          <a:xfrm>
            <a:off x="4190259" y="3017424"/>
            <a:ext cx="0" cy="331321"/>
          </a:xfrm>
          <a:prstGeom prst="line">
            <a:avLst/>
          </a:prstGeom>
          <a:ln w="19050" cmpd="sng">
            <a:solidFill>
              <a:srgbClr val="34669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7" name="Straight Connector 556"/>
          <p:cNvCxnSpPr/>
          <p:nvPr/>
        </p:nvCxnSpPr>
        <p:spPr>
          <a:xfrm>
            <a:off x="4206134" y="3017424"/>
            <a:ext cx="0" cy="322177"/>
          </a:xfrm>
          <a:prstGeom prst="line">
            <a:avLst/>
          </a:prstGeom>
          <a:ln w="19050" cmpd="sng">
            <a:solidFill>
              <a:srgbClr val="34669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8" name="Straight Connector 557"/>
          <p:cNvCxnSpPr/>
          <p:nvPr/>
        </p:nvCxnSpPr>
        <p:spPr>
          <a:xfrm>
            <a:off x="4218834" y="3017424"/>
            <a:ext cx="0" cy="313033"/>
          </a:xfrm>
          <a:prstGeom prst="line">
            <a:avLst/>
          </a:prstGeom>
          <a:ln w="19050" cmpd="sng">
            <a:solidFill>
              <a:srgbClr val="34669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9" name="Straight Connector 558"/>
          <p:cNvCxnSpPr/>
          <p:nvPr/>
        </p:nvCxnSpPr>
        <p:spPr>
          <a:xfrm>
            <a:off x="4231534" y="3017424"/>
            <a:ext cx="0" cy="303889"/>
          </a:xfrm>
          <a:prstGeom prst="line">
            <a:avLst/>
          </a:prstGeom>
          <a:ln w="19050" cmpd="sng">
            <a:solidFill>
              <a:srgbClr val="34669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0" name="Straight Connector 559"/>
          <p:cNvCxnSpPr/>
          <p:nvPr/>
        </p:nvCxnSpPr>
        <p:spPr>
          <a:xfrm>
            <a:off x="4247409" y="3017424"/>
            <a:ext cx="0" cy="303889"/>
          </a:xfrm>
          <a:prstGeom prst="line">
            <a:avLst/>
          </a:prstGeom>
          <a:ln w="19050" cmpd="sng">
            <a:solidFill>
              <a:srgbClr val="34669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1" name="Straight Connector 560"/>
          <p:cNvCxnSpPr/>
          <p:nvPr/>
        </p:nvCxnSpPr>
        <p:spPr>
          <a:xfrm>
            <a:off x="4263284" y="3017424"/>
            <a:ext cx="0" cy="303889"/>
          </a:xfrm>
          <a:prstGeom prst="line">
            <a:avLst/>
          </a:prstGeom>
          <a:ln w="19050" cmpd="sng">
            <a:solidFill>
              <a:srgbClr val="34669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2" name="Straight Connector 561"/>
          <p:cNvCxnSpPr/>
          <p:nvPr/>
        </p:nvCxnSpPr>
        <p:spPr>
          <a:xfrm>
            <a:off x="4275984" y="3017424"/>
            <a:ext cx="0" cy="303889"/>
          </a:xfrm>
          <a:prstGeom prst="line">
            <a:avLst/>
          </a:prstGeom>
          <a:ln w="19050" cmpd="sng">
            <a:solidFill>
              <a:srgbClr val="34669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3" name="Straight Connector 562"/>
          <p:cNvCxnSpPr/>
          <p:nvPr/>
        </p:nvCxnSpPr>
        <p:spPr>
          <a:xfrm>
            <a:off x="4288684" y="3017424"/>
            <a:ext cx="0" cy="303889"/>
          </a:xfrm>
          <a:prstGeom prst="line">
            <a:avLst/>
          </a:prstGeom>
          <a:ln w="19050" cmpd="sng">
            <a:solidFill>
              <a:srgbClr val="34669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4" name="Straight Connector 563"/>
          <p:cNvCxnSpPr/>
          <p:nvPr/>
        </p:nvCxnSpPr>
        <p:spPr>
          <a:xfrm>
            <a:off x="4304559" y="3017424"/>
            <a:ext cx="0" cy="294745"/>
          </a:xfrm>
          <a:prstGeom prst="line">
            <a:avLst/>
          </a:prstGeom>
          <a:ln w="19050" cmpd="sng">
            <a:solidFill>
              <a:srgbClr val="34669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5" name="Straight Connector 564"/>
          <p:cNvCxnSpPr/>
          <p:nvPr/>
        </p:nvCxnSpPr>
        <p:spPr>
          <a:xfrm>
            <a:off x="4317259" y="3017424"/>
            <a:ext cx="0" cy="285601"/>
          </a:xfrm>
          <a:prstGeom prst="line">
            <a:avLst/>
          </a:prstGeom>
          <a:ln w="19050" cmpd="sng">
            <a:solidFill>
              <a:srgbClr val="34669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6" name="Straight Connector 565"/>
          <p:cNvCxnSpPr/>
          <p:nvPr/>
        </p:nvCxnSpPr>
        <p:spPr>
          <a:xfrm>
            <a:off x="4329959" y="3017424"/>
            <a:ext cx="0" cy="285601"/>
          </a:xfrm>
          <a:prstGeom prst="line">
            <a:avLst/>
          </a:prstGeom>
          <a:ln w="19050" cmpd="sng">
            <a:solidFill>
              <a:srgbClr val="34669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7" name="Straight Connector 566"/>
          <p:cNvCxnSpPr/>
          <p:nvPr/>
        </p:nvCxnSpPr>
        <p:spPr>
          <a:xfrm>
            <a:off x="4345834" y="3017424"/>
            <a:ext cx="0" cy="285601"/>
          </a:xfrm>
          <a:prstGeom prst="line">
            <a:avLst/>
          </a:prstGeom>
          <a:ln w="19050" cmpd="sng">
            <a:solidFill>
              <a:srgbClr val="34669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8" name="Straight Connector 567"/>
          <p:cNvCxnSpPr/>
          <p:nvPr/>
        </p:nvCxnSpPr>
        <p:spPr>
          <a:xfrm>
            <a:off x="4358534" y="3017424"/>
            <a:ext cx="0" cy="285601"/>
          </a:xfrm>
          <a:prstGeom prst="line">
            <a:avLst/>
          </a:prstGeom>
          <a:ln w="19050" cmpd="sng">
            <a:solidFill>
              <a:srgbClr val="34669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9" name="Straight Connector 568"/>
          <p:cNvCxnSpPr/>
          <p:nvPr/>
        </p:nvCxnSpPr>
        <p:spPr>
          <a:xfrm>
            <a:off x="4374409" y="3017424"/>
            <a:ext cx="0" cy="285601"/>
          </a:xfrm>
          <a:prstGeom prst="line">
            <a:avLst/>
          </a:prstGeom>
          <a:ln w="19050" cmpd="sng">
            <a:solidFill>
              <a:srgbClr val="34669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0" name="Straight Connector 569"/>
          <p:cNvCxnSpPr/>
          <p:nvPr/>
        </p:nvCxnSpPr>
        <p:spPr>
          <a:xfrm>
            <a:off x="4387109" y="3017424"/>
            <a:ext cx="0" cy="285601"/>
          </a:xfrm>
          <a:prstGeom prst="line">
            <a:avLst/>
          </a:prstGeom>
          <a:ln w="19050" cmpd="sng">
            <a:solidFill>
              <a:srgbClr val="34669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1" name="Straight Connector 570"/>
          <p:cNvCxnSpPr/>
          <p:nvPr/>
        </p:nvCxnSpPr>
        <p:spPr>
          <a:xfrm>
            <a:off x="4399809" y="3017424"/>
            <a:ext cx="0" cy="276457"/>
          </a:xfrm>
          <a:prstGeom prst="line">
            <a:avLst/>
          </a:prstGeom>
          <a:ln w="19050" cmpd="sng">
            <a:solidFill>
              <a:srgbClr val="34669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2" name="Straight Connector 571"/>
          <p:cNvCxnSpPr/>
          <p:nvPr/>
        </p:nvCxnSpPr>
        <p:spPr>
          <a:xfrm>
            <a:off x="4412509" y="3017424"/>
            <a:ext cx="0" cy="276457"/>
          </a:xfrm>
          <a:prstGeom prst="line">
            <a:avLst/>
          </a:prstGeom>
          <a:ln w="19050" cmpd="sng">
            <a:solidFill>
              <a:srgbClr val="34669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3" name="Straight Connector 572"/>
          <p:cNvCxnSpPr/>
          <p:nvPr/>
        </p:nvCxnSpPr>
        <p:spPr>
          <a:xfrm>
            <a:off x="4425209" y="3017424"/>
            <a:ext cx="0" cy="276457"/>
          </a:xfrm>
          <a:prstGeom prst="line">
            <a:avLst/>
          </a:prstGeom>
          <a:ln w="19050" cmpd="sng">
            <a:solidFill>
              <a:srgbClr val="34669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4" name="Straight Connector 573"/>
          <p:cNvCxnSpPr/>
          <p:nvPr/>
        </p:nvCxnSpPr>
        <p:spPr>
          <a:xfrm>
            <a:off x="4441084" y="3017424"/>
            <a:ext cx="0" cy="267313"/>
          </a:xfrm>
          <a:prstGeom prst="line">
            <a:avLst/>
          </a:prstGeom>
          <a:ln w="19050" cmpd="sng">
            <a:solidFill>
              <a:srgbClr val="34669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5" name="Straight Connector 574"/>
          <p:cNvCxnSpPr/>
          <p:nvPr/>
        </p:nvCxnSpPr>
        <p:spPr>
          <a:xfrm>
            <a:off x="4456959" y="3017424"/>
            <a:ext cx="0" cy="258169"/>
          </a:xfrm>
          <a:prstGeom prst="line">
            <a:avLst/>
          </a:prstGeom>
          <a:ln w="19050" cmpd="sng">
            <a:solidFill>
              <a:srgbClr val="34669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6" name="Straight Connector 575"/>
          <p:cNvCxnSpPr/>
          <p:nvPr/>
        </p:nvCxnSpPr>
        <p:spPr>
          <a:xfrm>
            <a:off x="4472834" y="3017424"/>
            <a:ext cx="0" cy="249024"/>
          </a:xfrm>
          <a:prstGeom prst="line">
            <a:avLst/>
          </a:prstGeom>
          <a:ln w="19050" cmpd="sng">
            <a:solidFill>
              <a:srgbClr val="34669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7" name="Straight Connector 576"/>
          <p:cNvCxnSpPr/>
          <p:nvPr/>
        </p:nvCxnSpPr>
        <p:spPr>
          <a:xfrm>
            <a:off x="4488709" y="3017425"/>
            <a:ext cx="0" cy="230734"/>
          </a:xfrm>
          <a:prstGeom prst="line">
            <a:avLst/>
          </a:prstGeom>
          <a:ln w="19050" cmpd="sng">
            <a:solidFill>
              <a:srgbClr val="34669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8" name="Straight Connector 577"/>
          <p:cNvCxnSpPr/>
          <p:nvPr/>
        </p:nvCxnSpPr>
        <p:spPr>
          <a:xfrm>
            <a:off x="4504584" y="3017425"/>
            <a:ext cx="0" cy="230734"/>
          </a:xfrm>
          <a:prstGeom prst="line">
            <a:avLst/>
          </a:prstGeom>
          <a:ln w="19050" cmpd="sng">
            <a:solidFill>
              <a:srgbClr val="34669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9" name="Straight Connector 578"/>
          <p:cNvCxnSpPr/>
          <p:nvPr/>
        </p:nvCxnSpPr>
        <p:spPr>
          <a:xfrm>
            <a:off x="4520459" y="3017426"/>
            <a:ext cx="0" cy="221589"/>
          </a:xfrm>
          <a:prstGeom prst="line">
            <a:avLst/>
          </a:prstGeom>
          <a:ln w="19050" cmpd="sng">
            <a:solidFill>
              <a:srgbClr val="34669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0" name="Straight Connector 579"/>
          <p:cNvCxnSpPr/>
          <p:nvPr/>
        </p:nvCxnSpPr>
        <p:spPr>
          <a:xfrm>
            <a:off x="4536334" y="3017426"/>
            <a:ext cx="0" cy="212445"/>
          </a:xfrm>
          <a:prstGeom prst="line">
            <a:avLst/>
          </a:prstGeom>
          <a:ln w="19050" cmpd="sng">
            <a:solidFill>
              <a:srgbClr val="34669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1" name="Straight Connector 580"/>
          <p:cNvCxnSpPr/>
          <p:nvPr/>
        </p:nvCxnSpPr>
        <p:spPr>
          <a:xfrm>
            <a:off x="4552209" y="3017426"/>
            <a:ext cx="0" cy="212445"/>
          </a:xfrm>
          <a:prstGeom prst="line">
            <a:avLst/>
          </a:prstGeom>
          <a:ln w="19050" cmpd="sng">
            <a:solidFill>
              <a:srgbClr val="34669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2" name="Straight Connector 581"/>
          <p:cNvCxnSpPr/>
          <p:nvPr/>
        </p:nvCxnSpPr>
        <p:spPr>
          <a:xfrm>
            <a:off x="4564909" y="3017426"/>
            <a:ext cx="0" cy="212445"/>
          </a:xfrm>
          <a:prstGeom prst="line">
            <a:avLst/>
          </a:prstGeom>
          <a:ln w="19050" cmpd="sng">
            <a:solidFill>
              <a:srgbClr val="34669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3" name="Straight Connector 582"/>
          <p:cNvCxnSpPr/>
          <p:nvPr/>
        </p:nvCxnSpPr>
        <p:spPr>
          <a:xfrm>
            <a:off x="4580784" y="3017426"/>
            <a:ext cx="0" cy="212445"/>
          </a:xfrm>
          <a:prstGeom prst="line">
            <a:avLst/>
          </a:prstGeom>
          <a:ln w="19050" cmpd="sng">
            <a:solidFill>
              <a:srgbClr val="34669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4" name="Straight Connector 583"/>
          <p:cNvCxnSpPr/>
          <p:nvPr/>
        </p:nvCxnSpPr>
        <p:spPr>
          <a:xfrm>
            <a:off x="4596659" y="3017426"/>
            <a:ext cx="0" cy="203301"/>
          </a:xfrm>
          <a:prstGeom prst="line">
            <a:avLst/>
          </a:prstGeom>
          <a:ln w="19050" cmpd="sng">
            <a:solidFill>
              <a:srgbClr val="34669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5" name="Straight Connector 584"/>
          <p:cNvCxnSpPr/>
          <p:nvPr/>
        </p:nvCxnSpPr>
        <p:spPr>
          <a:xfrm>
            <a:off x="4612534" y="3017426"/>
            <a:ext cx="0" cy="203301"/>
          </a:xfrm>
          <a:prstGeom prst="line">
            <a:avLst/>
          </a:prstGeom>
          <a:ln w="19050" cmpd="sng">
            <a:solidFill>
              <a:srgbClr val="34669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6" name="Straight Connector 585"/>
          <p:cNvCxnSpPr/>
          <p:nvPr/>
        </p:nvCxnSpPr>
        <p:spPr>
          <a:xfrm>
            <a:off x="4628409" y="3017426"/>
            <a:ext cx="0" cy="203301"/>
          </a:xfrm>
          <a:prstGeom prst="line">
            <a:avLst/>
          </a:prstGeom>
          <a:ln w="19050" cmpd="sng">
            <a:solidFill>
              <a:srgbClr val="34669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7" name="Straight Connector 586"/>
          <p:cNvCxnSpPr/>
          <p:nvPr/>
        </p:nvCxnSpPr>
        <p:spPr>
          <a:xfrm>
            <a:off x="4644284" y="3017426"/>
            <a:ext cx="0" cy="203301"/>
          </a:xfrm>
          <a:prstGeom prst="line">
            <a:avLst/>
          </a:prstGeom>
          <a:ln w="19050" cmpd="sng">
            <a:solidFill>
              <a:srgbClr val="34669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8" name="Straight Connector 587"/>
          <p:cNvCxnSpPr/>
          <p:nvPr/>
        </p:nvCxnSpPr>
        <p:spPr>
          <a:xfrm>
            <a:off x="4656984" y="3017426"/>
            <a:ext cx="0" cy="203301"/>
          </a:xfrm>
          <a:prstGeom prst="line">
            <a:avLst/>
          </a:prstGeom>
          <a:ln w="19050" cmpd="sng">
            <a:solidFill>
              <a:srgbClr val="34669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9" name="Straight Connector 588"/>
          <p:cNvCxnSpPr/>
          <p:nvPr/>
        </p:nvCxnSpPr>
        <p:spPr>
          <a:xfrm>
            <a:off x="4669684" y="3017426"/>
            <a:ext cx="0" cy="194156"/>
          </a:xfrm>
          <a:prstGeom prst="line">
            <a:avLst/>
          </a:prstGeom>
          <a:ln w="19050" cmpd="sng">
            <a:solidFill>
              <a:srgbClr val="34669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0" name="Straight Connector 589"/>
          <p:cNvCxnSpPr/>
          <p:nvPr/>
        </p:nvCxnSpPr>
        <p:spPr>
          <a:xfrm>
            <a:off x="4685559" y="3017427"/>
            <a:ext cx="0" cy="185011"/>
          </a:xfrm>
          <a:prstGeom prst="line">
            <a:avLst/>
          </a:prstGeom>
          <a:ln w="19050" cmpd="sng">
            <a:solidFill>
              <a:srgbClr val="34669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1" name="Straight Connector 590"/>
          <p:cNvCxnSpPr/>
          <p:nvPr/>
        </p:nvCxnSpPr>
        <p:spPr>
          <a:xfrm>
            <a:off x="4701434" y="3017427"/>
            <a:ext cx="0" cy="175866"/>
          </a:xfrm>
          <a:prstGeom prst="line">
            <a:avLst/>
          </a:prstGeom>
          <a:ln w="19050" cmpd="sng">
            <a:solidFill>
              <a:srgbClr val="34669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2" name="Straight Connector 591"/>
          <p:cNvCxnSpPr/>
          <p:nvPr/>
        </p:nvCxnSpPr>
        <p:spPr>
          <a:xfrm>
            <a:off x="4717309" y="3017427"/>
            <a:ext cx="0" cy="175866"/>
          </a:xfrm>
          <a:prstGeom prst="line">
            <a:avLst/>
          </a:prstGeom>
          <a:ln w="19050" cmpd="sng">
            <a:solidFill>
              <a:srgbClr val="34669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3" name="Straight Connector 592"/>
          <p:cNvCxnSpPr/>
          <p:nvPr/>
        </p:nvCxnSpPr>
        <p:spPr>
          <a:xfrm>
            <a:off x="4730009" y="3017427"/>
            <a:ext cx="0" cy="175866"/>
          </a:xfrm>
          <a:prstGeom prst="line">
            <a:avLst/>
          </a:prstGeom>
          <a:ln w="19050" cmpd="sng">
            <a:solidFill>
              <a:srgbClr val="34669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4" name="Straight Connector 593"/>
          <p:cNvCxnSpPr/>
          <p:nvPr/>
        </p:nvCxnSpPr>
        <p:spPr>
          <a:xfrm>
            <a:off x="4742709" y="3017427"/>
            <a:ext cx="0" cy="175866"/>
          </a:xfrm>
          <a:prstGeom prst="line">
            <a:avLst/>
          </a:prstGeom>
          <a:ln w="19050" cmpd="sng">
            <a:solidFill>
              <a:srgbClr val="34669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5" name="Straight Connector 594"/>
          <p:cNvCxnSpPr/>
          <p:nvPr/>
        </p:nvCxnSpPr>
        <p:spPr>
          <a:xfrm>
            <a:off x="4755409" y="3017428"/>
            <a:ext cx="0" cy="166721"/>
          </a:xfrm>
          <a:prstGeom prst="line">
            <a:avLst/>
          </a:prstGeom>
          <a:ln w="19050" cmpd="sng">
            <a:solidFill>
              <a:srgbClr val="34669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6" name="Straight Connector 595"/>
          <p:cNvCxnSpPr/>
          <p:nvPr/>
        </p:nvCxnSpPr>
        <p:spPr>
          <a:xfrm>
            <a:off x="4771284" y="3017428"/>
            <a:ext cx="0" cy="166721"/>
          </a:xfrm>
          <a:prstGeom prst="line">
            <a:avLst/>
          </a:prstGeom>
          <a:ln w="19050" cmpd="sng">
            <a:solidFill>
              <a:srgbClr val="34669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7" name="Straight Connector 596"/>
          <p:cNvCxnSpPr/>
          <p:nvPr/>
        </p:nvCxnSpPr>
        <p:spPr>
          <a:xfrm>
            <a:off x="4787159" y="3017428"/>
            <a:ext cx="0" cy="166721"/>
          </a:xfrm>
          <a:prstGeom prst="line">
            <a:avLst/>
          </a:prstGeom>
          <a:ln w="19050" cmpd="sng">
            <a:solidFill>
              <a:srgbClr val="34669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8" name="Straight Connector 597"/>
          <p:cNvCxnSpPr/>
          <p:nvPr/>
        </p:nvCxnSpPr>
        <p:spPr>
          <a:xfrm>
            <a:off x="4799859" y="3017428"/>
            <a:ext cx="0" cy="157576"/>
          </a:xfrm>
          <a:prstGeom prst="line">
            <a:avLst/>
          </a:prstGeom>
          <a:ln w="19050" cmpd="sng">
            <a:solidFill>
              <a:srgbClr val="34669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9" name="Straight Connector 598"/>
          <p:cNvCxnSpPr/>
          <p:nvPr/>
        </p:nvCxnSpPr>
        <p:spPr>
          <a:xfrm>
            <a:off x="4812559" y="3017429"/>
            <a:ext cx="0" cy="148431"/>
          </a:xfrm>
          <a:prstGeom prst="line">
            <a:avLst/>
          </a:prstGeom>
          <a:ln w="19050" cmpd="sng">
            <a:solidFill>
              <a:srgbClr val="34669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0" name="Straight Connector 599"/>
          <p:cNvCxnSpPr/>
          <p:nvPr/>
        </p:nvCxnSpPr>
        <p:spPr>
          <a:xfrm>
            <a:off x="4825259" y="3017429"/>
            <a:ext cx="0" cy="148431"/>
          </a:xfrm>
          <a:prstGeom prst="line">
            <a:avLst/>
          </a:prstGeom>
          <a:ln w="19050" cmpd="sng">
            <a:solidFill>
              <a:srgbClr val="34669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3" name="Straight Connector 602"/>
          <p:cNvCxnSpPr/>
          <p:nvPr/>
        </p:nvCxnSpPr>
        <p:spPr>
          <a:xfrm>
            <a:off x="4841134" y="3017429"/>
            <a:ext cx="0" cy="148431"/>
          </a:xfrm>
          <a:prstGeom prst="line">
            <a:avLst/>
          </a:prstGeom>
          <a:ln w="19050" cmpd="sng">
            <a:solidFill>
              <a:srgbClr val="34669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4" name="Straight Connector 603"/>
          <p:cNvCxnSpPr/>
          <p:nvPr/>
        </p:nvCxnSpPr>
        <p:spPr>
          <a:xfrm>
            <a:off x="4857009" y="3017429"/>
            <a:ext cx="0" cy="148431"/>
          </a:xfrm>
          <a:prstGeom prst="line">
            <a:avLst/>
          </a:prstGeom>
          <a:ln w="19050" cmpd="sng">
            <a:solidFill>
              <a:srgbClr val="34669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5" name="Straight Connector 604"/>
          <p:cNvCxnSpPr/>
          <p:nvPr/>
        </p:nvCxnSpPr>
        <p:spPr>
          <a:xfrm>
            <a:off x="4872884" y="3017429"/>
            <a:ext cx="0" cy="139287"/>
          </a:xfrm>
          <a:prstGeom prst="line">
            <a:avLst/>
          </a:prstGeom>
          <a:ln w="19050" cmpd="sng">
            <a:solidFill>
              <a:srgbClr val="34669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6" name="Straight Connector 605"/>
          <p:cNvCxnSpPr/>
          <p:nvPr/>
        </p:nvCxnSpPr>
        <p:spPr>
          <a:xfrm>
            <a:off x="4888759" y="3017429"/>
            <a:ext cx="0" cy="139287"/>
          </a:xfrm>
          <a:prstGeom prst="line">
            <a:avLst/>
          </a:prstGeom>
          <a:ln w="19050" cmpd="sng">
            <a:solidFill>
              <a:srgbClr val="34669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7" name="Straight Connector 606"/>
          <p:cNvCxnSpPr/>
          <p:nvPr/>
        </p:nvCxnSpPr>
        <p:spPr>
          <a:xfrm>
            <a:off x="4904634" y="3017429"/>
            <a:ext cx="0" cy="139287"/>
          </a:xfrm>
          <a:prstGeom prst="line">
            <a:avLst/>
          </a:prstGeom>
          <a:ln w="19050" cmpd="sng">
            <a:solidFill>
              <a:srgbClr val="34669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8" name="Straight Connector 607"/>
          <p:cNvCxnSpPr/>
          <p:nvPr/>
        </p:nvCxnSpPr>
        <p:spPr>
          <a:xfrm>
            <a:off x="4917334" y="3017429"/>
            <a:ext cx="0" cy="139287"/>
          </a:xfrm>
          <a:prstGeom prst="line">
            <a:avLst/>
          </a:prstGeom>
          <a:ln w="19050" cmpd="sng">
            <a:solidFill>
              <a:srgbClr val="34669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9" name="Straight Connector 608"/>
          <p:cNvCxnSpPr/>
          <p:nvPr/>
        </p:nvCxnSpPr>
        <p:spPr>
          <a:xfrm>
            <a:off x="4933209" y="3017429"/>
            <a:ext cx="0" cy="139287"/>
          </a:xfrm>
          <a:prstGeom prst="line">
            <a:avLst/>
          </a:prstGeom>
          <a:ln w="19050" cmpd="sng">
            <a:solidFill>
              <a:srgbClr val="34669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0" name="Straight Connector 609"/>
          <p:cNvCxnSpPr/>
          <p:nvPr/>
        </p:nvCxnSpPr>
        <p:spPr>
          <a:xfrm>
            <a:off x="4942734" y="3017429"/>
            <a:ext cx="0" cy="139287"/>
          </a:xfrm>
          <a:prstGeom prst="line">
            <a:avLst/>
          </a:prstGeom>
          <a:ln w="19050" cmpd="sng">
            <a:solidFill>
              <a:srgbClr val="34669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1" name="Straight Connector 610"/>
          <p:cNvCxnSpPr/>
          <p:nvPr/>
        </p:nvCxnSpPr>
        <p:spPr>
          <a:xfrm>
            <a:off x="4958609" y="3017429"/>
            <a:ext cx="0" cy="120998"/>
          </a:xfrm>
          <a:prstGeom prst="line">
            <a:avLst/>
          </a:prstGeom>
          <a:ln w="19050" cmpd="sng">
            <a:solidFill>
              <a:srgbClr val="34669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2" name="Straight Connector 611"/>
          <p:cNvCxnSpPr/>
          <p:nvPr/>
        </p:nvCxnSpPr>
        <p:spPr>
          <a:xfrm>
            <a:off x="4974484" y="3017429"/>
            <a:ext cx="0" cy="120998"/>
          </a:xfrm>
          <a:prstGeom prst="line">
            <a:avLst/>
          </a:prstGeom>
          <a:ln w="19050" cmpd="sng">
            <a:solidFill>
              <a:srgbClr val="34669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3" name="Straight Connector 612"/>
          <p:cNvCxnSpPr/>
          <p:nvPr/>
        </p:nvCxnSpPr>
        <p:spPr>
          <a:xfrm>
            <a:off x="4990359" y="3017429"/>
            <a:ext cx="0" cy="120998"/>
          </a:xfrm>
          <a:prstGeom prst="line">
            <a:avLst/>
          </a:prstGeom>
          <a:ln w="19050" cmpd="sng">
            <a:solidFill>
              <a:srgbClr val="34669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4" name="Straight Connector 613"/>
          <p:cNvCxnSpPr/>
          <p:nvPr/>
        </p:nvCxnSpPr>
        <p:spPr>
          <a:xfrm>
            <a:off x="5006234" y="3017429"/>
            <a:ext cx="0" cy="102710"/>
          </a:xfrm>
          <a:prstGeom prst="line">
            <a:avLst/>
          </a:prstGeom>
          <a:ln w="19050" cmpd="sng">
            <a:solidFill>
              <a:srgbClr val="34669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5" name="Straight Connector 614"/>
          <p:cNvCxnSpPr/>
          <p:nvPr/>
        </p:nvCxnSpPr>
        <p:spPr>
          <a:xfrm>
            <a:off x="5018934" y="3017429"/>
            <a:ext cx="0" cy="102710"/>
          </a:xfrm>
          <a:prstGeom prst="line">
            <a:avLst/>
          </a:prstGeom>
          <a:ln w="19050" cmpd="sng">
            <a:solidFill>
              <a:srgbClr val="34669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6" name="Straight Connector 615"/>
          <p:cNvCxnSpPr/>
          <p:nvPr/>
        </p:nvCxnSpPr>
        <p:spPr>
          <a:xfrm>
            <a:off x="5031634" y="3017429"/>
            <a:ext cx="0" cy="102710"/>
          </a:xfrm>
          <a:prstGeom prst="line">
            <a:avLst/>
          </a:prstGeom>
          <a:ln w="19050" cmpd="sng">
            <a:solidFill>
              <a:srgbClr val="34669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7" name="Straight Connector 616"/>
          <p:cNvCxnSpPr/>
          <p:nvPr/>
        </p:nvCxnSpPr>
        <p:spPr>
          <a:xfrm>
            <a:off x="5047509" y="3017429"/>
            <a:ext cx="0" cy="102710"/>
          </a:xfrm>
          <a:prstGeom prst="line">
            <a:avLst/>
          </a:prstGeom>
          <a:ln w="19050" cmpd="sng">
            <a:solidFill>
              <a:srgbClr val="34669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8" name="Straight Connector 617"/>
          <p:cNvCxnSpPr/>
          <p:nvPr/>
        </p:nvCxnSpPr>
        <p:spPr>
          <a:xfrm>
            <a:off x="5057034" y="3017429"/>
            <a:ext cx="0" cy="102710"/>
          </a:xfrm>
          <a:prstGeom prst="line">
            <a:avLst/>
          </a:prstGeom>
          <a:ln w="19050" cmpd="sng">
            <a:solidFill>
              <a:srgbClr val="34669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9" name="Straight Connector 618"/>
          <p:cNvCxnSpPr/>
          <p:nvPr/>
        </p:nvCxnSpPr>
        <p:spPr>
          <a:xfrm>
            <a:off x="5072909" y="3017429"/>
            <a:ext cx="0" cy="93566"/>
          </a:xfrm>
          <a:prstGeom prst="line">
            <a:avLst/>
          </a:prstGeom>
          <a:ln w="19050" cmpd="sng">
            <a:solidFill>
              <a:srgbClr val="34669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0" name="Straight Connector 619"/>
          <p:cNvCxnSpPr/>
          <p:nvPr/>
        </p:nvCxnSpPr>
        <p:spPr>
          <a:xfrm>
            <a:off x="5088784" y="3017429"/>
            <a:ext cx="0" cy="93566"/>
          </a:xfrm>
          <a:prstGeom prst="line">
            <a:avLst/>
          </a:prstGeom>
          <a:ln w="19050" cmpd="sng">
            <a:solidFill>
              <a:srgbClr val="34669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1" name="Straight Connector 620"/>
          <p:cNvCxnSpPr/>
          <p:nvPr/>
        </p:nvCxnSpPr>
        <p:spPr>
          <a:xfrm>
            <a:off x="5104659" y="3017429"/>
            <a:ext cx="0" cy="93566"/>
          </a:xfrm>
          <a:prstGeom prst="line">
            <a:avLst/>
          </a:prstGeom>
          <a:ln w="19050" cmpd="sng">
            <a:solidFill>
              <a:srgbClr val="34669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2" name="Straight Connector 621"/>
          <p:cNvCxnSpPr/>
          <p:nvPr/>
        </p:nvCxnSpPr>
        <p:spPr>
          <a:xfrm>
            <a:off x="5120534" y="3017429"/>
            <a:ext cx="0" cy="93566"/>
          </a:xfrm>
          <a:prstGeom prst="line">
            <a:avLst/>
          </a:prstGeom>
          <a:ln w="19050" cmpd="sng">
            <a:solidFill>
              <a:srgbClr val="34669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3" name="Straight Connector 622"/>
          <p:cNvCxnSpPr/>
          <p:nvPr/>
        </p:nvCxnSpPr>
        <p:spPr>
          <a:xfrm>
            <a:off x="5136409" y="3017429"/>
            <a:ext cx="0" cy="93566"/>
          </a:xfrm>
          <a:prstGeom prst="line">
            <a:avLst/>
          </a:prstGeom>
          <a:ln w="19050" cmpd="sng">
            <a:solidFill>
              <a:srgbClr val="34669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4" name="Straight Connector 623"/>
          <p:cNvCxnSpPr/>
          <p:nvPr/>
        </p:nvCxnSpPr>
        <p:spPr>
          <a:xfrm>
            <a:off x="5152284" y="3017429"/>
            <a:ext cx="0" cy="93566"/>
          </a:xfrm>
          <a:prstGeom prst="line">
            <a:avLst/>
          </a:prstGeom>
          <a:ln w="19050" cmpd="sng">
            <a:solidFill>
              <a:srgbClr val="34669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5" name="Straight Connector 624"/>
          <p:cNvCxnSpPr/>
          <p:nvPr/>
        </p:nvCxnSpPr>
        <p:spPr>
          <a:xfrm>
            <a:off x="5168159" y="3017429"/>
            <a:ext cx="0" cy="93566"/>
          </a:xfrm>
          <a:prstGeom prst="line">
            <a:avLst/>
          </a:prstGeom>
          <a:ln w="19050" cmpd="sng">
            <a:solidFill>
              <a:srgbClr val="34669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6" name="Straight Connector 625"/>
          <p:cNvCxnSpPr/>
          <p:nvPr/>
        </p:nvCxnSpPr>
        <p:spPr>
          <a:xfrm>
            <a:off x="5184034" y="3017429"/>
            <a:ext cx="0" cy="75278"/>
          </a:xfrm>
          <a:prstGeom prst="line">
            <a:avLst/>
          </a:prstGeom>
          <a:ln w="19050" cmpd="sng">
            <a:solidFill>
              <a:srgbClr val="34669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7" name="Straight Connector 626"/>
          <p:cNvCxnSpPr/>
          <p:nvPr/>
        </p:nvCxnSpPr>
        <p:spPr>
          <a:xfrm>
            <a:off x="5199909" y="3017429"/>
            <a:ext cx="0" cy="56990"/>
          </a:xfrm>
          <a:prstGeom prst="line">
            <a:avLst/>
          </a:prstGeom>
          <a:ln w="19050" cmpd="sng">
            <a:solidFill>
              <a:srgbClr val="34669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8" name="Straight Connector 627"/>
          <p:cNvCxnSpPr/>
          <p:nvPr/>
        </p:nvCxnSpPr>
        <p:spPr>
          <a:xfrm>
            <a:off x="5215784" y="3017429"/>
            <a:ext cx="0" cy="47846"/>
          </a:xfrm>
          <a:prstGeom prst="line">
            <a:avLst/>
          </a:prstGeom>
          <a:ln w="19050" cmpd="sng">
            <a:solidFill>
              <a:srgbClr val="34669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9" name="Straight Connector 628"/>
          <p:cNvCxnSpPr/>
          <p:nvPr/>
        </p:nvCxnSpPr>
        <p:spPr>
          <a:xfrm>
            <a:off x="5231659" y="3017429"/>
            <a:ext cx="0" cy="47846"/>
          </a:xfrm>
          <a:prstGeom prst="line">
            <a:avLst/>
          </a:prstGeom>
          <a:ln w="19050" cmpd="sng">
            <a:solidFill>
              <a:srgbClr val="34669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0" name="Straight Connector 629"/>
          <p:cNvCxnSpPr/>
          <p:nvPr/>
        </p:nvCxnSpPr>
        <p:spPr>
          <a:xfrm>
            <a:off x="5247534" y="3017429"/>
            <a:ext cx="0" cy="29558"/>
          </a:xfrm>
          <a:prstGeom prst="line">
            <a:avLst/>
          </a:prstGeom>
          <a:ln w="19050" cmpd="sng">
            <a:solidFill>
              <a:srgbClr val="34669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1" name="Straight Connector 630"/>
          <p:cNvCxnSpPr/>
          <p:nvPr/>
        </p:nvCxnSpPr>
        <p:spPr>
          <a:xfrm>
            <a:off x="5263409" y="3017429"/>
            <a:ext cx="0" cy="29558"/>
          </a:xfrm>
          <a:prstGeom prst="line">
            <a:avLst/>
          </a:prstGeom>
          <a:ln w="19050" cmpd="sng">
            <a:solidFill>
              <a:srgbClr val="34669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2" name="Straight Connector 631"/>
          <p:cNvCxnSpPr/>
          <p:nvPr/>
        </p:nvCxnSpPr>
        <p:spPr>
          <a:xfrm>
            <a:off x="5282459" y="3017429"/>
            <a:ext cx="0" cy="29558"/>
          </a:xfrm>
          <a:prstGeom prst="line">
            <a:avLst/>
          </a:prstGeom>
          <a:ln w="19050" cmpd="sng">
            <a:solidFill>
              <a:srgbClr val="34669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3" name="Straight Connector 632"/>
          <p:cNvCxnSpPr/>
          <p:nvPr/>
        </p:nvCxnSpPr>
        <p:spPr>
          <a:xfrm>
            <a:off x="5298334" y="3017429"/>
            <a:ext cx="0" cy="20414"/>
          </a:xfrm>
          <a:prstGeom prst="line">
            <a:avLst/>
          </a:prstGeom>
          <a:ln w="19050" cmpd="sng">
            <a:solidFill>
              <a:srgbClr val="34669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4" name="Straight Connector 633"/>
          <p:cNvCxnSpPr/>
          <p:nvPr/>
        </p:nvCxnSpPr>
        <p:spPr>
          <a:xfrm>
            <a:off x="5314209" y="3017429"/>
            <a:ext cx="0" cy="20414"/>
          </a:xfrm>
          <a:prstGeom prst="line">
            <a:avLst/>
          </a:prstGeom>
          <a:ln w="19050" cmpd="sng">
            <a:solidFill>
              <a:srgbClr val="34669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5" name="Straight Connector 634"/>
          <p:cNvCxnSpPr/>
          <p:nvPr/>
        </p:nvCxnSpPr>
        <p:spPr>
          <a:xfrm>
            <a:off x="5333259" y="3017429"/>
            <a:ext cx="0" cy="20414"/>
          </a:xfrm>
          <a:prstGeom prst="line">
            <a:avLst/>
          </a:prstGeom>
          <a:ln w="19050" cmpd="sng">
            <a:solidFill>
              <a:srgbClr val="34669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6" name="Straight Connector 635"/>
          <p:cNvCxnSpPr/>
          <p:nvPr/>
        </p:nvCxnSpPr>
        <p:spPr>
          <a:xfrm>
            <a:off x="5345959" y="3017429"/>
            <a:ext cx="0" cy="20414"/>
          </a:xfrm>
          <a:prstGeom prst="line">
            <a:avLst/>
          </a:prstGeom>
          <a:ln w="19050" cmpd="sng">
            <a:solidFill>
              <a:srgbClr val="34669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7" name="Straight Connector 636"/>
          <p:cNvCxnSpPr/>
          <p:nvPr/>
        </p:nvCxnSpPr>
        <p:spPr>
          <a:xfrm>
            <a:off x="5361834" y="3017429"/>
            <a:ext cx="0" cy="11270"/>
          </a:xfrm>
          <a:prstGeom prst="line">
            <a:avLst/>
          </a:prstGeom>
          <a:ln w="19050" cmpd="sng">
            <a:solidFill>
              <a:srgbClr val="34669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8" name="Straight Connector 637"/>
          <p:cNvCxnSpPr/>
          <p:nvPr/>
        </p:nvCxnSpPr>
        <p:spPr>
          <a:xfrm>
            <a:off x="5396759" y="2988854"/>
            <a:ext cx="0" cy="20414"/>
          </a:xfrm>
          <a:prstGeom prst="line">
            <a:avLst/>
          </a:prstGeom>
          <a:ln w="19050" cmpd="sng">
            <a:solidFill>
              <a:srgbClr val="34669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9" name="Straight Connector 638"/>
          <p:cNvCxnSpPr/>
          <p:nvPr/>
        </p:nvCxnSpPr>
        <p:spPr>
          <a:xfrm>
            <a:off x="5412634" y="2979329"/>
            <a:ext cx="0" cy="38702"/>
          </a:xfrm>
          <a:prstGeom prst="line">
            <a:avLst/>
          </a:prstGeom>
          <a:ln w="19050" cmpd="sng">
            <a:solidFill>
              <a:srgbClr val="34669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0" name="Straight Connector 639"/>
          <p:cNvCxnSpPr/>
          <p:nvPr/>
        </p:nvCxnSpPr>
        <p:spPr>
          <a:xfrm>
            <a:off x="5428509" y="2966629"/>
            <a:ext cx="0" cy="38702"/>
          </a:xfrm>
          <a:prstGeom prst="line">
            <a:avLst/>
          </a:prstGeom>
          <a:ln w="19050" cmpd="sng">
            <a:solidFill>
              <a:srgbClr val="34669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1" name="Straight Connector 640"/>
          <p:cNvCxnSpPr/>
          <p:nvPr/>
        </p:nvCxnSpPr>
        <p:spPr>
          <a:xfrm>
            <a:off x="5438034" y="2957104"/>
            <a:ext cx="0" cy="56990"/>
          </a:xfrm>
          <a:prstGeom prst="line">
            <a:avLst/>
          </a:prstGeom>
          <a:ln w="19050" cmpd="sng">
            <a:solidFill>
              <a:srgbClr val="34669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2" name="Straight Connector 641"/>
          <p:cNvCxnSpPr/>
          <p:nvPr/>
        </p:nvCxnSpPr>
        <p:spPr>
          <a:xfrm>
            <a:off x="5450734" y="2950754"/>
            <a:ext cx="0" cy="56990"/>
          </a:xfrm>
          <a:prstGeom prst="line">
            <a:avLst/>
          </a:prstGeom>
          <a:ln w="19050" cmpd="sng">
            <a:solidFill>
              <a:srgbClr val="34669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3" name="Straight Connector 642"/>
          <p:cNvCxnSpPr/>
          <p:nvPr/>
        </p:nvCxnSpPr>
        <p:spPr>
          <a:xfrm>
            <a:off x="5466609" y="2947579"/>
            <a:ext cx="0" cy="56990"/>
          </a:xfrm>
          <a:prstGeom prst="line">
            <a:avLst/>
          </a:prstGeom>
          <a:ln w="19050" cmpd="sng">
            <a:solidFill>
              <a:srgbClr val="34669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4" name="Straight Connector 643"/>
          <p:cNvCxnSpPr/>
          <p:nvPr/>
        </p:nvCxnSpPr>
        <p:spPr>
          <a:xfrm>
            <a:off x="5482484" y="2941229"/>
            <a:ext cx="0" cy="66134"/>
          </a:xfrm>
          <a:prstGeom prst="line">
            <a:avLst/>
          </a:prstGeom>
          <a:ln w="19050" cmpd="sng">
            <a:solidFill>
              <a:srgbClr val="34669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5" name="Straight Connector 644"/>
          <p:cNvCxnSpPr/>
          <p:nvPr/>
        </p:nvCxnSpPr>
        <p:spPr>
          <a:xfrm>
            <a:off x="5498359" y="2941229"/>
            <a:ext cx="0" cy="66134"/>
          </a:xfrm>
          <a:prstGeom prst="line">
            <a:avLst/>
          </a:prstGeom>
          <a:ln w="19050" cmpd="sng">
            <a:solidFill>
              <a:srgbClr val="34669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6" name="Straight Connector 645"/>
          <p:cNvCxnSpPr/>
          <p:nvPr/>
        </p:nvCxnSpPr>
        <p:spPr>
          <a:xfrm>
            <a:off x="5511059" y="2925354"/>
            <a:ext cx="0" cy="84421"/>
          </a:xfrm>
          <a:prstGeom prst="line">
            <a:avLst/>
          </a:prstGeom>
          <a:ln w="19050" cmpd="sng">
            <a:solidFill>
              <a:srgbClr val="34669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7" name="Straight Connector 646"/>
          <p:cNvCxnSpPr/>
          <p:nvPr/>
        </p:nvCxnSpPr>
        <p:spPr>
          <a:xfrm>
            <a:off x="5523759" y="2903129"/>
            <a:ext cx="0" cy="102709"/>
          </a:xfrm>
          <a:prstGeom prst="line">
            <a:avLst/>
          </a:prstGeom>
          <a:ln w="19050" cmpd="sng">
            <a:solidFill>
              <a:srgbClr val="34669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8" name="Straight Connector 647"/>
          <p:cNvCxnSpPr/>
          <p:nvPr/>
        </p:nvCxnSpPr>
        <p:spPr>
          <a:xfrm>
            <a:off x="5533284" y="2877728"/>
            <a:ext cx="0" cy="130140"/>
          </a:xfrm>
          <a:prstGeom prst="line">
            <a:avLst/>
          </a:prstGeom>
          <a:ln w="19050" cmpd="sng">
            <a:solidFill>
              <a:srgbClr val="34669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9" name="Straight Connector 648"/>
          <p:cNvCxnSpPr/>
          <p:nvPr/>
        </p:nvCxnSpPr>
        <p:spPr>
          <a:xfrm>
            <a:off x="5542809" y="2855503"/>
            <a:ext cx="0" cy="157572"/>
          </a:xfrm>
          <a:prstGeom prst="line">
            <a:avLst/>
          </a:prstGeom>
          <a:ln w="19050" cmpd="sng">
            <a:solidFill>
              <a:srgbClr val="34669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0" name="Straight Connector 649"/>
          <p:cNvCxnSpPr/>
          <p:nvPr/>
        </p:nvCxnSpPr>
        <p:spPr>
          <a:xfrm>
            <a:off x="5558684" y="2845978"/>
            <a:ext cx="0" cy="157572"/>
          </a:xfrm>
          <a:prstGeom prst="line">
            <a:avLst/>
          </a:prstGeom>
          <a:ln w="19050" cmpd="sng">
            <a:solidFill>
              <a:srgbClr val="34669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1" name="Straight Connector 650"/>
          <p:cNvCxnSpPr/>
          <p:nvPr/>
        </p:nvCxnSpPr>
        <p:spPr>
          <a:xfrm>
            <a:off x="5574559" y="2845978"/>
            <a:ext cx="0" cy="157572"/>
          </a:xfrm>
          <a:prstGeom prst="line">
            <a:avLst/>
          </a:prstGeom>
          <a:ln w="19050" cmpd="sng">
            <a:solidFill>
              <a:srgbClr val="34669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2" name="Straight Connector 651"/>
          <p:cNvCxnSpPr/>
          <p:nvPr/>
        </p:nvCxnSpPr>
        <p:spPr>
          <a:xfrm>
            <a:off x="5587259" y="2826928"/>
            <a:ext cx="0" cy="185004"/>
          </a:xfrm>
          <a:prstGeom prst="line">
            <a:avLst/>
          </a:prstGeom>
          <a:ln w="19050" cmpd="sng">
            <a:solidFill>
              <a:srgbClr val="34669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3" name="Straight Connector 652"/>
          <p:cNvCxnSpPr/>
          <p:nvPr/>
        </p:nvCxnSpPr>
        <p:spPr>
          <a:xfrm>
            <a:off x="5596784" y="2814228"/>
            <a:ext cx="0" cy="194148"/>
          </a:xfrm>
          <a:prstGeom prst="line">
            <a:avLst/>
          </a:prstGeom>
          <a:ln w="19050" cmpd="sng">
            <a:solidFill>
              <a:srgbClr val="34669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4" name="Straight Connector 653"/>
          <p:cNvCxnSpPr/>
          <p:nvPr/>
        </p:nvCxnSpPr>
        <p:spPr>
          <a:xfrm>
            <a:off x="5609484" y="2715802"/>
            <a:ext cx="0" cy="294729"/>
          </a:xfrm>
          <a:prstGeom prst="line">
            <a:avLst/>
          </a:prstGeom>
          <a:ln w="19050" cmpd="sng">
            <a:solidFill>
              <a:srgbClr val="34669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5" name="Straight Connector 654"/>
          <p:cNvCxnSpPr/>
          <p:nvPr/>
        </p:nvCxnSpPr>
        <p:spPr>
          <a:xfrm>
            <a:off x="5615834" y="2699927"/>
            <a:ext cx="0" cy="313017"/>
          </a:xfrm>
          <a:prstGeom prst="line">
            <a:avLst/>
          </a:prstGeom>
          <a:ln w="19050" cmpd="sng">
            <a:solidFill>
              <a:srgbClr val="34669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6" name="Straight Connector 655"/>
          <p:cNvCxnSpPr/>
          <p:nvPr/>
        </p:nvCxnSpPr>
        <p:spPr>
          <a:xfrm>
            <a:off x="5625359" y="2680877"/>
            <a:ext cx="0" cy="331305"/>
          </a:xfrm>
          <a:prstGeom prst="line">
            <a:avLst/>
          </a:prstGeom>
          <a:ln w="19050" cmpd="sng">
            <a:solidFill>
              <a:srgbClr val="34669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7" name="Straight Connector 656"/>
          <p:cNvCxnSpPr/>
          <p:nvPr/>
        </p:nvCxnSpPr>
        <p:spPr>
          <a:xfrm>
            <a:off x="5638059" y="2671352"/>
            <a:ext cx="0" cy="340449"/>
          </a:xfrm>
          <a:prstGeom prst="line">
            <a:avLst/>
          </a:prstGeom>
          <a:ln w="19050" cmpd="sng">
            <a:solidFill>
              <a:srgbClr val="34669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8" name="Straight Connector 657"/>
          <p:cNvCxnSpPr/>
          <p:nvPr/>
        </p:nvCxnSpPr>
        <p:spPr>
          <a:xfrm>
            <a:off x="5644409" y="2639601"/>
            <a:ext cx="0" cy="367880"/>
          </a:xfrm>
          <a:prstGeom prst="line">
            <a:avLst/>
          </a:prstGeom>
          <a:ln w="19050" cmpd="sng">
            <a:solidFill>
              <a:srgbClr val="34669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1" name="Straight Connector 660"/>
          <p:cNvCxnSpPr/>
          <p:nvPr/>
        </p:nvCxnSpPr>
        <p:spPr>
          <a:xfrm>
            <a:off x="5657109" y="2639601"/>
            <a:ext cx="0" cy="367880"/>
          </a:xfrm>
          <a:prstGeom prst="line">
            <a:avLst/>
          </a:prstGeom>
          <a:ln w="19050" cmpd="sng">
            <a:solidFill>
              <a:srgbClr val="34669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2" name="Straight Connector 661"/>
          <p:cNvCxnSpPr/>
          <p:nvPr/>
        </p:nvCxnSpPr>
        <p:spPr>
          <a:xfrm>
            <a:off x="5669809" y="2639601"/>
            <a:ext cx="0" cy="367880"/>
          </a:xfrm>
          <a:prstGeom prst="line">
            <a:avLst/>
          </a:prstGeom>
          <a:ln w="19050" cmpd="sng">
            <a:solidFill>
              <a:srgbClr val="34669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3" name="Straight Connector 662"/>
          <p:cNvCxnSpPr/>
          <p:nvPr/>
        </p:nvCxnSpPr>
        <p:spPr>
          <a:xfrm>
            <a:off x="5682509" y="2506248"/>
            <a:ext cx="0" cy="505034"/>
          </a:xfrm>
          <a:prstGeom prst="line">
            <a:avLst/>
          </a:prstGeom>
          <a:ln w="19050" cmpd="sng">
            <a:solidFill>
              <a:srgbClr val="34669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4" name="Straight Connector 663"/>
          <p:cNvCxnSpPr/>
          <p:nvPr/>
        </p:nvCxnSpPr>
        <p:spPr>
          <a:xfrm>
            <a:off x="5692034" y="2417347"/>
            <a:ext cx="0" cy="587327"/>
          </a:xfrm>
          <a:prstGeom prst="line">
            <a:avLst/>
          </a:prstGeom>
          <a:ln w="19050" cmpd="sng">
            <a:solidFill>
              <a:srgbClr val="34669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5" name="Straight Connector 664"/>
          <p:cNvCxnSpPr/>
          <p:nvPr/>
        </p:nvCxnSpPr>
        <p:spPr>
          <a:xfrm>
            <a:off x="5701559" y="2404646"/>
            <a:ext cx="0" cy="605614"/>
          </a:xfrm>
          <a:prstGeom prst="line">
            <a:avLst/>
          </a:prstGeom>
          <a:ln w="19050" cmpd="sng">
            <a:solidFill>
              <a:srgbClr val="34669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 flipH="1">
            <a:off x="1023114" y="3011563"/>
            <a:ext cx="4718304" cy="0"/>
          </a:xfrm>
          <a:prstGeom prst="line">
            <a:avLst/>
          </a:prstGeom>
          <a:ln w="19050" cmpd="sng">
            <a:solidFill>
              <a:schemeClr val="tx2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 flipH="1">
            <a:off x="1023115" y="3383375"/>
            <a:ext cx="4717101" cy="0"/>
          </a:xfrm>
          <a:prstGeom prst="line">
            <a:avLst/>
          </a:prstGeom>
          <a:ln w="12700" cmpd="sng">
            <a:solidFill>
              <a:schemeClr val="bg2">
                <a:lumMod val="50000"/>
              </a:schemeClr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456661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82880" y="182880"/>
            <a:ext cx="11734800" cy="709331"/>
          </a:xfrm>
          <a:prstGeom prst="rect">
            <a:avLst/>
          </a:prstGeom>
        </p:spPr>
        <p:txBody>
          <a:bodyPr vert="horz" lIns="91440" tIns="91440" rIns="0" bIns="45720" rtlCol="0" anchor="t" anchorCtr="0">
            <a:noAutofit/>
          </a:bodyPr>
          <a:lstStyle/>
          <a:p>
            <a:pPr algn="l" defTabSz="913577">
              <a:lnSpc>
                <a:spcPct val="80000"/>
              </a:lnSpc>
            </a:pPr>
            <a:r>
              <a:rPr lang="en-US" sz="2000" dirty="0">
                <a:solidFill>
                  <a:srgbClr val="171E4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  <a:cs typeface="+mj-cs"/>
              </a:rPr>
              <a:t>SIMPLIFY-1: </a:t>
            </a:r>
            <a:r>
              <a:rPr sz="2000" dirty="0">
                <a:solidFill>
                  <a:srgbClr val="171E4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  <a:cs typeface="+mj-cs"/>
              </a:rPr>
              <a:t>Patients With Hb ≤10 g/dL Achieving TI Stratified by EPO Level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150142" y="5800573"/>
            <a:ext cx="5451475" cy="217367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</a:t>
            </a:r>
            <a:r>
              <a:rPr kumimoji="0" sz="1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 ST, </a:t>
            </a:r>
            <a:r>
              <a:rPr kumimoji="0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et al. ASH </a:t>
            </a:r>
            <a:r>
              <a:rPr kumimoji="0" sz="1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2025</a:t>
            </a:r>
            <a:endParaRPr kumimoji="0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100856" y="1784298"/>
            <a:ext cx="450344" cy="2232124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56" name="Group 55"/>
          <p:cNvGrpSpPr/>
          <p:nvPr/>
        </p:nvGrpSpPr>
        <p:grpSpPr>
          <a:xfrm>
            <a:off x="1119045" y="1143000"/>
            <a:ext cx="334080" cy="2955568"/>
            <a:chOff x="1429537" y="1588089"/>
            <a:chExt cx="334080" cy="2955568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00E6E32-C10C-0849-2F04-7238FCCDD5A6}"/>
                </a:ext>
              </a:extLst>
            </p:cNvPr>
            <p:cNvSpPr txBox="1"/>
            <p:nvPr/>
          </p:nvSpPr>
          <p:spPr>
            <a:xfrm>
              <a:off x="1429537" y="2050192"/>
              <a:ext cx="334080" cy="18295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50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F43449C-89D4-2EDB-4B96-3BA54D090F56}"/>
                </a:ext>
              </a:extLst>
            </p:cNvPr>
            <p:cNvSpPr txBox="1"/>
            <p:nvPr/>
          </p:nvSpPr>
          <p:spPr>
            <a:xfrm>
              <a:off x="1429537" y="4360705"/>
              <a:ext cx="334080" cy="18295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F43449C-89D4-2EDB-4B96-3BA54D090F56}"/>
                </a:ext>
              </a:extLst>
            </p:cNvPr>
            <p:cNvSpPr txBox="1"/>
            <p:nvPr/>
          </p:nvSpPr>
          <p:spPr>
            <a:xfrm>
              <a:off x="1429537" y="3436501"/>
              <a:ext cx="334080" cy="18295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20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F43449C-89D4-2EDB-4B96-3BA54D090F56}"/>
                </a:ext>
              </a:extLst>
            </p:cNvPr>
            <p:cNvSpPr txBox="1"/>
            <p:nvPr/>
          </p:nvSpPr>
          <p:spPr>
            <a:xfrm>
              <a:off x="1429537" y="3898604"/>
              <a:ext cx="334080" cy="18295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10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F43449C-89D4-2EDB-4B96-3BA54D090F56}"/>
                </a:ext>
              </a:extLst>
            </p:cNvPr>
            <p:cNvSpPr txBox="1"/>
            <p:nvPr/>
          </p:nvSpPr>
          <p:spPr>
            <a:xfrm>
              <a:off x="1429537" y="2974398"/>
              <a:ext cx="334080" cy="18295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30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3F43449C-89D4-2EDB-4B96-3BA54D090F56}"/>
                </a:ext>
              </a:extLst>
            </p:cNvPr>
            <p:cNvSpPr txBox="1"/>
            <p:nvPr/>
          </p:nvSpPr>
          <p:spPr>
            <a:xfrm>
              <a:off x="1429537" y="2512295"/>
              <a:ext cx="334080" cy="18295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40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000E6E32-C10C-0849-2F04-7238FCCDD5A6}"/>
                </a:ext>
              </a:extLst>
            </p:cNvPr>
            <p:cNvSpPr txBox="1"/>
            <p:nvPr/>
          </p:nvSpPr>
          <p:spPr>
            <a:xfrm>
              <a:off x="1429537" y="1588089"/>
              <a:ext cx="334080" cy="18295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60</a:t>
              </a: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7BBD2222-7D7D-B3B2-C208-6074BB17FDB1}"/>
              </a:ext>
            </a:extLst>
          </p:cNvPr>
          <p:cNvSpPr txBox="1"/>
          <p:nvPr/>
        </p:nvSpPr>
        <p:spPr>
          <a:xfrm rot="16200000">
            <a:off x="-23533" y="2495320"/>
            <a:ext cx="2099304" cy="15596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TI rate at week 24 (%)</a:t>
            </a:r>
          </a:p>
        </p:txBody>
      </p:sp>
      <p:grpSp>
        <p:nvGrpSpPr>
          <p:cNvPr id="55" name="Group 54"/>
          <p:cNvGrpSpPr/>
          <p:nvPr/>
        </p:nvGrpSpPr>
        <p:grpSpPr>
          <a:xfrm>
            <a:off x="1546829" y="1241107"/>
            <a:ext cx="66728" cy="2771963"/>
            <a:chOff x="1857321" y="1686196"/>
            <a:chExt cx="66728" cy="2771963"/>
          </a:xfrm>
        </p:grpSpPr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0BCEDC2B-A46A-2D2A-7A2F-058CD63B5C97}"/>
                </a:ext>
              </a:extLst>
            </p:cNvPr>
            <p:cNvCxnSpPr/>
            <p:nvPr/>
          </p:nvCxnSpPr>
          <p:spPr>
            <a:xfrm>
              <a:off x="1857321" y="1686196"/>
              <a:ext cx="66728" cy="0"/>
            </a:xfrm>
            <a:prstGeom prst="line">
              <a:avLst/>
            </a:prstGeom>
            <a:ln w="28575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5F5182BF-0BE1-2FB2-29AA-5E5C775289A6}"/>
                </a:ext>
              </a:extLst>
            </p:cNvPr>
            <p:cNvCxnSpPr/>
            <p:nvPr/>
          </p:nvCxnSpPr>
          <p:spPr>
            <a:xfrm>
              <a:off x="1857321" y="4458159"/>
              <a:ext cx="66728" cy="0"/>
            </a:xfrm>
            <a:prstGeom prst="line">
              <a:avLst/>
            </a:prstGeom>
            <a:ln w="28575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E93A54F0-1F76-0314-AC2C-E0787F8FD088}"/>
                </a:ext>
              </a:extLst>
            </p:cNvPr>
            <p:cNvCxnSpPr/>
            <p:nvPr/>
          </p:nvCxnSpPr>
          <p:spPr>
            <a:xfrm>
              <a:off x="1857321" y="2610184"/>
              <a:ext cx="66728" cy="0"/>
            </a:xfrm>
            <a:prstGeom prst="line">
              <a:avLst/>
            </a:prstGeom>
            <a:ln w="28575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E93A54F0-1F76-0314-AC2C-E0787F8FD088}"/>
                </a:ext>
              </a:extLst>
            </p:cNvPr>
            <p:cNvCxnSpPr/>
            <p:nvPr/>
          </p:nvCxnSpPr>
          <p:spPr>
            <a:xfrm>
              <a:off x="1857321" y="3534172"/>
              <a:ext cx="66728" cy="0"/>
            </a:xfrm>
            <a:prstGeom prst="line">
              <a:avLst/>
            </a:prstGeom>
            <a:ln w="28575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E93A54F0-1F76-0314-AC2C-E0787F8FD088}"/>
                </a:ext>
              </a:extLst>
            </p:cNvPr>
            <p:cNvCxnSpPr/>
            <p:nvPr/>
          </p:nvCxnSpPr>
          <p:spPr>
            <a:xfrm>
              <a:off x="1857321" y="3996166"/>
              <a:ext cx="66728" cy="0"/>
            </a:xfrm>
            <a:prstGeom prst="line">
              <a:avLst/>
            </a:prstGeom>
            <a:ln w="28575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E93A54F0-1F76-0314-AC2C-E0787F8FD088}"/>
                </a:ext>
              </a:extLst>
            </p:cNvPr>
            <p:cNvCxnSpPr/>
            <p:nvPr/>
          </p:nvCxnSpPr>
          <p:spPr>
            <a:xfrm>
              <a:off x="1857321" y="3072178"/>
              <a:ext cx="66728" cy="0"/>
            </a:xfrm>
            <a:prstGeom prst="line">
              <a:avLst/>
            </a:prstGeom>
            <a:ln w="28575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E93A54F0-1F76-0314-AC2C-E0787F8FD088}"/>
                </a:ext>
              </a:extLst>
            </p:cNvPr>
            <p:cNvCxnSpPr/>
            <p:nvPr/>
          </p:nvCxnSpPr>
          <p:spPr>
            <a:xfrm>
              <a:off x="1857321" y="2148190"/>
              <a:ext cx="66728" cy="0"/>
            </a:xfrm>
            <a:prstGeom prst="line">
              <a:avLst/>
            </a:prstGeom>
            <a:ln w="28575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3F43449C-89D4-2EDB-4B96-3BA54D090F56}"/>
              </a:ext>
            </a:extLst>
          </p:cNvPr>
          <p:cNvSpPr txBox="1"/>
          <p:nvPr/>
        </p:nvSpPr>
        <p:spPr>
          <a:xfrm>
            <a:off x="1608787" y="4083997"/>
            <a:ext cx="1965960" cy="27304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EPO &lt;500 U/L</a:t>
            </a:r>
          </a:p>
        </p:txBody>
      </p:sp>
      <p:grpSp>
        <p:nvGrpSpPr>
          <p:cNvPr id="45" name="Group 44"/>
          <p:cNvGrpSpPr/>
          <p:nvPr/>
        </p:nvGrpSpPr>
        <p:grpSpPr>
          <a:xfrm>
            <a:off x="5551838" y="2207389"/>
            <a:ext cx="1066812" cy="276999"/>
            <a:chOff x="11255326" y="2712719"/>
            <a:chExt cx="1066812" cy="276999"/>
          </a:xfrm>
        </p:grpSpPr>
        <p:sp>
          <p:nvSpPr>
            <p:cNvPr id="46" name="Rectangle 45"/>
            <p:cNvSpPr/>
            <p:nvPr/>
          </p:nvSpPr>
          <p:spPr>
            <a:xfrm>
              <a:off x="11255326" y="2782638"/>
              <a:ext cx="137160" cy="13716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11427542" y="2712719"/>
              <a:ext cx="89459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Ruxolitinib</a:t>
              </a:r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5551838" y="1940689"/>
            <a:ext cx="1186511" cy="276999"/>
            <a:chOff x="11255326" y="3258819"/>
            <a:chExt cx="1186511" cy="276999"/>
          </a:xfrm>
        </p:grpSpPr>
        <p:sp>
          <p:nvSpPr>
            <p:cNvPr id="52" name="Rectangle 51"/>
            <p:cNvSpPr/>
            <p:nvPr/>
          </p:nvSpPr>
          <p:spPr>
            <a:xfrm>
              <a:off x="11255326" y="3328738"/>
              <a:ext cx="137160" cy="13716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11427542" y="3258819"/>
              <a:ext cx="101429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Momelotinib</a:t>
              </a:r>
            </a:p>
          </p:txBody>
        </p:sp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3F43449C-89D4-2EDB-4B96-3BA54D090F56}"/>
              </a:ext>
            </a:extLst>
          </p:cNvPr>
          <p:cNvSpPr txBox="1"/>
          <p:nvPr/>
        </p:nvSpPr>
        <p:spPr>
          <a:xfrm>
            <a:off x="3588677" y="4083997"/>
            <a:ext cx="1965960" cy="27304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EPO ≥500 U/L</a:t>
            </a:r>
          </a:p>
        </p:txBody>
      </p:sp>
      <p:sp>
        <p:nvSpPr>
          <p:cNvPr id="59" name="Rectangle 58"/>
          <p:cNvSpPr/>
          <p:nvPr/>
        </p:nvSpPr>
        <p:spPr>
          <a:xfrm>
            <a:off x="2659656" y="2484378"/>
            <a:ext cx="450344" cy="153204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4632390" y="3508844"/>
            <a:ext cx="450344" cy="50757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4073590" y="2162644"/>
            <a:ext cx="450344" cy="1853777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Freeform 147">
            <a:extLst>
              <a:ext uri="{FF2B5EF4-FFF2-40B4-BE49-F238E27FC236}">
                <a16:creationId xmlns:a16="http://schemas.microsoft.com/office/drawing/2014/main" id="{8720DB98-0446-BE0F-FA3C-97B9DD7199DA}"/>
              </a:ext>
            </a:extLst>
          </p:cNvPr>
          <p:cNvSpPr/>
          <p:nvPr/>
        </p:nvSpPr>
        <p:spPr>
          <a:xfrm>
            <a:off x="1610534" y="1235793"/>
            <a:ext cx="3943386" cy="2775027"/>
          </a:xfrm>
          <a:custGeom>
            <a:avLst/>
            <a:gdLst>
              <a:gd name="connsiteX0" fmla="*/ 0 w 3251200"/>
              <a:gd name="connsiteY0" fmla="*/ 0 h 1684866"/>
              <a:gd name="connsiteX1" fmla="*/ 8466 w 3251200"/>
              <a:gd name="connsiteY1" fmla="*/ 1684866 h 1684866"/>
              <a:gd name="connsiteX2" fmla="*/ 3251200 w 3251200"/>
              <a:gd name="connsiteY2" fmla="*/ 1684866 h 1684866"/>
              <a:gd name="connsiteX0" fmla="*/ 2117 w 3242734"/>
              <a:gd name="connsiteY0" fmla="*/ 0 h 1684866"/>
              <a:gd name="connsiteX1" fmla="*/ 0 w 3242734"/>
              <a:gd name="connsiteY1" fmla="*/ 1684866 h 1684866"/>
              <a:gd name="connsiteX2" fmla="*/ 3242734 w 3242734"/>
              <a:gd name="connsiteY2" fmla="*/ 1684866 h 1684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242734" h="1684866">
                <a:moveTo>
                  <a:pt x="2117" y="0"/>
                </a:moveTo>
                <a:cubicBezTo>
                  <a:pt x="1411" y="561622"/>
                  <a:pt x="706" y="1123244"/>
                  <a:pt x="0" y="1684866"/>
                </a:cubicBezTo>
                <a:lnTo>
                  <a:pt x="3242734" y="1684866"/>
                </a:lnTo>
              </a:path>
            </a:pathLst>
          </a:custGeom>
          <a:ln w="28575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3F43449C-89D4-2EDB-4B96-3BA54D090F56}"/>
              </a:ext>
            </a:extLst>
          </p:cNvPr>
          <p:cNvSpPr txBox="1"/>
          <p:nvPr/>
        </p:nvSpPr>
        <p:spPr>
          <a:xfrm>
            <a:off x="2074453" y="1518599"/>
            <a:ext cx="502188" cy="27304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48%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3F43449C-89D4-2EDB-4B96-3BA54D090F56}"/>
              </a:ext>
            </a:extLst>
          </p:cNvPr>
          <p:cNvSpPr txBox="1"/>
          <p:nvPr/>
        </p:nvSpPr>
        <p:spPr>
          <a:xfrm>
            <a:off x="2624786" y="2212867"/>
            <a:ext cx="502188" cy="27304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33%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3F43449C-89D4-2EDB-4B96-3BA54D090F56}"/>
              </a:ext>
            </a:extLst>
          </p:cNvPr>
          <p:cNvSpPr txBox="1"/>
          <p:nvPr/>
        </p:nvSpPr>
        <p:spPr>
          <a:xfrm>
            <a:off x="4597519" y="3245800"/>
            <a:ext cx="502188" cy="27304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11%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3F43449C-89D4-2EDB-4B96-3BA54D090F56}"/>
              </a:ext>
            </a:extLst>
          </p:cNvPr>
          <p:cNvSpPr txBox="1"/>
          <p:nvPr/>
        </p:nvSpPr>
        <p:spPr>
          <a:xfrm>
            <a:off x="4047187" y="1891133"/>
            <a:ext cx="502188" cy="27304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40%</a:t>
            </a:r>
          </a:p>
        </p:txBody>
      </p:sp>
      <p:sp>
        <p:nvSpPr>
          <p:cNvPr id="67" name="Rectangle 66"/>
          <p:cNvSpPr/>
          <p:nvPr/>
        </p:nvSpPr>
        <p:spPr>
          <a:xfrm>
            <a:off x="7720931" y="1586911"/>
            <a:ext cx="399585" cy="2429511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68" name="Group 67"/>
          <p:cNvGrpSpPr/>
          <p:nvPr/>
        </p:nvGrpSpPr>
        <p:grpSpPr>
          <a:xfrm>
            <a:off x="7018521" y="1143000"/>
            <a:ext cx="334080" cy="2955568"/>
            <a:chOff x="1429537" y="1588089"/>
            <a:chExt cx="334080" cy="2955568"/>
          </a:xfrm>
        </p:grpSpPr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000E6E32-C10C-0849-2F04-7238FCCDD5A6}"/>
                </a:ext>
              </a:extLst>
            </p:cNvPr>
            <p:cNvSpPr txBox="1"/>
            <p:nvPr/>
          </p:nvSpPr>
          <p:spPr>
            <a:xfrm>
              <a:off x="1429537" y="2050192"/>
              <a:ext cx="334080" cy="18295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50</a:t>
              </a: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3F43449C-89D4-2EDB-4B96-3BA54D090F56}"/>
                </a:ext>
              </a:extLst>
            </p:cNvPr>
            <p:cNvSpPr txBox="1"/>
            <p:nvPr/>
          </p:nvSpPr>
          <p:spPr>
            <a:xfrm>
              <a:off x="1429537" y="4360705"/>
              <a:ext cx="334080" cy="18295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</a:t>
              </a: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3F43449C-89D4-2EDB-4B96-3BA54D090F56}"/>
                </a:ext>
              </a:extLst>
            </p:cNvPr>
            <p:cNvSpPr txBox="1"/>
            <p:nvPr/>
          </p:nvSpPr>
          <p:spPr>
            <a:xfrm>
              <a:off x="1429537" y="3436501"/>
              <a:ext cx="334080" cy="18295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20</a:t>
              </a: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3F43449C-89D4-2EDB-4B96-3BA54D090F56}"/>
                </a:ext>
              </a:extLst>
            </p:cNvPr>
            <p:cNvSpPr txBox="1"/>
            <p:nvPr/>
          </p:nvSpPr>
          <p:spPr>
            <a:xfrm>
              <a:off x="1429537" y="3898604"/>
              <a:ext cx="334080" cy="18295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10</a:t>
              </a: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3F43449C-89D4-2EDB-4B96-3BA54D090F56}"/>
                </a:ext>
              </a:extLst>
            </p:cNvPr>
            <p:cNvSpPr txBox="1"/>
            <p:nvPr/>
          </p:nvSpPr>
          <p:spPr>
            <a:xfrm>
              <a:off x="1429537" y="2974398"/>
              <a:ext cx="334080" cy="18295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30</a:t>
              </a: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3F43449C-89D4-2EDB-4B96-3BA54D090F56}"/>
                </a:ext>
              </a:extLst>
            </p:cNvPr>
            <p:cNvSpPr txBox="1"/>
            <p:nvPr/>
          </p:nvSpPr>
          <p:spPr>
            <a:xfrm>
              <a:off x="1429537" y="2512295"/>
              <a:ext cx="334080" cy="18295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40</a:t>
              </a: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000E6E32-C10C-0849-2F04-7238FCCDD5A6}"/>
                </a:ext>
              </a:extLst>
            </p:cNvPr>
            <p:cNvSpPr txBox="1"/>
            <p:nvPr/>
          </p:nvSpPr>
          <p:spPr>
            <a:xfrm>
              <a:off x="1429537" y="1588089"/>
              <a:ext cx="334080" cy="18295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60</a:t>
              </a:r>
            </a:p>
          </p:txBody>
        </p:sp>
      </p:grpSp>
      <p:sp>
        <p:nvSpPr>
          <p:cNvPr id="76" name="TextBox 75">
            <a:extLst>
              <a:ext uri="{FF2B5EF4-FFF2-40B4-BE49-F238E27FC236}">
                <a16:creationId xmlns:a16="http://schemas.microsoft.com/office/drawing/2014/main" id="{7BBD2222-7D7D-B3B2-C208-6074BB17FDB1}"/>
              </a:ext>
            </a:extLst>
          </p:cNvPr>
          <p:cNvSpPr txBox="1"/>
          <p:nvPr/>
        </p:nvSpPr>
        <p:spPr>
          <a:xfrm rot="16200000">
            <a:off x="5875943" y="2495320"/>
            <a:ext cx="2099304" cy="15596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TI rate at week 24 (%)</a:t>
            </a:r>
          </a:p>
        </p:txBody>
      </p:sp>
      <p:grpSp>
        <p:nvGrpSpPr>
          <p:cNvPr id="77" name="Group 76"/>
          <p:cNvGrpSpPr/>
          <p:nvPr/>
        </p:nvGrpSpPr>
        <p:grpSpPr>
          <a:xfrm>
            <a:off x="7446305" y="1241107"/>
            <a:ext cx="66728" cy="2771963"/>
            <a:chOff x="1857321" y="1686196"/>
            <a:chExt cx="66728" cy="2771963"/>
          </a:xfrm>
        </p:grpSpPr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0BCEDC2B-A46A-2D2A-7A2F-058CD63B5C97}"/>
                </a:ext>
              </a:extLst>
            </p:cNvPr>
            <p:cNvCxnSpPr/>
            <p:nvPr/>
          </p:nvCxnSpPr>
          <p:spPr>
            <a:xfrm>
              <a:off x="1857321" y="1686196"/>
              <a:ext cx="66728" cy="0"/>
            </a:xfrm>
            <a:prstGeom prst="line">
              <a:avLst/>
            </a:prstGeom>
            <a:ln w="28575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5F5182BF-0BE1-2FB2-29AA-5E5C775289A6}"/>
                </a:ext>
              </a:extLst>
            </p:cNvPr>
            <p:cNvCxnSpPr/>
            <p:nvPr/>
          </p:nvCxnSpPr>
          <p:spPr>
            <a:xfrm>
              <a:off x="1857321" y="4458159"/>
              <a:ext cx="66728" cy="0"/>
            </a:xfrm>
            <a:prstGeom prst="line">
              <a:avLst/>
            </a:prstGeom>
            <a:ln w="28575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E93A54F0-1F76-0314-AC2C-E0787F8FD088}"/>
                </a:ext>
              </a:extLst>
            </p:cNvPr>
            <p:cNvCxnSpPr/>
            <p:nvPr/>
          </p:nvCxnSpPr>
          <p:spPr>
            <a:xfrm>
              <a:off x="1857321" y="2610184"/>
              <a:ext cx="66728" cy="0"/>
            </a:xfrm>
            <a:prstGeom prst="line">
              <a:avLst/>
            </a:prstGeom>
            <a:ln w="28575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E93A54F0-1F76-0314-AC2C-E0787F8FD088}"/>
                </a:ext>
              </a:extLst>
            </p:cNvPr>
            <p:cNvCxnSpPr/>
            <p:nvPr/>
          </p:nvCxnSpPr>
          <p:spPr>
            <a:xfrm>
              <a:off x="1857321" y="3534172"/>
              <a:ext cx="66728" cy="0"/>
            </a:xfrm>
            <a:prstGeom prst="line">
              <a:avLst/>
            </a:prstGeom>
            <a:ln w="28575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E93A54F0-1F76-0314-AC2C-E0787F8FD088}"/>
                </a:ext>
              </a:extLst>
            </p:cNvPr>
            <p:cNvCxnSpPr/>
            <p:nvPr/>
          </p:nvCxnSpPr>
          <p:spPr>
            <a:xfrm>
              <a:off x="1857321" y="3996166"/>
              <a:ext cx="66728" cy="0"/>
            </a:xfrm>
            <a:prstGeom prst="line">
              <a:avLst/>
            </a:prstGeom>
            <a:ln w="28575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E93A54F0-1F76-0314-AC2C-E0787F8FD088}"/>
                </a:ext>
              </a:extLst>
            </p:cNvPr>
            <p:cNvCxnSpPr/>
            <p:nvPr/>
          </p:nvCxnSpPr>
          <p:spPr>
            <a:xfrm>
              <a:off x="1857321" y="3072178"/>
              <a:ext cx="66728" cy="0"/>
            </a:xfrm>
            <a:prstGeom prst="line">
              <a:avLst/>
            </a:prstGeom>
            <a:ln w="28575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E93A54F0-1F76-0314-AC2C-E0787F8FD088}"/>
                </a:ext>
              </a:extLst>
            </p:cNvPr>
            <p:cNvCxnSpPr/>
            <p:nvPr/>
          </p:nvCxnSpPr>
          <p:spPr>
            <a:xfrm>
              <a:off x="1857321" y="2148190"/>
              <a:ext cx="66728" cy="0"/>
            </a:xfrm>
            <a:prstGeom prst="line">
              <a:avLst/>
            </a:prstGeom>
            <a:ln w="28575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5" name="TextBox 84">
            <a:extLst>
              <a:ext uri="{FF2B5EF4-FFF2-40B4-BE49-F238E27FC236}">
                <a16:creationId xmlns:a16="http://schemas.microsoft.com/office/drawing/2014/main" id="{3F43449C-89D4-2EDB-4B96-3BA54D090F56}"/>
              </a:ext>
            </a:extLst>
          </p:cNvPr>
          <p:cNvSpPr txBox="1"/>
          <p:nvPr/>
        </p:nvSpPr>
        <p:spPr>
          <a:xfrm>
            <a:off x="7514777" y="4083997"/>
            <a:ext cx="1309124" cy="27304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EPO </a:t>
            </a:r>
            <a:b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&lt;125 U/L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3F43449C-89D4-2EDB-4B96-3BA54D090F56}"/>
              </a:ext>
            </a:extLst>
          </p:cNvPr>
          <p:cNvSpPr txBox="1"/>
          <p:nvPr/>
        </p:nvSpPr>
        <p:spPr>
          <a:xfrm>
            <a:off x="10198107" y="4083997"/>
            <a:ext cx="1263488" cy="27304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EPO </a:t>
            </a:r>
            <a:b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&gt;500 U/L</a:t>
            </a:r>
          </a:p>
        </p:txBody>
      </p:sp>
      <p:sp>
        <p:nvSpPr>
          <p:cNvPr id="90" name="Rectangle 89"/>
          <p:cNvSpPr/>
          <p:nvPr/>
        </p:nvSpPr>
        <p:spPr>
          <a:xfrm>
            <a:off x="8228932" y="2340444"/>
            <a:ext cx="402336" cy="167597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Rectangle 90"/>
          <p:cNvSpPr/>
          <p:nvPr/>
        </p:nvSpPr>
        <p:spPr>
          <a:xfrm>
            <a:off x="10870532" y="3508844"/>
            <a:ext cx="402336" cy="50757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Rectangle 91"/>
          <p:cNvSpPr/>
          <p:nvPr/>
        </p:nvSpPr>
        <p:spPr>
          <a:xfrm>
            <a:off x="10354066" y="2162644"/>
            <a:ext cx="402336" cy="1853777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3F43449C-89D4-2EDB-4B96-3BA54D090F56}"/>
              </a:ext>
            </a:extLst>
          </p:cNvPr>
          <p:cNvSpPr txBox="1"/>
          <p:nvPr/>
        </p:nvSpPr>
        <p:spPr>
          <a:xfrm>
            <a:off x="7660662" y="1332332"/>
            <a:ext cx="502188" cy="27304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52%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3F43449C-89D4-2EDB-4B96-3BA54D090F56}"/>
              </a:ext>
            </a:extLst>
          </p:cNvPr>
          <p:cNvSpPr txBox="1"/>
          <p:nvPr/>
        </p:nvSpPr>
        <p:spPr>
          <a:xfrm>
            <a:off x="8998396" y="2212867"/>
            <a:ext cx="502188" cy="27304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33%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3F43449C-89D4-2EDB-4B96-3BA54D090F56}"/>
              </a:ext>
            </a:extLst>
          </p:cNvPr>
          <p:cNvSpPr txBox="1"/>
          <p:nvPr/>
        </p:nvSpPr>
        <p:spPr>
          <a:xfrm>
            <a:off x="10810262" y="3245800"/>
            <a:ext cx="502188" cy="27304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11%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3F43449C-89D4-2EDB-4B96-3BA54D090F56}"/>
              </a:ext>
            </a:extLst>
          </p:cNvPr>
          <p:cNvSpPr txBox="1"/>
          <p:nvPr/>
        </p:nvSpPr>
        <p:spPr>
          <a:xfrm>
            <a:off x="10302264" y="1882667"/>
            <a:ext cx="502188" cy="27304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40%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3F43449C-89D4-2EDB-4B96-3BA54D090F56}"/>
              </a:ext>
            </a:extLst>
          </p:cNvPr>
          <p:cNvSpPr txBox="1"/>
          <p:nvPr/>
        </p:nvSpPr>
        <p:spPr>
          <a:xfrm>
            <a:off x="8177129" y="2060467"/>
            <a:ext cx="502188" cy="27304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36%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3F43449C-89D4-2EDB-4B96-3BA54D090F56}"/>
              </a:ext>
            </a:extLst>
          </p:cNvPr>
          <p:cNvSpPr txBox="1"/>
          <p:nvPr/>
        </p:nvSpPr>
        <p:spPr>
          <a:xfrm>
            <a:off x="9497929" y="2898667"/>
            <a:ext cx="502188" cy="27304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18%</a:t>
            </a:r>
          </a:p>
        </p:txBody>
      </p:sp>
      <p:sp>
        <p:nvSpPr>
          <p:cNvPr id="100" name="Rectangle 99"/>
          <p:cNvSpPr/>
          <p:nvPr/>
        </p:nvSpPr>
        <p:spPr>
          <a:xfrm>
            <a:off x="9524332" y="3170178"/>
            <a:ext cx="402336" cy="84624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1" name="Rectangle 100"/>
          <p:cNvSpPr/>
          <p:nvPr/>
        </p:nvSpPr>
        <p:spPr>
          <a:xfrm>
            <a:off x="9050198" y="2467444"/>
            <a:ext cx="399585" cy="1548978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Freeform 147">
            <a:extLst>
              <a:ext uri="{FF2B5EF4-FFF2-40B4-BE49-F238E27FC236}">
                <a16:creationId xmlns:a16="http://schemas.microsoft.com/office/drawing/2014/main" id="{8720DB98-0446-BE0F-FA3C-97B9DD7199DA}"/>
              </a:ext>
            </a:extLst>
          </p:cNvPr>
          <p:cNvSpPr/>
          <p:nvPr/>
        </p:nvSpPr>
        <p:spPr>
          <a:xfrm>
            <a:off x="7510010" y="1235793"/>
            <a:ext cx="3943386" cy="2775027"/>
          </a:xfrm>
          <a:custGeom>
            <a:avLst/>
            <a:gdLst>
              <a:gd name="connsiteX0" fmla="*/ 0 w 3251200"/>
              <a:gd name="connsiteY0" fmla="*/ 0 h 1684866"/>
              <a:gd name="connsiteX1" fmla="*/ 8466 w 3251200"/>
              <a:gd name="connsiteY1" fmla="*/ 1684866 h 1684866"/>
              <a:gd name="connsiteX2" fmla="*/ 3251200 w 3251200"/>
              <a:gd name="connsiteY2" fmla="*/ 1684866 h 1684866"/>
              <a:gd name="connsiteX0" fmla="*/ 2117 w 3242734"/>
              <a:gd name="connsiteY0" fmla="*/ 0 h 1684866"/>
              <a:gd name="connsiteX1" fmla="*/ 0 w 3242734"/>
              <a:gd name="connsiteY1" fmla="*/ 1684866 h 1684866"/>
              <a:gd name="connsiteX2" fmla="*/ 3242734 w 3242734"/>
              <a:gd name="connsiteY2" fmla="*/ 1684866 h 1684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242734" h="1684866">
                <a:moveTo>
                  <a:pt x="2117" y="0"/>
                </a:moveTo>
                <a:cubicBezTo>
                  <a:pt x="1411" y="561622"/>
                  <a:pt x="706" y="1123244"/>
                  <a:pt x="0" y="1684866"/>
                </a:cubicBezTo>
                <a:lnTo>
                  <a:pt x="3242734" y="1684866"/>
                </a:lnTo>
              </a:path>
            </a:pathLst>
          </a:custGeom>
          <a:ln w="28575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3F43449C-89D4-2EDB-4B96-3BA54D090F56}"/>
              </a:ext>
            </a:extLst>
          </p:cNvPr>
          <p:cNvSpPr txBox="1"/>
          <p:nvPr/>
        </p:nvSpPr>
        <p:spPr>
          <a:xfrm>
            <a:off x="8830366" y="4083997"/>
            <a:ext cx="1309124" cy="27304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EPO </a:t>
            </a:r>
            <a:b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125-500 U/L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3F43449C-89D4-2EDB-4B96-3BA54D090F56}"/>
              </a:ext>
            </a:extLst>
          </p:cNvPr>
          <p:cNvSpPr txBox="1"/>
          <p:nvPr/>
        </p:nvSpPr>
        <p:spPr>
          <a:xfrm>
            <a:off x="10812867" y="3704304"/>
            <a:ext cx="502188" cy="27304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 = 9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3F43449C-89D4-2EDB-4B96-3BA54D090F56}"/>
              </a:ext>
            </a:extLst>
          </p:cNvPr>
          <p:cNvSpPr txBox="1"/>
          <p:nvPr/>
        </p:nvSpPr>
        <p:spPr>
          <a:xfrm>
            <a:off x="10311379" y="3704304"/>
            <a:ext cx="502188" cy="27304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 = 5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3F43449C-89D4-2EDB-4B96-3BA54D090F56}"/>
              </a:ext>
            </a:extLst>
          </p:cNvPr>
          <p:cNvSpPr txBox="1"/>
          <p:nvPr/>
        </p:nvSpPr>
        <p:spPr>
          <a:xfrm>
            <a:off x="9497277" y="3704304"/>
            <a:ext cx="502188" cy="27304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 = 11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3F43449C-89D4-2EDB-4B96-3BA54D090F56}"/>
              </a:ext>
            </a:extLst>
          </p:cNvPr>
          <p:cNvSpPr txBox="1"/>
          <p:nvPr/>
        </p:nvSpPr>
        <p:spPr>
          <a:xfrm>
            <a:off x="8995789" y="3704304"/>
            <a:ext cx="502188" cy="27304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 = 15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3F43449C-89D4-2EDB-4B96-3BA54D090F56}"/>
              </a:ext>
            </a:extLst>
          </p:cNvPr>
          <p:cNvSpPr txBox="1"/>
          <p:nvPr/>
        </p:nvSpPr>
        <p:spPr>
          <a:xfrm>
            <a:off x="8181686" y="3704304"/>
            <a:ext cx="502188" cy="27304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 = 73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3F43449C-89D4-2EDB-4B96-3BA54D090F56}"/>
              </a:ext>
            </a:extLst>
          </p:cNvPr>
          <p:cNvSpPr txBox="1"/>
          <p:nvPr/>
        </p:nvSpPr>
        <p:spPr>
          <a:xfrm>
            <a:off x="7673686" y="3704304"/>
            <a:ext cx="502188" cy="27304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 = 64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3F43449C-89D4-2EDB-4B96-3BA54D090F56}"/>
              </a:ext>
            </a:extLst>
          </p:cNvPr>
          <p:cNvSpPr txBox="1"/>
          <p:nvPr/>
        </p:nvSpPr>
        <p:spPr>
          <a:xfrm>
            <a:off x="2075754" y="3704304"/>
            <a:ext cx="502188" cy="27304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 = 79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3F43449C-89D4-2EDB-4B96-3BA54D090F56}"/>
              </a:ext>
            </a:extLst>
          </p:cNvPr>
          <p:cNvSpPr txBox="1"/>
          <p:nvPr/>
        </p:nvSpPr>
        <p:spPr>
          <a:xfrm>
            <a:off x="2635857" y="3704304"/>
            <a:ext cx="502188" cy="27304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 = 84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3F43449C-89D4-2EDB-4B96-3BA54D090F56}"/>
              </a:ext>
            </a:extLst>
          </p:cNvPr>
          <p:cNvSpPr txBox="1"/>
          <p:nvPr/>
        </p:nvSpPr>
        <p:spPr>
          <a:xfrm>
            <a:off x="4049140" y="3704304"/>
            <a:ext cx="502188" cy="27304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 = 5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3F43449C-89D4-2EDB-4B96-3BA54D090F56}"/>
              </a:ext>
            </a:extLst>
          </p:cNvPr>
          <p:cNvSpPr txBox="1"/>
          <p:nvPr/>
        </p:nvSpPr>
        <p:spPr>
          <a:xfrm>
            <a:off x="4609242" y="3704304"/>
            <a:ext cx="502188" cy="27304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 = 9</a:t>
            </a:r>
          </a:p>
        </p:txBody>
      </p:sp>
      <p:graphicFrame>
        <p:nvGraphicFramePr>
          <p:cNvPr id="114" name="Table 113"/>
          <p:cNvGraphicFramePr>
            <a:graphicFrameLocks noGrp="1"/>
          </p:cNvGraphicFramePr>
          <p:nvPr/>
        </p:nvGraphicFramePr>
        <p:xfrm>
          <a:off x="297873" y="4627213"/>
          <a:ext cx="5349681" cy="10515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279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417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800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55027"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bg1"/>
                          </a:solidFill>
                        </a:rPr>
                        <a:t>EPO </a:t>
                      </a:r>
                      <a:br>
                        <a:rPr lang="en-US" sz="1200" b="1" dirty="0">
                          <a:solidFill>
                            <a:schemeClr val="bg1"/>
                          </a:solidFill>
                        </a:rPr>
                      </a:br>
                      <a:r>
                        <a:rPr lang="en-US" sz="1200" b="1" dirty="0">
                          <a:solidFill>
                            <a:schemeClr val="bg1"/>
                          </a:solidFill>
                        </a:rPr>
                        <a:t>≤500 U/L</a:t>
                      </a:r>
                    </a:p>
                  </a:txBody>
                  <a:tcPr anchor="ctr"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bg1"/>
                          </a:solidFill>
                        </a:rPr>
                        <a:t>EPO </a:t>
                      </a:r>
                      <a:br>
                        <a:rPr lang="en-US" sz="1200" b="1" dirty="0">
                          <a:solidFill>
                            <a:schemeClr val="bg1"/>
                          </a:solidFill>
                        </a:rPr>
                      </a:br>
                      <a:r>
                        <a:rPr lang="en-US" sz="1200" b="1" dirty="0">
                          <a:solidFill>
                            <a:schemeClr val="bg1"/>
                          </a:solidFill>
                        </a:rPr>
                        <a:t>≥500 U/L</a:t>
                      </a:r>
                    </a:p>
                  </a:txBody>
                  <a:tcPr anchor="ctr"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7037"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tx1"/>
                          </a:solidFill>
                        </a:rPr>
                        <a:t>OR (95% CI) </a:t>
                      </a:r>
                      <a:br>
                        <a:rPr lang="en-US" sz="1200" b="1" dirty="0">
                          <a:solidFill>
                            <a:schemeClr val="tx1"/>
                          </a:solidFill>
                        </a:rPr>
                      </a:br>
                      <a:r>
                        <a:rPr lang="en-US" sz="1050" dirty="0">
                          <a:solidFill>
                            <a:schemeClr val="tx1"/>
                          </a:solidFill>
                        </a:rPr>
                        <a:t>for momelotinib</a:t>
                      </a:r>
                      <a:r>
                        <a:rPr lang="en-US" sz="1050" baseline="0" dirty="0">
                          <a:solidFill>
                            <a:schemeClr val="tx1"/>
                          </a:solidFill>
                        </a:rPr>
                        <a:t> vs ruxolitinib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tx1"/>
                          </a:solidFill>
                        </a:rPr>
                        <a:t>2.34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 (1.19-4.61)</a:t>
                      </a:r>
                    </a:p>
                  </a:txBody>
                  <a:tcPr anchor="ctr"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tx1"/>
                          </a:solidFill>
                        </a:rPr>
                        <a:t>6.30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 (0.40-99.84)</a:t>
                      </a:r>
                    </a:p>
                  </a:txBody>
                  <a:tcPr anchor="ctr"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15" name="Table 114"/>
          <p:cNvGraphicFramePr>
            <a:graphicFrameLocks noGrp="1"/>
          </p:cNvGraphicFramePr>
          <p:nvPr/>
        </p:nvGraphicFramePr>
        <p:xfrm>
          <a:off x="6366165" y="4631862"/>
          <a:ext cx="5264726" cy="10515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165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827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827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827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50020"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bg1"/>
                          </a:solidFill>
                        </a:rPr>
                        <a:t>EPO </a:t>
                      </a:r>
                      <a:br>
                        <a:rPr lang="en-US" sz="1200" b="1" dirty="0">
                          <a:solidFill>
                            <a:schemeClr val="bg1"/>
                          </a:solidFill>
                        </a:rPr>
                      </a:br>
                      <a:r>
                        <a:rPr lang="en-US" sz="1200" b="1" dirty="0">
                          <a:solidFill>
                            <a:schemeClr val="bg1"/>
                          </a:solidFill>
                        </a:rPr>
                        <a:t>&lt;125 U/L</a:t>
                      </a:r>
                    </a:p>
                  </a:txBody>
                  <a:tcPr anchor="ctr"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bg1"/>
                          </a:solidFill>
                        </a:rPr>
                        <a:t>EPO </a:t>
                      </a:r>
                      <a:br>
                        <a:rPr lang="en-US" sz="1200" b="1" dirty="0">
                          <a:solidFill>
                            <a:schemeClr val="bg1"/>
                          </a:solidFill>
                        </a:rPr>
                      </a:br>
                      <a:r>
                        <a:rPr lang="en-US" sz="1200" b="1" dirty="0">
                          <a:solidFill>
                            <a:schemeClr val="bg1"/>
                          </a:solidFill>
                        </a:rPr>
                        <a:t>125-500 U/L</a:t>
                      </a:r>
                    </a:p>
                  </a:txBody>
                  <a:tcPr anchor="ctr"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bg1"/>
                          </a:solidFill>
                        </a:rPr>
                        <a:t>EPO</a:t>
                      </a:r>
                      <a:br>
                        <a:rPr lang="en-US" sz="1200" b="1" dirty="0">
                          <a:solidFill>
                            <a:schemeClr val="bg1"/>
                          </a:solidFill>
                        </a:rPr>
                      </a:br>
                      <a:r>
                        <a:rPr lang="en-US" sz="1200" b="1" dirty="0">
                          <a:solidFill>
                            <a:schemeClr val="bg1"/>
                          </a:solidFill>
                        </a:rPr>
                        <a:t> &gt;500 U/L</a:t>
                      </a:r>
                    </a:p>
                  </a:txBody>
                  <a:tcPr anchor="ctr"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0020"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tx1"/>
                          </a:solidFill>
                        </a:rPr>
                        <a:t>OR (95% CI) </a:t>
                      </a:r>
                      <a:br>
                        <a:rPr lang="en-US" sz="1200" b="1" dirty="0">
                          <a:solidFill>
                            <a:schemeClr val="tx1"/>
                          </a:solidFill>
                        </a:rPr>
                      </a:br>
                      <a:r>
                        <a:rPr lang="en-US" sz="1050" dirty="0">
                          <a:solidFill>
                            <a:schemeClr val="tx1"/>
                          </a:solidFill>
                        </a:rPr>
                        <a:t>for momelotinib</a:t>
                      </a:r>
                      <a:r>
                        <a:rPr lang="en-US" sz="1050" baseline="0" dirty="0">
                          <a:solidFill>
                            <a:schemeClr val="tx1"/>
                          </a:solidFill>
                        </a:rPr>
                        <a:t> vs ruxolitinib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tx1"/>
                          </a:solidFill>
                        </a:rPr>
                        <a:t>2.31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 (1.12-4.76)</a:t>
                      </a:r>
                    </a:p>
                  </a:txBody>
                  <a:tcPr anchor="ctr"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tx1"/>
                          </a:solidFill>
                        </a:rPr>
                        <a:t>3.35 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(0.49-23.09)</a:t>
                      </a:r>
                    </a:p>
                  </a:txBody>
                  <a:tcPr anchor="ctr"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tx1"/>
                          </a:solidFill>
                        </a:rPr>
                        <a:t>6.25 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(0.39-99.15)</a:t>
                      </a:r>
                    </a:p>
                  </a:txBody>
                  <a:tcPr anchor="ctr"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788EC13B-C4D2-603E-6FF6-9B836E8EE9EB}"/>
              </a:ext>
            </a:extLst>
          </p:cNvPr>
          <p:cNvCxnSpPr/>
          <p:nvPr/>
        </p:nvCxnSpPr>
        <p:spPr>
          <a:xfrm>
            <a:off x="2745354" y="1484010"/>
            <a:ext cx="0" cy="929944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6" name="Group 55">
            <a:extLst>
              <a:ext uri="{FF2B5EF4-FFF2-40B4-BE49-F238E27FC236}">
                <a16:creationId xmlns:a16="http://schemas.microsoft.com/office/drawing/2014/main" id="{32B1B104-3D33-A1DC-0540-8F3313597B0A}"/>
              </a:ext>
            </a:extLst>
          </p:cNvPr>
          <p:cNvGrpSpPr/>
          <p:nvPr/>
        </p:nvGrpSpPr>
        <p:grpSpPr>
          <a:xfrm>
            <a:off x="2648563" y="1049559"/>
            <a:ext cx="8881932" cy="1934216"/>
            <a:chOff x="2899018" y="1560026"/>
            <a:chExt cx="9228544" cy="2851696"/>
          </a:xfrm>
        </p:grpSpPr>
        <p:cxnSp>
          <p:nvCxnSpPr>
            <p:cNvPr id="2" name="Straight Connector 1">
              <a:extLst>
                <a:ext uri="{FF2B5EF4-FFF2-40B4-BE49-F238E27FC236}">
                  <a16:creationId xmlns:a16="http://schemas.microsoft.com/office/drawing/2014/main" id="{04A84754-AF13-3805-DF45-C5A15E39C396}"/>
                </a:ext>
              </a:extLst>
            </p:cNvPr>
            <p:cNvCxnSpPr>
              <a:cxnSpLocks/>
              <a:stCxn id="28" idx="3"/>
              <a:endCxn id="7" idx="1"/>
            </p:cNvCxnSpPr>
            <p:nvPr/>
          </p:nvCxnSpPr>
          <p:spPr>
            <a:xfrm>
              <a:off x="10646133" y="2821855"/>
              <a:ext cx="1037123" cy="0"/>
            </a:xfrm>
            <a:prstGeom prst="line">
              <a:avLst/>
            </a:prstGeom>
            <a:noFill/>
            <a:ln w="19050" cap="sq" cmpd="sng" algn="ctr">
              <a:solidFill>
                <a:srgbClr val="383A3B"/>
              </a:solidFill>
              <a:prstDash val="solid"/>
              <a:miter lim="800000"/>
            </a:ln>
            <a:effectLst/>
          </p:spPr>
        </p:cxnSp>
        <p:sp>
          <p:nvSpPr>
            <p:cNvPr id="7" name="Diamond 6">
              <a:extLst>
                <a:ext uri="{FF2B5EF4-FFF2-40B4-BE49-F238E27FC236}">
                  <a16:creationId xmlns:a16="http://schemas.microsoft.com/office/drawing/2014/main" id="{BAD42243-837B-6960-5750-A2A111AB7FEC}"/>
                </a:ext>
              </a:extLst>
            </p:cNvPr>
            <p:cNvSpPr/>
            <p:nvPr/>
          </p:nvSpPr>
          <p:spPr>
            <a:xfrm>
              <a:off x="11683256" y="2677274"/>
              <a:ext cx="245219" cy="289165"/>
            </a:xfrm>
            <a:prstGeom prst="diamond">
              <a:avLst/>
            </a:prstGeom>
            <a:solidFill>
              <a:srgbClr val="383A3B"/>
            </a:solidFill>
            <a:ln w="6350" cap="flat" cmpd="sng" algn="ctr">
              <a:solidFill>
                <a:srgbClr val="383A3B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Geneva" charset="0"/>
                <a:cs typeface="Arial" panose="020B0604020202020204" pitchFamily="34" charset="0"/>
              </a:endParaRPr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AF7556CE-F8F8-5664-178A-AD5C87EBDDA5}"/>
                </a:ext>
              </a:extLst>
            </p:cNvPr>
            <p:cNvCxnSpPr>
              <a:cxnSpLocks/>
            </p:cNvCxnSpPr>
            <p:nvPr/>
          </p:nvCxnSpPr>
          <p:spPr>
            <a:xfrm>
              <a:off x="4905350" y="4048143"/>
              <a:ext cx="5900764" cy="0"/>
            </a:xfrm>
            <a:prstGeom prst="line">
              <a:avLst/>
            </a:prstGeom>
            <a:noFill/>
            <a:ln w="12700" cap="sq" cmpd="sng" algn="ctr">
              <a:solidFill>
                <a:srgbClr val="383A3B">
                  <a:lumMod val="50000"/>
                  <a:lumOff val="50000"/>
                </a:srgbClr>
              </a:solidFill>
              <a:prstDash val="solid"/>
              <a:miter lim="800000"/>
            </a:ln>
            <a:effectLst/>
          </p:spPr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3BF1366D-8FC8-31C2-3BC4-3A474994BBB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905349" y="3865263"/>
              <a:ext cx="0" cy="182880"/>
            </a:xfrm>
            <a:prstGeom prst="line">
              <a:avLst/>
            </a:prstGeom>
            <a:noFill/>
            <a:ln w="12700" cap="sq" cmpd="sng" algn="ctr">
              <a:solidFill>
                <a:srgbClr val="383A3B">
                  <a:lumMod val="50000"/>
                  <a:lumOff val="50000"/>
                </a:srgbClr>
              </a:solidFill>
              <a:prstDash val="solid"/>
              <a:miter lim="800000"/>
            </a:ln>
            <a:effectLst/>
          </p:spPr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34C9E95F-52E3-ECD5-BA71-E2C2003E76F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677763" y="3865263"/>
              <a:ext cx="0" cy="182880"/>
            </a:xfrm>
            <a:prstGeom prst="line">
              <a:avLst/>
            </a:prstGeom>
            <a:noFill/>
            <a:ln w="12700" cap="sq" cmpd="sng" algn="ctr">
              <a:solidFill>
                <a:srgbClr val="383A3B">
                  <a:lumMod val="50000"/>
                  <a:lumOff val="50000"/>
                </a:srgbClr>
              </a:solidFill>
              <a:prstDash val="solid"/>
              <a:miter lim="800000"/>
            </a:ln>
            <a:effectLst/>
          </p:spPr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360BCBD0-B09C-45A4-01D3-66B8B211D8EC}"/>
                </a:ext>
              </a:extLst>
            </p:cNvPr>
            <p:cNvCxnSpPr>
              <a:cxnSpLocks/>
            </p:cNvCxnSpPr>
            <p:nvPr/>
          </p:nvCxnSpPr>
          <p:spPr>
            <a:xfrm>
              <a:off x="10894219" y="4050107"/>
              <a:ext cx="783544" cy="0"/>
            </a:xfrm>
            <a:prstGeom prst="line">
              <a:avLst/>
            </a:prstGeom>
            <a:noFill/>
            <a:ln w="12700" cap="sq" cmpd="sng" algn="ctr">
              <a:solidFill>
                <a:srgbClr val="383A3B">
                  <a:lumMod val="50000"/>
                  <a:lumOff val="50000"/>
                </a:srgbClr>
              </a:solidFill>
              <a:prstDash val="solid"/>
              <a:miter lim="800000"/>
            </a:ln>
            <a:effectLst/>
          </p:spPr>
        </p:cxn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CEC59D36-E2B8-5DDC-DED0-17D21A624D0C}"/>
                </a:ext>
              </a:extLst>
            </p:cNvPr>
            <p:cNvGrpSpPr/>
            <p:nvPr/>
          </p:nvGrpSpPr>
          <p:grpSpPr>
            <a:xfrm>
              <a:off x="10771171" y="3970218"/>
              <a:ext cx="157845" cy="155855"/>
              <a:chOff x="10771170" y="3259753"/>
              <a:chExt cx="157845" cy="227085"/>
            </a:xfrm>
          </p:grpSpPr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BBBB76EC-5F76-2439-C6D1-92D9F1543B7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771170" y="3259753"/>
                <a:ext cx="90386" cy="227085"/>
              </a:xfrm>
              <a:prstGeom prst="line">
                <a:avLst/>
              </a:prstGeom>
              <a:noFill/>
              <a:ln w="12700" cap="sq" cmpd="sng" algn="ctr">
                <a:solidFill>
                  <a:srgbClr val="383A3B">
                    <a:lumMod val="50000"/>
                    <a:lumOff val="50000"/>
                  </a:srgbClr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A49891F6-2462-DB86-F7ED-632F24F3EBC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838629" y="3259753"/>
                <a:ext cx="90386" cy="227085"/>
              </a:xfrm>
              <a:prstGeom prst="line">
                <a:avLst/>
              </a:prstGeom>
              <a:noFill/>
              <a:ln w="12700" cap="sq" cmpd="sng" algn="ctr">
                <a:solidFill>
                  <a:srgbClr val="383A3B">
                    <a:lumMod val="50000"/>
                    <a:lumOff val="50000"/>
                  </a:srgbClr>
                </a:solidFill>
                <a:prstDash val="solid"/>
                <a:miter lim="800000"/>
              </a:ln>
              <a:effectLst/>
            </p:spPr>
          </p:cxnSp>
        </p:grp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92B4D3D4-5E38-721F-4CBD-81DB80E05E3B}"/>
                </a:ext>
              </a:extLst>
            </p:cNvPr>
            <p:cNvSpPr/>
            <p:nvPr/>
          </p:nvSpPr>
          <p:spPr>
            <a:xfrm>
              <a:off x="4590962" y="4135147"/>
              <a:ext cx="640201" cy="238417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91430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1" b="1" i="0" u="none" strike="noStrike" kern="1200" cap="none" spc="0" normalizeH="0" baseline="0" noProof="0" dirty="0">
                  <a:ln>
                    <a:noFill/>
                  </a:ln>
                  <a:solidFill>
                    <a:srgbClr val="383A3B"/>
                  </a:solidFill>
                  <a:effectLst/>
                  <a:uLnTx/>
                  <a:uFillTx/>
                  <a:latin typeface="Arial" panose="020B0604020202020204" pitchFamily="34" charset="0"/>
                  <a:ea typeface="Geneva" charset="0"/>
                  <a:cs typeface="Arial" panose="020B0604020202020204" pitchFamily="34" charset="0"/>
                </a:rPr>
                <a:t>Day 1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D0406C2E-7DE2-89E9-F7D9-4067CAE1AA69}"/>
                </a:ext>
              </a:extLst>
            </p:cNvPr>
            <p:cNvSpPr/>
            <p:nvPr/>
          </p:nvSpPr>
          <p:spPr>
            <a:xfrm>
              <a:off x="8116332" y="4135147"/>
              <a:ext cx="920293" cy="238417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91430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1" b="1" i="0" u="none" strike="noStrike" kern="1200" cap="none" spc="0" normalizeH="0" baseline="0" noProof="0" dirty="0">
                  <a:ln>
                    <a:noFill/>
                  </a:ln>
                  <a:solidFill>
                    <a:srgbClr val="383A3B"/>
                  </a:solidFill>
                  <a:effectLst/>
                  <a:uLnTx/>
                  <a:uFillTx/>
                  <a:latin typeface="Arial" panose="020B0604020202020204" pitchFamily="34" charset="0"/>
                  <a:ea typeface="Geneva" charset="0"/>
                  <a:cs typeface="Arial" panose="020B0604020202020204" pitchFamily="34" charset="0"/>
                </a:rPr>
                <a:t>Week 24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425F8A2B-D4FB-A582-1B71-A1392BA06345}"/>
                </a:ext>
              </a:extLst>
            </p:cNvPr>
            <p:cNvSpPr/>
            <p:nvPr/>
          </p:nvSpPr>
          <p:spPr>
            <a:xfrm>
              <a:off x="8528755" y="3722655"/>
              <a:ext cx="1884709" cy="238417"/>
            </a:xfrm>
            <a:prstGeom prst="rect">
              <a:avLst/>
            </a:prstGeom>
            <a:noFill/>
          </p:spPr>
          <p:txBody>
            <a:bodyPr wrap="square" lIns="0" tIns="0" rIns="0" bIns="0" anchor="ctr">
              <a:spAutoFit/>
            </a:bodyPr>
            <a:lstStyle/>
            <a:p>
              <a:pPr marL="0" marR="0" lvl="0" indent="0" algn="ctr" defTabSz="91430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1" b="1" i="0" u="none" strike="noStrike" kern="1200" cap="none" spc="0" normalizeH="0" baseline="0" noProof="0" dirty="0">
                  <a:ln>
                    <a:noFill/>
                  </a:ln>
                  <a:solidFill>
                    <a:srgbClr val="A9233D"/>
                  </a:solidFill>
                  <a:effectLst/>
                  <a:uLnTx/>
                  <a:uFillTx/>
                  <a:latin typeface="Arial" panose="020B0604020202020204" pitchFamily="34" charset="0"/>
                  <a:ea typeface="Geneva" charset="0"/>
                  <a:cs typeface="Arial" panose="020B0604020202020204" pitchFamily="34" charset="0"/>
                </a:rPr>
                <a:t>Primary endpoint</a:t>
              </a:r>
            </a:p>
          </p:txBody>
        </p:sp>
        <p:sp>
          <p:nvSpPr>
            <p:cNvPr id="22" name="Isosceles Triangle 21">
              <a:extLst>
                <a:ext uri="{FF2B5EF4-FFF2-40B4-BE49-F238E27FC236}">
                  <a16:creationId xmlns:a16="http://schemas.microsoft.com/office/drawing/2014/main" id="{C077CBDF-95C9-5EDD-7AFA-9A56F40B1808}"/>
                </a:ext>
              </a:extLst>
            </p:cNvPr>
            <p:cNvSpPr/>
            <p:nvPr/>
          </p:nvSpPr>
          <p:spPr>
            <a:xfrm rot="10800000">
              <a:off x="8431437" y="3733273"/>
              <a:ext cx="290083" cy="269241"/>
            </a:xfrm>
            <a:prstGeom prst="triangle">
              <a:avLst/>
            </a:prstGeom>
            <a:solidFill>
              <a:srgbClr val="A9233D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Geneva" charset="0"/>
                <a:cs typeface="Arial" panose="020B0604020202020204" pitchFamily="34" charset="0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45BB11A1-EF46-0619-A49F-DCC33475FD8D}"/>
                </a:ext>
              </a:extLst>
            </p:cNvPr>
            <p:cNvSpPr/>
            <p:nvPr/>
          </p:nvSpPr>
          <p:spPr>
            <a:xfrm>
              <a:off x="4911063" y="1998895"/>
              <a:ext cx="3597779" cy="635275"/>
            </a:xfrm>
            <a:prstGeom prst="rect">
              <a:avLst/>
            </a:prstGeom>
            <a:solidFill>
              <a:srgbClr val="D85C00"/>
            </a:solidFill>
          </p:spPr>
          <p:txBody>
            <a:bodyPr wrap="square">
              <a:spAutoFit/>
            </a:bodyPr>
            <a:lstStyle/>
            <a:p>
              <a:pPr marL="0" marR="0" lvl="0" indent="0" algn="ct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Geneva" charset="0"/>
                  <a:cs typeface="Arial" panose="020B0604020202020204" pitchFamily="34" charset="0"/>
                </a:rPr>
                <a:t>MMB 200 mg daily </a:t>
              </a:r>
            </a:p>
            <a:p>
              <a:pPr marL="0" marR="0" lvl="0" indent="0" algn="ct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Geneva" charset="0"/>
                  <a:cs typeface="Arial" panose="020B0604020202020204" pitchFamily="34" charset="0"/>
                </a:rPr>
                <a:t>+ PBO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1E88518-862E-A9DD-F57C-EF4DC86E8EF3}"/>
                </a:ext>
              </a:extLst>
            </p:cNvPr>
            <p:cNvSpPr/>
            <p:nvPr/>
          </p:nvSpPr>
          <p:spPr>
            <a:xfrm>
              <a:off x="3216639" y="2686438"/>
              <a:ext cx="718189" cy="68065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30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383A3B"/>
                  </a:solidFill>
                  <a:effectLst/>
                  <a:uLnTx/>
                  <a:uFillTx/>
                  <a:latin typeface="Arial" panose="020B0604020202020204" pitchFamily="34" charset="0"/>
                  <a:ea typeface="Geneva" charset="0"/>
                  <a:cs typeface="Arial" panose="020B0604020202020204" pitchFamily="34" charset="0"/>
                </a:rPr>
                <a:t>N</a:t>
              </a:r>
              <a:r>
                <a:rPr kumimoji="0" lang="en-US" sz="700" b="0" i="0" u="none" strike="noStrike" kern="1200" cap="none" spc="0" normalizeH="0" baseline="0" noProof="0" dirty="0">
                  <a:ln>
                    <a:noFill/>
                  </a:ln>
                  <a:solidFill>
                    <a:srgbClr val="383A3B"/>
                  </a:solidFill>
                  <a:effectLst/>
                  <a:uLnTx/>
                  <a:uFillTx/>
                  <a:latin typeface="Arial" panose="020B0604020202020204" pitchFamily="34" charset="0"/>
                  <a:ea typeface="Geneva" charset="0"/>
                  <a:cs typeface="Arial" panose="020B0604020202020204" pitchFamily="34" charset="0"/>
                </a:rPr>
                <a:t> 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383A3B"/>
                  </a:solidFill>
                  <a:effectLst/>
                  <a:uLnTx/>
                  <a:uFillTx/>
                  <a:latin typeface="Arial" panose="020B0604020202020204" pitchFamily="34" charset="0"/>
                  <a:ea typeface="Geneva" charset="0"/>
                  <a:cs typeface="Arial" panose="020B0604020202020204" pitchFamily="34" charset="0"/>
                </a:rPr>
                <a:t>=</a:t>
              </a:r>
              <a:r>
                <a:rPr kumimoji="0" lang="en-US" sz="700" b="0" i="0" u="none" strike="noStrike" kern="1200" cap="none" spc="0" normalizeH="0" baseline="0" noProof="0" dirty="0">
                  <a:ln>
                    <a:noFill/>
                  </a:ln>
                  <a:solidFill>
                    <a:srgbClr val="383A3B"/>
                  </a:solidFill>
                  <a:effectLst/>
                  <a:uLnTx/>
                  <a:uFillTx/>
                  <a:latin typeface="Arial" panose="020B0604020202020204" pitchFamily="34" charset="0"/>
                  <a:ea typeface="Geneva" charset="0"/>
                  <a:cs typeface="Arial" panose="020B0604020202020204" pitchFamily="34" charset="0"/>
                </a:rPr>
                <a:t> 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383A3B"/>
                  </a:solidFill>
                  <a:effectLst/>
                  <a:uLnTx/>
                  <a:uFillTx/>
                  <a:latin typeface="Arial" panose="020B0604020202020204" pitchFamily="34" charset="0"/>
                  <a:ea typeface="Geneva" charset="0"/>
                  <a:cs typeface="Arial" panose="020B0604020202020204" pitchFamily="34" charset="0"/>
                </a:rPr>
                <a:t>195</a:t>
              </a:r>
            </a:p>
            <a:p>
              <a:pPr marL="0" marR="0" lvl="0" indent="0" algn="ctr" defTabSz="91430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383A3B"/>
                  </a:solidFill>
                  <a:effectLst/>
                  <a:uLnTx/>
                  <a:uFillTx/>
                  <a:latin typeface="Arial" panose="020B0604020202020204" pitchFamily="34" charset="0"/>
                  <a:ea typeface="Geneva" charset="0"/>
                  <a:cs typeface="Arial" panose="020B0604020202020204" pitchFamily="34" charset="0"/>
                </a:rPr>
                <a:t>2:1</a:t>
              </a:r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089318B5-CFC8-1E85-02C7-D0915AF1662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765499" y="2929244"/>
              <a:ext cx="0" cy="414756"/>
            </a:xfrm>
            <a:prstGeom prst="line">
              <a:avLst/>
            </a:prstGeom>
            <a:noFill/>
            <a:ln w="19050" cap="flat" cmpd="sng" algn="ctr">
              <a:solidFill>
                <a:srgbClr val="383A3B"/>
              </a:solidFill>
              <a:prstDash val="lgDash"/>
              <a:miter lim="800000"/>
            </a:ln>
            <a:effectLst/>
          </p:spPr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82F27A11-EBE5-8FC1-B3EB-E6031178EE68}"/>
                </a:ext>
              </a:extLst>
            </p:cNvPr>
            <p:cNvCxnSpPr>
              <a:cxnSpLocks/>
            </p:cNvCxnSpPr>
            <p:nvPr/>
          </p:nvCxnSpPr>
          <p:spPr>
            <a:xfrm>
              <a:off x="5763413" y="2947362"/>
              <a:ext cx="2976069" cy="0"/>
            </a:xfrm>
            <a:prstGeom prst="line">
              <a:avLst/>
            </a:prstGeom>
            <a:noFill/>
            <a:ln w="19050" cap="flat" cmpd="sng" algn="ctr">
              <a:solidFill>
                <a:srgbClr val="383A3B"/>
              </a:solidFill>
              <a:prstDash val="lgDash"/>
              <a:miter lim="800000"/>
            </a:ln>
            <a:effectLst/>
          </p:spPr>
        </p:cxn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0AB02218-C10F-11ED-AA61-19FC5CF10820}"/>
                </a:ext>
              </a:extLst>
            </p:cNvPr>
            <p:cNvSpPr/>
            <p:nvPr/>
          </p:nvSpPr>
          <p:spPr>
            <a:xfrm>
              <a:off x="4905352" y="3090818"/>
              <a:ext cx="3603492" cy="635275"/>
            </a:xfrm>
            <a:prstGeom prst="rect">
              <a:avLst/>
            </a:prstGeom>
            <a:solidFill>
              <a:srgbClr val="346691"/>
            </a:solidFill>
          </p:spPr>
          <p:txBody>
            <a:bodyPr wrap="square">
              <a:spAutoFit/>
            </a:bodyPr>
            <a:lstStyle/>
            <a:p>
              <a:pPr marL="0" marR="0" lvl="0" indent="0" algn="ct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Geneva" charset="0"/>
                  <a:cs typeface="Arial" panose="020B0604020202020204" pitchFamily="34" charset="0"/>
                </a:rPr>
                <a:t>DAN 600 mg daily </a:t>
              </a:r>
            </a:p>
            <a:p>
              <a:pPr marL="0" marR="0" lvl="0" indent="0" algn="ct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Geneva" charset="0"/>
                  <a:cs typeface="Arial" panose="020B0604020202020204" pitchFamily="34" charset="0"/>
                </a:rPr>
                <a:t>+ PBO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14A0B03-93CA-260B-8F92-15645A6DA249}"/>
                </a:ext>
              </a:extLst>
            </p:cNvPr>
            <p:cNvSpPr/>
            <p:nvPr/>
          </p:nvSpPr>
          <p:spPr>
            <a:xfrm>
              <a:off x="8617719" y="1998895"/>
              <a:ext cx="2028412" cy="1645920"/>
            </a:xfrm>
            <a:prstGeom prst="rect">
              <a:avLst/>
            </a:prstGeom>
            <a:solidFill>
              <a:srgbClr val="D85C00"/>
            </a:solidFill>
          </p:spPr>
          <p:txBody>
            <a:bodyPr wrap="square" anchor="ctr">
              <a:noAutofit/>
            </a:bodyPr>
            <a:lstStyle/>
            <a:p>
              <a:pPr marL="0" marR="0" lvl="0" indent="0" algn="ct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Geneva" charset="0"/>
                  <a:cs typeface="Arial" panose="020B0604020202020204" pitchFamily="34" charset="0"/>
                </a:rPr>
                <a:t>MMB </a:t>
              </a:r>
            </a:p>
            <a:p>
              <a:pPr marL="0" marR="0" lvl="0" indent="0" algn="ct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Geneva" charset="0"/>
                  <a:cs typeface="Arial" panose="020B0604020202020204" pitchFamily="34" charset="0"/>
                </a:rPr>
                <a:t>200 mg daily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012C8976-AD21-5A55-F545-C2892F351B00}"/>
                </a:ext>
              </a:extLst>
            </p:cNvPr>
            <p:cNvSpPr txBox="1"/>
            <p:nvPr/>
          </p:nvSpPr>
          <p:spPr>
            <a:xfrm>
              <a:off x="2899018" y="3696470"/>
              <a:ext cx="1491657" cy="715252"/>
            </a:xfrm>
            <a:prstGeom prst="rect">
              <a:avLst/>
            </a:prstGeom>
            <a:noFill/>
            <a:ln w="38100">
              <a:noFill/>
            </a:ln>
            <a:effectLst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30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1" b="1" i="0" u="none" strike="noStrike" kern="1200" cap="none" spc="0" normalizeH="0" baseline="0" noProof="0" dirty="0">
                  <a:ln>
                    <a:noFill/>
                  </a:ln>
                  <a:solidFill>
                    <a:srgbClr val="383A3B"/>
                  </a:solidFill>
                  <a:effectLst/>
                  <a:uLnTx/>
                  <a:uFillTx/>
                  <a:latin typeface="Arial" panose="020B0604020202020204" pitchFamily="34" charset="0"/>
                  <a:ea typeface="Geneva" charset="0"/>
                  <a:cs typeface="Arial" panose="020B0604020202020204" pitchFamily="34" charset="0"/>
                </a:rPr>
                <a:t>JAKi</a:t>
              </a:r>
            </a:p>
            <a:p>
              <a:pPr marL="0" marR="0" lvl="0" indent="0" algn="ctr" defTabSz="91430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1" b="1" i="0" u="none" strike="noStrike" kern="1200" cap="none" spc="0" normalizeH="0" baseline="0" noProof="0" dirty="0">
                  <a:ln>
                    <a:noFill/>
                  </a:ln>
                  <a:solidFill>
                    <a:srgbClr val="383A3B"/>
                  </a:solidFill>
                  <a:effectLst/>
                  <a:uLnTx/>
                  <a:uFillTx/>
                  <a:latin typeface="Arial" panose="020B0604020202020204" pitchFamily="34" charset="0"/>
                  <a:ea typeface="Geneva" charset="0"/>
                  <a:cs typeface="Arial" panose="020B0604020202020204" pitchFamily="34" charset="0"/>
                </a:rPr>
                <a:t> taper/washout</a:t>
              </a:r>
              <a:br>
                <a:rPr kumimoji="0" lang="en-US" sz="1051" b="1" i="0" u="none" strike="noStrike" kern="1200" cap="none" spc="0" normalizeH="0" baseline="0" noProof="0" dirty="0">
                  <a:ln>
                    <a:noFill/>
                  </a:ln>
                  <a:solidFill>
                    <a:srgbClr val="383A3B"/>
                  </a:solidFill>
                  <a:effectLst/>
                  <a:uLnTx/>
                  <a:uFillTx/>
                  <a:latin typeface="Arial" panose="020B0604020202020204" pitchFamily="34" charset="0"/>
                  <a:ea typeface="Geneva" charset="0"/>
                  <a:cs typeface="Arial" panose="020B0604020202020204" pitchFamily="34" charset="0"/>
                </a:rPr>
              </a:br>
              <a:r>
                <a:rPr kumimoji="0" lang="en-US" sz="1051" b="1" i="0" u="none" strike="noStrike" kern="1200" cap="none" spc="0" normalizeH="0" baseline="0" noProof="0" dirty="0">
                  <a:ln>
                    <a:noFill/>
                  </a:ln>
                  <a:solidFill>
                    <a:srgbClr val="383A3B"/>
                  </a:solidFill>
                  <a:effectLst/>
                  <a:uLnTx/>
                  <a:uFillTx/>
                  <a:latin typeface="Arial" panose="020B0604020202020204" pitchFamily="34" charset="0"/>
                  <a:ea typeface="Geneva" charset="0"/>
                  <a:cs typeface="Arial" panose="020B0604020202020204" pitchFamily="34" charset="0"/>
                </a:rPr>
                <a:t> ≥ 21 days </a:t>
              </a: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516A252D-4C81-C17E-EB65-FDE715531B4D}"/>
                </a:ext>
              </a:extLst>
            </p:cNvPr>
            <p:cNvSpPr/>
            <p:nvPr/>
          </p:nvSpPr>
          <p:spPr>
            <a:xfrm>
              <a:off x="5842184" y="2671136"/>
              <a:ext cx="2654428" cy="319906"/>
            </a:xfrm>
            <a:prstGeom prst="rect">
              <a:avLst/>
            </a:prstGeom>
          </p:spPr>
          <p:txBody>
            <a:bodyPr wrap="square" lIns="0" rIns="0">
              <a:spAutoFit/>
            </a:bodyPr>
            <a:lstStyle/>
            <a:p>
              <a:pPr marL="0" marR="0" lvl="0" indent="0" algn="l" defTabSz="914309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383A3B"/>
                  </a:solidFill>
                  <a:effectLst/>
                  <a:uLnTx/>
                  <a:uFillTx/>
                  <a:latin typeface="Arial" panose="020B0604020202020204" pitchFamily="34" charset="0"/>
                  <a:ea typeface="Geneva" charset="0"/>
                  <a:cs typeface="Arial" panose="020B0604020202020204" pitchFamily="34" charset="0"/>
                </a:rPr>
                <a:t>Early crossover if confirmed progression</a:t>
              </a:r>
            </a:p>
          </p:txBody>
        </p: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1FF8280E-962B-1122-65B2-2C06CDA3C32A}"/>
                </a:ext>
              </a:extLst>
            </p:cNvPr>
            <p:cNvCxnSpPr>
              <a:cxnSpLocks/>
            </p:cNvCxnSpPr>
            <p:nvPr/>
          </p:nvCxnSpPr>
          <p:spPr>
            <a:xfrm>
              <a:off x="4905351" y="1863964"/>
              <a:ext cx="3591260" cy="0"/>
            </a:xfrm>
            <a:prstGeom prst="line">
              <a:avLst/>
            </a:prstGeom>
            <a:noFill/>
            <a:ln w="12700" cap="sq" cmpd="sng" algn="ctr">
              <a:solidFill>
                <a:srgbClr val="FFFFFF">
                  <a:lumMod val="65000"/>
                </a:srgbClr>
              </a:solidFill>
              <a:prstDash val="solid"/>
              <a:miter lim="800000"/>
            </a:ln>
            <a:effectLst/>
          </p:spPr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873B4ED1-DA30-8994-3427-2A0796272977}"/>
                </a:ext>
              </a:extLst>
            </p:cNvPr>
            <p:cNvCxnSpPr>
              <a:cxnSpLocks/>
            </p:cNvCxnSpPr>
            <p:nvPr/>
          </p:nvCxnSpPr>
          <p:spPr>
            <a:xfrm>
              <a:off x="8617719" y="1863964"/>
              <a:ext cx="2028412" cy="0"/>
            </a:xfrm>
            <a:prstGeom prst="line">
              <a:avLst/>
            </a:prstGeom>
            <a:noFill/>
            <a:ln w="12700" cap="sq" cmpd="sng" algn="ctr">
              <a:solidFill>
                <a:srgbClr val="FFFFFF">
                  <a:lumMod val="65000"/>
                </a:srgbClr>
              </a:solidFill>
              <a:prstDash val="solid"/>
              <a:miter lim="800000"/>
            </a:ln>
            <a:effectLst/>
          </p:spPr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C5BDC228-5173-812D-48C4-2510DF0264D0}"/>
                </a:ext>
              </a:extLst>
            </p:cNvPr>
            <p:cNvCxnSpPr>
              <a:cxnSpLocks/>
            </p:cNvCxnSpPr>
            <p:nvPr/>
          </p:nvCxnSpPr>
          <p:spPr>
            <a:xfrm>
              <a:off x="10771172" y="1863964"/>
              <a:ext cx="1001353" cy="0"/>
            </a:xfrm>
            <a:prstGeom prst="line">
              <a:avLst/>
            </a:prstGeom>
            <a:noFill/>
            <a:ln w="12700" cap="sq" cmpd="sng" algn="ctr">
              <a:solidFill>
                <a:srgbClr val="FFFFFF">
                  <a:lumMod val="65000"/>
                </a:srgbClr>
              </a:solidFill>
              <a:prstDash val="solid"/>
              <a:miter lim="800000"/>
            </a:ln>
            <a:effectLst/>
          </p:spPr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50185916-92B2-A279-5A7F-7C059C0528D1}"/>
                </a:ext>
              </a:extLst>
            </p:cNvPr>
            <p:cNvCxnSpPr>
              <a:cxnSpLocks/>
            </p:cNvCxnSpPr>
            <p:nvPr/>
          </p:nvCxnSpPr>
          <p:spPr>
            <a:xfrm>
              <a:off x="4905349" y="1863964"/>
              <a:ext cx="0" cy="182880"/>
            </a:xfrm>
            <a:prstGeom prst="line">
              <a:avLst/>
            </a:prstGeom>
            <a:noFill/>
            <a:ln w="12700" cap="sq" cmpd="sng" algn="ctr">
              <a:solidFill>
                <a:srgbClr val="FFFFFF">
                  <a:lumMod val="65000"/>
                </a:srgbClr>
              </a:solidFill>
              <a:prstDash val="solid"/>
              <a:miter lim="800000"/>
            </a:ln>
            <a:effectLst/>
          </p:spPr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E7D9E914-3D72-D79E-E2EA-B1C7243959ED}"/>
                </a:ext>
              </a:extLst>
            </p:cNvPr>
            <p:cNvCxnSpPr>
              <a:cxnSpLocks/>
            </p:cNvCxnSpPr>
            <p:nvPr/>
          </p:nvCxnSpPr>
          <p:spPr>
            <a:xfrm>
              <a:off x="8617719" y="1863964"/>
              <a:ext cx="0" cy="182880"/>
            </a:xfrm>
            <a:prstGeom prst="line">
              <a:avLst/>
            </a:prstGeom>
            <a:noFill/>
            <a:ln w="12700" cap="sq" cmpd="sng" algn="ctr">
              <a:solidFill>
                <a:srgbClr val="FFFFFF">
                  <a:lumMod val="65000"/>
                </a:srgbClr>
              </a:solidFill>
              <a:prstDash val="solid"/>
              <a:miter lim="800000"/>
            </a:ln>
            <a:effectLst/>
          </p:spPr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ABA15A51-6572-EC41-EA45-5B3A141D3B8A}"/>
                </a:ext>
              </a:extLst>
            </p:cNvPr>
            <p:cNvCxnSpPr>
              <a:cxnSpLocks/>
            </p:cNvCxnSpPr>
            <p:nvPr/>
          </p:nvCxnSpPr>
          <p:spPr>
            <a:xfrm>
              <a:off x="8496611" y="1863964"/>
              <a:ext cx="0" cy="182880"/>
            </a:xfrm>
            <a:prstGeom prst="line">
              <a:avLst/>
            </a:prstGeom>
            <a:noFill/>
            <a:ln w="12700" cap="sq" cmpd="sng" algn="ctr">
              <a:solidFill>
                <a:srgbClr val="FFFFFF">
                  <a:lumMod val="65000"/>
                </a:srgbClr>
              </a:solidFill>
              <a:prstDash val="solid"/>
              <a:miter lim="800000"/>
            </a:ln>
            <a:effectLst/>
          </p:spPr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FE186667-138F-DB51-D293-EAB0D661EEAC}"/>
                </a:ext>
              </a:extLst>
            </p:cNvPr>
            <p:cNvCxnSpPr>
              <a:cxnSpLocks/>
            </p:cNvCxnSpPr>
            <p:nvPr/>
          </p:nvCxnSpPr>
          <p:spPr>
            <a:xfrm>
              <a:off x="10646131" y="1863964"/>
              <a:ext cx="0" cy="182880"/>
            </a:xfrm>
            <a:prstGeom prst="line">
              <a:avLst/>
            </a:prstGeom>
            <a:noFill/>
            <a:ln w="12700" cap="sq" cmpd="sng" algn="ctr">
              <a:solidFill>
                <a:srgbClr val="FFFFFF">
                  <a:lumMod val="65000"/>
                </a:srgbClr>
              </a:solidFill>
              <a:prstDash val="solid"/>
              <a:miter lim="800000"/>
            </a:ln>
            <a:effectLst/>
          </p:spPr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AE1DFA6F-44C6-976F-F3FA-02F688AB7575}"/>
                </a:ext>
              </a:extLst>
            </p:cNvPr>
            <p:cNvCxnSpPr>
              <a:cxnSpLocks/>
            </p:cNvCxnSpPr>
            <p:nvPr/>
          </p:nvCxnSpPr>
          <p:spPr>
            <a:xfrm>
              <a:off x="10756251" y="1863964"/>
              <a:ext cx="0" cy="182880"/>
            </a:xfrm>
            <a:prstGeom prst="line">
              <a:avLst/>
            </a:prstGeom>
            <a:noFill/>
            <a:ln w="12700" cap="sq" cmpd="sng" algn="ctr">
              <a:solidFill>
                <a:srgbClr val="FFFFFF">
                  <a:lumMod val="65000"/>
                </a:srgbClr>
              </a:solidFill>
              <a:prstDash val="solid"/>
              <a:miter lim="800000"/>
            </a:ln>
            <a:effectLst/>
          </p:spPr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5A4A65EF-D2E0-9BF7-8B05-D5A5297B1228}"/>
                </a:ext>
              </a:extLst>
            </p:cNvPr>
            <p:cNvCxnSpPr>
              <a:cxnSpLocks/>
            </p:cNvCxnSpPr>
            <p:nvPr/>
          </p:nvCxnSpPr>
          <p:spPr>
            <a:xfrm>
              <a:off x="11772521" y="1863964"/>
              <a:ext cx="0" cy="182880"/>
            </a:xfrm>
            <a:prstGeom prst="line">
              <a:avLst/>
            </a:prstGeom>
            <a:noFill/>
            <a:ln w="12700" cap="sq" cmpd="sng" algn="ctr">
              <a:solidFill>
                <a:srgbClr val="FFFFFF">
                  <a:lumMod val="65000"/>
                </a:srgbClr>
              </a:solidFill>
              <a:prstDash val="solid"/>
              <a:miter lim="800000"/>
            </a:ln>
            <a:effectLst/>
          </p:spPr>
        </p:cxn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8D061093-CA48-1E28-EEB4-1920CAB4D022}"/>
                </a:ext>
              </a:extLst>
            </p:cNvPr>
            <p:cNvSpPr/>
            <p:nvPr/>
          </p:nvSpPr>
          <p:spPr>
            <a:xfrm>
              <a:off x="5924667" y="1560026"/>
              <a:ext cx="1482348" cy="249572"/>
            </a:xfrm>
            <a:prstGeom prst="rect">
              <a:avLst/>
            </a:prstGeom>
            <a:noFill/>
          </p:spPr>
          <p:txBody>
            <a:bodyPr wrap="none" lIns="0" tIns="0" rIns="0" bIns="0" anchor="ctr">
              <a:spAutoFit/>
            </a:bodyPr>
            <a:lstStyle/>
            <a:p>
              <a:pPr marL="0" marR="0" lvl="0" indent="0" algn="ctr" defTabSz="91430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1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Geneva" charset="0"/>
                  <a:cs typeface="Arial" panose="020B0604020202020204" pitchFamily="34" charset="0"/>
                </a:rPr>
                <a:t>Double-blind treatment</a:t>
              </a: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8F7EBAC5-264F-8706-3587-DC3B75941523}"/>
                </a:ext>
              </a:extLst>
            </p:cNvPr>
            <p:cNvSpPr/>
            <p:nvPr/>
          </p:nvSpPr>
          <p:spPr>
            <a:xfrm>
              <a:off x="8903915" y="1568041"/>
              <a:ext cx="1392407" cy="249572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marL="0" marR="0" lvl="0" indent="0" algn="ctr" defTabSz="91430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1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Geneva" charset="0"/>
                  <a:cs typeface="Arial" panose="020B0604020202020204" pitchFamily="34" charset="0"/>
                </a:rPr>
                <a:t>Open-label crossover</a:t>
              </a: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948C8150-6C0E-FBAD-8B9B-104A61FED37D}"/>
                </a:ext>
              </a:extLst>
            </p:cNvPr>
            <p:cNvSpPr/>
            <p:nvPr/>
          </p:nvSpPr>
          <p:spPr>
            <a:xfrm>
              <a:off x="10593494" y="1562963"/>
              <a:ext cx="1534068" cy="249572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91430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1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Geneva" charset="0"/>
                  <a:cs typeface="Arial" panose="020B0604020202020204" pitchFamily="34" charset="0"/>
                </a:rPr>
                <a:t>Long-term follow-up</a:t>
              </a:r>
            </a:p>
          </p:txBody>
        </p:sp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D654AFFE-5133-B77A-E19B-583F989E74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" y="182880"/>
            <a:ext cx="11734800" cy="709331"/>
          </a:xfrm>
          <a:prstGeom prst="rect">
            <a:avLst/>
          </a:prstGeom>
        </p:spPr>
        <p:txBody>
          <a:bodyPr vert="horz" lIns="91440" tIns="91440" rIns="0" bIns="45720" rtlCol="0" anchor="t" anchorCtr="0">
            <a:noAutofit/>
          </a:bodyPr>
          <a:lstStyle/>
          <a:p>
            <a:pPr algn="l" defTabSz="913577">
              <a:lnSpc>
                <a:spcPct val="80000"/>
              </a:lnSpc>
            </a:pPr>
            <a:r>
              <a:rPr lang="en-US" sz="2000" dirty="0">
                <a:solidFill>
                  <a:srgbClr val="171E4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  <a:cs typeface="+mj-cs"/>
              </a:rPr>
              <a:t>MOMENTUM: Momelotinib vs Danazol in Symptomatic, Anemic, JAKi-Experienced Patients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718B874-35AC-9A37-9ED1-100C0735A908}"/>
              </a:ext>
            </a:extLst>
          </p:cNvPr>
          <p:cNvSpPr txBox="1"/>
          <p:nvPr/>
        </p:nvSpPr>
        <p:spPr>
          <a:xfrm>
            <a:off x="-16933" y="5919930"/>
            <a:ext cx="3109697" cy="276999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Verstovsek S. </a:t>
            </a:r>
            <a:r>
              <a:rPr kumimoji="0" lang="en-US" sz="1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Lancet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2023;401:269-280.</a:t>
            </a: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7C4D3E12-962B-D8A1-6416-7C3F9BD421CA}"/>
              </a:ext>
            </a:extLst>
          </p:cNvPr>
          <p:cNvGraphicFramePr>
            <a:graphicFrameLocks noGrp="1"/>
          </p:cNvGraphicFramePr>
          <p:nvPr/>
        </p:nvGraphicFramePr>
        <p:xfrm>
          <a:off x="276577" y="3882309"/>
          <a:ext cx="11638845" cy="2049432"/>
        </p:xfrm>
        <a:graphic>
          <a:graphicData uri="http://schemas.openxmlformats.org/drawingml/2006/table">
            <a:tbl>
              <a:tblPr firstRow="1" bandRow="1">
                <a:tableStyleId>{8EC20E35-A176-4012-BC5E-935CFFF8708E}</a:tableStyleId>
              </a:tblPr>
              <a:tblGrid>
                <a:gridCol w="2750950">
                  <a:extLst>
                    <a:ext uri="{9D8B030D-6E8A-4147-A177-3AD203B41FA5}">
                      <a16:colId xmlns:a16="http://schemas.microsoft.com/office/drawing/2014/main" val="2008326963"/>
                    </a:ext>
                  </a:extLst>
                </a:gridCol>
                <a:gridCol w="881909">
                  <a:extLst>
                    <a:ext uri="{9D8B030D-6E8A-4147-A177-3AD203B41FA5}">
                      <a16:colId xmlns:a16="http://schemas.microsoft.com/office/drawing/2014/main" val="1746807049"/>
                    </a:ext>
                  </a:extLst>
                </a:gridCol>
                <a:gridCol w="1933001">
                  <a:extLst>
                    <a:ext uri="{9D8B030D-6E8A-4147-A177-3AD203B41FA5}">
                      <a16:colId xmlns:a16="http://schemas.microsoft.com/office/drawing/2014/main" val="472262678"/>
                    </a:ext>
                  </a:extLst>
                </a:gridCol>
                <a:gridCol w="2111741">
                  <a:extLst>
                    <a:ext uri="{9D8B030D-6E8A-4147-A177-3AD203B41FA5}">
                      <a16:colId xmlns:a16="http://schemas.microsoft.com/office/drawing/2014/main" val="2371869199"/>
                    </a:ext>
                  </a:extLst>
                </a:gridCol>
                <a:gridCol w="1720677">
                  <a:extLst>
                    <a:ext uri="{9D8B030D-6E8A-4147-A177-3AD203B41FA5}">
                      <a16:colId xmlns:a16="http://schemas.microsoft.com/office/drawing/2014/main" val="967325591"/>
                    </a:ext>
                  </a:extLst>
                </a:gridCol>
                <a:gridCol w="2240567">
                  <a:extLst>
                    <a:ext uri="{9D8B030D-6E8A-4147-A177-3AD203B41FA5}">
                      <a16:colId xmlns:a16="http://schemas.microsoft.com/office/drawing/2014/main" val="255045594"/>
                    </a:ext>
                  </a:extLst>
                </a:gridCol>
              </a:tblGrid>
              <a:tr h="0"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609585" algn="l" defTabSz="609585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1219170" algn="l" defTabSz="609585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828754" algn="l" defTabSz="609585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2438339" algn="l" defTabSz="609585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3047924" algn="l" defTabSz="609585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3657509" algn="l" defTabSz="609585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4267093" algn="l" defTabSz="609585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4876678" algn="l" defTabSz="609585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200" baseline="0" dirty="0"/>
                        <a:t>Endpoints</a:t>
                      </a:r>
                      <a:endParaRPr lang="en-US" sz="120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36576" marB="36576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baseline="0" dirty="0">
                          <a:solidFill>
                            <a:schemeClr val="bg1"/>
                          </a:solidFill>
                        </a:rPr>
                        <a:t>Test order</a:t>
                      </a:r>
                      <a:endParaRPr lang="en-US" sz="1200" b="1" baseline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36576" marB="36576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baseline="0" dirty="0">
                          <a:solidFill>
                            <a:schemeClr val="bg1"/>
                          </a:solidFill>
                        </a:rPr>
                        <a:t>Criterion for significance</a:t>
                      </a:r>
                      <a:endParaRPr lang="en-US" sz="1200" b="1" baseline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36576" marB="36576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baseline="0" dirty="0">
                          <a:solidFill>
                            <a:schemeClr val="bg1"/>
                          </a:solidFill>
                        </a:rPr>
                        <a:t>Momelotinib group </a:t>
                      </a:r>
                    </a:p>
                    <a:p>
                      <a:pPr algn="ctr"/>
                      <a:r>
                        <a:rPr lang="en-US" sz="1200" b="1" baseline="0" dirty="0">
                          <a:solidFill>
                            <a:schemeClr val="bg1"/>
                          </a:solidFill>
                        </a:rPr>
                        <a:t>(n = 130)</a:t>
                      </a:r>
                      <a:endParaRPr lang="en-US" sz="1200" b="1" baseline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36576" marB="36576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baseline="0" dirty="0">
                          <a:solidFill>
                            <a:schemeClr val="bg1"/>
                          </a:solidFill>
                        </a:rPr>
                        <a:t>Danazol group </a:t>
                      </a:r>
                    </a:p>
                    <a:p>
                      <a:pPr algn="ctr"/>
                      <a:r>
                        <a:rPr lang="en-US" sz="1200" b="1" baseline="0" dirty="0">
                          <a:solidFill>
                            <a:schemeClr val="bg1"/>
                          </a:solidFill>
                        </a:rPr>
                        <a:t>(n = 65)</a:t>
                      </a:r>
                      <a:endParaRPr lang="en-US" sz="1200" b="1" baseline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36576" marB="36576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i="1" baseline="0" dirty="0">
                          <a:solidFill>
                            <a:schemeClr val="bg1"/>
                          </a:solidFill>
                        </a:rPr>
                        <a:t>P</a:t>
                      </a:r>
                      <a:r>
                        <a:rPr lang="en-US" sz="1200" b="1" baseline="0" dirty="0">
                          <a:solidFill>
                            <a:schemeClr val="bg1"/>
                          </a:solidFill>
                        </a:rPr>
                        <a:t> value</a:t>
                      </a:r>
                      <a:endParaRPr lang="en-US" sz="1200" b="1" baseline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36576" marB="36576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0966398"/>
                  </a:ext>
                </a:extLst>
              </a:tr>
              <a:tr h="222527"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TSS response rate</a:t>
                      </a:r>
                      <a:endParaRPr lang="en-US" sz="11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strike="noStrike" baseline="0" dirty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sz="1100" strike="noStrike" baseline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Superiority (P ≤ 0.05)</a:t>
                      </a:r>
                      <a:endParaRPr lang="en-US" sz="11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32 (25%)</a:t>
                      </a:r>
                      <a:endParaRPr lang="en-US" sz="11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6 (9%)</a:t>
                      </a:r>
                      <a:endParaRPr lang="en-US" sz="11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Two-sided 0.0095 (superior)</a:t>
                      </a:r>
                      <a:endParaRPr lang="en-US" sz="11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80132065"/>
                  </a:ext>
                </a:extLst>
              </a:tr>
              <a:tr h="233413"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Transfusion independence rate</a:t>
                      </a:r>
                      <a:endParaRPr lang="en-US" sz="11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strike="noStrike" kern="1200" baseline="0" dirty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en-US" sz="11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Noninferiority</a:t>
                      </a:r>
                      <a:endParaRPr lang="en-US" sz="11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39 (30%)</a:t>
                      </a:r>
                      <a:endParaRPr lang="en-US" sz="11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13 (20%)</a:t>
                      </a:r>
                      <a:endParaRPr lang="en-US" sz="11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One-sided 0.0116 (non-inferior)</a:t>
                      </a:r>
                      <a:endParaRPr lang="en-US" sz="11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04676722"/>
                  </a:ext>
                </a:extLst>
              </a:tr>
              <a:tr h="244299">
                <a:tc>
                  <a:txBody>
                    <a:bodyPr/>
                    <a:lstStyle>
                      <a:lvl1pPr marL="0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609585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1219170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828754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2438339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3047924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3657509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4267093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4876678" algn="l" defTabSz="609585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Splenic response rate (≥ 25% reduction)</a:t>
                      </a:r>
                      <a:endParaRPr lang="en-US" sz="11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strike="noStrike" kern="1200" baseline="0" dirty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en-US" sz="11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Superiority (P ≤ 0.05)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51 (39%)</a:t>
                      </a:r>
                      <a:endParaRPr lang="en-US" sz="11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4 (6%)</a:t>
                      </a:r>
                      <a:endParaRPr lang="en-US" sz="11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Two-sided &lt; 0.0001 (superior)</a:t>
                      </a:r>
                      <a:endParaRPr lang="en-US" sz="11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26782537"/>
                  </a:ext>
                </a:extLst>
              </a:tr>
              <a:tr h="315120"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Absolute TSS change from baseline</a:t>
                      </a:r>
                      <a:endParaRPr lang="en-US" sz="11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strike="noStrike" kern="1200" baseline="0" dirty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en-US" sz="11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Superiority (P ≤ 0.05)</a:t>
                      </a:r>
                      <a:endParaRPr lang="en-US" sz="11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-11.5</a:t>
                      </a:r>
                      <a:endParaRPr lang="en-US" sz="11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-3.9 </a:t>
                      </a:r>
                      <a:endParaRPr lang="en-US" sz="11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Two-sided 0.0014 (superior)</a:t>
                      </a:r>
                      <a:endParaRPr lang="en-US" sz="11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93566180"/>
                  </a:ext>
                </a:extLst>
              </a:tr>
              <a:tr h="211642"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Splenic response rate (≥ 35% reduction)</a:t>
                      </a:r>
                      <a:endParaRPr lang="en-US" sz="11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en-US" sz="11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Superiority (P ≤ 0.05)</a:t>
                      </a:r>
                      <a:endParaRPr lang="en-US" sz="11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29 (22%)</a:t>
                      </a:r>
                      <a:endParaRPr lang="en-US" sz="11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 2 (3%)</a:t>
                      </a:r>
                      <a:endParaRPr lang="en-US" sz="11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Two-sided 0.0011 (superior)</a:t>
                      </a:r>
                      <a:endParaRPr lang="en-US" sz="11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86937573"/>
                  </a:ext>
                </a:extLst>
              </a:tr>
              <a:tr h="211642"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Rate of zero transfusions to week 24</a:t>
                      </a:r>
                      <a:endParaRPr lang="en-US" sz="11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6</a:t>
                      </a:r>
                      <a:endParaRPr lang="en-US" sz="11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Superiority (P ≤ 0.05)</a:t>
                      </a:r>
                      <a:endParaRPr lang="en-US" sz="11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46 (35%)</a:t>
                      </a:r>
                      <a:endParaRPr lang="en-US" sz="11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11 (17%)</a:t>
                      </a:r>
                      <a:endParaRPr lang="en-US" sz="11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Two-sided 0.0012 (superior)</a:t>
                      </a:r>
                      <a:endParaRPr lang="en-US" sz="11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84281438"/>
                  </a:ext>
                </a:extLst>
              </a:tr>
            </a:tbl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E6F3CDA2-AFCE-1838-341C-777AEA923B13}"/>
              </a:ext>
            </a:extLst>
          </p:cNvPr>
          <p:cNvSpPr txBox="1"/>
          <p:nvPr/>
        </p:nvSpPr>
        <p:spPr>
          <a:xfrm>
            <a:off x="2364886" y="3447230"/>
            <a:ext cx="86255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Summary of Primary and Key Secondary Efficacy Endpoint Analyses at Week 24</a:t>
            </a:r>
          </a:p>
        </p:txBody>
      </p:sp>
      <p:sp>
        <p:nvSpPr>
          <p:cNvPr id="47" name="Rounded Rectangle 5">
            <a:extLst>
              <a:ext uri="{FF2B5EF4-FFF2-40B4-BE49-F238E27FC236}">
                <a16:creationId xmlns:a16="http://schemas.microsoft.com/office/drawing/2014/main" id="{D0004B5E-F8F6-7932-150C-B0CE095363C0}"/>
              </a:ext>
            </a:extLst>
          </p:cNvPr>
          <p:cNvSpPr/>
          <p:nvPr/>
        </p:nvSpPr>
        <p:spPr>
          <a:xfrm>
            <a:off x="295936" y="838200"/>
            <a:ext cx="2144931" cy="2590800"/>
          </a:xfrm>
          <a:prstGeom prst="rect">
            <a:avLst/>
          </a:prstGeom>
          <a:solidFill>
            <a:srgbClr val="E7E8E9">
              <a:alpha val="50196"/>
            </a:srgbClr>
          </a:solidFill>
          <a:ln w="285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Previously treated with JAKi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Symptomatic (TSS ≥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10)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Anemic (Hgb &lt;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10 g/dL)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Platelets ≥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25 x 10</a:t>
            </a:r>
            <a:r>
              <a:rPr kumimoji="0" lang="en-US" sz="11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9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/L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Stratification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TSS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Palpable  spleen length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Transfused units in prior 8 weeks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Study site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49764F00-5FDD-925B-E6F1-059D33717CCC}"/>
              </a:ext>
            </a:extLst>
          </p:cNvPr>
          <p:cNvCxnSpPr/>
          <p:nvPr/>
        </p:nvCxnSpPr>
        <p:spPr>
          <a:xfrm>
            <a:off x="2440867" y="1941939"/>
            <a:ext cx="328551" cy="0"/>
          </a:xfrm>
          <a:prstGeom prst="line">
            <a:avLst/>
          </a:prstGeom>
          <a:ln w="28575" cmpd="sng">
            <a:solidFill>
              <a:schemeClr val="tx1"/>
            </a:solidFill>
            <a:headEnd type="none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Oval 49">
            <a:extLst>
              <a:ext uri="{FF2B5EF4-FFF2-40B4-BE49-F238E27FC236}">
                <a16:creationId xmlns:a16="http://schemas.microsoft.com/office/drawing/2014/main" id="{159F1DEF-E8F4-A301-DAC7-2EB5C25ED084}"/>
              </a:ext>
            </a:extLst>
          </p:cNvPr>
          <p:cNvSpPr/>
          <p:nvPr/>
        </p:nvSpPr>
        <p:spPr>
          <a:xfrm>
            <a:off x="2545977" y="1740086"/>
            <a:ext cx="381000" cy="381000"/>
          </a:xfrm>
          <a:prstGeom prst="ellipse">
            <a:avLst/>
          </a:prstGeom>
          <a:solidFill>
            <a:schemeClr val="bg1"/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19334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</a:t>
            </a:r>
          </a:p>
        </p:txBody>
      </p: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57E961A3-8672-A22D-4CAA-DA2474216D59}"/>
              </a:ext>
            </a:extLst>
          </p:cNvPr>
          <p:cNvCxnSpPr/>
          <p:nvPr/>
        </p:nvCxnSpPr>
        <p:spPr>
          <a:xfrm>
            <a:off x="2727580" y="1484010"/>
            <a:ext cx="1856452" cy="0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518F651E-F7C5-72DD-13C5-B76502D089A4}"/>
              </a:ext>
            </a:extLst>
          </p:cNvPr>
          <p:cNvCxnSpPr/>
          <p:nvPr/>
        </p:nvCxnSpPr>
        <p:spPr>
          <a:xfrm>
            <a:off x="2727580" y="2405269"/>
            <a:ext cx="1856452" cy="0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227193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>
            <a:extLst>
              <a:ext uri="{FF2B5EF4-FFF2-40B4-BE49-F238E27FC236}">
                <a16:creationId xmlns:a16="http://schemas.microsoft.com/office/drawing/2014/main" id="{26C1A35B-3A84-C667-AEC7-3CDF543E4C9C}"/>
              </a:ext>
            </a:extLst>
          </p:cNvPr>
          <p:cNvSpPr txBox="1">
            <a:spLocks/>
          </p:cNvSpPr>
          <p:nvPr/>
        </p:nvSpPr>
        <p:spPr>
          <a:xfrm>
            <a:off x="2" y="227636"/>
            <a:ext cx="12195428" cy="61949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002557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1200" cap="none" spc="0" normalizeH="0" baseline="0" noProof="0" dirty="0">
              <a:ln>
                <a:noFill/>
              </a:ln>
              <a:solidFill>
                <a:srgbClr val="002557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E886B1C-3F49-F25A-38EC-4D0ECE485577}"/>
              </a:ext>
            </a:extLst>
          </p:cNvPr>
          <p:cNvGrpSpPr/>
          <p:nvPr/>
        </p:nvGrpSpPr>
        <p:grpSpPr>
          <a:xfrm>
            <a:off x="611286" y="1066800"/>
            <a:ext cx="10792445" cy="4420179"/>
            <a:chOff x="194913" y="1275606"/>
            <a:chExt cx="8864867" cy="3256200"/>
          </a:xfrm>
        </p:grpSpPr>
        <p:sp>
          <p:nvSpPr>
            <p:cNvPr id="9" name="Text Placeholder 5">
              <a:extLst>
                <a:ext uri="{FF2B5EF4-FFF2-40B4-BE49-F238E27FC236}">
                  <a16:creationId xmlns:a16="http://schemas.microsoft.com/office/drawing/2014/main" id="{DE77AB0D-E41B-885E-F2D7-BCF6ADC717C6}"/>
                </a:ext>
              </a:extLst>
            </p:cNvPr>
            <p:cNvSpPr txBox="1">
              <a:spLocks/>
            </p:cNvSpPr>
            <p:nvPr/>
          </p:nvSpPr>
          <p:spPr>
            <a:xfrm>
              <a:off x="194913" y="4296080"/>
              <a:ext cx="8864867" cy="235726"/>
            </a:xfrm>
            <a:prstGeom prst="rect">
              <a:avLst/>
            </a:prstGeom>
          </p:spPr>
          <p:txBody>
            <a:bodyPr/>
            <a:lstStyle>
              <a:lvl1pPr marL="342900" indent="-34290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Clr>
                  <a:srgbClr val="0076A9"/>
                </a:buClr>
                <a:buFont typeface="Arial" panose="020B0604020202020204" pitchFamily="34" charset="0"/>
                <a:buChar char="•"/>
                <a:defRPr lang="en-US" sz="2400" kern="1200" dirty="0">
                  <a:solidFill>
                    <a:srgbClr val="002557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rgbClr val="0076A9"/>
                </a:buClr>
                <a:buFont typeface="Wingdings" panose="05000000000000000000" pitchFamily="2" charset="2"/>
                <a:buChar char="§"/>
                <a:defRPr lang="en-US" sz="2400" kern="1200" dirty="0">
                  <a:solidFill>
                    <a:srgbClr val="002557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rgbClr val="0076A9"/>
                </a:buClr>
                <a:buFont typeface="Courier New" panose="02070309020205020404" pitchFamily="49" charset="0"/>
                <a:buChar char="o"/>
                <a:defRPr lang="en-US" sz="1800" kern="1200" dirty="0">
                  <a:solidFill>
                    <a:srgbClr val="002557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rgbClr val="0076A9"/>
                </a:buClr>
                <a:buFont typeface="Arial" panose="020B0604020202020204" pitchFamily="34" charset="0"/>
                <a:buChar char="•"/>
                <a:defRPr lang="en-US" sz="1800" kern="1200" dirty="0">
                  <a:solidFill>
                    <a:srgbClr val="002557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rgbClr val="0076A9"/>
                </a:buClr>
                <a:buFont typeface="Arial" panose="020B0604020202020204" pitchFamily="34" charset="0"/>
                <a:buChar char="•"/>
                <a:defRPr lang="en-US" sz="1800" kern="1200" dirty="0">
                  <a:solidFill>
                    <a:srgbClr val="002557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533"/>
                </a:spcBef>
                <a:spcAft>
                  <a:spcPts val="0"/>
                </a:spcAft>
                <a:buClr>
                  <a:srgbClr val="0076A9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US" sz="1067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" name="Line 6">
              <a:extLst>
                <a:ext uri="{FF2B5EF4-FFF2-40B4-BE49-F238E27FC236}">
                  <a16:creationId xmlns:a16="http://schemas.microsoft.com/office/drawing/2014/main" id="{78D8481B-1F62-767E-E88E-45950EA9130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91198" y="2033800"/>
              <a:ext cx="54000" cy="0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Geneva" charset="0"/>
                <a:cs typeface="Arial" charset="0"/>
              </a:endParaRPr>
            </a:p>
          </p:txBody>
        </p:sp>
        <p:sp>
          <p:nvSpPr>
            <p:cNvPr id="11" name="Line 7">
              <a:extLst>
                <a:ext uri="{FF2B5EF4-FFF2-40B4-BE49-F238E27FC236}">
                  <a16:creationId xmlns:a16="http://schemas.microsoft.com/office/drawing/2014/main" id="{B856CFAC-2FD1-B91B-4026-0F40FB40776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91198" y="2382653"/>
              <a:ext cx="54000" cy="0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Geneva" charset="0"/>
                <a:cs typeface="Arial" charset="0"/>
              </a:endParaRPr>
            </a:p>
          </p:txBody>
        </p:sp>
        <p:sp>
          <p:nvSpPr>
            <p:cNvPr id="12" name="Line 8">
              <a:extLst>
                <a:ext uri="{FF2B5EF4-FFF2-40B4-BE49-F238E27FC236}">
                  <a16:creationId xmlns:a16="http://schemas.microsoft.com/office/drawing/2014/main" id="{092417F9-BEC1-16D5-5E99-2D5AA35107E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91198" y="3079169"/>
              <a:ext cx="54000" cy="0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Geneva" charset="0"/>
                <a:cs typeface="Arial" charset="0"/>
              </a:endParaRPr>
            </a:p>
          </p:txBody>
        </p:sp>
        <p:sp>
          <p:nvSpPr>
            <p:cNvPr id="13" name="Line 9">
              <a:extLst>
                <a:ext uri="{FF2B5EF4-FFF2-40B4-BE49-F238E27FC236}">
                  <a16:creationId xmlns:a16="http://schemas.microsoft.com/office/drawing/2014/main" id="{4AD35026-16A8-CFE9-5823-725F7C55920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91198" y="3779256"/>
              <a:ext cx="54000" cy="0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Geneva" charset="0"/>
                <a:cs typeface="Arial" charset="0"/>
              </a:endParaRPr>
            </a:p>
          </p:txBody>
        </p:sp>
        <p:sp>
          <p:nvSpPr>
            <p:cNvPr id="14" name="Line 10">
              <a:extLst>
                <a:ext uri="{FF2B5EF4-FFF2-40B4-BE49-F238E27FC236}">
                  <a16:creationId xmlns:a16="http://schemas.microsoft.com/office/drawing/2014/main" id="{5CAFE248-C773-21B0-3FDF-243E5C1E91A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91198" y="2731506"/>
              <a:ext cx="54000" cy="0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Geneva" charset="0"/>
                <a:cs typeface="Arial" charset="0"/>
              </a:endParaRPr>
            </a:p>
          </p:txBody>
        </p:sp>
        <p:sp>
          <p:nvSpPr>
            <p:cNvPr id="15" name="Line 11">
              <a:extLst>
                <a:ext uri="{FF2B5EF4-FFF2-40B4-BE49-F238E27FC236}">
                  <a16:creationId xmlns:a16="http://schemas.microsoft.com/office/drawing/2014/main" id="{34209DB0-B51A-3B38-2AF7-D7AB155949C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91198" y="3430403"/>
              <a:ext cx="54000" cy="0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Geneva" charset="0"/>
                <a:cs typeface="Arial" charset="0"/>
              </a:endParaRPr>
            </a:p>
          </p:txBody>
        </p:sp>
        <p:sp>
          <p:nvSpPr>
            <p:cNvPr id="16" name="Line 12">
              <a:extLst>
                <a:ext uri="{FF2B5EF4-FFF2-40B4-BE49-F238E27FC236}">
                  <a16:creationId xmlns:a16="http://schemas.microsoft.com/office/drawing/2014/main" id="{A2402B78-CBEF-8D66-EF98-1E8558B1857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91198" y="4128109"/>
              <a:ext cx="54000" cy="0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Geneva" charset="0"/>
                <a:cs typeface="Arial" charset="0"/>
              </a:endParaRPr>
            </a:p>
          </p:txBody>
        </p:sp>
        <p:sp>
          <p:nvSpPr>
            <p:cNvPr id="17" name="Line 13">
              <a:extLst>
                <a:ext uri="{FF2B5EF4-FFF2-40B4-BE49-F238E27FC236}">
                  <a16:creationId xmlns:a16="http://schemas.microsoft.com/office/drawing/2014/main" id="{86947285-B60C-F72E-8F89-CF2A8B6F9FA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91198" y="1682565"/>
              <a:ext cx="54000" cy="0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Geneva" charset="0"/>
                <a:cs typeface="Arial" charset="0"/>
              </a:endParaRPr>
            </a:p>
          </p:txBody>
        </p:sp>
        <p:sp>
          <p:nvSpPr>
            <p:cNvPr id="18" name="Rectangle 14">
              <a:extLst>
                <a:ext uri="{FF2B5EF4-FFF2-40B4-BE49-F238E27FC236}">
                  <a16:creationId xmlns:a16="http://schemas.microsoft.com/office/drawing/2014/main" id="{0E999297-087B-B90A-8EF4-F7B8C71579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9558" y="3216091"/>
              <a:ext cx="546497" cy="912019"/>
            </a:xfrm>
            <a:prstGeom prst="rect">
              <a:avLst/>
            </a:prstGeom>
            <a:solidFill>
              <a:srgbClr val="0076A9">
                <a:alpha val="5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Geneva" charset="0"/>
                <a:cs typeface="Arial" charset="0"/>
              </a:endParaRPr>
            </a:p>
          </p:txBody>
        </p:sp>
        <p:sp>
          <p:nvSpPr>
            <p:cNvPr id="19" name="Rectangle 15">
              <a:extLst>
                <a:ext uri="{FF2B5EF4-FFF2-40B4-BE49-F238E27FC236}">
                  <a16:creationId xmlns:a16="http://schemas.microsoft.com/office/drawing/2014/main" id="{00D7A4D0-7CAE-12AD-A93E-709234E197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46054" y="1974269"/>
              <a:ext cx="548879" cy="2153841"/>
            </a:xfrm>
            <a:prstGeom prst="rect">
              <a:avLst/>
            </a:prstGeom>
            <a:solidFill>
              <a:srgbClr val="0076A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Geneva" charset="0"/>
                <a:cs typeface="Arial" charset="0"/>
              </a:endParaRPr>
            </a:p>
          </p:txBody>
        </p:sp>
        <p:sp>
          <p:nvSpPr>
            <p:cNvPr id="20" name="Rectangle 16">
              <a:extLst>
                <a:ext uri="{FF2B5EF4-FFF2-40B4-BE49-F238E27FC236}">
                  <a16:creationId xmlns:a16="http://schemas.microsoft.com/office/drawing/2014/main" id="{7FBE0B0A-F3AC-8B7F-49A6-136407205B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94958" y="3050594"/>
              <a:ext cx="547688" cy="1077516"/>
            </a:xfrm>
            <a:prstGeom prst="rect">
              <a:avLst/>
            </a:prstGeom>
            <a:solidFill>
              <a:srgbClr val="BFBFBF">
                <a:alpha val="5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Geneva" charset="0"/>
                <a:cs typeface="Arial" charset="0"/>
              </a:endParaRPr>
            </a:p>
          </p:txBody>
        </p:sp>
        <p:sp>
          <p:nvSpPr>
            <p:cNvPr id="21" name="Rectangle 17">
              <a:extLst>
                <a:ext uri="{FF2B5EF4-FFF2-40B4-BE49-F238E27FC236}">
                  <a16:creationId xmlns:a16="http://schemas.microsoft.com/office/drawing/2014/main" id="{3FB60F80-4317-9F09-B3DA-D4D41F5BF2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2645" y="2731506"/>
              <a:ext cx="548879" cy="1396604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Geneva" charset="0"/>
                <a:cs typeface="Arial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EF678BE-3661-672F-918B-AD1CDAB8BCB8}"/>
                </a:ext>
              </a:extLst>
            </p:cNvPr>
            <p:cNvSpPr txBox="1"/>
            <p:nvPr/>
          </p:nvSpPr>
          <p:spPr>
            <a:xfrm>
              <a:off x="421455" y="1968565"/>
              <a:ext cx="128597" cy="13047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Geneva" charset="0"/>
                  <a:cs typeface="Arial" charset="0"/>
                </a:rPr>
                <a:t>30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B2E5F22-D631-C0E0-51DC-76A987119928}"/>
                </a:ext>
              </a:extLst>
            </p:cNvPr>
            <p:cNvSpPr txBox="1"/>
            <p:nvPr/>
          </p:nvSpPr>
          <p:spPr>
            <a:xfrm>
              <a:off x="421453" y="2317418"/>
              <a:ext cx="128597" cy="13047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Geneva" charset="0"/>
                  <a:cs typeface="Arial" charset="0"/>
                </a:rPr>
                <a:t>25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DBECBDE7-6C97-6FE3-5EF2-9C9E404B8712}"/>
                </a:ext>
              </a:extLst>
            </p:cNvPr>
            <p:cNvSpPr txBox="1"/>
            <p:nvPr/>
          </p:nvSpPr>
          <p:spPr>
            <a:xfrm>
              <a:off x="421453" y="1617328"/>
              <a:ext cx="128597" cy="13047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Geneva" charset="0"/>
                  <a:cs typeface="Arial" charset="0"/>
                </a:rPr>
                <a:t>35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FA9C7ED-3E36-193F-8FE5-D5C61CBC120E}"/>
                </a:ext>
              </a:extLst>
            </p:cNvPr>
            <p:cNvSpPr txBox="1"/>
            <p:nvPr/>
          </p:nvSpPr>
          <p:spPr>
            <a:xfrm>
              <a:off x="421453" y="2666268"/>
              <a:ext cx="128597" cy="13047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Geneva" charset="0"/>
                  <a:cs typeface="Arial" charset="0"/>
                </a:rPr>
                <a:t>20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B2C4FCE-B6DA-E1FC-F83E-A12EB954D378}"/>
                </a:ext>
              </a:extLst>
            </p:cNvPr>
            <p:cNvSpPr txBox="1"/>
            <p:nvPr/>
          </p:nvSpPr>
          <p:spPr>
            <a:xfrm>
              <a:off x="421453" y="3013932"/>
              <a:ext cx="128597" cy="13047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Geneva" charset="0"/>
                  <a:cs typeface="Arial" charset="0"/>
                </a:rPr>
                <a:t>15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7FFA73DC-A35E-9A96-8B16-1B3AF5890574}"/>
                </a:ext>
              </a:extLst>
            </p:cNvPr>
            <p:cNvSpPr txBox="1"/>
            <p:nvPr/>
          </p:nvSpPr>
          <p:spPr>
            <a:xfrm>
              <a:off x="421453" y="3365165"/>
              <a:ext cx="128597" cy="13047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Geneva" charset="0"/>
                  <a:cs typeface="Arial" charset="0"/>
                </a:rPr>
                <a:t>10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D261E007-7043-3B20-1AE9-5C02658A685D}"/>
                </a:ext>
              </a:extLst>
            </p:cNvPr>
            <p:cNvSpPr txBox="1"/>
            <p:nvPr/>
          </p:nvSpPr>
          <p:spPr>
            <a:xfrm>
              <a:off x="485753" y="3714020"/>
              <a:ext cx="64299" cy="13047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Geneva" charset="0"/>
                  <a:cs typeface="Arial" charset="0"/>
                </a:rPr>
                <a:t>5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2DFAAE50-47FD-427E-77F2-9AE9761D685F}"/>
                </a:ext>
              </a:extLst>
            </p:cNvPr>
            <p:cNvSpPr txBox="1"/>
            <p:nvPr/>
          </p:nvSpPr>
          <p:spPr>
            <a:xfrm>
              <a:off x="485753" y="4062873"/>
              <a:ext cx="64299" cy="13047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Geneva" charset="0"/>
                  <a:cs typeface="Arial" charset="0"/>
                </a:rPr>
                <a:t>0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E0BE46D3-EF1D-27FC-719B-EB67F57E74EC}"/>
                </a:ext>
              </a:extLst>
            </p:cNvPr>
            <p:cNvSpPr txBox="1"/>
            <p:nvPr/>
          </p:nvSpPr>
          <p:spPr>
            <a:xfrm>
              <a:off x="834416" y="4164221"/>
              <a:ext cx="476783" cy="130478"/>
            </a:xfrm>
            <a:prstGeom prst="rect">
              <a:avLst/>
            </a:prstGeom>
            <a:noFill/>
          </p:spPr>
          <p:txBody>
            <a:bodyPr wrap="none" lIns="0" tIns="0" rIns="0" bIns="0" rtlCol="0" anchor="t">
              <a:spAutoFit/>
            </a:bodyPr>
            <a:lstStyle/>
            <a:p>
              <a:pPr marL="0" marR="0" lvl="0" indent="0" algn="ct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Geneva" charset="0"/>
                  <a:cs typeface="Arial" charset="0"/>
                </a:rPr>
                <a:t>Baseline 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5DBE5DFA-190D-85F3-1A03-38DE278F744F}"/>
                </a:ext>
              </a:extLst>
            </p:cNvPr>
            <p:cNvSpPr txBox="1"/>
            <p:nvPr/>
          </p:nvSpPr>
          <p:spPr>
            <a:xfrm>
              <a:off x="1375867" y="4164221"/>
              <a:ext cx="489253" cy="130478"/>
            </a:xfrm>
            <a:prstGeom prst="rect">
              <a:avLst/>
            </a:prstGeom>
            <a:noFill/>
          </p:spPr>
          <p:txBody>
            <a:bodyPr wrap="none" lIns="0" tIns="0" rIns="0" bIns="0" rtlCol="0" anchor="t">
              <a:spAutoFit/>
            </a:bodyPr>
            <a:lstStyle/>
            <a:p>
              <a:pPr marL="0" marR="0" lvl="0" indent="0" algn="ct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Geneva" charset="0"/>
                  <a:cs typeface="Arial" charset="0"/>
                </a:rPr>
                <a:t>Week 24 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C4EFC2BE-BD29-6CFF-B05D-DD14688D71C0}"/>
                </a:ext>
              </a:extLst>
            </p:cNvPr>
            <p:cNvSpPr txBox="1"/>
            <p:nvPr/>
          </p:nvSpPr>
          <p:spPr>
            <a:xfrm>
              <a:off x="743078" y="4339535"/>
              <a:ext cx="1208333" cy="130478"/>
            </a:xfrm>
            <a:prstGeom prst="rect">
              <a:avLst/>
            </a:prstGeom>
            <a:noFill/>
          </p:spPr>
          <p:txBody>
            <a:bodyPr wrap="none" lIns="0" tIns="0" rIns="0" bIns="0" rtlCol="0" anchor="t">
              <a:spAutoFit/>
            </a:bodyPr>
            <a:lstStyle/>
            <a:p>
              <a:pPr marL="0" marR="0" lvl="0" indent="0" algn="ct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Geneva" charset="0"/>
                  <a:cs typeface="Arial" charset="0"/>
                </a:rPr>
                <a:t>Momelotinib (N = 130)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FCCE4C70-EE44-47D1-6852-C2C58C8E8E2D}"/>
                </a:ext>
              </a:extLst>
            </p:cNvPr>
            <p:cNvSpPr txBox="1"/>
            <p:nvPr/>
          </p:nvSpPr>
          <p:spPr>
            <a:xfrm>
              <a:off x="2130414" y="4164221"/>
              <a:ext cx="476783" cy="130478"/>
            </a:xfrm>
            <a:prstGeom prst="rect">
              <a:avLst/>
            </a:prstGeom>
            <a:noFill/>
          </p:spPr>
          <p:txBody>
            <a:bodyPr wrap="none" lIns="0" tIns="0" rIns="0" bIns="0" rtlCol="0" anchor="t">
              <a:spAutoFit/>
            </a:bodyPr>
            <a:lstStyle/>
            <a:p>
              <a:pPr marL="0" marR="0" lvl="0" indent="0" algn="ct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Geneva" charset="0"/>
                  <a:cs typeface="Arial" charset="0"/>
                </a:rPr>
                <a:t>Baseline 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9A88CECC-296E-32CE-7D13-F3FD494ED68A}"/>
                </a:ext>
              </a:extLst>
            </p:cNvPr>
            <p:cNvSpPr txBox="1"/>
            <p:nvPr/>
          </p:nvSpPr>
          <p:spPr>
            <a:xfrm>
              <a:off x="2672458" y="4164221"/>
              <a:ext cx="489253" cy="130478"/>
            </a:xfrm>
            <a:prstGeom prst="rect">
              <a:avLst/>
            </a:prstGeom>
            <a:noFill/>
          </p:spPr>
          <p:txBody>
            <a:bodyPr wrap="none" lIns="0" tIns="0" rIns="0" bIns="0" rtlCol="0" anchor="t">
              <a:spAutoFit/>
            </a:bodyPr>
            <a:lstStyle/>
            <a:p>
              <a:pPr marL="0" marR="0" lvl="0" indent="0" algn="ct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Geneva" charset="0"/>
                  <a:cs typeface="Arial" charset="0"/>
                </a:rPr>
                <a:t>Week 24 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A115D327-1BA5-CD37-C53E-0CDF877C65BA}"/>
                </a:ext>
              </a:extLst>
            </p:cNvPr>
            <p:cNvSpPr txBox="1"/>
            <p:nvPr/>
          </p:nvSpPr>
          <p:spPr>
            <a:xfrm>
              <a:off x="2191936" y="4339535"/>
              <a:ext cx="902610" cy="130478"/>
            </a:xfrm>
            <a:prstGeom prst="rect">
              <a:avLst/>
            </a:prstGeom>
            <a:noFill/>
          </p:spPr>
          <p:txBody>
            <a:bodyPr wrap="none" lIns="0" tIns="0" rIns="0" bIns="0" rtlCol="0" anchor="t">
              <a:spAutoFit/>
            </a:bodyPr>
            <a:lstStyle/>
            <a:p>
              <a:pPr marL="0" marR="0" lvl="0" indent="0" algn="ct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Geneva" charset="0"/>
                  <a:cs typeface="Arial" charset="0"/>
                </a:rPr>
                <a:t>Danazol (N = 65)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92BBE825-8857-DA01-67D4-072FA88BA353}"/>
                </a:ext>
              </a:extLst>
            </p:cNvPr>
            <p:cNvSpPr txBox="1"/>
            <p:nvPr/>
          </p:nvSpPr>
          <p:spPr>
            <a:xfrm>
              <a:off x="2238882" y="2861642"/>
              <a:ext cx="271754" cy="152225"/>
            </a:xfrm>
            <a:prstGeom prst="rect">
              <a:avLst/>
            </a:prstGeom>
            <a:noFill/>
          </p:spPr>
          <p:txBody>
            <a:bodyPr wrap="none" lIns="0" tIns="0" rIns="0" bIns="0" rtlCol="0" anchor="t">
              <a:spAutoFit/>
            </a:bodyPr>
            <a:lstStyle/>
            <a:p>
              <a:pPr marL="0" marR="0" lvl="0" indent="0" algn="ct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Geneva" charset="0"/>
                  <a:cs typeface="Arial" charset="0"/>
                </a:rPr>
                <a:t>15%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1102D140-A162-149E-2B1B-D7ACF0048957}"/>
                </a:ext>
              </a:extLst>
            </p:cNvPr>
            <p:cNvSpPr txBox="1"/>
            <p:nvPr/>
          </p:nvSpPr>
          <p:spPr>
            <a:xfrm>
              <a:off x="2767756" y="2537757"/>
              <a:ext cx="310576" cy="173970"/>
            </a:xfrm>
            <a:prstGeom prst="rect">
              <a:avLst/>
            </a:prstGeom>
            <a:noFill/>
          </p:spPr>
          <p:txBody>
            <a:bodyPr wrap="none" lIns="0" tIns="0" rIns="0" bIns="0" rtlCol="0" anchor="t">
              <a:spAutoFit/>
            </a:bodyPr>
            <a:lstStyle/>
            <a:p>
              <a:pPr marL="0" marR="0" lvl="0" indent="0" algn="ct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Geneva" charset="0"/>
                  <a:cs typeface="Arial" charset="0"/>
                </a:rPr>
                <a:t>20%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85C8A0FF-9CE1-52D7-0591-C48F3899FA92}"/>
                </a:ext>
              </a:extLst>
            </p:cNvPr>
            <p:cNvSpPr txBox="1"/>
            <p:nvPr/>
          </p:nvSpPr>
          <p:spPr>
            <a:xfrm>
              <a:off x="1457915" y="1782641"/>
              <a:ext cx="337076" cy="181383"/>
            </a:xfrm>
            <a:prstGeom prst="rect">
              <a:avLst/>
            </a:prstGeom>
            <a:noFill/>
          </p:spPr>
          <p:txBody>
            <a:bodyPr wrap="none" lIns="0" tIns="0" rIns="0" bIns="0" rtlCol="0" anchor="t">
              <a:spAutoFit/>
            </a:bodyPr>
            <a:lstStyle/>
            <a:p>
              <a:pPr marL="0" marR="0" lvl="0" indent="0" algn="ct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Geneva" charset="0"/>
                  <a:cs typeface="Arial" charset="0"/>
                </a:rPr>
                <a:t>30%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29F9F13E-5E51-CFE4-96CA-288061AF2352}"/>
                </a:ext>
              </a:extLst>
            </p:cNvPr>
            <p:cNvSpPr txBox="1"/>
            <p:nvPr/>
          </p:nvSpPr>
          <p:spPr>
            <a:xfrm>
              <a:off x="924083" y="3029163"/>
              <a:ext cx="309362" cy="152225"/>
            </a:xfrm>
            <a:prstGeom prst="rect">
              <a:avLst/>
            </a:prstGeom>
            <a:noFill/>
          </p:spPr>
          <p:txBody>
            <a:bodyPr wrap="none" lIns="0" tIns="0" rIns="0" bIns="0" rtlCol="0" anchor="t">
              <a:spAutoFit/>
            </a:bodyPr>
            <a:lstStyle/>
            <a:p>
              <a:pPr marL="0" marR="0" lvl="0" indent="0" algn="ct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Geneva" charset="0"/>
                  <a:cs typeface="Arial" charset="0"/>
                </a:rPr>
                <a:t>13% 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49429741-10DA-57EE-19CE-6E7CA4CA4904}"/>
                </a:ext>
              </a:extLst>
            </p:cNvPr>
            <p:cNvSpPr txBox="1"/>
            <p:nvPr/>
          </p:nvSpPr>
          <p:spPr>
            <a:xfrm rot="16200000">
              <a:off x="-955349" y="2835459"/>
              <a:ext cx="2445544" cy="139759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Geneva" charset="0"/>
                  <a:cs typeface="Arial" charset="0"/>
                </a:rPr>
                <a:t>Transfusion Independence Rate, %</a:t>
              </a:r>
            </a:p>
          </p:txBody>
        </p:sp>
        <p:sp>
          <p:nvSpPr>
            <p:cNvPr id="41" name="Freeform 5">
              <a:extLst>
                <a:ext uri="{FF2B5EF4-FFF2-40B4-BE49-F238E27FC236}">
                  <a16:creationId xmlns:a16="http://schemas.microsoft.com/office/drawing/2014/main" id="{B28878DF-D9A8-7F07-13CD-5602A29E6C19}"/>
                </a:ext>
              </a:extLst>
            </p:cNvPr>
            <p:cNvSpPr>
              <a:spLocks/>
            </p:cNvSpPr>
            <p:nvPr/>
          </p:nvSpPr>
          <p:spPr bwMode="auto">
            <a:xfrm>
              <a:off x="648348" y="1682566"/>
              <a:ext cx="2690813" cy="2445544"/>
            </a:xfrm>
            <a:custGeom>
              <a:avLst/>
              <a:gdLst>
                <a:gd name="T0" fmla="*/ 0 w 2260"/>
                <a:gd name="T1" fmla="*/ 0 h 2054"/>
                <a:gd name="T2" fmla="*/ 0 w 2260"/>
                <a:gd name="T3" fmla="*/ 2054 h 2054"/>
                <a:gd name="T4" fmla="*/ 2260 w 2260"/>
                <a:gd name="T5" fmla="*/ 2054 h 20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60" h="2054">
                  <a:moveTo>
                    <a:pt x="0" y="0"/>
                  </a:moveTo>
                  <a:lnTo>
                    <a:pt x="0" y="2054"/>
                  </a:lnTo>
                  <a:lnTo>
                    <a:pt x="2260" y="2054"/>
                  </a:lnTo>
                </a:path>
              </a:pathLst>
            </a:custGeom>
            <a:noFill/>
            <a:ln w="12700" cap="sq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Geneva" charset="0"/>
                <a:cs typeface="Arial" charset="0"/>
              </a:endParaRPr>
            </a:p>
          </p:txBody>
        </p:sp>
        <p:sp>
          <p:nvSpPr>
            <p:cNvPr id="42" name="Freeform 21">
              <a:extLst>
                <a:ext uri="{FF2B5EF4-FFF2-40B4-BE49-F238E27FC236}">
                  <a16:creationId xmlns:a16="http://schemas.microsoft.com/office/drawing/2014/main" id="{427E4B00-1D3F-DDB1-1C08-1BCE4D038345}"/>
                </a:ext>
              </a:extLst>
            </p:cNvPr>
            <p:cNvSpPr>
              <a:spLocks/>
            </p:cNvSpPr>
            <p:nvPr/>
          </p:nvSpPr>
          <p:spPr bwMode="auto">
            <a:xfrm>
              <a:off x="4276726" y="1681376"/>
              <a:ext cx="4526756" cy="1982390"/>
            </a:xfrm>
            <a:custGeom>
              <a:avLst/>
              <a:gdLst>
                <a:gd name="T0" fmla="*/ 0 w 3802"/>
                <a:gd name="T1" fmla="*/ 0 h 1665"/>
                <a:gd name="T2" fmla="*/ 0 w 3802"/>
                <a:gd name="T3" fmla="*/ 1665 h 1665"/>
                <a:gd name="T4" fmla="*/ 3802 w 3802"/>
                <a:gd name="T5" fmla="*/ 1665 h 16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02" h="1665">
                  <a:moveTo>
                    <a:pt x="0" y="0"/>
                  </a:moveTo>
                  <a:lnTo>
                    <a:pt x="0" y="1665"/>
                  </a:lnTo>
                  <a:lnTo>
                    <a:pt x="3802" y="1665"/>
                  </a:lnTo>
                </a:path>
              </a:pathLst>
            </a:custGeom>
            <a:noFill/>
            <a:ln w="12700" cap="sq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Geneva" charset="0"/>
                <a:cs typeface="Arial" charset="0"/>
              </a:endParaRPr>
            </a:p>
          </p:txBody>
        </p:sp>
        <p:sp>
          <p:nvSpPr>
            <p:cNvPr id="43" name="Line 22">
              <a:extLst>
                <a:ext uri="{FF2B5EF4-FFF2-40B4-BE49-F238E27FC236}">
                  <a16:creationId xmlns:a16="http://schemas.microsoft.com/office/drawing/2014/main" id="{31755F9B-1318-71C9-AFC2-F2945549952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21956" y="2246922"/>
              <a:ext cx="54000" cy="0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Geneva" charset="0"/>
                <a:cs typeface="Arial" charset="0"/>
              </a:endParaRPr>
            </a:p>
          </p:txBody>
        </p:sp>
        <p:sp>
          <p:nvSpPr>
            <p:cNvPr id="44" name="Line 23">
              <a:extLst>
                <a:ext uri="{FF2B5EF4-FFF2-40B4-BE49-F238E27FC236}">
                  <a16:creationId xmlns:a16="http://schemas.microsoft.com/office/drawing/2014/main" id="{33DB7573-F881-2E18-B667-40638F06420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21956" y="2814850"/>
              <a:ext cx="54000" cy="0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Geneva" charset="0"/>
                <a:cs typeface="Arial" charset="0"/>
              </a:endParaRPr>
            </a:p>
          </p:txBody>
        </p:sp>
        <p:sp>
          <p:nvSpPr>
            <p:cNvPr id="45" name="Line 24">
              <a:extLst>
                <a:ext uri="{FF2B5EF4-FFF2-40B4-BE49-F238E27FC236}">
                  <a16:creationId xmlns:a16="http://schemas.microsoft.com/office/drawing/2014/main" id="{ABF3907F-6BBA-113D-DD36-75472DCC723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21956" y="3382778"/>
              <a:ext cx="54000" cy="0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Geneva" charset="0"/>
                <a:cs typeface="Arial" charset="0"/>
              </a:endParaRPr>
            </a:p>
          </p:txBody>
        </p:sp>
        <p:sp>
          <p:nvSpPr>
            <p:cNvPr id="46" name="Line 25">
              <a:extLst>
                <a:ext uri="{FF2B5EF4-FFF2-40B4-BE49-F238E27FC236}">
                  <a16:creationId xmlns:a16="http://schemas.microsoft.com/office/drawing/2014/main" id="{65412E42-8B41-5FEB-CB26-C03DF51B13A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21956" y="3098219"/>
              <a:ext cx="54000" cy="0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Geneva" charset="0"/>
                <a:cs typeface="Arial" charset="0"/>
              </a:endParaRPr>
            </a:p>
          </p:txBody>
        </p:sp>
        <p:sp>
          <p:nvSpPr>
            <p:cNvPr id="47" name="Line 26">
              <a:extLst>
                <a:ext uri="{FF2B5EF4-FFF2-40B4-BE49-F238E27FC236}">
                  <a16:creationId xmlns:a16="http://schemas.microsoft.com/office/drawing/2014/main" id="{84FBECE8-7EFE-F962-A40D-1B48648B212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21956" y="2530290"/>
              <a:ext cx="54000" cy="0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Geneva" charset="0"/>
                <a:cs typeface="Arial" charset="0"/>
              </a:endParaRPr>
            </a:p>
          </p:txBody>
        </p:sp>
        <p:sp>
          <p:nvSpPr>
            <p:cNvPr id="48" name="Line 27">
              <a:extLst>
                <a:ext uri="{FF2B5EF4-FFF2-40B4-BE49-F238E27FC236}">
                  <a16:creationId xmlns:a16="http://schemas.microsoft.com/office/drawing/2014/main" id="{1E4A60B9-07CF-C384-3509-3AFB94FBD04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21956" y="1964744"/>
              <a:ext cx="54000" cy="0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Geneva" charset="0"/>
                <a:cs typeface="Arial" charset="0"/>
              </a:endParaRPr>
            </a:p>
          </p:txBody>
        </p:sp>
        <p:sp>
          <p:nvSpPr>
            <p:cNvPr id="49" name="Line 28">
              <a:extLst>
                <a:ext uri="{FF2B5EF4-FFF2-40B4-BE49-F238E27FC236}">
                  <a16:creationId xmlns:a16="http://schemas.microsoft.com/office/drawing/2014/main" id="{8D610DDE-2164-9E52-071D-284133B1CAC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21956" y="3663765"/>
              <a:ext cx="54000" cy="0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Geneva" charset="0"/>
                <a:cs typeface="Arial" charset="0"/>
              </a:endParaRPr>
            </a:p>
          </p:txBody>
        </p:sp>
        <p:sp>
          <p:nvSpPr>
            <p:cNvPr id="50" name="Line 29">
              <a:extLst>
                <a:ext uri="{FF2B5EF4-FFF2-40B4-BE49-F238E27FC236}">
                  <a16:creationId xmlns:a16="http://schemas.microsoft.com/office/drawing/2014/main" id="{E889BA9B-2B65-028D-5218-396CF680FFC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41019" y="3663765"/>
              <a:ext cx="0" cy="54000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Geneva" charset="0"/>
                <a:cs typeface="Arial" charset="0"/>
              </a:endParaRPr>
            </a:p>
          </p:txBody>
        </p:sp>
        <p:sp>
          <p:nvSpPr>
            <p:cNvPr id="51" name="Line 30">
              <a:extLst>
                <a:ext uri="{FF2B5EF4-FFF2-40B4-BE49-F238E27FC236}">
                  <a16:creationId xmlns:a16="http://schemas.microsoft.com/office/drawing/2014/main" id="{A90D6E1D-716C-C553-84DD-1352B3DF7B6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12494" y="3663765"/>
              <a:ext cx="0" cy="54000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Geneva" charset="0"/>
                <a:cs typeface="Arial" charset="0"/>
              </a:endParaRPr>
            </a:p>
          </p:txBody>
        </p:sp>
        <p:sp>
          <p:nvSpPr>
            <p:cNvPr id="52" name="Line 31">
              <a:extLst>
                <a:ext uri="{FF2B5EF4-FFF2-40B4-BE49-F238E27FC236}">
                  <a16:creationId xmlns:a16="http://schemas.microsoft.com/office/drawing/2014/main" id="{E45244EC-B618-35C3-13B3-75A542AEA98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86350" y="3663765"/>
              <a:ext cx="0" cy="54000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Geneva" charset="0"/>
                <a:cs typeface="Arial" charset="0"/>
              </a:endParaRPr>
            </a:p>
          </p:txBody>
        </p:sp>
        <p:sp>
          <p:nvSpPr>
            <p:cNvPr id="53" name="Line 32">
              <a:extLst>
                <a:ext uri="{FF2B5EF4-FFF2-40B4-BE49-F238E27FC236}">
                  <a16:creationId xmlns:a16="http://schemas.microsoft.com/office/drawing/2014/main" id="{8408D339-1A36-B3B0-8308-BDCF67FA64A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57825" y="3663765"/>
              <a:ext cx="0" cy="54000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Geneva" charset="0"/>
                <a:cs typeface="Arial" charset="0"/>
              </a:endParaRPr>
            </a:p>
          </p:txBody>
        </p:sp>
        <p:sp>
          <p:nvSpPr>
            <p:cNvPr id="54" name="Line 33">
              <a:extLst>
                <a:ext uri="{FF2B5EF4-FFF2-40B4-BE49-F238E27FC236}">
                  <a16:creationId xmlns:a16="http://schemas.microsoft.com/office/drawing/2014/main" id="{8AE5D404-3C3A-8811-F2B5-4674220B8FA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828110" y="3663765"/>
              <a:ext cx="0" cy="54000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Geneva" charset="0"/>
                <a:cs typeface="Arial" charset="0"/>
              </a:endParaRPr>
            </a:p>
          </p:txBody>
        </p:sp>
        <p:sp>
          <p:nvSpPr>
            <p:cNvPr id="55" name="Line 34">
              <a:extLst>
                <a:ext uri="{FF2B5EF4-FFF2-40B4-BE49-F238E27FC236}">
                  <a16:creationId xmlns:a16="http://schemas.microsoft.com/office/drawing/2014/main" id="{3F2C7675-8188-BE70-4E2B-00A31017A4D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199585" y="3663765"/>
              <a:ext cx="0" cy="54000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Geneva" charset="0"/>
                <a:cs typeface="Arial" charset="0"/>
              </a:endParaRPr>
            </a:p>
          </p:txBody>
        </p:sp>
        <p:sp>
          <p:nvSpPr>
            <p:cNvPr id="56" name="Line 35">
              <a:extLst>
                <a:ext uri="{FF2B5EF4-FFF2-40B4-BE49-F238E27FC236}">
                  <a16:creationId xmlns:a16="http://schemas.microsoft.com/office/drawing/2014/main" id="{5E540BDC-6E28-2E04-C565-0062AE55430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573441" y="3663765"/>
              <a:ext cx="0" cy="54000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Geneva" charset="0"/>
                <a:cs typeface="Arial" charset="0"/>
              </a:endParaRPr>
            </a:p>
          </p:txBody>
        </p:sp>
        <p:sp>
          <p:nvSpPr>
            <p:cNvPr id="57" name="Line 36">
              <a:extLst>
                <a:ext uri="{FF2B5EF4-FFF2-40B4-BE49-F238E27FC236}">
                  <a16:creationId xmlns:a16="http://schemas.microsoft.com/office/drawing/2014/main" id="{877C9C67-3C9A-6142-1391-E3756C0A9A4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944916" y="3663765"/>
              <a:ext cx="0" cy="54000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Geneva" charset="0"/>
                <a:cs typeface="Arial" charset="0"/>
              </a:endParaRPr>
            </a:p>
          </p:txBody>
        </p:sp>
        <p:sp>
          <p:nvSpPr>
            <p:cNvPr id="58" name="Line 37">
              <a:extLst>
                <a:ext uri="{FF2B5EF4-FFF2-40B4-BE49-F238E27FC236}">
                  <a16:creationId xmlns:a16="http://schemas.microsoft.com/office/drawing/2014/main" id="{F0A6DC3B-5A36-8A66-AF86-90DD1CC60C4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316391" y="3663765"/>
              <a:ext cx="0" cy="54000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Geneva" charset="0"/>
                <a:cs typeface="Arial" charset="0"/>
              </a:endParaRPr>
            </a:p>
          </p:txBody>
        </p:sp>
        <p:sp>
          <p:nvSpPr>
            <p:cNvPr id="59" name="Line 38">
              <a:extLst>
                <a:ext uri="{FF2B5EF4-FFF2-40B4-BE49-F238E27FC236}">
                  <a16:creationId xmlns:a16="http://schemas.microsoft.com/office/drawing/2014/main" id="{E5AEF353-273E-8743-34E5-746E60AE199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687866" y="3663765"/>
              <a:ext cx="0" cy="54000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Geneva" charset="0"/>
                <a:cs typeface="Arial" charset="0"/>
              </a:endParaRPr>
            </a:p>
          </p:txBody>
        </p:sp>
        <p:sp>
          <p:nvSpPr>
            <p:cNvPr id="60" name="Line 39">
              <a:extLst>
                <a:ext uri="{FF2B5EF4-FFF2-40B4-BE49-F238E27FC236}">
                  <a16:creationId xmlns:a16="http://schemas.microsoft.com/office/drawing/2014/main" id="{9583531F-D897-B080-DBF7-A65EEA15B69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060531" y="3663765"/>
              <a:ext cx="0" cy="54000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Geneva" charset="0"/>
                <a:cs typeface="Arial" charset="0"/>
              </a:endParaRPr>
            </a:p>
          </p:txBody>
        </p:sp>
        <p:sp>
          <p:nvSpPr>
            <p:cNvPr id="61" name="Line 40">
              <a:extLst>
                <a:ext uri="{FF2B5EF4-FFF2-40B4-BE49-F238E27FC236}">
                  <a16:creationId xmlns:a16="http://schemas.microsoft.com/office/drawing/2014/main" id="{24361352-76CE-70AF-DD54-655C333E399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432006" y="3663765"/>
              <a:ext cx="0" cy="54000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Geneva" charset="0"/>
                <a:cs typeface="Arial" charset="0"/>
              </a:endParaRPr>
            </a:p>
          </p:txBody>
        </p:sp>
        <p:sp>
          <p:nvSpPr>
            <p:cNvPr id="62" name="Line 41">
              <a:extLst>
                <a:ext uri="{FF2B5EF4-FFF2-40B4-BE49-F238E27FC236}">
                  <a16:creationId xmlns:a16="http://schemas.microsoft.com/office/drawing/2014/main" id="{894BF5CA-5DAC-CAF1-64C4-E3937684BC8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803481" y="3663765"/>
              <a:ext cx="0" cy="54000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Geneva" charset="0"/>
                <a:cs typeface="Arial" charset="0"/>
              </a:endParaRPr>
            </a:p>
          </p:txBody>
        </p:sp>
        <p:sp>
          <p:nvSpPr>
            <p:cNvPr id="63" name="Line 42">
              <a:extLst>
                <a:ext uri="{FF2B5EF4-FFF2-40B4-BE49-F238E27FC236}">
                  <a16:creationId xmlns:a16="http://schemas.microsoft.com/office/drawing/2014/main" id="{F4119902-B9EA-7F91-3CF9-6B6FB4F0CBF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21956" y="1681375"/>
              <a:ext cx="54000" cy="0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Geneva" charset="0"/>
                <a:cs typeface="Arial" charset="0"/>
              </a:endParaRPr>
            </a:p>
          </p:txBody>
        </p:sp>
        <p:sp>
          <p:nvSpPr>
            <p:cNvPr id="64" name="Oval 43">
              <a:extLst>
                <a:ext uri="{FF2B5EF4-FFF2-40B4-BE49-F238E27FC236}">
                  <a16:creationId xmlns:a16="http://schemas.microsoft.com/office/drawing/2014/main" id="{52B8F981-4CE0-156A-A142-74EEC7B24C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10062" y="3317294"/>
              <a:ext cx="61913" cy="63103"/>
            </a:xfrm>
            <a:prstGeom prst="ellipse">
              <a:avLst/>
            </a:prstGeom>
            <a:solidFill>
              <a:srgbClr val="0076A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Geneva" charset="0"/>
                <a:cs typeface="Arial" charset="0"/>
              </a:endParaRPr>
            </a:p>
          </p:txBody>
        </p:sp>
        <p:sp>
          <p:nvSpPr>
            <p:cNvPr id="65" name="Oval 44">
              <a:extLst>
                <a:ext uri="{FF2B5EF4-FFF2-40B4-BE49-F238E27FC236}">
                  <a16:creationId xmlns:a16="http://schemas.microsoft.com/office/drawing/2014/main" id="{59A6911B-130D-A4D4-3038-17F46E5CDC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93419" y="2480284"/>
              <a:ext cx="61913" cy="61913"/>
            </a:xfrm>
            <a:prstGeom prst="ellipse">
              <a:avLst/>
            </a:prstGeom>
            <a:solidFill>
              <a:srgbClr val="0076A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Geneva" charset="0"/>
                <a:cs typeface="Arial" charset="0"/>
              </a:endParaRPr>
            </a:p>
          </p:txBody>
        </p:sp>
        <p:sp>
          <p:nvSpPr>
            <p:cNvPr id="66" name="Oval 45">
              <a:extLst>
                <a:ext uri="{FF2B5EF4-FFF2-40B4-BE49-F238E27FC236}">
                  <a16:creationId xmlns:a16="http://schemas.microsoft.com/office/drawing/2014/main" id="{618B9921-B8A1-36DA-4D12-1C90D21E91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1538" y="2620778"/>
              <a:ext cx="59531" cy="60722"/>
            </a:xfrm>
            <a:prstGeom prst="ellipse">
              <a:avLst/>
            </a:prstGeom>
            <a:solidFill>
              <a:srgbClr val="0076A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Geneva" charset="0"/>
                <a:cs typeface="Arial" charset="0"/>
              </a:endParaRPr>
            </a:p>
          </p:txBody>
        </p:sp>
        <p:sp>
          <p:nvSpPr>
            <p:cNvPr id="67" name="Oval 46">
              <a:extLst>
                <a:ext uri="{FF2B5EF4-FFF2-40B4-BE49-F238E27FC236}">
                  <a16:creationId xmlns:a16="http://schemas.microsoft.com/office/drawing/2014/main" id="{67459845-73C4-35F1-7CF5-54A607CEBF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55394" y="2686262"/>
              <a:ext cx="59531" cy="61913"/>
            </a:xfrm>
            <a:prstGeom prst="ellipse">
              <a:avLst/>
            </a:prstGeom>
            <a:solidFill>
              <a:srgbClr val="0076A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Geneva" charset="0"/>
                <a:cs typeface="Arial" charset="0"/>
              </a:endParaRPr>
            </a:p>
          </p:txBody>
        </p:sp>
        <p:sp>
          <p:nvSpPr>
            <p:cNvPr id="68" name="Oval 47">
              <a:extLst>
                <a:ext uri="{FF2B5EF4-FFF2-40B4-BE49-F238E27FC236}">
                  <a16:creationId xmlns:a16="http://schemas.microsoft.com/office/drawing/2014/main" id="{049F489B-8A47-F98E-F0B0-894DA15E20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26869" y="2627921"/>
              <a:ext cx="59531" cy="60722"/>
            </a:xfrm>
            <a:prstGeom prst="ellipse">
              <a:avLst/>
            </a:prstGeom>
            <a:solidFill>
              <a:srgbClr val="0076A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Geneva" charset="0"/>
                <a:cs typeface="Arial" charset="0"/>
              </a:endParaRPr>
            </a:p>
          </p:txBody>
        </p:sp>
        <p:sp>
          <p:nvSpPr>
            <p:cNvPr id="69" name="Oval 48">
              <a:extLst>
                <a:ext uri="{FF2B5EF4-FFF2-40B4-BE49-F238E27FC236}">
                  <a16:creationId xmlns:a16="http://schemas.microsoft.com/office/drawing/2014/main" id="{857A7AC9-BC40-679D-FE0A-30DE9F1A3F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94772" y="2580297"/>
              <a:ext cx="61913" cy="59531"/>
            </a:xfrm>
            <a:prstGeom prst="ellipse">
              <a:avLst/>
            </a:prstGeom>
            <a:solidFill>
              <a:srgbClr val="0076A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Geneva" charset="0"/>
                <a:cs typeface="Arial" charset="0"/>
              </a:endParaRPr>
            </a:p>
          </p:txBody>
        </p:sp>
        <p:sp>
          <p:nvSpPr>
            <p:cNvPr id="70" name="Oval 49">
              <a:extLst>
                <a:ext uri="{FF2B5EF4-FFF2-40B4-BE49-F238E27FC236}">
                  <a16:creationId xmlns:a16="http://schemas.microsoft.com/office/drawing/2014/main" id="{CF758259-ADFC-7170-99BD-CC5A692C60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68628" y="2582678"/>
              <a:ext cx="61913" cy="61913"/>
            </a:xfrm>
            <a:prstGeom prst="ellipse">
              <a:avLst/>
            </a:prstGeom>
            <a:solidFill>
              <a:srgbClr val="0076A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Geneva" charset="0"/>
                <a:cs typeface="Arial" charset="0"/>
              </a:endParaRPr>
            </a:p>
          </p:txBody>
        </p:sp>
        <p:sp>
          <p:nvSpPr>
            <p:cNvPr id="71" name="Oval 50">
              <a:extLst>
                <a:ext uri="{FF2B5EF4-FFF2-40B4-BE49-F238E27FC236}">
                  <a16:creationId xmlns:a16="http://schemas.microsoft.com/office/drawing/2014/main" id="{D079F1C5-9929-D386-7623-5A3C403878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42485" y="2573153"/>
              <a:ext cx="61913" cy="61913"/>
            </a:xfrm>
            <a:prstGeom prst="ellipse">
              <a:avLst/>
            </a:prstGeom>
            <a:solidFill>
              <a:srgbClr val="0076A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Geneva" charset="0"/>
                <a:cs typeface="Arial" charset="0"/>
              </a:endParaRPr>
            </a:p>
          </p:txBody>
        </p:sp>
        <p:sp>
          <p:nvSpPr>
            <p:cNvPr id="72" name="Oval 51">
              <a:extLst>
                <a:ext uri="{FF2B5EF4-FFF2-40B4-BE49-F238E27FC236}">
                  <a16:creationId xmlns:a16="http://schemas.microsoft.com/office/drawing/2014/main" id="{7436B393-ABB9-00FB-887A-A3FF63FB02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13960" y="2642209"/>
              <a:ext cx="59531" cy="60722"/>
            </a:xfrm>
            <a:prstGeom prst="ellipse">
              <a:avLst/>
            </a:prstGeom>
            <a:solidFill>
              <a:srgbClr val="0076A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Geneva" charset="0"/>
                <a:cs typeface="Arial" charset="0"/>
              </a:endParaRPr>
            </a:p>
          </p:txBody>
        </p:sp>
        <p:sp>
          <p:nvSpPr>
            <p:cNvPr id="73" name="Oval 52">
              <a:extLst>
                <a:ext uri="{FF2B5EF4-FFF2-40B4-BE49-F238E27FC236}">
                  <a16:creationId xmlns:a16="http://schemas.microsoft.com/office/drawing/2014/main" id="{03257CFE-C415-EE8D-3342-614A66F9F5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87817" y="2587441"/>
              <a:ext cx="59531" cy="59531"/>
            </a:xfrm>
            <a:prstGeom prst="ellipse">
              <a:avLst/>
            </a:prstGeom>
            <a:solidFill>
              <a:srgbClr val="0076A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Geneva" charset="0"/>
                <a:cs typeface="Arial" charset="0"/>
              </a:endParaRPr>
            </a:p>
          </p:txBody>
        </p:sp>
        <p:sp>
          <p:nvSpPr>
            <p:cNvPr id="74" name="Oval 53">
              <a:extLst>
                <a:ext uri="{FF2B5EF4-FFF2-40B4-BE49-F238E27FC236}">
                  <a16:creationId xmlns:a16="http://schemas.microsoft.com/office/drawing/2014/main" id="{191D3C6E-B9C5-DF28-F631-D90FAAE8FF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56910" y="2587441"/>
              <a:ext cx="61913" cy="59531"/>
            </a:xfrm>
            <a:prstGeom prst="ellipse">
              <a:avLst/>
            </a:prstGeom>
            <a:solidFill>
              <a:srgbClr val="0076A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Geneva" charset="0"/>
                <a:cs typeface="Arial" charset="0"/>
              </a:endParaRPr>
            </a:p>
          </p:txBody>
        </p:sp>
        <p:sp>
          <p:nvSpPr>
            <p:cNvPr id="75" name="Oval 54">
              <a:extLst>
                <a:ext uri="{FF2B5EF4-FFF2-40B4-BE49-F238E27FC236}">
                  <a16:creationId xmlns:a16="http://schemas.microsoft.com/office/drawing/2014/main" id="{58054C13-60EE-6E73-1F35-8D48BFA75E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29575" y="2613634"/>
              <a:ext cx="61913" cy="63103"/>
            </a:xfrm>
            <a:prstGeom prst="ellipse">
              <a:avLst/>
            </a:prstGeom>
            <a:solidFill>
              <a:srgbClr val="0076A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Geneva" charset="0"/>
                <a:cs typeface="Arial" charset="0"/>
              </a:endParaRPr>
            </a:p>
          </p:txBody>
        </p:sp>
        <p:sp>
          <p:nvSpPr>
            <p:cNvPr id="76" name="Oval 55">
              <a:extLst>
                <a:ext uri="{FF2B5EF4-FFF2-40B4-BE49-F238E27FC236}">
                  <a16:creationId xmlns:a16="http://schemas.microsoft.com/office/drawing/2014/main" id="{0ACFBE23-B3DA-D7CD-0C69-F79DE31C3F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01050" y="2623159"/>
              <a:ext cx="61913" cy="60722"/>
            </a:xfrm>
            <a:prstGeom prst="ellipse">
              <a:avLst/>
            </a:prstGeom>
            <a:solidFill>
              <a:srgbClr val="0076A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Geneva" charset="0"/>
                <a:cs typeface="Arial" charset="0"/>
              </a:endParaRPr>
            </a:p>
          </p:txBody>
        </p:sp>
        <p:sp>
          <p:nvSpPr>
            <p:cNvPr id="77" name="Oval 56">
              <a:extLst>
                <a:ext uri="{FF2B5EF4-FFF2-40B4-BE49-F238E27FC236}">
                  <a16:creationId xmlns:a16="http://schemas.microsoft.com/office/drawing/2014/main" id="{E6F3EF0F-2E1D-BD17-E2F6-DA5A2BDA0F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72525" y="2501716"/>
              <a:ext cx="61913" cy="59531"/>
            </a:xfrm>
            <a:prstGeom prst="ellipse">
              <a:avLst/>
            </a:prstGeom>
            <a:solidFill>
              <a:srgbClr val="0076A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Geneva" charset="0"/>
                <a:cs typeface="Arial" charset="0"/>
              </a:endParaRPr>
            </a:p>
          </p:txBody>
        </p:sp>
        <p:sp>
          <p:nvSpPr>
            <p:cNvPr id="78" name="Freeform 57">
              <a:extLst>
                <a:ext uri="{FF2B5EF4-FFF2-40B4-BE49-F238E27FC236}">
                  <a16:creationId xmlns:a16="http://schemas.microsoft.com/office/drawing/2014/main" id="{2875B07C-BCF1-5FE3-D457-CD75F2AE1BE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41019" y="2511240"/>
              <a:ext cx="4462463" cy="837009"/>
            </a:xfrm>
            <a:custGeom>
              <a:avLst/>
              <a:gdLst>
                <a:gd name="T0" fmla="*/ 0 w 3748"/>
                <a:gd name="T1" fmla="*/ 703 h 703"/>
                <a:gd name="T2" fmla="*/ 154 w 3748"/>
                <a:gd name="T3" fmla="*/ 0 h 703"/>
                <a:gd name="T4" fmla="*/ 312 w 3748"/>
                <a:gd name="T5" fmla="*/ 116 h 703"/>
                <a:gd name="T6" fmla="*/ 626 w 3748"/>
                <a:gd name="T7" fmla="*/ 173 h 703"/>
                <a:gd name="T8" fmla="*/ 938 w 3748"/>
                <a:gd name="T9" fmla="*/ 122 h 703"/>
                <a:gd name="T10" fmla="*/ 1247 w 3748"/>
                <a:gd name="T11" fmla="*/ 82 h 703"/>
                <a:gd name="T12" fmla="*/ 1561 w 3748"/>
                <a:gd name="T13" fmla="*/ 86 h 703"/>
                <a:gd name="T14" fmla="*/ 1875 w 3748"/>
                <a:gd name="T15" fmla="*/ 78 h 703"/>
                <a:gd name="T16" fmla="*/ 2185 w 3748"/>
                <a:gd name="T17" fmla="*/ 137 h 703"/>
                <a:gd name="T18" fmla="*/ 2501 w 3748"/>
                <a:gd name="T19" fmla="*/ 90 h 703"/>
                <a:gd name="T20" fmla="*/ 2811 w 3748"/>
                <a:gd name="T21" fmla="*/ 90 h 703"/>
                <a:gd name="T22" fmla="*/ 3124 w 3748"/>
                <a:gd name="T23" fmla="*/ 112 h 703"/>
                <a:gd name="T24" fmla="*/ 3436 w 3748"/>
                <a:gd name="T25" fmla="*/ 120 h 703"/>
                <a:gd name="T26" fmla="*/ 3748 w 3748"/>
                <a:gd name="T27" fmla="*/ 18 h 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748" h="703">
                  <a:moveTo>
                    <a:pt x="0" y="703"/>
                  </a:moveTo>
                  <a:lnTo>
                    <a:pt x="154" y="0"/>
                  </a:lnTo>
                  <a:lnTo>
                    <a:pt x="312" y="116"/>
                  </a:lnTo>
                  <a:lnTo>
                    <a:pt x="626" y="173"/>
                  </a:lnTo>
                  <a:lnTo>
                    <a:pt x="938" y="122"/>
                  </a:lnTo>
                  <a:lnTo>
                    <a:pt x="1247" y="82"/>
                  </a:lnTo>
                  <a:lnTo>
                    <a:pt x="1561" y="86"/>
                  </a:lnTo>
                  <a:lnTo>
                    <a:pt x="1875" y="78"/>
                  </a:lnTo>
                  <a:lnTo>
                    <a:pt x="2185" y="137"/>
                  </a:lnTo>
                  <a:lnTo>
                    <a:pt x="2501" y="90"/>
                  </a:lnTo>
                  <a:lnTo>
                    <a:pt x="2811" y="90"/>
                  </a:lnTo>
                  <a:lnTo>
                    <a:pt x="3124" y="112"/>
                  </a:lnTo>
                  <a:lnTo>
                    <a:pt x="3436" y="120"/>
                  </a:lnTo>
                  <a:lnTo>
                    <a:pt x="3748" y="18"/>
                  </a:lnTo>
                </a:path>
              </a:pathLst>
            </a:custGeom>
            <a:noFill/>
            <a:ln w="12700" cap="flat">
              <a:solidFill>
                <a:srgbClr val="0076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Geneva" charset="0"/>
                <a:cs typeface="Arial" charset="0"/>
              </a:endParaRPr>
            </a:p>
          </p:txBody>
        </p:sp>
        <p:sp>
          <p:nvSpPr>
            <p:cNvPr id="79" name="Line 58">
              <a:extLst>
                <a:ext uri="{FF2B5EF4-FFF2-40B4-BE49-F238E27FC236}">
                  <a16:creationId xmlns:a16="http://schemas.microsoft.com/office/drawing/2014/main" id="{B51C0C63-E511-5D44-C00F-85163D7CA21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93419" y="2437422"/>
              <a:ext cx="61913" cy="0"/>
            </a:xfrm>
            <a:prstGeom prst="line">
              <a:avLst/>
            </a:prstGeom>
            <a:noFill/>
            <a:ln w="12700" cap="flat">
              <a:solidFill>
                <a:srgbClr val="0076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Geneva" charset="0"/>
                <a:cs typeface="Arial" charset="0"/>
              </a:endParaRPr>
            </a:p>
          </p:txBody>
        </p:sp>
        <p:sp>
          <p:nvSpPr>
            <p:cNvPr id="80" name="Line 59">
              <a:extLst>
                <a:ext uri="{FF2B5EF4-FFF2-40B4-BE49-F238E27FC236}">
                  <a16:creationId xmlns:a16="http://schemas.microsoft.com/office/drawing/2014/main" id="{4BFB5122-CD36-93D3-0695-4B988C3BA89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93419" y="2580297"/>
              <a:ext cx="61913" cy="0"/>
            </a:xfrm>
            <a:prstGeom prst="line">
              <a:avLst/>
            </a:prstGeom>
            <a:noFill/>
            <a:ln w="12700" cap="flat">
              <a:solidFill>
                <a:srgbClr val="0076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Geneva" charset="0"/>
                <a:cs typeface="Arial" charset="0"/>
              </a:endParaRPr>
            </a:p>
          </p:txBody>
        </p:sp>
        <p:sp>
          <p:nvSpPr>
            <p:cNvPr id="81" name="Line 60">
              <a:extLst>
                <a:ext uri="{FF2B5EF4-FFF2-40B4-BE49-F238E27FC236}">
                  <a16:creationId xmlns:a16="http://schemas.microsoft.com/office/drawing/2014/main" id="{52BA8351-4EC6-89F3-1DB0-12C8ACD8647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24375" y="2437422"/>
              <a:ext cx="0" cy="142875"/>
            </a:xfrm>
            <a:prstGeom prst="line">
              <a:avLst/>
            </a:prstGeom>
            <a:noFill/>
            <a:ln w="12700" cap="flat">
              <a:solidFill>
                <a:srgbClr val="0076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Geneva" charset="0"/>
                <a:cs typeface="Arial" charset="0"/>
              </a:endParaRPr>
            </a:p>
          </p:txBody>
        </p:sp>
        <p:sp>
          <p:nvSpPr>
            <p:cNvPr id="82" name="Line 61">
              <a:extLst>
                <a:ext uri="{FF2B5EF4-FFF2-40B4-BE49-F238E27FC236}">
                  <a16:creationId xmlns:a16="http://schemas.microsoft.com/office/drawing/2014/main" id="{6965126F-3A5A-9A78-8E12-DF3A75F8ADE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10062" y="3288719"/>
              <a:ext cx="61913" cy="0"/>
            </a:xfrm>
            <a:prstGeom prst="line">
              <a:avLst/>
            </a:prstGeom>
            <a:noFill/>
            <a:ln w="12700" cap="flat">
              <a:solidFill>
                <a:srgbClr val="0076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Geneva" charset="0"/>
                <a:cs typeface="Arial" charset="0"/>
              </a:endParaRPr>
            </a:p>
          </p:txBody>
        </p:sp>
        <p:sp>
          <p:nvSpPr>
            <p:cNvPr id="83" name="Line 62">
              <a:extLst>
                <a:ext uri="{FF2B5EF4-FFF2-40B4-BE49-F238E27FC236}">
                  <a16:creationId xmlns:a16="http://schemas.microsoft.com/office/drawing/2014/main" id="{BBC4091F-ABE5-543C-8B05-A356E101A4B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41019" y="3288719"/>
              <a:ext cx="0" cy="76200"/>
            </a:xfrm>
            <a:prstGeom prst="line">
              <a:avLst/>
            </a:prstGeom>
            <a:noFill/>
            <a:ln w="12700" cap="flat">
              <a:solidFill>
                <a:srgbClr val="0076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Geneva" charset="0"/>
                <a:cs typeface="Arial" charset="0"/>
              </a:endParaRPr>
            </a:p>
          </p:txBody>
        </p:sp>
        <p:sp>
          <p:nvSpPr>
            <p:cNvPr id="84" name="Line 63">
              <a:extLst>
                <a:ext uri="{FF2B5EF4-FFF2-40B4-BE49-F238E27FC236}">
                  <a16:creationId xmlns:a16="http://schemas.microsoft.com/office/drawing/2014/main" id="{8358176A-39ED-DF39-9A43-CA685142962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81538" y="2570772"/>
              <a:ext cx="59531" cy="0"/>
            </a:xfrm>
            <a:prstGeom prst="line">
              <a:avLst/>
            </a:prstGeom>
            <a:noFill/>
            <a:ln w="12700" cap="flat">
              <a:solidFill>
                <a:srgbClr val="0076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Geneva" charset="0"/>
                <a:cs typeface="Arial" charset="0"/>
              </a:endParaRPr>
            </a:p>
          </p:txBody>
        </p:sp>
        <p:sp>
          <p:nvSpPr>
            <p:cNvPr id="85" name="Line 64">
              <a:extLst>
                <a:ext uri="{FF2B5EF4-FFF2-40B4-BE49-F238E27FC236}">
                  <a16:creationId xmlns:a16="http://schemas.microsoft.com/office/drawing/2014/main" id="{92E55C0E-6175-4115-0020-A0FDE823F92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81538" y="2724363"/>
              <a:ext cx="59531" cy="0"/>
            </a:xfrm>
            <a:prstGeom prst="line">
              <a:avLst/>
            </a:prstGeom>
            <a:noFill/>
            <a:ln w="12700" cap="flat">
              <a:solidFill>
                <a:srgbClr val="0076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Geneva" charset="0"/>
                <a:cs typeface="Arial" charset="0"/>
              </a:endParaRPr>
            </a:p>
          </p:txBody>
        </p:sp>
        <p:sp>
          <p:nvSpPr>
            <p:cNvPr id="86" name="Line 65">
              <a:extLst>
                <a:ext uri="{FF2B5EF4-FFF2-40B4-BE49-F238E27FC236}">
                  <a16:creationId xmlns:a16="http://schemas.microsoft.com/office/drawing/2014/main" id="{D0E96139-437D-5C3E-DCF5-FFF037396A3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12494" y="2570772"/>
              <a:ext cx="0" cy="153590"/>
            </a:xfrm>
            <a:prstGeom prst="line">
              <a:avLst/>
            </a:prstGeom>
            <a:noFill/>
            <a:ln w="12700" cap="flat">
              <a:solidFill>
                <a:srgbClr val="0076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Geneva" charset="0"/>
                <a:cs typeface="Arial" charset="0"/>
              </a:endParaRPr>
            </a:p>
          </p:txBody>
        </p:sp>
        <p:sp>
          <p:nvSpPr>
            <p:cNvPr id="87" name="Line 66">
              <a:extLst>
                <a:ext uri="{FF2B5EF4-FFF2-40B4-BE49-F238E27FC236}">
                  <a16:creationId xmlns:a16="http://schemas.microsoft.com/office/drawing/2014/main" id="{CB2D531A-9A07-1A11-8C43-39AE6EEAE6F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55394" y="2632684"/>
              <a:ext cx="59531" cy="0"/>
            </a:xfrm>
            <a:prstGeom prst="line">
              <a:avLst/>
            </a:prstGeom>
            <a:noFill/>
            <a:ln w="12700" cap="flat">
              <a:solidFill>
                <a:srgbClr val="0076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Geneva" charset="0"/>
                <a:cs typeface="Arial" charset="0"/>
              </a:endParaRPr>
            </a:p>
          </p:txBody>
        </p:sp>
        <p:sp>
          <p:nvSpPr>
            <p:cNvPr id="88" name="Line 67">
              <a:extLst>
                <a:ext uri="{FF2B5EF4-FFF2-40B4-BE49-F238E27FC236}">
                  <a16:creationId xmlns:a16="http://schemas.microsoft.com/office/drawing/2014/main" id="{D81903B9-1672-0C03-66DC-E741A4819A2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55394" y="2800563"/>
              <a:ext cx="59531" cy="0"/>
            </a:xfrm>
            <a:prstGeom prst="line">
              <a:avLst/>
            </a:prstGeom>
            <a:noFill/>
            <a:ln w="12700" cap="flat">
              <a:solidFill>
                <a:srgbClr val="0076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Geneva" charset="0"/>
                <a:cs typeface="Arial" charset="0"/>
              </a:endParaRPr>
            </a:p>
          </p:txBody>
        </p:sp>
        <p:sp>
          <p:nvSpPr>
            <p:cNvPr id="89" name="Line 68">
              <a:extLst>
                <a:ext uri="{FF2B5EF4-FFF2-40B4-BE49-F238E27FC236}">
                  <a16:creationId xmlns:a16="http://schemas.microsoft.com/office/drawing/2014/main" id="{748654B0-05D8-5FA2-CAA3-CA2EC009030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86350" y="2632684"/>
              <a:ext cx="0" cy="167878"/>
            </a:xfrm>
            <a:prstGeom prst="line">
              <a:avLst/>
            </a:prstGeom>
            <a:noFill/>
            <a:ln w="12700" cap="flat">
              <a:solidFill>
                <a:srgbClr val="0076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Geneva" charset="0"/>
                <a:cs typeface="Arial" charset="0"/>
              </a:endParaRPr>
            </a:p>
          </p:txBody>
        </p:sp>
        <p:sp>
          <p:nvSpPr>
            <p:cNvPr id="90" name="Line 69">
              <a:extLst>
                <a:ext uri="{FF2B5EF4-FFF2-40B4-BE49-F238E27FC236}">
                  <a16:creationId xmlns:a16="http://schemas.microsoft.com/office/drawing/2014/main" id="{A2743BC5-0091-DC44-6A3A-C6E12A2FD15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26869" y="2563628"/>
              <a:ext cx="59531" cy="0"/>
            </a:xfrm>
            <a:prstGeom prst="line">
              <a:avLst/>
            </a:prstGeom>
            <a:noFill/>
            <a:ln w="12700" cap="flat">
              <a:solidFill>
                <a:srgbClr val="0076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Geneva" charset="0"/>
                <a:cs typeface="Arial" charset="0"/>
              </a:endParaRPr>
            </a:p>
          </p:txBody>
        </p:sp>
        <p:sp>
          <p:nvSpPr>
            <p:cNvPr id="91" name="Line 70">
              <a:extLst>
                <a:ext uri="{FF2B5EF4-FFF2-40B4-BE49-F238E27FC236}">
                  <a16:creationId xmlns:a16="http://schemas.microsoft.com/office/drawing/2014/main" id="{329E44B0-0224-8830-E40C-CDD8B86AB23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26869" y="2752938"/>
              <a:ext cx="59531" cy="0"/>
            </a:xfrm>
            <a:prstGeom prst="line">
              <a:avLst/>
            </a:prstGeom>
            <a:noFill/>
            <a:ln w="12700" cap="flat">
              <a:solidFill>
                <a:srgbClr val="0076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Geneva" charset="0"/>
                <a:cs typeface="Arial" charset="0"/>
              </a:endParaRPr>
            </a:p>
          </p:txBody>
        </p:sp>
        <p:sp>
          <p:nvSpPr>
            <p:cNvPr id="92" name="Line 71">
              <a:extLst>
                <a:ext uri="{FF2B5EF4-FFF2-40B4-BE49-F238E27FC236}">
                  <a16:creationId xmlns:a16="http://schemas.microsoft.com/office/drawing/2014/main" id="{D054E802-4233-4C36-A7F7-79D5A7A53B0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57825" y="2563628"/>
              <a:ext cx="0" cy="189309"/>
            </a:xfrm>
            <a:prstGeom prst="line">
              <a:avLst/>
            </a:prstGeom>
            <a:noFill/>
            <a:ln w="12700" cap="flat">
              <a:solidFill>
                <a:srgbClr val="0076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Geneva" charset="0"/>
                <a:cs typeface="Arial" charset="0"/>
              </a:endParaRPr>
            </a:p>
          </p:txBody>
        </p:sp>
        <p:sp>
          <p:nvSpPr>
            <p:cNvPr id="93" name="Line 72">
              <a:extLst>
                <a:ext uri="{FF2B5EF4-FFF2-40B4-BE49-F238E27FC236}">
                  <a16:creationId xmlns:a16="http://schemas.microsoft.com/office/drawing/2014/main" id="{61767D6A-84DE-A195-B441-B4E76098F7B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794772" y="2508859"/>
              <a:ext cx="61913" cy="0"/>
            </a:xfrm>
            <a:prstGeom prst="line">
              <a:avLst/>
            </a:prstGeom>
            <a:noFill/>
            <a:ln w="12700" cap="flat">
              <a:solidFill>
                <a:srgbClr val="0076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Geneva" charset="0"/>
                <a:cs typeface="Arial" charset="0"/>
              </a:endParaRPr>
            </a:p>
          </p:txBody>
        </p:sp>
        <p:sp>
          <p:nvSpPr>
            <p:cNvPr id="94" name="Line 73">
              <a:extLst>
                <a:ext uri="{FF2B5EF4-FFF2-40B4-BE49-F238E27FC236}">
                  <a16:creationId xmlns:a16="http://schemas.microsoft.com/office/drawing/2014/main" id="{471715E0-FB50-65F7-B8C4-F8BFE3D2EC4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794772" y="2712456"/>
              <a:ext cx="61913" cy="0"/>
            </a:xfrm>
            <a:prstGeom prst="line">
              <a:avLst/>
            </a:prstGeom>
            <a:noFill/>
            <a:ln w="12700" cap="flat">
              <a:solidFill>
                <a:srgbClr val="0076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Geneva" charset="0"/>
                <a:cs typeface="Arial" charset="0"/>
              </a:endParaRPr>
            </a:p>
          </p:txBody>
        </p:sp>
        <p:sp>
          <p:nvSpPr>
            <p:cNvPr id="95" name="Line 74">
              <a:extLst>
                <a:ext uri="{FF2B5EF4-FFF2-40B4-BE49-F238E27FC236}">
                  <a16:creationId xmlns:a16="http://schemas.microsoft.com/office/drawing/2014/main" id="{7CEF5472-B8DC-7672-6073-EFB6B93C657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825729" y="2508859"/>
              <a:ext cx="0" cy="203597"/>
            </a:xfrm>
            <a:prstGeom prst="line">
              <a:avLst/>
            </a:prstGeom>
            <a:noFill/>
            <a:ln w="12700" cap="flat">
              <a:solidFill>
                <a:srgbClr val="0076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Geneva" charset="0"/>
                <a:cs typeface="Arial" charset="0"/>
              </a:endParaRPr>
            </a:p>
          </p:txBody>
        </p:sp>
        <p:sp>
          <p:nvSpPr>
            <p:cNvPr id="96" name="Line 75">
              <a:extLst>
                <a:ext uri="{FF2B5EF4-FFF2-40B4-BE49-F238E27FC236}">
                  <a16:creationId xmlns:a16="http://schemas.microsoft.com/office/drawing/2014/main" id="{4F013B32-1B4D-D318-7CAA-223FC03C788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168628" y="2535053"/>
              <a:ext cx="61913" cy="0"/>
            </a:xfrm>
            <a:prstGeom prst="line">
              <a:avLst/>
            </a:prstGeom>
            <a:noFill/>
            <a:ln w="12700" cap="flat">
              <a:solidFill>
                <a:srgbClr val="0076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Geneva" charset="0"/>
                <a:cs typeface="Arial" charset="0"/>
              </a:endParaRPr>
            </a:p>
          </p:txBody>
        </p:sp>
        <p:sp>
          <p:nvSpPr>
            <p:cNvPr id="97" name="Line 76">
              <a:extLst>
                <a:ext uri="{FF2B5EF4-FFF2-40B4-BE49-F238E27FC236}">
                  <a16:creationId xmlns:a16="http://schemas.microsoft.com/office/drawing/2014/main" id="{18E518B0-1E24-3963-3D95-31688890540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168628" y="2691025"/>
              <a:ext cx="61913" cy="0"/>
            </a:xfrm>
            <a:prstGeom prst="line">
              <a:avLst/>
            </a:prstGeom>
            <a:noFill/>
            <a:ln w="12700" cap="flat">
              <a:solidFill>
                <a:srgbClr val="0076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Geneva" charset="0"/>
                <a:cs typeface="Arial" charset="0"/>
              </a:endParaRPr>
            </a:p>
          </p:txBody>
        </p:sp>
        <p:sp>
          <p:nvSpPr>
            <p:cNvPr id="98" name="Line 77">
              <a:extLst>
                <a:ext uri="{FF2B5EF4-FFF2-40B4-BE49-F238E27FC236}">
                  <a16:creationId xmlns:a16="http://schemas.microsoft.com/office/drawing/2014/main" id="{B9A6C8A0-4629-385A-F45D-730E07864C2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199585" y="2535053"/>
              <a:ext cx="0" cy="155972"/>
            </a:xfrm>
            <a:prstGeom prst="line">
              <a:avLst/>
            </a:prstGeom>
            <a:noFill/>
            <a:ln w="12700" cap="flat">
              <a:solidFill>
                <a:srgbClr val="0076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Geneva" charset="0"/>
                <a:cs typeface="Arial" charset="0"/>
              </a:endParaRPr>
            </a:p>
          </p:txBody>
        </p:sp>
        <p:sp>
          <p:nvSpPr>
            <p:cNvPr id="99" name="Line 78">
              <a:extLst>
                <a:ext uri="{FF2B5EF4-FFF2-40B4-BE49-F238E27FC236}">
                  <a16:creationId xmlns:a16="http://schemas.microsoft.com/office/drawing/2014/main" id="{CC70F740-18D4-1F0D-277C-C50135BB580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542485" y="2511240"/>
              <a:ext cx="61913" cy="0"/>
            </a:xfrm>
            <a:prstGeom prst="line">
              <a:avLst/>
            </a:prstGeom>
            <a:noFill/>
            <a:ln w="12700" cap="flat">
              <a:solidFill>
                <a:srgbClr val="0076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Geneva" charset="0"/>
                <a:cs typeface="Arial" charset="0"/>
              </a:endParaRPr>
            </a:p>
          </p:txBody>
        </p:sp>
        <p:sp>
          <p:nvSpPr>
            <p:cNvPr id="100" name="Line 79">
              <a:extLst>
                <a:ext uri="{FF2B5EF4-FFF2-40B4-BE49-F238E27FC236}">
                  <a16:creationId xmlns:a16="http://schemas.microsoft.com/office/drawing/2014/main" id="{C1AB756B-69AC-BE6C-DFBE-E58FE3BAD4A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542485" y="2691025"/>
              <a:ext cx="61913" cy="0"/>
            </a:xfrm>
            <a:prstGeom prst="line">
              <a:avLst/>
            </a:prstGeom>
            <a:noFill/>
            <a:ln w="12700" cap="flat">
              <a:solidFill>
                <a:srgbClr val="0076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Geneva" charset="0"/>
                <a:cs typeface="Arial" charset="0"/>
              </a:endParaRPr>
            </a:p>
          </p:txBody>
        </p:sp>
        <p:sp>
          <p:nvSpPr>
            <p:cNvPr id="101" name="Line 80">
              <a:extLst>
                <a:ext uri="{FF2B5EF4-FFF2-40B4-BE49-F238E27FC236}">
                  <a16:creationId xmlns:a16="http://schemas.microsoft.com/office/drawing/2014/main" id="{AD75838B-BAD5-A8BD-70DD-5E7D8E11B47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573441" y="2511240"/>
              <a:ext cx="0" cy="179784"/>
            </a:xfrm>
            <a:prstGeom prst="line">
              <a:avLst/>
            </a:prstGeom>
            <a:noFill/>
            <a:ln w="12700" cap="flat">
              <a:solidFill>
                <a:srgbClr val="0076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Geneva" charset="0"/>
                <a:cs typeface="Arial" charset="0"/>
              </a:endParaRPr>
            </a:p>
          </p:txBody>
        </p:sp>
        <p:sp>
          <p:nvSpPr>
            <p:cNvPr id="102" name="Line 81">
              <a:extLst>
                <a:ext uri="{FF2B5EF4-FFF2-40B4-BE49-F238E27FC236}">
                  <a16:creationId xmlns:a16="http://schemas.microsoft.com/office/drawing/2014/main" id="{FCD20910-BE4E-CAED-215B-E62C68D0255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913960" y="2573153"/>
              <a:ext cx="59531" cy="0"/>
            </a:xfrm>
            <a:prstGeom prst="line">
              <a:avLst/>
            </a:prstGeom>
            <a:noFill/>
            <a:ln w="12700" cap="flat">
              <a:solidFill>
                <a:srgbClr val="0076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Geneva" charset="0"/>
                <a:cs typeface="Arial" charset="0"/>
              </a:endParaRPr>
            </a:p>
          </p:txBody>
        </p:sp>
        <p:sp>
          <p:nvSpPr>
            <p:cNvPr id="103" name="Line 82">
              <a:extLst>
                <a:ext uri="{FF2B5EF4-FFF2-40B4-BE49-F238E27FC236}">
                  <a16:creationId xmlns:a16="http://schemas.microsoft.com/office/drawing/2014/main" id="{8702E866-5455-2075-8213-95935ADC84B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913960" y="2774369"/>
              <a:ext cx="59531" cy="0"/>
            </a:xfrm>
            <a:prstGeom prst="line">
              <a:avLst/>
            </a:prstGeom>
            <a:noFill/>
            <a:ln w="12700" cap="flat">
              <a:solidFill>
                <a:srgbClr val="0076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Geneva" charset="0"/>
                <a:cs typeface="Arial" charset="0"/>
              </a:endParaRPr>
            </a:p>
          </p:txBody>
        </p:sp>
        <p:sp>
          <p:nvSpPr>
            <p:cNvPr id="104" name="Line 83">
              <a:extLst>
                <a:ext uri="{FF2B5EF4-FFF2-40B4-BE49-F238E27FC236}">
                  <a16:creationId xmlns:a16="http://schemas.microsoft.com/office/drawing/2014/main" id="{3F115E32-D7C2-0140-D16F-EA30B891C63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942535" y="2573153"/>
              <a:ext cx="0" cy="201215"/>
            </a:xfrm>
            <a:prstGeom prst="line">
              <a:avLst/>
            </a:prstGeom>
            <a:noFill/>
            <a:ln w="12700" cap="flat">
              <a:solidFill>
                <a:srgbClr val="0076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Geneva" charset="0"/>
                <a:cs typeface="Arial" charset="0"/>
              </a:endParaRPr>
            </a:p>
          </p:txBody>
        </p:sp>
        <p:sp>
          <p:nvSpPr>
            <p:cNvPr id="105" name="Line 84">
              <a:extLst>
                <a:ext uri="{FF2B5EF4-FFF2-40B4-BE49-F238E27FC236}">
                  <a16:creationId xmlns:a16="http://schemas.microsoft.com/office/drawing/2014/main" id="{BFBBFE01-D594-E554-745B-C3E867A6D25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287817" y="2508859"/>
              <a:ext cx="59531" cy="0"/>
            </a:xfrm>
            <a:prstGeom prst="line">
              <a:avLst/>
            </a:prstGeom>
            <a:noFill/>
            <a:ln w="12700" cap="flat">
              <a:solidFill>
                <a:srgbClr val="0076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Geneva" charset="0"/>
                <a:cs typeface="Arial" charset="0"/>
              </a:endParaRPr>
            </a:p>
          </p:txBody>
        </p:sp>
        <p:sp>
          <p:nvSpPr>
            <p:cNvPr id="106" name="Line 85">
              <a:extLst>
                <a:ext uri="{FF2B5EF4-FFF2-40B4-BE49-F238E27FC236}">
                  <a16:creationId xmlns:a16="http://schemas.microsoft.com/office/drawing/2014/main" id="{A05E6AF6-BD7D-9AA2-1DAB-C413AAB35DF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287817" y="2736269"/>
              <a:ext cx="59531" cy="0"/>
            </a:xfrm>
            <a:prstGeom prst="line">
              <a:avLst/>
            </a:prstGeom>
            <a:noFill/>
            <a:ln w="12700" cap="flat">
              <a:solidFill>
                <a:srgbClr val="0076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Geneva" charset="0"/>
                <a:cs typeface="Arial" charset="0"/>
              </a:endParaRPr>
            </a:p>
          </p:txBody>
        </p:sp>
        <p:sp>
          <p:nvSpPr>
            <p:cNvPr id="107" name="Line 86">
              <a:extLst>
                <a:ext uri="{FF2B5EF4-FFF2-40B4-BE49-F238E27FC236}">
                  <a16:creationId xmlns:a16="http://schemas.microsoft.com/office/drawing/2014/main" id="{55636BD3-DB0E-F830-3652-3AA15FD56FB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318772" y="2508859"/>
              <a:ext cx="0" cy="227409"/>
            </a:xfrm>
            <a:prstGeom prst="line">
              <a:avLst/>
            </a:prstGeom>
            <a:noFill/>
            <a:ln w="12700" cap="flat">
              <a:solidFill>
                <a:srgbClr val="0076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Geneva" charset="0"/>
                <a:cs typeface="Arial" charset="0"/>
              </a:endParaRPr>
            </a:p>
          </p:txBody>
        </p:sp>
        <p:sp>
          <p:nvSpPr>
            <p:cNvPr id="108" name="Line 87">
              <a:extLst>
                <a:ext uri="{FF2B5EF4-FFF2-40B4-BE49-F238E27FC236}">
                  <a16:creationId xmlns:a16="http://schemas.microsoft.com/office/drawing/2014/main" id="{49211D45-B279-E2A8-AFCC-A6A4104ABAF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656910" y="2504097"/>
              <a:ext cx="61913" cy="0"/>
            </a:xfrm>
            <a:prstGeom prst="line">
              <a:avLst/>
            </a:prstGeom>
            <a:noFill/>
            <a:ln w="12700" cap="flat">
              <a:solidFill>
                <a:srgbClr val="0076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Geneva" charset="0"/>
                <a:cs typeface="Arial" charset="0"/>
              </a:endParaRPr>
            </a:p>
          </p:txBody>
        </p:sp>
        <p:sp>
          <p:nvSpPr>
            <p:cNvPr id="109" name="Line 88">
              <a:extLst>
                <a:ext uri="{FF2B5EF4-FFF2-40B4-BE49-F238E27FC236}">
                  <a16:creationId xmlns:a16="http://schemas.microsoft.com/office/drawing/2014/main" id="{B10712A8-58A9-540C-9594-D6D1E258929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656910" y="2731506"/>
              <a:ext cx="61913" cy="0"/>
            </a:xfrm>
            <a:prstGeom prst="line">
              <a:avLst/>
            </a:prstGeom>
            <a:noFill/>
            <a:ln w="12700" cap="flat">
              <a:solidFill>
                <a:srgbClr val="0076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Geneva" charset="0"/>
                <a:cs typeface="Arial" charset="0"/>
              </a:endParaRPr>
            </a:p>
          </p:txBody>
        </p:sp>
        <p:sp>
          <p:nvSpPr>
            <p:cNvPr id="110" name="Line 89">
              <a:extLst>
                <a:ext uri="{FF2B5EF4-FFF2-40B4-BE49-F238E27FC236}">
                  <a16:creationId xmlns:a16="http://schemas.microsoft.com/office/drawing/2014/main" id="{06F0BFD5-EC2D-BB92-EF81-58C4E3036C0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687866" y="2504097"/>
              <a:ext cx="0" cy="227409"/>
            </a:xfrm>
            <a:prstGeom prst="line">
              <a:avLst/>
            </a:prstGeom>
            <a:noFill/>
            <a:ln w="12700" cap="flat">
              <a:solidFill>
                <a:srgbClr val="0076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Geneva" charset="0"/>
                <a:cs typeface="Arial" charset="0"/>
              </a:endParaRPr>
            </a:p>
          </p:txBody>
        </p:sp>
        <p:sp>
          <p:nvSpPr>
            <p:cNvPr id="111" name="Line 90">
              <a:extLst>
                <a:ext uri="{FF2B5EF4-FFF2-40B4-BE49-F238E27FC236}">
                  <a16:creationId xmlns:a16="http://schemas.microsoft.com/office/drawing/2014/main" id="{D2387C54-27B1-7742-677C-A92341F25F5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029575" y="2542197"/>
              <a:ext cx="61913" cy="0"/>
            </a:xfrm>
            <a:prstGeom prst="line">
              <a:avLst/>
            </a:prstGeom>
            <a:noFill/>
            <a:ln w="12700" cap="flat">
              <a:solidFill>
                <a:srgbClr val="0076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Geneva" charset="0"/>
                <a:cs typeface="Arial" charset="0"/>
              </a:endParaRPr>
            </a:p>
          </p:txBody>
        </p:sp>
        <p:sp>
          <p:nvSpPr>
            <p:cNvPr id="112" name="Line 91">
              <a:extLst>
                <a:ext uri="{FF2B5EF4-FFF2-40B4-BE49-F238E27FC236}">
                  <a16:creationId xmlns:a16="http://schemas.microsoft.com/office/drawing/2014/main" id="{5630AF46-F885-812D-654E-5F6B1898D69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029575" y="2748175"/>
              <a:ext cx="61913" cy="0"/>
            </a:xfrm>
            <a:prstGeom prst="line">
              <a:avLst/>
            </a:prstGeom>
            <a:noFill/>
            <a:ln w="12700" cap="flat">
              <a:solidFill>
                <a:srgbClr val="0076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Geneva" charset="0"/>
                <a:cs typeface="Arial" charset="0"/>
              </a:endParaRPr>
            </a:p>
          </p:txBody>
        </p:sp>
        <p:sp>
          <p:nvSpPr>
            <p:cNvPr id="113" name="Line 92">
              <a:extLst>
                <a:ext uri="{FF2B5EF4-FFF2-40B4-BE49-F238E27FC236}">
                  <a16:creationId xmlns:a16="http://schemas.microsoft.com/office/drawing/2014/main" id="{43E16A36-F53E-37C2-5280-8187BE6FF2F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060531" y="2542197"/>
              <a:ext cx="0" cy="205978"/>
            </a:xfrm>
            <a:prstGeom prst="line">
              <a:avLst/>
            </a:prstGeom>
            <a:noFill/>
            <a:ln w="12700" cap="flat">
              <a:solidFill>
                <a:srgbClr val="0076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Geneva" charset="0"/>
                <a:cs typeface="Arial" charset="0"/>
              </a:endParaRPr>
            </a:p>
          </p:txBody>
        </p:sp>
        <p:sp>
          <p:nvSpPr>
            <p:cNvPr id="114" name="Line 93">
              <a:extLst>
                <a:ext uri="{FF2B5EF4-FFF2-40B4-BE49-F238E27FC236}">
                  <a16:creationId xmlns:a16="http://schemas.microsoft.com/office/drawing/2014/main" id="{72A4D76F-81CF-C5AA-74A7-0A863BF9D6D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401050" y="2504097"/>
              <a:ext cx="61913" cy="0"/>
            </a:xfrm>
            <a:prstGeom prst="line">
              <a:avLst/>
            </a:prstGeom>
            <a:noFill/>
            <a:ln w="12700" cap="flat">
              <a:solidFill>
                <a:srgbClr val="0076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Geneva" charset="0"/>
                <a:cs typeface="Arial" charset="0"/>
              </a:endParaRPr>
            </a:p>
          </p:txBody>
        </p:sp>
        <p:sp>
          <p:nvSpPr>
            <p:cNvPr id="115" name="Line 94">
              <a:extLst>
                <a:ext uri="{FF2B5EF4-FFF2-40B4-BE49-F238E27FC236}">
                  <a16:creationId xmlns:a16="http://schemas.microsoft.com/office/drawing/2014/main" id="{8FDBB055-3F73-E364-77D2-8F029AB85E0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401050" y="2810088"/>
              <a:ext cx="61913" cy="0"/>
            </a:xfrm>
            <a:prstGeom prst="line">
              <a:avLst/>
            </a:prstGeom>
            <a:noFill/>
            <a:ln w="12700" cap="flat">
              <a:solidFill>
                <a:srgbClr val="0076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Geneva" charset="0"/>
                <a:cs typeface="Arial" charset="0"/>
              </a:endParaRPr>
            </a:p>
          </p:txBody>
        </p:sp>
        <p:sp>
          <p:nvSpPr>
            <p:cNvPr id="116" name="Line 95">
              <a:extLst>
                <a:ext uri="{FF2B5EF4-FFF2-40B4-BE49-F238E27FC236}">
                  <a16:creationId xmlns:a16="http://schemas.microsoft.com/office/drawing/2014/main" id="{0ED25BED-6587-4B41-13F5-ABBD0BBFFD1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432006" y="2504097"/>
              <a:ext cx="0" cy="305990"/>
            </a:xfrm>
            <a:prstGeom prst="line">
              <a:avLst/>
            </a:prstGeom>
            <a:noFill/>
            <a:ln w="12700" cap="flat">
              <a:solidFill>
                <a:srgbClr val="0076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Geneva" charset="0"/>
                <a:cs typeface="Arial" charset="0"/>
              </a:endParaRPr>
            </a:p>
          </p:txBody>
        </p:sp>
        <p:sp>
          <p:nvSpPr>
            <p:cNvPr id="117" name="Line 96">
              <a:extLst>
                <a:ext uri="{FF2B5EF4-FFF2-40B4-BE49-F238E27FC236}">
                  <a16:creationId xmlns:a16="http://schemas.microsoft.com/office/drawing/2014/main" id="{253FFADD-B3A0-EF9B-A1A8-1A739B42798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772525" y="2392178"/>
              <a:ext cx="61913" cy="0"/>
            </a:xfrm>
            <a:prstGeom prst="line">
              <a:avLst/>
            </a:prstGeom>
            <a:noFill/>
            <a:ln w="12700" cap="flat">
              <a:solidFill>
                <a:srgbClr val="0076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Geneva" charset="0"/>
                <a:cs typeface="Arial" charset="0"/>
              </a:endParaRPr>
            </a:p>
          </p:txBody>
        </p:sp>
        <p:sp>
          <p:nvSpPr>
            <p:cNvPr id="118" name="Line 97">
              <a:extLst>
                <a:ext uri="{FF2B5EF4-FFF2-40B4-BE49-F238E27FC236}">
                  <a16:creationId xmlns:a16="http://schemas.microsoft.com/office/drawing/2014/main" id="{21263982-09A3-7542-73CA-29D6F6DFAF7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772525" y="2668403"/>
              <a:ext cx="61913" cy="0"/>
            </a:xfrm>
            <a:prstGeom prst="line">
              <a:avLst/>
            </a:prstGeom>
            <a:noFill/>
            <a:ln w="12700" cap="flat">
              <a:solidFill>
                <a:srgbClr val="0076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Geneva" charset="0"/>
                <a:cs typeface="Arial" charset="0"/>
              </a:endParaRPr>
            </a:p>
          </p:txBody>
        </p:sp>
        <p:sp>
          <p:nvSpPr>
            <p:cNvPr id="119" name="Line 98">
              <a:extLst>
                <a:ext uri="{FF2B5EF4-FFF2-40B4-BE49-F238E27FC236}">
                  <a16:creationId xmlns:a16="http://schemas.microsoft.com/office/drawing/2014/main" id="{61BF47EF-6554-7228-052E-EB6B18D11C4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803481" y="2392178"/>
              <a:ext cx="0" cy="276225"/>
            </a:xfrm>
            <a:prstGeom prst="line">
              <a:avLst/>
            </a:prstGeom>
            <a:noFill/>
            <a:ln w="12700" cap="flat">
              <a:solidFill>
                <a:srgbClr val="0076A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Geneva" charset="0"/>
                <a:cs typeface="Arial" charset="0"/>
              </a:endParaRPr>
            </a:p>
          </p:txBody>
        </p:sp>
        <p:sp>
          <p:nvSpPr>
            <p:cNvPr id="120" name="Oval 99">
              <a:extLst>
                <a:ext uri="{FF2B5EF4-FFF2-40B4-BE49-F238E27FC236}">
                  <a16:creationId xmlns:a16="http://schemas.microsoft.com/office/drawing/2014/main" id="{4A4131F1-0E0F-B320-196E-75C5A9EE34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10062" y="3430403"/>
              <a:ext cx="61913" cy="59531"/>
            </a:xfrm>
            <a:prstGeom prst="ellipse">
              <a:avLst/>
            </a:prstGeom>
            <a:solidFill>
              <a:srgbClr val="BFBFB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Geneva" charset="0"/>
                <a:cs typeface="Arial" charset="0"/>
              </a:endParaRPr>
            </a:p>
          </p:txBody>
        </p:sp>
        <p:sp>
          <p:nvSpPr>
            <p:cNvPr id="121" name="Oval 100">
              <a:extLst>
                <a:ext uri="{FF2B5EF4-FFF2-40B4-BE49-F238E27FC236}">
                  <a16:creationId xmlns:a16="http://schemas.microsoft.com/office/drawing/2014/main" id="{A6217A0A-42A6-F65A-BC3E-ED7176BE24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93419" y="2957726"/>
              <a:ext cx="61913" cy="59531"/>
            </a:xfrm>
            <a:prstGeom prst="ellipse">
              <a:avLst/>
            </a:prstGeom>
            <a:solidFill>
              <a:srgbClr val="BFBFB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Geneva" charset="0"/>
                <a:cs typeface="Arial" charset="0"/>
              </a:endParaRPr>
            </a:p>
          </p:txBody>
        </p:sp>
        <p:sp>
          <p:nvSpPr>
            <p:cNvPr id="122" name="Oval 101">
              <a:extLst>
                <a:ext uri="{FF2B5EF4-FFF2-40B4-BE49-F238E27FC236}">
                  <a16:creationId xmlns:a16="http://schemas.microsoft.com/office/drawing/2014/main" id="{A5CF0746-9A14-F107-48EB-888C51B29D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1538" y="2926769"/>
              <a:ext cx="59531" cy="59531"/>
            </a:xfrm>
            <a:prstGeom prst="ellipse">
              <a:avLst/>
            </a:prstGeom>
            <a:solidFill>
              <a:srgbClr val="BFBFB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Geneva" charset="0"/>
                <a:cs typeface="Arial" charset="0"/>
              </a:endParaRPr>
            </a:p>
          </p:txBody>
        </p:sp>
        <p:sp>
          <p:nvSpPr>
            <p:cNvPr id="123" name="Oval 102">
              <a:extLst>
                <a:ext uri="{FF2B5EF4-FFF2-40B4-BE49-F238E27FC236}">
                  <a16:creationId xmlns:a16="http://schemas.microsoft.com/office/drawing/2014/main" id="{C5137C1D-D9E1-7DA3-063F-EA462455D8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55394" y="2938676"/>
              <a:ext cx="59531" cy="59531"/>
            </a:xfrm>
            <a:prstGeom prst="ellipse">
              <a:avLst/>
            </a:prstGeom>
            <a:solidFill>
              <a:srgbClr val="BFBFB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Geneva" charset="0"/>
                <a:cs typeface="Arial" charset="0"/>
              </a:endParaRPr>
            </a:p>
          </p:txBody>
        </p:sp>
        <p:sp>
          <p:nvSpPr>
            <p:cNvPr id="124" name="Oval 103">
              <a:extLst>
                <a:ext uri="{FF2B5EF4-FFF2-40B4-BE49-F238E27FC236}">
                  <a16:creationId xmlns:a16="http://schemas.microsoft.com/office/drawing/2014/main" id="{B43574E3-02E2-6B6F-22D6-08B4D47FE0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26869" y="3050594"/>
              <a:ext cx="59531" cy="61913"/>
            </a:xfrm>
            <a:prstGeom prst="ellipse">
              <a:avLst/>
            </a:prstGeom>
            <a:solidFill>
              <a:srgbClr val="BFBFB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Geneva" charset="0"/>
                <a:cs typeface="Arial" charset="0"/>
              </a:endParaRPr>
            </a:p>
          </p:txBody>
        </p:sp>
        <p:sp>
          <p:nvSpPr>
            <p:cNvPr id="125" name="Oval 104">
              <a:extLst>
                <a:ext uri="{FF2B5EF4-FFF2-40B4-BE49-F238E27FC236}">
                  <a16:creationId xmlns:a16="http://schemas.microsoft.com/office/drawing/2014/main" id="{0BDE2944-DE31-A826-DAB6-2A12CB5289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94772" y="3038687"/>
              <a:ext cx="61913" cy="61913"/>
            </a:xfrm>
            <a:prstGeom prst="ellipse">
              <a:avLst/>
            </a:prstGeom>
            <a:solidFill>
              <a:srgbClr val="BFBFB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Geneva" charset="0"/>
                <a:cs typeface="Arial" charset="0"/>
              </a:endParaRPr>
            </a:p>
          </p:txBody>
        </p:sp>
        <p:sp>
          <p:nvSpPr>
            <p:cNvPr id="126" name="Oval 105">
              <a:extLst>
                <a:ext uri="{FF2B5EF4-FFF2-40B4-BE49-F238E27FC236}">
                  <a16:creationId xmlns:a16="http://schemas.microsoft.com/office/drawing/2014/main" id="{F7D453B0-7AF5-8A3D-3DA0-4BA029DDF5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68628" y="2824376"/>
              <a:ext cx="61913" cy="59531"/>
            </a:xfrm>
            <a:prstGeom prst="ellipse">
              <a:avLst/>
            </a:prstGeom>
            <a:solidFill>
              <a:srgbClr val="BFBFB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Geneva" charset="0"/>
                <a:cs typeface="Arial" charset="0"/>
              </a:endParaRPr>
            </a:p>
          </p:txBody>
        </p:sp>
        <p:sp>
          <p:nvSpPr>
            <p:cNvPr id="127" name="Oval 106">
              <a:extLst>
                <a:ext uri="{FF2B5EF4-FFF2-40B4-BE49-F238E27FC236}">
                  <a16:creationId xmlns:a16="http://schemas.microsoft.com/office/drawing/2014/main" id="{AB457DAC-EB50-62ED-92DB-374277B01C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42485" y="2874382"/>
              <a:ext cx="61913" cy="59531"/>
            </a:xfrm>
            <a:prstGeom prst="ellipse">
              <a:avLst/>
            </a:prstGeom>
            <a:solidFill>
              <a:srgbClr val="BFBFB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Geneva" charset="0"/>
                <a:cs typeface="Arial" charset="0"/>
              </a:endParaRPr>
            </a:p>
          </p:txBody>
        </p:sp>
        <p:sp>
          <p:nvSpPr>
            <p:cNvPr id="128" name="Oval 107">
              <a:extLst>
                <a:ext uri="{FF2B5EF4-FFF2-40B4-BE49-F238E27FC236}">
                  <a16:creationId xmlns:a16="http://schemas.microsoft.com/office/drawing/2014/main" id="{6B5911A3-E31B-9E0A-ADE0-A9B7410F46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13960" y="2805326"/>
              <a:ext cx="59531" cy="59531"/>
            </a:xfrm>
            <a:prstGeom prst="ellipse">
              <a:avLst/>
            </a:prstGeom>
            <a:solidFill>
              <a:srgbClr val="BFBFB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Geneva" charset="0"/>
                <a:cs typeface="Arial" charset="0"/>
              </a:endParaRPr>
            </a:p>
          </p:txBody>
        </p:sp>
        <p:sp>
          <p:nvSpPr>
            <p:cNvPr id="129" name="Oval 108">
              <a:extLst>
                <a:ext uri="{FF2B5EF4-FFF2-40B4-BE49-F238E27FC236}">
                  <a16:creationId xmlns:a16="http://schemas.microsoft.com/office/drawing/2014/main" id="{8BC5ED88-8786-334A-60C7-BA6AF64A07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90197" y="2988681"/>
              <a:ext cx="61913" cy="61913"/>
            </a:xfrm>
            <a:prstGeom prst="ellipse">
              <a:avLst/>
            </a:prstGeom>
            <a:solidFill>
              <a:srgbClr val="BFBFB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Geneva" charset="0"/>
                <a:cs typeface="Arial" charset="0"/>
              </a:endParaRPr>
            </a:p>
          </p:txBody>
        </p:sp>
        <p:sp>
          <p:nvSpPr>
            <p:cNvPr id="130" name="Oval 109">
              <a:extLst>
                <a:ext uri="{FF2B5EF4-FFF2-40B4-BE49-F238E27FC236}">
                  <a16:creationId xmlns:a16="http://schemas.microsoft.com/office/drawing/2014/main" id="{DDF6CCA3-350A-8DBE-BA64-FE26C8676F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59292" y="2843425"/>
              <a:ext cx="59531" cy="61913"/>
            </a:xfrm>
            <a:prstGeom prst="ellipse">
              <a:avLst/>
            </a:prstGeom>
            <a:solidFill>
              <a:srgbClr val="BFBFB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Geneva" charset="0"/>
                <a:cs typeface="Arial" charset="0"/>
              </a:endParaRPr>
            </a:p>
          </p:txBody>
        </p:sp>
        <p:sp>
          <p:nvSpPr>
            <p:cNvPr id="131" name="Oval 110">
              <a:extLst>
                <a:ext uri="{FF2B5EF4-FFF2-40B4-BE49-F238E27FC236}">
                  <a16:creationId xmlns:a16="http://schemas.microsoft.com/office/drawing/2014/main" id="{5B17FF30-6B45-546E-2DD2-88AFC1560E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31957" y="2800563"/>
              <a:ext cx="59531" cy="59531"/>
            </a:xfrm>
            <a:prstGeom prst="ellipse">
              <a:avLst/>
            </a:prstGeom>
            <a:solidFill>
              <a:srgbClr val="BFBFB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Geneva" charset="0"/>
                <a:cs typeface="Arial" charset="0"/>
              </a:endParaRPr>
            </a:p>
          </p:txBody>
        </p:sp>
        <p:sp>
          <p:nvSpPr>
            <p:cNvPr id="132" name="Oval 111">
              <a:extLst>
                <a:ext uri="{FF2B5EF4-FFF2-40B4-BE49-F238E27FC236}">
                  <a16:creationId xmlns:a16="http://schemas.microsoft.com/office/drawing/2014/main" id="{9DE4D095-B80D-494E-961C-E8141B6BC8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01050" y="2679119"/>
              <a:ext cx="61913" cy="61913"/>
            </a:xfrm>
            <a:prstGeom prst="ellipse">
              <a:avLst/>
            </a:prstGeom>
            <a:solidFill>
              <a:srgbClr val="BFBFB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Geneva" charset="0"/>
                <a:cs typeface="Arial" charset="0"/>
              </a:endParaRPr>
            </a:p>
          </p:txBody>
        </p:sp>
        <p:sp>
          <p:nvSpPr>
            <p:cNvPr id="133" name="Oval 112">
              <a:extLst>
                <a:ext uri="{FF2B5EF4-FFF2-40B4-BE49-F238E27FC236}">
                  <a16:creationId xmlns:a16="http://schemas.microsoft.com/office/drawing/2014/main" id="{268945ED-1736-7AED-64D7-F914027740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72525" y="2577915"/>
              <a:ext cx="61913" cy="61913"/>
            </a:xfrm>
            <a:prstGeom prst="ellipse">
              <a:avLst/>
            </a:prstGeom>
            <a:solidFill>
              <a:srgbClr val="BFBFB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Geneva" charset="0"/>
                <a:cs typeface="Arial" charset="0"/>
              </a:endParaRPr>
            </a:p>
          </p:txBody>
        </p:sp>
        <p:sp>
          <p:nvSpPr>
            <p:cNvPr id="134" name="Line 113">
              <a:extLst>
                <a:ext uri="{FF2B5EF4-FFF2-40B4-BE49-F238E27FC236}">
                  <a16:creationId xmlns:a16="http://schemas.microsoft.com/office/drawing/2014/main" id="{A6D07AAD-BF06-C50F-85EA-9EDD3AB7672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10062" y="3406590"/>
              <a:ext cx="61913" cy="0"/>
            </a:xfrm>
            <a:prstGeom prst="line">
              <a:avLst/>
            </a:prstGeom>
            <a:noFill/>
            <a:ln w="12700" cap="flat">
              <a:solidFill>
                <a:srgbClr val="BFBFB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Geneva" charset="0"/>
                <a:cs typeface="Arial" charset="0"/>
              </a:endParaRPr>
            </a:p>
          </p:txBody>
        </p:sp>
        <p:sp>
          <p:nvSpPr>
            <p:cNvPr id="135" name="Line 114">
              <a:extLst>
                <a:ext uri="{FF2B5EF4-FFF2-40B4-BE49-F238E27FC236}">
                  <a16:creationId xmlns:a16="http://schemas.microsoft.com/office/drawing/2014/main" id="{6AE33A97-158C-3527-2CF4-0D609A6920B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10062" y="3520890"/>
              <a:ext cx="61913" cy="0"/>
            </a:xfrm>
            <a:prstGeom prst="line">
              <a:avLst/>
            </a:prstGeom>
            <a:noFill/>
            <a:ln w="12700" cap="flat">
              <a:solidFill>
                <a:srgbClr val="BFBFB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Geneva" charset="0"/>
                <a:cs typeface="Arial" charset="0"/>
              </a:endParaRPr>
            </a:p>
          </p:txBody>
        </p:sp>
        <p:sp>
          <p:nvSpPr>
            <p:cNvPr id="136" name="Line 115">
              <a:extLst>
                <a:ext uri="{FF2B5EF4-FFF2-40B4-BE49-F238E27FC236}">
                  <a16:creationId xmlns:a16="http://schemas.microsoft.com/office/drawing/2014/main" id="{80E408B9-C99C-E66A-D56C-D9046C928B3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41019" y="3406590"/>
              <a:ext cx="0" cy="114300"/>
            </a:xfrm>
            <a:prstGeom prst="line">
              <a:avLst/>
            </a:prstGeom>
            <a:noFill/>
            <a:ln w="12700" cap="flat">
              <a:solidFill>
                <a:srgbClr val="BFBFB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Geneva" charset="0"/>
                <a:cs typeface="Arial" charset="0"/>
              </a:endParaRPr>
            </a:p>
          </p:txBody>
        </p:sp>
        <p:sp>
          <p:nvSpPr>
            <p:cNvPr id="137" name="Line 116">
              <a:extLst>
                <a:ext uri="{FF2B5EF4-FFF2-40B4-BE49-F238E27FC236}">
                  <a16:creationId xmlns:a16="http://schemas.microsoft.com/office/drawing/2014/main" id="{66D453D1-489B-D87F-676C-D480574FB2F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93419" y="2891050"/>
              <a:ext cx="61913" cy="0"/>
            </a:xfrm>
            <a:prstGeom prst="line">
              <a:avLst/>
            </a:prstGeom>
            <a:noFill/>
            <a:ln w="12700" cap="flat">
              <a:solidFill>
                <a:srgbClr val="BFBFB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Geneva" charset="0"/>
                <a:cs typeface="Arial" charset="0"/>
              </a:endParaRPr>
            </a:p>
          </p:txBody>
        </p:sp>
        <p:sp>
          <p:nvSpPr>
            <p:cNvPr id="138" name="Line 117">
              <a:extLst>
                <a:ext uri="{FF2B5EF4-FFF2-40B4-BE49-F238E27FC236}">
                  <a16:creationId xmlns:a16="http://schemas.microsoft.com/office/drawing/2014/main" id="{984C2087-4502-0FF8-C552-360195D49D7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93419" y="3093456"/>
              <a:ext cx="61913" cy="0"/>
            </a:xfrm>
            <a:prstGeom prst="line">
              <a:avLst/>
            </a:prstGeom>
            <a:noFill/>
            <a:ln w="12700" cap="flat">
              <a:solidFill>
                <a:srgbClr val="BFBFB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Geneva" charset="0"/>
                <a:cs typeface="Arial" charset="0"/>
              </a:endParaRPr>
            </a:p>
          </p:txBody>
        </p:sp>
        <p:sp>
          <p:nvSpPr>
            <p:cNvPr id="139" name="Line 118">
              <a:extLst>
                <a:ext uri="{FF2B5EF4-FFF2-40B4-BE49-F238E27FC236}">
                  <a16:creationId xmlns:a16="http://schemas.microsoft.com/office/drawing/2014/main" id="{181BF12F-5A63-9CB8-A7F2-75A1AD46DD4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24375" y="2891051"/>
              <a:ext cx="0" cy="202406"/>
            </a:xfrm>
            <a:prstGeom prst="line">
              <a:avLst/>
            </a:prstGeom>
            <a:noFill/>
            <a:ln w="12700" cap="flat">
              <a:solidFill>
                <a:srgbClr val="BFBFB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Geneva" charset="0"/>
                <a:cs typeface="Arial" charset="0"/>
              </a:endParaRPr>
            </a:p>
          </p:txBody>
        </p:sp>
        <p:sp>
          <p:nvSpPr>
            <p:cNvPr id="140" name="Line 119">
              <a:extLst>
                <a:ext uri="{FF2B5EF4-FFF2-40B4-BE49-F238E27FC236}">
                  <a16:creationId xmlns:a16="http://schemas.microsoft.com/office/drawing/2014/main" id="{51069954-1F74-D9E4-23CD-7CD791B022F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81538" y="2876763"/>
              <a:ext cx="59531" cy="0"/>
            </a:xfrm>
            <a:prstGeom prst="line">
              <a:avLst/>
            </a:prstGeom>
            <a:noFill/>
            <a:ln w="12700" cap="flat">
              <a:solidFill>
                <a:srgbClr val="BFBFB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Geneva" charset="0"/>
                <a:cs typeface="Arial" charset="0"/>
              </a:endParaRPr>
            </a:p>
          </p:txBody>
        </p:sp>
        <p:sp>
          <p:nvSpPr>
            <p:cNvPr id="141" name="Line 120">
              <a:extLst>
                <a:ext uri="{FF2B5EF4-FFF2-40B4-BE49-F238E27FC236}">
                  <a16:creationId xmlns:a16="http://schemas.microsoft.com/office/drawing/2014/main" id="{F9270ABF-D690-97B0-E86C-4EBDF257276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81538" y="3043450"/>
              <a:ext cx="59531" cy="0"/>
            </a:xfrm>
            <a:prstGeom prst="line">
              <a:avLst/>
            </a:prstGeom>
            <a:noFill/>
            <a:ln w="12700" cap="flat">
              <a:solidFill>
                <a:srgbClr val="BFBFB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Geneva" charset="0"/>
                <a:cs typeface="Arial" charset="0"/>
              </a:endParaRPr>
            </a:p>
          </p:txBody>
        </p:sp>
        <p:sp>
          <p:nvSpPr>
            <p:cNvPr id="142" name="Line 121">
              <a:extLst>
                <a:ext uri="{FF2B5EF4-FFF2-40B4-BE49-F238E27FC236}">
                  <a16:creationId xmlns:a16="http://schemas.microsoft.com/office/drawing/2014/main" id="{155D7C2C-6CF4-1C0A-34DA-14CB27141B1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12494" y="2876762"/>
              <a:ext cx="0" cy="166688"/>
            </a:xfrm>
            <a:prstGeom prst="line">
              <a:avLst/>
            </a:prstGeom>
            <a:noFill/>
            <a:ln w="12700" cap="flat">
              <a:solidFill>
                <a:srgbClr val="BFBFB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Geneva" charset="0"/>
                <a:cs typeface="Arial" charset="0"/>
              </a:endParaRPr>
            </a:p>
          </p:txBody>
        </p:sp>
        <p:sp>
          <p:nvSpPr>
            <p:cNvPr id="143" name="Line 122">
              <a:extLst>
                <a:ext uri="{FF2B5EF4-FFF2-40B4-BE49-F238E27FC236}">
                  <a16:creationId xmlns:a16="http://schemas.microsoft.com/office/drawing/2014/main" id="{303EC377-EEE2-3A0E-0313-41ACF4FB692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55394" y="2843425"/>
              <a:ext cx="59531" cy="0"/>
            </a:xfrm>
            <a:prstGeom prst="line">
              <a:avLst/>
            </a:prstGeom>
            <a:noFill/>
            <a:ln w="12700" cap="flat">
              <a:solidFill>
                <a:srgbClr val="BFBFB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Geneva" charset="0"/>
                <a:cs typeface="Arial" charset="0"/>
              </a:endParaRPr>
            </a:p>
          </p:txBody>
        </p:sp>
        <p:sp>
          <p:nvSpPr>
            <p:cNvPr id="144" name="Line 123">
              <a:extLst>
                <a:ext uri="{FF2B5EF4-FFF2-40B4-BE49-F238E27FC236}">
                  <a16:creationId xmlns:a16="http://schemas.microsoft.com/office/drawing/2014/main" id="{298FDC97-7126-604C-5821-146A00E98E8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55394" y="3098219"/>
              <a:ext cx="59531" cy="0"/>
            </a:xfrm>
            <a:prstGeom prst="line">
              <a:avLst/>
            </a:prstGeom>
            <a:noFill/>
            <a:ln w="12700" cap="flat">
              <a:solidFill>
                <a:srgbClr val="BFBFB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Geneva" charset="0"/>
                <a:cs typeface="Arial" charset="0"/>
              </a:endParaRPr>
            </a:p>
          </p:txBody>
        </p:sp>
        <p:sp>
          <p:nvSpPr>
            <p:cNvPr id="145" name="Line 124">
              <a:extLst>
                <a:ext uri="{FF2B5EF4-FFF2-40B4-BE49-F238E27FC236}">
                  <a16:creationId xmlns:a16="http://schemas.microsoft.com/office/drawing/2014/main" id="{32D9DD99-4250-0B58-7B3F-39C7B6271AE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86350" y="2843425"/>
              <a:ext cx="0" cy="254794"/>
            </a:xfrm>
            <a:prstGeom prst="line">
              <a:avLst/>
            </a:prstGeom>
            <a:noFill/>
            <a:ln w="12700" cap="flat">
              <a:solidFill>
                <a:srgbClr val="BFBFB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Geneva" charset="0"/>
                <a:cs typeface="Arial" charset="0"/>
              </a:endParaRPr>
            </a:p>
          </p:txBody>
        </p:sp>
        <p:sp>
          <p:nvSpPr>
            <p:cNvPr id="146" name="Line 125">
              <a:extLst>
                <a:ext uri="{FF2B5EF4-FFF2-40B4-BE49-F238E27FC236}">
                  <a16:creationId xmlns:a16="http://schemas.microsoft.com/office/drawing/2014/main" id="{2AADFAEA-85C3-C917-2210-5FC8E642833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26869" y="2948200"/>
              <a:ext cx="59531" cy="0"/>
            </a:xfrm>
            <a:prstGeom prst="line">
              <a:avLst/>
            </a:prstGeom>
            <a:noFill/>
            <a:ln w="12700" cap="flat">
              <a:solidFill>
                <a:srgbClr val="BFBFB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Geneva" charset="0"/>
                <a:cs typeface="Arial" charset="0"/>
              </a:endParaRPr>
            </a:p>
          </p:txBody>
        </p:sp>
        <p:sp>
          <p:nvSpPr>
            <p:cNvPr id="147" name="Line 126">
              <a:extLst>
                <a:ext uri="{FF2B5EF4-FFF2-40B4-BE49-F238E27FC236}">
                  <a16:creationId xmlns:a16="http://schemas.microsoft.com/office/drawing/2014/main" id="{B26D3F31-FC38-FD72-5611-A702DEEF615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26869" y="3222044"/>
              <a:ext cx="59531" cy="0"/>
            </a:xfrm>
            <a:prstGeom prst="line">
              <a:avLst/>
            </a:prstGeom>
            <a:noFill/>
            <a:ln w="12700" cap="flat">
              <a:solidFill>
                <a:srgbClr val="BFBFB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Geneva" charset="0"/>
                <a:cs typeface="Arial" charset="0"/>
              </a:endParaRPr>
            </a:p>
          </p:txBody>
        </p:sp>
        <p:sp>
          <p:nvSpPr>
            <p:cNvPr id="148" name="Line 127">
              <a:extLst>
                <a:ext uri="{FF2B5EF4-FFF2-40B4-BE49-F238E27FC236}">
                  <a16:creationId xmlns:a16="http://schemas.microsoft.com/office/drawing/2014/main" id="{427B173F-493F-4270-A868-CFC9465723D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57825" y="2948200"/>
              <a:ext cx="0" cy="273844"/>
            </a:xfrm>
            <a:prstGeom prst="line">
              <a:avLst/>
            </a:prstGeom>
            <a:noFill/>
            <a:ln w="12700" cap="flat">
              <a:solidFill>
                <a:srgbClr val="BFBFB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Geneva" charset="0"/>
                <a:cs typeface="Arial" charset="0"/>
              </a:endParaRPr>
            </a:p>
          </p:txBody>
        </p:sp>
        <p:sp>
          <p:nvSpPr>
            <p:cNvPr id="149" name="Line 128">
              <a:extLst>
                <a:ext uri="{FF2B5EF4-FFF2-40B4-BE49-F238E27FC236}">
                  <a16:creationId xmlns:a16="http://schemas.microsoft.com/office/drawing/2014/main" id="{3135A16C-1881-F3F2-784E-260C2C128D8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794772" y="2948200"/>
              <a:ext cx="61913" cy="0"/>
            </a:xfrm>
            <a:prstGeom prst="line">
              <a:avLst/>
            </a:prstGeom>
            <a:noFill/>
            <a:ln w="12700" cap="flat">
              <a:solidFill>
                <a:srgbClr val="BFBFB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Geneva" charset="0"/>
                <a:cs typeface="Arial" charset="0"/>
              </a:endParaRPr>
            </a:p>
          </p:txBody>
        </p:sp>
        <p:sp>
          <p:nvSpPr>
            <p:cNvPr id="150" name="Line 129">
              <a:extLst>
                <a:ext uri="{FF2B5EF4-FFF2-40B4-BE49-F238E27FC236}">
                  <a16:creationId xmlns:a16="http://schemas.microsoft.com/office/drawing/2014/main" id="{543F4661-B363-DD5E-EBB2-4E4F4F1FA41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794772" y="3193469"/>
              <a:ext cx="61913" cy="0"/>
            </a:xfrm>
            <a:prstGeom prst="line">
              <a:avLst/>
            </a:prstGeom>
            <a:noFill/>
            <a:ln w="12700" cap="flat">
              <a:solidFill>
                <a:srgbClr val="BFBFB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Geneva" charset="0"/>
                <a:cs typeface="Arial" charset="0"/>
              </a:endParaRPr>
            </a:p>
          </p:txBody>
        </p:sp>
        <p:sp>
          <p:nvSpPr>
            <p:cNvPr id="151" name="Line 130">
              <a:extLst>
                <a:ext uri="{FF2B5EF4-FFF2-40B4-BE49-F238E27FC236}">
                  <a16:creationId xmlns:a16="http://schemas.microsoft.com/office/drawing/2014/main" id="{7D7E435B-C04A-1D2B-91EB-25CA945C400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825729" y="2948200"/>
              <a:ext cx="0" cy="245269"/>
            </a:xfrm>
            <a:prstGeom prst="line">
              <a:avLst/>
            </a:prstGeom>
            <a:noFill/>
            <a:ln w="12700" cap="flat">
              <a:solidFill>
                <a:srgbClr val="BFBFB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Geneva" charset="0"/>
                <a:cs typeface="Arial" charset="0"/>
              </a:endParaRPr>
            </a:p>
          </p:txBody>
        </p:sp>
        <p:sp>
          <p:nvSpPr>
            <p:cNvPr id="152" name="Line 131">
              <a:extLst>
                <a:ext uri="{FF2B5EF4-FFF2-40B4-BE49-F238E27FC236}">
                  <a16:creationId xmlns:a16="http://schemas.microsoft.com/office/drawing/2014/main" id="{DB122541-768C-2607-A962-3D36D4DBB48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168628" y="2698169"/>
              <a:ext cx="61913" cy="0"/>
            </a:xfrm>
            <a:prstGeom prst="line">
              <a:avLst/>
            </a:prstGeom>
            <a:noFill/>
            <a:ln w="12700" cap="flat">
              <a:solidFill>
                <a:srgbClr val="BFBFB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Geneva" charset="0"/>
                <a:cs typeface="Arial" charset="0"/>
              </a:endParaRPr>
            </a:p>
          </p:txBody>
        </p:sp>
        <p:sp>
          <p:nvSpPr>
            <p:cNvPr id="153" name="Line 132">
              <a:extLst>
                <a:ext uri="{FF2B5EF4-FFF2-40B4-BE49-F238E27FC236}">
                  <a16:creationId xmlns:a16="http://schemas.microsoft.com/office/drawing/2014/main" id="{0E232211-56FC-7966-CCCC-D3FFDB7B3DC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168628" y="3014875"/>
              <a:ext cx="61913" cy="0"/>
            </a:xfrm>
            <a:prstGeom prst="line">
              <a:avLst/>
            </a:prstGeom>
            <a:noFill/>
            <a:ln w="12700" cap="flat">
              <a:solidFill>
                <a:srgbClr val="BFBFB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Geneva" charset="0"/>
                <a:cs typeface="Arial" charset="0"/>
              </a:endParaRPr>
            </a:p>
          </p:txBody>
        </p:sp>
        <p:sp>
          <p:nvSpPr>
            <p:cNvPr id="154" name="Line 133">
              <a:extLst>
                <a:ext uri="{FF2B5EF4-FFF2-40B4-BE49-F238E27FC236}">
                  <a16:creationId xmlns:a16="http://schemas.microsoft.com/office/drawing/2014/main" id="{1338EE74-4C0F-7171-B631-21121615E2B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199585" y="2698169"/>
              <a:ext cx="0" cy="316706"/>
            </a:xfrm>
            <a:prstGeom prst="line">
              <a:avLst/>
            </a:prstGeom>
            <a:noFill/>
            <a:ln w="12700" cap="flat">
              <a:solidFill>
                <a:srgbClr val="BFBFB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Geneva" charset="0"/>
                <a:cs typeface="Arial" charset="0"/>
              </a:endParaRPr>
            </a:p>
          </p:txBody>
        </p:sp>
        <p:sp>
          <p:nvSpPr>
            <p:cNvPr id="155" name="Line 134">
              <a:extLst>
                <a:ext uri="{FF2B5EF4-FFF2-40B4-BE49-F238E27FC236}">
                  <a16:creationId xmlns:a16="http://schemas.microsoft.com/office/drawing/2014/main" id="{30E0A903-BB06-DF0B-16ED-3841F1A5ACF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542485" y="2736269"/>
              <a:ext cx="61913" cy="0"/>
            </a:xfrm>
            <a:prstGeom prst="line">
              <a:avLst/>
            </a:prstGeom>
            <a:noFill/>
            <a:ln w="12700" cap="flat">
              <a:solidFill>
                <a:srgbClr val="BFBFB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Geneva" charset="0"/>
                <a:cs typeface="Arial" charset="0"/>
              </a:endParaRPr>
            </a:p>
          </p:txBody>
        </p:sp>
        <p:sp>
          <p:nvSpPr>
            <p:cNvPr id="156" name="Line 135">
              <a:extLst>
                <a:ext uri="{FF2B5EF4-FFF2-40B4-BE49-F238E27FC236}">
                  <a16:creationId xmlns:a16="http://schemas.microsoft.com/office/drawing/2014/main" id="{9AE3F60C-8018-5C89-A893-E92C5121B62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542485" y="3074406"/>
              <a:ext cx="61913" cy="0"/>
            </a:xfrm>
            <a:prstGeom prst="line">
              <a:avLst/>
            </a:prstGeom>
            <a:noFill/>
            <a:ln w="12700" cap="flat">
              <a:solidFill>
                <a:srgbClr val="BFBFB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Geneva" charset="0"/>
                <a:cs typeface="Arial" charset="0"/>
              </a:endParaRPr>
            </a:p>
          </p:txBody>
        </p:sp>
        <p:sp>
          <p:nvSpPr>
            <p:cNvPr id="157" name="Line 136">
              <a:extLst>
                <a:ext uri="{FF2B5EF4-FFF2-40B4-BE49-F238E27FC236}">
                  <a16:creationId xmlns:a16="http://schemas.microsoft.com/office/drawing/2014/main" id="{77F16ADF-FCFA-7AFC-9414-F2437184974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573441" y="2736269"/>
              <a:ext cx="0" cy="338138"/>
            </a:xfrm>
            <a:prstGeom prst="line">
              <a:avLst/>
            </a:prstGeom>
            <a:noFill/>
            <a:ln w="12700" cap="flat">
              <a:solidFill>
                <a:srgbClr val="BFBFB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Geneva" charset="0"/>
                <a:cs typeface="Arial" charset="0"/>
              </a:endParaRPr>
            </a:p>
          </p:txBody>
        </p:sp>
        <p:sp>
          <p:nvSpPr>
            <p:cNvPr id="158" name="Line 137">
              <a:extLst>
                <a:ext uri="{FF2B5EF4-FFF2-40B4-BE49-F238E27FC236}">
                  <a16:creationId xmlns:a16="http://schemas.microsoft.com/office/drawing/2014/main" id="{48B5BA3A-B5F6-925C-EEB2-FC033705F5D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913960" y="2712456"/>
              <a:ext cx="59531" cy="0"/>
            </a:xfrm>
            <a:prstGeom prst="line">
              <a:avLst/>
            </a:prstGeom>
            <a:noFill/>
            <a:ln w="12700" cap="flat">
              <a:solidFill>
                <a:srgbClr val="BFBFB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Geneva" charset="0"/>
                <a:cs typeface="Arial" charset="0"/>
              </a:endParaRPr>
            </a:p>
          </p:txBody>
        </p:sp>
        <p:sp>
          <p:nvSpPr>
            <p:cNvPr id="159" name="Line 138">
              <a:extLst>
                <a:ext uri="{FF2B5EF4-FFF2-40B4-BE49-F238E27FC236}">
                  <a16:creationId xmlns:a16="http://schemas.microsoft.com/office/drawing/2014/main" id="{116CEAAE-0F84-4444-A7A1-ADD2D0179A1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913960" y="2964869"/>
              <a:ext cx="59531" cy="0"/>
            </a:xfrm>
            <a:prstGeom prst="line">
              <a:avLst/>
            </a:prstGeom>
            <a:noFill/>
            <a:ln w="12700" cap="flat">
              <a:solidFill>
                <a:srgbClr val="BFBFB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Geneva" charset="0"/>
                <a:cs typeface="Arial" charset="0"/>
              </a:endParaRPr>
            </a:p>
          </p:txBody>
        </p:sp>
        <p:sp>
          <p:nvSpPr>
            <p:cNvPr id="160" name="Line 139">
              <a:extLst>
                <a:ext uri="{FF2B5EF4-FFF2-40B4-BE49-F238E27FC236}">
                  <a16:creationId xmlns:a16="http://schemas.microsoft.com/office/drawing/2014/main" id="{C849AC47-EB9C-ECE0-3B8B-09508157780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942535" y="2712456"/>
              <a:ext cx="0" cy="252413"/>
            </a:xfrm>
            <a:prstGeom prst="line">
              <a:avLst/>
            </a:prstGeom>
            <a:noFill/>
            <a:ln w="12700" cap="flat">
              <a:solidFill>
                <a:srgbClr val="BFBFB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Geneva" charset="0"/>
                <a:cs typeface="Arial" charset="0"/>
              </a:endParaRPr>
            </a:p>
          </p:txBody>
        </p:sp>
        <p:sp>
          <p:nvSpPr>
            <p:cNvPr id="161" name="Line 140">
              <a:extLst>
                <a:ext uri="{FF2B5EF4-FFF2-40B4-BE49-F238E27FC236}">
                  <a16:creationId xmlns:a16="http://schemas.microsoft.com/office/drawing/2014/main" id="{F52E970A-69A8-A9E4-1C13-61354097246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290197" y="2833900"/>
              <a:ext cx="61913" cy="0"/>
            </a:xfrm>
            <a:prstGeom prst="line">
              <a:avLst/>
            </a:prstGeom>
            <a:noFill/>
            <a:ln w="12700" cap="flat">
              <a:solidFill>
                <a:srgbClr val="BFBFB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Geneva" charset="0"/>
                <a:cs typeface="Arial" charset="0"/>
              </a:endParaRPr>
            </a:p>
          </p:txBody>
        </p:sp>
        <p:sp>
          <p:nvSpPr>
            <p:cNvPr id="162" name="Line 141">
              <a:extLst>
                <a:ext uri="{FF2B5EF4-FFF2-40B4-BE49-F238E27FC236}">
                  <a16:creationId xmlns:a16="http://schemas.microsoft.com/office/drawing/2014/main" id="{8C880894-636A-8126-2806-3E1B5923A97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290197" y="3210138"/>
              <a:ext cx="61913" cy="0"/>
            </a:xfrm>
            <a:prstGeom prst="line">
              <a:avLst/>
            </a:prstGeom>
            <a:noFill/>
            <a:ln w="12700" cap="flat">
              <a:solidFill>
                <a:srgbClr val="BFBFB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Geneva" charset="0"/>
                <a:cs typeface="Arial" charset="0"/>
              </a:endParaRPr>
            </a:p>
          </p:txBody>
        </p:sp>
        <p:sp>
          <p:nvSpPr>
            <p:cNvPr id="163" name="Line 142">
              <a:extLst>
                <a:ext uri="{FF2B5EF4-FFF2-40B4-BE49-F238E27FC236}">
                  <a16:creationId xmlns:a16="http://schemas.microsoft.com/office/drawing/2014/main" id="{B3A3B787-A6C2-5156-DCAB-C4F541E8AFC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321154" y="2833900"/>
              <a:ext cx="0" cy="376238"/>
            </a:xfrm>
            <a:prstGeom prst="line">
              <a:avLst/>
            </a:prstGeom>
            <a:noFill/>
            <a:ln w="12700" cap="flat">
              <a:solidFill>
                <a:srgbClr val="BFBFB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Geneva" charset="0"/>
                <a:cs typeface="Arial" charset="0"/>
              </a:endParaRPr>
            </a:p>
          </p:txBody>
        </p:sp>
        <p:sp>
          <p:nvSpPr>
            <p:cNvPr id="164" name="Line 143">
              <a:extLst>
                <a:ext uri="{FF2B5EF4-FFF2-40B4-BE49-F238E27FC236}">
                  <a16:creationId xmlns:a16="http://schemas.microsoft.com/office/drawing/2014/main" id="{B1A47F6B-D407-0BBE-80F2-88478BD6285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659292" y="2674356"/>
              <a:ext cx="59531" cy="0"/>
            </a:xfrm>
            <a:prstGeom prst="line">
              <a:avLst/>
            </a:prstGeom>
            <a:noFill/>
            <a:ln w="12700" cap="flat">
              <a:solidFill>
                <a:srgbClr val="BFBFB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Geneva" charset="0"/>
                <a:cs typeface="Arial" charset="0"/>
              </a:endParaRPr>
            </a:p>
          </p:txBody>
        </p:sp>
        <p:sp>
          <p:nvSpPr>
            <p:cNvPr id="165" name="Line 144">
              <a:extLst>
                <a:ext uri="{FF2B5EF4-FFF2-40B4-BE49-F238E27FC236}">
                  <a16:creationId xmlns:a16="http://schemas.microsoft.com/office/drawing/2014/main" id="{B80BC9F5-BA71-1EA7-D7A0-DFE34E59D51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659292" y="3083931"/>
              <a:ext cx="59531" cy="0"/>
            </a:xfrm>
            <a:prstGeom prst="line">
              <a:avLst/>
            </a:prstGeom>
            <a:noFill/>
            <a:ln w="12700" cap="flat">
              <a:solidFill>
                <a:srgbClr val="BFBFB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Geneva" charset="0"/>
                <a:cs typeface="Arial" charset="0"/>
              </a:endParaRPr>
            </a:p>
          </p:txBody>
        </p:sp>
        <p:sp>
          <p:nvSpPr>
            <p:cNvPr id="166" name="Line 145">
              <a:extLst>
                <a:ext uri="{FF2B5EF4-FFF2-40B4-BE49-F238E27FC236}">
                  <a16:creationId xmlns:a16="http://schemas.microsoft.com/office/drawing/2014/main" id="{AB2184A7-699E-0AF0-E8FC-C8E4C8E7CC3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687866" y="2674356"/>
              <a:ext cx="0" cy="409575"/>
            </a:xfrm>
            <a:prstGeom prst="line">
              <a:avLst/>
            </a:prstGeom>
            <a:noFill/>
            <a:ln w="12700" cap="flat">
              <a:solidFill>
                <a:srgbClr val="BFBFB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Geneva" charset="0"/>
                <a:cs typeface="Arial" charset="0"/>
              </a:endParaRPr>
            </a:p>
          </p:txBody>
        </p:sp>
        <p:sp>
          <p:nvSpPr>
            <p:cNvPr id="167" name="Line 146">
              <a:extLst>
                <a:ext uri="{FF2B5EF4-FFF2-40B4-BE49-F238E27FC236}">
                  <a16:creationId xmlns:a16="http://schemas.microsoft.com/office/drawing/2014/main" id="{B670E72A-8B3A-1785-0F5E-A58D4217BC8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029575" y="2748175"/>
              <a:ext cx="61913" cy="0"/>
            </a:xfrm>
            <a:prstGeom prst="line">
              <a:avLst/>
            </a:prstGeom>
            <a:noFill/>
            <a:ln w="12700" cap="flat">
              <a:solidFill>
                <a:srgbClr val="BFBFB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Geneva" charset="0"/>
                <a:cs typeface="Arial" charset="0"/>
              </a:endParaRPr>
            </a:p>
          </p:txBody>
        </p:sp>
        <p:sp>
          <p:nvSpPr>
            <p:cNvPr id="168" name="Line 147">
              <a:extLst>
                <a:ext uri="{FF2B5EF4-FFF2-40B4-BE49-F238E27FC236}">
                  <a16:creationId xmlns:a16="http://schemas.microsoft.com/office/drawing/2014/main" id="{95263587-C3BC-B765-DAF7-CEF5BB3451B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029575" y="3022019"/>
              <a:ext cx="61913" cy="0"/>
            </a:xfrm>
            <a:prstGeom prst="line">
              <a:avLst/>
            </a:prstGeom>
            <a:noFill/>
            <a:ln w="12700" cap="flat">
              <a:solidFill>
                <a:srgbClr val="BFBFB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Geneva" charset="0"/>
                <a:cs typeface="Arial" charset="0"/>
              </a:endParaRPr>
            </a:p>
          </p:txBody>
        </p:sp>
        <p:sp>
          <p:nvSpPr>
            <p:cNvPr id="169" name="Line 148">
              <a:extLst>
                <a:ext uri="{FF2B5EF4-FFF2-40B4-BE49-F238E27FC236}">
                  <a16:creationId xmlns:a16="http://schemas.microsoft.com/office/drawing/2014/main" id="{482A17B2-A435-804E-6063-782CEC5517C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060531" y="2748175"/>
              <a:ext cx="0" cy="273844"/>
            </a:xfrm>
            <a:prstGeom prst="line">
              <a:avLst/>
            </a:prstGeom>
            <a:noFill/>
            <a:ln w="12700" cap="flat">
              <a:solidFill>
                <a:srgbClr val="BFBFB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Geneva" charset="0"/>
                <a:cs typeface="Arial" charset="0"/>
              </a:endParaRPr>
            </a:p>
          </p:txBody>
        </p:sp>
        <p:sp>
          <p:nvSpPr>
            <p:cNvPr id="170" name="Line 149">
              <a:extLst>
                <a:ext uri="{FF2B5EF4-FFF2-40B4-BE49-F238E27FC236}">
                  <a16:creationId xmlns:a16="http://schemas.microsoft.com/office/drawing/2014/main" id="{D1D6A9DF-2B97-71B2-86B7-7C1FB2A6DE3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401050" y="2435040"/>
              <a:ext cx="61913" cy="0"/>
            </a:xfrm>
            <a:prstGeom prst="line">
              <a:avLst/>
            </a:prstGeom>
            <a:noFill/>
            <a:ln w="12700" cap="flat">
              <a:solidFill>
                <a:srgbClr val="BFBFB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Geneva" charset="0"/>
                <a:cs typeface="Arial" charset="0"/>
              </a:endParaRPr>
            </a:p>
          </p:txBody>
        </p:sp>
        <p:sp>
          <p:nvSpPr>
            <p:cNvPr id="171" name="Line 150">
              <a:extLst>
                <a:ext uri="{FF2B5EF4-FFF2-40B4-BE49-F238E27FC236}">
                  <a16:creationId xmlns:a16="http://schemas.microsoft.com/office/drawing/2014/main" id="{98C7CC37-75B5-C962-59F8-D119809D074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401050" y="2998206"/>
              <a:ext cx="61913" cy="0"/>
            </a:xfrm>
            <a:prstGeom prst="line">
              <a:avLst/>
            </a:prstGeom>
            <a:noFill/>
            <a:ln w="12700" cap="flat">
              <a:solidFill>
                <a:srgbClr val="BFBFB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Geneva" charset="0"/>
                <a:cs typeface="Arial" charset="0"/>
              </a:endParaRPr>
            </a:p>
          </p:txBody>
        </p:sp>
        <p:sp>
          <p:nvSpPr>
            <p:cNvPr id="172" name="Line 151">
              <a:extLst>
                <a:ext uri="{FF2B5EF4-FFF2-40B4-BE49-F238E27FC236}">
                  <a16:creationId xmlns:a16="http://schemas.microsoft.com/office/drawing/2014/main" id="{3DFE689A-BE17-6BD8-32E6-D6425251094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432006" y="2435041"/>
              <a:ext cx="0" cy="563165"/>
            </a:xfrm>
            <a:prstGeom prst="line">
              <a:avLst/>
            </a:prstGeom>
            <a:noFill/>
            <a:ln w="12700" cap="flat">
              <a:solidFill>
                <a:srgbClr val="BFBFB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Geneva" charset="0"/>
                <a:cs typeface="Arial" charset="0"/>
              </a:endParaRPr>
            </a:p>
          </p:txBody>
        </p:sp>
        <p:sp>
          <p:nvSpPr>
            <p:cNvPr id="173" name="Line 152">
              <a:extLst>
                <a:ext uri="{FF2B5EF4-FFF2-40B4-BE49-F238E27FC236}">
                  <a16:creationId xmlns:a16="http://schemas.microsoft.com/office/drawing/2014/main" id="{0C918B61-1D5F-7F3C-E3E7-361A6A82A82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772525" y="2220728"/>
              <a:ext cx="61913" cy="0"/>
            </a:xfrm>
            <a:prstGeom prst="line">
              <a:avLst/>
            </a:prstGeom>
            <a:noFill/>
            <a:ln w="12700" cap="flat">
              <a:solidFill>
                <a:srgbClr val="BFBFB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Geneva" charset="0"/>
                <a:cs typeface="Arial" charset="0"/>
              </a:endParaRPr>
            </a:p>
          </p:txBody>
        </p:sp>
        <p:sp>
          <p:nvSpPr>
            <p:cNvPr id="174" name="Line 153">
              <a:extLst>
                <a:ext uri="{FF2B5EF4-FFF2-40B4-BE49-F238E27FC236}">
                  <a16:creationId xmlns:a16="http://schemas.microsoft.com/office/drawing/2014/main" id="{A1A0AF01-959C-D67B-896A-4B2DF3153EA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772525" y="3005350"/>
              <a:ext cx="61913" cy="0"/>
            </a:xfrm>
            <a:prstGeom prst="line">
              <a:avLst/>
            </a:prstGeom>
            <a:noFill/>
            <a:ln w="12700" cap="flat">
              <a:solidFill>
                <a:srgbClr val="BFBFB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Geneva" charset="0"/>
                <a:cs typeface="Arial" charset="0"/>
              </a:endParaRPr>
            </a:p>
          </p:txBody>
        </p:sp>
        <p:sp>
          <p:nvSpPr>
            <p:cNvPr id="175" name="Line 154">
              <a:extLst>
                <a:ext uri="{FF2B5EF4-FFF2-40B4-BE49-F238E27FC236}">
                  <a16:creationId xmlns:a16="http://schemas.microsoft.com/office/drawing/2014/main" id="{FAF7A996-6F96-EC88-F4B9-1AF5A2152FE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803481" y="2220728"/>
              <a:ext cx="0" cy="784622"/>
            </a:xfrm>
            <a:prstGeom prst="line">
              <a:avLst/>
            </a:prstGeom>
            <a:noFill/>
            <a:ln w="12700" cap="flat">
              <a:solidFill>
                <a:srgbClr val="BFBFB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Geneva" charset="0"/>
                <a:cs typeface="Arial" charset="0"/>
              </a:endParaRPr>
            </a:p>
          </p:txBody>
        </p:sp>
        <p:sp>
          <p:nvSpPr>
            <p:cNvPr id="176" name="Freeform 155">
              <a:extLst>
                <a:ext uri="{FF2B5EF4-FFF2-40B4-BE49-F238E27FC236}">
                  <a16:creationId xmlns:a16="http://schemas.microsoft.com/office/drawing/2014/main" id="{8B66B70D-1A0B-E467-C7E8-344CA2A9EDCB}"/>
                </a:ext>
              </a:extLst>
            </p:cNvPr>
            <p:cNvSpPr>
              <a:spLocks/>
            </p:cNvSpPr>
            <p:nvPr/>
          </p:nvSpPr>
          <p:spPr bwMode="auto">
            <a:xfrm>
              <a:off x="4341019" y="2855331"/>
              <a:ext cx="2232422" cy="603647"/>
            </a:xfrm>
            <a:custGeom>
              <a:avLst/>
              <a:gdLst>
                <a:gd name="T0" fmla="*/ 0 w 1875"/>
                <a:gd name="T1" fmla="*/ 507 h 507"/>
                <a:gd name="T2" fmla="*/ 154 w 1875"/>
                <a:gd name="T3" fmla="*/ 110 h 507"/>
                <a:gd name="T4" fmla="*/ 312 w 1875"/>
                <a:gd name="T5" fmla="*/ 86 h 507"/>
                <a:gd name="T6" fmla="*/ 626 w 1875"/>
                <a:gd name="T7" fmla="*/ 94 h 507"/>
                <a:gd name="T8" fmla="*/ 938 w 1875"/>
                <a:gd name="T9" fmla="*/ 190 h 507"/>
                <a:gd name="T10" fmla="*/ 1247 w 1875"/>
                <a:gd name="T11" fmla="*/ 180 h 507"/>
                <a:gd name="T12" fmla="*/ 1561 w 1875"/>
                <a:gd name="T13" fmla="*/ 0 h 507"/>
                <a:gd name="T14" fmla="*/ 1875 w 1875"/>
                <a:gd name="T15" fmla="*/ 40 h 5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75" h="507">
                  <a:moveTo>
                    <a:pt x="0" y="507"/>
                  </a:moveTo>
                  <a:lnTo>
                    <a:pt x="154" y="110"/>
                  </a:lnTo>
                  <a:lnTo>
                    <a:pt x="312" y="86"/>
                  </a:lnTo>
                  <a:lnTo>
                    <a:pt x="626" y="94"/>
                  </a:lnTo>
                  <a:lnTo>
                    <a:pt x="938" y="190"/>
                  </a:lnTo>
                  <a:lnTo>
                    <a:pt x="1247" y="180"/>
                  </a:lnTo>
                  <a:lnTo>
                    <a:pt x="1561" y="0"/>
                  </a:lnTo>
                  <a:lnTo>
                    <a:pt x="1875" y="40"/>
                  </a:lnTo>
                </a:path>
              </a:pathLst>
            </a:custGeom>
            <a:noFill/>
            <a:ln w="12700" cap="flat">
              <a:solidFill>
                <a:srgbClr val="BFBFB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Geneva" charset="0"/>
                <a:cs typeface="Arial" charset="0"/>
              </a:endParaRPr>
            </a:p>
          </p:txBody>
        </p:sp>
        <p:sp>
          <p:nvSpPr>
            <p:cNvPr id="177" name="Freeform 156">
              <a:extLst>
                <a:ext uri="{FF2B5EF4-FFF2-40B4-BE49-F238E27FC236}">
                  <a16:creationId xmlns:a16="http://schemas.microsoft.com/office/drawing/2014/main" id="{EE641B19-0CA9-DEE0-2D79-8FD1D18EA53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2491" y="2608872"/>
              <a:ext cx="2210991" cy="410765"/>
            </a:xfrm>
            <a:custGeom>
              <a:avLst/>
              <a:gdLst>
                <a:gd name="T0" fmla="*/ 1857 w 1857"/>
                <a:gd name="T1" fmla="*/ 0 h 345"/>
                <a:gd name="T2" fmla="*/ 1545 w 1857"/>
                <a:gd name="T3" fmla="*/ 85 h 345"/>
                <a:gd name="T4" fmla="*/ 1235 w 1857"/>
                <a:gd name="T5" fmla="*/ 185 h 345"/>
                <a:gd name="T6" fmla="*/ 920 w 1857"/>
                <a:gd name="T7" fmla="*/ 223 h 345"/>
                <a:gd name="T8" fmla="*/ 612 w 1857"/>
                <a:gd name="T9" fmla="*/ 345 h 345"/>
                <a:gd name="T10" fmla="*/ 294 w 1857"/>
                <a:gd name="T11" fmla="*/ 189 h 345"/>
                <a:gd name="T12" fmla="*/ 0 w 1857"/>
                <a:gd name="T13" fmla="*/ 247 h 3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57" h="345">
                  <a:moveTo>
                    <a:pt x="1857" y="0"/>
                  </a:moveTo>
                  <a:lnTo>
                    <a:pt x="1545" y="85"/>
                  </a:lnTo>
                  <a:lnTo>
                    <a:pt x="1235" y="185"/>
                  </a:lnTo>
                  <a:lnTo>
                    <a:pt x="920" y="223"/>
                  </a:lnTo>
                  <a:lnTo>
                    <a:pt x="612" y="345"/>
                  </a:lnTo>
                  <a:lnTo>
                    <a:pt x="294" y="189"/>
                  </a:lnTo>
                  <a:lnTo>
                    <a:pt x="0" y="247"/>
                  </a:lnTo>
                </a:path>
              </a:pathLst>
            </a:custGeom>
            <a:noFill/>
            <a:ln w="12700" cap="flat">
              <a:solidFill>
                <a:srgbClr val="BFBFBF"/>
              </a:solidFill>
              <a:prstDash val="sys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Geneva" charset="0"/>
                <a:cs typeface="Arial" charset="0"/>
              </a:endParaRPr>
            </a:p>
          </p:txBody>
        </p:sp>
        <p:sp>
          <p:nvSpPr>
            <p:cNvPr id="178" name="Line 35">
              <a:extLst>
                <a:ext uri="{FF2B5EF4-FFF2-40B4-BE49-F238E27FC236}">
                  <a16:creationId xmlns:a16="http://schemas.microsoft.com/office/drawing/2014/main" id="{21BE45FC-DE7B-A46F-775F-3443A9072C8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573441" y="1689709"/>
              <a:ext cx="0" cy="1975669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prstDash val="sys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Geneva" charset="0"/>
                <a:cs typeface="Arial" charset="0"/>
              </a:endParaRPr>
            </a:p>
          </p:txBody>
        </p:sp>
        <p:sp>
          <p:nvSpPr>
            <p:cNvPr id="179" name="TextBox 178">
              <a:extLst>
                <a:ext uri="{FF2B5EF4-FFF2-40B4-BE49-F238E27FC236}">
                  <a16:creationId xmlns:a16="http://schemas.microsoft.com/office/drawing/2014/main" id="{CD36F325-8928-4360-C99A-17A306DC3D79}"/>
                </a:ext>
              </a:extLst>
            </p:cNvPr>
            <p:cNvSpPr txBox="1"/>
            <p:nvPr/>
          </p:nvSpPr>
          <p:spPr>
            <a:xfrm>
              <a:off x="3979495" y="1617328"/>
              <a:ext cx="217014" cy="13047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Geneva" charset="0"/>
                  <a:cs typeface="Arial" charset="0"/>
                </a:rPr>
                <a:t>11.0</a:t>
              </a:r>
            </a:p>
          </p:txBody>
        </p:sp>
        <p:sp>
          <p:nvSpPr>
            <p:cNvPr id="180" name="TextBox 179">
              <a:extLst>
                <a:ext uri="{FF2B5EF4-FFF2-40B4-BE49-F238E27FC236}">
                  <a16:creationId xmlns:a16="http://schemas.microsoft.com/office/drawing/2014/main" id="{F52D93E8-97C8-CC32-9A33-B7CB0FAEB3FD}"/>
                </a:ext>
              </a:extLst>
            </p:cNvPr>
            <p:cNvSpPr txBox="1"/>
            <p:nvPr/>
          </p:nvSpPr>
          <p:spPr>
            <a:xfrm>
              <a:off x="3970854" y="2181684"/>
              <a:ext cx="225653" cy="13047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Geneva" charset="0"/>
                  <a:cs typeface="Arial" charset="0"/>
                </a:rPr>
                <a:t>10.0</a:t>
              </a:r>
            </a:p>
          </p:txBody>
        </p:sp>
        <p:sp>
          <p:nvSpPr>
            <p:cNvPr id="181" name="TextBox 180">
              <a:extLst>
                <a:ext uri="{FF2B5EF4-FFF2-40B4-BE49-F238E27FC236}">
                  <a16:creationId xmlns:a16="http://schemas.microsoft.com/office/drawing/2014/main" id="{C50C3E6E-834D-5148-0C15-588251D2CD1D}"/>
                </a:ext>
              </a:extLst>
            </p:cNvPr>
            <p:cNvSpPr txBox="1"/>
            <p:nvPr/>
          </p:nvSpPr>
          <p:spPr>
            <a:xfrm>
              <a:off x="4035156" y="2749612"/>
              <a:ext cx="161354" cy="13047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Geneva" charset="0"/>
                  <a:cs typeface="Arial" charset="0"/>
                </a:rPr>
                <a:t>9.0</a:t>
              </a:r>
            </a:p>
          </p:txBody>
        </p:sp>
        <p:sp>
          <p:nvSpPr>
            <p:cNvPr id="182" name="TextBox 181">
              <a:extLst>
                <a:ext uri="{FF2B5EF4-FFF2-40B4-BE49-F238E27FC236}">
                  <a16:creationId xmlns:a16="http://schemas.microsoft.com/office/drawing/2014/main" id="{7BB326DB-56A8-C706-614E-F366C54B17E0}"/>
                </a:ext>
              </a:extLst>
            </p:cNvPr>
            <p:cNvSpPr txBox="1"/>
            <p:nvPr/>
          </p:nvSpPr>
          <p:spPr>
            <a:xfrm>
              <a:off x="4035156" y="3317537"/>
              <a:ext cx="161354" cy="13047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Geneva" charset="0"/>
                  <a:cs typeface="Arial" charset="0"/>
                </a:rPr>
                <a:t>8.0</a:t>
              </a:r>
            </a:p>
          </p:txBody>
        </p:sp>
        <p:sp>
          <p:nvSpPr>
            <p:cNvPr id="183" name="TextBox 182">
              <a:extLst>
                <a:ext uri="{FF2B5EF4-FFF2-40B4-BE49-F238E27FC236}">
                  <a16:creationId xmlns:a16="http://schemas.microsoft.com/office/drawing/2014/main" id="{D84C5B0D-A767-868E-06C5-661BDDE3A902}"/>
                </a:ext>
              </a:extLst>
            </p:cNvPr>
            <p:cNvSpPr txBox="1"/>
            <p:nvPr/>
          </p:nvSpPr>
          <p:spPr>
            <a:xfrm>
              <a:off x="4270645" y="3740952"/>
              <a:ext cx="141943" cy="130478"/>
            </a:xfrm>
            <a:prstGeom prst="rect">
              <a:avLst/>
            </a:prstGeom>
            <a:noFill/>
          </p:spPr>
          <p:txBody>
            <a:bodyPr wrap="none" lIns="0" tIns="0" rIns="0" bIns="0" rtlCol="0" anchor="t">
              <a:spAutoFit/>
            </a:bodyPr>
            <a:lstStyle/>
            <a:p>
              <a:pPr marL="0" marR="0" lvl="0" indent="0" algn="ct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Geneva" charset="0"/>
                  <a:cs typeface="Arial" charset="0"/>
                </a:rPr>
                <a:t>BL</a:t>
              </a:r>
            </a:p>
          </p:txBody>
        </p:sp>
        <p:sp>
          <p:nvSpPr>
            <p:cNvPr id="184" name="TextBox 183">
              <a:extLst>
                <a:ext uri="{FF2B5EF4-FFF2-40B4-BE49-F238E27FC236}">
                  <a16:creationId xmlns:a16="http://schemas.microsoft.com/office/drawing/2014/main" id="{0A6B06A2-9574-CD67-9D27-7174CEA541BB}"/>
                </a:ext>
              </a:extLst>
            </p:cNvPr>
            <p:cNvSpPr txBox="1"/>
            <p:nvPr/>
          </p:nvSpPr>
          <p:spPr>
            <a:xfrm>
              <a:off x="4680344" y="3740952"/>
              <a:ext cx="64299" cy="130478"/>
            </a:xfrm>
            <a:prstGeom prst="rect">
              <a:avLst/>
            </a:prstGeom>
            <a:noFill/>
          </p:spPr>
          <p:txBody>
            <a:bodyPr wrap="none" lIns="0" tIns="0" rIns="0" bIns="0" rtlCol="0" anchor="t">
              <a:spAutoFit/>
            </a:bodyPr>
            <a:lstStyle/>
            <a:p>
              <a:pPr marL="0" marR="0" lvl="0" indent="0" algn="ct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Geneva" charset="0"/>
                  <a:cs typeface="Arial" charset="0"/>
                </a:rPr>
                <a:t>4</a:t>
              </a:r>
            </a:p>
          </p:txBody>
        </p:sp>
        <p:sp>
          <p:nvSpPr>
            <p:cNvPr id="185" name="TextBox 184">
              <a:extLst>
                <a:ext uri="{FF2B5EF4-FFF2-40B4-BE49-F238E27FC236}">
                  <a16:creationId xmlns:a16="http://schemas.microsoft.com/office/drawing/2014/main" id="{2E5E179E-8DB4-3940-1833-F7C31DA89BC1}"/>
                </a:ext>
              </a:extLst>
            </p:cNvPr>
            <p:cNvSpPr txBox="1"/>
            <p:nvPr/>
          </p:nvSpPr>
          <p:spPr>
            <a:xfrm>
              <a:off x="5054490" y="3740952"/>
              <a:ext cx="63720" cy="130478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Geneva" charset="0"/>
                  <a:cs typeface="Arial" charset="0"/>
                </a:rPr>
                <a:t>8</a:t>
              </a:r>
            </a:p>
          </p:txBody>
        </p:sp>
        <p:sp>
          <p:nvSpPr>
            <p:cNvPr id="186" name="TextBox 185">
              <a:extLst>
                <a:ext uri="{FF2B5EF4-FFF2-40B4-BE49-F238E27FC236}">
                  <a16:creationId xmlns:a16="http://schemas.microsoft.com/office/drawing/2014/main" id="{E6830570-12A6-E951-195F-99E1AC23DF27}"/>
                </a:ext>
              </a:extLst>
            </p:cNvPr>
            <p:cNvSpPr txBox="1"/>
            <p:nvPr/>
          </p:nvSpPr>
          <p:spPr>
            <a:xfrm>
              <a:off x="5387618" y="3740952"/>
              <a:ext cx="140415" cy="130478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Geneva" charset="0"/>
                  <a:cs typeface="Arial" charset="0"/>
                </a:rPr>
                <a:t>12</a:t>
              </a:r>
            </a:p>
          </p:txBody>
        </p:sp>
        <p:sp>
          <p:nvSpPr>
            <p:cNvPr id="187" name="TextBox 186">
              <a:extLst>
                <a:ext uri="{FF2B5EF4-FFF2-40B4-BE49-F238E27FC236}">
                  <a16:creationId xmlns:a16="http://schemas.microsoft.com/office/drawing/2014/main" id="{574857D8-4555-968C-5659-B2995E0457FD}"/>
                </a:ext>
              </a:extLst>
            </p:cNvPr>
            <p:cNvSpPr txBox="1"/>
            <p:nvPr/>
          </p:nvSpPr>
          <p:spPr>
            <a:xfrm>
              <a:off x="5757902" y="3740952"/>
              <a:ext cx="140415" cy="130478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Geneva" charset="0"/>
                  <a:cs typeface="Arial" charset="0"/>
                </a:rPr>
                <a:t>16</a:t>
              </a:r>
            </a:p>
          </p:txBody>
        </p:sp>
        <p:sp>
          <p:nvSpPr>
            <p:cNvPr id="188" name="TextBox 187">
              <a:extLst>
                <a:ext uri="{FF2B5EF4-FFF2-40B4-BE49-F238E27FC236}">
                  <a16:creationId xmlns:a16="http://schemas.microsoft.com/office/drawing/2014/main" id="{BE89DA80-A3D9-AB88-E25C-1EE63AA3C7D8}"/>
                </a:ext>
              </a:extLst>
            </p:cNvPr>
            <p:cNvSpPr txBox="1"/>
            <p:nvPr/>
          </p:nvSpPr>
          <p:spPr>
            <a:xfrm>
              <a:off x="6129377" y="3740952"/>
              <a:ext cx="140415" cy="130478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Geneva" charset="0"/>
                  <a:cs typeface="Arial" charset="0"/>
                </a:rPr>
                <a:t>20</a:t>
              </a:r>
            </a:p>
          </p:txBody>
        </p:sp>
        <p:sp>
          <p:nvSpPr>
            <p:cNvPr id="189" name="TextBox 188">
              <a:extLst>
                <a:ext uri="{FF2B5EF4-FFF2-40B4-BE49-F238E27FC236}">
                  <a16:creationId xmlns:a16="http://schemas.microsoft.com/office/drawing/2014/main" id="{72B22A8D-9F6C-70E8-CA91-397AE9F17CF2}"/>
                </a:ext>
              </a:extLst>
            </p:cNvPr>
            <p:cNvSpPr txBox="1"/>
            <p:nvPr/>
          </p:nvSpPr>
          <p:spPr>
            <a:xfrm>
              <a:off x="6503234" y="3740952"/>
              <a:ext cx="140415" cy="130478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Geneva" charset="0"/>
                  <a:cs typeface="Arial" charset="0"/>
                </a:rPr>
                <a:t>24</a:t>
              </a:r>
            </a:p>
          </p:txBody>
        </p:sp>
        <p:sp>
          <p:nvSpPr>
            <p:cNvPr id="190" name="TextBox 189">
              <a:extLst>
                <a:ext uri="{FF2B5EF4-FFF2-40B4-BE49-F238E27FC236}">
                  <a16:creationId xmlns:a16="http://schemas.microsoft.com/office/drawing/2014/main" id="{0EF78DA3-B0B0-DF8D-774E-CE7984B988E4}"/>
                </a:ext>
              </a:extLst>
            </p:cNvPr>
            <p:cNvSpPr txBox="1"/>
            <p:nvPr/>
          </p:nvSpPr>
          <p:spPr>
            <a:xfrm>
              <a:off x="6874709" y="3740952"/>
              <a:ext cx="140415" cy="130478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Geneva" charset="0"/>
                  <a:cs typeface="Arial" charset="0"/>
                </a:rPr>
                <a:t>28</a:t>
              </a:r>
            </a:p>
          </p:txBody>
        </p:sp>
        <p:sp>
          <p:nvSpPr>
            <p:cNvPr id="191" name="TextBox 190">
              <a:extLst>
                <a:ext uri="{FF2B5EF4-FFF2-40B4-BE49-F238E27FC236}">
                  <a16:creationId xmlns:a16="http://schemas.microsoft.com/office/drawing/2014/main" id="{B38D5D3A-A097-6B1E-1441-75C9EAAD9828}"/>
                </a:ext>
              </a:extLst>
            </p:cNvPr>
            <p:cNvSpPr txBox="1"/>
            <p:nvPr/>
          </p:nvSpPr>
          <p:spPr>
            <a:xfrm>
              <a:off x="7246184" y="3740952"/>
              <a:ext cx="140415" cy="130478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Geneva" charset="0"/>
                  <a:cs typeface="Arial" charset="0"/>
                </a:rPr>
                <a:t>32</a:t>
              </a:r>
            </a:p>
          </p:txBody>
        </p:sp>
        <p:sp>
          <p:nvSpPr>
            <p:cNvPr id="192" name="TextBox 191">
              <a:extLst>
                <a:ext uri="{FF2B5EF4-FFF2-40B4-BE49-F238E27FC236}">
                  <a16:creationId xmlns:a16="http://schemas.microsoft.com/office/drawing/2014/main" id="{EE951F71-0294-BC9E-6B0B-BE2B0640C5C2}"/>
                </a:ext>
              </a:extLst>
            </p:cNvPr>
            <p:cNvSpPr txBox="1"/>
            <p:nvPr/>
          </p:nvSpPr>
          <p:spPr>
            <a:xfrm>
              <a:off x="7617659" y="3740952"/>
              <a:ext cx="140415" cy="130478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Geneva" charset="0"/>
                  <a:cs typeface="Arial" charset="0"/>
                </a:rPr>
                <a:t>36</a:t>
              </a:r>
            </a:p>
          </p:txBody>
        </p:sp>
        <p:sp>
          <p:nvSpPr>
            <p:cNvPr id="193" name="TextBox 192">
              <a:extLst>
                <a:ext uri="{FF2B5EF4-FFF2-40B4-BE49-F238E27FC236}">
                  <a16:creationId xmlns:a16="http://schemas.microsoft.com/office/drawing/2014/main" id="{C7344900-48B5-0C98-3946-748D19887437}"/>
                </a:ext>
              </a:extLst>
            </p:cNvPr>
            <p:cNvSpPr txBox="1"/>
            <p:nvPr/>
          </p:nvSpPr>
          <p:spPr>
            <a:xfrm>
              <a:off x="7990324" y="3740952"/>
              <a:ext cx="140415" cy="130478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Geneva" charset="0"/>
                  <a:cs typeface="Arial" charset="0"/>
                </a:rPr>
                <a:t>40</a:t>
              </a:r>
            </a:p>
          </p:txBody>
        </p:sp>
        <p:sp>
          <p:nvSpPr>
            <p:cNvPr id="194" name="TextBox 193">
              <a:extLst>
                <a:ext uri="{FF2B5EF4-FFF2-40B4-BE49-F238E27FC236}">
                  <a16:creationId xmlns:a16="http://schemas.microsoft.com/office/drawing/2014/main" id="{A7414775-7B41-6D90-1DC6-E41A363EB9B2}"/>
                </a:ext>
              </a:extLst>
            </p:cNvPr>
            <p:cNvSpPr txBox="1"/>
            <p:nvPr/>
          </p:nvSpPr>
          <p:spPr>
            <a:xfrm>
              <a:off x="8361799" y="3740952"/>
              <a:ext cx="140415" cy="130478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Geneva" charset="0"/>
                  <a:cs typeface="Arial" charset="0"/>
                </a:rPr>
                <a:t>44</a:t>
              </a:r>
            </a:p>
          </p:txBody>
        </p:sp>
        <p:sp>
          <p:nvSpPr>
            <p:cNvPr id="195" name="TextBox 194">
              <a:extLst>
                <a:ext uri="{FF2B5EF4-FFF2-40B4-BE49-F238E27FC236}">
                  <a16:creationId xmlns:a16="http://schemas.microsoft.com/office/drawing/2014/main" id="{2048B268-26C0-FCE6-6B80-A5B73449083A}"/>
                </a:ext>
              </a:extLst>
            </p:cNvPr>
            <p:cNvSpPr txBox="1"/>
            <p:nvPr/>
          </p:nvSpPr>
          <p:spPr>
            <a:xfrm>
              <a:off x="8733274" y="3740952"/>
              <a:ext cx="140415" cy="130478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Geneva" charset="0"/>
                  <a:cs typeface="Arial" charset="0"/>
                </a:rPr>
                <a:t>48</a:t>
              </a:r>
            </a:p>
          </p:txBody>
        </p:sp>
        <p:sp>
          <p:nvSpPr>
            <p:cNvPr id="196" name="TextBox 195">
              <a:extLst>
                <a:ext uri="{FF2B5EF4-FFF2-40B4-BE49-F238E27FC236}">
                  <a16:creationId xmlns:a16="http://schemas.microsoft.com/office/drawing/2014/main" id="{AF6F3EF7-6CA5-743A-2CA7-65A9353BCE07}"/>
                </a:ext>
              </a:extLst>
            </p:cNvPr>
            <p:cNvSpPr txBox="1"/>
            <p:nvPr/>
          </p:nvSpPr>
          <p:spPr>
            <a:xfrm>
              <a:off x="4343401" y="3924182"/>
              <a:ext cx="4460081" cy="130478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Geneva" charset="0"/>
                  <a:cs typeface="Arial" charset="0"/>
                </a:rPr>
                <a:t>Weeks Since Randomization</a:t>
              </a:r>
            </a:p>
          </p:txBody>
        </p:sp>
        <p:sp>
          <p:nvSpPr>
            <p:cNvPr id="197" name="TextBox 196">
              <a:extLst>
                <a:ext uri="{FF2B5EF4-FFF2-40B4-BE49-F238E27FC236}">
                  <a16:creationId xmlns:a16="http://schemas.microsoft.com/office/drawing/2014/main" id="{A683E206-EF25-781A-B380-94D9981BF69A}"/>
                </a:ext>
              </a:extLst>
            </p:cNvPr>
            <p:cNvSpPr txBox="1"/>
            <p:nvPr/>
          </p:nvSpPr>
          <p:spPr>
            <a:xfrm rot="16200000">
              <a:off x="2794078" y="2602692"/>
              <a:ext cx="1982390" cy="139759"/>
            </a:xfrm>
            <a:prstGeom prst="rect">
              <a:avLst/>
            </a:prstGeom>
            <a:noFill/>
          </p:spPr>
          <p:txBody>
            <a:bodyPr wrap="square" lIns="0" tIns="0" rIns="0" bIns="0" rtlCol="0" anchor="b">
              <a:spAutoFit/>
            </a:bodyPr>
            <a:lstStyle/>
            <a:p>
              <a:pPr marL="0" marR="0" lvl="0" indent="0" algn="ct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Geneva" charset="0"/>
                  <a:cs typeface="Arial" charset="0"/>
                </a:rPr>
                <a:t>Mean Hemoglobin Levels (g/dL)</a:t>
              </a:r>
            </a:p>
          </p:txBody>
        </p:sp>
        <p:sp>
          <p:nvSpPr>
            <p:cNvPr id="198" name="TextBox 197">
              <a:extLst>
                <a:ext uri="{FF2B5EF4-FFF2-40B4-BE49-F238E27FC236}">
                  <a16:creationId xmlns:a16="http://schemas.microsoft.com/office/drawing/2014/main" id="{94CAA281-8965-5256-346C-8F5F1D8FC099}"/>
                </a:ext>
              </a:extLst>
            </p:cNvPr>
            <p:cNvSpPr txBox="1"/>
            <p:nvPr/>
          </p:nvSpPr>
          <p:spPr>
            <a:xfrm>
              <a:off x="3564517" y="3945281"/>
              <a:ext cx="816473" cy="130478"/>
            </a:xfrm>
            <a:prstGeom prst="rect">
              <a:avLst/>
            </a:prstGeom>
            <a:noFill/>
          </p:spPr>
          <p:txBody>
            <a:bodyPr wrap="none" lIns="0" tIns="0" rIns="0" bIns="0" rtlCol="0" anchor="t">
              <a:spAutoFit/>
            </a:bodyPr>
            <a:lstStyle/>
            <a:p>
              <a:pPr marL="0" marR="0" lvl="0" indent="0" algn="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Geneva" charset="0"/>
                  <a:cs typeface="Arial" charset="0"/>
                </a:rPr>
                <a:t>No. of Patients</a:t>
              </a:r>
            </a:p>
          </p:txBody>
        </p:sp>
        <p:sp>
          <p:nvSpPr>
            <p:cNvPr id="199" name="TextBox 198">
              <a:extLst>
                <a:ext uri="{FF2B5EF4-FFF2-40B4-BE49-F238E27FC236}">
                  <a16:creationId xmlns:a16="http://schemas.microsoft.com/office/drawing/2014/main" id="{0E97507B-D941-80CB-53EF-912632C08FFB}"/>
                </a:ext>
              </a:extLst>
            </p:cNvPr>
            <p:cNvSpPr txBox="1"/>
            <p:nvPr/>
          </p:nvSpPr>
          <p:spPr>
            <a:xfrm>
              <a:off x="3550039" y="4148878"/>
              <a:ext cx="624791" cy="130478"/>
            </a:xfrm>
            <a:prstGeom prst="rect">
              <a:avLst/>
            </a:prstGeom>
            <a:noFill/>
          </p:spPr>
          <p:txBody>
            <a:bodyPr wrap="none" lIns="0" tIns="0" rIns="0" bIns="0" rtlCol="0" anchor="t">
              <a:spAutoFit/>
            </a:bodyPr>
            <a:lstStyle/>
            <a:p>
              <a:pPr marL="0" marR="0" lvl="0" indent="0" algn="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Geneva" charset="0"/>
                  <a:cs typeface="Arial" charset="0"/>
                </a:rPr>
                <a:t>Momelotinib</a:t>
              </a:r>
            </a:p>
          </p:txBody>
        </p:sp>
        <p:sp>
          <p:nvSpPr>
            <p:cNvPr id="200" name="TextBox 199">
              <a:extLst>
                <a:ext uri="{FF2B5EF4-FFF2-40B4-BE49-F238E27FC236}">
                  <a16:creationId xmlns:a16="http://schemas.microsoft.com/office/drawing/2014/main" id="{34F77488-0413-8DCE-42F9-FED3834164E8}"/>
                </a:ext>
              </a:extLst>
            </p:cNvPr>
            <p:cNvSpPr txBox="1"/>
            <p:nvPr/>
          </p:nvSpPr>
          <p:spPr>
            <a:xfrm>
              <a:off x="3750214" y="4322337"/>
              <a:ext cx="424615" cy="130478"/>
            </a:xfrm>
            <a:prstGeom prst="rect">
              <a:avLst/>
            </a:prstGeom>
            <a:noFill/>
          </p:spPr>
          <p:txBody>
            <a:bodyPr wrap="none" lIns="0" tIns="0" rIns="0" bIns="0" rtlCol="0" anchor="t">
              <a:spAutoFit/>
            </a:bodyPr>
            <a:lstStyle/>
            <a:p>
              <a:pPr marL="0" marR="0" lvl="0" indent="0" algn="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Geneva" charset="0"/>
                  <a:cs typeface="Arial" charset="0"/>
                </a:rPr>
                <a:t>Danazol</a:t>
              </a:r>
            </a:p>
          </p:txBody>
        </p:sp>
        <p:sp>
          <p:nvSpPr>
            <p:cNvPr id="201" name="TextBox 200">
              <a:extLst>
                <a:ext uri="{FF2B5EF4-FFF2-40B4-BE49-F238E27FC236}">
                  <a16:creationId xmlns:a16="http://schemas.microsoft.com/office/drawing/2014/main" id="{DFB8B442-6092-31FB-FB44-0B673073F3BB}"/>
                </a:ext>
              </a:extLst>
            </p:cNvPr>
            <p:cNvSpPr txBox="1"/>
            <p:nvPr/>
          </p:nvSpPr>
          <p:spPr>
            <a:xfrm>
              <a:off x="4245168" y="4148878"/>
              <a:ext cx="192896" cy="130478"/>
            </a:xfrm>
            <a:prstGeom prst="rect">
              <a:avLst/>
            </a:prstGeom>
            <a:noFill/>
          </p:spPr>
          <p:txBody>
            <a:bodyPr wrap="none" lIns="0" tIns="0" rIns="0" bIns="0" rtlCol="0" anchor="t">
              <a:spAutoFit/>
            </a:bodyPr>
            <a:lstStyle/>
            <a:p>
              <a:pPr marL="0" marR="0" lvl="0" indent="0" algn="ct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Geneva" charset="0"/>
                  <a:cs typeface="Arial" charset="0"/>
                </a:rPr>
                <a:t>129</a:t>
              </a:r>
            </a:p>
          </p:txBody>
        </p:sp>
        <p:sp>
          <p:nvSpPr>
            <p:cNvPr id="202" name="TextBox 201">
              <a:extLst>
                <a:ext uri="{FF2B5EF4-FFF2-40B4-BE49-F238E27FC236}">
                  <a16:creationId xmlns:a16="http://schemas.microsoft.com/office/drawing/2014/main" id="{E2E8D171-EB26-3E4F-72C8-1DF8A079FF2A}"/>
                </a:ext>
              </a:extLst>
            </p:cNvPr>
            <p:cNvSpPr txBox="1"/>
            <p:nvPr/>
          </p:nvSpPr>
          <p:spPr>
            <a:xfrm>
              <a:off x="4616048" y="4148878"/>
              <a:ext cx="192896" cy="130478"/>
            </a:xfrm>
            <a:prstGeom prst="rect">
              <a:avLst/>
            </a:prstGeom>
            <a:noFill/>
          </p:spPr>
          <p:txBody>
            <a:bodyPr wrap="none" lIns="0" tIns="0" rIns="0" bIns="0" rtlCol="0" anchor="t">
              <a:spAutoFit/>
            </a:bodyPr>
            <a:lstStyle/>
            <a:p>
              <a:pPr marL="0" marR="0" lvl="0" indent="0" algn="ct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Geneva" charset="0"/>
                  <a:cs typeface="Arial" charset="0"/>
                </a:rPr>
                <a:t>105</a:t>
              </a:r>
            </a:p>
          </p:txBody>
        </p:sp>
        <p:sp>
          <p:nvSpPr>
            <p:cNvPr id="203" name="TextBox 202">
              <a:extLst>
                <a:ext uri="{FF2B5EF4-FFF2-40B4-BE49-F238E27FC236}">
                  <a16:creationId xmlns:a16="http://schemas.microsoft.com/office/drawing/2014/main" id="{FB4B021B-0EE4-ED4E-8CBB-5BF995007FD0}"/>
                </a:ext>
              </a:extLst>
            </p:cNvPr>
            <p:cNvSpPr txBox="1"/>
            <p:nvPr/>
          </p:nvSpPr>
          <p:spPr>
            <a:xfrm>
              <a:off x="4985396" y="4148878"/>
              <a:ext cx="201908" cy="130478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Geneva" charset="0"/>
                  <a:cs typeface="Arial" charset="0"/>
                </a:rPr>
                <a:t>112</a:t>
              </a:r>
            </a:p>
          </p:txBody>
        </p:sp>
        <p:sp>
          <p:nvSpPr>
            <p:cNvPr id="204" name="TextBox 203">
              <a:extLst>
                <a:ext uri="{FF2B5EF4-FFF2-40B4-BE49-F238E27FC236}">
                  <a16:creationId xmlns:a16="http://schemas.microsoft.com/office/drawing/2014/main" id="{26A24B2C-E025-6C81-43F5-2056C9E7955B}"/>
                </a:ext>
              </a:extLst>
            </p:cNvPr>
            <p:cNvSpPr txBox="1"/>
            <p:nvPr/>
          </p:nvSpPr>
          <p:spPr>
            <a:xfrm>
              <a:off x="5387618" y="4148878"/>
              <a:ext cx="140415" cy="130478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Geneva" charset="0"/>
                  <a:cs typeface="Arial" charset="0"/>
                </a:rPr>
                <a:t>93</a:t>
              </a:r>
            </a:p>
          </p:txBody>
        </p:sp>
        <p:sp>
          <p:nvSpPr>
            <p:cNvPr id="205" name="TextBox 204">
              <a:extLst>
                <a:ext uri="{FF2B5EF4-FFF2-40B4-BE49-F238E27FC236}">
                  <a16:creationId xmlns:a16="http://schemas.microsoft.com/office/drawing/2014/main" id="{9B34C04B-16C9-3D1B-750D-76EB2F59CEAF}"/>
                </a:ext>
              </a:extLst>
            </p:cNvPr>
            <p:cNvSpPr txBox="1"/>
            <p:nvPr/>
          </p:nvSpPr>
          <p:spPr>
            <a:xfrm>
              <a:off x="5757902" y="4148878"/>
              <a:ext cx="140415" cy="130478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Geneva" charset="0"/>
                  <a:cs typeface="Arial" charset="0"/>
                </a:rPr>
                <a:t>87</a:t>
              </a:r>
            </a:p>
          </p:txBody>
        </p:sp>
        <p:sp>
          <p:nvSpPr>
            <p:cNvPr id="206" name="TextBox 205">
              <a:extLst>
                <a:ext uri="{FF2B5EF4-FFF2-40B4-BE49-F238E27FC236}">
                  <a16:creationId xmlns:a16="http://schemas.microsoft.com/office/drawing/2014/main" id="{0FC70CCE-D715-EFA3-E654-B4D67D2C37D4}"/>
                </a:ext>
              </a:extLst>
            </p:cNvPr>
            <p:cNvSpPr txBox="1"/>
            <p:nvPr/>
          </p:nvSpPr>
          <p:spPr>
            <a:xfrm>
              <a:off x="6129377" y="4148878"/>
              <a:ext cx="140415" cy="130478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Geneva" charset="0"/>
                  <a:cs typeface="Arial" charset="0"/>
                </a:rPr>
                <a:t>88</a:t>
              </a:r>
            </a:p>
          </p:txBody>
        </p:sp>
        <p:sp>
          <p:nvSpPr>
            <p:cNvPr id="207" name="TextBox 206">
              <a:extLst>
                <a:ext uri="{FF2B5EF4-FFF2-40B4-BE49-F238E27FC236}">
                  <a16:creationId xmlns:a16="http://schemas.microsoft.com/office/drawing/2014/main" id="{22136C52-5E4A-95B9-BBFD-A5A8FD81615A}"/>
                </a:ext>
              </a:extLst>
            </p:cNvPr>
            <p:cNvSpPr txBox="1"/>
            <p:nvPr/>
          </p:nvSpPr>
          <p:spPr>
            <a:xfrm>
              <a:off x="6503234" y="4148878"/>
              <a:ext cx="140415" cy="130478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Geneva" charset="0"/>
                  <a:cs typeface="Arial" charset="0"/>
                </a:rPr>
                <a:t>83</a:t>
              </a:r>
            </a:p>
          </p:txBody>
        </p:sp>
        <p:sp>
          <p:nvSpPr>
            <p:cNvPr id="208" name="TextBox 207">
              <a:extLst>
                <a:ext uri="{FF2B5EF4-FFF2-40B4-BE49-F238E27FC236}">
                  <a16:creationId xmlns:a16="http://schemas.microsoft.com/office/drawing/2014/main" id="{874889BA-7CA3-05CD-37FF-6D6E6CE6832C}"/>
                </a:ext>
              </a:extLst>
            </p:cNvPr>
            <p:cNvSpPr txBox="1"/>
            <p:nvPr/>
          </p:nvSpPr>
          <p:spPr>
            <a:xfrm>
              <a:off x="6874709" y="4148878"/>
              <a:ext cx="140415" cy="130478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Geneva" charset="0"/>
                  <a:cs typeface="Arial" charset="0"/>
                </a:rPr>
                <a:t>67</a:t>
              </a:r>
            </a:p>
          </p:txBody>
        </p:sp>
        <p:sp>
          <p:nvSpPr>
            <p:cNvPr id="209" name="TextBox 208">
              <a:extLst>
                <a:ext uri="{FF2B5EF4-FFF2-40B4-BE49-F238E27FC236}">
                  <a16:creationId xmlns:a16="http://schemas.microsoft.com/office/drawing/2014/main" id="{DCBE4886-0B9A-43BF-EDB9-52A521769C27}"/>
                </a:ext>
              </a:extLst>
            </p:cNvPr>
            <p:cNvSpPr txBox="1"/>
            <p:nvPr/>
          </p:nvSpPr>
          <p:spPr>
            <a:xfrm>
              <a:off x="7246184" y="4148878"/>
              <a:ext cx="140415" cy="130478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Geneva" charset="0"/>
                  <a:cs typeface="Arial" charset="0"/>
                </a:rPr>
                <a:t>56</a:t>
              </a:r>
            </a:p>
          </p:txBody>
        </p:sp>
        <p:sp>
          <p:nvSpPr>
            <p:cNvPr id="210" name="TextBox 209">
              <a:extLst>
                <a:ext uri="{FF2B5EF4-FFF2-40B4-BE49-F238E27FC236}">
                  <a16:creationId xmlns:a16="http://schemas.microsoft.com/office/drawing/2014/main" id="{757CF2E7-E7D7-A8A2-9982-7A0350DF9E65}"/>
                </a:ext>
              </a:extLst>
            </p:cNvPr>
            <p:cNvSpPr txBox="1"/>
            <p:nvPr/>
          </p:nvSpPr>
          <p:spPr>
            <a:xfrm>
              <a:off x="7617659" y="4148878"/>
              <a:ext cx="140415" cy="130478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Geneva" charset="0"/>
                  <a:cs typeface="Arial" charset="0"/>
                </a:rPr>
                <a:t>44</a:t>
              </a:r>
            </a:p>
          </p:txBody>
        </p:sp>
        <p:sp>
          <p:nvSpPr>
            <p:cNvPr id="211" name="TextBox 210">
              <a:extLst>
                <a:ext uri="{FF2B5EF4-FFF2-40B4-BE49-F238E27FC236}">
                  <a16:creationId xmlns:a16="http://schemas.microsoft.com/office/drawing/2014/main" id="{B064FE88-F8BA-22EB-5CF0-599557B23C04}"/>
                </a:ext>
              </a:extLst>
            </p:cNvPr>
            <p:cNvSpPr txBox="1"/>
            <p:nvPr/>
          </p:nvSpPr>
          <p:spPr>
            <a:xfrm>
              <a:off x="7990324" y="4148878"/>
              <a:ext cx="140415" cy="130478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Geneva" charset="0"/>
                  <a:cs typeface="Arial" charset="0"/>
                </a:rPr>
                <a:t>42</a:t>
              </a:r>
            </a:p>
          </p:txBody>
        </p:sp>
        <p:sp>
          <p:nvSpPr>
            <p:cNvPr id="212" name="TextBox 211">
              <a:extLst>
                <a:ext uri="{FF2B5EF4-FFF2-40B4-BE49-F238E27FC236}">
                  <a16:creationId xmlns:a16="http://schemas.microsoft.com/office/drawing/2014/main" id="{DB91E852-2AE7-399B-1491-0FAA45D7301D}"/>
                </a:ext>
              </a:extLst>
            </p:cNvPr>
            <p:cNvSpPr txBox="1"/>
            <p:nvPr/>
          </p:nvSpPr>
          <p:spPr>
            <a:xfrm>
              <a:off x="8361799" y="4148878"/>
              <a:ext cx="140415" cy="130478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Geneva" charset="0"/>
                  <a:cs typeface="Arial" charset="0"/>
                </a:rPr>
                <a:t>36</a:t>
              </a:r>
            </a:p>
          </p:txBody>
        </p:sp>
        <p:sp>
          <p:nvSpPr>
            <p:cNvPr id="213" name="TextBox 212">
              <a:extLst>
                <a:ext uri="{FF2B5EF4-FFF2-40B4-BE49-F238E27FC236}">
                  <a16:creationId xmlns:a16="http://schemas.microsoft.com/office/drawing/2014/main" id="{BE8D488A-3EAA-0C8C-38DF-8F491D995B38}"/>
                </a:ext>
              </a:extLst>
            </p:cNvPr>
            <p:cNvSpPr txBox="1"/>
            <p:nvPr/>
          </p:nvSpPr>
          <p:spPr>
            <a:xfrm>
              <a:off x="8733274" y="4148878"/>
              <a:ext cx="140415" cy="130478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Geneva" charset="0"/>
                  <a:cs typeface="Arial" charset="0"/>
                </a:rPr>
                <a:t>28</a:t>
              </a:r>
            </a:p>
          </p:txBody>
        </p:sp>
        <p:sp>
          <p:nvSpPr>
            <p:cNvPr id="214" name="TextBox 213">
              <a:extLst>
                <a:ext uri="{FF2B5EF4-FFF2-40B4-BE49-F238E27FC236}">
                  <a16:creationId xmlns:a16="http://schemas.microsoft.com/office/drawing/2014/main" id="{5A6B295D-FBE3-6DB4-ED95-7A6FEDAEE9BF}"/>
                </a:ext>
              </a:extLst>
            </p:cNvPr>
            <p:cNvSpPr txBox="1"/>
            <p:nvPr/>
          </p:nvSpPr>
          <p:spPr>
            <a:xfrm>
              <a:off x="4277316" y="4322337"/>
              <a:ext cx="128597" cy="130478"/>
            </a:xfrm>
            <a:prstGeom prst="rect">
              <a:avLst/>
            </a:prstGeom>
            <a:noFill/>
          </p:spPr>
          <p:txBody>
            <a:bodyPr wrap="none" lIns="0" tIns="0" rIns="0" bIns="0" rtlCol="0" anchor="t">
              <a:spAutoFit/>
            </a:bodyPr>
            <a:lstStyle/>
            <a:p>
              <a:pPr marL="0" marR="0" lvl="0" indent="0" algn="ct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Geneva" charset="0"/>
                  <a:cs typeface="Arial" charset="0"/>
                </a:rPr>
                <a:t>65</a:t>
              </a:r>
            </a:p>
          </p:txBody>
        </p:sp>
        <p:sp>
          <p:nvSpPr>
            <p:cNvPr id="215" name="TextBox 214">
              <a:extLst>
                <a:ext uri="{FF2B5EF4-FFF2-40B4-BE49-F238E27FC236}">
                  <a16:creationId xmlns:a16="http://schemas.microsoft.com/office/drawing/2014/main" id="{EE738E12-C194-B278-2CF2-8983DE9A37EB}"/>
                </a:ext>
              </a:extLst>
            </p:cNvPr>
            <p:cNvSpPr txBox="1"/>
            <p:nvPr/>
          </p:nvSpPr>
          <p:spPr>
            <a:xfrm>
              <a:off x="4648197" y="4322337"/>
              <a:ext cx="128597" cy="130478"/>
            </a:xfrm>
            <a:prstGeom prst="rect">
              <a:avLst/>
            </a:prstGeom>
            <a:noFill/>
          </p:spPr>
          <p:txBody>
            <a:bodyPr wrap="none" lIns="0" tIns="0" rIns="0" bIns="0" rtlCol="0" anchor="t">
              <a:spAutoFit/>
            </a:bodyPr>
            <a:lstStyle/>
            <a:p>
              <a:pPr marL="0" marR="0" lvl="0" indent="0" algn="ct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Geneva" charset="0"/>
                  <a:cs typeface="Arial" charset="0"/>
                </a:rPr>
                <a:t>54</a:t>
              </a:r>
            </a:p>
          </p:txBody>
        </p:sp>
        <p:sp>
          <p:nvSpPr>
            <p:cNvPr id="216" name="TextBox 215">
              <a:extLst>
                <a:ext uri="{FF2B5EF4-FFF2-40B4-BE49-F238E27FC236}">
                  <a16:creationId xmlns:a16="http://schemas.microsoft.com/office/drawing/2014/main" id="{8A96EA9B-8E31-1DBB-649D-637A66B572FD}"/>
                </a:ext>
              </a:extLst>
            </p:cNvPr>
            <p:cNvSpPr txBox="1"/>
            <p:nvPr/>
          </p:nvSpPr>
          <p:spPr>
            <a:xfrm>
              <a:off x="4985396" y="4322337"/>
              <a:ext cx="201908" cy="130478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Geneva" charset="0"/>
                  <a:cs typeface="Arial" charset="0"/>
                </a:rPr>
                <a:t>50</a:t>
              </a:r>
            </a:p>
          </p:txBody>
        </p:sp>
        <p:sp>
          <p:nvSpPr>
            <p:cNvPr id="217" name="TextBox 216">
              <a:extLst>
                <a:ext uri="{FF2B5EF4-FFF2-40B4-BE49-F238E27FC236}">
                  <a16:creationId xmlns:a16="http://schemas.microsoft.com/office/drawing/2014/main" id="{C28D893B-85D0-CAFA-9772-FF6AB8B209B1}"/>
                </a:ext>
              </a:extLst>
            </p:cNvPr>
            <p:cNvSpPr txBox="1"/>
            <p:nvPr/>
          </p:nvSpPr>
          <p:spPr>
            <a:xfrm>
              <a:off x="5387618" y="4322337"/>
              <a:ext cx="140415" cy="130478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Geneva" charset="0"/>
                  <a:cs typeface="Arial" charset="0"/>
                </a:rPr>
                <a:t>38</a:t>
              </a:r>
            </a:p>
          </p:txBody>
        </p:sp>
        <p:sp>
          <p:nvSpPr>
            <p:cNvPr id="218" name="TextBox 217">
              <a:extLst>
                <a:ext uri="{FF2B5EF4-FFF2-40B4-BE49-F238E27FC236}">
                  <a16:creationId xmlns:a16="http://schemas.microsoft.com/office/drawing/2014/main" id="{9ED8B0BD-2678-0D9A-3B20-BD17423C1FD3}"/>
                </a:ext>
              </a:extLst>
            </p:cNvPr>
            <p:cNvSpPr txBox="1"/>
            <p:nvPr/>
          </p:nvSpPr>
          <p:spPr>
            <a:xfrm>
              <a:off x="5757902" y="4322337"/>
              <a:ext cx="140415" cy="130478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Geneva" charset="0"/>
                  <a:cs typeface="Arial" charset="0"/>
                </a:rPr>
                <a:t>36</a:t>
              </a:r>
            </a:p>
          </p:txBody>
        </p:sp>
        <p:sp>
          <p:nvSpPr>
            <p:cNvPr id="219" name="TextBox 218">
              <a:extLst>
                <a:ext uri="{FF2B5EF4-FFF2-40B4-BE49-F238E27FC236}">
                  <a16:creationId xmlns:a16="http://schemas.microsoft.com/office/drawing/2014/main" id="{E598EC4D-859A-4FA9-3C5B-8C1A2218390C}"/>
                </a:ext>
              </a:extLst>
            </p:cNvPr>
            <p:cNvSpPr txBox="1"/>
            <p:nvPr/>
          </p:nvSpPr>
          <p:spPr>
            <a:xfrm>
              <a:off x="6129377" y="4322337"/>
              <a:ext cx="140415" cy="130478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Geneva" charset="0"/>
                  <a:cs typeface="Arial" charset="0"/>
                </a:rPr>
                <a:t>36</a:t>
              </a:r>
            </a:p>
          </p:txBody>
        </p:sp>
        <p:sp>
          <p:nvSpPr>
            <p:cNvPr id="220" name="TextBox 219">
              <a:extLst>
                <a:ext uri="{FF2B5EF4-FFF2-40B4-BE49-F238E27FC236}">
                  <a16:creationId xmlns:a16="http://schemas.microsoft.com/office/drawing/2014/main" id="{1CC2F6BE-7967-3D11-923E-F560BF9D23A4}"/>
                </a:ext>
              </a:extLst>
            </p:cNvPr>
            <p:cNvSpPr txBox="1"/>
            <p:nvPr/>
          </p:nvSpPr>
          <p:spPr>
            <a:xfrm>
              <a:off x="6503234" y="4322337"/>
              <a:ext cx="140415" cy="130478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Geneva" charset="0"/>
                  <a:cs typeface="Arial" charset="0"/>
                </a:rPr>
                <a:t>29</a:t>
              </a:r>
            </a:p>
          </p:txBody>
        </p:sp>
        <p:sp>
          <p:nvSpPr>
            <p:cNvPr id="221" name="TextBox 220">
              <a:extLst>
                <a:ext uri="{FF2B5EF4-FFF2-40B4-BE49-F238E27FC236}">
                  <a16:creationId xmlns:a16="http://schemas.microsoft.com/office/drawing/2014/main" id="{A4726442-BDB5-92CB-4032-70F27D61CA8A}"/>
                </a:ext>
              </a:extLst>
            </p:cNvPr>
            <p:cNvSpPr txBox="1"/>
            <p:nvPr/>
          </p:nvSpPr>
          <p:spPr>
            <a:xfrm>
              <a:off x="6874709" y="4322337"/>
              <a:ext cx="140415" cy="130478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Geneva" charset="0"/>
                  <a:cs typeface="Arial" charset="0"/>
                </a:rPr>
                <a:t>31</a:t>
              </a:r>
            </a:p>
          </p:txBody>
        </p:sp>
        <p:sp>
          <p:nvSpPr>
            <p:cNvPr id="222" name="TextBox 221">
              <a:extLst>
                <a:ext uri="{FF2B5EF4-FFF2-40B4-BE49-F238E27FC236}">
                  <a16:creationId xmlns:a16="http://schemas.microsoft.com/office/drawing/2014/main" id="{4C885C5B-CA86-165E-0EA5-26AE81EF0AD2}"/>
                </a:ext>
              </a:extLst>
            </p:cNvPr>
            <p:cNvSpPr txBox="1"/>
            <p:nvPr/>
          </p:nvSpPr>
          <p:spPr>
            <a:xfrm>
              <a:off x="7246184" y="4322337"/>
              <a:ext cx="140415" cy="130478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Geneva" charset="0"/>
                  <a:cs typeface="Arial" charset="0"/>
                </a:rPr>
                <a:t>21</a:t>
              </a:r>
            </a:p>
          </p:txBody>
        </p:sp>
        <p:sp>
          <p:nvSpPr>
            <p:cNvPr id="223" name="TextBox 222">
              <a:extLst>
                <a:ext uri="{FF2B5EF4-FFF2-40B4-BE49-F238E27FC236}">
                  <a16:creationId xmlns:a16="http://schemas.microsoft.com/office/drawing/2014/main" id="{98FCB144-E9D9-88A5-FFDB-11967BA7F48C}"/>
                </a:ext>
              </a:extLst>
            </p:cNvPr>
            <p:cNvSpPr txBox="1"/>
            <p:nvPr/>
          </p:nvSpPr>
          <p:spPr>
            <a:xfrm>
              <a:off x="7617659" y="4322337"/>
              <a:ext cx="140415" cy="130478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Geneva" charset="0"/>
                  <a:cs typeface="Arial" charset="0"/>
                </a:rPr>
                <a:t>19</a:t>
              </a:r>
            </a:p>
          </p:txBody>
        </p:sp>
        <p:sp>
          <p:nvSpPr>
            <p:cNvPr id="224" name="TextBox 223">
              <a:extLst>
                <a:ext uri="{FF2B5EF4-FFF2-40B4-BE49-F238E27FC236}">
                  <a16:creationId xmlns:a16="http://schemas.microsoft.com/office/drawing/2014/main" id="{B719B982-9F70-E2F0-DD29-B64CC3CD922E}"/>
                </a:ext>
              </a:extLst>
            </p:cNvPr>
            <p:cNvSpPr txBox="1"/>
            <p:nvPr/>
          </p:nvSpPr>
          <p:spPr>
            <a:xfrm>
              <a:off x="7990324" y="4322337"/>
              <a:ext cx="140415" cy="130478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Geneva" charset="0"/>
                  <a:cs typeface="Arial" charset="0"/>
                </a:rPr>
                <a:t>18</a:t>
              </a:r>
            </a:p>
          </p:txBody>
        </p:sp>
        <p:sp>
          <p:nvSpPr>
            <p:cNvPr id="225" name="TextBox 224">
              <a:extLst>
                <a:ext uri="{FF2B5EF4-FFF2-40B4-BE49-F238E27FC236}">
                  <a16:creationId xmlns:a16="http://schemas.microsoft.com/office/drawing/2014/main" id="{6392C9D5-A68A-A5F2-5EBB-0F5B2B32C608}"/>
                </a:ext>
              </a:extLst>
            </p:cNvPr>
            <p:cNvSpPr txBox="1"/>
            <p:nvPr/>
          </p:nvSpPr>
          <p:spPr>
            <a:xfrm>
              <a:off x="8361799" y="4322337"/>
              <a:ext cx="140415" cy="130478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Geneva" charset="0"/>
                  <a:cs typeface="Arial" charset="0"/>
                </a:rPr>
                <a:t>13</a:t>
              </a:r>
            </a:p>
          </p:txBody>
        </p:sp>
        <p:sp>
          <p:nvSpPr>
            <p:cNvPr id="226" name="TextBox 225">
              <a:extLst>
                <a:ext uri="{FF2B5EF4-FFF2-40B4-BE49-F238E27FC236}">
                  <a16:creationId xmlns:a16="http://schemas.microsoft.com/office/drawing/2014/main" id="{5887CCDE-2058-984F-DE81-F4D72F9F532C}"/>
                </a:ext>
              </a:extLst>
            </p:cNvPr>
            <p:cNvSpPr txBox="1"/>
            <p:nvPr/>
          </p:nvSpPr>
          <p:spPr>
            <a:xfrm>
              <a:off x="8733274" y="4322337"/>
              <a:ext cx="140415" cy="130478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Geneva" charset="0"/>
                  <a:cs typeface="Arial" charset="0"/>
                </a:rPr>
                <a:t>7</a:t>
              </a:r>
            </a:p>
          </p:txBody>
        </p:sp>
        <p:cxnSp>
          <p:nvCxnSpPr>
            <p:cNvPr id="227" name="Straight Connector 226">
              <a:extLst>
                <a:ext uri="{FF2B5EF4-FFF2-40B4-BE49-F238E27FC236}">
                  <a16:creationId xmlns:a16="http://schemas.microsoft.com/office/drawing/2014/main" id="{E8B0E3A1-536B-DF46-82CB-0044A38E5038}"/>
                </a:ext>
              </a:extLst>
            </p:cNvPr>
            <p:cNvCxnSpPr/>
            <p:nvPr/>
          </p:nvCxnSpPr>
          <p:spPr>
            <a:xfrm>
              <a:off x="4648774" y="1832646"/>
              <a:ext cx="127439" cy="0"/>
            </a:xfrm>
            <a:prstGeom prst="line">
              <a:avLst/>
            </a:prstGeom>
            <a:ln w="12700" cap="sq">
              <a:solidFill>
                <a:srgbClr val="0076A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8" name="Oval 44">
              <a:extLst>
                <a:ext uri="{FF2B5EF4-FFF2-40B4-BE49-F238E27FC236}">
                  <a16:creationId xmlns:a16="http://schemas.microsoft.com/office/drawing/2014/main" id="{AB65F077-35CA-68C3-4165-12E74B18E2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1537" y="1801690"/>
              <a:ext cx="61913" cy="61913"/>
            </a:xfrm>
            <a:prstGeom prst="ellipse">
              <a:avLst/>
            </a:prstGeom>
            <a:solidFill>
              <a:srgbClr val="0076A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Geneva" charset="0"/>
                <a:cs typeface="Arial" charset="0"/>
              </a:endParaRPr>
            </a:p>
          </p:txBody>
        </p:sp>
        <p:sp>
          <p:nvSpPr>
            <p:cNvPr id="229" name="TextBox 228">
              <a:extLst>
                <a:ext uri="{FF2B5EF4-FFF2-40B4-BE49-F238E27FC236}">
                  <a16:creationId xmlns:a16="http://schemas.microsoft.com/office/drawing/2014/main" id="{2123A01D-DCB3-CF79-C253-B58CF5F4016D}"/>
                </a:ext>
              </a:extLst>
            </p:cNvPr>
            <p:cNvSpPr txBox="1"/>
            <p:nvPr/>
          </p:nvSpPr>
          <p:spPr>
            <a:xfrm>
              <a:off x="4823666" y="1756537"/>
              <a:ext cx="797063" cy="152225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l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Geneva" charset="0"/>
                  <a:cs typeface="Arial" charset="0"/>
                </a:rPr>
                <a:t>Momelotinib</a:t>
              </a:r>
            </a:p>
          </p:txBody>
        </p:sp>
        <p:cxnSp>
          <p:nvCxnSpPr>
            <p:cNvPr id="230" name="Straight Connector 229">
              <a:extLst>
                <a:ext uri="{FF2B5EF4-FFF2-40B4-BE49-F238E27FC236}">
                  <a16:creationId xmlns:a16="http://schemas.microsoft.com/office/drawing/2014/main" id="{7B6635F6-3468-D837-4A81-11828687518F}"/>
                </a:ext>
              </a:extLst>
            </p:cNvPr>
            <p:cNvCxnSpPr/>
            <p:nvPr/>
          </p:nvCxnSpPr>
          <p:spPr>
            <a:xfrm>
              <a:off x="4648774" y="1970286"/>
              <a:ext cx="127439" cy="0"/>
            </a:xfrm>
            <a:prstGeom prst="line">
              <a:avLst/>
            </a:prstGeom>
            <a:ln w="12700" cap="sq">
              <a:solidFill>
                <a:srgbClr val="BFBFB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1" name="Oval 44">
              <a:extLst>
                <a:ext uri="{FF2B5EF4-FFF2-40B4-BE49-F238E27FC236}">
                  <a16:creationId xmlns:a16="http://schemas.microsoft.com/office/drawing/2014/main" id="{86297DE1-F4AF-D6D0-B6BD-E75CFA7493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1537" y="1939330"/>
              <a:ext cx="61913" cy="61913"/>
            </a:xfrm>
            <a:prstGeom prst="ellipse">
              <a:avLst/>
            </a:prstGeom>
            <a:solidFill>
              <a:srgbClr val="BFBFB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Geneva" charset="0"/>
                <a:cs typeface="Arial" charset="0"/>
              </a:endParaRPr>
            </a:p>
          </p:txBody>
        </p:sp>
        <p:sp>
          <p:nvSpPr>
            <p:cNvPr id="232" name="TextBox 231">
              <a:extLst>
                <a:ext uri="{FF2B5EF4-FFF2-40B4-BE49-F238E27FC236}">
                  <a16:creationId xmlns:a16="http://schemas.microsoft.com/office/drawing/2014/main" id="{CD77A487-A9B8-E280-2A1E-EB4E06DD0C65}"/>
                </a:ext>
              </a:extLst>
            </p:cNvPr>
            <p:cNvSpPr txBox="1"/>
            <p:nvPr/>
          </p:nvSpPr>
          <p:spPr>
            <a:xfrm>
              <a:off x="4823666" y="1894174"/>
              <a:ext cx="519243" cy="152225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l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Geneva" charset="0"/>
                  <a:cs typeface="Arial" charset="0"/>
                </a:rPr>
                <a:t>Danazol</a:t>
              </a:r>
            </a:p>
          </p:txBody>
        </p:sp>
        <p:cxnSp>
          <p:nvCxnSpPr>
            <p:cNvPr id="233" name="Straight Connector 232">
              <a:extLst>
                <a:ext uri="{FF2B5EF4-FFF2-40B4-BE49-F238E27FC236}">
                  <a16:creationId xmlns:a16="http://schemas.microsoft.com/office/drawing/2014/main" id="{7799F123-FE50-FD87-ECD6-41AD44AB6D29}"/>
                </a:ext>
              </a:extLst>
            </p:cNvPr>
            <p:cNvCxnSpPr/>
            <p:nvPr/>
          </p:nvCxnSpPr>
          <p:spPr>
            <a:xfrm>
              <a:off x="6896674" y="1832646"/>
              <a:ext cx="127439" cy="0"/>
            </a:xfrm>
            <a:prstGeom prst="line">
              <a:avLst/>
            </a:prstGeom>
            <a:ln w="12700" cap="sq">
              <a:solidFill>
                <a:srgbClr val="0076A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4" name="Oval 44">
              <a:extLst>
                <a:ext uri="{FF2B5EF4-FFF2-40B4-BE49-F238E27FC236}">
                  <a16:creationId xmlns:a16="http://schemas.microsoft.com/office/drawing/2014/main" id="{23572997-C331-13E4-E23A-0A394DC7A0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29437" y="1801690"/>
              <a:ext cx="61913" cy="61913"/>
            </a:xfrm>
            <a:prstGeom prst="ellipse">
              <a:avLst/>
            </a:prstGeom>
            <a:solidFill>
              <a:srgbClr val="0076A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Geneva" charset="0"/>
                <a:cs typeface="Arial" charset="0"/>
              </a:endParaRPr>
            </a:p>
          </p:txBody>
        </p:sp>
        <p:sp>
          <p:nvSpPr>
            <p:cNvPr id="235" name="TextBox 234">
              <a:extLst>
                <a:ext uri="{FF2B5EF4-FFF2-40B4-BE49-F238E27FC236}">
                  <a16:creationId xmlns:a16="http://schemas.microsoft.com/office/drawing/2014/main" id="{E08B26F1-6548-A67B-FFFF-C0FC4152D54E}"/>
                </a:ext>
              </a:extLst>
            </p:cNvPr>
            <p:cNvSpPr txBox="1"/>
            <p:nvPr/>
          </p:nvSpPr>
          <p:spPr>
            <a:xfrm>
              <a:off x="7071566" y="1756537"/>
              <a:ext cx="797063" cy="152225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l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Geneva" charset="0"/>
                  <a:cs typeface="Arial" charset="0"/>
                </a:rPr>
                <a:t>Momelotinib</a:t>
              </a:r>
            </a:p>
          </p:txBody>
        </p:sp>
        <p:cxnSp>
          <p:nvCxnSpPr>
            <p:cNvPr id="236" name="Straight Connector 235">
              <a:extLst>
                <a:ext uri="{FF2B5EF4-FFF2-40B4-BE49-F238E27FC236}">
                  <a16:creationId xmlns:a16="http://schemas.microsoft.com/office/drawing/2014/main" id="{91C44CE8-2F72-CB11-AAA4-0C1BF6012C4A}"/>
                </a:ext>
              </a:extLst>
            </p:cNvPr>
            <p:cNvCxnSpPr/>
            <p:nvPr/>
          </p:nvCxnSpPr>
          <p:spPr>
            <a:xfrm>
              <a:off x="6896674" y="1970286"/>
              <a:ext cx="127439" cy="0"/>
            </a:xfrm>
            <a:prstGeom prst="line">
              <a:avLst/>
            </a:prstGeom>
            <a:ln w="12700" cap="sq">
              <a:solidFill>
                <a:srgbClr val="BFBFBF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7" name="Oval 44">
              <a:extLst>
                <a:ext uri="{FF2B5EF4-FFF2-40B4-BE49-F238E27FC236}">
                  <a16:creationId xmlns:a16="http://schemas.microsoft.com/office/drawing/2014/main" id="{5228DF52-D27F-AC6C-8775-7B40921273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29437" y="1939330"/>
              <a:ext cx="61913" cy="61913"/>
            </a:xfrm>
            <a:prstGeom prst="ellipse">
              <a:avLst/>
            </a:prstGeom>
            <a:solidFill>
              <a:srgbClr val="BFBFB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Geneva" charset="0"/>
                <a:cs typeface="Arial" charset="0"/>
              </a:endParaRPr>
            </a:p>
          </p:txBody>
        </p:sp>
        <p:sp>
          <p:nvSpPr>
            <p:cNvPr id="238" name="TextBox 237">
              <a:extLst>
                <a:ext uri="{FF2B5EF4-FFF2-40B4-BE49-F238E27FC236}">
                  <a16:creationId xmlns:a16="http://schemas.microsoft.com/office/drawing/2014/main" id="{002D085E-E354-DBC1-D1CA-74F4EACFD5E7}"/>
                </a:ext>
              </a:extLst>
            </p:cNvPr>
            <p:cNvSpPr txBox="1"/>
            <p:nvPr/>
          </p:nvSpPr>
          <p:spPr>
            <a:xfrm>
              <a:off x="7071565" y="1894174"/>
              <a:ext cx="1425493" cy="152225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l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Geneva" charset="0"/>
                  <a:cs typeface="Arial"/>
                </a:rPr>
                <a:t>Danazol → </a:t>
              </a:r>
              <a:r>
                <a:rPr kumimoji="0" lang="en-GB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Geneva" charset="0"/>
                  <a:cs typeface="Arial"/>
                </a:rPr>
                <a:t>Momelotinib</a:t>
              </a:r>
            </a:p>
          </p:txBody>
        </p:sp>
        <p:sp>
          <p:nvSpPr>
            <p:cNvPr id="239" name="Title 1">
              <a:extLst>
                <a:ext uri="{FF2B5EF4-FFF2-40B4-BE49-F238E27FC236}">
                  <a16:creationId xmlns:a16="http://schemas.microsoft.com/office/drawing/2014/main" id="{BDD8E416-9C6C-900B-85AB-470786639F73}"/>
                </a:ext>
              </a:extLst>
            </p:cNvPr>
            <p:cNvSpPr txBox="1">
              <a:spLocks/>
            </p:cNvSpPr>
            <p:nvPr/>
          </p:nvSpPr>
          <p:spPr>
            <a:xfrm>
              <a:off x="4441666" y="1275606"/>
              <a:ext cx="1891903" cy="184063"/>
            </a:xfrm>
            <a:prstGeom prst="rect">
              <a:avLst/>
            </a:prstGeom>
          </p:spPr>
          <p:txBody>
            <a:bodyPr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600" b="1" kern="1200">
                  <a:solidFill>
                    <a:srgbClr val="002557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pPr marL="0" marR="0" lvl="0" indent="0" algn="ctr" defTabSz="914377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j-ea"/>
                  <a:cs typeface="Calibri" panose="020F0502020204030204" pitchFamily="34" charset="0"/>
                </a:rPr>
                <a:t>Double-blind</a:t>
              </a: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j-ea"/>
                  <a:cs typeface="Calibri" panose="020F0502020204030204" pitchFamily="34" charset="0"/>
                </a:rPr>
                <a:t> </a:t>
              </a:r>
            </a:p>
            <a:p>
              <a:pPr marL="0" marR="0" lvl="0" indent="0" algn="ctr" defTabSz="914377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j-ea"/>
                  <a:cs typeface="Calibri" panose="020F0502020204030204" pitchFamily="34" charset="0"/>
                </a:rPr>
                <a:t>randomization period</a:t>
              </a:r>
            </a:p>
          </p:txBody>
        </p:sp>
        <p:sp>
          <p:nvSpPr>
            <p:cNvPr id="240" name="Title 1">
              <a:extLst>
                <a:ext uri="{FF2B5EF4-FFF2-40B4-BE49-F238E27FC236}">
                  <a16:creationId xmlns:a16="http://schemas.microsoft.com/office/drawing/2014/main" id="{CDAD81C6-6FF7-1842-A6C7-EAAB984C7F85}"/>
                </a:ext>
              </a:extLst>
            </p:cNvPr>
            <p:cNvSpPr txBox="1">
              <a:spLocks/>
            </p:cNvSpPr>
            <p:nvPr/>
          </p:nvSpPr>
          <p:spPr>
            <a:xfrm>
              <a:off x="6576973" y="1332496"/>
              <a:ext cx="2296716" cy="184063"/>
            </a:xfrm>
            <a:prstGeom prst="rect">
              <a:avLst/>
            </a:prstGeom>
          </p:spPr>
          <p:txBody>
            <a:bodyPr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600" b="1" kern="1200">
                  <a:solidFill>
                    <a:srgbClr val="002557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pPr marL="0" marR="0" lvl="0" indent="0" algn="ctr" defTabSz="914377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j-ea"/>
                  <a:cs typeface="Calibri" panose="020F0502020204030204" pitchFamily="34" charset="0"/>
                </a:rPr>
                <a:t>Open-label</a:t>
              </a: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j-ea"/>
                  <a:cs typeface="Calibri" panose="020F0502020204030204" pitchFamily="34" charset="0"/>
                </a:rPr>
                <a:t> period</a:t>
              </a:r>
            </a:p>
          </p:txBody>
        </p:sp>
        <p:cxnSp>
          <p:nvCxnSpPr>
            <p:cNvPr id="241" name="Straight Connector 240">
              <a:extLst>
                <a:ext uri="{FF2B5EF4-FFF2-40B4-BE49-F238E27FC236}">
                  <a16:creationId xmlns:a16="http://schemas.microsoft.com/office/drawing/2014/main" id="{E861F04F-A917-C219-7E26-CB2997E4702E}"/>
                </a:ext>
              </a:extLst>
            </p:cNvPr>
            <p:cNvCxnSpPr>
              <a:cxnSpLocks/>
            </p:cNvCxnSpPr>
            <p:nvPr/>
          </p:nvCxnSpPr>
          <p:spPr>
            <a:xfrm>
              <a:off x="1600928" y="1613316"/>
              <a:ext cx="0" cy="13328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>
              <a:extLst>
                <a:ext uri="{FF2B5EF4-FFF2-40B4-BE49-F238E27FC236}">
                  <a16:creationId xmlns:a16="http://schemas.microsoft.com/office/drawing/2014/main" id="{0AD46B06-F5E0-56B5-1CC5-C494A96DEBC8}"/>
                </a:ext>
              </a:extLst>
            </p:cNvPr>
            <p:cNvCxnSpPr>
              <a:cxnSpLocks/>
            </p:cNvCxnSpPr>
            <p:nvPr/>
          </p:nvCxnSpPr>
          <p:spPr>
            <a:xfrm>
              <a:off x="2905565" y="1613316"/>
              <a:ext cx="0" cy="88404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>
              <a:extLst>
                <a:ext uri="{FF2B5EF4-FFF2-40B4-BE49-F238E27FC236}">
                  <a16:creationId xmlns:a16="http://schemas.microsoft.com/office/drawing/2014/main" id="{54A2D1A2-A1BC-A32D-4B89-BD9DD2959285}"/>
                </a:ext>
              </a:extLst>
            </p:cNvPr>
            <p:cNvCxnSpPr>
              <a:cxnSpLocks/>
            </p:cNvCxnSpPr>
            <p:nvPr/>
          </p:nvCxnSpPr>
          <p:spPr>
            <a:xfrm>
              <a:off x="1599503" y="1613316"/>
              <a:ext cx="1306062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>
              <a:extLst>
                <a:ext uri="{FF2B5EF4-FFF2-40B4-BE49-F238E27FC236}">
                  <a16:creationId xmlns:a16="http://schemas.microsoft.com/office/drawing/2014/main" id="{E5D26D51-0C46-CE93-D08D-74774D1945A0}"/>
                </a:ext>
              </a:extLst>
            </p:cNvPr>
            <p:cNvCxnSpPr>
              <a:cxnSpLocks/>
            </p:cNvCxnSpPr>
            <p:nvPr/>
          </p:nvCxnSpPr>
          <p:spPr>
            <a:xfrm>
              <a:off x="2259944" y="1516558"/>
              <a:ext cx="0" cy="9675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5" name="TextBox 244">
              <a:extLst>
                <a:ext uri="{FF2B5EF4-FFF2-40B4-BE49-F238E27FC236}">
                  <a16:creationId xmlns:a16="http://schemas.microsoft.com/office/drawing/2014/main" id="{C1F9C1F1-667A-C502-5E97-7BA8E06E96FE}"/>
                </a:ext>
              </a:extLst>
            </p:cNvPr>
            <p:cNvSpPr txBox="1"/>
            <p:nvPr/>
          </p:nvSpPr>
          <p:spPr>
            <a:xfrm>
              <a:off x="1361264" y="1362404"/>
              <a:ext cx="1760322" cy="181383"/>
            </a:xfrm>
            <a:prstGeom prst="rect">
              <a:avLst/>
            </a:prstGeom>
            <a:noFill/>
          </p:spPr>
          <p:txBody>
            <a:bodyPr wrap="none" lIns="0" tIns="0" rIns="0" bIns="0" rtlCol="0" anchor="t">
              <a:spAutoFit/>
            </a:bodyPr>
            <a:lstStyle/>
            <a:p>
              <a:pPr marL="0" marR="0" lvl="0" indent="0" algn="ct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Geneva" charset="0"/>
                  <a:cs typeface="Arial" charset="0"/>
                </a:rPr>
                <a:t>P</a:t>
              </a: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Geneva" charset="0"/>
                  <a:cs typeface="Arial" charset="0"/>
                </a:rPr>
                <a:t> = .0116 (noninferior</a:t>
              </a:r>
              <a:r>
                <a:rPr kumimoji="0" lang="en-GB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Geneva" charset="0"/>
                  <a:cs typeface="Arial" charset="0"/>
                </a:rPr>
                <a:t>)</a:t>
              </a:r>
            </a:p>
          </p:txBody>
        </p:sp>
      </p:grp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FC45E04-E556-2842-75E0-B464D2E679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5638800"/>
            <a:ext cx="10591800" cy="395651"/>
          </a:xfrm>
          <a:prstGeom prst="rect">
            <a:avLst/>
          </a:prstGeom>
        </p:spPr>
        <p:txBody>
          <a:bodyPr lIns="91440" bIns="45720" anchor="b"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noProof="0" dirty="0">
                <a:solidFill>
                  <a:schemeClr val="tx1"/>
                </a:solidFill>
                <a:latin typeface="+mn-lt"/>
              </a:rPr>
              <a:t>Verstovsek S, et al. EHA 2022. Abstract S195; </a:t>
            </a:r>
            <a:r>
              <a:rPr lang="en-US" sz="1400" noProof="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Mesa R, et al. ASCO 2022. Abstract 7002; Verstovsek S, et al. Lancet 2023;401(10373):269-80.</a:t>
            </a:r>
            <a:endParaRPr lang="en-US" sz="1400" noProof="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FC7F835-FD69-F3BD-31A2-EFB9718B281D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lIns="91440" tIns="91440" rIns="0" bIns="45720" rtlCol="0" anchor="t" anchorCtr="0">
            <a:noAutofit/>
          </a:bodyPr>
          <a:lstStyle/>
          <a:p>
            <a:pPr algn="l" defTabSz="913577">
              <a:lnSpc>
                <a:spcPct val="80000"/>
              </a:lnSpc>
            </a:pPr>
            <a:r>
              <a:rPr lang="en-US" sz="2000" dirty="0">
                <a:solidFill>
                  <a:srgbClr val="171E4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  <a:cs typeface="+mj-cs"/>
              </a:rPr>
              <a:t>Momelotinib vs Danazol: MOMENTUM – Transfusion Independence at Week 24, Mean Hemoglobin Over Time</a:t>
            </a:r>
          </a:p>
        </p:txBody>
      </p:sp>
    </p:spTree>
    <p:extLst>
      <p:ext uri="{BB962C8B-B14F-4D97-AF65-F5344CB8AC3E}">
        <p14:creationId xmlns:p14="http://schemas.microsoft.com/office/powerpoint/2010/main" val="310162748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16BE4AD6-EF14-D630-E462-D3E8F75314A9}"/>
              </a:ext>
            </a:extLst>
          </p:cNvPr>
          <p:cNvGraphicFramePr>
            <a:graphicFrameLocks noGrp="1"/>
          </p:cNvGraphicFramePr>
          <p:nvPr/>
        </p:nvGraphicFramePr>
        <p:xfrm>
          <a:off x="1466492" y="996480"/>
          <a:ext cx="8764437" cy="4603438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1371599">
                  <a:extLst>
                    <a:ext uri="{9D8B030D-6E8A-4147-A177-3AD203B41FA5}">
                      <a16:colId xmlns:a16="http://schemas.microsoft.com/office/drawing/2014/main" val="1361636421"/>
                    </a:ext>
                  </a:extLst>
                </a:gridCol>
                <a:gridCol w="1302589">
                  <a:extLst>
                    <a:ext uri="{9D8B030D-6E8A-4147-A177-3AD203B41FA5}">
                      <a16:colId xmlns:a16="http://schemas.microsoft.com/office/drawing/2014/main" val="211295288"/>
                    </a:ext>
                  </a:extLst>
                </a:gridCol>
                <a:gridCol w="1751162">
                  <a:extLst>
                    <a:ext uri="{9D8B030D-6E8A-4147-A177-3AD203B41FA5}">
                      <a16:colId xmlns:a16="http://schemas.microsoft.com/office/drawing/2014/main" val="135535250"/>
                    </a:ext>
                  </a:extLst>
                </a:gridCol>
                <a:gridCol w="2113472">
                  <a:extLst>
                    <a:ext uri="{9D8B030D-6E8A-4147-A177-3AD203B41FA5}">
                      <a16:colId xmlns:a16="http://schemas.microsoft.com/office/drawing/2014/main" val="3797522154"/>
                    </a:ext>
                  </a:extLst>
                </a:gridCol>
                <a:gridCol w="2225615">
                  <a:extLst>
                    <a:ext uri="{9D8B030D-6E8A-4147-A177-3AD203B41FA5}">
                      <a16:colId xmlns:a16="http://schemas.microsoft.com/office/drawing/2014/main" val="3232431788"/>
                    </a:ext>
                  </a:extLst>
                </a:gridCol>
              </a:tblGrid>
              <a:tr h="29713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1" kern="1200" dirty="0" err="1">
                          <a:effectLst/>
                        </a:rPr>
                        <a:t>JAKi</a:t>
                      </a:r>
                      <a:endParaRPr lang="en-US" sz="1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829" marR="6482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1" kern="1200" dirty="0">
                          <a:effectLst/>
                        </a:rPr>
                        <a:t>Ruxolitinib</a:t>
                      </a:r>
                      <a:endParaRPr lang="en-US" sz="1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829" marR="6482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1" kern="1200" dirty="0">
                          <a:effectLst/>
                        </a:rPr>
                        <a:t>Fedratinib</a:t>
                      </a:r>
                      <a:endParaRPr lang="en-US" sz="1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829" marR="6482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1" kern="1200" dirty="0">
                          <a:effectLst/>
                        </a:rPr>
                        <a:t>Pacritinib</a:t>
                      </a:r>
                      <a:endParaRPr lang="en-US" sz="1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829" marR="6482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1" kern="1200" dirty="0">
                          <a:effectLst/>
                        </a:rPr>
                        <a:t>Momelotinib</a:t>
                      </a:r>
                      <a:endParaRPr lang="en-US" sz="1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829" marR="64829" marT="0" marB="0" anchor="ctr"/>
                </a:tc>
                <a:extLst>
                  <a:ext uri="{0D108BD9-81ED-4DB2-BD59-A6C34878D82A}">
                    <a16:rowId xmlns:a16="http://schemas.microsoft.com/office/drawing/2014/main" val="4050222202"/>
                  </a:ext>
                </a:extLst>
              </a:tr>
              <a:tr h="313275">
                <a:tc>
                  <a:txBody>
                    <a:bodyPr/>
                    <a:lstStyle/>
                    <a:p>
                      <a:r>
                        <a:rPr lang="en-US" sz="1500" b="1" kern="1200" dirty="0">
                          <a:solidFill>
                            <a:srgbClr val="44546A"/>
                          </a:solidFill>
                          <a:effectLst/>
                        </a:rPr>
                        <a:t>Approval</a:t>
                      </a:r>
                      <a:endParaRPr lang="en-US" sz="1500" b="1" kern="1200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kern="1200" dirty="0">
                          <a:solidFill>
                            <a:srgbClr val="44546A"/>
                          </a:solidFill>
                          <a:effectLst/>
                        </a:rPr>
                        <a:t>2011</a:t>
                      </a:r>
                      <a:endParaRPr lang="en-US" sz="1500" kern="1200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kern="1200" dirty="0">
                          <a:solidFill>
                            <a:srgbClr val="44546A"/>
                          </a:solidFill>
                          <a:effectLst/>
                        </a:rPr>
                        <a:t>2019</a:t>
                      </a:r>
                      <a:endParaRPr lang="en-US" sz="1500" kern="1200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kern="1200" dirty="0">
                          <a:solidFill>
                            <a:srgbClr val="44546A"/>
                          </a:solidFill>
                          <a:effectLst/>
                        </a:rPr>
                        <a:t>2022</a:t>
                      </a:r>
                      <a:endParaRPr lang="en-US" sz="1500" kern="1200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kern="1200" dirty="0">
                          <a:solidFill>
                            <a:srgbClr val="44546A"/>
                          </a:solidFill>
                          <a:effectLst/>
                        </a:rPr>
                        <a:t>2023</a:t>
                      </a:r>
                      <a:endParaRPr lang="en-US" sz="1500" kern="1200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8375967"/>
                  </a:ext>
                </a:extLst>
              </a:tr>
              <a:tr h="44923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kern="1200" dirty="0">
                          <a:solidFill>
                            <a:srgbClr val="44546A"/>
                          </a:solidFill>
                          <a:effectLst/>
                        </a:rPr>
                        <a:t>Targets</a:t>
                      </a:r>
                      <a:endParaRPr lang="en-US" sz="1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829" marR="64829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1200" dirty="0">
                          <a:solidFill>
                            <a:srgbClr val="44546A"/>
                          </a:solidFill>
                          <a:effectLst/>
                        </a:rPr>
                        <a:t>JAK1, JAK2</a:t>
                      </a:r>
                      <a:endParaRPr lang="en-US" sz="1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829" marR="64829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1200" dirty="0">
                          <a:solidFill>
                            <a:srgbClr val="44546A"/>
                          </a:solidFill>
                          <a:effectLst/>
                        </a:rPr>
                        <a:t>JAK2, JAK1, FLT3, TYK2, </a:t>
                      </a:r>
                      <a:endParaRPr lang="en-US" sz="1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829" marR="64829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1200" dirty="0">
                          <a:solidFill>
                            <a:srgbClr val="44546A"/>
                          </a:solidFill>
                          <a:effectLst/>
                        </a:rPr>
                        <a:t>JAK2, IRAK1, FLT3, ACVR1</a:t>
                      </a:r>
                      <a:endParaRPr lang="en-US" sz="1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829" marR="64829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1200" dirty="0">
                          <a:solidFill>
                            <a:srgbClr val="44546A"/>
                          </a:solidFill>
                          <a:effectLst/>
                        </a:rPr>
                        <a:t>JAK1, JAK2, ACVR1</a:t>
                      </a:r>
                      <a:endParaRPr lang="en-US" sz="1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829" marR="64829" marT="0" marB="0" anchor="ctr"/>
                </a:tc>
                <a:extLst>
                  <a:ext uri="{0D108BD9-81ED-4DB2-BD59-A6C34878D82A}">
                    <a16:rowId xmlns:a16="http://schemas.microsoft.com/office/drawing/2014/main" val="133503975"/>
                  </a:ext>
                </a:extLst>
              </a:tr>
              <a:tr h="109333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kern="1200">
                          <a:solidFill>
                            <a:srgbClr val="44546A"/>
                          </a:solidFill>
                          <a:effectLst/>
                        </a:rPr>
                        <a:t>Indication</a:t>
                      </a:r>
                      <a:endParaRPr lang="en-US" sz="1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829" marR="64829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1200" dirty="0">
                          <a:solidFill>
                            <a:srgbClr val="44546A"/>
                          </a:solidFill>
                          <a:effectLst/>
                        </a:rPr>
                        <a:t>Intermediate1,</a:t>
                      </a:r>
                      <a:endParaRPr lang="en-US" sz="1000" kern="100" dirty="0">
                        <a:effectLst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1200" dirty="0">
                          <a:solidFill>
                            <a:srgbClr val="44546A"/>
                          </a:solidFill>
                          <a:effectLst/>
                        </a:rPr>
                        <a:t>Intermediate2, 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1200" dirty="0">
                          <a:solidFill>
                            <a:srgbClr val="44546A"/>
                          </a:solidFill>
                          <a:effectLst/>
                        </a:rPr>
                        <a:t>high-risk MF </a:t>
                      </a:r>
                      <a:endParaRPr lang="en-US" sz="1000" kern="100" dirty="0">
                        <a:effectLst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1200" dirty="0">
                          <a:solidFill>
                            <a:srgbClr val="44546A"/>
                          </a:solidFill>
                          <a:effectLst/>
                        </a:rPr>
                        <a:t>platelets ≥50k</a:t>
                      </a:r>
                      <a:endParaRPr lang="en-US" sz="1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829" marR="64829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1200" dirty="0">
                          <a:solidFill>
                            <a:srgbClr val="44546A"/>
                          </a:solidFill>
                          <a:effectLst/>
                        </a:rPr>
                        <a:t>Intermediate-2 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1200" dirty="0">
                          <a:solidFill>
                            <a:srgbClr val="44546A"/>
                          </a:solidFill>
                          <a:effectLst/>
                        </a:rPr>
                        <a:t>high-risk MF 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1200" dirty="0">
                          <a:solidFill>
                            <a:srgbClr val="44546A"/>
                          </a:solidFill>
                          <a:effectLst/>
                        </a:rPr>
                        <a:t>platelets ≥50k</a:t>
                      </a:r>
                      <a:endParaRPr lang="en-US" sz="1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829" marR="64829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1200" dirty="0">
                          <a:solidFill>
                            <a:srgbClr val="44546A"/>
                          </a:solidFill>
                          <a:effectLst/>
                        </a:rPr>
                        <a:t>Intermediate 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1200">
                          <a:solidFill>
                            <a:srgbClr val="44546A"/>
                          </a:solidFill>
                          <a:effectLst/>
                        </a:rPr>
                        <a:t>high-risk MF 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1200">
                          <a:solidFill>
                            <a:srgbClr val="44546A"/>
                          </a:solidFill>
                          <a:effectLst/>
                        </a:rPr>
                        <a:t>platelets &lt;50k</a:t>
                      </a:r>
                      <a:endParaRPr lang="en-US" sz="1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829" marR="64829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1200" dirty="0">
                          <a:solidFill>
                            <a:srgbClr val="44546A"/>
                          </a:solidFill>
                          <a:effectLst/>
                        </a:rPr>
                        <a:t>MF patients with anemia</a:t>
                      </a:r>
                      <a:endParaRPr lang="en-US" sz="1000" kern="100" dirty="0">
                        <a:effectLst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1200" dirty="0" err="1">
                          <a:solidFill>
                            <a:srgbClr val="44546A"/>
                          </a:solidFill>
                          <a:effectLst/>
                        </a:rPr>
                        <a:t>Plt</a:t>
                      </a:r>
                      <a:r>
                        <a:rPr lang="en-US" sz="1500" kern="1200" dirty="0">
                          <a:solidFill>
                            <a:srgbClr val="44546A"/>
                          </a:solidFill>
                          <a:effectLst/>
                        </a:rPr>
                        <a:t> &gt;25</a:t>
                      </a:r>
                      <a:endParaRPr lang="en-US" sz="1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829" marR="64829" marT="0" marB="0" anchor="ctr"/>
                </a:tc>
                <a:extLst>
                  <a:ext uri="{0D108BD9-81ED-4DB2-BD59-A6C34878D82A}">
                    <a16:rowId xmlns:a16="http://schemas.microsoft.com/office/drawing/2014/main" val="2086323848"/>
                  </a:ext>
                </a:extLst>
              </a:tr>
              <a:tr h="81692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kern="1200" dirty="0">
                          <a:solidFill>
                            <a:srgbClr val="44546A"/>
                          </a:solidFill>
                          <a:effectLst/>
                        </a:rPr>
                        <a:t>Dose</a:t>
                      </a:r>
                      <a:endParaRPr lang="en-US" sz="1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829" marR="64829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1200">
                          <a:solidFill>
                            <a:srgbClr val="44546A"/>
                          </a:solidFill>
                          <a:effectLst/>
                        </a:rPr>
                        <a:t>10 BID</a:t>
                      </a:r>
                      <a:endParaRPr lang="en-US" sz="1000" kern="100">
                        <a:effectLst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1200">
                          <a:solidFill>
                            <a:srgbClr val="44546A"/>
                          </a:solidFill>
                          <a:effectLst/>
                        </a:rPr>
                        <a:t>15 BID</a:t>
                      </a:r>
                      <a:endParaRPr lang="en-US" sz="1000" kern="100">
                        <a:effectLst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1200">
                          <a:solidFill>
                            <a:srgbClr val="44546A"/>
                          </a:solidFill>
                          <a:effectLst/>
                        </a:rPr>
                        <a:t>20 BID</a:t>
                      </a:r>
                      <a:endParaRPr lang="en-US" sz="1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829" marR="64829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1200" dirty="0">
                          <a:solidFill>
                            <a:srgbClr val="44546A"/>
                          </a:solidFill>
                          <a:effectLst/>
                        </a:rPr>
                        <a:t>400 daily </a:t>
                      </a:r>
                      <a:endParaRPr lang="en-US" sz="1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829" marR="64829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1200">
                          <a:solidFill>
                            <a:srgbClr val="44546A"/>
                          </a:solidFill>
                          <a:effectLst/>
                        </a:rPr>
                        <a:t>200 BID</a:t>
                      </a:r>
                      <a:endParaRPr lang="en-US" sz="1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829" marR="64829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1200" dirty="0">
                          <a:solidFill>
                            <a:srgbClr val="44546A"/>
                          </a:solidFill>
                          <a:effectLst/>
                        </a:rPr>
                        <a:t>200 once daily</a:t>
                      </a:r>
                      <a:endParaRPr lang="en-US" sz="1000" kern="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829" marR="64829" marT="0" marB="0" anchor="ctr"/>
                </a:tc>
                <a:extLst>
                  <a:ext uri="{0D108BD9-81ED-4DB2-BD59-A6C34878D82A}">
                    <a16:rowId xmlns:a16="http://schemas.microsoft.com/office/drawing/2014/main" val="784353784"/>
                  </a:ext>
                </a:extLst>
              </a:tr>
              <a:tr h="54051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kern="1200" dirty="0">
                          <a:solidFill>
                            <a:srgbClr val="44546A"/>
                          </a:solidFill>
                          <a:effectLst/>
                        </a:rPr>
                        <a:t>Risk of withdrawal</a:t>
                      </a:r>
                      <a:endParaRPr lang="en-US" sz="1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829" marR="64829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1200">
                          <a:solidFill>
                            <a:srgbClr val="44546A"/>
                          </a:solidFill>
                          <a:effectLst/>
                        </a:rPr>
                        <a:t>high</a:t>
                      </a:r>
                      <a:endParaRPr lang="en-US" sz="1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829" marR="64829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1200">
                          <a:solidFill>
                            <a:srgbClr val="44546A"/>
                          </a:solidFill>
                          <a:effectLst/>
                        </a:rPr>
                        <a:t>low</a:t>
                      </a:r>
                      <a:endParaRPr lang="en-US" sz="1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829" marR="64829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1200">
                          <a:solidFill>
                            <a:srgbClr val="44546A"/>
                          </a:solidFill>
                          <a:effectLst/>
                        </a:rPr>
                        <a:t>low</a:t>
                      </a:r>
                      <a:endParaRPr lang="en-US" sz="1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829" marR="64829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1200">
                          <a:solidFill>
                            <a:srgbClr val="44546A"/>
                          </a:solidFill>
                          <a:effectLst/>
                        </a:rPr>
                        <a:t>possible</a:t>
                      </a:r>
                      <a:endParaRPr lang="en-US" sz="10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829" marR="64829" marT="0" marB="0" anchor="ctr"/>
                </a:tc>
                <a:extLst>
                  <a:ext uri="{0D108BD9-81ED-4DB2-BD59-A6C34878D82A}">
                    <a16:rowId xmlns:a16="http://schemas.microsoft.com/office/drawing/2014/main" val="1419156068"/>
                  </a:ext>
                </a:extLst>
              </a:tr>
              <a:tr h="105714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kern="1200" dirty="0">
                          <a:solidFill>
                            <a:srgbClr val="44546A"/>
                          </a:solidFill>
                          <a:effectLst/>
                        </a:rPr>
                        <a:t>Clinical practice points</a:t>
                      </a:r>
                      <a:endParaRPr lang="en-US" sz="1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829" marR="64829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1200">
                          <a:solidFill>
                            <a:srgbClr val="44546A"/>
                          </a:solidFill>
                          <a:effectLst/>
                        </a:rPr>
                        <a:t>Hematologic toxicities</a:t>
                      </a:r>
                      <a:endParaRPr lang="en-US" sz="1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829" marR="64829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1200" dirty="0">
                          <a:solidFill>
                            <a:srgbClr val="44546A"/>
                          </a:solidFill>
                          <a:effectLst/>
                        </a:rPr>
                        <a:t>Hematologic </a:t>
                      </a:r>
                      <a:endParaRPr lang="en-US" sz="1000" kern="100" dirty="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1200" dirty="0">
                          <a:solidFill>
                            <a:srgbClr val="44546A"/>
                          </a:solidFill>
                          <a:effectLst/>
                        </a:rPr>
                        <a:t>GI toxicities</a:t>
                      </a:r>
                      <a:endParaRPr lang="en-US" sz="1000" kern="100" dirty="0">
                        <a:effectLst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1200" dirty="0">
                          <a:solidFill>
                            <a:srgbClr val="44546A"/>
                          </a:solidFill>
                          <a:effectLst/>
                        </a:rPr>
                        <a:t>Monitor and replace  thiamine</a:t>
                      </a:r>
                      <a:endParaRPr lang="en-US" sz="1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829" marR="64829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1200">
                          <a:solidFill>
                            <a:srgbClr val="44546A"/>
                          </a:solidFill>
                          <a:effectLst/>
                        </a:rPr>
                        <a:t>Less cytopenia</a:t>
                      </a:r>
                      <a:endParaRPr lang="en-US" sz="1000" kern="10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1200">
                          <a:solidFill>
                            <a:srgbClr val="44546A"/>
                          </a:solidFill>
                          <a:effectLst/>
                        </a:rPr>
                        <a:t>High GI toxicities</a:t>
                      </a:r>
                      <a:endParaRPr lang="en-US" sz="1000" kern="10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1200">
                          <a:solidFill>
                            <a:srgbClr val="44546A"/>
                          </a:solidFill>
                          <a:effectLst/>
                        </a:rPr>
                        <a:t>Monitor QTc</a:t>
                      </a:r>
                      <a:endParaRPr lang="en-US" sz="1000" kern="100">
                        <a:effectLst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1200">
                          <a:solidFill>
                            <a:srgbClr val="44546A"/>
                          </a:solidFill>
                          <a:effectLst/>
                        </a:rPr>
                        <a:t>Monitor for bleeding</a:t>
                      </a:r>
                      <a:endParaRPr lang="en-US" sz="1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829" marR="64829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1200" dirty="0">
                          <a:solidFill>
                            <a:srgbClr val="44546A"/>
                          </a:solidFill>
                          <a:effectLst/>
                        </a:rPr>
                        <a:t>Less cytopenia-inducing</a:t>
                      </a:r>
                      <a:endParaRPr lang="en-US" sz="1000" kern="100" dirty="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1200" dirty="0">
                          <a:solidFill>
                            <a:srgbClr val="44546A"/>
                          </a:solidFill>
                          <a:effectLst/>
                        </a:rPr>
                        <a:t>Rare peripheral </a:t>
                      </a:r>
                      <a:endParaRPr lang="en-US" sz="1000" kern="100" dirty="0">
                        <a:effectLst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1200" dirty="0">
                          <a:solidFill>
                            <a:srgbClr val="44546A"/>
                          </a:solidFill>
                          <a:effectLst/>
                        </a:rPr>
                        <a:t>neuropathy</a:t>
                      </a:r>
                      <a:endParaRPr lang="en-US" sz="1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829" marR="64829" marT="0" marB="0" anchor="ctr"/>
                </a:tc>
                <a:extLst>
                  <a:ext uri="{0D108BD9-81ED-4DB2-BD59-A6C34878D82A}">
                    <a16:rowId xmlns:a16="http://schemas.microsoft.com/office/drawing/2014/main" val="218597025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8978587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2">
            <a:extLst>
              <a:ext uri="{FF2B5EF4-FFF2-40B4-BE49-F238E27FC236}">
                <a16:creationId xmlns:a16="http://schemas.microsoft.com/office/drawing/2014/main" id="{B78C6F79-B761-18C9-F169-15BC003C1531}"/>
              </a:ext>
            </a:extLst>
          </p:cNvPr>
          <p:cNvSpPr txBox="1"/>
          <p:nvPr/>
        </p:nvSpPr>
        <p:spPr>
          <a:xfrm>
            <a:off x="436199" y="228600"/>
            <a:ext cx="10726310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lc="http://schemas.openxmlformats.org/drawingml/2006/lockedCanvas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914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1371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1828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22860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2743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3200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3657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71E4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  <a:sym typeface="Montserrat Bold"/>
              </a:rPr>
              <a:t>Earlier Intervention, New Paradigm  </a:t>
            </a:r>
          </a:p>
        </p:txBody>
      </p:sp>
      <p:sp>
        <p:nvSpPr>
          <p:cNvPr id="9" name="矩形 9">
            <a:extLst>
              <a:ext uri="{FF2B5EF4-FFF2-40B4-BE49-F238E27FC236}">
                <a16:creationId xmlns:a16="http://schemas.microsoft.com/office/drawing/2014/main" id="{858BA0CE-623A-2873-0473-CFE72568495E}"/>
              </a:ext>
            </a:extLst>
          </p:cNvPr>
          <p:cNvSpPr txBox="1"/>
          <p:nvPr/>
        </p:nvSpPr>
        <p:spPr>
          <a:xfrm>
            <a:off x="533400" y="951398"/>
            <a:ext cx="10789919" cy="42780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lc="http://schemas.openxmlformats.org/drawingml/2006/lockedCanvas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914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1371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1828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22860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2743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3200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3657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Therapeutic clinical trials in myelofibrosis (MF) have predominantly </a:t>
            </a: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focused on higher-risk 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disease:</a:t>
            </a:r>
          </a:p>
          <a:p>
            <a:pPr marL="1028031" marR="0" lvl="0" indent="-285750" algn="l" defTabSz="45720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Patients at higher risk of morbidity and mortality due to their diseases. </a:t>
            </a:r>
          </a:p>
          <a:p>
            <a:pPr marL="1028031" marR="0" lvl="0" indent="-285750" algn="l" defTabSz="45720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May accept a higher risk/benefit ratio</a:t>
            </a:r>
          </a:p>
          <a:p>
            <a:pPr marL="1028031" marR="0" lvl="0" indent="-285750" algn="l" defTabSz="45720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Intervention may be more  impactful</a:t>
            </a:r>
          </a:p>
          <a:p>
            <a:pPr marL="1028031" marR="0" lvl="0" indent="-285750" algn="l" defTabSz="45720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Study endpoints target regularly measurable disease parameters including: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1598760" marR="0" lvl="2" indent="-456789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Splenic volume reduction</a:t>
            </a:r>
          </a:p>
          <a:p>
            <a:pPr marL="1598760" marR="0" lvl="2" indent="-456789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Symptom burden reduction</a:t>
            </a:r>
          </a:p>
          <a:p>
            <a:pPr marL="1598760" marR="0" lvl="2" indent="-456789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PFS and OS</a:t>
            </a:r>
          </a:p>
          <a:p>
            <a:pPr marL="1598760" marR="0" lvl="2" indent="-456789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Disease / response  surrogates: Fibrosis, driver mutation VAF reduction </a:t>
            </a:r>
          </a:p>
          <a:p>
            <a:pPr marL="1598760" marR="0" lvl="1" indent="-456789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1598760" marR="0" lvl="2" indent="-456789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BEFC135-D007-D92C-3D9B-09F3259D8EF6}"/>
              </a:ext>
            </a:extLst>
          </p:cNvPr>
          <p:cNvSpPr txBox="1"/>
          <p:nvPr/>
        </p:nvSpPr>
        <p:spPr>
          <a:xfrm>
            <a:off x="10133019" y="5768166"/>
            <a:ext cx="2058979" cy="276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19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Author’s Opinion</a:t>
            </a:r>
          </a:p>
        </p:txBody>
      </p:sp>
    </p:spTree>
    <p:extLst>
      <p:ext uri="{BB962C8B-B14F-4D97-AF65-F5344CB8AC3E}">
        <p14:creationId xmlns:p14="http://schemas.microsoft.com/office/powerpoint/2010/main" val="184217885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矩形 2"/>
          <p:cNvSpPr txBox="1"/>
          <p:nvPr/>
        </p:nvSpPr>
        <p:spPr>
          <a:xfrm>
            <a:off x="460035" y="338656"/>
            <a:ext cx="8169091" cy="461665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vert="horz" lIns="91440" tIns="45720" rIns="91440" bIns="45720" rtlCol="0" anchor="ctr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rgbClr val="171E4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71E4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+mj-ea"/>
                <a:cs typeface="+mj-cs"/>
                <a:sym typeface="Montserrat Bold"/>
              </a:rPr>
              <a:t>Opportunities for Early Intervention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srgbClr val="171E4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/>
              <a:ea typeface="+mj-ea"/>
              <a:cs typeface="+mj-cs"/>
              <a:sym typeface="Montserrat Bold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B6C5D1C-EECC-10C5-AC60-F575740E56F2}"/>
              </a:ext>
            </a:extLst>
          </p:cNvPr>
          <p:cNvSpPr/>
          <p:nvPr/>
        </p:nvSpPr>
        <p:spPr>
          <a:xfrm>
            <a:off x="1947227" y="2623700"/>
            <a:ext cx="1653095" cy="56782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PV and ET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815A968-52A4-718D-B46A-585A82149D1D}"/>
              </a:ext>
            </a:extLst>
          </p:cNvPr>
          <p:cNvSpPr/>
          <p:nvPr/>
        </p:nvSpPr>
        <p:spPr>
          <a:xfrm>
            <a:off x="5189253" y="2623700"/>
            <a:ext cx="2042331" cy="56782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Lower Risk MF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3A273BD-B3C5-7ADE-6327-D4D00E28D694}"/>
              </a:ext>
            </a:extLst>
          </p:cNvPr>
          <p:cNvSpPr/>
          <p:nvPr/>
        </p:nvSpPr>
        <p:spPr>
          <a:xfrm>
            <a:off x="7252260" y="2627444"/>
            <a:ext cx="2147584" cy="56782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Higher Risk MF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B492E4-44BB-08CD-438A-8E6637A7CFA8}"/>
              </a:ext>
            </a:extLst>
          </p:cNvPr>
          <p:cNvSpPr/>
          <p:nvPr/>
        </p:nvSpPr>
        <p:spPr>
          <a:xfrm>
            <a:off x="9434248" y="2623700"/>
            <a:ext cx="2655949" cy="56782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Accelerated</a:t>
            </a:r>
            <a:r>
              <a:rPr kumimoji="1" lang="en-US" sz="239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 Disease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7896893-7FA5-681B-6C76-9DD4940F37FA}"/>
              </a:ext>
            </a:extLst>
          </p:cNvPr>
          <p:cNvSpPr/>
          <p:nvPr/>
        </p:nvSpPr>
        <p:spPr>
          <a:xfrm>
            <a:off x="280394" y="2623700"/>
            <a:ext cx="1653095" cy="56782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MPN CHIP</a:t>
            </a:r>
          </a:p>
        </p:txBody>
      </p:sp>
      <p:sp>
        <p:nvSpPr>
          <p:cNvPr id="7" name="Callout: Up Arrow 6">
            <a:extLst>
              <a:ext uri="{FF2B5EF4-FFF2-40B4-BE49-F238E27FC236}">
                <a16:creationId xmlns:a16="http://schemas.microsoft.com/office/drawing/2014/main" id="{013D0965-50FA-F2FB-E255-64CB35F52766}"/>
              </a:ext>
            </a:extLst>
          </p:cNvPr>
          <p:cNvSpPr/>
          <p:nvPr/>
        </p:nvSpPr>
        <p:spPr>
          <a:xfrm>
            <a:off x="7414787" y="3210089"/>
            <a:ext cx="1822528" cy="1618843"/>
          </a:xfrm>
          <a:prstGeom prst="upArrowCallou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Earlier exposure to therapy </a:t>
            </a:r>
          </a:p>
        </p:txBody>
      </p:sp>
      <p:sp>
        <p:nvSpPr>
          <p:cNvPr id="8" name="Callout: Up Arrow 7">
            <a:extLst>
              <a:ext uri="{FF2B5EF4-FFF2-40B4-BE49-F238E27FC236}">
                <a16:creationId xmlns:a16="http://schemas.microsoft.com/office/drawing/2014/main" id="{EC2C4F48-5716-3F55-6E7B-DE0F1BC05771}"/>
              </a:ext>
            </a:extLst>
          </p:cNvPr>
          <p:cNvSpPr/>
          <p:nvPr/>
        </p:nvSpPr>
        <p:spPr>
          <a:xfrm>
            <a:off x="5299155" y="3210089"/>
            <a:ext cx="1822528" cy="1618843"/>
          </a:xfrm>
          <a:prstGeom prst="upArrowCallou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Therapy at lower risk disease</a:t>
            </a:r>
          </a:p>
        </p:txBody>
      </p:sp>
      <p:sp>
        <p:nvSpPr>
          <p:cNvPr id="9" name="Callout: Up Arrow 8">
            <a:extLst>
              <a:ext uri="{FF2B5EF4-FFF2-40B4-BE49-F238E27FC236}">
                <a16:creationId xmlns:a16="http://schemas.microsoft.com/office/drawing/2014/main" id="{6D688CF9-A40C-A5B5-5FA9-4E0481A8B1CD}"/>
              </a:ext>
            </a:extLst>
          </p:cNvPr>
          <p:cNvSpPr/>
          <p:nvPr/>
        </p:nvSpPr>
        <p:spPr>
          <a:xfrm>
            <a:off x="1839104" y="3210088"/>
            <a:ext cx="1822528" cy="1618844"/>
          </a:xfrm>
          <a:prstGeom prst="upArrowCallou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Therapy at Pre-MF phase</a:t>
            </a:r>
          </a:p>
        </p:txBody>
      </p:sp>
      <p:sp>
        <p:nvSpPr>
          <p:cNvPr id="10" name="Callout: Down Arrow 9">
            <a:extLst>
              <a:ext uri="{FF2B5EF4-FFF2-40B4-BE49-F238E27FC236}">
                <a16:creationId xmlns:a16="http://schemas.microsoft.com/office/drawing/2014/main" id="{FEB910D0-54B5-7EBF-0FBB-F90C8ADF116B}"/>
              </a:ext>
            </a:extLst>
          </p:cNvPr>
          <p:cNvSpPr/>
          <p:nvPr/>
        </p:nvSpPr>
        <p:spPr>
          <a:xfrm>
            <a:off x="7318624" y="1257107"/>
            <a:ext cx="2014857" cy="1366593"/>
          </a:xfrm>
          <a:prstGeom prst="downArrowCallou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More Intense Therapy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C664B61-75D9-9C0A-6B60-D3DB6307171C}"/>
              </a:ext>
            </a:extLst>
          </p:cNvPr>
          <p:cNvSpPr/>
          <p:nvPr/>
        </p:nvSpPr>
        <p:spPr>
          <a:xfrm>
            <a:off x="3600321" y="2628731"/>
            <a:ext cx="1588932" cy="56782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Pre-MF</a:t>
            </a:r>
          </a:p>
        </p:txBody>
      </p:sp>
      <p:sp>
        <p:nvSpPr>
          <p:cNvPr id="12" name="Callout: Down Arrow 11">
            <a:extLst>
              <a:ext uri="{FF2B5EF4-FFF2-40B4-BE49-F238E27FC236}">
                <a16:creationId xmlns:a16="http://schemas.microsoft.com/office/drawing/2014/main" id="{36D6ABD4-8CDA-EAF3-0D7B-6F018166C868}"/>
              </a:ext>
            </a:extLst>
          </p:cNvPr>
          <p:cNvSpPr/>
          <p:nvPr/>
        </p:nvSpPr>
        <p:spPr>
          <a:xfrm>
            <a:off x="3404977" y="1248603"/>
            <a:ext cx="2014857" cy="1366593"/>
          </a:xfrm>
          <a:prstGeom prst="downArrowCallou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Therapy in Pre fibrotic disease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9BAD8B4-50D9-A50D-264F-DC03C6592E50}"/>
              </a:ext>
            </a:extLst>
          </p:cNvPr>
          <p:cNvSpPr txBox="1"/>
          <p:nvPr/>
        </p:nvSpPr>
        <p:spPr>
          <a:xfrm>
            <a:off x="8906256" y="5486400"/>
            <a:ext cx="3285744" cy="5845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59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Yacoub. SOHO 2022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59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Yacoub, et al. CLML 2024 </a:t>
            </a:r>
          </a:p>
        </p:txBody>
      </p:sp>
    </p:spTree>
    <p:extLst>
      <p:ext uri="{BB962C8B-B14F-4D97-AF65-F5344CB8AC3E}">
        <p14:creationId xmlns:p14="http://schemas.microsoft.com/office/powerpoint/2010/main" val="338952786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ABD9D62-03A9-4232-B224-E754E0D8E0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8782" y="537614"/>
            <a:ext cx="2996208" cy="252856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F800FEF-5786-41B1-9B08-DCAFB3E1DB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569687" y="3373475"/>
            <a:ext cx="5546108" cy="25555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785368-3E9A-4831-9631-6903D578DE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914" y="1447800"/>
            <a:ext cx="6323076" cy="4448902"/>
          </a:xfrm>
        </p:spPr>
        <p:txBody>
          <a:bodyPr>
            <a:normAutofit/>
          </a:bodyPr>
          <a:lstStyle/>
          <a:p>
            <a:pPr marL="380648" indent="-380648">
              <a:spcAft>
                <a:spcPts val="799"/>
              </a:spcAft>
            </a:pPr>
            <a:r>
              <a:rPr lang="en-US" sz="1865" dirty="0">
                <a:solidFill>
                  <a:srgbClr val="000000"/>
                </a:solidFill>
                <a:latin typeface="Arial" panose="020B0604020202020204"/>
              </a:rPr>
              <a:t>Patients randomized to Ruxolitinib, Median OS difference was 1.5 years (5.3 vs. 3.8m HR 0.7,  </a:t>
            </a:r>
            <a:r>
              <a:rPr lang="en-US" sz="1865" i="1" dirty="0">
                <a:solidFill>
                  <a:srgbClr val="000000"/>
                </a:solidFill>
                <a:latin typeface="Arial" panose="020B0604020202020204"/>
              </a:rPr>
              <a:t>P</a:t>
            </a:r>
            <a:r>
              <a:rPr lang="en-US" sz="1865" dirty="0">
                <a:solidFill>
                  <a:srgbClr val="000000"/>
                </a:solidFill>
                <a:latin typeface="Arial" panose="020B0604020202020204"/>
              </a:rPr>
              <a:t>=0.0065), despite cross over at median of around 9 months.</a:t>
            </a:r>
          </a:p>
          <a:p>
            <a:pPr marL="380648" indent="-380648">
              <a:spcAft>
                <a:spcPts val="799"/>
              </a:spcAft>
            </a:pPr>
            <a:endParaRPr lang="en-US" sz="1865" dirty="0">
              <a:solidFill>
                <a:srgbClr val="000000"/>
              </a:solidFill>
              <a:latin typeface="Arial" panose="020B0604020202020204"/>
            </a:endParaRPr>
          </a:p>
          <a:p>
            <a:pPr marL="380648" indent="-380648">
              <a:spcAft>
                <a:spcPts val="799"/>
              </a:spcAft>
            </a:pPr>
            <a:endParaRPr lang="en-US" sz="1865" dirty="0">
              <a:solidFill>
                <a:srgbClr val="000000"/>
              </a:solidFill>
              <a:latin typeface="Arial" panose="020B0604020202020204"/>
            </a:endParaRPr>
          </a:p>
          <a:p>
            <a:pPr marL="380648" indent="-380648">
              <a:spcAft>
                <a:spcPts val="799"/>
              </a:spcAft>
            </a:pPr>
            <a:r>
              <a:rPr lang="en-US" sz="1865" dirty="0">
                <a:solidFill>
                  <a:srgbClr val="000000"/>
                </a:solidFill>
                <a:latin typeface="Arial" panose="020B0604020202020204"/>
              </a:rPr>
              <a:t>Among patients randomized to ruxolitinib, patients with int-2 MF had a longer OS than those with high-risk </a:t>
            </a:r>
            <a:r>
              <a:rPr lang="en-US" sz="1865" dirty="0" err="1">
                <a:solidFill>
                  <a:srgbClr val="000000"/>
                </a:solidFill>
                <a:latin typeface="Arial" panose="020B0604020202020204"/>
              </a:rPr>
              <a:t>MFa</a:t>
            </a:r>
            <a:r>
              <a:rPr lang="en-US" sz="1865" dirty="0">
                <a:solidFill>
                  <a:srgbClr val="000000"/>
                </a:solidFill>
                <a:latin typeface="Arial" panose="020B0604020202020204"/>
              </a:rPr>
              <a:t> (HR high risk vs int-2: 2.86; 95% CI, 1.95-4.20; P&lt;.0001)</a:t>
            </a:r>
          </a:p>
          <a:p>
            <a:pPr marL="380648" indent="-380648">
              <a:spcAft>
                <a:spcPts val="799"/>
              </a:spcAft>
            </a:pPr>
            <a:r>
              <a:rPr lang="en-US" sz="1865" dirty="0">
                <a:solidFill>
                  <a:srgbClr val="000000"/>
                </a:solidFill>
                <a:latin typeface="Arial" panose="020B0604020202020204"/>
              </a:rPr>
              <a:t>Median OS</a:t>
            </a:r>
          </a:p>
          <a:p>
            <a:pPr lvl="1">
              <a:spcAft>
                <a:spcPts val="799"/>
              </a:spcAft>
            </a:pPr>
            <a:r>
              <a:rPr lang="en-US" sz="1599" dirty="0"/>
              <a:t>Int-2: not reached (estimated 8.5 years)</a:t>
            </a:r>
          </a:p>
          <a:p>
            <a:pPr lvl="1">
              <a:spcAft>
                <a:spcPts val="799"/>
              </a:spcAft>
            </a:pPr>
            <a:r>
              <a:rPr lang="en-US" sz="1599" dirty="0"/>
              <a:t>High-risk: 4.2 years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86611C-A864-4D5F-B351-7F749AB177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en-US" sz="2400" b="1" dirty="0">
                <a:solidFill>
                  <a:srgbClr val="171E4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  <a:sym typeface="Montserrat Bold"/>
              </a:rPr>
              <a:t>Early Intervention: COMFORT Studies </a:t>
            </a:r>
          </a:p>
        </p:txBody>
      </p:sp>
      <p:sp>
        <p:nvSpPr>
          <p:cNvPr id="9" name="Content Placeholder 4">
            <a:extLst>
              <a:ext uri="{FF2B5EF4-FFF2-40B4-BE49-F238E27FC236}">
                <a16:creationId xmlns:a16="http://schemas.microsoft.com/office/drawing/2014/main" id="{FF15C733-D6D7-4485-A5D0-2536FF894BDC}"/>
              </a:ext>
            </a:extLst>
          </p:cNvPr>
          <p:cNvSpPr>
            <a:spLocks noGrp="1"/>
          </p:cNvSpPr>
          <p:nvPr/>
        </p:nvSpPr>
        <p:spPr>
          <a:xfrm>
            <a:off x="-5509" y="5734310"/>
            <a:ext cx="3270961" cy="324784"/>
          </a:xfrm>
          <a:prstGeom prst="rect">
            <a:avLst/>
          </a:prstGeom>
        </p:spPr>
        <p:txBody>
          <a:bodyPr vert="horz" lIns="121807" tIns="60904" rIns="121807" bIns="60904" rtlCol="0" anchor="b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39712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4"/>
              </a:buClr>
              <a:buFont typeface="Trebuchet MS" panose="020B0603020202020204" pitchFamily="34" charset="0"/>
              <a:buNone/>
              <a:tabLst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4"/>
              </a:buClr>
              <a:buFont typeface="Courier New" panose="02070309020205020404" pitchFamily="49" charset="0"/>
              <a:buNone/>
              <a:tabLst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57238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4"/>
              </a:buClr>
              <a:buFont typeface="Wingdings" panose="05000000000000000000" pitchFamily="2" charset="2"/>
              <a:buNone/>
              <a:tabLst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38212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None/>
              <a:tabLst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sz="1332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Verstovsek S, et al. </a:t>
            </a:r>
            <a:r>
              <a:rPr kumimoji="1" lang="en-US" sz="1332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J </a:t>
            </a:r>
            <a:r>
              <a:rPr kumimoji="1" lang="en-US" sz="1332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Hematol</a:t>
            </a:r>
            <a:r>
              <a:rPr kumimoji="1" lang="en-US" sz="1332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 Oncol</a:t>
            </a:r>
            <a:r>
              <a:rPr kumimoji="1" lang="en-US" sz="1332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. 2017.</a:t>
            </a:r>
          </a:p>
        </p:txBody>
      </p:sp>
    </p:spTree>
    <p:extLst>
      <p:ext uri="{BB962C8B-B14F-4D97-AF65-F5344CB8AC3E}">
        <p14:creationId xmlns:p14="http://schemas.microsoft.com/office/powerpoint/2010/main" val="3344632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A81867-28E4-4E7D-814C-6E3EC0BBE1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en-US" sz="2400" b="1" dirty="0">
                <a:solidFill>
                  <a:srgbClr val="171E4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Early Intervention: JUMP Study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6E29264-31AA-4AAE-8B83-C262F7AA24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4200" y="838200"/>
            <a:ext cx="5641055" cy="500141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199F708-09F7-44CE-B1B7-A0C460A81156}"/>
              </a:ext>
            </a:extLst>
          </p:cNvPr>
          <p:cNvSpPr txBox="1"/>
          <p:nvPr/>
        </p:nvSpPr>
        <p:spPr>
          <a:xfrm>
            <a:off x="9343360" y="5839617"/>
            <a:ext cx="2848640" cy="297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332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Al-Ali HK, et al. Br J </a:t>
            </a:r>
            <a:r>
              <a:rPr kumimoji="1" lang="en-US" sz="1332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Haematol</a:t>
            </a:r>
            <a:r>
              <a:rPr kumimoji="1" lang="en-US" sz="1332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. 2020 </a:t>
            </a:r>
          </a:p>
        </p:txBody>
      </p:sp>
    </p:spTree>
    <p:extLst>
      <p:ext uri="{BB962C8B-B14F-4D97-AF65-F5344CB8AC3E}">
        <p14:creationId xmlns:p14="http://schemas.microsoft.com/office/powerpoint/2010/main" val="29873505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61257" y="949883"/>
            <a:ext cx="11756572" cy="2852737"/>
          </a:xfrm>
        </p:spPr>
        <p:txBody>
          <a:bodyPr>
            <a:normAutofit/>
          </a:bodyPr>
          <a:lstStyle/>
          <a:p>
            <a:r>
              <a:rPr lang="en-US" sz="4400" dirty="0"/>
              <a:t>Systemic Mastocytosis: </a:t>
            </a:r>
            <a:br>
              <a:rPr lang="en-US" sz="4400" dirty="0"/>
            </a:br>
            <a:r>
              <a:rPr lang="en-US" sz="4400" dirty="0"/>
              <a:t>An Overview and Review of Therapeutic Advances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831850" y="4149951"/>
            <a:ext cx="10515600" cy="2708049"/>
          </a:xfrm>
        </p:spPr>
        <p:txBody>
          <a:bodyPr>
            <a:normAutofit/>
          </a:bodyPr>
          <a:lstStyle/>
          <a:p>
            <a:r>
              <a:rPr lang="en-US" dirty="0"/>
              <a:t>Anthony Hunter, MD</a:t>
            </a:r>
          </a:p>
          <a:p>
            <a:r>
              <a:rPr lang="en-US" dirty="0"/>
              <a:t>Associate Professor</a:t>
            </a:r>
          </a:p>
          <a:p>
            <a:r>
              <a:rPr lang="en-US" dirty="0"/>
              <a:t>Leader, Myeloproliferative Neoplasm Program</a:t>
            </a:r>
          </a:p>
          <a:p>
            <a:r>
              <a:rPr lang="en-US" dirty="0"/>
              <a:t>Winship Cancer Institute of Emory University</a:t>
            </a:r>
          </a:p>
        </p:txBody>
      </p:sp>
    </p:spTree>
    <p:extLst>
      <p:ext uri="{BB962C8B-B14F-4D97-AF65-F5344CB8AC3E}">
        <p14:creationId xmlns:p14="http://schemas.microsoft.com/office/powerpoint/2010/main" val="11231743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3458CA-098C-4EEF-9295-4C09CA417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/>
              <a:t>Subgroup analysis of patients enrolled on COMFORT studies:</a:t>
            </a:r>
          </a:p>
          <a:p>
            <a:pPr marL="587813" lvl="1" indent="0">
              <a:buNone/>
            </a:pPr>
            <a:r>
              <a:rPr lang="en-US" sz="2000" dirty="0"/>
              <a:t>Ruxolitinib therapy since diagnosis: ≤ 12 month vs. &gt; 12 month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1640D7F-7636-4730-B7B1-69C32B5D31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en-US" sz="2400" b="1" dirty="0">
                <a:solidFill>
                  <a:srgbClr val="171E4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Early Intervention: Since diagnosis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FCC167F-E456-47F1-B270-A1F495A726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1525762"/>
            <a:ext cx="6968468" cy="22824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622CEAD-EF11-46B5-B12A-BA8BA9EDDDAB}"/>
              </a:ext>
            </a:extLst>
          </p:cNvPr>
          <p:cNvSpPr txBox="1"/>
          <p:nvPr/>
        </p:nvSpPr>
        <p:spPr>
          <a:xfrm>
            <a:off x="9704240" y="5745179"/>
            <a:ext cx="2470827" cy="297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332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Verstovsek S et al. Cancer. 2023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C791029-B83E-4884-AAA7-B7AA3E6A0F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8400" y="3981042"/>
            <a:ext cx="6968467" cy="22824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2678940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640D7F-7636-4730-B7B1-69C32B5D31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en-US" sz="2400" b="1" dirty="0">
                <a:solidFill>
                  <a:srgbClr val="171E4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Early Intervention: Since diagnosis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07ED966-DE30-445A-816E-599826CD1C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1000" y="893503"/>
            <a:ext cx="3803937" cy="274273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00A77EB-99E9-4553-93F7-A5F0589CC0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005" y="889001"/>
            <a:ext cx="7174620" cy="274273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9A89CEF4-95DF-E2A8-823A-A296D68FCDF1}"/>
              </a:ext>
            </a:extLst>
          </p:cNvPr>
          <p:cNvGrpSpPr/>
          <p:nvPr/>
        </p:nvGrpSpPr>
        <p:grpSpPr>
          <a:xfrm>
            <a:off x="448004" y="3811402"/>
            <a:ext cx="5650767" cy="2809064"/>
            <a:chOff x="448004" y="3811402"/>
            <a:chExt cx="5650767" cy="2809064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422686E-40DC-49DA-8C87-50F0AA0E858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48004" y="3811402"/>
              <a:ext cx="5266995" cy="2809064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5E14C67-5D84-4452-B825-F28D5B8A59F7}"/>
                </a:ext>
              </a:extLst>
            </p:cNvPr>
            <p:cNvSpPr txBox="1"/>
            <p:nvPr/>
          </p:nvSpPr>
          <p:spPr>
            <a:xfrm>
              <a:off x="4267083" y="4114800"/>
              <a:ext cx="1831688" cy="4204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sz="2132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+mn-cs"/>
                </a:rPr>
                <a:t>P</a:t>
              </a:r>
              <a:r>
                <a:rPr kumimoji="1" lang="en-US" sz="2132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+mn-cs"/>
                </a:rPr>
                <a:t>=0.0430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007F732D-7EBE-C1D2-C622-6D9D79148CB3}"/>
              </a:ext>
            </a:extLst>
          </p:cNvPr>
          <p:cNvSpPr txBox="1"/>
          <p:nvPr/>
        </p:nvSpPr>
        <p:spPr>
          <a:xfrm>
            <a:off x="9704240" y="5745179"/>
            <a:ext cx="2470827" cy="297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332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Verstovsek</a:t>
            </a:r>
            <a:r>
              <a:rPr kumimoji="1" lang="en-US" sz="1332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 S et al. Cancer. 2023</a:t>
            </a:r>
          </a:p>
        </p:txBody>
      </p:sp>
    </p:spTree>
    <p:extLst>
      <p:ext uri="{BB962C8B-B14F-4D97-AF65-F5344CB8AC3E}">
        <p14:creationId xmlns:p14="http://schemas.microsoft.com/office/powerpoint/2010/main" val="1479976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361DEE11-4D62-4D23-86CC-08BE43D7F7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0124" y="762000"/>
            <a:ext cx="4517676" cy="5210902"/>
          </a:xfrm>
        </p:spPr>
        <p:txBody>
          <a:bodyPr>
            <a:normAutofit/>
          </a:bodyPr>
          <a:lstStyle/>
          <a:p>
            <a:pPr algn="l"/>
            <a:r>
              <a:rPr lang="en-US" sz="2397" dirty="0"/>
              <a:t>Early intervention is recognized as a new frontier in managing MF</a:t>
            </a:r>
          </a:p>
          <a:p>
            <a:pPr algn="l"/>
            <a:endParaRPr lang="en-US" sz="2397" dirty="0"/>
          </a:p>
          <a:p>
            <a:pPr algn="l"/>
            <a:r>
              <a:rPr lang="en-US" sz="2397" dirty="0"/>
              <a:t>Challenges continue to exist in identifying the target patients, appropriate disease stage, methods of intervention, and definitions of endpoints and outcomes. 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14589A-EDAB-44EC-B595-15F6CA5B07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b="1" dirty="0">
                <a:solidFill>
                  <a:srgbClr val="171E4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Level of Evidence of Early Intervention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24B2865-1613-4704-9CF9-BD42A726E790}"/>
              </a:ext>
            </a:extLst>
          </p:cNvPr>
          <p:cNvSpPr txBox="1"/>
          <p:nvPr/>
        </p:nvSpPr>
        <p:spPr>
          <a:xfrm>
            <a:off x="9400105" y="1784531"/>
            <a:ext cx="965435" cy="5432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465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Evolving Evidence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D2CA5BC-A0E6-7EC6-0B1D-73550D4ED5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4971" y="2306385"/>
            <a:ext cx="7315224" cy="230452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0ECB954-34A1-EA96-63EB-C47EC8E9E225}"/>
              </a:ext>
            </a:extLst>
          </p:cNvPr>
          <p:cNvSpPr txBox="1"/>
          <p:nvPr/>
        </p:nvSpPr>
        <p:spPr>
          <a:xfrm>
            <a:off x="9400105" y="4473271"/>
            <a:ext cx="965435" cy="5432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465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Strong Evidence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84134C4-E339-82CA-693B-8CEB38D022BD}"/>
              </a:ext>
            </a:extLst>
          </p:cNvPr>
          <p:cNvSpPr txBox="1"/>
          <p:nvPr/>
        </p:nvSpPr>
        <p:spPr>
          <a:xfrm>
            <a:off x="8049865" y="4473271"/>
            <a:ext cx="965435" cy="5432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465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Strong Evidence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E2081E3-3E68-C233-F909-E177150E63C8}"/>
              </a:ext>
            </a:extLst>
          </p:cNvPr>
          <p:cNvSpPr txBox="1"/>
          <p:nvPr/>
        </p:nvSpPr>
        <p:spPr>
          <a:xfrm>
            <a:off x="5916115" y="4473271"/>
            <a:ext cx="965435" cy="5432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465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Some Evidence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7C0254A-176B-3FD3-DB7F-C6F246A4ABA6}"/>
              </a:ext>
            </a:extLst>
          </p:cNvPr>
          <p:cNvSpPr txBox="1"/>
          <p:nvPr/>
        </p:nvSpPr>
        <p:spPr>
          <a:xfrm>
            <a:off x="6963523" y="1758519"/>
            <a:ext cx="965435" cy="5432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465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Evolving Evidence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6A194BC-5161-C854-7541-2DBC23245CD6}"/>
              </a:ext>
            </a:extLst>
          </p:cNvPr>
          <p:cNvSpPr txBox="1"/>
          <p:nvPr/>
        </p:nvSpPr>
        <p:spPr>
          <a:xfrm>
            <a:off x="10133021" y="5834466"/>
            <a:ext cx="2058979" cy="276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19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Author’s Opinion</a:t>
            </a:r>
          </a:p>
        </p:txBody>
      </p:sp>
    </p:spTree>
    <p:extLst>
      <p:ext uri="{BB962C8B-B14F-4D97-AF65-F5344CB8AC3E}">
        <p14:creationId xmlns:p14="http://schemas.microsoft.com/office/powerpoint/2010/main" val="190402666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AFACD4-E295-E1FE-3661-AD03C9AB01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0">
            <a:extLst>
              <a:ext uri="{FF2B5EF4-FFF2-40B4-BE49-F238E27FC236}">
                <a16:creationId xmlns:a16="http://schemas.microsoft.com/office/drawing/2014/main" id="{C84D9122-2A50-1210-060D-D92F204B2DCE}"/>
              </a:ext>
            </a:extLst>
          </p:cNvPr>
          <p:cNvSpPr>
            <a:spLocks noGrp="1"/>
          </p:cNvSpPr>
          <p:nvPr/>
        </p:nvSpPr>
        <p:spPr>
          <a:xfrm>
            <a:off x="182880" y="182880"/>
            <a:ext cx="12192000" cy="742265"/>
          </a:xfrm>
          <a:prstGeom prst="rect">
            <a:avLst/>
          </a:prstGeom>
        </p:spPr>
        <p:txBody>
          <a:bodyPr vert="horz" lIns="91440" tIns="9144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71E4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+mj-ea"/>
                <a:cs typeface="+mj-cs"/>
              </a:rPr>
              <a:t>Investigational Approaches for Higher-Risk MF </a:t>
            </a:r>
          </a:p>
        </p:txBody>
      </p:sp>
      <p:sp>
        <p:nvSpPr>
          <p:cNvPr id="3" name="Content Placeholder 15">
            <a:extLst>
              <a:ext uri="{FF2B5EF4-FFF2-40B4-BE49-F238E27FC236}">
                <a16:creationId xmlns:a16="http://schemas.microsoft.com/office/drawing/2014/main" id="{A140F61F-3A3C-A22E-871D-BE98B2E1800B}"/>
              </a:ext>
            </a:extLst>
          </p:cNvPr>
          <p:cNvSpPr>
            <a:spLocks noGrp="1"/>
          </p:cNvSpPr>
          <p:nvPr/>
        </p:nvSpPr>
        <p:spPr>
          <a:xfrm>
            <a:off x="1219200" y="5986922"/>
            <a:ext cx="10228076" cy="58868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39712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4"/>
              </a:buClr>
              <a:buFont typeface="Trebuchet MS" panose="020B0603020202020204" pitchFamily="34" charset="0"/>
              <a:buNone/>
              <a:tabLst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4"/>
              </a:buClr>
              <a:buFont typeface="Courier New" panose="02070309020205020404" pitchFamily="49" charset="0"/>
              <a:buNone/>
              <a:tabLst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57238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4"/>
              </a:buClr>
              <a:buFont typeface="Wingdings" panose="05000000000000000000" pitchFamily="2" charset="2"/>
              <a:buNone/>
              <a:tabLst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38212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None/>
              <a:tabLst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AAB4"/>
              </a:buClr>
              <a:buSzTx/>
              <a:buFont typeface="Arial" panose="020B0604020202020204" pitchFamily="34" charset="0"/>
              <a:buNone/>
              <a:tabLst/>
              <a:defRPr/>
            </a:pPr>
            <a:b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TextBox 10">
            <a:extLst>
              <a:ext uri="{FF2B5EF4-FFF2-40B4-BE49-F238E27FC236}">
                <a16:creationId xmlns:a16="http://schemas.microsoft.com/office/drawing/2014/main" id="{7AD5BD7E-95EB-06A8-5851-330F6AF72BA4}"/>
              </a:ext>
            </a:extLst>
          </p:cNvPr>
          <p:cNvSpPr txBox="1"/>
          <p:nvPr/>
        </p:nvSpPr>
        <p:spPr>
          <a:xfrm>
            <a:off x="6080090" y="1187459"/>
            <a:ext cx="1932366" cy="374571"/>
          </a:xfrm>
          <a:prstGeom prst="roundRect">
            <a:avLst/>
          </a:prstGeom>
          <a:solidFill>
            <a:srgbClr val="23487C"/>
          </a:solidFill>
        </p:spPr>
        <p:txBody>
          <a:bodyPr wrap="square" rtlCol="0" anchor="ctr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Other JAK-I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1F3A66E-F0EB-8CA7-9DDA-8E08171387D0}"/>
              </a:ext>
            </a:extLst>
          </p:cNvPr>
          <p:cNvSpPr/>
          <p:nvPr/>
        </p:nvSpPr>
        <p:spPr>
          <a:xfrm>
            <a:off x="463941" y="1895919"/>
            <a:ext cx="2277916" cy="702889"/>
          </a:xfrm>
          <a:prstGeom prst="roundRect">
            <a:avLst/>
          </a:prstGeom>
          <a:solidFill>
            <a:srgbClr val="A6A7A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Higher-risk MF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CE59BDB-E106-2878-EA3A-E181F8E787A0}"/>
              </a:ext>
            </a:extLst>
          </p:cNvPr>
          <p:cNvSpPr/>
          <p:nvPr/>
        </p:nvSpPr>
        <p:spPr>
          <a:xfrm>
            <a:off x="3362124" y="1122663"/>
            <a:ext cx="2082467" cy="731520"/>
          </a:xfrm>
          <a:prstGeom prst="roundRect">
            <a:avLst/>
          </a:prstGeom>
          <a:solidFill>
            <a:srgbClr val="46AAB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Allogenic SCT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180B461-5EEA-8923-34F9-6881617DBD0C}"/>
              </a:ext>
            </a:extLst>
          </p:cNvPr>
          <p:cNvSpPr/>
          <p:nvPr/>
        </p:nvSpPr>
        <p:spPr>
          <a:xfrm>
            <a:off x="3334150" y="3306808"/>
            <a:ext cx="2228450" cy="1638377"/>
          </a:xfrm>
          <a:prstGeom prst="roundRect">
            <a:avLst/>
          </a:prstGeom>
          <a:solidFill>
            <a:srgbClr val="171E4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Platelet &gt;50</a:t>
            </a:r>
          </a:p>
          <a:p>
            <a:pPr marL="285750" marR="0" lvl="0" indent="-2857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Ruxolitinib  </a:t>
            </a:r>
          </a:p>
          <a:p>
            <a:pPr marL="285750" marR="0" lvl="0" indent="-2857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Momelotinib  </a:t>
            </a:r>
          </a:p>
          <a:p>
            <a:pPr marL="285750" marR="0" lvl="0" indent="-2857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Pacritinib</a:t>
            </a:r>
          </a:p>
          <a:p>
            <a:pPr marL="285750" marR="0" lvl="0" indent="-2857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Fedratinib  </a:t>
            </a:r>
            <a:endParaRPr kumimoji="0" lang="en-US" sz="1800" b="0" i="0" u="none" strike="sng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TextBox 27">
            <a:extLst>
              <a:ext uri="{FF2B5EF4-FFF2-40B4-BE49-F238E27FC236}">
                <a16:creationId xmlns:a16="http://schemas.microsoft.com/office/drawing/2014/main" id="{0D6A1393-A5ED-4B8A-4A0C-907B7338B8C5}"/>
              </a:ext>
            </a:extLst>
          </p:cNvPr>
          <p:cNvSpPr txBox="1"/>
          <p:nvPr/>
        </p:nvSpPr>
        <p:spPr>
          <a:xfrm>
            <a:off x="2987522" y="780212"/>
            <a:ext cx="278301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First line therapy</a:t>
            </a:r>
            <a:endParaRPr kumimoji="0" lang="en-US" sz="2000" b="1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12" name="Connector: Elbow 11">
            <a:extLst>
              <a:ext uri="{FF2B5EF4-FFF2-40B4-BE49-F238E27FC236}">
                <a16:creationId xmlns:a16="http://schemas.microsoft.com/office/drawing/2014/main" id="{164EA423-1295-F138-F9B1-6526D998B45E}"/>
              </a:ext>
            </a:extLst>
          </p:cNvPr>
          <p:cNvCxnSpPr>
            <a:cxnSpLocks/>
          </p:cNvCxnSpPr>
          <p:nvPr/>
        </p:nvCxnSpPr>
        <p:spPr>
          <a:xfrm flipV="1">
            <a:off x="2732621" y="1610754"/>
            <a:ext cx="607813" cy="636610"/>
          </a:xfrm>
          <a:prstGeom prst="bentConnector3">
            <a:avLst>
              <a:gd name="adj1" fmla="val 50000"/>
            </a:avLst>
          </a:prstGeom>
          <a:noFill/>
          <a:ln w="6350" cap="flat" cmpd="sng" algn="ctr">
            <a:solidFill>
              <a:srgbClr val="00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3" name="Connector: Elbow 12">
            <a:extLst>
              <a:ext uri="{FF2B5EF4-FFF2-40B4-BE49-F238E27FC236}">
                <a16:creationId xmlns:a16="http://schemas.microsoft.com/office/drawing/2014/main" id="{0B05440B-1750-9A8F-B998-955D56F28DBA}"/>
              </a:ext>
            </a:extLst>
          </p:cNvPr>
          <p:cNvCxnSpPr>
            <a:cxnSpLocks/>
            <a:stCxn id="8" idx="3"/>
            <a:endCxn id="10" idx="1"/>
          </p:cNvCxnSpPr>
          <p:nvPr/>
        </p:nvCxnSpPr>
        <p:spPr>
          <a:xfrm>
            <a:off x="2741857" y="2247364"/>
            <a:ext cx="592293" cy="1878633"/>
          </a:xfrm>
          <a:prstGeom prst="bentConnector3">
            <a:avLst>
              <a:gd name="adj1" fmla="val 50000"/>
            </a:avLst>
          </a:prstGeom>
          <a:noFill/>
          <a:ln w="6350" cap="flat" cmpd="sng" algn="ctr">
            <a:solidFill>
              <a:srgbClr val="00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14" name="TextBox 44">
            <a:extLst>
              <a:ext uri="{FF2B5EF4-FFF2-40B4-BE49-F238E27FC236}">
                <a16:creationId xmlns:a16="http://schemas.microsoft.com/office/drawing/2014/main" id="{4CF3B3E4-A590-3B42-693E-55215BFEABC0}"/>
              </a:ext>
            </a:extLst>
          </p:cNvPr>
          <p:cNvSpPr txBox="1"/>
          <p:nvPr/>
        </p:nvSpPr>
        <p:spPr>
          <a:xfrm>
            <a:off x="5201030" y="806282"/>
            <a:ext cx="467471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Beyond First line Therapy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CFDEB051-EA1E-FC7E-870C-219D20D56559}"/>
              </a:ext>
            </a:extLst>
          </p:cNvPr>
          <p:cNvSpPr/>
          <p:nvPr/>
        </p:nvSpPr>
        <p:spPr>
          <a:xfrm>
            <a:off x="3327732" y="1828901"/>
            <a:ext cx="2116859" cy="1405938"/>
          </a:xfrm>
          <a:prstGeom prst="roundRect">
            <a:avLst/>
          </a:prstGeom>
          <a:solidFill>
            <a:srgbClr val="171E4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Platelet &lt;25</a:t>
            </a:r>
          </a:p>
          <a:p>
            <a:pPr marL="285750" marR="0" lvl="0" indent="-2857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Pacritinib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Platelet 25-50</a:t>
            </a:r>
          </a:p>
          <a:p>
            <a:pPr marL="285750" marR="0" lvl="0" indent="-2857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Pacritinib or </a:t>
            </a:r>
          </a:p>
          <a:p>
            <a:pPr marL="285750" marR="0" lvl="0" indent="-2857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Momelotinib</a:t>
            </a:r>
          </a:p>
        </p:txBody>
      </p:sp>
      <p:cxnSp>
        <p:nvCxnSpPr>
          <p:cNvPr id="19" name="Connector: Elbow 18">
            <a:extLst>
              <a:ext uri="{FF2B5EF4-FFF2-40B4-BE49-F238E27FC236}">
                <a16:creationId xmlns:a16="http://schemas.microsoft.com/office/drawing/2014/main" id="{1F4D250F-34A5-AFEA-F163-318B7033F2B4}"/>
              </a:ext>
            </a:extLst>
          </p:cNvPr>
          <p:cNvCxnSpPr>
            <a:cxnSpLocks/>
            <a:stCxn id="8" idx="3"/>
            <a:endCxn id="18" idx="1"/>
          </p:cNvCxnSpPr>
          <p:nvPr/>
        </p:nvCxnSpPr>
        <p:spPr>
          <a:xfrm>
            <a:off x="2741857" y="2247364"/>
            <a:ext cx="585875" cy="284506"/>
          </a:xfrm>
          <a:prstGeom prst="bentConnector3">
            <a:avLst>
              <a:gd name="adj1" fmla="val 50000"/>
            </a:avLst>
          </a:prstGeom>
          <a:noFill/>
          <a:ln w="6350" cap="flat" cmpd="sng" algn="ctr">
            <a:solidFill>
              <a:srgbClr val="00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36" name="Connector: Elbow 35">
            <a:extLst>
              <a:ext uri="{FF2B5EF4-FFF2-40B4-BE49-F238E27FC236}">
                <a16:creationId xmlns:a16="http://schemas.microsoft.com/office/drawing/2014/main" id="{41DC0D65-9FDB-3743-A570-33C1562F2BFE}"/>
              </a:ext>
            </a:extLst>
          </p:cNvPr>
          <p:cNvCxnSpPr>
            <a:cxnSpLocks/>
          </p:cNvCxnSpPr>
          <p:nvPr/>
        </p:nvCxnSpPr>
        <p:spPr>
          <a:xfrm rot="16200000" flipH="1">
            <a:off x="2485343" y="3784355"/>
            <a:ext cx="1403468" cy="304434"/>
          </a:xfrm>
          <a:prstGeom prst="bentConnector2">
            <a:avLst/>
          </a:prstGeom>
          <a:noFill/>
          <a:ln w="6350" cap="flat" cmpd="sng" algn="ctr">
            <a:solidFill>
              <a:srgbClr val="000000"/>
            </a:solidFill>
            <a:prstDash val="solid"/>
            <a:miter lim="800000"/>
            <a:tailEnd type="triangle"/>
          </a:ln>
          <a:effectLst/>
        </p:spPr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2B72877-4E23-CD46-93F6-4443D8A67640}"/>
              </a:ext>
            </a:extLst>
          </p:cNvPr>
          <p:cNvGrpSpPr/>
          <p:nvPr/>
        </p:nvGrpSpPr>
        <p:grpSpPr>
          <a:xfrm>
            <a:off x="2761958" y="1616758"/>
            <a:ext cx="1200329" cy="3371863"/>
            <a:chOff x="2761958" y="1616758"/>
            <a:chExt cx="1200329" cy="3371863"/>
          </a:xfrm>
        </p:grpSpPr>
        <p:sp>
          <p:nvSpPr>
            <p:cNvPr id="17" name="TextBox 14">
              <a:extLst>
                <a:ext uri="{FF2B5EF4-FFF2-40B4-BE49-F238E27FC236}">
                  <a16:creationId xmlns:a16="http://schemas.microsoft.com/office/drawing/2014/main" id="{4534AFFF-A722-0159-FF23-8E6180E53388}"/>
                </a:ext>
              </a:extLst>
            </p:cNvPr>
            <p:cNvSpPr txBox="1"/>
            <p:nvPr/>
          </p:nvSpPr>
          <p:spPr>
            <a:xfrm rot="4690576">
              <a:off x="1586921" y="2904280"/>
              <a:ext cx="2983668" cy="408623"/>
            </a:xfrm>
            <a:prstGeom prst="roundRect">
              <a:avLst/>
            </a:prstGeom>
            <a:solidFill>
              <a:srgbClr val="FF0000"/>
            </a:solidFill>
            <a:effectLst>
              <a:softEdge rad="63500"/>
            </a:effectLst>
          </p:spPr>
          <p:txBody>
            <a:bodyPr wrap="square" rtlCol="0" anchor="ctr" anchorCtr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First line Combination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7DA0858F-E6F3-706F-B31E-1D3C8C6A3F9E}"/>
                </a:ext>
              </a:extLst>
            </p:cNvPr>
            <p:cNvSpPr/>
            <p:nvPr/>
          </p:nvSpPr>
          <p:spPr>
            <a:xfrm rot="4779809">
              <a:off x="3055789" y="4082122"/>
              <a:ext cx="612668" cy="120032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 dirty="0">
                  <a:ln w="22225">
                    <a:solidFill>
                      <a:srgbClr val="C0504D"/>
                    </a:solidFill>
                    <a:prstDash val="solid"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68E6A5E8-5A1A-5D8F-D0E7-6A274DA37A27}"/>
              </a:ext>
            </a:extLst>
          </p:cNvPr>
          <p:cNvGrpSpPr/>
          <p:nvPr/>
        </p:nvGrpSpPr>
        <p:grpSpPr>
          <a:xfrm>
            <a:off x="6099806" y="1838253"/>
            <a:ext cx="5641952" cy="3027009"/>
            <a:chOff x="6099806" y="1838253"/>
            <a:chExt cx="5641952" cy="3027009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AC685AA-98E4-08E5-C573-4DB27C62EC68}"/>
                </a:ext>
              </a:extLst>
            </p:cNvPr>
            <p:cNvSpPr/>
            <p:nvPr/>
          </p:nvSpPr>
          <p:spPr>
            <a:xfrm>
              <a:off x="10751158" y="2243761"/>
              <a:ext cx="990600" cy="221599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800" b="1" i="0" u="none" strike="noStrike" kern="1200" cap="none" spc="0" normalizeH="0" baseline="0" noProof="0" dirty="0">
                  <a:ln w="22225">
                    <a:solidFill>
                      <a:srgbClr val="C0504D"/>
                    </a:solidFill>
                    <a:prstDash val="solid"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26" name="Arrow: Pentagon 25">
              <a:extLst>
                <a:ext uri="{FF2B5EF4-FFF2-40B4-BE49-F238E27FC236}">
                  <a16:creationId xmlns:a16="http://schemas.microsoft.com/office/drawing/2014/main" id="{A0C6EB44-33E3-EDAA-8C45-43C93AE649B7}"/>
                </a:ext>
              </a:extLst>
            </p:cNvPr>
            <p:cNvSpPr/>
            <p:nvPr/>
          </p:nvSpPr>
          <p:spPr>
            <a:xfrm>
              <a:off x="6099806" y="1838253"/>
              <a:ext cx="4949194" cy="3027009"/>
            </a:xfrm>
            <a:prstGeom prst="homePlate">
              <a:avLst/>
            </a:prstGeom>
            <a:solidFill>
              <a:srgbClr val="FF0000"/>
            </a:solidFill>
            <a:ln>
              <a:noFill/>
            </a:ln>
            <a:effectLst>
              <a:softEdge rad="7620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Investigational Single Agent </a:t>
              </a:r>
            </a:p>
            <a:p>
              <a:pPr marL="914400" marR="0" lvl="2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1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Pelabresib</a:t>
              </a:r>
            </a:p>
            <a:p>
              <a:pPr marL="914400" marR="0" lvl="2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1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Navitoclax</a:t>
              </a:r>
            </a:p>
            <a:p>
              <a:pPr marL="914400" marR="0" lvl="2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1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Selinexor </a:t>
              </a:r>
            </a:p>
            <a:p>
              <a:pPr marL="914400" marR="0" lvl="2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1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Parsaclisib</a:t>
              </a:r>
            </a:p>
            <a:p>
              <a:pPr marL="914400" marR="0" lvl="2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1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Imetelstat</a:t>
              </a:r>
            </a:p>
            <a:p>
              <a:pPr marL="914400" marR="0" lvl="2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1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CALR-directed therapy </a:t>
              </a:r>
            </a:p>
            <a:p>
              <a:pPr marL="914400" marR="0" lvl="2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1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JAK2V617F inhibiter</a:t>
              </a:r>
            </a:p>
            <a:p>
              <a:pPr marL="914400" marR="0" lvl="2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1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Type II </a:t>
              </a:r>
              <a:r>
                <a:rPr kumimoji="0" lang="en-US" sz="14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JAKi</a:t>
              </a:r>
              <a:endPara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  <a:p>
              <a:pPr marL="914400" marR="0" lvl="2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1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Interferon</a:t>
              </a:r>
            </a:p>
            <a:p>
              <a:pPr marL="914400" marR="0" lvl="2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1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Tagraxofusp</a:t>
              </a:r>
            </a:p>
            <a:p>
              <a:pPr marL="914400" marR="0" lvl="2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1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…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6B9F7E1C-A526-8B92-70C2-E911F12ED412}"/>
              </a:ext>
            </a:extLst>
          </p:cNvPr>
          <p:cNvGrpSpPr/>
          <p:nvPr/>
        </p:nvGrpSpPr>
        <p:grpSpPr>
          <a:xfrm>
            <a:off x="3464407" y="5003294"/>
            <a:ext cx="3007024" cy="1384669"/>
            <a:chOff x="3464407" y="5003294"/>
            <a:chExt cx="3007024" cy="1384669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8011DDCC-C7ED-EE62-3C4F-FDC5FE012556}"/>
                </a:ext>
              </a:extLst>
            </p:cNvPr>
            <p:cNvSpPr/>
            <p:nvPr/>
          </p:nvSpPr>
          <p:spPr>
            <a:xfrm>
              <a:off x="5858763" y="5187634"/>
              <a:ext cx="612668" cy="120032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 dirty="0">
                  <a:ln w="22225">
                    <a:solidFill>
                      <a:srgbClr val="C0504D"/>
                    </a:solidFill>
                    <a:prstDash val="solid"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28" name="Arrow: Pentagon 27">
              <a:extLst>
                <a:ext uri="{FF2B5EF4-FFF2-40B4-BE49-F238E27FC236}">
                  <a16:creationId xmlns:a16="http://schemas.microsoft.com/office/drawing/2014/main" id="{A8B118A8-ADB1-B370-5824-DA2A3292DF45}"/>
                </a:ext>
              </a:extLst>
            </p:cNvPr>
            <p:cNvSpPr/>
            <p:nvPr/>
          </p:nvSpPr>
          <p:spPr>
            <a:xfrm rot="16200000">
              <a:off x="4126341" y="4341360"/>
              <a:ext cx="1238630" cy="2562497"/>
            </a:xfrm>
            <a:prstGeom prst="homePlate">
              <a:avLst/>
            </a:prstGeom>
            <a:solidFill>
              <a:srgbClr val="FF0000"/>
            </a:solidFill>
            <a:ln>
              <a:noFill/>
            </a:ln>
            <a:effectLst>
              <a:softEdge rad="7620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Add-On Approach</a:t>
              </a:r>
            </a:p>
            <a:p>
              <a:pPr marL="914400" marR="0" lvl="2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1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“suboptimum”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F4F6446E-CD74-AB7B-4858-55C58F32F96D}"/>
              </a:ext>
            </a:extLst>
          </p:cNvPr>
          <p:cNvGrpSpPr/>
          <p:nvPr/>
        </p:nvGrpSpPr>
        <p:grpSpPr>
          <a:xfrm>
            <a:off x="80422" y="948731"/>
            <a:ext cx="1200329" cy="3371863"/>
            <a:chOff x="2761958" y="1616758"/>
            <a:chExt cx="1200329" cy="3371863"/>
          </a:xfrm>
        </p:grpSpPr>
        <p:sp>
          <p:nvSpPr>
            <p:cNvPr id="6" name="TextBox 14">
              <a:extLst>
                <a:ext uri="{FF2B5EF4-FFF2-40B4-BE49-F238E27FC236}">
                  <a16:creationId xmlns:a16="http://schemas.microsoft.com/office/drawing/2014/main" id="{1B5AA4A5-A4A9-D467-DACC-DF7114AD6817}"/>
                </a:ext>
              </a:extLst>
            </p:cNvPr>
            <p:cNvSpPr txBox="1"/>
            <p:nvPr/>
          </p:nvSpPr>
          <p:spPr>
            <a:xfrm rot="4690576">
              <a:off x="1586921" y="2904280"/>
              <a:ext cx="2983668" cy="408623"/>
            </a:xfrm>
            <a:prstGeom prst="roundRect">
              <a:avLst/>
            </a:prstGeom>
            <a:solidFill>
              <a:srgbClr val="FF0000"/>
            </a:solidFill>
            <a:effectLst>
              <a:softEdge rad="63500"/>
            </a:effectLst>
          </p:spPr>
          <p:txBody>
            <a:bodyPr wrap="square" rtlCol="0" anchor="ctr" anchorCtr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Early Intervention???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3552DC1-58CA-3896-4546-F5F1778FC4E9}"/>
                </a:ext>
              </a:extLst>
            </p:cNvPr>
            <p:cNvSpPr/>
            <p:nvPr/>
          </p:nvSpPr>
          <p:spPr>
            <a:xfrm rot="4779809">
              <a:off x="3055789" y="4082122"/>
              <a:ext cx="612668" cy="120032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 dirty="0">
                  <a:ln w="22225">
                    <a:solidFill>
                      <a:srgbClr val="C0504D"/>
                    </a:solidFill>
                    <a:prstDash val="solid"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80398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5C8E633-7BD3-4510-AA43-3E57E866F9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0"/>
            <a:ext cx="7937207" cy="6192983"/>
          </a:xfrm>
          <a:prstGeom prst="rect">
            <a:avLst/>
          </a:prstGeom>
        </p:spPr>
      </p:pic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B5A52225-9634-468F-BC8D-1A2147A1A0F6}"/>
              </a:ext>
            </a:extLst>
          </p:cNvPr>
          <p:cNvSpPr txBox="1">
            <a:spLocks/>
          </p:cNvSpPr>
          <p:nvPr/>
        </p:nvSpPr>
        <p:spPr>
          <a:xfrm>
            <a:off x="8382000" y="5248165"/>
            <a:ext cx="2743200" cy="619235"/>
          </a:xfrm>
          <a:prstGeom prst="rect">
            <a:avLst/>
          </a:prstGeom>
        </p:spPr>
        <p:txBody>
          <a:bodyPr vert="horz" lIns="45720" tIns="45720" rIns="91440" bIns="0" rtlCol="0" anchor="b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800" b="0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67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Chifotides</a:t>
            </a:r>
            <a:r>
              <a:rPr kumimoji="0" lang="en-US" sz="10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HT et al. </a:t>
            </a:r>
            <a:r>
              <a:rPr kumimoji="0" lang="en-US" sz="1067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Clin Lymphoma Myeloma Leuk. </a:t>
            </a:r>
            <a:r>
              <a:rPr kumimoji="0" lang="en-US" sz="10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2022;22(4):210-223.</a:t>
            </a:r>
          </a:p>
        </p:txBody>
      </p:sp>
      <p:sp>
        <p:nvSpPr>
          <p:cNvPr id="2" name="TextBox 25">
            <a:extLst>
              <a:ext uri="{FF2B5EF4-FFF2-40B4-BE49-F238E27FC236}">
                <a16:creationId xmlns:a16="http://schemas.microsoft.com/office/drawing/2014/main" id="{47CBDC99-0675-47EC-B0E9-CD928359E8F9}"/>
              </a:ext>
            </a:extLst>
          </p:cNvPr>
          <p:cNvSpPr txBox="1"/>
          <p:nvPr/>
        </p:nvSpPr>
        <p:spPr>
          <a:xfrm>
            <a:off x="8242007" y="304800"/>
            <a:ext cx="394999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AAB4"/>
              </a:buClr>
              <a:buSzTx/>
              <a:buFontTx/>
              <a:buNone/>
              <a:tabLst/>
              <a:defRPr/>
            </a:pPr>
            <a:r>
              <a:rPr kumimoji="0" lang="en-US" sz="1800" b="0" i="0" u="none" strike="sng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Ruxolitinib with </a:t>
            </a:r>
            <a:r>
              <a:rPr kumimoji="0" lang="en-US" sz="1800" b="0" i="0" u="none" strike="sng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Parsaclisib</a:t>
            </a:r>
            <a:r>
              <a:rPr kumimoji="0" lang="en-US" sz="1800" b="0" i="0" u="none" strike="sng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(PI3K </a:t>
            </a:r>
            <a:r>
              <a:rPr kumimoji="0" lang="en-GB" sz="1800" b="0" i="0" u="none" strike="sng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δ </a:t>
            </a:r>
            <a:r>
              <a:rPr kumimoji="0" lang="en-US" sz="1800" b="0" i="0" u="none" strike="sng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</a:t>
            </a:r>
            <a:r>
              <a:rPr kumimoji="0" lang="en-US" sz="1800" b="0" i="0" u="none" strike="sng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AAB4"/>
              </a:buClr>
              <a:buSzTx/>
              <a:buFontTx/>
              <a:buNone/>
              <a:tabLst/>
              <a:defRPr/>
            </a:pPr>
            <a:r>
              <a:rPr kumimoji="0" lang="en-US" sz="1800" b="0" i="0" u="none" strike="sng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Ruxolitinib with Navitoclax (BCL-X</a:t>
            </a:r>
            <a:r>
              <a:rPr kumimoji="0" lang="en-US" sz="1800" b="0" i="0" u="none" strike="sngStrike" kern="1200" cap="none" spc="0" normalizeH="0" baseline="-25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</a:t>
            </a:r>
            <a:r>
              <a:rPr kumimoji="0" lang="en-US" sz="1800" b="0" i="0" u="none" strike="sng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1800" b="0" i="0" u="none" strike="sng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</a:t>
            </a:r>
            <a:r>
              <a:rPr kumimoji="0" lang="en-US" sz="1800" b="0" i="0" u="none" strike="sng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AAB4"/>
              </a:buClr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C41D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Ruxolitinib with Pelabresib (BET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C41D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C41D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AAB4"/>
              </a:buClr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C41D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Ruxolitinib and Luspatercept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AAB4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AAB4"/>
              </a:buClr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Ruxolitinib and Selinexor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AAB4"/>
              </a:buClr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Ruxolitinib and KRT-232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AAB4"/>
              </a:buClr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Imetelstat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AAB4"/>
              </a:buClr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AAB4"/>
              </a:buClr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Ruxolitinib and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CALRi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AAB4"/>
              </a:buClr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AAB4"/>
              </a:buClr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Momelotinib and Luspatercept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AAB4"/>
              </a:buClr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Pacritinib and Tagraxofusp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AAB4"/>
              </a:buClr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Elritercept With Ruxolitinib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AAB4"/>
              </a:buClr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Nuvisertib with Momelotinib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AAB4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091982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3A7D7C-C226-07FC-D496-C076EC648B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D4020B-DD8D-0D4A-DF50-5A7B7F56713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00908" y="225147"/>
            <a:ext cx="10392492" cy="840230"/>
          </a:xfrm>
        </p:spPr>
        <p:txBody>
          <a:bodyPr vert="horz" wrap="square" lIns="0" tIns="45720" rIns="91440" bIns="45720" rtlCol="0" anchor="t">
            <a:spAutoFit/>
          </a:bodyPr>
          <a:lstStyle/>
          <a:p>
            <a:r>
              <a:rPr lang="en-US" sz="1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A Phase 3 Randomized, Double-blind, Add-on Study Evaluating the Safety and Efﬁcacy of Navtemadlin and Ruxolitinib in JAK Inhibitor-naïve Patients With Myeloﬁbrosis Who Have a Suboptimal Response to Ruxolitinib Treatment </a:t>
            </a:r>
            <a:endParaRPr lang="en-GB" dirty="0"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AEE6BE4-DA74-6C11-FA04-FE2E4403E5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3400" y="159208"/>
            <a:ext cx="1220962" cy="399047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C47DD85A-0DF5-2DF2-055C-1672B8124118}"/>
              </a:ext>
            </a:extLst>
          </p:cNvPr>
          <p:cNvGrpSpPr/>
          <p:nvPr/>
        </p:nvGrpSpPr>
        <p:grpSpPr>
          <a:xfrm>
            <a:off x="990600" y="4024485"/>
            <a:ext cx="10590524" cy="2008961"/>
            <a:chOff x="350636" y="2029307"/>
            <a:chExt cx="10590524" cy="2008961"/>
          </a:xfrm>
        </p:grpSpPr>
        <p:cxnSp>
          <p:nvCxnSpPr>
            <p:cNvPr id="86" name="Connector: Elbow 85">
              <a:extLst>
                <a:ext uri="{FF2B5EF4-FFF2-40B4-BE49-F238E27FC236}">
                  <a16:creationId xmlns:a16="http://schemas.microsoft.com/office/drawing/2014/main" id="{487BCAAA-39F2-89D2-B9D1-C8507112CD77}"/>
                </a:ext>
              </a:extLst>
            </p:cNvPr>
            <p:cNvCxnSpPr>
              <a:cxnSpLocks/>
              <a:endCxn id="14" idx="1"/>
            </p:cNvCxnSpPr>
            <p:nvPr/>
          </p:nvCxnSpPr>
          <p:spPr>
            <a:xfrm rot="16200000" flipH="1">
              <a:off x="3992358" y="3003246"/>
              <a:ext cx="796799" cy="288544"/>
            </a:xfrm>
            <a:prstGeom prst="bentConnector2">
              <a:avLst/>
            </a:prstGeom>
            <a:ln w="19050">
              <a:solidFill>
                <a:srgbClr val="BEBFC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object 18">
              <a:extLst>
                <a:ext uri="{FF2B5EF4-FFF2-40B4-BE49-F238E27FC236}">
                  <a16:creationId xmlns:a16="http://schemas.microsoft.com/office/drawing/2014/main" id="{5CD9ACF7-A0C7-351E-D206-D24A1F5D0370}"/>
                </a:ext>
              </a:extLst>
            </p:cNvPr>
            <p:cNvSpPr/>
            <p:nvPr/>
          </p:nvSpPr>
          <p:spPr>
            <a:xfrm>
              <a:off x="8671603" y="2360118"/>
              <a:ext cx="2269557" cy="792000"/>
            </a:xfrm>
            <a:prstGeom prst="roundRect">
              <a:avLst>
                <a:gd name="adj" fmla="val 9645"/>
              </a:avLst>
            </a:prstGeom>
            <a:solidFill>
              <a:srgbClr val="486F8D">
                <a:alpha val="20000"/>
              </a:srgbClr>
            </a:solidFill>
          </p:spPr>
          <p:txBody>
            <a:bodyPr wrap="square" lIns="360000" tIns="0" rIns="0" bIns="0" rtlCol="0" anchor="ctr"/>
            <a:lstStyle/>
            <a:p>
              <a:pPr marL="12700" marR="5080" lvl="0" indent="0" algn="l" defTabSz="914400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>
                  <a:ln>
                    <a:noFill/>
                  </a:ln>
                  <a:solidFill>
                    <a:srgbClr val="20333A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Navtemadlin </a:t>
              </a: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20333A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+</a:t>
              </a:r>
              <a:r>
                <a:rPr kumimoji="0" lang="en-US" sz="1200" b="1" i="0" u="none" strike="noStrike" kern="0" cap="none" spc="0" normalizeH="0" baseline="0" noProof="0">
                  <a:ln>
                    <a:noFill/>
                  </a:ln>
                  <a:solidFill>
                    <a:srgbClr val="20333A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Ruxolitinib</a:t>
              </a:r>
              <a:endParaRPr kumimoji="0" lang="en-US" sz="12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sp>
          <p:nvSpPr>
            <p:cNvPr id="71" name="object 18">
              <a:extLst>
                <a:ext uri="{FF2B5EF4-FFF2-40B4-BE49-F238E27FC236}">
                  <a16:creationId xmlns:a16="http://schemas.microsoft.com/office/drawing/2014/main" id="{59B4ECAD-AAE7-6CF6-4FCF-D221B1396B6D}"/>
                </a:ext>
              </a:extLst>
            </p:cNvPr>
            <p:cNvSpPr/>
            <p:nvPr/>
          </p:nvSpPr>
          <p:spPr>
            <a:xfrm>
              <a:off x="8671603" y="3246268"/>
              <a:ext cx="2269557" cy="792000"/>
            </a:xfrm>
            <a:prstGeom prst="roundRect">
              <a:avLst>
                <a:gd name="adj" fmla="val 9645"/>
              </a:avLst>
            </a:prstGeom>
            <a:solidFill>
              <a:srgbClr val="486F8D">
                <a:alpha val="20000"/>
              </a:srgbClr>
            </a:solidFill>
          </p:spPr>
          <p:txBody>
            <a:bodyPr wrap="square" lIns="360000" tIns="0" rIns="0" bIns="0" rtlCol="0" anchor="ctr"/>
            <a:lstStyle/>
            <a:p>
              <a:pPr marL="12700" marR="5080" lvl="0" indent="0" algn="l" defTabSz="914400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>
                  <a:ln>
                    <a:noFill/>
                  </a:ln>
                  <a:solidFill>
                    <a:srgbClr val="20333A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Placebo </a:t>
              </a: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20333A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+</a:t>
              </a:r>
              <a:r>
                <a:rPr kumimoji="0" lang="en-US" sz="1200" b="1" i="0" u="none" strike="noStrike" kern="0" cap="none" spc="0" normalizeH="0" baseline="0" noProof="0">
                  <a:ln>
                    <a:noFill/>
                  </a:ln>
                  <a:solidFill>
                    <a:srgbClr val="20333A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Ruxolitinib</a:t>
              </a:r>
              <a:endParaRPr kumimoji="0" lang="en-US" sz="12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sp>
          <p:nvSpPr>
            <p:cNvPr id="12" name="object 12">
              <a:extLst>
                <a:ext uri="{FF2B5EF4-FFF2-40B4-BE49-F238E27FC236}">
                  <a16:creationId xmlns:a16="http://schemas.microsoft.com/office/drawing/2014/main" id="{65B7D8B1-7519-EC50-7F5B-D91B14E40EB9}"/>
                </a:ext>
              </a:extLst>
            </p:cNvPr>
            <p:cNvSpPr/>
            <p:nvPr/>
          </p:nvSpPr>
          <p:spPr>
            <a:xfrm>
              <a:off x="2233604" y="2360118"/>
              <a:ext cx="1787183" cy="792000"/>
            </a:xfrm>
            <a:prstGeom prst="roundRect">
              <a:avLst>
                <a:gd name="adj" fmla="val 6250"/>
              </a:avLst>
            </a:prstGeom>
            <a:solidFill>
              <a:srgbClr val="486F8D"/>
            </a:solidFill>
          </p:spPr>
          <p:txBody>
            <a:bodyPr wrap="square" lIns="45720" tIns="45720" rIns="45720" bIns="45720" rtlCol="0" anchor="ctr">
              <a:noAutofit/>
            </a:bodyPr>
            <a:lstStyle/>
            <a:p>
              <a:pPr marL="12700" marR="201295" lvl="0" indent="0" algn="l" defTabSz="914400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Rux Monotherapy</a:t>
              </a: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  <a:p>
              <a:pPr marL="12700" marR="508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1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≥</a:t>
              </a:r>
              <a:r>
                <a:rPr kumimoji="0" lang="en-US" sz="1200" b="0" i="1" u="none" strike="noStrike" kern="0" cap="none" spc="-15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</a:t>
              </a:r>
              <a:r>
                <a:rPr kumimoji="0" lang="en-US" sz="1200" b="0" i="1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18 weeks of treatment on a stable</a:t>
              </a:r>
              <a:r>
                <a:rPr kumimoji="0" lang="en-US" sz="1200" b="0" i="1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</a:t>
              </a:r>
              <a:r>
                <a:rPr kumimoji="0" lang="en-US" sz="1200" b="0" i="1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Rux dose</a:t>
              </a:r>
              <a:r>
                <a:rPr kumimoji="0" lang="en-US" sz="1200" b="0" i="1" u="none" strike="noStrike" kern="0" cap="none" spc="0" normalizeH="0" baseline="3000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1</a:t>
              </a:r>
            </a:p>
          </p:txBody>
        </p:sp>
        <p:sp>
          <p:nvSpPr>
            <p:cNvPr id="13" name="object 13">
              <a:extLst>
                <a:ext uri="{FF2B5EF4-FFF2-40B4-BE49-F238E27FC236}">
                  <a16:creationId xmlns:a16="http://schemas.microsoft.com/office/drawing/2014/main" id="{9E9084D4-2FF9-AFB7-54F1-D4D57DC1E2AC}"/>
                </a:ext>
              </a:extLst>
            </p:cNvPr>
            <p:cNvSpPr/>
            <p:nvPr/>
          </p:nvSpPr>
          <p:spPr>
            <a:xfrm>
              <a:off x="4535027" y="2468118"/>
              <a:ext cx="1296000" cy="576000"/>
            </a:xfrm>
            <a:prstGeom prst="roundRect">
              <a:avLst>
                <a:gd name="adj" fmla="val 13944"/>
              </a:avLst>
            </a:prstGeom>
            <a:solidFill>
              <a:srgbClr val="486F8D">
                <a:alpha val="20000"/>
              </a:srgbClr>
            </a:solidFill>
          </p:spPr>
          <p:txBody>
            <a:bodyPr wrap="square" lIns="45720" tIns="45720" rIns="45720" bIns="45720" rtlCol="0" anchor="ctr">
              <a:spAutoFit/>
            </a:bodyPr>
            <a:lstStyle/>
            <a:p>
              <a:pPr marL="12700" marR="5080" lvl="0" indent="0" algn="l" defTabSz="914400" rtl="0" eaLnBrk="0" fontAlgn="base" latinLnBrk="0" hangingPunct="0">
                <a:lnSpc>
                  <a:spcPct val="100000"/>
                </a:lnSpc>
                <a:spcBef>
                  <a:spcPts val="1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-10" normalizeH="0" baseline="0" noProof="0">
                  <a:ln>
                    <a:noFill/>
                  </a:ln>
                  <a:solidFill>
                    <a:srgbClr val="20333A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Suboptimal</a:t>
              </a:r>
              <a:br>
                <a:rPr kumimoji="0" lang="en-US" sz="1200" b="1" i="0" u="none" strike="noStrike" kern="1200" cap="none" spc="-10" normalizeH="0" baseline="0" noProof="0">
                  <a:ln>
                    <a:noFill/>
                  </a:ln>
                  <a:solidFill>
                    <a:srgbClr val="20333A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</a:br>
              <a:r>
                <a:rPr kumimoji="0" lang="en-US" sz="1200" b="1" i="0" u="none" strike="noStrike" kern="1200" cap="none" spc="-10" normalizeH="0" baseline="0" noProof="0">
                  <a:ln>
                    <a:noFill/>
                  </a:ln>
                  <a:solidFill>
                    <a:srgbClr val="20333A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Response</a:t>
              </a:r>
              <a:endPara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20333A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sp>
          <p:nvSpPr>
            <p:cNvPr id="14" name="object 15">
              <a:extLst>
                <a:ext uri="{FF2B5EF4-FFF2-40B4-BE49-F238E27FC236}">
                  <a16:creationId xmlns:a16="http://schemas.microsoft.com/office/drawing/2014/main" id="{E762FC8B-F182-FC5B-42DA-0A716E0ACCDC}"/>
                </a:ext>
              </a:extLst>
            </p:cNvPr>
            <p:cNvSpPr/>
            <p:nvPr/>
          </p:nvSpPr>
          <p:spPr>
            <a:xfrm>
              <a:off x="4535029" y="3178283"/>
              <a:ext cx="1296000" cy="735270"/>
            </a:xfrm>
            <a:prstGeom prst="roundRect">
              <a:avLst>
                <a:gd name="adj" fmla="val 7735"/>
              </a:avLst>
            </a:prstGeom>
            <a:solidFill>
              <a:srgbClr val="F1F1F4"/>
            </a:solidFill>
            <a:ln w="15875">
              <a:noFill/>
            </a:ln>
          </p:spPr>
          <p:txBody>
            <a:bodyPr wrap="square" lIns="45720" tIns="45720" rIns="45720" bIns="45720" rtlCol="0" anchor="ctr">
              <a:spAutoFit/>
            </a:bodyPr>
            <a:lstStyle/>
            <a:p>
              <a:pPr marL="12700" marR="73025" lvl="0" indent="0" algn="l" defTabSz="914400" rtl="0" eaLnBrk="0" fontAlgn="base" latinLnBrk="0" hangingPunct="0">
                <a:lnSpc>
                  <a:spcPct val="100000"/>
                </a:lnSpc>
                <a:spcBef>
                  <a:spcPts val="1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20333A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Spleen</a:t>
              </a:r>
              <a:r>
                <a:rPr kumimoji="0" lang="en-US" sz="1000" b="0" i="0" u="none" strike="noStrike" kern="1200" cap="none" spc="-35" normalizeH="0" baseline="0" noProof="0" dirty="0">
                  <a:ln>
                    <a:noFill/>
                  </a:ln>
                  <a:solidFill>
                    <a:srgbClr val="20333A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</a:t>
              </a: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20333A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or</a:t>
              </a:r>
              <a:r>
                <a:rPr kumimoji="0" lang="en-US" sz="1000" b="0" i="0" u="none" strike="noStrike" kern="1200" cap="none" spc="-35" normalizeH="0" baseline="0" noProof="0" dirty="0">
                  <a:ln>
                    <a:noFill/>
                  </a:ln>
                  <a:solidFill>
                    <a:srgbClr val="20333A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</a:t>
              </a:r>
              <a:r>
                <a:rPr kumimoji="0" lang="en-US" sz="1000" b="0" i="0" u="none" strike="noStrike" kern="1200" cap="none" spc="-25" normalizeH="0" baseline="0" noProof="0" dirty="0">
                  <a:ln>
                    <a:noFill/>
                  </a:ln>
                  <a:solidFill>
                    <a:srgbClr val="20333A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TSS</a:t>
              </a:r>
              <a:r>
                <a:rPr kumimoji="0" lang="en-US" sz="1000" b="0" i="0" u="none" strike="noStrike" kern="1200" cap="none" spc="500" normalizeH="0" baseline="0" noProof="0" dirty="0">
                  <a:ln>
                    <a:noFill/>
                  </a:ln>
                  <a:solidFill>
                    <a:srgbClr val="20333A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</a:t>
              </a:r>
              <a:r>
                <a:rPr kumimoji="0" lang="en-US" sz="1000" b="0" i="0" u="none" strike="noStrike" kern="1200" cap="none" spc="-10" normalizeH="0" baseline="0" noProof="0" dirty="0">
                  <a:ln>
                    <a:noFill/>
                  </a:ln>
                  <a:solidFill>
                    <a:srgbClr val="20333A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Responders </a:t>
              </a:r>
              <a:r>
                <a:rPr kumimoji="0" lang="en-US" sz="1000" b="0" i="1" u="none" strike="noStrike" kern="1200" cap="none" spc="-10" normalizeH="0" baseline="0" noProof="0" dirty="0">
                  <a:ln>
                    <a:noFill/>
                  </a:ln>
                  <a:solidFill>
                    <a:srgbClr val="20333A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or</a:t>
              </a:r>
              <a:r>
                <a:rPr kumimoji="0" lang="en-US" sz="1000" b="0" i="0" u="none" strike="noStrike" kern="1200" cap="none" spc="500" normalizeH="0" baseline="0" noProof="0" dirty="0">
                  <a:ln>
                    <a:noFill/>
                  </a:ln>
                  <a:solidFill>
                    <a:srgbClr val="20333A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</a:t>
              </a:r>
              <a:r>
                <a:rPr kumimoji="0" lang="en-US" sz="1000" b="0" i="0" u="none" strike="noStrike" kern="1200" cap="none" spc="-10" normalizeH="0" baseline="0" noProof="0" dirty="0">
                  <a:ln>
                    <a:noFill/>
                  </a:ln>
                  <a:solidFill>
                    <a:srgbClr val="20333A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Refractory</a:t>
              </a:r>
              <a:endPara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20333A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  <a:p>
              <a:pPr marL="1270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20333A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Non-</a:t>
              </a:r>
              <a:r>
                <a:rPr kumimoji="0" lang="en-US" sz="1000" b="0" i="0" u="none" strike="noStrike" kern="1200" cap="none" spc="-10" normalizeH="0" baseline="0" noProof="0" dirty="0">
                  <a:ln>
                    <a:noFill/>
                  </a:ln>
                  <a:solidFill>
                    <a:srgbClr val="20333A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responders</a:t>
              </a:r>
              <a:endPara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20333A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sp>
          <p:nvSpPr>
            <p:cNvPr id="15" name="object 16">
              <a:extLst>
                <a:ext uri="{FF2B5EF4-FFF2-40B4-BE49-F238E27FC236}">
                  <a16:creationId xmlns:a16="http://schemas.microsoft.com/office/drawing/2014/main" id="{FEA95B4F-BE4B-ECBE-7430-B43AE2B732D1}"/>
                </a:ext>
              </a:extLst>
            </p:cNvPr>
            <p:cNvSpPr/>
            <p:nvPr/>
          </p:nvSpPr>
          <p:spPr>
            <a:xfrm>
              <a:off x="6618264" y="2608243"/>
              <a:ext cx="1260000" cy="295751"/>
            </a:xfrm>
            <a:prstGeom prst="roundRect">
              <a:avLst>
                <a:gd name="adj" fmla="val 11676"/>
              </a:avLst>
            </a:prstGeom>
            <a:solidFill>
              <a:srgbClr val="486F8D">
                <a:alpha val="20000"/>
              </a:srgbClr>
            </a:solidFill>
          </p:spPr>
          <p:txBody>
            <a:bodyPr wrap="square" lIns="45720" tIns="45720" rIns="45720" bIns="45720" rtlCol="0">
              <a:spAutoFit/>
            </a:bodyPr>
            <a:lstStyle/>
            <a:p>
              <a:pPr marL="12700" marR="5080" lvl="0" indent="0" algn="l" defTabSz="914400" rtl="0" eaLnBrk="0" fontAlgn="base" latinLnBrk="0" hangingPunct="0">
                <a:lnSpc>
                  <a:spcPct val="100000"/>
                </a:lnSpc>
                <a:spcBef>
                  <a:spcPts val="1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-10" normalizeH="0" baseline="0" noProof="0">
                  <a:ln>
                    <a:noFill/>
                  </a:ln>
                  <a:solidFill>
                    <a:srgbClr val="20333A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Randomized</a:t>
              </a:r>
              <a:endPara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353232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sp>
          <p:nvSpPr>
            <p:cNvPr id="18" name="object 20">
              <a:extLst>
                <a:ext uri="{FF2B5EF4-FFF2-40B4-BE49-F238E27FC236}">
                  <a16:creationId xmlns:a16="http://schemas.microsoft.com/office/drawing/2014/main" id="{DE3B0839-8BEA-82CE-25E6-7825AFC79B0F}"/>
                </a:ext>
              </a:extLst>
            </p:cNvPr>
            <p:cNvSpPr/>
            <p:nvPr/>
          </p:nvSpPr>
          <p:spPr>
            <a:xfrm>
              <a:off x="8671603" y="2362654"/>
              <a:ext cx="276486" cy="786929"/>
            </a:xfrm>
            <a:custGeom>
              <a:avLst/>
              <a:gdLst/>
              <a:ahLst/>
              <a:cxnLst/>
              <a:rect l="l" t="t" r="r" b="b"/>
              <a:pathLst>
                <a:path w="208914" h="615950">
                  <a:moveTo>
                    <a:pt x="149580" y="0"/>
                  </a:moveTo>
                  <a:lnTo>
                    <a:pt x="59321" y="0"/>
                  </a:lnTo>
                  <a:lnTo>
                    <a:pt x="36229" y="4661"/>
                  </a:lnTo>
                  <a:lnTo>
                    <a:pt x="17373" y="17373"/>
                  </a:lnTo>
                  <a:lnTo>
                    <a:pt x="4661" y="36229"/>
                  </a:lnTo>
                  <a:lnTo>
                    <a:pt x="0" y="59321"/>
                  </a:lnTo>
                  <a:lnTo>
                    <a:pt x="0" y="556526"/>
                  </a:lnTo>
                  <a:lnTo>
                    <a:pt x="4661" y="579611"/>
                  </a:lnTo>
                  <a:lnTo>
                    <a:pt x="17373" y="598463"/>
                  </a:lnTo>
                  <a:lnTo>
                    <a:pt x="36229" y="611174"/>
                  </a:lnTo>
                  <a:lnTo>
                    <a:pt x="59321" y="615835"/>
                  </a:lnTo>
                  <a:lnTo>
                    <a:pt x="149580" y="615835"/>
                  </a:lnTo>
                  <a:lnTo>
                    <a:pt x="172672" y="611174"/>
                  </a:lnTo>
                  <a:lnTo>
                    <a:pt x="191528" y="598463"/>
                  </a:lnTo>
                  <a:lnTo>
                    <a:pt x="204241" y="579611"/>
                  </a:lnTo>
                  <a:lnTo>
                    <a:pt x="208902" y="556526"/>
                  </a:lnTo>
                  <a:lnTo>
                    <a:pt x="208902" y="59321"/>
                  </a:lnTo>
                  <a:lnTo>
                    <a:pt x="204241" y="36229"/>
                  </a:lnTo>
                  <a:lnTo>
                    <a:pt x="191528" y="17373"/>
                  </a:lnTo>
                  <a:lnTo>
                    <a:pt x="172672" y="4661"/>
                  </a:lnTo>
                  <a:lnTo>
                    <a:pt x="149580" y="0"/>
                  </a:lnTo>
                  <a:close/>
                </a:path>
              </a:pathLst>
            </a:custGeom>
            <a:solidFill>
              <a:srgbClr val="486F8D"/>
            </a:solidFill>
          </p:spPr>
          <p:txBody>
            <a:bodyPr vert="vert270" wrap="square" lIns="0" tIns="0" rIns="0" bIns="0"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Arm 1</a:t>
              </a:r>
              <a:endParaRPr kumimoji="0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sp>
          <p:nvSpPr>
            <p:cNvPr id="24" name="object 42">
              <a:extLst>
                <a:ext uri="{FF2B5EF4-FFF2-40B4-BE49-F238E27FC236}">
                  <a16:creationId xmlns:a16="http://schemas.microsoft.com/office/drawing/2014/main" id="{88CC5DA2-A0D4-FE5A-CED0-52B17F7F9670}"/>
                </a:ext>
              </a:extLst>
            </p:cNvPr>
            <p:cNvSpPr txBox="1"/>
            <p:nvPr/>
          </p:nvSpPr>
          <p:spPr>
            <a:xfrm>
              <a:off x="350636" y="2029307"/>
              <a:ext cx="1184599" cy="228268"/>
            </a:xfrm>
            <a:prstGeom prst="rect">
              <a:avLst/>
            </a:prstGeom>
          </p:spPr>
          <p:txBody>
            <a:bodyPr vert="horz" wrap="square" lIns="0" tIns="12700" rIns="0" bIns="0" rtlCol="0" anchor="b">
              <a:spAutoFit/>
            </a:bodyPr>
            <a:lstStyle/>
            <a:p>
              <a:pPr marL="1270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1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1200" cap="none" spc="-10" normalizeH="0" baseline="0" noProof="0">
                  <a:ln>
                    <a:noFill/>
                  </a:ln>
                  <a:solidFill>
                    <a:srgbClr val="20333A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Enrollment</a:t>
              </a:r>
              <a:endParaRPr kumimoji="0" lang="en-GB" sz="1400" b="1" i="0" u="none" strike="noStrike" kern="1200" cap="none" spc="0" normalizeH="0" baseline="0" noProof="0">
                <a:ln>
                  <a:noFill/>
                </a:ln>
                <a:solidFill>
                  <a:srgbClr val="353232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sp>
          <p:nvSpPr>
            <p:cNvPr id="25" name="object 43">
              <a:extLst>
                <a:ext uri="{FF2B5EF4-FFF2-40B4-BE49-F238E27FC236}">
                  <a16:creationId xmlns:a16="http://schemas.microsoft.com/office/drawing/2014/main" id="{92163FD8-C395-266D-8B5E-F7112C6EFF5B}"/>
                </a:ext>
              </a:extLst>
            </p:cNvPr>
            <p:cNvSpPr txBox="1"/>
            <p:nvPr/>
          </p:nvSpPr>
          <p:spPr>
            <a:xfrm>
              <a:off x="2233604" y="2029307"/>
              <a:ext cx="1455088" cy="228268"/>
            </a:xfrm>
            <a:prstGeom prst="rect">
              <a:avLst/>
            </a:prstGeom>
          </p:spPr>
          <p:txBody>
            <a:bodyPr vert="horz" wrap="square" lIns="0" tIns="12700" rIns="0" bIns="0" rtlCol="0" anchor="b">
              <a:spAutoFit/>
            </a:bodyPr>
            <a:lstStyle/>
            <a:p>
              <a:pPr marL="12700" marR="5080" lvl="0" indent="0" algn="l" defTabSz="914400" rtl="0" eaLnBrk="0" fontAlgn="base" latinLnBrk="0" hangingPunct="0">
                <a:lnSpc>
                  <a:spcPct val="100000"/>
                </a:lnSpc>
                <a:spcBef>
                  <a:spcPts val="1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-10" normalizeH="0" baseline="0" noProof="0">
                  <a:ln>
                    <a:noFill/>
                  </a:ln>
                  <a:solidFill>
                    <a:srgbClr val="20333A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Run-in Period</a:t>
              </a:r>
            </a:p>
          </p:txBody>
        </p:sp>
        <p:sp>
          <p:nvSpPr>
            <p:cNvPr id="26" name="object 44">
              <a:extLst>
                <a:ext uri="{FF2B5EF4-FFF2-40B4-BE49-F238E27FC236}">
                  <a16:creationId xmlns:a16="http://schemas.microsoft.com/office/drawing/2014/main" id="{8486C03B-49FF-A9E8-983F-D6CA6C488F22}"/>
                </a:ext>
              </a:extLst>
            </p:cNvPr>
            <p:cNvSpPr txBox="1"/>
            <p:nvPr/>
          </p:nvSpPr>
          <p:spPr>
            <a:xfrm>
              <a:off x="4535027" y="2029307"/>
              <a:ext cx="1316969" cy="228268"/>
            </a:xfrm>
            <a:prstGeom prst="rect">
              <a:avLst/>
            </a:prstGeom>
          </p:spPr>
          <p:txBody>
            <a:bodyPr vert="horz" wrap="square" lIns="0" tIns="12700" rIns="0" bIns="0" rtlCol="0" anchor="b">
              <a:spAutoFit/>
            </a:bodyPr>
            <a:lstStyle/>
            <a:p>
              <a:pPr marL="1270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1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1200" cap="none" spc="-10" normalizeH="0" baseline="0" noProof="0">
                  <a:ln>
                    <a:noFill/>
                  </a:ln>
                  <a:solidFill>
                    <a:srgbClr val="20333A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Assessment</a:t>
              </a:r>
              <a:endParaRPr kumimoji="0" lang="en-GB" sz="1400" b="1" i="0" u="none" strike="noStrike" kern="1200" cap="none" spc="0" normalizeH="0" baseline="0" noProof="0">
                <a:ln>
                  <a:noFill/>
                </a:ln>
                <a:solidFill>
                  <a:srgbClr val="353232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sp>
          <p:nvSpPr>
            <p:cNvPr id="33" name="object 14">
              <a:extLst>
                <a:ext uri="{FF2B5EF4-FFF2-40B4-BE49-F238E27FC236}">
                  <a16:creationId xmlns:a16="http://schemas.microsoft.com/office/drawing/2014/main" id="{BCCA5247-6CC6-0DFB-E606-A2938E9A2385}"/>
                </a:ext>
              </a:extLst>
            </p:cNvPr>
            <p:cNvSpPr/>
            <p:nvPr/>
          </p:nvSpPr>
          <p:spPr>
            <a:xfrm>
              <a:off x="350636" y="2360118"/>
              <a:ext cx="1368728" cy="792000"/>
            </a:xfrm>
            <a:prstGeom prst="roundRect">
              <a:avLst>
                <a:gd name="adj" fmla="val 7239"/>
              </a:avLst>
            </a:prstGeom>
            <a:solidFill>
              <a:schemeClr val="bg1"/>
            </a:solidFill>
            <a:ln w="19050">
              <a:solidFill>
                <a:srgbClr val="486F8D"/>
              </a:solidFill>
            </a:ln>
          </p:spPr>
          <p:txBody>
            <a:bodyPr wrap="square" lIns="45720" tIns="91440" rIns="91440" bIns="91440" rtlCol="0" anchor="t">
              <a:spAutoFit/>
            </a:bodyPr>
            <a:lstStyle/>
            <a:p>
              <a:pPr marL="12700" marR="5080" lvl="0" indent="0" algn="l" defTabSz="914400" rtl="0" eaLnBrk="0" fontAlgn="base" latinLnBrk="0" hangingPunct="0">
                <a:lnSpc>
                  <a:spcPct val="100000"/>
                </a:lnSpc>
                <a:spcBef>
                  <a:spcPts val="1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20333A"/>
                  </a:solidFill>
                  <a:effectLst/>
                  <a:uLnTx/>
                  <a:uFillTx/>
                  <a:latin typeface="Roboto"/>
                  <a:ea typeface="Roboto"/>
                  <a:cs typeface="Roboto"/>
                </a:rPr>
                <a:t>MF Patients</a:t>
              </a:r>
              <a:b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20333A"/>
                  </a:solidFill>
                  <a:effectLst/>
                  <a:uLnTx/>
                  <a:uFillTx/>
                  <a:latin typeface="Roboto"/>
                  <a:ea typeface="Roboto"/>
                  <a:cs typeface="Roboto"/>
                </a:rPr>
              </a:b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20333A"/>
                  </a:solidFill>
                  <a:effectLst/>
                  <a:uLnTx/>
                  <a:uFillTx/>
                  <a:latin typeface="Roboto"/>
                  <a:ea typeface="Roboto"/>
                  <a:cs typeface="Roboto"/>
                </a:rPr>
                <a:t>Who are JAK Inhibitor-naïve</a:t>
              </a:r>
              <a:endPara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353232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sp>
          <p:nvSpPr>
            <p:cNvPr id="40" name="object 45">
              <a:extLst>
                <a:ext uri="{FF2B5EF4-FFF2-40B4-BE49-F238E27FC236}">
                  <a16:creationId xmlns:a16="http://schemas.microsoft.com/office/drawing/2014/main" id="{78797F60-8A01-4F6B-B7C8-9F1C42F02AA1}"/>
                </a:ext>
              </a:extLst>
            </p:cNvPr>
            <p:cNvSpPr txBox="1"/>
            <p:nvPr/>
          </p:nvSpPr>
          <p:spPr>
            <a:xfrm>
              <a:off x="8671602" y="2029307"/>
              <a:ext cx="1983145" cy="228268"/>
            </a:xfrm>
            <a:prstGeom prst="rect">
              <a:avLst/>
            </a:prstGeom>
          </p:spPr>
          <p:txBody>
            <a:bodyPr vert="horz" wrap="square" lIns="0" tIns="12700" rIns="0" bIns="0" rtlCol="0" anchor="b">
              <a:spAutoFit/>
            </a:bodyPr>
            <a:lstStyle/>
            <a:p>
              <a:pPr marL="1270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1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1200" cap="none" spc="-10" normalizeH="0" baseline="0" noProof="0">
                  <a:ln>
                    <a:noFill/>
                  </a:ln>
                  <a:solidFill>
                    <a:srgbClr val="20333A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Add-on Period (Blinded)</a:t>
              </a:r>
              <a:endParaRPr kumimoji="0" lang="en-GB" sz="1400" b="1" i="0" u="none" strike="noStrike" kern="1200" cap="none" spc="0" normalizeH="0" baseline="0" noProof="0">
                <a:ln>
                  <a:noFill/>
                </a:ln>
                <a:solidFill>
                  <a:srgbClr val="353232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sp>
          <p:nvSpPr>
            <p:cNvPr id="41" name="object 16">
              <a:extLst>
                <a:ext uri="{FF2B5EF4-FFF2-40B4-BE49-F238E27FC236}">
                  <a16:creationId xmlns:a16="http://schemas.microsoft.com/office/drawing/2014/main" id="{254B17BB-0788-7707-4B45-2A19BBC7BAC9}"/>
                </a:ext>
              </a:extLst>
            </p:cNvPr>
            <p:cNvSpPr/>
            <p:nvPr/>
          </p:nvSpPr>
          <p:spPr>
            <a:xfrm>
              <a:off x="6618264" y="3414473"/>
              <a:ext cx="1260000" cy="262890"/>
            </a:xfrm>
            <a:prstGeom prst="roundRect">
              <a:avLst>
                <a:gd name="adj" fmla="val 11676"/>
              </a:avLst>
            </a:prstGeom>
            <a:solidFill>
              <a:schemeClr val="bg1">
                <a:lumMod val="85000"/>
                <a:alpha val="43137"/>
              </a:schemeClr>
            </a:solidFill>
          </p:spPr>
          <p:txBody>
            <a:bodyPr wrap="square" lIns="45720" tIns="45720" rIns="45720" bIns="45720" rtlCol="0">
              <a:spAutoFit/>
            </a:bodyPr>
            <a:lstStyle/>
            <a:p>
              <a:pPr marL="12700" marR="5080" lvl="0" indent="0" algn="l" defTabSz="914400" rtl="0" eaLnBrk="0" fontAlgn="base" latinLnBrk="0" hangingPunct="0">
                <a:lnSpc>
                  <a:spcPct val="100000"/>
                </a:lnSpc>
                <a:spcBef>
                  <a:spcPts val="1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-10" normalizeH="0" baseline="0" noProof="0">
                  <a:ln>
                    <a:noFill/>
                  </a:ln>
                  <a:solidFill>
                    <a:srgbClr val="20333A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End-of-Study</a:t>
              </a:r>
              <a:r>
                <a:rPr kumimoji="0" lang="en-US" sz="1000" b="0" i="0" u="none" strike="noStrike" kern="1200" cap="none" spc="500" normalizeH="0" baseline="0" noProof="0">
                  <a:ln>
                    <a:noFill/>
                  </a:ln>
                  <a:solidFill>
                    <a:srgbClr val="20333A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</a:t>
              </a:r>
            </a:p>
          </p:txBody>
        </p:sp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DB17FBF3-E022-EBA2-5F14-41075D8C6F33}"/>
                </a:ext>
              </a:extLst>
            </p:cNvPr>
            <p:cNvCxnSpPr>
              <a:cxnSpLocks/>
              <a:stCxn id="33" idx="3"/>
              <a:endCxn id="12" idx="1"/>
            </p:cNvCxnSpPr>
            <p:nvPr/>
          </p:nvCxnSpPr>
          <p:spPr>
            <a:xfrm>
              <a:off x="1719364" y="2756118"/>
              <a:ext cx="514240" cy="0"/>
            </a:xfrm>
            <a:prstGeom prst="straightConnector1">
              <a:avLst/>
            </a:prstGeom>
            <a:ln w="28575">
              <a:solidFill>
                <a:srgbClr val="0F385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object 20">
              <a:extLst>
                <a:ext uri="{FF2B5EF4-FFF2-40B4-BE49-F238E27FC236}">
                  <a16:creationId xmlns:a16="http://schemas.microsoft.com/office/drawing/2014/main" id="{B7837FA0-C67D-73E3-851D-987CDEE239D8}"/>
                </a:ext>
              </a:extLst>
            </p:cNvPr>
            <p:cNvSpPr/>
            <p:nvPr/>
          </p:nvSpPr>
          <p:spPr>
            <a:xfrm>
              <a:off x="8671603" y="3246268"/>
              <a:ext cx="276486" cy="786929"/>
            </a:xfrm>
            <a:custGeom>
              <a:avLst/>
              <a:gdLst/>
              <a:ahLst/>
              <a:cxnLst/>
              <a:rect l="l" t="t" r="r" b="b"/>
              <a:pathLst>
                <a:path w="208914" h="615950">
                  <a:moveTo>
                    <a:pt x="149580" y="0"/>
                  </a:moveTo>
                  <a:lnTo>
                    <a:pt x="59321" y="0"/>
                  </a:lnTo>
                  <a:lnTo>
                    <a:pt x="36229" y="4661"/>
                  </a:lnTo>
                  <a:lnTo>
                    <a:pt x="17373" y="17373"/>
                  </a:lnTo>
                  <a:lnTo>
                    <a:pt x="4661" y="36229"/>
                  </a:lnTo>
                  <a:lnTo>
                    <a:pt x="0" y="59321"/>
                  </a:lnTo>
                  <a:lnTo>
                    <a:pt x="0" y="556526"/>
                  </a:lnTo>
                  <a:lnTo>
                    <a:pt x="4661" y="579611"/>
                  </a:lnTo>
                  <a:lnTo>
                    <a:pt x="17373" y="598463"/>
                  </a:lnTo>
                  <a:lnTo>
                    <a:pt x="36229" y="611174"/>
                  </a:lnTo>
                  <a:lnTo>
                    <a:pt x="59321" y="615835"/>
                  </a:lnTo>
                  <a:lnTo>
                    <a:pt x="149580" y="615835"/>
                  </a:lnTo>
                  <a:lnTo>
                    <a:pt x="172672" y="611174"/>
                  </a:lnTo>
                  <a:lnTo>
                    <a:pt x="191528" y="598463"/>
                  </a:lnTo>
                  <a:lnTo>
                    <a:pt x="204241" y="579611"/>
                  </a:lnTo>
                  <a:lnTo>
                    <a:pt x="208902" y="556526"/>
                  </a:lnTo>
                  <a:lnTo>
                    <a:pt x="208902" y="59321"/>
                  </a:lnTo>
                  <a:lnTo>
                    <a:pt x="204241" y="36229"/>
                  </a:lnTo>
                  <a:lnTo>
                    <a:pt x="191528" y="17373"/>
                  </a:lnTo>
                  <a:lnTo>
                    <a:pt x="172672" y="4661"/>
                  </a:lnTo>
                  <a:lnTo>
                    <a:pt x="149580" y="0"/>
                  </a:lnTo>
                  <a:close/>
                </a:path>
              </a:pathLst>
            </a:custGeom>
            <a:solidFill>
              <a:srgbClr val="9FB3C3"/>
            </a:solidFill>
          </p:spPr>
          <p:txBody>
            <a:bodyPr vert="vert270" wrap="square" lIns="0" tIns="0" rIns="0" bIns="0"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1200" cap="none" spc="0" normalizeH="0" baseline="0" noProof="0">
                  <a:ln>
                    <a:noFill/>
                  </a:ln>
                  <a:solidFill>
                    <a:srgbClr val="353232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Arm 2</a:t>
              </a:r>
              <a:endParaRPr kumimoji="0" sz="1400" b="1" i="0" u="none" strike="noStrike" kern="1200" cap="none" spc="0" normalizeH="0" baseline="0" noProof="0">
                <a:ln>
                  <a:noFill/>
                </a:ln>
                <a:solidFill>
                  <a:srgbClr val="353232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cxnSp>
          <p:nvCxnSpPr>
            <p:cNvPr id="73" name="Straight Arrow Connector 72">
              <a:extLst>
                <a:ext uri="{FF2B5EF4-FFF2-40B4-BE49-F238E27FC236}">
                  <a16:creationId xmlns:a16="http://schemas.microsoft.com/office/drawing/2014/main" id="{18B166A2-08CB-855E-4B0F-5ECB33694996}"/>
                </a:ext>
              </a:extLst>
            </p:cNvPr>
            <p:cNvCxnSpPr>
              <a:cxnSpLocks/>
              <a:stCxn id="12" idx="3"/>
              <a:endCxn id="13" idx="1"/>
            </p:cNvCxnSpPr>
            <p:nvPr/>
          </p:nvCxnSpPr>
          <p:spPr>
            <a:xfrm>
              <a:off x="4020787" y="2756118"/>
              <a:ext cx="514240" cy="0"/>
            </a:xfrm>
            <a:prstGeom prst="straightConnector1">
              <a:avLst/>
            </a:prstGeom>
            <a:ln w="28575">
              <a:solidFill>
                <a:srgbClr val="0F385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Arrow Connector 75">
              <a:extLst>
                <a:ext uri="{FF2B5EF4-FFF2-40B4-BE49-F238E27FC236}">
                  <a16:creationId xmlns:a16="http://schemas.microsoft.com/office/drawing/2014/main" id="{3DF59CE6-3D2E-109B-2302-B1D1A4B7DDDC}"/>
                </a:ext>
              </a:extLst>
            </p:cNvPr>
            <p:cNvCxnSpPr>
              <a:cxnSpLocks/>
              <a:stCxn id="13" idx="3"/>
              <a:endCxn id="15" idx="1"/>
            </p:cNvCxnSpPr>
            <p:nvPr/>
          </p:nvCxnSpPr>
          <p:spPr>
            <a:xfrm>
              <a:off x="5831027" y="2756118"/>
              <a:ext cx="787237" cy="1"/>
            </a:xfrm>
            <a:prstGeom prst="straightConnector1">
              <a:avLst/>
            </a:prstGeom>
            <a:ln w="28575">
              <a:solidFill>
                <a:srgbClr val="0F385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Arrow Connector 79">
              <a:extLst>
                <a:ext uri="{FF2B5EF4-FFF2-40B4-BE49-F238E27FC236}">
                  <a16:creationId xmlns:a16="http://schemas.microsoft.com/office/drawing/2014/main" id="{65669BAA-A190-4B8F-BA5C-F96C4F55667A}"/>
                </a:ext>
              </a:extLst>
            </p:cNvPr>
            <p:cNvCxnSpPr>
              <a:cxnSpLocks/>
              <a:stCxn id="14" idx="3"/>
              <a:endCxn id="41" idx="1"/>
            </p:cNvCxnSpPr>
            <p:nvPr/>
          </p:nvCxnSpPr>
          <p:spPr>
            <a:xfrm>
              <a:off x="5831029" y="3545918"/>
              <a:ext cx="787235" cy="0"/>
            </a:xfrm>
            <a:prstGeom prst="straightConnector1">
              <a:avLst/>
            </a:prstGeom>
            <a:ln w="19050">
              <a:solidFill>
                <a:srgbClr val="BEBFC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EB560BE0-6FD8-FAA8-D1CA-C79663B8B5EF}"/>
                </a:ext>
              </a:extLst>
            </p:cNvPr>
            <p:cNvSpPr/>
            <p:nvPr/>
          </p:nvSpPr>
          <p:spPr>
            <a:xfrm>
              <a:off x="8119511" y="2749119"/>
              <a:ext cx="288000" cy="18000"/>
            </a:xfrm>
            <a:prstGeom prst="rect">
              <a:avLst/>
            </a:prstGeom>
            <a:solidFill>
              <a:srgbClr val="0F385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cxnSp>
          <p:nvCxnSpPr>
            <p:cNvPr id="91" name="Straight Arrow Connector 90">
              <a:extLst>
                <a:ext uri="{FF2B5EF4-FFF2-40B4-BE49-F238E27FC236}">
                  <a16:creationId xmlns:a16="http://schemas.microsoft.com/office/drawing/2014/main" id="{FDA6E012-4A20-FDE5-64BF-C40F68167D24}"/>
                </a:ext>
              </a:extLst>
            </p:cNvPr>
            <p:cNvCxnSpPr>
              <a:cxnSpLocks/>
              <a:stCxn id="15" idx="3"/>
              <a:endCxn id="16" idx="1"/>
            </p:cNvCxnSpPr>
            <p:nvPr/>
          </p:nvCxnSpPr>
          <p:spPr>
            <a:xfrm flipV="1">
              <a:off x="7878264" y="2756118"/>
              <a:ext cx="793339" cy="1"/>
            </a:xfrm>
            <a:prstGeom prst="straightConnector1">
              <a:avLst/>
            </a:prstGeom>
            <a:ln w="28575">
              <a:solidFill>
                <a:srgbClr val="0F385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Connector: Elbow 100">
              <a:extLst>
                <a:ext uri="{FF2B5EF4-FFF2-40B4-BE49-F238E27FC236}">
                  <a16:creationId xmlns:a16="http://schemas.microsoft.com/office/drawing/2014/main" id="{3AC50B5C-225B-A36A-32BB-EBBA89A63CB7}"/>
                </a:ext>
              </a:extLst>
            </p:cNvPr>
            <p:cNvCxnSpPr>
              <a:cxnSpLocks/>
              <a:stCxn id="90" idx="2"/>
              <a:endCxn id="71" idx="1"/>
            </p:cNvCxnSpPr>
            <p:nvPr/>
          </p:nvCxnSpPr>
          <p:spPr>
            <a:xfrm rot="16200000" flipH="1">
              <a:off x="8029983" y="3000647"/>
              <a:ext cx="875149" cy="408092"/>
            </a:xfrm>
            <a:prstGeom prst="bentConnector2">
              <a:avLst/>
            </a:prstGeom>
            <a:ln w="28575">
              <a:solidFill>
                <a:srgbClr val="0F385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60C7D72B-BC92-F66B-3DFD-4A56242017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549" y="1167921"/>
            <a:ext cx="5937576" cy="226108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FE8ED3F-BD31-27DB-6850-F7079C3183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81263" y="1436232"/>
            <a:ext cx="5504409" cy="2091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192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B4AEB5E-6621-3F78-7394-D34F399713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597369" cy="2895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FBCA4E7-AB19-FFCE-8E2F-7EBD5CE07FE3}"/>
              </a:ext>
            </a:extLst>
          </p:cNvPr>
          <p:cNvSpPr txBox="1"/>
          <p:nvPr/>
        </p:nvSpPr>
        <p:spPr>
          <a:xfrm>
            <a:off x="152400" y="3381270"/>
            <a:ext cx="71628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189" marR="0" lvl="0" indent="-457189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odina" panose="00000500000000000000" pitchFamily="50" charset="0"/>
                <a:ea typeface="+mn-ea"/>
                <a:cs typeface="+mn-cs"/>
              </a:rPr>
              <a:t>Fully human IgG1</a:t>
            </a:r>
          </a:p>
          <a:p>
            <a:pPr marL="457189" marR="0" lvl="0" indent="-457189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odina" panose="00000500000000000000" pitchFamily="50" charset="0"/>
                <a:ea typeface="+mn-ea"/>
                <a:cs typeface="+mn-cs"/>
              </a:rPr>
              <a:t>Fc-silent</a:t>
            </a:r>
          </a:p>
          <a:p>
            <a:pPr marL="457189" marR="0" lvl="0" indent="-457189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odina" panose="00000500000000000000" pitchFamily="50" charset="0"/>
                <a:ea typeface="+mn-ea"/>
                <a:cs typeface="+mn-cs"/>
              </a:rPr>
              <a:t>Selective binding to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odina" panose="00000500000000000000" pitchFamily="50" charset="0"/>
                <a:ea typeface="+mn-ea"/>
                <a:cs typeface="+mn-cs"/>
              </a:rPr>
              <a:t>mutCALR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nodina" panose="00000500000000000000" pitchFamily="50" charset="0"/>
              <a:ea typeface="+mn-ea"/>
              <a:cs typeface="+mn-cs"/>
            </a:endParaRPr>
          </a:p>
          <a:p>
            <a:pPr marL="457189" marR="0" lvl="0" indent="-457189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nodina" panose="00000500000000000000" pitchFamily="50" charset="0"/>
              <a:ea typeface="+mn-ea"/>
              <a:cs typeface="+mn-cs"/>
            </a:endParaRPr>
          </a:p>
          <a:p>
            <a:pPr marL="457189" marR="0" lvl="0" indent="-457189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odina" panose="00000500000000000000" pitchFamily="50" charset="0"/>
                <a:ea typeface="+mn-ea"/>
                <a:cs typeface="+mn-cs"/>
              </a:rPr>
              <a:t>Excellent safety profile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714A7EF-4892-B404-819A-4F27812D07F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11"/>
          <a:stretch/>
        </p:blipFill>
        <p:spPr>
          <a:xfrm>
            <a:off x="7543801" y="0"/>
            <a:ext cx="4648200" cy="2895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76425C7-E60C-A1E5-CC72-181A6910B0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4981" y="2971800"/>
            <a:ext cx="2667000" cy="1380852"/>
          </a:xfrm>
          <a:prstGeom prst="rect">
            <a:avLst/>
          </a:prstGeom>
          <a:solidFill>
            <a:schemeClr val="bg1"/>
          </a:solidFill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E3F7DBF-747F-4EA6-7AB7-8E5EE8B0EF3D}"/>
              </a:ext>
            </a:extLst>
          </p:cNvPr>
          <p:cNvSpPr txBox="1"/>
          <p:nvPr/>
        </p:nvSpPr>
        <p:spPr>
          <a:xfrm>
            <a:off x="7543800" y="4599348"/>
            <a:ext cx="26686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5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Verdana" panose="020B0604030504040204" pitchFamily="34" charset="0"/>
                <a:cs typeface="+mn-cs"/>
              </a:rPr>
              <a:t>52-bp deletion (Type 1)  </a:t>
            </a:r>
          </a:p>
          <a:p>
            <a:pPr marL="0" marR="0" lvl="0" indent="0" algn="l" defTabSz="6095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Verdana" panose="020B0604030504040204" pitchFamily="34" charset="0"/>
                <a:cs typeface="+mn-cs"/>
              </a:rPr>
              <a:t>5 bp-insertion (Type 2)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48CBE1B-6A90-6FB1-7FB2-7219C12B2F71}"/>
              </a:ext>
            </a:extLst>
          </p:cNvPr>
          <p:cNvSpPr txBox="1"/>
          <p:nvPr/>
        </p:nvSpPr>
        <p:spPr>
          <a:xfrm>
            <a:off x="8820150" y="5867400"/>
            <a:ext cx="3171826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Arial"/>
              </a:rPr>
              <a:t>Mascarenhas JO, et al. ASH 2025;Abstract 484</a:t>
            </a:r>
          </a:p>
        </p:txBody>
      </p:sp>
    </p:spTree>
    <p:extLst>
      <p:ext uri="{BB962C8B-B14F-4D97-AF65-F5344CB8AC3E}">
        <p14:creationId xmlns:p14="http://schemas.microsoft.com/office/powerpoint/2010/main" val="383314357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">
            <a:extLst>
              <a:ext uri="{FF2B5EF4-FFF2-40B4-BE49-F238E27FC236}">
                <a16:creationId xmlns:a16="http://schemas.microsoft.com/office/drawing/2014/main" id="{66967795-A45B-3836-EAAC-A2B771FECF5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41"/>
          <a:stretch>
            <a:fillRect/>
          </a:stretch>
        </p:blipFill>
        <p:spPr>
          <a:xfrm>
            <a:off x="0" y="0"/>
            <a:ext cx="11991976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A6B1110-E092-4891-191E-7C0BF75C693B}"/>
              </a:ext>
            </a:extLst>
          </p:cNvPr>
          <p:cNvSpPr txBox="1"/>
          <p:nvPr/>
        </p:nvSpPr>
        <p:spPr>
          <a:xfrm>
            <a:off x="8820150" y="6496293"/>
            <a:ext cx="3171826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Arial"/>
              </a:rPr>
              <a:t>Mascarenhas JO, et al. ASH 2025;Abstract 484</a:t>
            </a:r>
          </a:p>
        </p:txBody>
      </p:sp>
    </p:spTree>
    <p:extLst>
      <p:ext uri="{BB962C8B-B14F-4D97-AF65-F5344CB8AC3E}">
        <p14:creationId xmlns:p14="http://schemas.microsoft.com/office/powerpoint/2010/main" val="179632110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">
            <a:extLst>
              <a:ext uri="{FF2B5EF4-FFF2-40B4-BE49-F238E27FC236}">
                <a16:creationId xmlns:a16="http://schemas.microsoft.com/office/drawing/2014/main" id="{BFA639A3-D986-8275-4644-04B53065098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41"/>
          <a:stretch>
            <a:fillRect/>
          </a:stretch>
        </p:blipFill>
        <p:spPr>
          <a:xfrm>
            <a:off x="0" y="0"/>
            <a:ext cx="11991976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3919242-8FAB-DF43-C9C1-1FAF16EDF1F9}"/>
              </a:ext>
            </a:extLst>
          </p:cNvPr>
          <p:cNvSpPr txBox="1"/>
          <p:nvPr/>
        </p:nvSpPr>
        <p:spPr>
          <a:xfrm>
            <a:off x="8820150" y="6596390"/>
            <a:ext cx="3171826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Arial"/>
              </a:rPr>
              <a:t>Mascarenhas JO, et al. ASH 2025;Abstract 484</a:t>
            </a:r>
          </a:p>
        </p:txBody>
      </p:sp>
    </p:spTree>
    <p:extLst>
      <p:ext uri="{BB962C8B-B14F-4D97-AF65-F5344CB8AC3E}">
        <p14:creationId xmlns:p14="http://schemas.microsoft.com/office/powerpoint/2010/main" val="346513918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">
            <a:extLst>
              <a:ext uri="{FF2B5EF4-FFF2-40B4-BE49-F238E27FC236}">
                <a16:creationId xmlns:a16="http://schemas.microsoft.com/office/drawing/2014/main" id="{3F2775EF-8324-6931-1454-2DDEB780B39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41"/>
          <a:stretch>
            <a:fillRect/>
          </a:stretch>
        </p:blipFill>
        <p:spPr>
          <a:xfrm>
            <a:off x="0" y="0"/>
            <a:ext cx="11991976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0E8FAD2-1F82-31BE-A178-058E82992822}"/>
              </a:ext>
            </a:extLst>
          </p:cNvPr>
          <p:cNvSpPr txBox="1"/>
          <p:nvPr/>
        </p:nvSpPr>
        <p:spPr>
          <a:xfrm>
            <a:off x="8820150" y="6496293"/>
            <a:ext cx="3171826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Arial"/>
              </a:rPr>
              <a:t>Mascarenhas JO, et al. ASH 2025;Abstract 484</a:t>
            </a:r>
          </a:p>
        </p:txBody>
      </p:sp>
    </p:spTree>
    <p:extLst>
      <p:ext uri="{BB962C8B-B14F-4D97-AF65-F5344CB8AC3E}">
        <p14:creationId xmlns:p14="http://schemas.microsoft.com/office/powerpoint/2010/main" val="3828026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EB6356-87FB-44FA-92B9-FD8995C7FA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Systemic Mastocytosis Classification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EE86D2-9A71-4BE3-B873-FB98818343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A3E0D38-481D-C100-A05B-5825BAD418D9}"/>
              </a:ext>
            </a:extLst>
          </p:cNvPr>
          <p:cNvSpPr txBox="1">
            <a:spLocks/>
          </p:cNvSpPr>
          <p:nvPr/>
        </p:nvSpPr>
        <p:spPr>
          <a:xfrm>
            <a:off x="239488" y="1303091"/>
            <a:ext cx="4537164" cy="2831219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33F7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Spectrum of clonal/neoplastic diseases of mast cells</a:t>
            </a:r>
          </a:p>
          <a:p>
            <a:pPr marL="685800" marR="0" lvl="1" indent="-228600" algn="l" defTabSz="914400" rtl="0" eaLnBrk="1" fontAlgn="auto" latinLnBrk="0" hangingPunct="1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33F7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Characterized by pathologic mast cell accumulation in tissues</a:t>
            </a:r>
          </a:p>
          <a:p>
            <a:pPr marL="685800" marR="0" lvl="1" indent="-228600" algn="l" defTabSz="914400" rtl="0" eaLnBrk="1" fontAlgn="auto" latinLnBrk="0" hangingPunct="1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33F7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Mast cell activation with related symptoms</a:t>
            </a:r>
          </a:p>
          <a:p>
            <a:pPr marL="228600" marR="0" lvl="0" indent="-22860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333F7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11345C3-E3BB-0943-3E88-4F77E7FC29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73636" y="1651518"/>
            <a:ext cx="7301564" cy="417876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8E95012-5A58-2B23-1962-6B2D4FDDA676}"/>
              </a:ext>
            </a:extLst>
          </p:cNvPr>
          <p:cNvSpPr txBox="1"/>
          <p:nvPr/>
        </p:nvSpPr>
        <p:spPr>
          <a:xfrm>
            <a:off x="-65315" y="6581001"/>
            <a:ext cx="670124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333F7F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Akin, C 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333F7F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et al.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333F7F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 . 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333F7F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Nat Rev Dis Primers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333F7F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 2025; 11(1):30.  Khoury JD, et al. 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333F7F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Leukemia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333F7F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 2022; 36(7):1703-1719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333F7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9EB51AA-4360-B766-0E96-372A6234B5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9078" y="4217210"/>
            <a:ext cx="3663065" cy="2197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39289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2">
            <a:extLst>
              <a:ext uri="{FF2B5EF4-FFF2-40B4-BE49-F238E27FC236}">
                <a16:creationId xmlns:a16="http://schemas.microsoft.com/office/drawing/2014/main" id="{B461AD86-80AD-FB1C-C0A5-656C7F68F7F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41"/>
          <a:stretch>
            <a:fillRect/>
          </a:stretch>
        </p:blipFill>
        <p:spPr>
          <a:xfrm>
            <a:off x="0" y="0"/>
            <a:ext cx="11991976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E0F4444-7678-6E42-3600-4FE26016F007}"/>
              </a:ext>
            </a:extLst>
          </p:cNvPr>
          <p:cNvSpPr txBox="1"/>
          <p:nvPr/>
        </p:nvSpPr>
        <p:spPr>
          <a:xfrm>
            <a:off x="8820150" y="6496293"/>
            <a:ext cx="3171826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Arial"/>
              </a:rPr>
              <a:t>Mascarenhas JO, et al. ASH 2025;Abstract 484</a:t>
            </a:r>
          </a:p>
        </p:txBody>
      </p:sp>
    </p:spTree>
    <p:extLst>
      <p:ext uri="{BB962C8B-B14F-4D97-AF65-F5344CB8AC3E}">
        <p14:creationId xmlns:p14="http://schemas.microsoft.com/office/powerpoint/2010/main" val="371707326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6B9496-4B31-5EF9-2205-20DF818720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294E85-C5B5-D9AC-CC89-3A3674396F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/>
              <a:t>Molecular Responses are Rapid and Frequent</a:t>
            </a:r>
            <a:endParaRPr lang="en-GB">
              <a:cs typeface="Arial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0E6E734-FFB2-ECA1-14E4-2928D49C5EF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36448" y="6045378"/>
            <a:ext cx="11388852" cy="604223"/>
          </a:xfr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Dotted lines represent 20% and 50% VAF thresholds.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1 cycle = 28 days or 2 doses. CALR, calreticulin; VAF, variant allele frequency. 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C604901-667E-93CE-31D1-4E192C80F71D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36450" y="1135481"/>
            <a:ext cx="10988803" cy="2033689"/>
          </a:xfrm>
        </p:spPr>
        <p:txBody>
          <a:bodyPr vert="horz" lIns="73152" tIns="36576" rIns="73152" bIns="36576" rtlCol="0" anchor="t">
            <a:normAutofit/>
          </a:bodyPr>
          <a:lstStyle/>
          <a:p>
            <a:pPr marL="243205" indent="-243205"/>
            <a:r>
              <a:rPr lang="en-US" sz="1800" dirty="0">
                <a:effectLst/>
                <a:latin typeface="Arial"/>
                <a:ea typeface="Aptos" panose="020B0004020202020204" pitchFamily="34" charset="0"/>
                <a:cs typeface="Times New Roman"/>
              </a:rPr>
              <a:t>A reduction in </a:t>
            </a:r>
            <a:r>
              <a:rPr lang="en-US" sz="1800" dirty="0" err="1">
                <a:effectLst/>
                <a:latin typeface="Arial"/>
                <a:ea typeface="Aptos" panose="020B0004020202020204" pitchFamily="34" charset="0"/>
                <a:cs typeface="Times New Roman"/>
              </a:rPr>
              <a:t>mut</a:t>
            </a:r>
            <a:r>
              <a:rPr lang="en-US" sz="1800" i="1" dirty="0" err="1">
                <a:effectLst/>
                <a:latin typeface="Arial"/>
                <a:ea typeface="Aptos" panose="020B0004020202020204" pitchFamily="34" charset="0"/>
                <a:cs typeface="Times New Roman"/>
              </a:rPr>
              <a:t>CALR</a:t>
            </a:r>
            <a:r>
              <a:rPr lang="en-US" sz="1800" dirty="0">
                <a:effectLst/>
                <a:latin typeface="Arial"/>
                <a:ea typeface="Aptos" panose="020B0004020202020204" pitchFamily="34" charset="0"/>
                <a:cs typeface="Times New Roman"/>
              </a:rPr>
              <a:t> VAF from baseline occurred in 34/38 (89%) evaluable patients</a:t>
            </a:r>
            <a:endParaRPr lang="en-US" dirty="0">
              <a:latin typeface="Arial"/>
              <a:cs typeface="Times New Roman"/>
            </a:endParaRPr>
          </a:p>
          <a:p>
            <a:pPr marL="596900" lvl="1" indent="-243205"/>
            <a:r>
              <a:rPr lang="en-US" sz="1800" dirty="0">
                <a:effectLst/>
                <a:latin typeface="Arial"/>
                <a:ea typeface="Aptos" panose="020B0004020202020204" pitchFamily="34" charset="0"/>
                <a:cs typeface="Times New Roman"/>
              </a:rPr>
              <a:t>18/38 (</a:t>
            </a:r>
            <a:r>
              <a:rPr lang="en-US" sz="1800" dirty="0">
                <a:latin typeface="Arial"/>
                <a:ea typeface="Aptos" panose="020B0004020202020204" pitchFamily="34" charset="0"/>
                <a:cs typeface="Times New Roman"/>
              </a:rPr>
              <a:t>47</a:t>
            </a:r>
            <a:r>
              <a:rPr lang="en-US" sz="1800" dirty="0">
                <a:effectLst/>
                <a:latin typeface="Arial"/>
                <a:ea typeface="Aptos" panose="020B0004020202020204" pitchFamily="34" charset="0"/>
                <a:cs typeface="Times New Roman"/>
              </a:rPr>
              <a:t>%) achieved &gt;20% </a:t>
            </a:r>
            <a:r>
              <a:rPr lang="en-US" sz="1800" dirty="0">
                <a:latin typeface="Arial"/>
                <a:ea typeface="Aptos" panose="020B0004020202020204" pitchFamily="34" charset="0"/>
                <a:cs typeface="Times New Roman"/>
              </a:rPr>
              <a:t>best reduction in VAF</a:t>
            </a:r>
            <a:endParaRPr lang="en-US" sz="1800" dirty="0">
              <a:effectLst/>
              <a:latin typeface="Arial"/>
              <a:ea typeface="Aptos" panose="020B0004020202020204" pitchFamily="34" charset="0"/>
              <a:cs typeface="Times New Roman"/>
            </a:endParaRPr>
          </a:p>
          <a:p>
            <a:pPr marL="596900" lvl="1" indent="-243205"/>
            <a:r>
              <a:rPr lang="en-US" sz="1800" dirty="0">
                <a:latin typeface="Arial"/>
                <a:ea typeface="Aptos" panose="020B0004020202020204" pitchFamily="34" charset="0"/>
                <a:cs typeface="Times New Roman"/>
              </a:rPr>
              <a:t>8/38 (21%) achieved &gt;50% best reduction in VAF</a:t>
            </a:r>
            <a:endParaRPr lang="en-US" sz="1800" dirty="0">
              <a:effectLst/>
              <a:latin typeface="Arial"/>
              <a:ea typeface="Aptos" panose="020B0004020202020204" pitchFamily="34" charset="0"/>
              <a:cs typeface="Times New Roman"/>
            </a:endParaRPr>
          </a:p>
          <a:p>
            <a:pPr marL="243205" indent="-342900"/>
            <a:r>
              <a:rPr lang="en-US" sz="1800" dirty="0">
                <a:cs typeface="Times New Roman"/>
              </a:rPr>
              <a:t>All 18 molecular responders all achieved &gt;20% VAF reduction by the end of 6 cycles of therapy</a:t>
            </a:r>
          </a:p>
          <a:p>
            <a:pPr marL="243205" indent="-342900"/>
            <a:r>
              <a:rPr lang="en-US" sz="1800" dirty="0">
                <a:cs typeface="Times New Roman"/>
              </a:rPr>
              <a:t>Of the 18 molecular responders, 16 (89%) achieved a hematological response of durable CR or PR </a:t>
            </a:r>
          </a:p>
          <a:p>
            <a:pPr marL="243205" indent="-243205"/>
            <a:endParaRPr lang="en-GB" sz="1800" dirty="0">
              <a:cs typeface="Arial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52C714F-6A46-B9A5-7E86-9DCEEFDD023F}"/>
              </a:ext>
            </a:extLst>
          </p:cNvPr>
          <p:cNvGrpSpPr/>
          <p:nvPr/>
        </p:nvGrpSpPr>
        <p:grpSpPr>
          <a:xfrm>
            <a:off x="1034397" y="2770770"/>
            <a:ext cx="9196387" cy="3470275"/>
            <a:chOff x="1411288" y="1945102"/>
            <a:chExt cx="9196387" cy="3470275"/>
          </a:xfrm>
        </p:grpSpPr>
        <p:graphicFrame>
          <p:nvGraphicFramePr>
            <p:cNvPr id="24" name="Object 23">
              <a:extLst>
                <a:ext uri="{FF2B5EF4-FFF2-40B4-BE49-F238E27FC236}">
                  <a16:creationId xmlns:a16="http://schemas.microsoft.com/office/drawing/2014/main" id="{81CD8FFF-FE4A-2BBC-1E68-C2FB2CD0E3BB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411288" y="1945102"/>
            <a:ext cx="9196387" cy="34702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Prism 10" r:id="rId3" imgW="5418242" imgH="2076032" progId="Prism10.Document">
                    <p:embed/>
                  </p:oleObj>
                </mc:Choice>
                <mc:Fallback>
                  <p:oleObj name="Prism 10" r:id="rId3" imgW="5418242" imgH="2076032" progId="Prism10.Document">
                    <p:embed/>
                    <p:pic>
                      <p:nvPicPr>
                        <p:cNvPr id="24" name="Object 23">
                          <a:extLst>
                            <a:ext uri="{FF2B5EF4-FFF2-40B4-BE49-F238E27FC236}">
                              <a16:creationId xmlns:a16="http://schemas.microsoft.com/office/drawing/2014/main" id="{81CD8FFF-FE4A-2BBC-1E68-C2FB2CD0E3BB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1411288" y="1945102"/>
                          <a:ext cx="9196387" cy="347027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DB7A682F-C051-419A-89A9-01310946996D}"/>
                </a:ext>
              </a:extLst>
            </p:cNvPr>
            <p:cNvGrpSpPr/>
            <p:nvPr/>
          </p:nvGrpSpPr>
          <p:grpSpPr>
            <a:xfrm>
              <a:off x="2207957" y="2643163"/>
              <a:ext cx="4757519" cy="954959"/>
              <a:chOff x="2207957" y="2643163"/>
              <a:chExt cx="4757519" cy="954959"/>
            </a:xfrm>
          </p:grpSpPr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1A9A6414-4A84-ADC6-EC5E-1370D198DE81}"/>
                  </a:ext>
                </a:extLst>
              </p:cNvPr>
              <p:cNvSpPr txBox="1"/>
              <p:nvPr/>
            </p:nvSpPr>
            <p:spPr>
              <a:xfrm>
                <a:off x="2207957" y="2643163"/>
                <a:ext cx="277640" cy="37965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67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5CAB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*</a:t>
                </a: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A2C1C2EA-0C3E-B5EA-1945-B94130F18225}"/>
                  </a:ext>
                </a:extLst>
              </p:cNvPr>
              <p:cNvSpPr txBox="1"/>
              <p:nvPr/>
            </p:nvSpPr>
            <p:spPr>
              <a:xfrm>
                <a:off x="2863362" y="2677096"/>
                <a:ext cx="277640" cy="37965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67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5CAB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*</a:t>
                </a: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0AADB04B-FE33-E4A1-C991-112FE91F0861}"/>
                  </a:ext>
                </a:extLst>
              </p:cNvPr>
              <p:cNvSpPr txBox="1"/>
              <p:nvPr/>
            </p:nvSpPr>
            <p:spPr>
              <a:xfrm>
                <a:off x="3272786" y="2720642"/>
                <a:ext cx="277640" cy="37965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67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5CAB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*</a:t>
                </a: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9FE85452-5A34-4EC4-EB59-B8F89855492F}"/>
                  </a:ext>
                </a:extLst>
              </p:cNvPr>
              <p:cNvSpPr txBox="1"/>
              <p:nvPr/>
            </p:nvSpPr>
            <p:spPr>
              <a:xfrm>
                <a:off x="3506848" y="2721380"/>
                <a:ext cx="277640" cy="37965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67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5CAB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*</a:t>
                </a: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4E41C6E9-E129-C0F4-F3D8-F718D0101593}"/>
                  </a:ext>
                </a:extLst>
              </p:cNvPr>
              <p:cNvSpPr txBox="1"/>
              <p:nvPr/>
            </p:nvSpPr>
            <p:spPr>
              <a:xfrm>
                <a:off x="4355699" y="2798372"/>
                <a:ext cx="277640" cy="37965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67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5CAB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*</a:t>
                </a: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41B5F326-2E30-00A4-91F3-1D2E176D7718}"/>
                  </a:ext>
                </a:extLst>
              </p:cNvPr>
              <p:cNvSpPr txBox="1"/>
              <p:nvPr/>
            </p:nvSpPr>
            <p:spPr>
              <a:xfrm>
                <a:off x="5406907" y="2924759"/>
                <a:ext cx="277640" cy="37965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67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5CAB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*</a:t>
                </a: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DBE01B78-3C7C-D1CE-2693-E0CF8A21D214}"/>
                  </a:ext>
                </a:extLst>
              </p:cNvPr>
              <p:cNvSpPr txBox="1"/>
              <p:nvPr/>
            </p:nvSpPr>
            <p:spPr>
              <a:xfrm>
                <a:off x="6687836" y="3218466"/>
                <a:ext cx="277640" cy="37965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67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5CAB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*</a:t>
                </a:r>
              </a:p>
            </p:txBody>
          </p:sp>
        </p:grp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61515E71-9A5E-E30F-3111-A63F01BAF4DD}"/>
              </a:ext>
            </a:extLst>
          </p:cNvPr>
          <p:cNvGrpSpPr/>
          <p:nvPr/>
        </p:nvGrpSpPr>
        <p:grpSpPr>
          <a:xfrm>
            <a:off x="10440740" y="3460711"/>
            <a:ext cx="716863" cy="2510556"/>
            <a:chOff x="10617133" y="2650833"/>
            <a:chExt cx="716863" cy="2510556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7D08637E-0F6B-BF40-6136-468567F56CF6}"/>
                </a:ext>
              </a:extLst>
            </p:cNvPr>
            <p:cNvSpPr txBox="1"/>
            <p:nvPr/>
          </p:nvSpPr>
          <p:spPr>
            <a:xfrm>
              <a:off x="10676990" y="2650833"/>
              <a:ext cx="55335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24mg</a:t>
              </a:r>
              <a:endParaRPr kumimoji="0" lang="en-A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69D57280-C5A8-E797-E738-7DD450B40D17}"/>
                </a:ext>
              </a:extLst>
            </p:cNvPr>
            <p:cNvSpPr txBox="1"/>
            <p:nvPr/>
          </p:nvSpPr>
          <p:spPr>
            <a:xfrm>
              <a:off x="10617133" y="4853612"/>
              <a:ext cx="71686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2500mg</a:t>
              </a:r>
              <a:endParaRPr kumimoji="0" lang="en-A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endParaRPr>
            </a:p>
          </p:txBody>
        </p:sp>
        <p:sp>
          <p:nvSpPr>
            <p:cNvPr id="38" name="Isosceles Triangle 37">
              <a:extLst>
                <a:ext uri="{FF2B5EF4-FFF2-40B4-BE49-F238E27FC236}">
                  <a16:creationId xmlns:a16="http://schemas.microsoft.com/office/drawing/2014/main" id="{30C17DFD-5F74-E07A-8D2C-988B8AD372FB}"/>
                </a:ext>
              </a:extLst>
            </p:cNvPr>
            <p:cNvSpPr/>
            <p:nvPr/>
          </p:nvSpPr>
          <p:spPr>
            <a:xfrm>
              <a:off x="10811610" y="2990565"/>
              <a:ext cx="247754" cy="1836516"/>
            </a:xfrm>
            <a:prstGeom prst="triangle">
              <a:avLst/>
            </a:prstGeom>
            <a:gradFill flip="none" rotWithShape="1">
              <a:gsLst>
                <a:gs pos="100000">
                  <a:srgbClr val="132B43"/>
                </a:gs>
                <a:gs pos="0">
                  <a:srgbClr val="56B1F7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3DB6B7D2-8EB2-B453-400C-E2F57E5F38A7}"/>
              </a:ext>
            </a:extLst>
          </p:cNvPr>
          <p:cNvSpPr txBox="1"/>
          <p:nvPr/>
        </p:nvSpPr>
        <p:spPr>
          <a:xfrm>
            <a:off x="2030797" y="3482537"/>
            <a:ext cx="277640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srgbClr val="005CA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*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37AE0F7-2626-9CC6-2FBA-FAB1F0F3AB0B}"/>
              </a:ext>
            </a:extLst>
          </p:cNvPr>
          <p:cNvSpPr txBox="1"/>
          <p:nvPr/>
        </p:nvSpPr>
        <p:spPr>
          <a:xfrm>
            <a:off x="3522390" y="3569542"/>
            <a:ext cx="277640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srgbClr val="005CA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*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76528A1-A36B-4566-BB51-EB80EE2B4C53}"/>
              </a:ext>
            </a:extLst>
          </p:cNvPr>
          <p:cNvSpPr txBox="1"/>
          <p:nvPr/>
        </p:nvSpPr>
        <p:spPr>
          <a:xfrm>
            <a:off x="3736075" y="3612392"/>
            <a:ext cx="277640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srgbClr val="005CA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*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25BF010-DE04-0F5C-6A63-B32AB07E1172}"/>
              </a:ext>
            </a:extLst>
          </p:cNvPr>
          <p:cNvSpPr txBox="1"/>
          <p:nvPr/>
        </p:nvSpPr>
        <p:spPr>
          <a:xfrm>
            <a:off x="4159740" y="3638485"/>
            <a:ext cx="277640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srgbClr val="005CA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*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525B861-DDDD-AB72-1293-B7A7F369150B}"/>
              </a:ext>
            </a:extLst>
          </p:cNvPr>
          <p:cNvSpPr txBox="1"/>
          <p:nvPr/>
        </p:nvSpPr>
        <p:spPr>
          <a:xfrm>
            <a:off x="5866973" y="3851210"/>
            <a:ext cx="277640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srgbClr val="005CA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*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F3F33CF-434C-5E34-D2F5-B16854348D1E}"/>
              </a:ext>
            </a:extLst>
          </p:cNvPr>
          <p:cNvSpPr txBox="1"/>
          <p:nvPr/>
        </p:nvSpPr>
        <p:spPr>
          <a:xfrm>
            <a:off x="6715464" y="4186427"/>
            <a:ext cx="277640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srgbClr val="005CA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*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6DED7511-9977-1EB8-4919-9B626C8D08B9}"/>
              </a:ext>
            </a:extLst>
          </p:cNvPr>
          <p:cNvSpPr txBox="1"/>
          <p:nvPr/>
        </p:nvSpPr>
        <p:spPr>
          <a:xfrm>
            <a:off x="6931364" y="4253102"/>
            <a:ext cx="277640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srgbClr val="005CA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*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C0A0B196-047E-8F1C-D679-BC1209ED793D}"/>
              </a:ext>
            </a:extLst>
          </p:cNvPr>
          <p:cNvSpPr txBox="1"/>
          <p:nvPr/>
        </p:nvSpPr>
        <p:spPr>
          <a:xfrm>
            <a:off x="7569539" y="4367402"/>
            <a:ext cx="277640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srgbClr val="005CA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*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C2935EB6-EF83-F72C-58DB-F7C14E0BB29A}"/>
              </a:ext>
            </a:extLst>
          </p:cNvPr>
          <p:cNvSpPr txBox="1"/>
          <p:nvPr/>
        </p:nvSpPr>
        <p:spPr>
          <a:xfrm>
            <a:off x="7988639" y="4748402"/>
            <a:ext cx="277640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srgbClr val="005CA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*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8D4C1AC-A278-28FD-36FC-EEA45E76511C}"/>
              </a:ext>
            </a:extLst>
          </p:cNvPr>
          <p:cNvSpPr txBox="1"/>
          <p:nvPr/>
        </p:nvSpPr>
        <p:spPr>
          <a:xfrm>
            <a:off x="8845889" y="5091302"/>
            <a:ext cx="277640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srgbClr val="005CA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*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96C8DCC7-3F15-511D-335C-9D8F6DF7F28A}"/>
              </a:ext>
            </a:extLst>
          </p:cNvPr>
          <p:cNvSpPr txBox="1"/>
          <p:nvPr/>
        </p:nvSpPr>
        <p:spPr>
          <a:xfrm>
            <a:off x="2137391" y="5569138"/>
            <a:ext cx="319736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5CA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*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Indicates patients with no VAF assessments   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  beyond 3 cycles of therapy</a:t>
            </a:r>
            <a:endParaRPr kumimoji="0" lang="en-AU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A9A2924-6D77-703D-CF8D-A518761CF32B}"/>
              </a:ext>
            </a:extLst>
          </p:cNvPr>
          <p:cNvSpPr txBox="1"/>
          <p:nvPr/>
        </p:nvSpPr>
        <p:spPr>
          <a:xfrm>
            <a:off x="8534400" y="6496293"/>
            <a:ext cx="3457576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Arial"/>
              </a:rPr>
              <a:t>Mascarenhas JO, et al. EHA 2025;Abstract LBA4002</a:t>
            </a:r>
          </a:p>
        </p:txBody>
      </p:sp>
    </p:spTree>
    <p:extLst>
      <p:ext uri="{BB962C8B-B14F-4D97-AF65-F5344CB8AC3E}">
        <p14:creationId xmlns:p14="http://schemas.microsoft.com/office/powerpoint/2010/main" val="405294288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03B8DA0-4409-9F39-78BB-D41AD706D4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2801" y="903039"/>
            <a:ext cx="4331773" cy="505192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7EF248D-D804-D775-304E-D8182BB5BD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Novel JAK2 V617F inhibition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4D603E6-2B11-4255-4B03-8C50D60370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1" y="914400"/>
            <a:ext cx="4724400" cy="279047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BFD0DFE-4747-8557-59B2-28338A19104A}"/>
              </a:ext>
            </a:extLst>
          </p:cNvPr>
          <p:cNvSpPr txBox="1"/>
          <p:nvPr/>
        </p:nvSpPr>
        <p:spPr>
          <a:xfrm>
            <a:off x="283222" y="3808129"/>
            <a:ext cx="4648201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D2758"/>
                </a:solidFill>
                <a:effectLst/>
                <a:uLnTx/>
                <a:uFillTx/>
                <a:latin typeface="CIDFont+F8"/>
                <a:ea typeface="+mn-ea"/>
                <a:cs typeface="+mn-cs"/>
              </a:rPr>
              <a:t>All current JAK2 inhibitors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D2758"/>
                </a:solidFill>
                <a:effectLst/>
                <a:uLnTx/>
                <a:uFillTx/>
                <a:latin typeface="CIDFont+F3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D2758"/>
                </a:solidFill>
                <a:effectLst/>
                <a:uLnTx/>
                <a:uFillTx/>
                <a:latin typeface="CIDFont+F8"/>
                <a:ea typeface="+mn-ea"/>
                <a:cs typeface="+mn-cs"/>
              </a:rPr>
              <a:t>are Type I inhibitors that bind the active conformation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D2758"/>
                </a:solidFill>
                <a:effectLst/>
                <a:uLnTx/>
                <a:uFillTx/>
                <a:latin typeface="CIDFont+F3"/>
                <a:ea typeface="+mn-ea"/>
                <a:cs typeface="+mn-cs"/>
              </a:rPr>
              <a:t>Type II JAK2 inhibition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D2758"/>
                </a:solidFill>
                <a:effectLst/>
                <a:uLnTx/>
                <a:uFillTx/>
                <a:latin typeface="CIDFont+F8"/>
                <a:ea typeface="+mn-ea"/>
                <a:cs typeface="+mn-cs"/>
              </a:rPr>
              <a:t>overcomes ruxolitinib persistent MPN cells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57C817D-C5DE-F539-FE5B-034C4ED7D5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7411" y="2721077"/>
            <a:ext cx="6141710" cy="332577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60325">
            <a:solidFill>
              <a:schemeClr val="accent1"/>
            </a:solidFill>
          </a:ln>
          <a:effectLst/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F4755D4-898F-8074-7C49-788211DFB0FC}"/>
              </a:ext>
            </a:extLst>
          </p:cNvPr>
          <p:cNvSpPr txBox="1"/>
          <p:nvPr/>
        </p:nvSpPr>
        <p:spPr>
          <a:xfrm>
            <a:off x="5032899" y="1648298"/>
            <a:ext cx="6270535" cy="92333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60325">
            <a:solidFill>
              <a:schemeClr val="accent1"/>
            </a:solidFill>
          </a:ln>
          <a:effectLst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452"/>
                </a:solidFill>
                <a:effectLst/>
                <a:uLnTx/>
                <a:uFillTx/>
                <a:latin typeface="CIDFont+F3"/>
                <a:ea typeface="+mn-ea"/>
                <a:cs typeface="+mn-cs"/>
              </a:rPr>
              <a:t>AJX-101: 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452"/>
                </a:solidFill>
                <a:effectLst/>
                <a:uLnTx/>
                <a:uFillTx/>
                <a:latin typeface="CIDFont+F3"/>
                <a:ea typeface="+mn-ea"/>
                <a:cs typeface="+mn-cs"/>
              </a:rPr>
              <a:t>A Multicenter, Open-Label, Phase 1 Study of AJ1-11095 Administered as Oral Monotherapy in Patients with Myelofibrosis  Who Have Been Failed by a Type 1 JAK2 Inhibitor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17D734E-F781-8750-209A-69842701E43D}"/>
              </a:ext>
            </a:extLst>
          </p:cNvPr>
          <p:cNvSpPr txBox="1"/>
          <p:nvPr/>
        </p:nvSpPr>
        <p:spPr>
          <a:xfrm>
            <a:off x="8467" y="5824156"/>
            <a:ext cx="3457576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Arial"/>
              </a:rPr>
              <a:t>Mascarenhas JO. MPN Education Foundation</a:t>
            </a:r>
          </a:p>
        </p:txBody>
      </p:sp>
    </p:spTree>
    <p:extLst>
      <p:ext uri="{BB962C8B-B14F-4D97-AF65-F5344CB8AC3E}">
        <p14:creationId xmlns:p14="http://schemas.microsoft.com/office/powerpoint/2010/main" val="2717729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957043-7F27-F952-1B7E-E53F57F012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8F5A5C-3A08-EF85-4708-54ACC17568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Novel JAK2 V617F inhibition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EB7032F-4BE6-A3A7-E683-2B5BA4519D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143000"/>
            <a:ext cx="2895600" cy="442263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C8EFB98-5DF7-2FD4-D558-0CA81603A2AD}"/>
              </a:ext>
            </a:extLst>
          </p:cNvPr>
          <p:cNvSpPr txBox="1"/>
          <p:nvPr/>
        </p:nvSpPr>
        <p:spPr>
          <a:xfrm>
            <a:off x="4114800" y="1981200"/>
            <a:ext cx="6248400" cy="101566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60325">
            <a:solidFill>
              <a:schemeClr val="accent1"/>
            </a:solidFill>
          </a:ln>
          <a:effectLst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452"/>
                </a:solidFill>
                <a:effectLst/>
                <a:uLnTx/>
                <a:uFillTx/>
                <a:latin typeface="CIDFont+F3"/>
                <a:ea typeface="+mn-ea"/>
                <a:cs typeface="+mn-cs"/>
              </a:rPr>
              <a:t>INCB 160058-101: 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Multicenter Study of INCB160058 (selective 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JAK2V617F inhibitor)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in Participants With Myeloproliferative Neoplasms</a:t>
            </a:r>
          </a:p>
        </p:txBody>
      </p:sp>
    </p:spTree>
    <p:extLst>
      <p:ext uri="{BB962C8B-B14F-4D97-AF65-F5344CB8AC3E}">
        <p14:creationId xmlns:p14="http://schemas.microsoft.com/office/powerpoint/2010/main" val="3352635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9">
            <a:extLst>
              <a:ext uri="{FF2B5EF4-FFF2-40B4-BE49-F238E27FC236}">
                <a16:creationId xmlns:a16="http://schemas.microsoft.com/office/drawing/2014/main" id="{788E311F-88FF-4BEA-81C8-FB96B9E01CE7}"/>
              </a:ext>
            </a:extLst>
          </p:cNvPr>
          <p:cNvSpPr>
            <a:spLocks noGrp="1"/>
          </p:cNvSpPr>
          <p:nvPr/>
        </p:nvSpPr>
        <p:spPr>
          <a:xfrm>
            <a:off x="479425" y="407908"/>
            <a:ext cx="11233149" cy="74226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71E4C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Conclusions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AE70DF6-C4B7-497D-8626-CB9BF33EB0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82200" y="4058662"/>
            <a:ext cx="2023118" cy="2023118"/>
          </a:xfrm>
          <a:prstGeom prst="rect">
            <a:avLst/>
          </a:prstGeom>
          <a:noFill/>
        </p:spPr>
      </p:pic>
      <p:sp>
        <p:nvSpPr>
          <p:cNvPr id="4" name="TextBox 8">
            <a:extLst>
              <a:ext uri="{FF2B5EF4-FFF2-40B4-BE49-F238E27FC236}">
                <a16:creationId xmlns:a16="http://schemas.microsoft.com/office/drawing/2014/main" id="{45CD65F5-AA95-4934-9490-2B11882A7A48}"/>
              </a:ext>
            </a:extLst>
          </p:cNvPr>
          <p:cNvSpPr txBox="1"/>
          <p:nvPr/>
        </p:nvSpPr>
        <p:spPr>
          <a:xfrm>
            <a:off x="479425" y="3733800"/>
            <a:ext cx="5768975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eestyle Script" panose="030804020302050B0404" pitchFamily="66" charset="0"/>
                <a:ea typeface="+mn-ea"/>
                <a:cs typeface="+mn-cs"/>
              </a:rPr>
              <a:t>Thank you 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eestyle Script" panose="030804020302050B0404" pitchFamily="66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Abdulraheem Yacoub, MD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Assistant Professor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The University of Kansas Cancer Center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Email: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hlinkClick r:id="rId3"/>
              </a:rPr>
              <a:t>ayacoub@kumc.edu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Cell phone: 314-882-7124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4F6EEC98-9F81-4958-9130-55795AF69313}"/>
              </a:ext>
            </a:extLst>
          </p:cNvPr>
          <p:cNvSpPr txBox="1"/>
          <p:nvPr/>
        </p:nvSpPr>
        <p:spPr>
          <a:xfrm>
            <a:off x="479425" y="1150173"/>
            <a:ext cx="10690307" cy="29084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46AAB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Significant advances in the understanding of MPN biology has led to many novel and promising therapeutic agents in investigation in Myelofibrosis 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46AAB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First line therapy for MF will likely be re-defined by the ongoing clinical trials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46AAB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Correlative studies, and clinical and molecular predictors are needed to better guide future clinical trial design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46AAB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Advocacy for clinical trial enrolment is a must to advance the therapeutic field forward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669070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E828C9-7A93-C411-E637-829A1FD4CE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109AB8-F522-AB1E-D1B7-90C2FB07441E}"/>
              </a:ext>
            </a:extLst>
          </p:cNvPr>
          <p:cNvSpPr txBox="1">
            <a:spLocks/>
          </p:cNvSpPr>
          <p:nvPr/>
        </p:nvSpPr>
        <p:spPr>
          <a:xfrm>
            <a:off x="2438400" y="2856706"/>
            <a:ext cx="7315200" cy="1143000"/>
          </a:xfrm>
          <a:prstGeom prst="rect">
            <a:avLst/>
          </a:prstGeom>
          <a:solidFill>
            <a:srgbClr val="367BB9"/>
          </a:solidFill>
          <a:ln w="25400">
            <a:solidFill>
              <a:schemeClr val="tx1"/>
            </a:solidFill>
          </a:ln>
          <a:effectLst>
            <a:glow rad="152400">
              <a:schemeClr val="tx1">
                <a:alpha val="10000"/>
              </a:schemeClr>
            </a:glow>
          </a:effectLst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002656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ctr" defTabSz="914400" rtl="0" eaLnBrk="0" fontAlgn="auto" latinLnBrk="0" hangingPunct="0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-1" charset="0"/>
                <a:ea typeface="ＭＳ Ｐゴシック" pitchFamily="-1" charset="-128"/>
                <a:cs typeface="Arial" charset="0"/>
              </a:rPr>
              <a:t>QUESTIONS?</a:t>
            </a:r>
            <a:endParaRPr kumimoji="0" lang="en-US" sz="40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-1" charset="0"/>
              <a:ea typeface="ＭＳ Ｐゴシック" pitchFamily="-1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473051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1704FF-C89C-B280-E26D-EFD4670BC3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384474-8648-F2AF-4177-53A7A7D133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987" y="83127"/>
            <a:ext cx="11262167" cy="1061462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2800" dirty="0"/>
              <a:t>Module 15: Targeted Therapies for NSCLC 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5F150B2-5B86-66D5-0EF7-3FDF930B75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987" y="1144587"/>
            <a:ext cx="11262167" cy="5257800"/>
          </a:xfrm>
        </p:spPr>
        <p:txBody>
          <a:bodyPr lIns="365760" tIns="274320" rIns="365760">
            <a:noAutofit/>
          </a:bodyPr>
          <a:lstStyle/>
          <a:p>
            <a:pPr>
              <a:lnSpc>
                <a:spcPct val="100000"/>
              </a:lnSpc>
              <a:spcBef>
                <a:spcPts val="3000"/>
              </a:spcBef>
            </a:pPr>
            <a:r>
              <a:rPr lang="en-US" sz="3000" dirty="0"/>
              <a:t>Therapeutic Approaches Targeting HER2 and RET — </a:t>
            </a:r>
            <a:br>
              <a:rPr lang="en-US" sz="3000" dirty="0"/>
            </a:br>
            <a:r>
              <a:rPr lang="en-US" sz="3000" b="0" dirty="0"/>
              <a:t>Dr Bazhenova</a:t>
            </a:r>
          </a:p>
          <a:p>
            <a:pPr>
              <a:lnSpc>
                <a:spcPct val="100000"/>
              </a:lnSpc>
              <a:spcBef>
                <a:spcPts val="3000"/>
              </a:spcBef>
            </a:pPr>
            <a:r>
              <a:rPr lang="en-US" sz="3000" dirty="0"/>
              <a:t>Therapeutic Approaches Targeting ALK and ROS1 — </a:t>
            </a:r>
            <a:br>
              <a:rPr lang="en-US" sz="3000" dirty="0"/>
            </a:br>
            <a:r>
              <a:rPr lang="en-US" sz="3000" b="0" dirty="0"/>
              <a:t>Dr Langer</a:t>
            </a:r>
          </a:p>
        </p:txBody>
      </p:sp>
    </p:spTree>
    <p:extLst>
      <p:ext uri="{BB962C8B-B14F-4D97-AF65-F5344CB8AC3E}">
        <p14:creationId xmlns:p14="http://schemas.microsoft.com/office/powerpoint/2010/main" val="63844081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7B5F52-FFC2-BB68-2477-08F00D7BAA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DC4FFB-3A0C-B5FA-52B4-A973579A9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144588"/>
          </a:xfrm>
        </p:spPr>
        <p:txBody>
          <a:bodyPr>
            <a:normAutofit/>
          </a:bodyPr>
          <a:lstStyle/>
          <a:p>
            <a:r>
              <a:rPr lang="en-US" sz="3000" dirty="0"/>
              <a:t>Faculty</a:t>
            </a:r>
          </a:p>
        </p:txBody>
      </p:sp>
      <p:sp>
        <p:nvSpPr>
          <p:cNvPr id="3" name="Text Box 7">
            <a:extLst>
              <a:ext uri="{FF2B5EF4-FFF2-40B4-BE49-F238E27FC236}">
                <a16:creationId xmlns:a16="http://schemas.microsoft.com/office/drawing/2014/main" id="{8EB98597-BF41-5BB4-C42D-F50E83F0DB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24486" y="1653363"/>
            <a:ext cx="3840480" cy="15318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0" tIns="0" rIns="0" bIns="0">
            <a:prstTxWarp prst="textNoShape">
              <a:avLst/>
            </a:prstTxWarp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Lyudmila Bazhenova, MD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UC San Diego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Moores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 Cancer Center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San Diego, California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43EF487-BF10-4810-29AD-587C34F84CB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002847" y="4083960"/>
            <a:ext cx="1261872" cy="1261872"/>
          </a:xfrm>
          <a:prstGeom prst="rect">
            <a:avLst/>
          </a:prstGeom>
        </p:spPr>
      </p:pic>
      <p:sp>
        <p:nvSpPr>
          <p:cNvPr id="6" name="Text Box 7">
            <a:extLst>
              <a:ext uri="{FF2B5EF4-FFF2-40B4-BE49-F238E27FC236}">
                <a16:creationId xmlns:a16="http://schemas.microsoft.com/office/drawing/2014/main" id="{62801659-95AB-BDD6-9E59-C272C994B2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24486" y="4083960"/>
            <a:ext cx="3840480" cy="15318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0" tIns="0" rIns="0" bIns="0">
            <a:prstTxWarp prst="textNoShape">
              <a:avLst/>
            </a:prstTxWarp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Corey J Langer, MD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Abramson Cancer Center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Philadelphia, Pennsylvania</a:t>
            </a:r>
          </a:p>
        </p:txBody>
      </p:sp>
      <p:sp>
        <p:nvSpPr>
          <p:cNvPr id="10" name="Text Box 9">
            <a:extLst>
              <a:ext uri="{FF2B5EF4-FFF2-40B4-BE49-F238E27FC236}">
                <a16:creationId xmlns:a16="http://schemas.microsoft.com/office/drawing/2014/main" id="{788DB1F2-65CB-BC8A-F00B-6D873B0DC3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6372" y="4083960"/>
            <a:ext cx="3840480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0" tIns="0" rIns="0" bIns="0">
            <a:prstTxWarp prst="textNoShape">
              <a:avLst/>
            </a:prstTxWarp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itchFamily="-72" charset="0"/>
                <a:ea typeface="MS PGothic" charset="0"/>
                <a:cs typeface="+mn-cs"/>
              </a:rPr>
              <a:t>Co-Moderator</a:t>
            </a:r>
            <a:b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-72" charset="0"/>
                <a:ea typeface="MS PGothic" charset="0"/>
                <a:cs typeface="+mn-cs"/>
              </a:rPr>
            </a:b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-72" charset="0"/>
                <a:ea typeface="MS PGothic" charset="0"/>
                <a:cs typeface="+mn-cs"/>
              </a:rPr>
              <a:t>Sunil Gandhi, MD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-72" charset="0"/>
                <a:ea typeface="MS PGothic" charset="0"/>
                <a:cs typeface="+mn-cs"/>
              </a:rPr>
              <a:t>Florida Cancer Specialists &amp; 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-72" charset="0"/>
                <a:ea typeface="MS PGothic" charset="0"/>
                <a:cs typeface="+mn-cs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-72" charset="0"/>
                <a:ea typeface="MS PGothic" charset="0"/>
                <a:cs typeface="+mn-cs"/>
              </a:rPr>
              <a:t>Research Institute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-72" charset="0"/>
                <a:ea typeface="MS PGothic" charset="0"/>
                <a:cs typeface="+mn-cs"/>
              </a:rPr>
              <a:t>Lecanto, Florida</a:t>
            </a:r>
          </a:p>
        </p:txBody>
      </p:sp>
      <p:sp>
        <p:nvSpPr>
          <p:cNvPr id="9" name="Text Box 7">
            <a:extLst>
              <a:ext uri="{FF2B5EF4-FFF2-40B4-BE49-F238E27FC236}">
                <a16:creationId xmlns:a16="http://schemas.microsoft.com/office/drawing/2014/main" id="{4C9FB56B-EFE6-0914-36EE-2BA4084795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6372" y="1653363"/>
            <a:ext cx="3840480" cy="15318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0" tIns="0" rIns="0" bIns="0">
            <a:prstTxWarp prst="textNoShape">
              <a:avLst/>
            </a:prstTxWarp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itchFamily="-72" charset="0"/>
                <a:ea typeface="MS PGothic" charset="0"/>
                <a:cs typeface="+mn-cs"/>
              </a:rPr>
              <a:t>Moderator</a:t>
            </a:r>
            <a:br>
              <a: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-72" charset="0"/>
                <a:ea typeface="MS PGothic" charset="0"/>
                <a:cs typeface="+mn-cs"/>
              </a:rPr>
            </a:br>
            <a:r>
              <a: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-72" charset="0"/>
                <a:ea typeface="MS PGothic" charset="0"/>
                <a:cs typeface="+mn-cs"/>
              </a:rPr>
              <a:t>Neil Love, MD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-72" charset="0"/>
                <a:ea typeface="MS PGothic" charset="0"/>
                <a:cs typeface="+mn-cs"/>
              </a:rPr>
              <a:t>Research To Practice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-72" charset="0"/>
                <a:ea typeface="MS PGothic" charset="0"/>
                <a:cs typeface="+mn-cs"/>
              </a:rPr>
              <a:t>Miami, Florida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094304A-F254-77FE-6122-19AE5780369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224733" y="4083960"/>
            <a:ext cx="1261872" cy="12618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6CFD623-78FF-6303-76E2-A1BD5AA19B3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24733" y="1653363"/>
            <a:ext cx="1261872" cy="126187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7FF7E32-A6F7-09D0-549C-C3067196719E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1002847" y="1653363"/>
            <a:ext cx="1261872" cy="126187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1158065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290FB7-6E1F-B9F8-10E5-90CD9D529E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E07FE48-7FA6-93D3-D572-C1BAD8DCF093}"/>
              </a:ext>
            </a:extLst>
          </p:cNvPr>
          <p:cNvSpPr/>
          <p:nvPr/>
        </p:nvSpPr>
        <p:spPr bwMode="auto">
          <a:xfrm>
            <a:off x="684426" y="1365969"/>
            <a:ext cx="10731324" cy="1154236"/>
          </a:xfrm>
          <a:prstGeom prst="rect">
            <a:avLst/>
          </a:prstGeom>
          <a:solidFill>
            <a:srgbClr val="0432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MS PGothic" charset="0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25FAF9F-1783-773E-6628-54D02F1841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987" y="83127"/>
            <a:ext cx="11262167" cy="1061462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2800" dirty="0"/>
              <a:t>Module 15: Targeted Therapies for NSCLC 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99DF4A9-AE81-A17A-AAAC-7A40084488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987" y="1144587"/>
            <a:ext cx="11262167" cy="5257800"/>
          </a:xfrm>
        </p:spPr>
        <p:txBody>
          <a:bodyPr lIns="365760" tIns="274320" rIns="365760">
            <a:noAutofit/>
          </a:bodyPr>
          <a:lstStyle/>
          <a:p>
            <a:pPr>
              <a:lnSpc>
                <a:spcPct val="100000"/>
              </a:lnSpc>
              <a:spcBef>
                <a:spcPts val="3000"/>
              </a:spcBef>
            </a:pPr>
            <a:r>
              <a:rPr lang="en-US" sz="3000" dirty="0">
                <a:solidFill>
                  <a:schemeClr val="bg1"/>
                </a:solidFill>
              </a:rPr>
              <a:t>Therapeutic Approaches Targeting HER2 and RET — </a:t>
            </a:r>
            <a:br>
              <a:rPr lang="en-US" sz="3000" dirty="0">
                <a:solidFill>
                  <a:schemeClr val="bg1"/>
                </a:solidFill>
              </a:rPr>
            </a:br>
            <a:r>
              <a:rPr lang="en-US" sz="3000" b="0" dirty="0">
                <a:solidFill>
                  <a:schemeClr val="bg1"/>
                </a:solidFill>
              </a:rPr>
              <a:t>Dr Bazhenova</a:t>
            </a:r>
          </a:p>
          <a:p>
            <a:pPr>
              <a:lnSpc>
                <a:spcPct val="100000"/>
              </a:lnSpc>
              <a:spcBef>
                <a:spcPts val="3000"/>
              </a:spcBef>
            </a:pPr>
            <a:r>
              <a:rPr lang="en-US" sz="3000" dirty="0"/>
              <a:t>Therapeutic Approaches Targeting ALK and ROS1 — </a:t>
            </a:r>
            <a:br>
              <a:rPr lang="en-US" sz="3000" dirty="0"/>
            </a:br>
            <a:r>
              <a:rPr lang="en-US" sz="3000" b="0" dirty="0"/>
              <a:t>Dr Langer</a:t>
            </a:r>
          </a:p>
        </p:txBody>
      </p:sp>
    </p:spTree>
    <p:extLst>
      <p:ext uri="{BB962C8B-B14F-4D97-AF65-F5344CB8AC3E}">
        <p14:creationId xmlns:p14="http://schemas.microsoft.com/office/powerpoint/2010/main" val="211992763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354C3C-9062-A968-1AB9-D2B9711A44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98B56E-F84A-10B1-E2C5-E497E6D591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144588"/>
          </a:xfrm>
        </p:spPr>
        <p:txBody>
          <a:bodyPr>
            <a:normAutofit/>
          </a:bodyPr>
          <a:lstStyle/>
          <a:p>
            <a:r>
              <a:rPr lang="en-US" sz="3000" dirty="0"/>
              <a:t>Module 15: Targeted Therapies for NSCLC </a:t>
            </a:r>
            <a:endParaRPr lang="en-US" sz="3000" dirty="0">
              <a:solidFill>
                <a:srgbClr val="0070C0"/>
              </a:solidFill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595E28B-E8AA-7FEB-8C0F-ACD0150DCD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987" y="1144587"/>
            <a:ext cx="11262167" cy="5257800"/>
          </a:xfrm>
        </p:spPr>
        <p:txBody>
          <a:bodyPr>
            <a:noAutofit/>
          </a:bodyPr>
          <a:lstStyle/>
          <a:p>
            <a:pPr>
              <a:lnSpc>
                <a:spcPts val="3800"/>
              </a:lnSpc>
              <a:spcBef>
                <a:spcPts val="2000"/>
              </a:spcBef>
              <a:spcAft>
                <a:spcPts val="2000"/>
              </a:spcAft>
            </a:pPr>
            <a:endParaRPr lang="en-US" sz="2800" noProof="0" dirty="0"/>
          </a:p>
          <a:p>
            <a:pPr>
              <a:lnSpc>
                <a:spcPts val="3800"/>
              </a:lnSpc>
              <a:spcBef>
                <a:spcPts val="2000"/>
              </a:spcBef>
              <a:spcAft>
                <a:spcPts val="2000"/>
              </a:spcAft>
            </a:pPr>
            <a:r>
              <a:rPr lang="en-US" sz="3600" noProof="0" dirty="0">
                <a:latin typeface="Calibri" panose="020F0502020204030204" pitchFamily="34" charset="0"/>
                <a:cs typeface="Calibri" panose="020F0502020204030204" pitchFamily="34" charset="0"/>
              </a:rPr>
              <a:t>We would like to do a “best paper or presentation of the year” activity. </a:t>
            </a:r>
            <a:r>
              <a:rPr lang="en-US" sz="3600" noProof="0">
                <a:latin typeface="Calibri" panose="020F0502020204030204" pitchFamily="34" charset="0"/>
                <a:cs typeface="Calibri" panose="020F0502020204030204" pitchFamily="34" charset="0"/>
              </a:rPr>
              <a:t>Please suggest one “paper of the year” and 2 other worthy papers based on the value in treatment of current and future patients.</a:t>
            </a:r>
            <a:endParaRPr lang="en-US" sz="3600" b="0" noProof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81393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3473BF-C15A-4AD9-93B3-A080C0E9EE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Diagnosis of Systemic Mastocytosis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A3C0B25-BC4B-5DC0-D721-24F5A409C1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00" y="2197099"/>
            <a:ext cx="5114962" cy="28958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BCCEABE-A986-962E-1B3A-0D87FC9619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9155" y="1549400"/>
            <a:ext cx="6042845" cy="4413646"/>
          </a:xfrm>
          <a:prstGeom prst="rect">
            <a:avLst/>
          </a:prstGeom>
        </p:spPr>
      </p:pic>
      <p:sp>
        <p:nvSpPr>
          <p:cNvPr id="10" name="Left Brace 9">
            <a:extLst>
              <a:ext uri="{FF2B5EF4-FFF2-40B4-BE49-F238E27FC236}">
                <a16:creationId xmlns:a16="http://schemas.microsoft.com/office/drawing/2014/main" id="{0ECB16C4-B1C1-7C35-C1C7-96E293B2D675}"/>
              </a:ext>
            </a:extLst>
          </p:cNvPr>
          <p:cNvSpPr/>
          <p:nvPr/>
        </p:nvSpPr>
        <p:spPr>
          <a:xfrm>
            <a:off x="5861085" y="1638300"/>
            <a:ext cx="272473" cy="1955800"/>
          </a:xfrm>
          <a:prstGeom prst="leftBrac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333F7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Left Brace 10">
            <a:extLst>
              <a:ext uri="{FF2B5EF4-FFF2-40B4-BE49-F238E27FC236}">
                <a16:creationId xmlns:a16="http://schemas.microsoft.com/office/drawing/2014/main" id="{7DA5B764-0A08-A8A8-B746-001C71FF3630}"/>
              </a:ext>
            </a:extLst>
          </p:cNvPr>
          <p:cNvSpPr/>
          <p:nvPr/>
        </p:nvSpPr>
        <p:spPr>
          <a:xfrm>
            <a:off x="5861085" y="3793672"/>
            <a:ext cx="272473" cy="1955800"/>
          </a:xfrm>
          <a:prstGeom prst="leftBrac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333F7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2B633EC-BE48-9ED8-D672-3121AA5330BC}"/>
              </a:ext>
            </a:extLst>
          </p:cNvPr>
          <p:cNvSpPr txBox="1"/>
          <p:nvPr/>
        </p:nvSpPr>
        <p:spPr>
          <a:xfrm>
            <a:off x="5105399" y="2286000"/>
            <a:ext cx="9035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3F7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Non-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333F7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AdvSM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333F7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0344CF8-601D-379C-D5CF-12F67A9C5C00}"/>
              </a:ext>
            </a:extLst>
          </p:cNvPr>
          <p:cNvSpPr txBox="1"/>
          <p:nvPr/>
        </p:nvSpPr>
        <p:spPr>
          <a:xfrm>
            <a:off x="5105395" y="4582888"/>
            <a:ext cx="9035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3F7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AdvSM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7214403-C1DF-DD15-9BAE-41672375EDCF}"/>
              </a:ext>
            </a:extLst>
          </p:cNvPr>
          <p:cNvSpPr/>
          <p:nvPr/>
        </p:nvSpPr>
        <p:spPr>
          <a:xfrm>
            <a:off x="8316685" y="2786743"/>
            <a:ext cx="3614057" cy="816428"/>
          </a:xfrm>
          <a:prstGeom prst="roundRect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A40F5CD8-3709-C533-A744-E91C6C2FD2F4}"/>
              </a:ext>
            </a:extLst>
          </p:cNvPr>
          <p:cNvSpPr/>
          <p:nvPr/>
        </p:nvSpPr>
        <p:spPr>
          <a:xfrm>
            <a:off x="8322328" y="4677632"/>
            <a:ext cx="3614057" cy="741035"/>
          </a:xfrm>
          <a:prstGeom prst="roundRect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DF59A5A-A33B-0108-5E86-4C3FF99933AC}"/>
              </a:ext>
            </a:extLst>
          </p:cNvPr>
          <p:cNvSpPr txBox="1"/>
          <p:nvPr/>
        </p:nvSpPr>
        <p:spPr>
          <a:xfrm>
            <a:off x="8026400" y="2935111"/>
            <a:ext cx="1128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98002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4FD2092-572F-CF19-0988-99335066C0A6}"/>
              </a:ext>
            </a:extLst>
          </p:cNvPr>
          <p:cNvSpPr txBox="1"/>
          <p:nvPr/>
        </p:nvSpPr>
        <p:spPr>
          <a:xfrm>
            <a:off x="8020756" y="4758265"/>
            <a:ext cx="1128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98002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63C8999-A695-8CA8-B743-79F190700B7F}"/>
              </a:ext>
            </a:extLst>
          </p:cNvPr>
          <p:cNvSpPr txBox="1"/>
          <p:nvPr/>
        </p:nvSpPr>
        <p:spPr>
          <a:xfrm>
            <a:off x="-65315" y="6581001"/>
            <a:ext cx="9028693" cy="2693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333F7F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Ustun C, et al. 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333F7F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Blood Adv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333F7F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 2025; 9(9):2048-2062.  Khoury JD, et al. 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333F7F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Leukemia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333F7F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 2022; 36(7):1703-1719. Arber DA, et al. 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333F7F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Blood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333F7F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 2022; 140(11):1200-1228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333F7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430166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1951" y="1844886"/>
            <a:ext cx="10283071" cy="1470025"/>
          </a:xfrm>
        </p:spPr>
        <p:txBody>
          <a:bodyPr/>
          <a:lstStyle/>
          <a:p>
            <a:r>
              <a:rPr lang="en-US" dirty="0"/>
              <a:t>Therapeutic Approaches Targeting HER2 and RET </a:t>
            </a: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1951" y="3708252"/>
            <a:ext cx="6547212" cy="2025283"/>
          </a:xfrm>
        </p:spPr>
        <p:txBody>
          <a:bodyPr>
            <a:normAutofit/>
          </a:bodyPr>
          <a:lstStyle/>
          <a:p>
            <a:r>
              <a:rPr lang="en-US" dirty="0"/>
              <a:t>Lyudmila Bazhenova, MD, FASCO</a:t>
            </a:r>
          </a:p>
          <a:p>
            <a:r>
              <a:rPr lang="en-US" dirty="0"/>
              <a:t>Professor of Medicine</a:t>
            </a:r>
          </a:p>
          <a:p>
            <a:r>
              <a:rPr lang="en-US" dirty="0"/>
              <a:t>Lung Cancer Unit Leader</a:t>
            </a:r>
          </a:p>
          <a:p>
            <a:r>
              <a:rPr lang="en-US" dirty="0"/>
              <a:t>Director Hematology Oncology training program</a:t>
            </a:r>
          </a:p>
          <a:p>
            <a:r>
              <a:rPr lang="en-US" dirty="0"/>
              <a:t>UC San Diego </a:t>
            </a:r>
            <a:r>
              <a:rPr lang="en-US" dirty="0" err="1"/>
              <a:t>Moores</a:t>
            </a:r>
            <a:r>
              <a:rPr lang="en-US" dirty="0"/>
              <a:t> Cancer Center. </a:t>
            </a:r>
          </a:p>
        </p:txBody>
      </p:sp>
    </p:spTree>
    <p:extLst>
      <p:ext uri="{BB962C8B-B14F-4D97-AF65-F5344CB8AC3E}">
        <p14:creationId xmlns:p14="http://schemas.microsoft.com/office/powerpoint/2010/main" val="252841897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94AA130-DE16-B2BA-3FC4-99EB5605AC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Disclosures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626BAB36-3C71-D0A2-39F6-F22553D6603D}"/>
              </a:ext>
            </a:extLst>
          </p:cNvPr>
          <p:cNvGraphicFramePr>
            <a:graphicFrameLocks noGrp="1"/>
          </p:cNvGraphicFramePr>
          <p:nvPr/>
        </p:nvGraphicFramePr>
        <p:xfrm>
          <a:off x="1230488" y="1904998"/>
          <a:ext cx="9572979" cy="280246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71679">
                  <a:extLst>
                    <a:ext uri="{9D8B030D-6E8A-4147-A177-3AD203B41FA5}">
                      <a16:colId xmlns:a16="http://schemas.microsoft.com/office/drawing/2014/main" val="4104422222"/>
                    </a:ext>
                  </a:extLst>
                </a:gridCol>
                <a:gridCol w="6801300">
                  <a:extLst>
                    <a:ext uri="{9D8B030D-6E8A-4147-A177-3AD203B41FA5}">
                      <a16:colId xmlns:a16="http://schemas.microsoft.com/office/drawing/2014/main" val="517427020"/>
                    </a:ext>
                  </a:extLst>
                </a:gridCol>
              </a:tblGrid>
              <a:tr h="1723914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000000"/>
                          </a:solidFill>
                        </a:rPr>
                        <a:t>Advisory Committees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rgbClr val="000000"/>
                          </a:solidFill>
                        </a:rPr>
                        <a:t>AbbVie Inc, Bayer HealthCare Pharmaceuticals, Boehringer Ingelheim Pharmaceuticals Inc, Bristol Myers Squibb, Genentech, a member of the Roche Group, Janssen Biotech Inc, Lilly, Merck, Natera Inc, </a:t>
                      </a:r>
                      <a:r>
                        <a:rPr lang="en-US" b="0" dirty="0" err="1">
                          <a:solidFill>
                            <a:srgbClr val="000000"/>
                          </a:solidFill>
                        </a:rPr>
                        <a:t>Nuvalent</a:t>
                      </a:r>
                      <a:r>
                        <a:rPr lang="en-US" b="0" dirty="0">
                          <a:solidFill>
                            <a:srgbClr val="000000"/>
                          </a:solidFill>
                        </a:rPr>
                        <a:t>, Pfizer Inc, Revolution Medicines Inc, Summit Therapeutics, Taiho Oncology Inc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27145493"/>
                  </a:ext>
                </a:extLst>
              </a:tr>
              <a:tr h="1078555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000000"/>
                          </a:solidFill>
                        </a:rPr>
                        <a:t>Nonrelevant Financial Relationships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rgbClr val="000000"/>
                          </a:solidFill>
                        </a:rPr>
                        <a:t>Alliance for Clinical Trials in Oncology Foundation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46462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0521481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HER 2 alterations</a:t>
            </a:r>
          </a:p>
        </p:txBody>
      </p:sp>
    </p:spTree>
    <p:extLst>
      <p:ext uri="{BB962C8B-B14F-4D97-AF65-F5344CB8AC3E}">
        <p14:creationId xmlns:p14="http://schemas.microsoft.com/office/powerpoint/2010/main" val="4577849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642E31-697D-568F-F9CD-DBA9415147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66BF5F26-7BE0-2F8E-62D8-A67C62392ABF}"/>
              </a:ext>
            </a:extLst>
          </p:cNvPr>
          <p:cNvGraphicFramePr>
            <a:graphicFrameLocks noGrp="1"/>
          </p:cNvGraphicFramePr>
          <p:nvPr/>
        </p:nvGraphicFramePr>
        <p:xfrm>
          <a:off x="168986" y="1195229"/>
          <a:ext cx="5838114" cy="2621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259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1219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6240">
                <a:tc>
                  <a:txBody>
                    <a:bodyPr/>
                    <a:lstStyle/>
                    <a:p>
                      <a:r>
                        <a:rPr lang="en-US" sz="1800" dirty="0"/>
                        <a:t>HER2 in</a:t>
                      </a:r>
                      <a:r>
                        <a:rPr lang="en-US" sz="1800" baseline="0" dirty="0"/>
                        <a:t> NSCLC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/>
                        <a:t>Frequency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240">
                <a:tc>
                  <a:txBody>
                    <a:bodyPr/>
                    <a:lstStyle/>
                    <a:p>
                      <a:r>
                        <a:rPr lang="en-US" sz="1800" dirty="0"/>
                        <a:t>Protein overexpression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/>
                        <a:t>59%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240">
                <a:tc>
                  <a:txBody>
                    <a:bodyPr/>
                    <a:lstStyle/>
                    <a:p>
                      <a:pPr marL="0" marR="0" indent="0" algn="l" defTabSz="45715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       Overexpression (IHC 2+/ 3+)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/>
                        <a:t>15-30%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6240">
                <a:tc>
                  <a:txBody>
                    <a:bodyPr/>
                    <a:lstStyle/>
                    <a:p>
                      <a:r>
                        <a:rPr lang="en-US" sz="1800" dirty="0"/>
                        <a:t>       Overexpression</a:t>
                      </a:r>
                      <a:r>
                        <a:rPr lang="en-US" sz="1800" baseline="0" dirty="0"/>
                        <a:t> (IHC 3+ only)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/>
                        <a:t>2-6%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4014">
                <a:tc>
                  <a:txBody>
                    <a:bodyPr/>
                    <a:lstStyle/>
                    <a:p>
                      <a:r>
                        <a:rPr lang="en-US" sz="1800" dirty="0"/>
                        <a:t>Amplification (FISH) GCN to CEP 17 &gt;=2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2-6%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6240">
                <a:tc>
                  <a:txBody>
                    <a:bodyPr/>
                    <a:lstStyle/>
                    <a:p>
                      <a:r>
                        <a:rPr lang="en-US" sz="1800" dirty="0"/>
                        <a:t>Mutations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1-5%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EEC7605-5B99-A5BB-882C-CE7CEDD864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7272" y="6141985"/>
            <a:ext cx="9788427" cy="589015"/>
          </a:xfrm>
        </p:spPr>
        <p:txBody>
          <a:bodyPr/>
          <a:lstStyle/>
          <a:p>
            <a:pPr marL="0" indent="0">
              <a:buNone/>
            </a:pPr>
            <a:r>
              <a:rPr lang="en-US" sz="1000" b="0" dirty="0"/>
              <a:t>ECD = extracellular domain; TMD = transmembrane domain.</a:t>
            </a:r>
            <a:br>
              <a:rPr lang="en-US" sz="1000" b="0" dirty="0"/>
            </a:br>
            <a:r>
              <a:rPr lang="en-US" sz="1000" b="0" dirty="0"/>
              <a:t>Pillai RN, et al. </a:t>
            </a:r>
            <a:r>
              <a:rPr lang="en-US" sz="1000" b="0" i="1" dirty="0"/>
              <a:t>Cancer</a:t>
            </a:r>
            <a:r>
              <a:rPr lang="en-US" sz="1000" b="0" dirty="0"/>
              <a:t>. 2017;123(21):4099-4105. Liu S, et al. </a:t>
            </a:r>
            <a:r>
              <a:rPr lang="en-US" sz="1000" b="0" i="1" dirty="0"/>
              <a:t>J Clin Oncol</a:t>
            </a:r>
            <a:r>
              <a:rPr lang="en-US" sz="1000" b="0" dirty="0"/>
              <a:t>. 2010;28(25):4006-4012. Nakamura H, et al. </a:t>
            </a:r>
            <a:r>
              <a:rPr lang="en-US" sz="1000" b="0" i="1" dirty="0"/>
              <a:t>Cancer</a:t>
            </a:r>
            <a:r>
              <a:rPr lang="en-US" sz="1000" b="0" dirty="0"/>
              <a:t>. 2005;92(6):1033-1037. Bansal P, et al. </a:t>
            </a:r>
            <a:r>
              <a:rPr lang="en-US" sz="1000" b="0" i="1" dirty="0"/>
              <a:t>Front Oncol</a:t>
            </a:r>
            <a:r>
              <a:rPr lang="en-US" sz="1000" b="0" dirty="0"/>
              <a:t>. 2016;6:112. </a:t>
            </a:r>
            <a:r>
              <a:rPr lang="en-US" sz="1000" b="0" dirty="0" err="1"/>
              <a:t>Heinmoller</a:t>
            </a:r>
            <a:r>
              <a:rPr lang="en-US" sz="1000" b="0" dirty="0"/>
              <a:t> P, et al. </a:t>
            </a:r>
            <a:r>
              <a:rPr lang="en-US" sz="1000" b="0" i="1" dirty="0"/>
              <a:t>Clin Cancer Res</a:t>
            </a:r>
            <a:r>
              <a:rPr lang="en-US" sz="1000" b="0" dirty="0"/>
              <a:t>. 2003;9(14):5238-5243. Menard S, et al. </a:t>
            </a:r>
            <a:r>
              <a:rPr lang="en-US" sz="1000" b="0" i="1" dirty="0"/>
              <a:t>Ann Oncol</a:t>
            </a:r>
            <a:r>
              <a:rPr lang="en-US" sz="1000" b="0" dirty="0"/>
              <a:t>. 2001;12(Suppl 1):S15-S19. Peters S, et al. </a:t>
            </a:r>
            <a:r>
              <a:rPr lang="en-US" sz="1000" b="0" i="1" dirty="0" err="1"/>
              <a:t>Transl</a:t>
            </a:r>
            <a:r>
              <a:rPr lang="en-US" sz="1000" b="0" i="1" dirty="0"/>
              <a:t> Lung Cancer Res</a:t>
            </a:r>
            <a:r>
              <a:rPr lang="en-US" sz="1000" b="0" dirty="0"/>
              <a:t>. 2014;3(2):84-88. Rothschild SI. </a:t>
            </a:r>
            <a:r>
              <a:rPr lang="en-US" sz="1000" b="0" i="1" dirty="0"/>
              <a:t>Cancer</a:t>
            </a:r>
            <a:r>
              <a:rPr lang="en-US" sz="1000" b="0" dirty="0"/>
              <a:t> (Basel). 2015;7(2):930-949. Hyman DM, et al. </a:t>
            </a:r>
            <a:r>
              <a:rPr lang="en-US" sz="1000" b="0" i="1" dirty="0"/>
              <a:t>Nature</a:t>
            </a:r>
            <a:r>
              <a:rPr lang="en-US" sz="1000" b="0" dirty="0"/>
              <a:t>. 2018;554(7691):189-194.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49AF359-CDF2-5CBF-0DC1-FC53EC5214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871" y="13565"/>
            <a:ext cx="11371232" cy="761135"/>
          </a:xfrm>
        </p:spPr>
        <p:txBody>
          <a:bodyPr/>
          <a:lstStyle/>
          <a:p>
            <a:r>
              <a:rPr lang="en-US" sz="2667" dirty="0"/>
              <a:t>What Is “</a:t>
            </a:r>
            <a:r>
              <a:rPr lang="en-US" sz="2667" i="1" dirty="0"/>
              <a:t>HER2</a:t>
            </a:r>
            <a:r>
              <a:rPr lang="en-US" sz="2667" dirty="0"/>
              <a:t>+” Lung Cancer?</a:t>
            </a:r>
          </a:p>
        </p:txBody>
      </p:sp>
      <p:pic>
        <p:nvPicPr>
          <p:cNvPr id="1026" name="Picture 2" descr="Figure 2:">
            <a:extLst>
              <a:ext uri="{FF2B5EF4-FFF2-40B4-BE49-F238E27FC236}">
                <a16:creationId xmlns:a16="http://schemas.microsoft.com/office/drawing/2014/main" id="{FB76959B-0BB4-1B92-B410-3372C91560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5"/>
          <a:stretch>
            <a:fillRect/>
          </a:stretch>
        </p:blipFill>
        <p:spPr bwMode="auto">
          <a:xfrm>
            <a:off x="6464300" y="304959"/>
            <a:ext cx="5558714" cy="4889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21C5FB4-25EC-2228-CECD-11B81041F26D}"/>
              </a:ext>
            </a:extLst>
          </p:cNvPr>
          <p:cNvSpPr txBox="1"/>
          <p:nvPr/>
        </p:nvSpPr>
        <p:spPr>
          <a:xfrm>
            <a:off x="168986" y="3948195"/>
            <a:ext cx="5965728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4571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4647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TKD mutations: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647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~ 50% to 60%</a:t>
            </a:r>
          </a:p>
          <a:p>
            <a:pPr marL="742950" lvl="1" indent="-285750" defTabSz="457151">
              <a:buFont typeface="Arial" panose="020B0604020202020204" pitchFamily="34" charset="0"/>
              <a:buChar char="•"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4647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Exon 20 insertions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647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(most common): Y772_A775dup (aka ins YVMA)</a:t>
            </a:r>
          </a:p>
          <a:p>
            <a:pPr marL="742901" marR="0" lvl="1" indent="-285750" algn="l" defTabSz="4571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647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Other rare TKD mutations: L755P in exon 19,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4647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etc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46474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285750" marR="0" lvl="0" indent="-285750" algn="l" defTabSz="4571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4647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Trans/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4647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juxtamembrane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4647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domain mutations: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647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~ 5% to 10% G660D, V659E,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4647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etc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46474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285750" marR="0" lvl="0" indent="-285750" algn="l" defTabSz="4571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4647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Extracellular domain mutations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647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: ~10% to 20% S310F, S310Y,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4647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etc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46474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1D2470B-5124-9DB7-FB79-687695263890}"/>
              </a:ext>
            </a:extLst>
          </p:cNvPr>
          <p:cNvSpPr txBox="1"/>
          <p:nvPr/>
        </p:nvSpPr>
        <p:spPr>
          <a:xfrm>
            <a:off x="6044487" y="690092"/>
            <a:ext cx="595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1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6474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ALL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21274FD-C443-261C-ADCF-3D9465B7E87D}"/>
              </a:ext>
            </a:extLst>
          </p:cNvPr>
          <p:cNvSpPr txBox="1"/>
          <p:nvPr/>
        </p:nvSpPr>
        <p:spPr>
          <a:xfrm>
            <a:off x="6007100" y="1915596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1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6474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NSCLC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35F9F97-C318-E690-E05F-5617E14B6F6F}"/>
              </a:ext>
            </a:extLst>
          </p:cNvPr>
          <p:cNvSpPr txBox="1"/>
          <p:nvPr/>
        </p:nvSpPr>
        <p:spPr>
          <a:xfrm>
            <a:off x="6064807" y="3015568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1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6474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Breast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0FF7AC6-2CEE-82DD-0E28-0E624C498D5E}"/>
              </a:ext>
            </a:extLst>
          </p:cNvPr>
          <p:cNvSpPr txBox="1"/>
          <p:nvPr/>
        </p:nvSpPr>
        <p:spPr>
          <a:xfrm>
            <a:off x="6096000" y="4109386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1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6474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Colon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B11DED4-1C8E-D5CB-AB19-EBEC11729982}"/>
              </a:ext>
            </a:extLst>
          </p:cNvPr>
          <p:cNvSpPr txBox="1"/>
          <p:nvPr/>
        </p:nvSpPr>
        <p:spPr>
          <a:xfrm>
            <a:off x="9296423" y="5334892"/>
            <a:ext cx="24336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1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46474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Robichaux et al Cancer cell 2020</a:t>
            </a:r>
          </a:p>
        </p:txBody>
      </p:sp>
    </p:spTree>
    <p:extLst>
      <p:ext uri="{BB962C8B-B14F-4D97-AF65-F5344CB8AC3E}">
        <p14:creationId xmlns:p14="http://schemas.microsoft.com/office/powerpoint/2010/main" val="83258036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3DB9F64-748D-6524-7C85-DBD06C7B5B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495" y="152400"/>
            <a:ext cx="11371232" cy="914400"/>
          </a:xfrm>
        </p:spPr>
        <p:txBody>
          <a:bodyPr anchor="b">
            <a:normAutofit/>
          </a:bodyPr>
          <a:lstStyle/>
          <a:p>
            <a:r>
              <a:rPr lang="en-US" dirty="0"/>
              <a:t>Two major approaches with FDA approval in NSCLC</a:t>
            </a:r>
          </a:p>
        </p:txBody>
      </p:sp>
      <p:graphicFrame>
        <p:nvGraphicFramePr>
          <p:cNvPr id="14" name="Content Placeholder 11">
            <a:extLst>
              <a:ext uri="{FF2B5EF4-FFF2-40B4-BE49-F238E27FC236}">
                <a16:creationId xmlns:a16="http://schemas.microsoft.com/office/drawing/2014/main" id="{A772B71B-EBD6-41AE-2F05-DE707661BA37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29257" y="1608673"/>
          <a:ext cx="11352109" cy="40281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22758203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BE65E427-6F74-F04E-BB50-FEDF9122B3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2089" y="2370667"/>
            <a:ext cx="6483016" cy="2809691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CA48C41F-AA37-454A-ADD0-4A61EDAB5B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494" y="336866"/>
            <a:ext cx="11371232" cy="403039"/>
          </a:xfrm>
        </p:spPr>
        <p:txBody>
          <a:bodyPr>
            <a:noAutofit/>
          </a:bodyPr>
          <a:lstStyle/>
          <a:p>
            <a:r>
              <a:rPr lang="en-US" b="1" dirty="0"/>
              <a:t>Trastuzumab Deruxtecan in </a:t>
            </a:r>
            <a:r>
              <a:rPr lang="en-US" b="1" i="1" dirty="0"/>
              <a:t>HER2</a:t>
            </a:r>
            <a:r>
              <a:rPr lang="en-US" b="1" dirty="0"/>
              <a:t> mt NSCLC ( DESTINY LUNG 01)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3000C0A-E8F5-8740-AE6F-48C574D5443E}"/>
              </a:ext>
            </a:extLst>
          </p:cNvPr>
          <p:cNvSpPr txBox="1"/>
          <p:nvPr/>
        </p:nvSpPr>
        <p:spPr>
          <a:xfrm>
            <a:off x="428494" y="5385216"/>
            <a:ext cx="449353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1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46474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mPFS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6474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8.2 months (95% CI, 6.0 to 11.9)</a:t>
            </a:r>
          </a:p>
          <a:p>
            <a:pPr marL="0" marR="0" lvl="0" indent="0" algn="l" defTabSz="4571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46474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mOS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6474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17.8 months (95% CI, 13.8 to 22.1)</a:t>
            </a:r>
          </a:p>
          <a:p>
            <a:pPr marL="0" marR="0" lvl="0" indent="0" algn="l" defTabSz="4571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46474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CF102F8-7A18-4590-885E-3E3D3A2B310C}"/>
              </a:ext>
            </a:extLst>
          </p:cNvPr>
          <p:cNvSpPr txBox="1"/>
          <p:nvPr/>
        </p:nvSpPr>
        <p:spPr>
          <a:xfrm>
            <a:off x="428494" y="6443990"/>
            <a:ext cx="359486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1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46474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Li BT et al. 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46474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 Engl J Med.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46474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2021;386:241-251.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AE56C4F-BE98-06EA-0247-EB64715882E0}"/>
              </a:ext>
            </a:extLst>
          </p:cNvPr>
          <p:cNvSpPr txBox="1"/>
          <p:nvPr/>
        </p:nvSpPr>
        <p:spPr>
          <a:xfrm>
            <a:off x="428494" y="1062843"/>
            <a:ext cx="11199062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1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6474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T-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46474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DXd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6474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is a Humanized anti-HER2 IgG1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46474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mAB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6474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with a topoisomerase I inhibitor payload, cleavable linker and DAR of ≈8 </a:t>
            </a:r>
          </a:p>
          <a:p>
            <a:pPr marL="0" marR="0" lvl="0" indent="0" algn="l" defTabSz="4571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6474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02B8E56-69B6-C49C-E192-6C32CCF56A01}"/>
              </a:ext>
            </a:extLst>
          </p:cNvPr>
          <p:cNvGrpSpPr/>
          <p:nvPr/>
        </p:nvGrpSpPr>
        <p:grpSpPr>
          <a:xfrm>
            <a:off x="7055555" y="1851378"/>
            <a:ext cx="4667617" cy="4266717"/>
            <a:chOff x="7055556" y="2370667"/>
            <a:chExt cx="4099536" cy="3747428"/>
          </a:xfrm>
        </p:grpSpPr>
        <p:pic>
          <p:nvPicPr>
            <p:cNvPr id="9" name="Content Placeholder 7">
              <a:extLst>
                <a:ext uri="{FF2B5EF4-FFF2-40B4-BE49-F238E27FC236}">
                  <a16:creationId xmlns:a16="http://schemas.microsoft.com/office/drawing/2014/main" id="{DE49A090-1E07-284E-857F-78AC4CAD5F8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055556" y="2370667"/>
              <a:ext cx="4099536" cy="3747428"/>
            </a:xfrm>
            <a:prstGeom prst="rect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1F9C1CD-6264-4F47-B50B-3754AD9CFA13}"/>
                </a:ext>
              </a:extLst>
            </p:cNvPr>
            <p:cNvSpPr/>
            <p:nvPr/>
          </p:nvSpPr>
          <p:spPr>
            <a:xfrm>
              <a:off x="9821333" y="3429000"/>
              <a:ext cx="1049867" cy="307622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15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6593677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E033F02-B66E-C244-B429-0BEE61B46ED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76" r="8573"/>
          <a:stretch/>
        </p:blipFill>
        <p:spPr>
          <a:xfrm>
            <a:off x="2743200" y="1142174"/>
            <a:ext cx="3116145" cy="27946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709B8CC-CEE4-494B-9F8B-8263BE8FFCD4}"/>
              </a:ext>
            </a:extLst>
          </p:cNvPr>
          <p:cNvSpPr txBox="1"/>
          <p:nvPr/>
        </p:nvSpPr>
        <p:spPr>
          <a:xfrm>
            <a:off x="356845" y="368048"/>
            <a:ext cx="81226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1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6474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Randomized phase II trial ( DESTINY LUNG 02)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16841DA-7D3D-B44F-8062-E9ACB134ACE1}"/>
              </a:ext>
            </a:extLst>
          </p:cNvPr>
          <p:cNvSpPr txBox="1"/>
          <p:nvPr/>
        </p:nvSpPr>
        <p:spPr>
          <a:xfrm>
            <a:off x="261594" y="1601440"/>
            <a:ext cx="22765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1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46474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Key Eligibility criteria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12AF1C6-85B7-3444-8203-22BD4C9896E9}"/>
              </a:ext>
            </a:extLst>
          </p:cNvPr>
          <p:cNvSpPr txBox="1"/>
          <p:nvPr/>
        </p:nvSpPr>
        <p:spPr>
          <a:xfrm>
            <a:off x="356845" y="2049602"/>
            <a:ext cx="260581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4571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6474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Stage IV</a:t>
            </a:r>
          </a:p>
          <a:p>
            <a:pPr marL="285750" marR="0" lvl="0" indent="-285750" algn="l" defTabSz="4571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6474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Activating HER 2 mutations</a:t>
            </a:r>
          </a:p>
          <a:p>
            <a:pPr marL="285750" marR="0" lvl="0" indent="-285750" algn="l" defTabSz="4571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6474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2L +</a:t>
            </a:r>
          </a:p>
          <a:p>
            <a:pPr marL="285750" marR="0" lvl="0" indent="-285750" algn="l" defTabSz="4571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6474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ECOG 0-1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FD4C06D-24D7-7C4F-8774-2062A2EF5AA1}"/>
              </a:ext>
            </a:extLst>
          </p:cNvPr>
          <p:cNvSpPr txBox="1"/>
          <p:nvPr/>
        </p:nvSpPr>
        <p:spPr>
          <a:xfrm>
            <a:off x="253288" y="3973215"/>
            <a:ext cx="57199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1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6474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Patients, investigators and study staff are blinded to dose level</a:t>
            </a:r>
          </a:p>
          <a:p>
            <a:pPr marL="0" marR="0" lvl="0" indent="0" algn="l" defTabSz="4571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6474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 study was not powered to statistically compare two arms. </a:t>
            </a:r>
          </a:p>
        </p:txBody>
      </p:sp>
      <p:graphicFrame>
        <p:nvGraphicFramePr>
          <p:cNvPr id="12" name="Table 12">
            <a:extLst>
              <a:ext uri="{FF2B5EF4-FFF2-40B4-BE49-F238E27FC236}">
                <a16:creationId xmlns:a16="http://schemas.microsoft.com/office/drawing/2014/main" id="{ACA98246-7675-3448-9E8A-3C9C25888AF0}"/>
              </a:ext>
            </a:extLst>
          </p:cNvPr>
          <p:cNvGraphicFramePr>
            <a:graphicFrameLocks noGrp="1"/>
          </p:cNvGraphicFramePr>
          <p:nvPr/>
        </p:nvGraphicFramePr>
        <p:xfrm>
          <a:off x="6066364" y="1269380"/>
          <a:ext cx="5827776" cy="1882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04669">
                  <a:extLst>
                    <a:ext uri="{9D8B030D-6E8A-4147-A177-3AD203B41FA5}">
                      <a16:colId xmlns:a16="http://schemas.microsoft.com/office/drawing/2014/main" val="1256087051"/>
                    </a:ext>
                  </a:extLst>
                </a:gridCol>
                <a:gridCol w="1580515">
                  <a:extLst>
                    <a:ext uri="{9D8B030D-6E8A-4147-A177-3AD203B41FA5}">
                      <a16:colId xmlns:a16="http://schemas.microsoft.com/office/drawing/2014/main" val="3181875666"/>
                    </a:ext>
                  </a:extLst>
                </a:gridCol>
                <a:gridCol w="1942592">
                  <a:extLst>
                    <a:ext uri="{9D8B030D-6E8A-4147-A177-3AD203B41FA5}">
                      <a16:colId xmlns:a16="http://schemas.microsoft.com/office/drawing/2014/main" val="881206481"/>
                    </a:ext>
                  </a:extLst>
                </a:gridCol>
              </a:tblGrid>
              <a:tr h="476634">
                <a:tc>
                  <a:txBody>
                    <a:bodyPr/>
                    <a:lstStyle/>
                    <a:p>
                      <a:pPr algn="l"/>
                      <a:r>
                        <a:rPr lang="en-US" sz="1400" dirty="0">
                          <a:latin typeface="+mn-lt"/>
                        </a:rPr>
                        <a:t>Response by BICR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>
                          <a:latin typeface="+mn-lt"/>
                        </a:rPr>
                        <a:t>T-</a:t>
                      </a:r>
                      <a:r>
                        <a:rPr lang="en-US" sz="1400" dirty="0" err="1">
                          <a:latin typeface="+mn-lt"/>
                        </a:rPr>
                        <a:t>DXd</a:t>
                      </a:r>
                      <a:r>
                        <a:rPr lang="en-US" sz="1400" dirty="0">
                          <a:latin typeface="+mn-lt"/>
                        </a:rPr>
                        <a:t> 5.4 mg/kg</a:t>
                      </a:r>
                    </a:p>
                    <a:p>
                      <a:pPr algn="l"/>
                      <a:r>
                        <a:rPr lang="en-US" sz="1400" dirty="0">
                          <a:latin typeface="+mn-lt"/>
                        </a:rPr>
                        <a:t>N=102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>
                          <a:latin typeface="+mn-lt"/>
                        </a:rPr>
                        <a:t>T-</a:t>
                      </a:r>
                      <a:r>
                        <a:rPr lang="en-US" sz="1400" dirty="0" err="1">
                          <a:latin typeface="+mn-lt"/>
                        </a:rPr>
                        <a:t>DXd</a:t>
                      </a:r>
                      <a:r>
                        <a:rPr lang="en-US" sz="1400" dirty="0">
                          <a:latin typeface="+mn-lt"/>
                        </a:rPr>
                        <a:t> 6.4 mg/kg</a:t>
                      </a:r>
                    </a:p>
                    <a:p>
                      <a:pPr algn="l"/>
                      <a:r>
                        <a:rPr lang="en-US" sz="1400" dirty="0">
                          <a:latin typeface="+mn-lt"/>
                        </a:rPr>
                        <a:t>N=50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71149133"/>
                  </a:ext>
                </a:extLst>
              </a:tr>
              <a:tr h="341120">
                <a:tc>
                  <a:txBody>
                    <a:bodyPr/>
                    <a:lstStyle/>
                    <a:p>
                      <a:pPr algn="l"/>
                      <a:r>
                        <a:rPr lang="en-US" sz="1400" dirty="0">
                          <a:latin typeface="+mn-lt"/>
                        </a:rPr>
                        <a:t>Confirmed ORR % ( CI)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>
                          <a:latin typeface="+mn-lt"/>
                        </a:rPr>
                        <a:t>49 (39-59)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>
                          <a:latin typeface="+mn-lt"/>
                        </a:rPr>
                        <a:t>56 (41.3-70))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2425101"/>
                  </a:ext>
                </a:extLst>
              </a:tr>
              <a:tr h="341120">
                <a:tc>
                  <a:txBody>
                    <a:bodyPr/>
                    <a:lstStyle/>
                    <a:p>
                      <a:pPr algn="l"/>
                      <a:r>
                        <a:rPr lang="en-US" sz="1400" dirty="0" err="1">
                          <a:latin typeface="+mn-lt"/>
                        </a:rPr>
                        <a:t>mDOR</a:t>
                      </a:r>
                      <a:r>
                        <a:rPr lang="en-US" sz="1400" dirty="0">
                          <a:latin typeface="+mn-lt"/>
                        </a:rPr>
                        <a:t>, Months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>
                          <a:effectLst/>
                          <a:latin typeface="+mn-lt"/>
                        </a:rPr>
                        <a:t>16.8 (6.4-NE)</a:t>
                      </a:r>
                    </a:p>
                  </a:txBody>
                  <a:tcPr marL="47625" marR="47625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>
                          <a:effectLst/>
                          <a:latin typeface="+mn-lt"/>
                        </a:rPr>
                        <a:t>NE (8.3-NE)</a:t>
                      </a:r>
                    </a:p>
                  </a:txBody>
                  <a:tcPr marL="47625" marR="47625" marT="0" marB="0"/>
                </a:tc>
                <a:extLst>
                  <a:ext uri="{0D108BD9-81ED-4DB2-BD59-A6C34878D82A}">
                    <a16:rowId xmlns:a16="http://schemas.microsoft.com/office/drawing/2014/main" val="2431510998"/>
                  </a:ext>
                </a:extLst>
              </a:tr>
              <a:tr h="341120">
                <a:tc>
                  <a:txBody>
                    <a:bodyPr/>
                    <a:lstStyle/>
                    <a:p>
                      <a:pPr algn="l"/>
                      <a:r>
                        <a:rPr lang="en-US" sz="1400" dirty="0" err="1">
                          <a:latin typeface="+mn-lt"/>
                        </a:rPr>
                        <a:t>mPFS</a:t>
                      </a:r>
                      <a:endParaRPr lang="en-US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>
                          <a:effectLst/>
                          <a:latin typeface="+mn-lt"/>
                        </a:rPr>
                        <a:t>9.9 (7.4-NE)</a:t>
                      </a:r>
                    </a:p>
                  </a:txBody>
                  <a:tcPr marL="47625" marR="47625" marT="0" marB="0"/>
                </a:tc>
                <a:tc>
                  <a:txBody>
                    <a:bodyPr/>
                    <a:lstStyle/>
                    <a:p>
                      <a:pPr marL="0" marR="0" lvl="0" indent="0" algn="l" defTabSz="45713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15.4 (8.3-NE)</a:t>
                      </a:r>
                    </a:p>
                  </a:txBody>
                  <a:tcPr marL="47625" marR="47625" marT="0" marB="0"/>
                </a:tc>
                <a:extLst>
                  <a:ext uri="{0D108BD9-81ED-4DB2-BD59-A6C34878D82A}">
                    <a16:rowId xmlns:a16="http://schemas.microsoft.com/office/drawing/2014/main" val="3570172296"/>
                  </a:ext>
                </a:extLst>
              </a:tr>
              <a:tr h="341120">
                <a:tc>
                  <a:txBody>
                    <a:bodyPr/>
                    <a:lstStyle/>
                    <a:p>
                      <a:pPr algn="l"/>
                      <a:r>
                        <a:rPr lang="en-US" sz="1400" dirty="0" err="1">
                          <a:latin typeface="+mn-lt"/>
                        </a:rPr>
                        <a:t>mOS</a:t>
                      </a:r>
                      <a:endParaRPr lang="en-US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>
                          <a:effectLst/>
                          <a:latin typeface="+mn-lt"/>
                        </a:rPr>
                        <a:t>19.5 (13.6 –NE)</a:t>
                      </a:r>
                    </a:p>
                  </a:txBody>
                  <a:tcPr marL="47625" marR="47625" marT="0" marB="0"/>
                </a:tc>
                <a:tc>
                  <a:txBody>
                    <a:bodyPr/>
                    <a:lstStyle/>
                    <a:p>
                      <a:pPr marL="0" marR="0" lvl="0" indent="0" algn="l" defTabSz="45713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NE (12.1-NE)</a:t>
                      </a:r>
                    </a:p>
                  </a:txBody>
                  <a:tcPr marL="47625" marR="47625" marT="0" marB="0"/>
                </a:tc>
                <a:extLst>
                  <a:ext uri="{0D108BD9-81ED-4DB2-BD59-A6C34878D82A}">
                    <a16:rowId xmlns:a16="http://schemas.microsoft.com/office/drawing/2014/main" val="4174160730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5974C02B-0524-CA46-AB46-ECC85D1920FB}"/>
              </a:ext>
            </a:extLst>
          </p:cNvPr>
          <p:cNvSpPr txBox="1"/>
          <p:nvPr/>
        </p:nvSpPr>
        <p:spPr>
          <a:xfrm>
            <a:off x="356845" y="6393416"/>
            <a:ext cx="281679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1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46474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 Goto et al ESMO 2022, Goto et al JCO 2023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57EA09B5-CCBD-5544-8583-9CE1830E7B53}"/>
              </a:ext>
            </a:extLst>
          </p:cNvPr>
          <p:cNvSpPr/>
          <p:nvPr/>
        </p:nvSpPr>
        <p:spPr>
          <a:xfrm>
            <a:off x="132626" y="1187059"/>
            <a:ext cx="2520086" cy="2689997"/>
          </a:xfrm>
          <a:prstGeom prst="roundRect">
            <a:avLst/>
          </a:prstGeom>
          <a:noFill/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FB675080-478F-059F-2E3A-C9C187F7459E}"/>
              </a:ext>
            </a:extLst>
          </p:cNvPr>
          <p:cNvGraphicFramePr>
            <a:graphicFrameLocks noGrp="1"/>
          </p:cNvGraphicFramePr>
          <p:nvPr/>
        </p:nvGraphicFramePr>
        <p:xfrm>
          <a:off x="308810" y="4960390"/>
          <a:ext cx="4382430" cy="1102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60810">
                  <a:extLst>
                    <a:ext uri="{9D8B030D-6E8A-4147-A177-3AD203B41FA5}">
                      <a16:colId xmlns:a16="http://schemas.microsoft.com/office/drawing/2014/main" val="4256224301"/>
                    </a:ext>
                  </a:extLst>
                </a:gridCol>
                <a:gridCol w="1460810">
                  <a:extLst>
                    <a:ext uri="{9D8B030D-6E8A-4147-A177-3AD203B41FA5}">
                      <a16:colId xmlns:a16="http://schemas.microsoft.com/office/drawing/2014/main" val="1986951520"/>
                    </a:ext>
                  </a:extLst>
                </a:gridCol>
                <a:gridCol w="1460810">
                  <a:extLst>
                    <a:ext uri="{9D8B030D-6E8A-4147-A177-3AD203B41FA5}">
                      <a16:colId xmlns:a16="http://schemas.microsoft.com/office/drawing/2014/main" val="385755768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T-</a:t>
                      </a:r>
                      <a:r>
                        <a:rPr lang="en-US" sz="1400" dirty="0" err="1"/>
                        <a:t>DXd</a:t>
                      </a:r>
                      <a:r>
                        <a:rPr lang="en-US" sz="1400" dirty="0"/>
                        <a:t> 5.4 mg/kg</a:t>
                      </a:r>
                    </a:p>
                    <a:p>
                      <a:r>
                        <a:rPr lang="en-US" sz="1400" dirty="0"/>
                        <a:t>N=101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T-</a:t>
                      </a:r>
                      <a:r>
                        <a:rPr lang="en-US" sz="1400" dirty="0" err="1"/>
                        <a:t>DXd</a:t>
                      </a:r>
                      <a:r>
                        <a:rPr lang="en-US" sz="1400" dirty="0"/>
                        <a:t> 6.4 mg/kg</a:t>
                      </a:r>
                    </a:p>
                    <a:p>
                      <a:r>
                        <a:rPr lang="en-US" sz="1400" dirty="0"/>
                        <a:t>N=50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25357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Any Grade n(%)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13 ( 12.9%)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14 (28%)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1453558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792A2305-E844-9115-525E-F13CE756C952}"/>
              </a:ext>
            </a:extLst>
          </p:cNvPr>
          <p:cNvSpPr txBox="1"/>
          <p:nvPr/>
        </p:nvSpPr>
        <p:spPr>
          <a:xfrm>
            <a:off x="766870" y="4566376"/>
            <a:ext cx="3365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1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46474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Adjudicated Drug related ILD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E2C11E-7D3A-200C-1ED4-F6D15EDCEF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31310" y="3986784"/>
            <a:ext cx="6560690" cy="2844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69310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3A5DE3A-C064-D3BA-D2E4-5B485A2E6F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494" y="60325"/>
            <a:ext cx="11371232" cy="914400"/>
          </a:xfrm>
        </p:spPr>
        <p:txBody>
          <a:bodyPr/>
          <a:lstStyle/>
          <a:p>
            <a:r>
              <a:rPr lang="en-US" dirty="0"/>
              <a:t>CNS activity of T-</a:t>
            </a:r>
            <a:r>
              <a:rPr lang="en-US" dirty="0" err="1"/>
              <a:t>DxD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8AA0BF2-2FA2-ACAC-4F65-91CE43CA70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2500" y="1207023"/>
            <a:ext cx="10338712" cy="490026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F983355-8988-D79A-76D5-E9DEE57F7E80}"/>
              </a:ext>
            </a:extLst>
          </p:cNvPr>
          <p:cNvSpPr txBox="1"/>
          <p:nvPr/>
        </p:nvSpPr>
        <p:spPr>
          <a:xfrm>
            <a:off x="5975349" y="6291885"/>
            <a:ext cx="230063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1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46474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Janne et al JAMA network open 2025</a:t>
            </a:r>
          </a:p>
        </p:txBody>
      </p:sp>
    </p:spTree>
    <p:extLst>
      <p:ext uri="{BB962C8B-B14F-4D97-AF65-F5344CB8AC3E}">
        <p14:creationId xmlns:p14="http://schemas.microsoft.com/office/powerpoint/2010/main" val="389993580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A6FF8042-A84A-8D52-EB32-2ED6A274CCCD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394093" y="864314"/>
          <a:ext cx="11352212" cy="1950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28473">
                  <a:extLst>
                    <a:ext uri="{9D8B030D-6E8A-4147-A177-3AD203B41FA5}">
                      <a16:colId xmlns:a16="http://schemas.microsoft.com/office/drawing/2014/main" val="1330702114"/>
                    </a:ext>
                  </a:extLst>
                </a:gridCol>
                <a:gridCol w="3004457">
                  <a:extLst>
                    <a:ext uri="{9D8B030D-6E8A-4147-A177-3AD203B41FA5}">
                      <a16:colId xmlns:a16="http://schemas.microsoft.com/office/drawing/2014/main" val="1457070376"/>
                    </a:ext>
                  </a:extLst>
                </a:gridCol>
                <a:gridCol w="3481229">
                  <a:extLst>
                    <a:ext uri="{9D8B030D-6E8A-4147-A177-3AD203B41FA5}">
                      <a16:colId xmlns:a16="http://schemas.microsoft.com/office/drawing/2014/main" val="1142479402"/>
                    </a:ext>
                  </a:extLst>
                </a:gridCol>
                <a:gridCol w="2838053">
                  <a:extLst>
                    <a:ext uri="{9D8B030D-6E8A-4147-A177-3AD203B41FA5}">
                      <a16:colId xmlns:a16="http://schemas.microsoft.com/office/drawing/2014/main" val="238866524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+mn-lt"/>
                        </a:rPr>
                        <a:t>COHORT D</a:t>
                      </a:r>
                    </a:p>
                    <a:p>
                      <a:r>
                        <a:rPr lang="en-US" sz="1400" dirty="0">
                          <a:latin typeface="+mn-lt"/>
                        </a:rPr>
                        <a:t>Previously treated</a:t>
                      </a:r>
                    </a:p>
                    <a:p>
                      <a:r>
                        <a:rPr lang="en-US" sz="1400" dirty="0">
                          <a:latin typeface="+mn-lt"/>
                        </a:rPr>
                        <a:t>Naïve to HER2 therapy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+mn-lt"/>
                        </a:rPr>
                        <a:t>Cohort E</a:t>
                      </a:r>
                    </a:p>
                    <a:p>
                      <a:r>
                        <a:rPr lang="en-US" sz="1400" dirty="0">
                          <a:latin typeface="+mn-lt"/>
                        </a:rPr>
                        <a:t>Prior HER2 ADC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+mn-lt"/>
                        </a:rPr>
                        <a:t>Cohort F</a:t>
                      </a:r>
                    </a:p>
                    <a:p>
                      <a:r>
                        <a:rPr lang="en-US" sz="1400" dirty="0">
                          <a:latin typeface="+mn-lt"/>
                        </a:rPr>
                        <a:t>Treatment naive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2224250"/>
                  </a:ext>
                </a:extLst>
              </a:tr>
              <a:tr h="169664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+mn-lt"/>
                        </a:rPr>
                        <a:t>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+mn-lt"/>
                        </a:rPr>
                        <a:t>81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+mn-lt"/>
                        </a:rPr>
                        <a:t>55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+mn-lt"/>
                        </a:rPr>
                        <a:t>73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94165255"/>
                  </a:ext>
                </a:extLst>
              </a:tr>
              <a:tr h="209248">
                <a:tc>
                  <a:txBody>
                    <a:bodyPr/>
                    <a:lstStyle/>
                    <a:p>
                      <a:r>
                        <a:rPr lang="en-US" sz="1400" b="0" dirty="0">
                          <a:latin typeface="+mn-lt"/>
                        </a:rPr>
                        <a:t>ORR BICR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64%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latin typeface="+mn-lt"/>
                        </a:rPr>
                        <a:t>38%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latin typeface="+mn-lt"/>
                        </a:rPr>
                        <a:t>71%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73705775"/>
                  </a:ext>
                </a:extLst>
              </a:tr>
              <a:tr h="236958">
                <a:tc>
                  <a:txBody>
                    <a:bodyPr/>
                    <a:lstStyle/>
                    <a:p>
                      <a:r>
                        <a:rPr lang="en-US" sz="1400" b="0" dirty="0">
                          <a:latin typeface="+mn-lt"/>
                        </a:rPr>
                        <a:t>DOR 95% ( CI)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b="0" dirty="0">
                          <a:effectLst/>
                          <a:latin typeface="+mn-lt"/>
                        </a:rPr>
                        <a:t>9.2 (6.3, 13.5)</a:t>
                      </a:r>
                    </a:p>
                  </a:txBody>
                  <a:tcPr marL="47625" marR="47625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b="0" dirty="0">
                          <a:effectLst/>
                          <a:latin typeface="+mn-lt"/>
                        </a:rPr>
                        <a:t>8.5 (5.6, 16.4)</a:t>
                      </a:r>
                    </a:p>
                  </a:txBody>
                  <a:tcPr marL="47625" marR="47625" marT="0" marB="0"/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latin typeface="+mn-lt"/>
                        </a:rPr>
                        <a:t>11 ( 8.1 NE)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7003641"/>
                  </a:ext>
                </a:extLst>
              </a:tr>
              <a:tr h="169664">
                <a:tc>
                  <a:txBody>
                    <a:bodyPr/>
                    <a:lstStyle/>
                    <a:p>
                      <a:r>
                        <a:rPr lang="en-US" sz="1400" b="0" dirty="0">
                          <a:latin typeface="+mn-lt"/>
                        </a:rPr>
                        <a:t>PFS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b="0" dirty="0">
                          <a:effectLst/>
                          <a:latin typeface="+mn-lt"/>
                        </a:rPr>
                        <a:t>8.3 (6.9, 12.3)</a:t>
                      </a:r>
                    </a:p>
                  </a:txBody>
                  <a:tcPr marL="47625" marR="47625" marT="0" marB="0"/>
                </a:tc>
                <a:tc>
                  <a:txBody>
                    <a:bodyPr/>
                    <a:lstStyle/>
                    <a:p>
                      <a:pPr marL="0" marR="0" lvl="0" indent="0" algn="l" defTabSz="45713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dirty="0">
                          <a:latin typeface="+mn-lt"/>
                        </a:rPr>
                        <a:t>5.5 (0</a:t>
                      </a:r>
                      <a:r>
                        <a:rPr lang="en-US" sz="140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.3 to 8.3)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latin typeface="+mn-lt"/>
                        </a:rPr>
                        <a:t>Not mature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2928725"/>
                  </a:ext>
                </a:extLst>
              </a:tr>
            </a:tbl>
          </a:graphicData>
        </a:graphic>
      </p:graphicFrame>
      <p:sp>
        <p:nvSpPr>
          <p:cNvPr id="5" name="Title 4">
            <a:extLst>
              <a:ext uri="{FF2B5EF4-FFF2-40B4-BE49-F238E27FC236}">
                <a16:creationId xmlns:a16="http://schemas.microsoft.com/office/drawing/2014/main" id="{2A893D31-9837-81D2-21EF-9AB43144AA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495" y="152400"/>
            <a:ext cx="11371232" cy="469900"/>
          </a:xfrm>
        </p:spPr>
        <p:txBody>
          <a:bodyPr/>
          <a:lstStyle/>
          <a:p>
            <a:r>
              <a:rPr lang="en-US" dirty="0"/>
              <a:t>Efficacy of </a:t>
            </a:r>
            <a:r>
              <a:rPr lang="en-US" dirty="0" err="1"/>
              <a:t>sevabertinib</a:t>
            </a:r>
            <a:r>
              <a:rPr lang="en-US" dirty="0"/>
              <a:t> in patients with HER2 mutations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1CFCC17-3EF5-1163-91F5-16D2C19F78A9}"/>
              </a:ext>
            </a:extLst>
          </p:cNvPr>
          <p:cNvSpPr txBox="1"/>
          <p:nvPr/>
        </p:nvSpPr>
        <p:spPr>
          <a:xfrm>
            <a:off x="394093" y="2897414"/>
            <a:ext cx="271099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1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46474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Le X et al. 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46474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NEJM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46474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2025: Le et al ESMO 2025</a:t>
            </a:r>
          </a:p>
        </p:txBody>
      </p:sp>
      <p:sp>
        <p:nvSpPr>
          <p:cNvPr id="9" name="Title 4">
            <a:extLst>
              <a:ext uri="{FF2B5EF4-FFF2-40B4-BE49-F238E27FC236}">
                <a16:creationId xmlns:a16="http://schemas.microsoft.com/office/drawing/2014/main" id="{1AE28E09-0D8E-601B-5F9B-A80448AD959B}"/>
              </a:ext>
            </a:extLst>
          </p:cNvPr>
          <p:cNvSpPr txBox="1">
            <a:spLocks/>
          </p:cNvSpPr>
          <p:nvPr/>
        </p:nvSpPr>
        <p:spPr>
          <a:xfrm>
            <a:off x="394093" y="3354799"/>
            <a:ext cx="11371232" cy="688168"/>
          </a:xfrm>
          <a:prstGeom prst="rect">
            <a:avLst/>
          </a:prstGeom>
        </p:spPr>
        <p:txBody>
          <a:bodyPr vert="horz" lIns="0" tIns="0" rIns="91430" bIns="0" rtlCol="0" anchor="b" anchorCtr="0">
            <a:normAutofit/>
          </a:bodyPr>
          <a:lstStyle>
            <a:lvl1pPr algn="l" defTabSz="457139" rtl="0" eaLnBrk="1" latinLnBrk="0" hangingPunct="1">
              <a:lnSpc>
                <a:spcPts val="3000"/>
              </a:lnSpc>
              <a:spcBef>
                <a:spcPct val="0"/>
              </a:spcBef>
              <a:buNone/>
              <a:defRPr sz="2800" kern="1200">
                <a:solidFill>
                  <a:srgbClr val="007DBA"/>
                </a:solidFill>
                <a:latin typeface="Arial"/>
                <a:ea typeface="+mj-ea"/>
                <a:cs typeface="+mj-cs"/>
              </a:defRPr>
            </a:lvl1pPr>
          </a:lstStyle>
          <a:p>
            <a:pPr marL="0" marR="0" lvl="0" indent="0" algn="l" defTabSz="457139" rtl="0" eaLnBrk="1" fontAlgn="auto" latinLnBrk="0" hangingPunct="1">
              <a:lnSpc>
                <a:spcPts val="3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DBA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Efficacy of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DBA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zongertinib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DBA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in patients with HER2 mutations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A7129F78-DAF2-E165-B326-DD9CC321B05A}"/>
              </a:ext>
            </a:extLst>
          </p:cNvPr>
          <p:cNvGraphicFramePr>
            <a:graphicFrameLocks noGrp="1"/>
          </p:cNvGraphicFramePr>
          <p:nvPr/>
        </p:nvGraphicFramePr>
        <p:xfrm>
          <a:off x="394093" y="4275125"/>
          <a:ext cx="11371232" cy="2016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8228">
                  <a:extLst>
                    <a:ext uri="{9D8B030D-6E8A-4147-A177-3AD203B41FA5}">
                      <a16:colId xmlns:a16="http://schemas.microsoft.com/office/drawing/2014/main" val="707756089"/>
                    </a:ext>
                  </a:extLst>
                </a:gridCol>
                <a:gridCol w="3123211">
                  <a:extLst>
                    <a:ext uri="{9D8B030D-6E8A-4147-A177-3AD203B41FA5}">
                      <a16:colId xmlns:a16="http://schemas.microsoft.com/office/drawing/2014/main" val="4201462472"/>
                    </a:ext>
                  </a:extLst>
                </a:gridCol>
                <a:gridCol w="3292766">
                  <a:extLst>
                    <a:ext uri="{9D8B030D-6E8A-4147-A177-3AD203B41FA5}">
                      <a16:colId xmlns:a16="http://schemas.microsoft.com/office/drawing/2014/main" val="4223363807"/>
                    </a:ext>
                  </a:extLst>
                </a:gridCol>
                <a:gridCol w="2897027">
                  <a:extLst>
                    <a:ext uri="{9D8B030D-6E8A-4147-A177-3AD203B41FA5}">
                      <a16:colId xmlns:a16="http://schemas.microsoft.com/office/drawing/2014/main" val="38197519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+mn-lt"/>
                        </a:rPr>
                        <a:t>COHORT 1</a:t>
                      </a:r>
                    </a:p>
                    <a:p>
                      <a:r>
                        <a:rPr lang="en-US" sz="1400" dirty="0">
                          <a:latin typeface="+mn-lt"/>
                        </a:rPr>
                        <a:t>Previously treated </a:t>
                      </a:r>
                    </a:p>
                    <a:p>
                      <a:r>
                        <a:rPr lang="en-US" sz="1400" dirty="0">
                          <a:latin typeface="+mn-lt"/>
                        </a:rPr>
                        <a:t>Naïve to HER2 therapy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+mn-lt"/>
                        </a:rPr>
                        <a:t>Cohort 5</a:t>
                      </a:r>
                    </a:p>
                    <a:p>
                      <a:r>
                        <a:rPr lang="en-US" sz="1400" dirty="0">
                          <a:latin typeface="+mn-lt"/>
                        </a:rPr>
                        <a:t>Prior HER 2 ADC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+mn-lt"/>
                        </a:rPr>
                        <a:t>Cohort 2</a:t>
                      </a:r>
                    </a:p>
                    <a:p>
                      <a:r>
                        <a:rPr lang="en-US" sz="1400" dirty="0">
                          <a:latin typeface="+mn-lt"/>
                        </a:rPr>
                        <a:t>Treatment Naive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4778178"/>
                  </a:ext>
                </a:extLst>
              </a:tr>
              <a:tr h="254524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+mn-lt"/>
                        </a:rPr>
                        <a:t>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+mn-lt"/>
                        </a:rPr>
                        <a:t>75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+mn-lt"/>
                        </a:rPr>
                        <a:t>31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+mn-lt"/>
                        </a:rPr>
                        <a:t>74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9309515"/>
                  </a:ext>
                </a:extLst>
              </a:tr>
              <a:tr h="258483">
                <a:tc>
                  <a:txBody>
                    <a:bodyPr/>
                    <a:lstStyle/>
                    <a:p>
                      <a:r>
                        <a:rPr lang="en-US" sz="1400" b="0" dirty="0">
                          <a:latin typeface="+mn-lt"/>
                        </a:rPr>
                        <a:t>ORR BICR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latin typeface="+mn-lt"/>
                        </a:rPr>
                        <a:t>48%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latin typeface="+mn-lt"/>
                        </a:rPr>
                        <a:t>76%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1272435"/>
                  </a:ext>
                </a:extLst>
              </a:tr>
              <a:tr h="226815">
                <a:tc>
                  <a:txBody>
                    <a:bodyPr/>
                    <a:lstStyle/>
                    <a:p>
                      <a:r>
                        <a:rPr lang="en-US" sz="1400" b="0" dirty="0">
                          <a:latin typeface="+mn-lt"/>
                        </a:rPr>
                        <a:t>DOR 95% ( CI)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b="0" dirty="0">
                          <a:effectLst/>
                          <a:latin typeface="+mn-lt"/>
                        </a:rPr>
                        <a:t>14.1 (6.9-NE)</a:t>
                      </a:r>
                    </a:p>
                  </a:txBody>
                  <a:tcPr marL="47625" marR="47625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b="0" dirty="0">
                          <a:effectLst/>
                          <a:latin typeface="+mn-lt"/>
                        </a:rPr>
                        <a:t>5.3</a:t>
                      </a:r>
                    </a:p>
                  </a:txBody>
                  <a:tcPr marL="47625" marR="47625" marT="0" marB="0"/>
                </a:tc>
                <a:tc>
                  <a:txBody>
                    <a:bodyPr/>
                    <a:lstStyle/>
                    <a:p>
                      <a:r>
                        <a:rPr lang="en-US" sz="140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15.2 (9.8 – NE)</a:t>
                      </a:r>
                      <a:endParaRPr lang="en-US" sz="1400" b="0" i="0" dirty="0">
                        <a:effectLst/>
                        <a:latin typeface="+mn-lt"/>
                      </a:endParaRPr>
                    </a:p>
                  </a:txBody>
                  <a:tcPr marL="47625" marR="47625" marT="0" marB="0"/>
                </a:tc>
                <a:extLst>
                  <a:ext uri="{0D108BD9-81ED-4DB2-BD59-A6C34878D82A}">
                    <a16:rowId xmlns:a16="http://schemas.microsoft.com/office/drawing/2014/main" val="33518122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0" dirty="0">
                          <a:latin typeface="+mn-lt"/>
                        </a:rPr>
                        <a:t>PFS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b="0" dirty="0">
                          <a:effectLst/>
                          <a:latin typeface="+mn-lt"/>
                        </a:rPr>
                        <a:t>12.4 (8.2 NE)</a:t>
                      </a:r>
                    </a:p>
                  </a:txBody>
                  <a:tcPr marL="47625" marR="47625" marT="0" marB="0"/>
                </a:tc>
                <a:tc>
                  <a:txBody>
                    <a:bodyPr/>
                    <a:lstStyle/>
                    <a:p>
                      <a:pPr marL="0" marR="0" lvl="0" indent="0" algn="l" defTabSz="45713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13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14.4 (11.1-NE)</a:t>
                      </a:r>
                      <a:endParaRPr lang="en-US" sz="1400" i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8109017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41F952D5-4C14-133E-EC34-13FB0F564688}"/>
              </a:ext>
            </a:extLst>
          </p:cNvPr>
          <p:cNvSpPr txBox="1"/>
          <p:nvPr/>
        </p:nvSpPr>
        <p:spPr>
          <a:xfrm>
            <a:off x="428494" y="6533899"/>
            <a:ext cx="592181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1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46474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Heymach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46474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JV et al. 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46474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NEJM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46474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2025;392:2321-33, Sanjay Popat, ESMO 2025.,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46474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Heymach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46474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et al NEJM 2026</a:t>
            </a:r>
          </a:p>
        </p:txBody>
      </p:sp>
    </p:spTree>
    <p:extLst>
      <p:ext uri="{BB962C8B-B14F-4D97-AF65-F5344CB8AC3E}">
        <p14:creationId xmlns:p14="http://schemas.microsoft.com/office/powerpoint/2010/main" val="16133405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F263A07-93A2-8073-A2E6-B5AB1A4646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152" y="-71710"/>
            <a:ext cx="3834348" cy="914400"/>
          </a:xfrm>
        </p:spPr>
        <p:txBody>
          <a:bodyPr/>
          <a:lstStyle/>
          <a:p>
            <a:r>
              <a:rPr lang="en-US" dirty="0"/>
              <a:t>Side effect profile 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3C915597-8D88-EAFF-E7D5-E8EA792CDD5D}"/>
              </a:ext>
            </a:extLst>
          </p:cNvPr>
          <p:cNvSpPr txBox="1">
            <a:spLocks/>
          </p:cNvSpPr>
          <p:nvPr/>
        </p:nvSpPr>
        <p:spPr>
          <a:xfrm>
            <a:off x="1422317" y="6476842"/>
            <a:ext cx="6613008" cy="247968"/>
          </a:xfrm>
          <a:prstGeom prst="rect">
            <a:avLst/>
          </a:prstGeom>
        </p:spPr>
        <p:txBody>
          <a:bodyPr>
            <a:normAutofit/>
          </a:bodyPr>
          <a:lstStyle>
            <a:lvl1pPr marL="342854" indent="-342854" algn="l" defTabSz="457139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800"/>
              </a:spcAft>
              <a:buFont typeface="Arial"/>
              <a:buChar char="•"/>
              <a:defRPr sz="1600" kern="1200">
                <a:solidFill>
                  <a:schemeClr val="tx2"/>
                </a:solidFill>
                <a:latin typeface="Arial"/>
                <a:ea typeface="+mn-ea"/>
                <a:cs typeface="+mn-cs"/>
              </a:defRPr>
            </a:lvl1pPr>
            <a:lvl2pPr marL="742852" indent="-285713" algn="l" defTabSz="457139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800"/>
              </a:spcAft>
              <a:buFont typeface="Arial"/>
              <a:buChar char="•"/>
              <a:defRPr sz="1600" kern="1200">
                <a:solidFill>
                  <a:schemeClr val="tx2"/>
                </a:solidFill>
                <a:latin typeface="Arial"/>
                <a:ea typeface="+mn-ea"/>
                <a:cs typeface="+mn-cs"/>
              </a:defRPr>
            </a:lvl2pPr>
            <a:lvl3pPr marL="1142850" indent="-228570" algn="l" defTabSz="457139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800"/>
              </a:spcAft>
              <a:buFont typeface="Arial"/>
              <a:buChar char="•"/>
              <a:defRPr sz="1500" kern="1200">
                <a:solidFill>
                  <a:schemeClr val="tx2"/>
                </a:solidFill>
                <a:latin typeface="Arial"/>
                <a:ea typeface="+mn-ea"/>
                <a:cs typeface="+mn-cs"/>
              </a:defRPr>
            </a:lvl3pPr>
            <a:lvl4pPr marL="1599991" indent="-228570" algn="l" defTabSz="457139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800"/>
              </a:spcAft>
              <a:buFont typeface="Arial"/>
              <a:buChar char="•"/>
              <a:defRPr sz="1300" kern="1200">
                <a:solidFill>
                  <a:schemeClr val="tx2"/>
                </a:solidFill>
                <a:latin typeface="Arial"/>
                <a:ea typeface="+mn-ea"/>
                <a:cs typeface="+mn-cs"/>
              </a:defRPr>
            </a:lvl4pPr>
            <a:lvl5pPr marL="2057130" indent="-228570" algn="l" defTabSz="457139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800"/>
              </a:spcAft>
              <a:buFont typeface="Arial"/>
              <a:buChar char="•"/>
              <a:defRPr sz="1200" kern="1200">
                <a:solidFill>
                  <a:schemeClr val="tx2"/>
                </a:solidFill>
                <a:latin typeface="Arial"/>
                <a:ea typeface="+mn-ea"/>
                <a:cs typeface="+mn-cs"/>
              </a:defRPr>
            </a:lvl5pPr>
            <a:lvl6pPr marL="2514269" indent="-228570" algn="l" defTabSz="45713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10" indent="-228570" algn="l" defTabSz="45713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550" indent="-228570" algn="l" defTabSz="45713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690" indent="-228570" algn="l" defTabSz="45713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139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80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101D3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Le et al ESMO 2025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BD3A2BD-EE93-76BC-4E2A-0819D5C82EB3}"/>
              </a:ext>
            </a:extLst>
          </p:cNvPr>
          <p:cNvSpPr txBox="1"/>
          <p:nvPr/>
        </p:nvSpPr>
        <p:spPr>
          <a:xfrm>
            <a:off x="6688166" y="6410789"/>
            <a:ext cx="170591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1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46474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Sanjay Popat, ESMO 2025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BAEC4FD-8FEF-80CA-200B-AF2334A8E1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13234" y="1757548"/>
            <a:ext cx="5690397" cy="388784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242807E-D39A-9BE3-FF43-6A85619DAB70}"/>
              </a:ext>
            </a:extLst>
          </p:cNvPr>
          <p:cNvSpPr txBox="1"/>
          <p:nvPr/>
        </p:nvSpPr>
        <p:spPr>
          <a:xfrm>
            <a:off x="6546460" y="1246746"/>
            <a:ext cx="18476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1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46474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Zongertinib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46474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1L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36C6426-A4C8-35A3-BF6F-5CC007749D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833490"/>
            <a:ext cx="6406640" cy="346759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D6E7C6C-038E-8B6D-F2B1-4127817745C1}"/>
              </a:ext>
            </a:extLst>
          </p:cNvPr>
          <p:cNvSpPr txBox="1"/>
          <p:nvPr/>
        </p:nvSpPr>
        <p:spPr>
          <a:xfrm>
            <a:off x="293152" y="1304803"/>
            <a:ext cx="2929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1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46474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Sevabertinib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46474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all cohorts  </a:t>
            </a:r>
          </a:p>
        </p:txBody>
      </p:sp>
    </p:spTree>
    <p:extLst>
      <p:ext uri="{BB962C8B-B14F-4D97-AF65-F5344CB8AC3E}">
        <p14:creationId xmlns:p14="http://schemas.microsoft.com/office/powerpoint/2010/main" val="25911997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8010B4-2906-B5B4-1577-DF5EDEC687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SM Displays Spectrum of Clinical Features with High Degree of Interpatient Variability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7EF0CF1-0B60-6BF7-E4A4-CAFD7F5058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94584" y="1463041"/>
            <a:ext cx="8960887" cy="490396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B0DF8FB-BC15-07A2-C130-27F719E43465}"/>
              </a:ext>
            </a:extLst>
          </p:cNvPr>
          <p:cNvSpPr txBox="1"/>
          <p:nvPr/>
        </p:nvSpPr>
        <p:spPr>
          <a:xfrm>
            <a:off x="-65314" y="6581001"/>
            <a:ext cx="615820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333F7F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Akin, C 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333F7F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et al.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333F7F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 . 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333F7F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Nat Rev Dis Primers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333F7F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 2025; 11(1):30 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333F7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058338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FF43D5B-0494-6B2D-1B74-CD4F5D004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494" y="77497"/>
            <a:ext cx="11371232" cy="593737"/>
          </a:xfrm>
        </p:spPr>
        <p:txBody>
          <a:bodyPr/>
          <a:lstStyle/>
          <a:p>
            <a:r>
              <a:rPr lang="en-US" dirty="0"/>
              <a:t>Does the type of the mutation matter?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981C2DB-8EF4-EF2D-0325-F6A2E00500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8494" y="1366540"/>
            <a:ext cx="11289373" cy="4297006"/>
          </a:xfrm>
          <a:prstGeom prst="rect">
            <a:avLst/>
          </a:prstGeom>
        </p:spPr>
      </p:pic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E9CD3BD2-748B-7596-E0F2-8600E7E13C59}"/>
              </a:ext>
            </a:extLst>
          </p:cNvPr>
          <p:cNvSpPr txBox="1">
            <a:spLocks/>
          </p:cNvSpPr>
          <p:nvPr/>
        </p:nvSpPr>
        <p:spPr>
          <a:xfrm>
            <a:off x="2435743" y="6495389"/>
            <a:ext cx="6613008" cy="247968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342854" indent="-342854" algn="l" defTabSz="457139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800"/>
              </a:spcAft>
              <a:buFont typeface="Arial"/>
              <a:buChar char="•"/>
              <a:defRPr sz="1600" kern="1200">
                <a:solidFill>
                  <a:schemeClr val="tx2"/>
                </a:solidFill>
                <a:latin typeface="Arial"/>
                <a:ea typeface="+mn-ea"/>
                <a:cs typeface="+mn-cs"/>
              </a:defRPr>
            </a:lvl1pPr>
            <a:lvl2pPr marL="742852" indent="-285713" algn="l" defTabSz="457139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800"/>
              </a:spcAft>
              <a:buFont typeface="Arial"/>
              <a:buChar char="•"/>
              <a:defRPr sz="1600" kern="1200">
                <a:solidFill>
                  <a:schemeClr val="tx2"/>
                </a:solidFill>
                <a:latin typeface="Arial"/>
                <a:ea typeface="+mn-ea"/>
                <a:cs typeface="+mn-cs"/>
              </a:defRPr>
            </a:lvl2pPr>
            <a:lvl3pPr marL="1142850" indent="-228570" algn="l" defTabSz="457139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800"/>
              </a:spcAft>
              <a:buFont typeface="Arial"/>
              <a:buChar char="•"/>
              <a:defRPr sz="1500" kern="1200">
                <a:solidFill>
                  <a:schemeClr val="tx2"/>
                </a:solidFill>
                <a:latin typeface="Arial"/>
                <a:ea typeface="+mn-ea"/>
                <a:cs typeface="+mn-cs"/>
              </a:defRPr>
            </a:lvl3pPr>
            <a:lvl4pPr marL="1599991" indent="-228570" algn="l" defTabSz="457139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800"/>
              </a:spcAft>
              <a:buFont typeface="Arial"/>
              <a:buChar char="•"/>
              <a:defRPr sz="1300" kern="1200">
                <a:solidFill>
                  <a:schemeClr val="tx2"/>
                </a:solidFill>
                <a:latin typeface="Arial"/>
                <a:ea typeface="+mn-ea"/>
                <a:cs typeface="+mn-cs"/>
              </a:defRPr>
            </a:lvl4pPr>
            <a:lvl5pPr marL="2057130" indent="-228570" algn="l" defTabSz="457139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800"/>
              </a:spcAft>
              <a:buFont typeface="Arial"/>
              <a:buChar char="•"/>
              <a:defRPr sz="1200" kern="1200">
                <a:solidFill>
                  <a:schemeClr val="tx2"/>
                </a:solidFill>
                <a:latin typeface="Arial"/>
                <a:ea typeface="+mn-ea"/>
                <a:cs typeface="+mn-cs"/>
              </a:defRPr>
            </a:lvl5pPr>
            <a:lvl6pPr marL="2514269" indent="-228570" algn="l" defTabSz="45713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10" indent="-228570" algn="l" defTabSz="45713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550" indent="-228570" algn="l" defTabSz="45713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690" indent="-228570" algn="l" defTabSz="45713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139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80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01D3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Le X et al.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101D3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NEJM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01D3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2025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F5F8AD0-0CB2-95F1-0A74-FC5B01687920}"/>
              </a:ext>
            </a:extLst>
          </p:cNvPr>
          <p:cNvSpPr txBox="1"/>
          <p:nvPr/>
        </p:nvSpPr>
        <p:spPr>
          <a:xfrm>
            <a:off x="1632669" y="5663546"/>
            <a:ext cx="11304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1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6474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ORR 71%</a:t>
            </a:r>
          </a:p>
          <a:p>
            <a:pPr marL="0" marR="0" lvl="0" indent="0" algn="l" defTabSz="4571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46474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mPFS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6474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9.6m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5C0993E-1266-4EB4-0B14-22C1199024CE}"/>
              </a:ext>
            </a:extLst>
          </p:cNvPr>
          <p:cNvSpPr txBox="1"/>
          <p:nvPr/>
        </p:nvSpPr>
        <p:spPr>
          <a:xfrm>
            <a:off x="6832600" y="5663546"/>
            <a:ext cx="16002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1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6474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ORR 78%</a:t>
            </a:r>
          </a:p>
          <a:p>
            <a:pPr marL="0" marR="0" lvl="0" indent="0" algn="l" defTabSz="4571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46474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mPFS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6474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12.2m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ED1CFEC-5161-47EC-4AA0-DB30234A66FC}"/>
              </a:ext>
            </a:extLst>
          </p:cNvPr>
          <p:cNvSpPr txBox="1"/>
          <p:nvPr/>
        </p:nvSpPr>
        <p:spPr>
          <a:xfrm>
            <a:off x="9880600" y="5701676"/>
            <a:ext cx="16002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1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6474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ORR </a:t>
            </a:r>
          </a:p>
          <a:p>
            <a:pPr marL="0" marR="0" lvl="0" indent="0" algn="l" defTabSz="4571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46474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mPFS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6474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7m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5E9A82A-B313-158E-8D1A-B9F6B4D37DA9}"/>
              </a:ext>
            </a:extLst>
          </p:cNvPr>
          <p:cNvSpPr txBox="1"/>
          <p:nvPr/>
        </p:nvSpPr>
        <p:spPr>
          <a:xfrm>
            <a:off x="586780" y="902489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1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46474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Sevabertinib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46474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6213705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2DC9B72-09BB-9530-CE7C-5C3B58906E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r="26638"/>
          <a:stretch>
            <a:fillRect/>
          </a:stretch>
        </p:blipFill>
        <p:spPr>
          <a:xfrm>
            <a:off x="586779" y="2370406"/>
            <a:ext cx="7399729" cy="370698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CA5A134-3B1C-EE38-710B-AA4C83A7B8FF}"/>
              </a:ext>
            </a:extLst>
          </p:cNvPr>
          <p:cNvSpPr txBox="1"/>
          <p:nvPr/>
        </p:nvSpPr>
        <p:spPr>
          <a:xfrm>
            <a:off x="586779" y="1587103"/>
            <a:ext cx="110035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1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6474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Cohort 3. Non TKD mutation, pretreated, naïve to HER2 therapy</a:t>
            </a:r>
          </a:p>
          <a:p>
            <a:pPr marL="0" marR="0" lvl="0" indent="0" algn="l" defTabSz="4571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6474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46474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S310F, V659E, S310Y, P1199S, D277Y, S113F, G660D)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46474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A4F7307-77B2-C379-53D5-9B0DB6D40A6F}"/>
              </a:ext>
            </a:extLst>
          </p:cNvPr>
          <p:cNvSpPr txBox="1"/>
          <p:nvPr/>
        </p:nvSpPr>
        <p:spPr>
          <a:xfrm>
            <a:off x="915383" y="6351336"/>
            <a:ext cx="23028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1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46474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Heymach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46474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et al NEJM 2025</a:t>
            </a: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ED7A7273-13F9-53C8-DC49-78779235783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9909181"/>
              </p:ext>
            </p:extLst>
          </p:nvPr>
        </p:nvGraphicFramePr>
        <p:xfrm>
          <a:off x="8467105" y="2459612"/>
          <a:ext cx="3123211" cy="19387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23211">
                  <a:extLst>
                    <a:ext uri="{9D8B030D-6E8A-4147-A177-3AD203B41FA5}">
                      <a16:colId xmlns:a16="http://schemas.microsoft.com/office/drawing/2014/main" val="133608344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+mn-lt"/>
                        </a:rPr>
                        <a:t>COHORT 1</a:t>
                      </a:r>
                    </a:p>
                    <a:p>
                      <a:r>
                        <a:rPr lang="en-US" sz="1400" dirty="0">
                          <a:latin typeface="+mn-lt"/>
                        </a:rPr>
                        <a:t>Previously treated </a:t>
                      </a:r>
                    </a:p>
                    <a:p>
                      <a:r>
                        <a:rPr lang="en-US" sz="1400" dirty="0">
                          <a:latin typeface="+mn-lt"/>
                        </a:rPr>
                        <a:t>Naïve to HER2 therapy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7652442"/>
                  </a:ext>
                </a:extLst>
              </a:tr>
              <a:tr h="254524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+mn-lt"/>
                        </a:rPr>
                        <a:t>N=75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5785395"/>
                  </a:ext>
                </a:extLst>
              </a:tr>
              <a:tr h="258483">
                <a:tc>
                  <a:txBody>
                    <a:bodyPr/>
                    <a:lstStyle/>
                    <a:p>
                      <a:r>
                        <a:rPr lang="en-US" sz="14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ORR 71%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1012034"/>
                  </a:ext>
                </a:extLst>
              </a:tr>
              <a:tr h="22681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b="0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1400" b="0" dirty="0" err="1">
                          <a:effectLst/>
                          <a:latin typeface="+mn-lt"/>
                        </a:rPr>
                        <a:t>mDOR</a:t>
                      </a:r>
                      <a:r>
                        <a:rPr lang="en-US" sz="1400" b="0" dirty="0">
                          <a:effectLst/>
                          <a:latin typeface="+mn-lt"/>
                        </a:rPr>
                        <a:t> 14.1 (6.9-NE)</a:t>
                      </a:r>
                    </a:p>
                  </a:txBody>
                  <a:tcPr marL="47625" marR="47625" marT="0" marB="0"/>
                </a:tc>
                <a:extLst>
                  <a:ext uri="{0D108BD9-81ED-4DB2-BD59-A6C34878D82A}">
                    <a16:rowId xmlns:a16="http://schemas.microsoft.com/office/drawing/2014/main" val="33185251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b="0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1400" b="0" dirty="0" err="1">
                          <a:effectLst/>
                          <a:latin typeface="+mn-lt"/>
                        </a:rPr>
                        <a:t>mPFS</a:t>
                      </a:r>
                      <a:r>
                        <a:rPr lang="en-US" sz="1400" b="0" dirty="0">
                          <a:effectLst/>
                          <a:latin typeface="+mn-lt"/>
                        </a:rPr>
                        <a:t> 12.4 (8.2 NE)</a:t>
                      </a:r>
                    </a:p>
                  </a:txBody>
                  <a:tcPr marL="47625" marR="47625" marT="0" marB="0"/>
                </a:tc>
                <a:extLst>
                  <a:ext uri="{0D108BD9-81ED-4DB2-BD59-A6C34878D82A}">
                    <a16:rowId xmlns:a16="http://schemas.microsoft.com/office/drawing/2014/main" val="1223715338"/>
                  </a:ext>
                </a:extLst>
              </a:tr>
            </a:tbl>
          </a:graphicData>
        </a:graphic>
      </p:graphicFrame>
      <p:sp>
        <p:nvSpPr>
          <p:cNvPr id="12" name="Title 4">
            <a:extLst>
              <a:ext uri="{FF2B5EF4-FFF2-40B4-BE49-F238E27FC236}">
                <a16:creationId xmlns:a16="http://schemas.microsoft.com/office/drawing/2014/main" id="{5A89DB30-C400-2DC4-26E1-210AB10868C9}"/>
              </a:ext>
            </a:extLst>
          </p:cNvPr>
          <p:cNvSpPr txBox="1">
            <a:spLocks/>
          </p:cNvSpPr>
          <p:nvPr/>
        </p:nvSpPr>
        <p:spPr>
          <a:xfrm>
            <a:off x="428494" y="260443"/>
            <a:ext cx="11371232" cy="593737"/>
          </a:xfrm>
          <a:prstGeom prst="rect">
            <a:avLst/>
          </a:prstGeom>
        </p:spPr>
        <p:txBody>
          <a:bodyPr vert="horz" lIns="0" tIns="0" rIns="91430" bIns="0" rtlCol="0" anchor="b" anchorCtr="0">
            <a:normAutofit/>
          </a:bodyPr>
          <a:lstStyle>
            <a:lvl1pPr algn="l" defTabSz="457139" rtl="0" eaLnBrk="1" latinLnBrk="0" hangingPunct="1">
              <a:lnSpc>
                <a:spcPts val="3000"/>
              </a:lnSpc>
              <a:spcBef>
                <a:spcPct val="0"/>
              </a:spcBef>
              <a:buNone/>
              <a:defRPr sz="2800" kern="1200">
                <a:solidFill>
                  <a:srgbClr val="007DBA"/>
                </a:solidFill>
                <a:latin typeface="Arial"/>
                <a:ea typeface="+mj-ea"/>
                <a:cs typeface="+mj-cs"/>
              </a:defRPr>
            </a:lvl1pPr>
          </a:lstStyle>
          <a:p>
            <a:pPr marL="0" marR="0" lvl="0" indent="0" algn="l" defTabSz="457139" rtl="0" eaLnBrk="1" fontAlgn="auto" latinLnBrk="0" hangingPunct="1">
              <a:lnSpc>
                <a:spcPts val="3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DBA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Does the type of the mutation matter?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ED93760-560C-93FA-CB82-E577C280CB9E}"/>
              </a:ext>
            </a:extLst>
          </p:cNvPr>
          <p:cNvSpPr txBox="1"/>
          <p:nvPr/>
        </p:nvSpPr>
        <p:spPr>
          <a:xfrm>
            <a:off x="428494" y="1102898"/>
            <a:ext cx="1454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1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46474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Zongertinib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46474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803801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25C75B8-8164-749D-62AE-FF1CA6496A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495" y="152400"/>
            <a:ext cx="11371232" cy="698500"/>
          </a:xfrm>
        </p:spPr>
        <p:txBody>
          <a:bodyPr/>
          <a:lstStyle/>
          <a:p>
            <a:r>
              <a:rPr lang="en-US" dirty="0" err="1"/>
              <a:t>Zongertinib</a:t>
            </a:r>
            <a:r>
              <a:rPr lang="en-US" dirty="0"/>
              <a:t> CNS activity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37C5907-7FC9-8512-947B-A1C71A468BC2}"/>
              </a:ext>
            </a:extLst>
          </p:cNvPr>
          <p:cNvSpPr txBox="1"/>
          <p:nvPr/>
        </p:nvSpPr>
        <p:spPr>
          <a:xfrm>
            <a:off x="1637475" y="6351336"/>
            <a:ext cx="336181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1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46474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Ruiter G et al. WCLC 2025,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46474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Heymach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46474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et al, NEJM 2026 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9AC78FF-C1AC-F083-AFBD-5BC1DF3F89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0525" y="2270616"/>
            <a:ext cx="8202505" cy="337880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78EF5B9-A129-9461-0B2C-D943DF68EC5C}"/>
              </a:ext>
            </a:extLst>
          </p:cNvPr>
          <p:cNvSpPr txBox="1"/>
          <p:nvPr/>
        </p:nvSpPr>
        <p:spPr>
          <a:xfrm>
            <a:off x="428494" y="1099093"/>
            <a:ext cx="102117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1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6474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Confirmed Intracranial Response in Patients with Active Brain Metastases</a:t>
            </a:r>
          </a:p>
          <a:p>
            <a:pPr marL="0" marR="0" lvl="0" indent="0" algn="l" defTabSz="4571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6474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Treated with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46474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Zongertinib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6474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120 mg in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46474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Beamion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6474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LUNG-1 Cohort 4, as Assessed by</a:t>
            </a:r>
          </a:p>
          <a:p>
            <a:pPr marL="0" marR="0" lvl="0" indent="0" algn="l" defTabSz="4571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6474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Blinded Independent Central Review. TKD mutation</a:t>
            </a:r>
          </a:p>
        </p:txBody>
      </p:sp>
    </p:spTree>
    <p:extLst>
      <p:ext uri="{BB962C8B-B14F-4D97-AF65-F5344CB8AC3E}">
        <p14:creationId xmlns:p14="http://schemas.microsoft.com/office/powerpoint/2010/main" val="168011590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AF94331-E351-8643-927D-875F4C1CE2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3965" y="30031"/>
            <a:ext cx="11436173" cy="795469"/>
          </a:xfrm>
        </p:spPr>
        <p:txBody>
          <a:bodyPr>
            <a:normAutofit/>
          </a:bodyPr>
          <a:lstStyle/>
          <a:p>
            <a:r>
              <a:rPr lang="en-US" sz="3200" dirty="0"/>
              <a:t>T-</a:t>
            </a:r>
            <a:r>
              <a:rPr lang="en-US" sz="3200" dirty="0" err="1"/>
              <a:t>DXd</a:t>
            </a:r>
            <a:r>
              <a:rPr lang="en-US" sz="3200" dirty="0"/>
              <a:t> in HER2-overexpressing lung cancer ( IHC 2+/3+)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615E84C-3356-3842-971A-03A1ADEF581C}"/>
              </a:ext>
            </a:extLst>
          </p:cNvPr>
          <p:cNvSpPr txBox="1"/>
          <p:nvPr/>
        </p:nvSpPr>
        <p:spPr>
          <a:xfrm>
            <a:off x="189925" y="4855554"/>
            <a:ext cx="5525075" cy="1200329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4571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6474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ORR 34% (95% CI 20.1 -50.6) combined 2+ and 3+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46474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mDOR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6474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6.2 months (4.2-9.8)</a:t>
            </a:r>
          </a:p>
          <a:p>
            <a:pPr marL="0" marR="0" lvl="0" indent="0" algn="l" defTabSz="4571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46474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mPFS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6474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6.7 months (95% CI (4.2–8.4) </a:t>
            </a:r>
          </a:p>
          <a:p>
            <a:pPr marL="0" marR="0" lvl="0" indent="0" algn="l" defTabSz="4571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46474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mOS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6474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11.2 months (95% CI, 8·4–not evaluable) 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29FFCC5-B81E-A943-A606-1F056A665806}"/>
              </a:ext>
            </a:extLst>
          </p:cNvPr>
          <p:cNvSpPr txBox="1"/>
          <p:nvPr/>
        </p:nvSpPr>
        <p:spPr>
          <a:xfrm>
            <a:off x="483965" y="6256488"/>
            <a:ext cx="24849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1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46474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Smit al Lancet Oncology 2024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92C81DF-4A9A-C1E4-DA35-0347DF13BD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b="54128"/>
          <a:stretch>
            <a:fillRect/>
          </a:stretch>
        </p:blipFill>
        <p:spPr>
          <a:xfrm>
            <a:off x="189925" y="2034064"/>
            <a:ext cx="5994976" cy="233301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566AE48-892C-1EA1-933F-8D13C87748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02400" y="1600773"/>
            <a:ext cx="5689600" cy="291019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4954B22-40A5-FF27-F828-B863BF60E079}"/>
              </a:ext>
            </a:extLst>
          </p:cNvPr>
          <p:cNvSpPr txBox="1"/>
          <p:nvPr/>
        </p:nvSpPr>
        <p:spPr>
          <a:xfrm>
            <a:off x="483965" y="1245116"/>
            <a:ext cx="18517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1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6474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Destiny Lung 01</a:t>
            </a:r>
          </a:p>
          <a:p>
            <a:pPr marL="0" marR="0" lvl="0" indent="0" algn="l" defTabSz="4571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6474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N=41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3C148D1-8C09-57FE-D3E6-6FE3949F2F70}"/>
              </a:ext>
            </a:extLst>
          </p:cNvPr>
          <p:cNvSpPr txBox="1"/>
          <p:nvPr/>
        </p:nvSpPr>
        <p:spPr>
          <a:xfrm>
            <a:off x="7099300" y="1295400"/>
            <a:ext cx="18517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1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6474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Destiny Lung 03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77C38CA-23FA-1326-BEBE-234B5305FE17}"/>
              </a:ext>
            </a:extLst>
          </p:cNvPr>
          <p:cNvSpPr txBox="1"/>
          <p:nvPr/>
        </p:nvSpPr>
        <p:spPr>
          <a:xfrm>
            <a:off x="7154457" y="1664732"/>
            <a:ext cx="742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1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6474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N=36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D951F3D-4CDE-A2B3-30F8-5D0EC15D57D4}"/>
              </a:ext>
            </a:extLst>
          </p:cNvPr>
          <p:cNvSpPr txBox="1"/>
          <p:nvPr/>
        </p:nvSpPr>
        <p:spPr>
          <a:xfrm>
            <a:off x="6692900" y="4855553"/>
            <a:ext cx="5308599" cy="1200329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4571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6474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ORR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64749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44.4 (16) 27.9–61.9)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6474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combined 2+ and 3+ </a:t>
            </a:r>
          </a:p>
          <a:p>
            <a:pPr marL="0" marR="0" lvl="0" indent="0" algn="l" defTabSz="4571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46474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mDOR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6474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11.0 ( 5.5-16.7) </a:t>
            </a:r>
          </a:p>
          <a:p>
            <a:pPr marL="0" marR="0" lvl="0" indent="0" algn="l" defTabSz="4571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46474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mPFS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6474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8.2 months (6.7–11.1)</a:t>
            </a:r>
          </a:p>
          <a:p>
            <a:pPr marL="0" marR="0" lvl="0" indent="0" algn="l" defTabSz="4571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6474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mOS:17.1 months (11.6–23.8)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A0F52BE-647E-2934-4B05-2AFE9D2003FA}"/>
              </a:ext>
            </a:extLst>
          </p:cNvPr>
          <p:cNvSpPr txBox="1"/>
          <p:nvPr/>
        </p:nvSpPr>
        <p:spPr>
          <a:xfrm>
            <a:off x="6704012" y="6271876"/>
            <a:ext cx="164339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1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46474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Planchard et al JCO 2025</a:t>
            </a:r>
          </a:p>
        </p:txBody>
      </p:sp>
    </p:spTree>
    <p:extLst>
      <p:ext uri="{BB962C8B-B14F-4D97-AF65-F5344CB8AC3E}">
        <p14:creationId xmlns:p14="http://schemas.microsoft.com/office/powerpoint/2010/main" val="3407840879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01D15BD-7CB9-49DB-727B-46E7C0474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384" y="0"/>
            <a:ext cx="11371232" cy="914400"/>
          </a:xfrm>
        </p:spPr>
        <p:txBody>
          <a:bodyPr/>
          <a:lstStyle/>
          <a:p>
            <a:r>
              <a:rPr lang="en-US" dirty="0"/>
              <a:t>Ongoing 1L studies with T-DXD, </a:t>
            </a:r>
            <a:r>
              <a:rPr lang="en-US" dirty="0" err="1"/>
              <a:t>zongertinib</a:t>
            </a:r>
            <a:r>
              <a:rPr lang="en-US" dirty="0"/>
              <a:t>, </a:t>
            </a:r>
            <a:r>
              <a:rPr lang="en-US" dirty="0" err="1"/>
              <a:t>sevabertinib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0C45B96-9FC7-8A75-76DC-EDF5DB9FD3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73363" y="1154151"/>
            <a:ext cx="5408253" cy="283726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50D845E-6E0E-5BDB-F6FA-07D6315BDE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90800" y="4218026"/>
            <a:ext cx="7010400" cy="263486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57E3A85-C25C-C884-CCFB-F2E9268F6A48}"/>
              </a:ext>
            </a:extLst>
          </p:cNvPr>
          <p:cNvSpPr txBox="1"/>
          <p:nvPr/>
        </p:nvSpPr>
        <p:spPr>
          <a:xfrm>
            <a:off x="8091576" y="6575888"/>
            <a:ext cx="14319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1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46474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ESMO 2023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BF1C642-F7B6-7810-BE67-E2C56BC757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0384" y="1224830"/>
            <a:ext cx="5521526" cy="2830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816519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4AEEAC0-EADC-F26C-0356-8BA0B6949E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3143" y="1414923"/>
            <a:ext cx="10899623" cy="4028153"/>
          </a:xfrm>
        </p:spPr>
        <p:txBody>
          <a:bodyPr/>
          <a:lstStyle/>
          <a:p>
            <a:pPr>
              <a:lnSpc>
                <a:spcPct val="110000"/>
              </a:lnSpc>
            </a:pPr>
            <a:r>
              <a:rPr lang="en-US" dirty="0"/>
              <a:t>HER2 mutation and over expressions are targetable alterations therefore testing is important</a:t>
            </a:r>
          </a:p>
          <a:p>
            <a:pPr>
              <a:lnSpc>
                <a:spcPct val="110000"/>
              </a:lnSpc>
            </a:pPr>
            <a:r>
              <a:rPr lang="en-US" dirty="0"/>
              <a:t>Three FDA approved agents: </a:t>
            </a:r>
            <a:r>
              <a:rPr lang="en-US" dirty="0" err="1"/>
              <a:t>sevabertinib</a:t>
            </a:r>
            <a:r>
              <a:rPr lang="en-US" dirty="0"/>
              <a:t>, </a:t>
            </a:r>
            <a:r>
              <a:rPr lang="en-US" dirty="0" err="1"/>
              <a:t>zongertinib</a:t>
            </a:r>
            <a:r>
              <a:rPr lang="en-US" dirty="0"/>
              <a:t>, Trastuzumab deruxtecan</a:t>
            </a:r>
          </a:p>
          <a:p>
            <a:pPr>
              <a:lnSpc>
                <a:spcPct val="110000"/>
              </a:lnSpc>
            </a:pPr>
            <a:r>
              <a:rPr lang="en-US" dirty="0"/>
              <a:t>CNS activity has been confirmed with </a:t>
            </a:r>
            <a:r>
              <a:rPr lang="en-US" dirty="0" err="1"/>
              <a:t>zongertinib</a:t>
            </a:r>
            <a:r>
              <a:rPr lang="en-US" dirty="0"/>
              <a:t> and T-</a:t>
            </a:r>
            <a:r>
              <a:rPr lang="en-US" dirty="0" err="1"/>
              <a:t>DXd</a:t>
            </a:r>
            <a:endParaRPr lang="en-US" dirty="0"/>
          </a:p>
          <a:p>
            <a:pPr>
              <a:lnSpc>
                <a:spcPct val="110000"/>
              </a:lnSpc>
            </a:pPr>
            <a:r>
              <a:rPr lang="en-US" dirty="0"/>
              <a:t>Several unanswered questions. </a:t>
            </a:r>
          </a:p>
          <a:p>
            <a:pPr marL="914400" lvl="1" indent="-45720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dirty="0">
                <a:latin typeface="Aptos" panose="020B0004020202020204" pitchFamily="34" charset="0"/>
              </a:rPr>
              <a:t>Impact of the specific HER2 mutation on treatment selection</a:t>
            </a:r>
          </a:p>
          <a:p>
            <a:pPr marL="914400" lvl="1" indent="-45720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dirty="0">
                <a:latin typeface="Aptos" panose="020B0004020202020204" pitchFamily="34" charset="0"/>
              </a:rPr>
              <a:t>How to best sequence TKIs and ADCs</a:t>
            </a:r>
          </a:p>
          <a:p>
            <a:pPr marL="914400" lvl="1" indent="-45720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dirty="0">
                <a:latin typeface="Aptos" panose="020B0004020202020204" pitchFamily="34" charset="0"/>
              </a:rPr>
              <a:t>CNS activity</a:t>
            </a:r>
          </a:p>
          <a:p>
            <a:pPr marL="914400" lvl="1" indent="-45720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dirty="0">
                <a:latin typeface="Aptos" panose="020B0004020202020204" pitchFamily="34" charset="0"/>
              </a:rPr>
              <a:t>Use of TKIs as single-agent vs combination</a:t>
            </a:r>
          </a:p>
          <a:p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BA3D7DC-66F7-9E70-8A1E-E29D14853C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2499572796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4EB2943-196B-FB8B-E417-CC024843A98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RET rearranged NSCLC</a:t>
            </a:r>
          </a:p>
        </p:txBody>
      </p:sp>
    </p:spTree>
    <p:extLst>
      <p:ext uri="{BB962C8B-B14F-4D97-AF65-F5344CB8AC3E}">
        <p14:creationId xmlns:p14="http://schemas.microsoft.com/office/powerpoint/2010/main" val="3248957707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38BBA4E-8F40-C744-8E1E-4EA70654A9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71556" y="946364"/>
            <a:ext cx="3965855" cy="46028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0016" y="290798"/>
            <a:ext cx="12192000" cy="9144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C68AC"/>
                </a:solidFill>
              </a:rPr>
              <a:t>RET Alterations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2784" y="1454824"/>
            <a:ext cx="7428150" cy="3948351"/>
          </a:xfrm>
        </p:spPr>
        <p:txBody>
          <a:bodyPr>
            <a:noAutofit/>
          </a:bodyPr>
          <a:lstStyle/>
          <a:p>
            <a:r>
              <a:rPr lang="en-US" sz="1867" dirty="0">
                <a:cs typeface="Arial"/>
              </a:rPr>
              <a:t>RET </a:t>
            </a:r>
            <a:r>
              <a:rPr lang="en-US" sz="1867" dirty="0">
                <a:solidFill>
                  <a:srgbClr val="1C3A56"/>
                </a:solidFill>
              </a:rPr>
              <a:t>(REarranged during Transfection) </a:t>
            </a:r>
            <a:r>
              <a:rPr lang="en-US" sz="1867" dirty="0">
                <a:cs typeface="Arial"/>
              </a:rPr>
              <a:t>can be altered in two distinct ways</a:t>
            </a:r>
          </a:p>
          <a:p>
            <a:pPr lvl="1"/>
            <a:r>
              <a:rPr lang="en-US" sz="1867" dirty="0">
                <a:cs typeface="Arial"/>
              </a:rPr>
              <a:t>Point mutations found predominantly in MTC</a:t>
            </a:r>
          </a:p>
          <a:p>
            <a:pPr lvl="1"/>
            <a:r>
              <a:rPr lang="en-US" sz="1867" dirty="0">
                <a:cs typeface="Arial"/>
              </a:rPr>
              <a:t>Fusions seen in papillary thyroid cancer and NSCLC</a:t>
            </a:r>
          </a:p>
          <a:p>
            <a:pPr lvl="2"/>
            <a:r>
              <a:rPr lang="en-US" sz="1867" dirty="0">
                <a:cs typeface="Arial"/>
              </a:rPr>
              <a:t>Many known fusion partners</a:t>
            </a:r>
          </a:p>
          <a:p>
            <a:pPr lvl="2"/>
            <a:r>
              <a:rPr lang="en-US" sz="1867" dirty="0">
                <a:cs typeface="Arial"/>
              </a:rPr>
              <a:t>Intact tyrosine kinase domain fused with upstream partner.</a:t>
            </a:r>
          </a:p>
          <a:p>
            <a:pPr lvl="2"/>
            <a:r>
              <a:rPr lang="en-US" sz="1867" dirty="0">
                <a:cs typeface="Arial"/>
              </a:rPr>
              <a:t>KIF5B is the most common fusion partner in lung cancer</a:t>
            </a:r>
          </a:p>
          <a:p>
            <a:pPr lvl="3">
              <a:buFont typeface="Arial" panose="020B0604020202020204" pitchFamily="34" charset="0"/>
              <a:buChar char="•"/>
            </a:pPr>
            <a:r>
              <a:rPr lang="en-US" sz="1867" dirty="0">
                <a:cs typeface="Arial"/>
              </a:rPr>
              <a:t>Other partners are CCDC6, </a:t>
            </a:r>
            <a:r>
              <a:rPr lang="en-US" sz="1867" i="1" dirty="0"/>
              <a:t>NCOA4</a:t>
            </a:r>
            <a:r>
              <a:rPr lang="en-US" sz="1867" dirty="0"/>
              <a:t>, and </a:t>
            </a:r>
            <a:r>
              <a:rPr lang="en-US" sz="1867" i="1" dirty="0"/>
              <a:t>TRIM33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1867" dirty="0"/>
              <a:t>Typically, do not occur concurrently with alterations in </a:t>
            </a:r>
            <a:r>
              <a:rPr lang="en-US" sz="1867" i="1" dirty="0"/>
              <a:t>EGFR</a:t>
            </a:r>
            <a:r>
              <a:rPr lang="en-US" sz="1867" dirty="0"/>
              <a:t>, </a:t>
            </a:r>
            <a:r>
              <a:rPr lang="en-US" sz="1867" i="1" dirty="0"/>
              <a:t>ALK</a:t>
            </a:r>
            <a:r>
              <a:rPr lang="en-US" sz="1867" dirty="0"/>
              <a:t>, </a:t>
            </a:r>
            <a:r>
              <a:rPr lang="en-US" sz="1867" i="1" dirty="0"/>
              <a:t>ROS1</a:t>
            </a:r>
            <a:r>
              <a:rPr lang="en-US" sz="1867" dirty="0"/>
              <a:t>, </a:t>
            </a:r>
            <a:r>
              <a:rPr lang="en-US" sz="1867" i="1" dirty="0"/>
              <a:t>BRAF</a:t>
            </a:r>
            <a:r>
              <a:rPr lang="en-US" sz="1867" dirty="0"/>
              <a:t>, or </a:t>
            </a:r>
            <a:r>
              <a:rPr lang="en-US" sz="1867" i="1" dirty="0"/>
              <a:t>KRAS</a:t>
            </a:r>
            <a:endParaRPr lang="en-US" sz="1867" dirty="0"/>
          </a:p>
          <a:p>
            <a:pPr lvl="2">
              <a:buFont typeface="Arial" panose="020B0604020202020204" pitchFamily="34" charset="0"/>
              <a:buChar char="•"/>
            </a:pPr>
            <a:endParaRPr lang="en-US" sz="1867" dirty="0">
              <a:cs typeface="Arial"/>
            </a:endParaRPr>
          </a:p>
          <a:p>
            <a:r>
              <a:rPr lang="en-US" sz="1867" dirty="0">
                <a:cs typeface="Arial"/>
              </a:rPr>
              <a:t>Frequency in lung cancer: 1-2 % overall</a:t>
            </a:r>
          </a:p>
          <a:p>
            <a:pPr marL="0" indent="0">
              <a:buNone/>
            </a:pPr>
            <a:endParaRPr lang="en-US" sz="1400" baseline="30000" dirty="0">
              <a:cs typeface="Arial"/>
            </a:endParaRPr>
          </a:p>
          <a:p>
            <a:endParaRPr lang="en-US" sz="2200" dirty="0">
              <a:cs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70016" y="6114467"/>
            <a:ext cx="9245600" cy="502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1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13294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333" b="0" i="0" u="none" strike="noStrike" kern="1200" cap="none" spc="0" normalizeH="0" baseline="0" noProof="0" dirty="0">
                <a:ln>
                  <a:noFill/>
                </a:ln>
                <a:solidFill>
                  <a:srgbClr val="13294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Ju YS et al. </a:t>
            </a:r>
            <a:r>
              <a:rPr kumimoji="0" lang="pt-BR" sz="1333" b="0" i="1" u="none" strike="noStrike" kern="1200" cap="none" spc="0" normalizeH="0" baseline="0" noProof="0" dirty="0">
                <a:ln>
                  <a:noFill/>
                </a:ln>
                <a:solidFill>
                  <a:srgbClr val="13294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Genome Res</a:t>
            </a:r>
            <a:r>
              <a:rPr kumimoji="0" lang="pt-BR" sz="1333" b="0" i="0" u="none" strike="noStrike" kern="1200" cap="none" spc="0" normalizeH="0" baseline="0" noProof="0" dirty="0">
                <a:ln>
                  <a:noFill/>
                </a:ln>
                <a:solidFill>
                  <a:srgbClr val="13294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2012;22:436-445. Drilon A et al. </a:t>
            </a:r>
            <a:r>
              <a:rPr kumimoji="0" lang="pt-BR" sz="1333" b="0" i="1" u="none" strike="noStrike" kern="1200" cap="none" spc="0" normalizeH="0" baseline="0" noProof="0" dirty="0">
                <a:ln>
                  <a:noFill/>
                </a:ln>
                <a:solidFill>
                  <a:srgbClr val="13294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Cancer Discov</a:t>
            </a:r>
            <a:r>
              <a:rPr kumimoji="0" lang="pt-BR" sz="1333" b="0" i="0" u="none" strike="noStrike" kern="1200" cap="none" spc="0" normalizeH="0" baseline="0" noProof="0" dirty="0">
                <a:ln>
                  <a:noFill/>
                </a:ln>
                <a:solidFill>
                  <a:srgbClr val="13294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2013;3:630-635. </a:t>
            </a:r>
          </a:p>
          <a:p>
            <a:pPr marL="0" marR="0" lvl="0" indent="0" algn="l" defTabSz="4571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33" b="0" i="0" u="none" strike="noStrike" kern="1200" cap="none" spc="0" normalizeH="0" baseline="0" noProof="0" dirty="0">
                <a:ln>
                  <a:noFill/>
                </a:ln>
                <a:solidFill>
                  <a:srgbClr val="13294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Wang R et al</a:t>
            </a:r>
            <a:r>
              <a:rPr kumimoji="0" lang="en-US" sz="1333" b="0" i="1" u="none" strike="noStrike" kern="1200" cap="none" spc="0" normalizeH="0" baseline="0" noProof="0" dirty="0">
                <a:ln>
                  <a:noFill/>
                </a:ln>
                <a:solidFill>
                  <a:srgbClr val="13294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J Clin Oncol. </a:t>
            </a:r>
            <a:r>
              <a:rPr kumimoji="0" lang="en-US" sz="1333" b="0" i="0" u="none" strike="noStrike" kern="1200" cap="none" spc="0" normalizeH="0" baseline="0" noProof="0" dirty="0">
                <a:ln>
                  <a:noFill/>
                </a:ln>
                <a:solidFill>
                  <a:srgbClr val="13294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2012;30:4352-4359; Kohno T et al. </a:t>
            </a:r>
            <a:r>
              <a:rPr kumimoji="0" lang="en-US" sz="1333" b="0" i="1" u="none" strike="noStrike" kern="1200" cap="none" spc="0" normalizeH="0" baseline="0" noProof="0" dirty="0">
                <a:ln>
                  <a:noFill/>
                </a:ln>
                <a:solidFill>
                  <a:srgbClr val="13294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Cancer Sci. </a:t>
            </a:r>
            <a:r>
              <a:rPr kumimoji="0" lang="en-US" sz="1333" b="0" i="0" u="none" strike="noStrike" kern="1200" cap="none" spc="0" normalizeH="0" baseline="0" noProof="0" dirty="0">
                <a:ln>
                  <a:noFill/>
                </a:ln>
                <a:solidFill>
                  <a:srgbClr val="13294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2013;104:1396-1400.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31390" y="743533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1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6474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3509157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A69937-4651-D94B-B37D-825BFCC7E0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886" y="172109"/>
            <a:ext cx="12151361" cy="680132"/>
          </a:xfrm>
        </p:spPr>
        <p:txBody>
          <a:bodyPr>
            <a:noAutofit/>
          </a:bodyPr>
          <a:lstStyle/>
          <a:p>
            <a:r>
              <a:rPr lang="en-US" sz="3733" dirty="0">
                <a:solidFill>
                  <a:srgbClr val="0C68AC"/>
                </a:solidFill>
              </a:rPr>
              <a:t>Efficacy of Selective RET Inhibitors in NSCLC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F89CFF0-CA5C-474D-93D0-CE516243844F}"/>
              </a:ext>
            </a:extLst>
          </p:cNvPr>
          <p:cNvSpPr txBox="1"/>
          <p:nvPr/>
        </p:nvSpPr>
        <p:spPr>
          <a:xfrm>
            <a:off x="179602" y="6099211"/>
            <a:ext cx="106884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1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46474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1. Drilon A et al. 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 Clin Oncol.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2023;41(2):385-394. 2.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46474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Drilon A et al, 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46474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 </a:t>
            </a:r>
            <a:r>
              <a:rPr kumimoji="0" 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46474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Engl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46474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J Med.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46474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2020;383(9):813-824. 3.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46474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Besse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46474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B et al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46474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J Clin Oncol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46474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2021;39(no. 15_suppl):9065-9065. 4. Drilon A et al. 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46474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Ann Oncol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46474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2022;33:S43. 5.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46474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Gainor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46474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JF et al. 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46474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Lancet Oncol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46474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2021;22(7):959-969. 6.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46474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Griesinger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46474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F et al. </a:t>
            </a:r>
            <a:r>
              <a:rPr kumimoji="0" lang="it-IT" sz="1200" b="0" i="1" u="none" strike="noStrike" kern="1200" cap="none" spc="0" normalizeH="0" baseline="0" noProof="0" dirty="0">
                <a:ln>
                  <a:noFill/>
                </a:ln>
                <a:solidFill>
                  <a:srgbClr val="46474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Ann Oncol. </a:t>
            </a: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srgbClr val="46474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2022 ;33(11):1168-1178.7 Besse et al JCO 2026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46474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F537A75A-E7F0-654A-BE72-119010340BEA}"/>
              </a:ext>
            </a:extLst>
          </p:cNvPr>
          <p:cNvGraphicFramePr>
            <a:graphicFrameLocks noGrp="1"/>
          </p:cNvGraphicFramePr>
          <p:nvPr/>
        </p:nvGraphicFramePr>
        <p:xfrm>
          <a:off x="203200" y="3329863"/>
          <a:ext cx="11785602" cy="2616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4001">
                  <a:extLst>
                    <a:ext uri="{9D8B030D-6E8A-4147-A177-3AD203B41FA5}">
                      <a16:colId xmlns:a16="http://schemas.microsoft.com/office/drawing/2014/main" val="3878558092"/>
                    </a:ext>
                  </a:extLst>
                </a:gridCol>
                <a:gridCol w="1036596">
                  <a:extLst>
                    <a:ext uri="{9D8B030D-6E8A-4147-A177-3AD203B41FA5}">
                      <a16:colId xmlns:a16="http://schemas.microsoft.com/office/drawing/2014/main" val="1268523787"/>
                    </a:ext>
                  </a:extLst>
                </a:gridCol>
                <a:gridCol w="284204">
                  <a:extLst>
                    <a:ext uri="{9D8B030D-6E8A-4147-A177-3AD203B41FA5}">
                      <a16:colId xmlns:a16="http://schemas.microsoft.com/office/drawing/2014/main" val="4080953645"/>
                    </a:ext>
                  </a:extLst>
                </a:gridCol>
                <a:gridCol w="1325200">
                  <a:extLst>
                    <a:ext uri="{9D8B030D-6E8A-4147-A177-3AD203B41FA5}">
                      <a16:colId xmlns:a16="http://schemas.microsoft.com/office/drawing/2014/main" val="3977954927"/>
                    </a:ext>
                  </a:extLst>
                </a:gridCol>
                <a:gridCol w="1602539">
                  <a:extLst>
                    <a:ext uri="{9D8B030D-6E8A-4147-A177-3AD203B41FA5}">
                      <a16:colId xmlns:a16="http://schemas.microsoft.com/office/drawing/2014/main" val="1329267356"/>
                    </a:ext>
                  </a:extLst>
                </a:gridCol>
                <a:gridCol w="1573919">
                  <a:extLst>
                    <a:ext uri="{9D8B030D-6E8A-4147-A177-3AD203B41FA5}">
                      <a16:colId xmlns:a16="http://schemas.microsoft.com/office/drawing/2014/main" val="2709657231"/>
                    </a:ext>
                  </a:extLst>
                </a:gridCol>
                <a:gridCol w="1322980">
                  <a:extLst>
                    <a:ext uri="{9D8B030D-6E8A-4147-A177-3AD203B41FA5}">
                      <a16:colId xmlns:a16="http://schemas.microsoft.com/office/drawing/2014/main" val="2330483425"/>
                    </a:ext>
                  </a:extLst>
                </a:gridCol>
                <a:gridCol w="131079">
                  <a:extLst>
                    <a:ext uri="{9D8B030D-6E8A-4147-A177-3AD203B41FA5}">
                      <a16:colId xmlns:a16="http://schemas.microsoft.com/office/drawing/2014/main" val="255249333"/>
                    </a:ext>
                  </a:extLst>
                </a:gridCol>
                <a:gridCol w="1517531">
                  <a:extLst>
                    <a:ext uri="{9D8B030D-6E8A-4147-A177-3AD203B41FA5}">
                      <a16:colId xmlns:a16="http://schemas.microsoft.com/office/drawing/2014/main" val="2167559622"/>
                    </a:ext>
                  </a:extLst>
                </a:gridCol>
                <a:gridCol w="234208">
                  <a:extLst>
                    <a:ext uri="{9D8B030D-6E8A-4147-A177-3AD203B41FA5}">
                      <a16:colId xmlns:a16="http://schemas.microsoft.com/office/drawing/2014/main" val="3921441382"/>
                    </a:ext>
                  </a:extLst>
                </a:gridCol>
                <a:gridCol w="1233345">
                  <a:extLst>
                    <a:ext uri="{9D8B030D-6E8A-4147-A177-3AD203B41FA5}">
                      <a16:colId xmlns:a16="http://schemas.microsoft.com/office/drawing/2014/main" val="55148842"/>
                    </a:ext>
                  </a:extLst>
                </a:gridCol>
              </a:tblGrid>
              <a:tr h="497840">
                <a:tc>
                  <a:txBody>
                    <a:bodyPr/>
                    <a:lstStyle/>
                    <a:p>
                      <a:pPr algn="ctr"/>
                      <a:endParaRPr lang="en-US" sz="13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14467E"/>
                    </a:solidFill>
                  </a:tcPr>
                </a:tc>
                <a:tc gridSpan="5">
                  <a:txBody>
                    <a:bodyPr/>
                    <a:lstStyle/>
                    <a:p>
                      <a:pPr marL="0" marR="0" lvl="0" indent="0" algn="ctr" defTabSz="45713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>
                          <a:solidFill>
                            <a:schemeClr val="bg1"/>
                          </a:solidFill>
                        </a:rPr>
                        <a:t>Platinum pretreated</a:t>
                      </a:r>
                    </a:p>
                    <a:p>
                      <a:pPr marL="0" marR="0" lvl="0" indent="0" algn="ctr" defTabSz="45713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>
                          <a:solidFill>
                            <a:schemeClr val="bg1"/>
                          </a:solidFill>
                        </a:rPr>
                        <a:t>N  = 247 </a:t>
                      </a:r>
                    </a:p>
                  </a:txBody>
                  <a:tcPr>
                    <a:solidFill>
                      <a:srgbClr val="14467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solidFill>
                            <a:schemeClr val="bg1"/>
                          </a:solidFill>
                        </a:rPr>
                        <a:t>Treatment Naïve</a:t>
                      </a:r>
                    </a:p>
                    <a:p>
                      <a:pPr algn="ctr"/>
                      <a:r>
                        <a:rPr lang="en-US" sz="1300" dirty="0">
                          <a:solidFill>
                            <a:schemeClr val="bg1"/>
                          </a:solidFill>
                        </a:rPr>
                        <a:t>N = 69</a:t>
                      </a:r>
                    </a:p>
                  </a:txBody>
                  <a:tcPr>
                    <a:solidFill>
                      <a:srgbClr val="14467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7256643"/>
                  </a:ext>
                </a:extLst>
              </a:tr>
              <a:tr h="701040">
                <a:tc>
                  <a:txBody>
                    <a:bodyPr/>
                    <a:lstStyle/>
                    <a:p>
                      <a:pPr algn="ctr"/>
                      <a:endParaRPr lang="en-US" sz="13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300" b="1" dirty="0">
                          <a:solidFill>
                            <a:schemeClr val="tx1"/>
                          </a:solidFill>
                        </a:rPr>
                        <a:t>IRC ORR</a:t>
                      </a:r>
                    </a:p>
                    <a:p>
                      <a:pPr algn="ctr"/>
                      <a:r>
                        <a:rPr lang="en-US" sz="1300" b="1" dirty="0">
                          <a:solidFill>
                            <a:schemeClr val="tx1"/>
                          </a:solidFill>
                        </a:rPr>
                        <a:t>% </a:t>
                      </a:r>
                    </a:p>
                    <a:p>
                      <a:pPr algn="ctr"/>
                      <a:r>
                        <a:rPr lang="en-US" sz="1300" b="1" dirty="0">
                          <a:solidFill>
                            <a:schemeClr val="tx1"/>
                          </a:solidFill>
                        </a:rPr>
                        <a:t>(95% CI)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en-US" sz="1000" b="1" dirty="0" err="1">
                          <a:solidFill>
                            <a:schemeClr val="tx1"/>
                          </a:solidFill>
                        </a:rPr>
                        <a:t>mDOR</a:t>
                      </a:r>
                      <a:r>
                        <a:rPr lang="en-US" sz="1000" b="1" dirty="0">
                          <a:solidFill>
                            <a:schemeClr val="tx1"/>
                          </a:solidFill>
                        </a:rPr>
                        <a:t>, months</a:t>
                      </a:r>
                    </a:p>
                    <a:p>
                      <a:pPr algn="ctr"/>
                      <a:r>
                        <a:rPr lang="en-US" sz="1000" b="1" dirty="0">
                          <a:solidFill>
                            <a:schemeClr val="tx1"/>
                          </a:solidFill>
                        </a:rPr>
                        <a:t>(95% CI)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>
                          <a:solidFill>
                            <a:schemeClr val="tx1"/>
                          </a:solidFill>
                        </a:rPr>
                        <a:t>mDOR, months</a:t>
                      </a:r>
                    </a:p>
                    <a:p>
                      <a:pPr algn="ctr"/>
                      <a:r>
                        <a:rPr lang="en-US" sz="1300" b="1">
                          <a:solidFill>
                            <a:schemeClr val="tx1"/>
                          </a:solidFill>
                        </a:rPr>
                        <a:t>(95% CI)</a:t>
                      </a:r>
                      <a:endParaRPr lang="en-US" sz="13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 err="1">
                          <a:solidFill>
                            <a:schemeClr val="tx1"/>
                          </a:solidFill>
                        </a:rPr>
                        <a:t>mPFS</a:t>
                      </a:r>
                      <a:r>
                        <a:rPr lang="en-US" sz="1300" b="1" dirty="0">
                          <a:solidFill>
                            <a:schemeClr val="tx1"/>
                          </a:solidFill>
                        </a:rPr>
                        <a:t>, months</a:t>
                      </a:r>
                    </a:p>
                    <a:p>
                      <a:pPr algn="ctr"/>
                      <a:r>
                        <a:rPr lang="en-US" sz="1300" b="1" dirty="0">
                          <a:solidFill>
                            <a:schemeClr val="tx1"/>
                          </a:solidFill>
                        </a:rPr>
                        <a:t>(95% CI)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>
                          <a:solidFill>
                            <a:schemeClr val="tx1"/>
                          </a:solidFill>
                        </a:rPr>
                        <a:t>Intracranial ORR (95% CI)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13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1" dirty="0">
                          <a:solidFill>
                            <a:schemeClr val="tx1"/>
                          </a:solidFill>
                        </a:rPr>
                        <a:t>IRC ORR</a:t>
                      </a:r>
                    </a:p>
                    <a:p>
                      <a:pPr marL="0" marR="0" lvl="0" indent="0" algn="ctr" defTabSz="45713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1" dirty="0">
                          <a:solidFill>
                            <a:schemeClr val="tx1"/>
                          </a:solidFill>
                        </a:rPr>
                        <a:t>% (95% CI)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45713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1" dirty="0" err="1">
                          <a:solidFill>
                            <a:schemeClr val="tx1"/>
                          </a:solidFill>
                        </a:rPr>
                        <a:t>mDOR</a:t>
                      </a:r>
                      <a:r>
                        <a:rPr lang="en-US" sz="1300" b="1" dirty="0">
                          <a:solidFill>
                            <a:schemeClr val="tx1"/>
                          </a:solidFill>
                        </a:rPr>
                        <a:t>, months</a:t>
                      </a:r>
                    </a:p>
                    <a:p>
                      <a:pPr marL="0" marR="0" lvl="0" indent="0" algn="ctr" defTabSz="45713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1" dirty="0">
                          <a:solidFill>
                            <a:schemeClr val="tx1"/>
                          </a:solidFill>
                        </a:rPr>
                        <a:t>(95% CI)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45713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/>
                        <a:t>mDOR</a:t>
                      </a:r>
                    </a:p>
                    <a:p>
                      <a:pPr marL="0" marR="0" lvl="0" indent="0" algn="ctr" defTabSz="45713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/>
                        <a:t>months</a:t>
                      </a:r>
                    </a:p>
                    <a:p>
                      <a:pPr marL="0" marR="0" lvl="0" indent="0" algn="ctr" defTabSz="45713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/>
                        <a:t>(95% CI)</a:t>
                      </a:r>
                      <a:endParaRPr lang="en-US" sz="14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45713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1" dirty="0" err="1">
                          <a:solidFill>
                            <a:schemeClr val="tx1"/>
                          </a:solidFill>
                        </a:rPr>
                        <a:t>mPFS,months</a:t>
                      </a:r>
                      <a:endParaRPr lang="en-US" sz="1300" b="1" dirty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ctr" defTabSz="45713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1" dirty="0">
                          <a:solidFill>
                            <a:schemeClr val="tx1"/>
                          </a:solidFill>
                        </a:rPr>
                        <a:t>(95% CI)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45713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err="1"/>
                        <a:t>mPFS</a:t>
                      </a:r>
                      <a:endParaRPr lang="en-US" sz="1400" dirty="0"/>
                    </a:p>
                    <a:p>
                      <a:pPr algn="ctr"/>
                      <a:r>
                        <a:rPr lang="en-US" sz="1400" dirty="0"/>
                        <a:t>Months</a:t>
                      </a:r>
                    </a:p>
                    <a:p>
                      <a:pPr marL="0" marR="0" lvl="0" indent="0" algn="ctr" defTabSz="45713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(95% CI)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6888405"/>
                  </a:ext>
                </a:extLst>
              </a:tr>
              <a:tr h="518160">
                <a:tc>
                  <a:txBody>
                    <a:bodyPr/>
                    <a:lstStyle/>
                    <a:p>
                      <a:pPr marL="0" marR="0" lvl="0" indent="0" algn="ctr" defTabSz="45713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1" dirty="0">
                          <a:solidFill>
                            <a:schemeClr val="tx1"/>
                          </a:solidFill>
                        </a:rPr>
                        <a:t>Selpercatinib</a:t>
                      </a:r>
                      <a:r>
                        <a:rPr lang="en-US" sz="1300" b="1" baseline="30000" dirty="0">
                          <a:solidFill>
                            <a:schemeClr val="tx1"/>
                          </a:solidFill>
                        </a:rPr>
                        <a:t>1-4</a:t>
                      </a:r>
                      <a:endParaRPr lang="en-US" sz="1300" b="1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US" sz="13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61</a:t>
                      </a:r>
                    </a:p>
                    <a:p>
                      <a:pPr algn="ctr"/>
                      <a:r>
                        <a:rPr lang="en-US" sz="1300" dirty="0"/>
                        <a:t> (55, 67)</a:t>
                      </a:r>
                      <a:endParaRPr lang="en-US" sz="13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45713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28.6 </a:t>
                      </a:r>
                    </a:p>
                    <a:p>
                      <a:pPr marL="0" marR="0" lvl="0" indent="0" algn="ctr" defTabSz="45713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(20.4, NE)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45713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/>
                        <a:t>28.6 </a:t>
                      </a:r>
                    </a:p>
                    <a:p>
                      <a:pPr marL="0" marR="0" lvl="0" indent="0" algn="ctr" defTabSz="45713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/>
                        <a:t>(20.4, NE)</a:t>
                      </a:r>
                      <a:endParaRPr lang="en-US" sz="13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13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/>
                        <a:t>24.9 </a:t>
                      </a:r>
                    </a:p>
                    <a:p>
                      <a:pPr marL="0" marR="0" lvl="0" indent="0" algn="ctr" defTabSz="45713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/>
                        <a:t>(19.3, NE)</a:t>
                      </a:r>
                      <a:endParaRPr lang="en-US" sz="13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13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>
                          <a:solidFill>
                            <a:schemeClr val="tx1"/>
                          </a:solidFill>
                        </a:rPr>
                        <a:t>85</a:t>
                      </a:r>
                    </a:p>
                    <a:p>
                      <a:pPr marL="0" marR="0" lvl="0" indent="0" algn="ctr" defTabSz="45713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>
                          <a:solidFill>
                            <a:schemeClr val="tx1"/>
                          </a:solidFill>
                        </a:rPr>
                        <a:t>(65 -96)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13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/>
                        <a:t>84</a:t>
                      </a:r>
                    </a:p>
                    <a:p>
                      <a:pPr marL="0" marR="0" lvl="0" indent="0" algn="ctr" defTabSz="45713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/>
                        <a:t>(73, 92)</a:t>
                      </a:r>
                      <a:endParaRPr lang="en-US" sz="13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45713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/>
                        <a:t>20.2 </a:t>
                      </a:r>
                    </a:p>
                    <a:p>
                      <a:pPr marL="0" marR="0" lvl="0" indent="0" algn="ctr" defTabSz="45713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/>
                        <a:t>(13.0, NE)</a:t>
                      </a:r>
                      <a:endParaRPr lang="en-US" sz="13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45713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NE </a:t>
                      </a:r>
                    </a:p>
                    <a:p>
                      <a:pPr marL="0" marR="0" lvl="0" indent="0" algn="ctr" defTabSz="45713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(12.0–NE)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45713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/>
                        <a:t>22.0 </a:t>
                      </a:r>
                    </a:p>
                    <a:p>
                      <a:pPr marL="0" marR="0" lvl="0" indent="0" algn="ctr" defTabSz="45713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/>
                        <a:t>(13.8, NE)</a:t>
                      </a:r>
                      <a:endParaRPr lang="en-US" sz="13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45713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NE </a:t>
                      </a:r>
                    </a:p>
                    <a:p>
                      <a:pPr marL="0" marR="0" lvl="0" indent="0" algn="ctr" defTabSz="45713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(13.8–NE)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0389698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ctr"/>
                      <a:endParaRPr lang="en-US" sz="13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14467E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en-US" sz="1300" b="1" dirty="0">
                          <a:solidFill>
                            <a:schemeClr val="bg1"/>
                          </a:solidFill>
                        </a:rPr>
                        <a:t>N=130 for ORR, N=141 for PFS and OS</a:t>
                      </a:r>
                    </a:p>
                  </a:txBody>
                  <a:tcPr>
                    <a:solidFill>
                      <a:srgbClr val="14467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en-US" sz="1300" b="1" dirty="0">
                          <a:solidFill>
                            <a:schemeClr val="bg1"/>
                          </a:solidFill>
                        </a:rPr>
                        <a:t>N=106 for ORR N=116 for PFS and OS</a:t>
                      </a:r>
                    </a:p>
                  </a:txBody>
                  <a:tcPr>
                    <a:solidFill>
                      <a:srgbClr val="14467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090979"/>
                  </a:ext>
                </a:extLst>
              </a:tr>
              <a:tr h="229700"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>
                          <a:solidFill>
                            <a:schemeClr val="tx1"/>
                          </a:solidFill>
                        </a:rPr>
                        <a:t>Pralsetinib</a:t>
                      </a:r>
                      <a:r>
                        <a:rPr lang="en-US" sz="1300" b="1" baseline="30000" dirty="0">
                          <a:solidFill>
                            <a:schemeClr val="tx1"/>
                          </a:solidFill>
                        </a:rPr>
                        <a:t>5,6,7</a:t>
                      </a:r>
                      <a:endParaRPr lang="en-US" sz="13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63 </a:t>
                      </a:r>
                    </a:p>
                    <a:p>
                      <a:pPr algn="ctr"/>
                      <a:r>
                        <a:rPr lang="en-US" sz="130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(54-71)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300" dirty="0">
                          <a:effectLst/>
                          <a:latin typeface="+mn-lt"/>
                        </a:rPr>
                        <a:t>31.8 </a:t>
                      </a:r>
                    </a:p>
                    <a:p>
                      <a:pPr algn="ctr">
                        <a:buNone/>
                      </a:pPr>
                      <a:r>
                        <a:rPr lang="en-US" sz="1300" dirty="0">
                          <a:effectLst/>
                          <a:latin typeface="+mn-lt"/>
                        </a:rPr>
                        <a:t>(15.1-40.4)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000" i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300" dirty="0">
                          <a:effectLst/>
                          <a:latin typeface="+mn-lt"/>
                        </a:rPr>
                        <a:t>16.4 </a:t>
                      </a:r>
                    </a:p>
                    <a:p>
                      <a:pPr algn="ctr">
                        <a:buNone/>
                      </a:pPr>
                      <a:r>
                        <a:rPr lang="en-US" sz="1300" dirty="0">
                          <a:effectLst/>
                          <a:latin typeface="+mn-lt"/>
                        </a:rPr>
                        <a:t>(11.4 -23.5)</a:t>
                      </a:r>
                    </a:p>
                    <a:p>
                      <a:pPr algn="ctr">
                        <a:buNone/>
                      </a:pPr>
                      <a:endParaRPr lang="en-US" sz="1300" dirty="0">
                        <a:effectLst/>
                        <a:latin typeface="+mn-lt"/>
                      </a:endParaRPr>
                    </a:p>
                  </a:txBody>
                  <a:tcPr marL="47625" marR="47625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solidFill>
                            <a:schemeClr val="tx1"/>
                          </a:solidFill>
                          <a:latin typeface="+mn-lt"/>
                        </a:rPr>
                        <a:t>56</a:t>
                      </a:r>
                    </a:p>
                    <a:p>
                      <a:pPr algn="ctr"/>
                      <a:r>
                        <a:rPr lang="en-US" sz="1300" dirty="0">
                          <a:solidFill>
                            <a:schemeClr val="tx1"/>
                          </a:solidFill>
                          <a:latin typeface="+mn-lt"/>
                        </a:rPr>
                        <a:t>(21-86)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30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78 </a:t>
                      </a:r>
                    </a:p>
                    <a:p>
                      <a:pPr algn="ctr"/>
                      <a:r>
                        <a:rPr lang="en-US" sz="130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(69-86)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13.4</a:t>
                      </a:r>
                    </a:p>
                    <a:p>
                      <a:pPr algn="ctr"/>
                      <a:r>
                        <a:rPr lang="en-US" sz="130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(9.4-21.7)</a:t>
                      </a:r>
                    </a:p>
                  </a:txBody>
                  <a:tcPr marL="47625" marR="47625" marT="0" marB="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1300" dirty="0">
                        <a:effectLst/>
                        <a:latin typeface="+mn-lt"/>
                      </a:endParaRPr>
                    </a:p>
                  </a:txBody>
                  <a:tcPr marL="47625" marR="47625" marT="0" marB="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300" dirty="0">
                          <a:effectLst/>
                          <a:latin typeface="+mn-lt"/>
                        </a:rPr>
                        <a:t>12.1 </a:t>
                      </a:r>
                    </a:p>
                    <a:p>
                      <a:pPr algn="ctr">
                        <a:buNone/>
                      </a:pPr>
                      <a:r>
                        <a:rPr lang="en-US" sz="1300" dirty="0">
                          <a:effectLst/>
                          <a:latin typeface="+mn-lt"/>
                        </a:rPr>
                        <a:t>(9.2-16.6)</a:t>
                      </a:r>
                    </a:p>
                    <a:p>
                      <a:pPr algn="ctr">
                        <a:buNone/>
                      </a:pPr>
                      <a:endParaRPr lang="en-US" sz="1300" dirty="0">
                        <a:effectLst/>
                        <a:latin typeface="+mn-lt"/>
                      </a:endParaRPr>
                    </a:p>
                  </a:txBody>
                  <a:tcPr marL="47625" marR="47625" marT="0" marB="0"/>
                </a:tc>
                <a:extLst>
                  <a:ext uri="{0D108BD9-81ED-4DB2-BD59-A6C34878D82A}">
                    <a16:rowId xmlns:a16="http://schemas.microsoft.com/office/drawing/2014/main" val="3971336979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44089DE0-EC8C-2507-F290-151C3F4D54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3897" y="1246315"/>
            <a:ext cx="6299200" cy="19304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57732A3-CB3D-494A-A75F-A45EA665E256}"/>
              </a:ext>
            </a:extLst>
          </p:cNvPr>
          <p:cNvSpPr txBox="1"/>
          <p:nvPr/>
        </p:nvSpPr>
        <p:spPr>
          <a:xfrm>
            <a:off x="1307479" y="979812"/>
            <a:ext cx="3679212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1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1" i="0" u="none" strike="noStrike" kern="1200" cap="none" spc="0" normalizeH="0" baseline="0" noProof="0" dirty="0" err="1">
                <a:ln>
                  <a:noFill/>
                </a:ln>
                <a:solidFill>
                  <a:srgbClr val="14467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Selpercatinib</a:t>
            </a:r>
            <a:r>
              <a: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14467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(treatment naïve)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16CBB1A-C02E-5549-A777-542E20C4D863}"/>
              </a:ext>
            </a:extLst>
          </p:cNvPr>
          <p:cNvSpPr txBox="1"/>
          <p:nvPr/>
        </p:nvSpPr>
        <p:spPr>
          <a:xfrm>
            <a:off x="7213600" y="979812"/>
            <a:ext cx="3400290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1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1" i="0" u="none" strike="noStrike" kern="1200" cap="none" spc="0" normalizeH="0" baseline="0" noProof="0" dirty="0" err="1">
                <a:ln>
                  <a:noFill/>
                </a:ln>
                <a:solidFill>
                  <a:srgbClr val="14467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Pralsetinib</a:t>
            </a:r>
            <a:r>
              <a: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14467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(treatment naïve)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17A39FC-A58C-D8A3-0A2C-F689BAD7A63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9324"/>
          <a:stretch/>
        </p:blipFill>
        <p:spPr>
          <a:xfrm>
            <a:off x="305640" y="1293899"/>
            <a:ext cx="5218192" cy="1927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940742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67D959-EC77-4FEE-4C62-04D3BD5F43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389" y="274108"/>
            <a:ext cx="12192000" cy="680132"/>
          </a:xfrm>
        </p:spPr>
        <p:txBody>
          <a:bodyPr/>
          <a:lstStyle/>
          <a:p>
            <a:r>
              <a:rPr lang="en-US" sz="3200" dirty="0">
                <a:solidFill>
                  <a:srgbClr val="0C68AC"/>
                </a:solidFill>
              </a:rPr>
              <a:t>CNS</a:t>
            </a:r>
            <a:r>
              <a:rPr lang="en-US" sz="3200" dirty="0">
                <a:solidFill>
                  <a:srgbClr val="14467E"/>
                </a:solidFill>
              </a:rPr>
              <a:t> </a:t>
            </a:r>
            <a:r>
              <a:rPr lang="en-US" sz="3200" dirty="0">
                <a:solidFill>
                  <a:srgbClr val="0C68AC"/>
                </a:solidFill>
              </a:rPr>
              <a:t>Activity in Measurable CNS Metastases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DFAD9D5-1916-398E-8874-457300819F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905000"/>
            <a:ext cx="5429739" cy="222198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D27A3EF-1B65-95EF-0168-27244A341416}"/>
              </a:ext>
            </a:extLst>
          </p:cNvPr>
          <p:cNvSpPr txBox="1"/>
          <p:nvPr/>
        </p:nvSpPr>
        <p:spPr>
          <a:xfrm>
            <a:off x="8483948" y="1181315"/>
            <a:ext cx="1406154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1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1" i="0" u="none" strike="noStrike" kern="1200" cap="none" spc="0" normalizeH="0" baseline="0" noProof="0" dirty="0" err="1">
                <a:ln>
                  <a:noFill/>
                </a:ln>
                <a:solidFill>
                  <a:srgbClr val="14467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Pralsetinib</a:t>
            </a:r>
            <a:endParaRPr kumimoji="0" lang="en-US" sz="1867" b="1" i="0" u="none" strike="noStrike" kern="1200" cap="none" spc="0" normalizeH="0" baseline="0" noProof="0" dirty="0">
              <a:ln>
                <a:noFill/>
              </a:ln>
              <a:solidFill>
                <a:srgbClr val="14467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CECABB5-0B1A-7629-2AE3-9F7E8079881A}"/>
              </a:ext>
            </a:extLst>
          </p:cNvPr>
          <p:cNvSpPr txBox="1"/>
          <p:nvPr/>
        </p:nvSpPr>
        <p:spPr>
          <a:xfrm>
            <a:off x="6470389" y="4313270"/>
            <a:ext cx="5791200" cy="10770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990" marR="0" lvl="0" indent="-380990" algn="l" defTabSz="4571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133" b="0" i="0" u="none" strike="noStrike" kern="1200" cap="none" spc="0" normalizeH="0" baseline="0" noProof="0" dirty="0" err="1">
                <a:ln>
                  <a:noFill/>
                </a:ln>
                <a:solidFill>
                  <a:srgbClr val="46474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icORR</a:t>
            </a: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46474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70% (7/10; 95% CI, 35 - 93)</a:t>
            </a:r>
          </a:p>
          <a:p>
            <a:pPr marL="380990" marR="0" lvl="0" indent="-380990" algn="l" defTabSz="4571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46474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Three patients (30%) with intracranial CR</a:t>
            </a:r>
          </a:p>
          <a:p>
            <a:pPr marL="0" marR="0" lvl="0" indent="0" algn="l" defTabSz="4571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33" b="0" i="0" u="none" strike="noStrike" kern="1200" cap="none" spc="0" normalizeH="0" baseline="0" noProof="0" dirty="0">
              <a:ln>
                <a:noFill/>
              </a:ln>
              <a:solidFill>
                <a:srgbClr val="46474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7F0AE60-CF6D-4876-62BC-612894891D2D}"/>
              </a:ext>
            </a:extLst>
          </p:cNvPr>
          <p:cNvSpPr txBox="1"/>
          <p:nvPr/>
        </p:nvSpPr>
        <p:spPr>
          <a:xfrm>
            <a:off x="7101356" y="5643982"/>
            <a:ext cx="4327210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1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33" b="0" i="0" u="none" strike="noStrike" kern="1200" cap="none" spc="0" normalizeH="0" baseline="0" noProof="0" dirty="0" err="1">
                <a:ln>
                  <a:noFill/>
                </a:ln>
                <a:solidFill>
                  <a:srgbClr val="46474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Griesinger</a:t>
            </a:r>
            <a:r>
              <a:rPr kumimoji="0" lang="en-US" sz="1333" b="0" i="0" u="none" strike="noStrike" kern="1200" cap="none" spc="0" normalizeH="0" baseline="0" noProof="0" dirty="0">
                <a:ln>
                  <a:noFill/>
                </a:ln>
                <a:solidFill>
                  <a:srgbClr val="46474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F et al. </a:t>
            </a:r>
            <a:r>
              <a:rPr kumimoji="0" lang="it-IT" sz="1333" b="0" i="1" u="none" strike="noStrike" kern="1200" cap="none" spc="0" normalizeH="0" baseline="0" noProof="0" dirty="0">
                <a:ln>
                  <a:noFill/>
                </a:ln>
                <a:solidFill>
                  <a:srgbClr val="46474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Ann Oncol. </a:t>
            </a:r>
            <a:r>
              <a:rPr kumimoji="0" lang="it-IT" sz="1333" b="0" i="0" u="none" strike="noStrike" kern="1200" cap="none" spc="0" normalizeH="0" baseline="0" noProof="0" dirty="0">
                <a:ln>
                  <a:noFill/>
                </a:ln>
                <a:solidFill>
                  <a:srgbClr val="46474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2022 ;33(11):1168-1178.</a:t>
            </a:r>
            <a:endParaRPr kumimoji="0" lang="en-US" sz="1333" b="0" i="0" u="none" strike="noStrike" kern="1200" cap="none" spc="0" normalizeH="0" baseline="0" noProof="0" dirty="0">
              <a:ln>
                <a:noFill/>
              </a:ln>
              <a:solidFill>
                <a:srgbClr val="46474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5E94A50-738A-8685-1D04-978CBAADED26}"/>
              </a:ext>
            </a:extLst>
          </p:cNvPr>
          <p:cNvSpPr txBox="1"/>
          <p:nvPr/>
        </p:nvSpPr>
        <p:spPr>
          <a:xfrm>
            <a:off x="403844" y="4346841"/>
            <a:ext cx="5628464" cy="10770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80990" marR="0" lvl="0" indent="-380990" algn="l" defTabSz="4571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133" b="0" i="0" u="none" strike="noStrike" kern="1200" cap="none" spc="0" normalizeH="0" baseline="0" noProof="0" dirty="0" err="1">
                <a:ln>
                  <a:noFill/>
                </a:ln>
                <a:solidFill>
                  <a:srgbClr val="46474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icORR</a:t>
            </a: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46474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85% (22/26; 95% CI, 65 - 96) </a:t>
            </a:r>
          </a:p>
          <a:p>
            <a:pPr marL="380990" marR="0" lvl="0" indent="-380990" algn="l" defTabSz="4571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46474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Seven patients (27%) with intracranial CR</a:t>
            </a:r>
          </a:p>
          <a:p>
            <a:pPr marL="0" marR="0" lvl="0" indent="0" algn="l" defTabSz="4571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33" b="0" i="0" u="none" strike="noStrike" kern="1200" cap="none" spc="0" normalizeH="0" baseline="0" noProof="0" dirty="0">
              <a:ln>
                <a:noFill/>
              </a:ln>
              <a:solidFill>
                <a:srgbClr val="46474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F22732A-D17C-2FF6-4623-9023D107DD45}"/>
              </a:ext>
            </a:extLst>
          </p:cNvPr>
          <p:cNvSpPr/>
          <p:nvPr/>
        </p:nvSpPr>
        <p:spPr bwMode="auto">
          <a:xfrm>
            <a:off x="2540000" y="1633301"/>
            <a:ext cx="1828800" cy="4749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464749"/>
              </a:solidFill>
              <a:effectLst/>
              <a:uLnTx/>
              <a:uFillTx/>
              <a:latin typeface="Arial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172EDB8-598A-9A61-9031-860FF948D0F5}"/>
              </a:ext>
            </a:extLst>
          </p:cNvPr>
          <p:cNvSpPr txBox="1"/>
          <p:nvPr/>
        </p:nvSpPr>
        <p:spPr>
          <a:xfrm>
            <a:off x="1920657" y="1230027"/>
            <a:ext cx="3744936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1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1" i="0" u="none" strike="noStrike" kern="1200" cap="none" spc="0" normalizeH="0" baseline="0" noProof="0" dirty="0" err="1">
                <a:ln>
                  <a:noFill/>
                </a:ln>
                <a:solidFill>
                  <a:srgbClr val="14467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Selpercatinib</a:t>
            </a:r>
            <a:r>
              <a: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14467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( treatment naive)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B02D707-ACDA-C1C7-1B1D-283EC6D2D1BA}"/>
              </a:ext>
            </a:extLst>
          </p:cNvPr>
          <p:cNvSpPr txBox="1"/>
          <p:nvPr/>
        </p:nvSpPr>
        <p:spPr>
          <a:xfrm>
            <a:off x="1930401" y="5650942"/>
            <a:ext cx="3897605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1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33" b="0" i="0" u="none" strike="noStrike" kern="1200" cap="none" spc="0" normalizeH="0" baseline="0" noProof="0" dirty="0">
                <a:ln>
                  <a:noFill/>
                </a:ln>
                <a:solidFill>
                  <a:srgbClr val="46474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Drilon A et al. </a:t>
            </a:r>
            <a:r>
              <a:rPr kumimoji="0" lang="en-US" sz="1333" b="0" i="1" u="none" strike="noStrike" kern="120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 Clin Oncol. </a:t>
            </a:r>
            <a:r>
              <a:rPr kumimoji="0" lang="en-US" sz="1333" b="0" i="0" u="none" strike="noStrike" kern="120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2023;41(2):385-394. </a:t>
            </a:r>
            <a:r>
              <a:rPr kumimoji="0" lang="en-US" sz="1333" b="0" i="0" u="none" strike="noStrike" kern="120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 </a:t>
            </a:r>
            <a:endParaRPr kumimoji="0" lang="en-US" sz="1333" b="0" i="0" u="none" strike="noStrike" kern="1200" cap="none" spc="0" normalizeH="0" baseline="0" noProof="0" dirty="0">
              <a:ln>
                <a:noFill/>
              </a:ln>
              <a:solidFill>
                <a:srgbClr val="46474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CF69A9D-8361-FFE1-E903-FC936896B7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413" y="1600234"/>
            <a:ext cx="6053977" cy="2523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5476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8C5791-5B42-3740-2146-0C68A311DF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46290"/>
            <a:ext cx="11996058" cy="1068388"/>
          </a:xfrm>
        </p:spPr>
        <p:txBody>
          <a:bodyPr>
            <a:normAutofit/>
          </a:bodyPr>
          <a:lstStyle/>
          <a:p>
            <a:r>
              <a:rPr lang="en-US" sz="3600" dirty="0"/>
              <a:t>Survival of Systemic Mastocytosis by Subtype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8EC9CBA-E97D-64C0-1DC3-C6BF4F7AB659}"/>
              </a:ext>
            </a:extLst>
          </p:cNvPr>
          <p:cNvSpPr txBox="1"/>
          <p:nvPr/>
        </p:nvSpPr>
        <p:spPr>
          <a:xfrm>
            <a:off x="0" y="6596390"/>
            <a:ext cx="69450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333F7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Lim KH, et al. 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333F7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Blood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333F7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2009;113(23):5727-5736. Sperr WR, et al. 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333F7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Lancet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333F7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Haematol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333F7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333F7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2019;6(12):e638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B6AC8D09-ECA6-B1B7-9D71-54949EC982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20393" y="2090058"/>
            <a:ext cx="7651864" cy="315028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2F46F4C-C1CE-3C7C-AFF8-5C51980B2C92}"/>
              </a:ext>
            </a:extLst>
          </p:cNvPr>
          <p:cNvSpPr/>
          <p:nvPr/>
        </p:nvSpPr>
        <p:spPr>
          <a:xfrm>
            <a:off x="4227844" y="5089490"/>
            <a:ext cx="316523" cy="1992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8EB7110-C55A-2690-9D0F-1BE8F88199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2002971"/>
            <a:ext cx="4043179" cy="3187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301328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7FF365-808A-F3C6-5777-10569606D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32123"/>
            <a:ext cx="12192000" cy="680132"/>
          </a:xfrm>
        </p:spPr>
        <p:txBody>
          <a:bodyPr/>
          <a:lstStyle/>
          <a:p>
            <a:r>
              <a:rPr lang="en-US" dirty="0">
                <a:solidFill>
                  <a:srgbClr val="14467E"/>
                </a:solidFill>
              </a:rPr>
              <a:t>Adverse Events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FB8F5F8-D5B1-EE13-F3F8-A5B802D4DAE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0570"/>
          <a:stretch/>
        </p:blipFill>
        <p:spPr>
          <a:xfrm>
            <a:off x="7010402" y="1604733"/>
            <a:ext cx="2676321" cy="403914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366E7F3-3CCE-FFD6-686E-BA3FB95991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7746"/>
          <a:stretch/>
        </p:blipFill>
        <p:spPr>
          <a:xfrm>
            <a:off x="9686722" y="1604733"/>
            <a:ext cx="1820600" cy="403914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CADA13F-C9C1-1936-D90C-AE400CDD2598}"/>
              </a:ext>
            </a:extLst>
          </p:cNvPr>
          <p:cNvSpPr txBox="1"/>
          <p:nvPr/>
        </p:nvSpPr>
        <p:spPr>
          <a:xfrm>
            <a:off x="1930401" y="907435"/>
            <a:ext cx="1685077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1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1" i="0" u="none" strike="noStrike" kern="1200" cap="none" spc="0" normalizeH="0" baseline="0" noProof="0" dirty="0" err="1">
                <a:ln>
                  <a:noFill/>
                </a:ln>
                <a:solidFill>
                  <a:srgbClr val="14467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Selpercatinib</a:t>
            </a:r>
            <a:endParaRPr kumimoji="0" lang="en-US" sz="1867" b="1" i="0" u="none" strike="noStrike" kern="1200" cap="none" spc="0" normalizeH="0" baseline="0" noProof="0" dirty="0">
              <a:ln>
                <a:noFill/>
              </a:ln>
              <a:solidFill>
                <a:srgbClr val="14467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8616E9B-C582-722D-08FB-B2E5B38D4031}"/>
              </a:ext>
            </a:extLst>
          </p:cNvPr>
          <p:cNvSpPr txBox="1"/>
          <p:nvPr/>
        </p:nvSpPr>
        <p:spPr>
          <a:xfrm>
            <a:off x="8851625" y="894719"/>
            <a:ext cx="1406154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1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1" i="0" u="none" strike="noStrike" kern="1200" cap="none" spc="0" normalizeH="0" baseline="0" noProof="0" dirty="0" err="1">
                <a:ln>
                  <a:noFill/>
                </a:ln>
                <a:solidFill>
                  <a:srgbClr val="14467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Pralsetinib</a:t>
            </a:r>
            <a:endParaRPr kumimoji="0" lang="en-US" sz="1867" b="1" i="0" u="none" strike="noStrike" kern="1200" cap="none" spc="0" normalizeH="0" baseline="0" noProof="0" dirty="0">
              <a:ln>
                <a:noFill/>
              </a:ln>
              <a:solidFill>
                <a:srgbClr val="14467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A611246-E964-A56A-AB0C-CA952BCB56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832" y="1543779"/>
            <a:ext cx="6791549" cy="391722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5EDD053-29BD-C75C-9099-35E0DFC1EC08}"/>
              </a:ext>
            </a:extLst>
          </p:cNvPr>
          <p:cNvSpPr txBox="1"/>
          <p:nvPr/>
        </p:nvSpPr>
        <p:spPr>
          <a:xfrm>
            <a:off x="225778" y="5515047"/>
            <a:ext cx="4165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1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33" b="0" i="0" u="none" strike="noStrike" kern="1200" cap="none" spc="0" normalizeH="0" baseline="0" noProof="0" dirty="0">
                <a:ln>
                  <a:noFill/>
                </a:ln>
                <a:solidFill>
                  <a:srgbClr val="46474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Drilon A et al. </a:t>
            </a:r>
            <a:r>
              <a:rPr kumimoji="0" lang="en-US" sz="1333" b="0" i="1" u="none" strike="noStrike" kern="120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 Clin Oncol. </a:t>
            </a:r>
            <a:r>
              <a:rPr kumimoji="0" lang="en-US" sz="1333" b="0" i="0" u="none" strike="noStrike" kern="120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2023;41(2):385-394.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 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6474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CE61CEE-FA47-7971-666E-B5A0AF31FFFB}"/>
              </a:ext>
            </a:extLst>
          </p:cNvPr>
          <p:cNvSpPr txBox="1"/>
          <p:nvPr/>
        </p:nvSpPr>
        <p:spPr>
          <a:xfrm>
            <a:off x="7010402" y="5793069"/>
            <a:ext cx="4327210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1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33" b="0" i="0" u="none" strike="noStrike" kern="1200" cap="none" spc="0" normalizeH="0" baseline="0" noProof="0" dirty="0" err="1">
                <a:ln>
                  <a:noFill/>
                </a:ln>
                <a:solidFill>
                  <a:srgbClr val="46474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Griesinger</a:t>
            </a:r>
            <a:r>
              <a:rPr kumimoji="0" lang="en-US" sz="1333" b="0" i="0" u="none" strike="noStrike" kern="1200" cap="none" spc="0" normalizeH="0" baseline="0" noProof="0" dirty="0">
                <a:ln>
                  <a:noFill/>
                </a:ln>
                <a:solidFill>
                  <a:srgbClr val="46474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F et al. </a:t>
            </a:r>
            <a:r>
              <a:rPr kumimoji="0" lang="it-IT" sz="1333" b="0" i="1" u="none" strike="noStrike" kern="1200" cap="none" spc="0" normalizeH="0" baseline="0" noProof="0" dirty="0">
                <a:ln>
                  <a:noFill/>
                </a:ln>
                <a:solidFill>
                  <a:srgbClr val="46474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Ann Oncol. </a:t>
            </a:r>
            <a:r>
              <a:rPr kumimoji="0" lang="it-IT" sz="1333" b="0" i="0" u="none" strike="noStrike" kern="1200" cap="none" spc="0" normalizeH="0" baseline="0" noProof="0" dirty="0">
                <a:ln>
                  <a:noFill/>
                </a:ln>
                <a:solidFill>
                  <a:srgbClr val="46474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2022 ;33(11):1168-1178.</a:t>
            </a:r>
            <a:endParaRPr kumimoji="0" lang="en-US" sz="1333" b="0" i="0" u="none" strike="noStrike" kern="1200" cap="none" spc="0" normalizeH="0" baseline="0" noProof="0" dirty="0">
              <a:ln>
                <a:noFill/>
              </a:ln>
              <a:solidFill>
                <a:srgbClr val="46474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4444796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04807" y="785020"/>
            <a:ext cx="5762624" cy="7905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4571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46474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7637021" y="4298163"/>
          <a:ext cx="3987800" cy="182693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25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179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443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5673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471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85"/>
                        </a:spcBef>
                      </a:pPr>
                      <a:r>
                        <a:rPr sz="16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Selpercatinib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996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471C4"/>
                    </a:solidFill>
                  </a:tcPr>
                </a:tc>
                <a:tc>
                  <a:txBody>
                    <a:bodyPr/>
                    <a:lstStyle/>
                    <a:p>
                      <a:pPr marR="1905" algn="ctr">
                        <a:lnSpc>
                          <a:spcPct val="100000"/>
                        </a:lnSpc>
                        <a:spcBef>
                          <a:spcPts val="785"/>
                        </a:spcBef>
                      </a:pPr>
                      <a:r>
                        <a:rPr sz="1600" b="1" spc="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Chemo +</a:t>
                      </a:r>
                      <a:r>
                        <a:rPr sz="16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6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Pembro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996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471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6735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785"/>
                        </a:spcBef>
                      </a:pPr>
                      <a:r>
                        <a:rPr sz="1600" spc="20" dirty="0">
                          <a:latin typeface="Calibri"/>
                          <a:cs typeface="Calibri"/>
                        </a:rPr>
                        <a:t>PFS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996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 marL="367030">
                        <a:lnSpc>
                          <a:spcPct val="100000"/>
                        </a:lnSpc>
                        <a:spcBef>
                          <a:spcPts val="785"/>
                        </a:spcBef>
                      </a:pPr>
                      <a:r>
                        <a:rPr sz="1600" spc="15" dirty="0">
                          <a:latin typeface="Calibri"/>
                          <a:cs typeface="Calibri"/>
                        </a:rPr>
                        <a:t>24.8</a:t>
                      </a:r>
                      <a:r>
                        <a:rPr sz="1600" spc="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20" dirty="0">
                          <a:latin typeface="Calibri"/>
                          <a:cs typeface="Calibri"/>
                        </a:rPr>
                        <a:t>mo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996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 marL="529590">
                        <a:lnSpc>
                          <a:spcPct val="100000"/>
                        </a:lnSpc>
                        <a:spcBef>
                          <a:spcPts val="785"/>
                        </a:spcBef>
                      </a:pPr>
                      <a:r>
                        <a:rPr sz="1600" spc="15" dirty="0">
                          <a:latin typeface="Calibri"/>
                          <a:cs typeface="Calibri"/>
                        </a:rPr>
                        <a:t>11.2</a:t>
                      </a:r>
                      <a:r>
                        <a:rPr sz="1600" spc="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20" dirty="0">
                          <a:latin typeface="Calibri"/>
                          <a:cs typeface="Calibri"/>
                        </a:rPr>
                        <a:t>mo</a:t>
                      </a:r>
                      <a:endParaRPr sz="1600" dirty="0">
                        <a:latin typeface="Calibri"/>
                        <a:cs typeface="Calibri"/>
                      </a:endParaRPr>
                    </a:p>
                  </a:txBody>
                  <a:tcPr marL="0" marR="0" marT="996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6735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785"/>
                        </a:spcBef>
                      </a:pPr>
                      <a:r>
                        <a:rPr sz="1600" spc="-5" dirty="0">
                          <a:latin typeface="Calibri"/>
                          <a:cs typeface="Calibri"/>
                        </a:rPr>
                        <a:t>ORR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996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85"/>
                        </a:spcBef>
                      </a:pPr>
                      <a:r>
                        <a:rPr sz="1600" spc="35" dirty="0">
                          <a:latin typeface="Calibri"/>
                          <a:cs typeface="Calibri"/>
                        </a:rPr>
                        <a:t>84%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996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85"/>
                        </a:spcBef>
                      </a:pPr>
                      <a:r>
                        <a:rPr sz="1600" spc="35" dirty="0">
                          <a:latin typeface="Calibri"/>
                          <a:cs typeface="Calibri"/>
                        </a:rPr>
                        <a:t>65%</a:t>
                      </a:r>
                      <a:endParaRPr sz="1600" dirty="0">
                        <a:latin typeface="Calibri"/>
                        <a:cs typeface="Calibri"/>
                      </a:endParaRPr>
                    </a:p>
                  </a:txBody>
                  <a:tcPr marL="0" marR="0" marT="996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6735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785"/>
                        </a:spcBef>
                      </a:pPr>
                      <a:r>
                        <a:rPr sz="1600" spc="5" dirty="0">
                          <a:latin typeface="Calibri"/>
                          <a:cs typeface="Calibri"/>
                        </a:rPr>
                        <a:t>DoR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996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 marL="367665">
                        <a:lnSpc>
                          <a:spcPct val="100000"/>
                        </a:lnSpc>
                        <a:spcBef>
                          <a:spcPts val="785"/>
                        </a:spcBef>
                      </a:pPr>
                      <a:r>
                        <a:rPr sz="1600" spc="15" dirty="0">
                          <a:latin typeface="Calibri"/>
                          <a:cs typeface="Calibri"/>
                        </a:rPr>
                        <a:t>24.2</a:t>
                      </a:r>
                      <a:r>
                        <a:rPr sz="1600" spc="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20" dirty="0">
                          <a:latin typeface="Calibri"/>
                          <a:cs typeface="Calibri"/>
                        </a:rPr>
                        <a:t>mo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996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 marL="530225">
                        <a:lnSpc>
                          <a:spcPct val="100000"/>
                        </a:lnSpc>
                        <a:spcBef>
                          <a:spcPts val="785"/>
                        </a:spcBef>
                      </a:pPr>
                      <a:r>
                        <a:rPr sz="1600" spc="15" dirty="0">
                          <a:latin typeface="Calibri"/>
                          <a:cs typeface="Calibri"/>
                        </a:rPr>
                        <a:t>11.5</a:t>
                      </a:r>
                      <a:r>
                        <a:rPr sz="1600" spc="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20" dirty="0">
                          <a:latin typeface="Calibri"/>
                          <a:cs typeface="Calibri"/>
                        </a:rPr>
                        <a:t>mo</a:t>
                      </a:r>
                      <a:endParaRPr sz="1600" dirty="0">
                        <a:latin typeface="Calibri"/>
                        <a:cs typeface="Calibri"/>
                      </a:endParaRPr>
                    </a:p>
                  </a:txBody>
                  <a:tcPr marL="0" marR="0" marT="996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" name="object 4"/>
          <p:cNvSpPr/>
          <p:nvPr/>
        </p:nvSpPr>
        <p:spPr>
          <a:xfrm>
            <a:off x="6786741" y="477584"/>
            <a:ext cx="5218388" cy="381882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4571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46474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56603" y="2174238"/>
            <a:ext cx="6263515" cy="3285067"/>
          </a:xfrm>
          <a:prstGeom prst="rect">
            <a:avLst/>
          </a:prstGeom>
          <a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4571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46474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Text Box 15">
            <a:extLst>
              <a:ext uri="{FF2B5EF4-FFF2-40B4-BE49-F238E27FC236}">
                <a16:creationId xmlns:a16="http://schemas.microsoft.com/office/drawing/2014/main" id="{33698007-DC5A-7E29-F46A-A9E5D6D11D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1976" y="6497634"/>
            <a:ext cx="898624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b">
            <a:spAutoFit/>
          </a:bodyPr>
          <a:lstStyle>
            <a:defPPr>
              <a:defRPr lang="en-US"/>
            </a:defPPr>
            <a:lvl1pPr marR="0" lvl="0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455560"/>
                </a:solidFill>
                <a:effectLst/>
                <a:uLnTx/>
                <a:uFillTx/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600">
                <a:solidFill>
                  <a:srgbClr val="FEFDDE"/>
                </a:solidFill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</a:defRPr>
            </a:lvl9pPr>
          </a:lstStyle>
          <a:p>
            <a:pPr marL="0" marR="0" lvl="0" indent="0" algn="l" defTabSz="91435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-11" normalizeH="0" baseline="0" noProof="0" dirty="0">
                <a:ln>
                  <a:noFill/>
                </a:ln>
                <a:solidFill>
                  <a:srgbClr val="4555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Zhou. NEJM. 2023;389:1839; Solomon. Future Oncology 2021;17:763-773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1CDB8B2-CD98-BE22-9A98-970C269A38F4}"/>
              </a:ext>
            </a:extLst>
          </p:cNvPr>
          <p:cNvSpPr txBox="1"/>
          <p:nvPr/>
        </p:nvSpPr>
        <p:spPr>
          <a:xfrm>
            <a:off x="4062719" y="4550191"/>
            <a:ext cx="1220481" cy="169277"/>
          </a:xfrm>
          <a:prstGeom prst="rect">
            <a:avLst/>
          </a:prstGeom>
          <a:solidFill>
            <a:srgbClr val="3B68B1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4571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±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pembrolizumab</a:t>
            </a:r>
            <a:r>
              <a:rPr kumimoji="0" lang="en-US" sz="1100" b="0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⨥</a:t>
            </a: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08E9EB-1C57-152C-B5BF-D4E8EF1015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D044DDB-9B7C-5497-3AC3-A852B0E433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134" y="1064980"/>
            <a:ext cx="2238505" cy="914400"/>
          </a:xfrm>
        </p:spPr>
        <p:txBody>
          <a:bodyPr/>
          <a:lstStyle/>
          <a:p>
            <a:r>
              <a:rPr lang="en-US" dirty="0"/>
              <a:t>Libretto 432 </a:t>
            </a: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05F1FC0D-D394-C639-013E-F9D5DE04D910}"/>
              </a:ext>
            </a:extLst>
          </p:cNvPr>
          <p:cNvSpPr/>
          <p:nvPr/>
        </p:nvSpPr>
        <p:spPr>
          <a:xfrm>
            <a:off x="2415639" y="51233"/>
            <a:ext cx="7530439" cy="3024589"/>
          </a:xfrm>
          <a:prstGeom prst="rect">
            <a:avLst/>
          </a:prstGeom>
          <a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4571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 dirty="0">
              <a:ln>
                <a:noFill/>
              </a:ln>
              <a:solidFill>
                <a:srgbClr val="46474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131C6B2-05F9-F1C3-E0D8-5F29A0B47A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45921" y="3187700"/>
            <a:ext cx="7700157" cy="357914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DF05D37-6A35-B96A-1812-33B3B3354172}"/>
              </a:ext>
            </a:extLst>
          </p:cNvPr>
          <p:cNvSpPr txBox="1"/>
          <p:nvPr/>
        </p:nvSpPr>
        <p:spPr>
          <a:xfrm>
            <a:off x="2245921" y="3075822"/>
            <a:ext cx="7700157" cy="13849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4571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EFS benefit has been reported for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selpercatinib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as adjuvant therapy in early stage RET fusion-positive NSCLC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A41EA7D-4FA7-7EA6-A44D-A255B2029562}"/>
              </a:ext>
            </a:extLst>
          </p:cNvPr>
          <p:cNvSpPr txBox="1"/>
          <p:nvPr/>
        </p:nvSpPr>
        <p:spPr>
          <a:xfrm>
            <a:off x="-50800" y="6128729"/>
            <a:ext cx="246643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1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46474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https://investor.lilly.com/news-releases/news-release-details/lillys-retevmo-selpercatinib-delivers-substantial-event-free</a:t>
            </a:r>
          </a:p>
        </p:txBody>
      </p:sp>
    </p:spTree>
    <p:extLst>
      <p:ext uri="{BB962C8B-B14F-4D97-AF65-F5344CB8AC3E}">
        <p14:creationId xmlns:p14="http://schemas.microsoft.com/office/powerpoint/2010/main" val="3793652070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1D8C062-0952-F311-5768-DEB05C1C73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8902" y="1744139"/>
            <a:ext cx="11352109" cy="4028153"/>
          </a:xfrm>
        </p:spPr>
        <p:txBody>
          <a:bodyPr/>
          <a:lstStyle/>
          <a:p>
            <a:r>
              <a:rPr lang="en-US" sz="2200" dirty="0"/>
              <a:t>RET fusions are targetable in NSCLC</a:t>
            </a:r>
          </a:p>
          <a:p>
            <a:r>
              <a:rPr lang="en-US" sz="2200" dirty="0"/>
              <a:t>Selective RET inhibitors appear to be effective and well tolerated</a:t>
            </a:r>
          </a:p>
          <a:p>
            <a:pPr lvl="1"/>
            <a:r>
              <a:rPr lang="en-US" sz="2200" dirty="0" err="1"/>
              <a:t>Pralsetinib</a:t>
            </a:r>
            <a:r>
              <a:rPr lang="en-US" sz="2200" dirty="0"/>
              <a:t>, </a:t>
            </a:r>
            <a:r>
              <a:rPr lang="en-US" sz="2200" dirty="0" err="1"/>
              <a:t>selpercatinib</a:t>
            </a:r>
            <a:endParaRPr lang="en-US" sz="2200" dirty="0"/>
          </a:p>
          <a:p>
            <a:pPr lvl="1"/>
            <a:r>
              <a:rPr lang="en-US" sz="2200" dirty="0"/>
              <a:t>Both with extracranial and intracranial activity</a:t>
            </a:r>
          </a:p>
          <a:p>
            <a:r>
              <a:rPr lang="en-US" sz="2200" dirty="0"/>
              <a:t>Drugs that address RET inhibitor resistance are in development</a:t>
            </a:r>
          </a:p>
          <a:p>
            <a:endParaRPr lang="en-US" sz="220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4A11C65-8519-7ED7-F9C0-2669B7F290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8140" y="287866"/>
            <a:ext cx="11371232" cy="914400"/>
          </a:xfrm>
        </p:spPr>
        <p:txBody>
          <a:bodyPr/>
          <a:lstStyle/>
          <a:p>
            <a:r>
              <a:rPr lang="en-US" dirty="0"/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2511293662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E828C9-7A93-C411-E637-829A1FD4CE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109AB8-F522-AB1E-D1B7-90C2FB07441E}"/>
              </a:ext>
            </a:extLst>
          </p:cNvPr>
          <p:cNvSpPr txBox="1">
            <a:spLocks/>
          </p:cNvSpPr>
          <p:nvPr/>
        </p:nvSpPr>
        <p:spPr>
          <a:xfrm>
            <a:off x="2438400" y="2856706"/>
            <a:ext cx="7315200" cy="1143000"/>
          </a:xfrm>
          <a:prstGeom prst="rect">
            <a:avLst/>
          </a:prstGeom>
          <a:solidFill>
            <a:srgbClr val="367BB9"/>
          </a:solidFill>
          <a:ln w="25400">
            <a:solidFill>
              <a:schemeClr val="tx1"/>
            </a:solidFill>
          </a:ln>
          <a:effectLst>
            <a:glow rad="152400">
              <a:schemeClr val="tx1">
                <a:alpha val="10000"/>
              </a:schemeClr>
            </a:glow>
          </a:effectLst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002656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ctr" defTabSz="914400" rtl="0" eaLnBrk="0" fontAlgn="auto" latinLnBrk="0" hangingPunct="0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-1" charset="0"/>
                <a:ea typeface="ＭＳ Ｐゴシック" pitchFamily="-1" charset="-128"/>
                <a:cs typeface="Arial" charset="0"/>
              </a:rPr>
              <a:t>QUESTIONS?</a:t>
            </a:r>
            <a:endParaRPr kumimoji="0" lang="en-US" sz="40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-1" charset="0"/>
              <a:ea typeface="ＭＳ Ｐゴシック" pitchFamily="-1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5676300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117A8F-56CA-BF92-AAC7-EDC8E2D292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899834-8980-A2A4-6AC8-4598CC9327FD}"/>
              </a:ext>
            </a:extLst>
          </p:cNvPr>
          <p:cNvSpPr/>
          <p:nvPr/>
        </p:nvSpPr>
        <p:spPr bwMode="auto">
          <a:xfrm>
            <a:off x="684426" y="2637553"/>
            <a:ext cx="10731324" cy="1154236"/>
          </a:xfrm>
          <a:prstGeom prst="rect">
            <a:avLst/>
          </a:prstGeom>
          <a:solidFill>
            <a:srgbClr val="0432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MS PGothic" charset="0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5EF9C0-7D6A-03C1-0994-DA220E2794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987" y="83127"/>
            <a:ext cx="11262167" cy="1061462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2800" dirty="0"/>
              <a:t>Module 15: Targeted Therapies for NSCLC 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1090478-9023-1858-5D76-9698563ECE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987" y="1144587"/>
            <a:ext cx="11262167" cy="5257800"/>
          </a:xfrm>
        </p:spPr>
        <p:txBody>
          <a:bodyPr lIns="365760" tIns="274320" rIns="365760">
            <a:noAutofit/>
          </a:bodyPr>
          <a:lstStyle/>
          <a:p>
            <a:pPr>
              <a:lnSpc>
                <a:spcPct val="100000"/>
              </a:lnSpc>
              <a:spcBef>
                <a:spcPts val="3000"/>
              </a:spcBef>
            </a:pPr>
            <a:r>
              <a:rPr lang="en-US" sz="3000" dirty="0"/>
              <a:t>Therapeutic Approaches Targeting HER2 and RET — </a:t>
            </a:r>
            <a:br>
              <a:rPr lang="en-US" sz="3000" dirty="0"/>
            </a:br>
            <a:r>
              <a:rPr lang="en-US" sz="3000" b="0" dirty="0"/>
              <a:t>Dr Bazhenova</a:t>
            </a:r>
          </a:p>
          <a:p>
            <a:pPr>
              <a:lnSpc>
                <a:spcPct val="100000"/>
              </a:lnSpc>
              <a:spcBef>
                <a:spcPts val="3000"/>
              </a:spcBef>
            </a:pPr>
            <a:r>
              <a:rPr lang="en-US" sz="3000" dirty="0">
                <a:solidFill>
                  <a:schemeClr val="bg1"/>
                </a:solidFill>
              </a:rPr>
              <a:t>Therapeutic Approaches Targeting ALK and ROS1 — </a:t>
            </a:r>
            <a:br>
              <a:rPr lang="en-US" sz="3000" dirty="0">
                <a:solidFill>
                  <a:schemeClr val="bg1"/>
                </a:solidFill>
              </a:rPr>
            </a:br>
            <a:r>
              <a:rPr lang="en-US" sz="3000" b="0" dirty="0">
                <a:solidFill>
                  <a:schemeClr val="bg1"/>
                </a:solidFill>
              </a:rPr>
              <a:t>Dr Langer</a:t>
            </a:r>
          </a:p>
        </p:txBody>
      </p:sp>
    </p:spTree>
    <p:extLst>
      <p:ext uri="{BB962C8B-B14F-4D97-AF65-F5344CB8AC3E}">
        <p14:creationId xmlns:p14="http://schemas.microsoft.com/office/powerpoint/2010/main" val="3117246063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7994D4-7881-B748-A059-2510940478FA}"/>
              </a:ext>
            </a:extLst>
          </p:cNvPr>
          <p:cNvSpPr>
            <a:spLocks noGrp="1"/>
          </p:cNvSpPr>
          <p:nvPr>
            <p:ph type="ctrTitle" sz="quarter"/>
          </p:nvPr>
        </p:nvSpPr>
        <p:spPr>
          <a:xfrm>
            <a:off x="493986" y="2012649"/>
            <a:ext cx="11698014" cy="461665"/>
          </a:xfrm>
        </p:spPr>
        <p:txBody>
          <a:bodyPr/>
          <a:lstStyle/>
          <a:p>
            <a:r>
              <a:rPr lang="en-US" b="1" dirty="0"/>
              <a:t>Targeting ALK and ROS1 in NSCLC:  State-of-the-Art - 2026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1A99DC-376E-314E-9AB9-7B0DC82B276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33611" y="1579363"/>
            <a:ext cx="10966453" cy="242039"/>
          </a:xfrm>
        </p:spPr>
        <p:txBody>
          <a:bodyPr/>
          <a:lstStyle/>
          <a:p>
            <a:r>
              <a:rPr lang="en-US" dirty="0"/>
              <a:t>Division of Hematology &amp; Oncology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0FB138-FDCA-B540-80A4-ADDF0489667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3914" y="2665562"/>
            <a:ext cx="11317449" cy="2725265"/>
          </a:xfrm>
        </p:spPr>
        <p:txBody>
          <a:bodyPr/>
          <a:lstStyle/>
          <a:p>
            <a:r>
              <a:rPr lang="en-US" sz="1800" dirty="0">
                <a:solidFill>
                  <a:schemeClr val="tx1"/>
                </a:solidFill>
              </a:rPr>
              <a:t>Corey J. Langer, MD, FACP</a:t>
            </a:r>
          </a:p>
          <a:p>
            <a:r>
              <a:rPr lang="en-US" sz="1800" dirty="0">
                <a:solidFill>
                  <a:schemeClr val="tx1"/>
                </a:solidFill>
              </a:rPr>
              <a:t>Director of Thoracic Oncology</a:t>
            </a:r>
          </a:p>
          <a:p>
            <a:r>
              <a:rPr lang="en-US" sz="1800" dirty="0">
                <a:solidFill>
                  <a:schemeClr val="tx1"/>
                </a:solidFill>
              </a:rPr>
              <a:t>Abramson Cancer Center</a:t>
            </a:r>
          </a:p>
          <a:p>
            <a:r>
              <a:rPr lang="en-US" sz="1800" dirty="0">
                <a:solidFill>
                  <a:schemeClr val="tx1"/>
                </a:solidFill>
              </a:rPr>
              <a:t>Professor of Medicine</a:t>
            </a:r>
          </a:p>
          <a:p>
            <a:r>
              <a:rPr lang="en-US" sz="1800" dirty="0">
                <a:solidFill>
                  <a:schemeClr val="tx1"/>
                </a:solidFill>
              </a:rPr>
              <a:t>Perelman School of Medicine</a:t>
            </a:r>
          </a:p>
          <a:p>
            <a:r>
              <a:rPr lang="en-US" sz="1800" dirty="0">
                <a:solidFill>
                  <a:schemeClr val="tx1"/>
                </a:solidFill>
              </a:rPr>
              <a:t>University of Pennsylvania</a:t>
            </a:r>
          </a:p>
          <a:p>
            <a:r>
              <a:rPr lang="en-US" sz="1800" dirty="0">
                <a:solidFill>
                  <a:schemeClr val="tx1"/>
                </a:solidFill>
              </a:rPr>
              <a:t>Philadelphia, PA 19104</a:t>
            </a:r>
          </a:p>
          <a:p>
            <a:r>
              <a:rPr lang="en-US" sz="1800" dirty="0">
                <a:solidFill>
                  <a:schemeClr val="tx1"/>
                </a:solidFill>
                <a:hlinkClick r:id="rId3"/>
              </a:rPr>
              <a:t>Corey.langer@uphs.upenn.edu</a:t>
            </a:r>
            <a:endParaRPr lang="en-US" sz="1800" dirty="0">
              <a:solidFill>
                <a:schemeClr val="tx1"/>
              </a:solidFill>
            </a:endParaRPr>
          </a:p>
          <a:p>
            <a:r>
              <a:rPr lang="en-US" sz="1800" dirty="0">
                <a:solidFill>
                  <a:schemeClr val="tx1"/>
                </a:solidFill>
              </a:rPr>
              <a:t>CP:  215-806-6152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F0D2EAE-CCC1-9B49-BE60-56184D88E7E5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218108" y="5546598"/>
            <a:ext cx="10966450" cy="213551"/>
          </a:xfrm>
        </p:spPr>
        <p:txBody>
          <a:bodyPr/>
          <a:lstStyle/>
          <a:p>
            <a:r>
              <a:rPr lang="en-US" dirty="0"/>
              <a:t>RTP 2026: Orlando, FL</a:t>
            </a:r>
          </a:p>
        </p:txBody>
      </p:sp>
    </p:spTree>
    <p:extLst>
      <p:ext uri="{BB962C8B-B14F-4D97-AF65-F5344CB8AC3E}">
        <p14:creationId xmlns:p14="http://schemas.microsoft.com/office/powerpoint/2010/main" val="127429193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FFD200F-2792-8D98-A5ED-251B1CCAD5D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Disclosures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983F7F5E-0409-E5D7-75A4-7D60A280870C}"/>
              </a:ext>
            </a:extLst>
          </p:cNvPr>
          <p:cNvGraphicFramePr>
            <a:graphicFrameLocks noGrp="1"/>
          </p:cNvGraphicFramePr>
          <p:nvPr/>
        </p:nvGraphicFramePr>
        <p:xfrm>
          <a:off x="1013254" y="1238358"/>
          <a:ext cx="10416746" cy="43812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35160">
                  <a:extLst>
                    <a:ext uri="{9D8B030D-6E8A-4147-A177-3AD203B41FA5}">
                      <a16:colId xmlns:a16="http://schemas.microsoft.com/office/drawing/2014/main" val="2485327341"/>
                    </a:ext>
                  </a:extLst>
                </a:gridCol>
                <a:gridCol w="6981586">
                  <a:extLst>
                    <a:ext uri="{9D8B030D-6E8A-4147-A177-3AD203B41FA5}">
                      <a16:colId xmlns:a16="http://schemas.microsoft.com/office/drawing/2014/main" val="4198662171"/>
                    </a:ext>
                  </a:extLst>
                </a:gridCol>
              </a:tblGrid>
              <a:tr h="1104204">
                <a:tc>
                  <a:txBody>
                    <a:bodyPr/>
                    <a:lstStyle/>
                    <a:p>
                      <a:r>
                        <a:rPr lang="en-US" sz="1500" b="1" dirty="0">
                          <a:solidFill>
                            <a:srgbClr val="000000"/>
                          </a:solidFill>
                        </a:rPr>
                        <a:t>Advisory Committees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b="0" dirty="0">
                          <a:solidFill>
                            <a:srgbClr val="000000"/>
                          </a:solidFill>
                        </a:rPr>
                        <a:t>Oncocyte, Summit Therapeutics; Consulting Agreements: Amgen Inc, AstraZeneca Pharmaceuticals LP, Bayer HealthCare Pharmaceuticals, Boehringer Ingelheim Pharmaceuticals Inc, Caris Life Sciences, Fosun Pharma, Genentech, a member of the Roche Group, Gilead Sciences Inc, Guardant Health, Jazz Pharmaceuticals Inc, Merck, Novartis, </a:t>
                      </a:r>
                      <a:r>
                        <a:rPr lang="en-US" sz="1500" b="0" dirty="0" err="1">
                          <a:solidFill>
                            <a:srgbClr val="000000"/>
                          </a:solidFill>
                        </a:rPr>
                        <a:t>Novocure</a:t>
                      </a:r>
                      <a:r>
                        <a:rPr lang="en-US" sz="1500" b="0" dirty="0">
                          <a:solidFill>
                            <a:srgbClr val="000000"/>
                          </a:solidFill>
                        </a:rPr>
                        <a:t> Inc, Onyx Pharmaceuticals, an Amgen subsidiary, Pfizer Inc, Regeneron Pharmaceuticals Inc, Takeda Pharmaceuticals USA Inc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9745454"/>
                  </a:ext>
                </a:extLst>
              </a:tr>
              <a:tr h="656554">
                <a:tc>
                  <a:txBody>
                    <a:bodyPr/>
                    <a:lstStyle/>
                    <a:p>
                      <a:r>
                        <a:rPr lang="en-US" sz="1500" b="1" dirty="0">
                          <a:solidFill>
                            <a:srgbClr val="000000"/>
                          </a:solidFill>
                        </a:rPr>
                        <a:t>Contracted Research (Institutional Support)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b="0" dirty="0" err="1">
                          <a:solidFill>
                            <a:srgbClr val="000000"/>
                          </a:solidFill>
                        </a:rPr>
                        <a:t>Advangene</a:t>
                      </a:r>
                      <a:r>
                        <a:rPr lang="en-US" sz="1500" b="0" dirty="0">
                          <a:solidFill>
                            <a:srgbClr val="000000"/>
                          </a:solidFill>
                        </a:rPr>
                        <a:t>, Amgen Inc, AstraZeneca Pharmaceuticals LP, Daiichi Sankyo Inc, FUJIFILM Pharmaceuticals USA Inc, Genentech, a member of the Roche Group, Guardant Health, Inovio Pharmaceuticals Inc, Lilly, Merck, </a:t>
                      </a:r>
                      <a:r>
                        <a:rPr lang="en-US" sz="1500" b="0" dirty="0" err="1">
                          <a:solidFill>
                            <a:srgbClr val="000000"/>
                          </a:solidFill>
                        </a:rPr>
                        <a:t>Navire</a:t>
                      </a:r>
                      <a:r>
                        <a:rPr lang="en-US" sz="1500" b="0" dirty="0">
                          <a:solidFill>
                            <a:srgbClr val="000000"/>
                          </a:solidFill>
                        </a:rPr>
                        <a:t>, </a:t>
                      </a:r>
                      <a:r>
                        <a:rPr lang="en-US" sz="1500" b="0" dirty="0" err="1">
                          <a:solidFill>
                            <a:srgbClr val="000000"/>
                          </a:solidFill>
                        </a:rPr>
                        <a:t>Novocure</a:t>
                      </a:r>
                      <a:r>
                        <a:rPr lang="en-US" sz="1500" b="0" dirty="0">
                          <a:solidFill>
                            <a:srgbClr val="000000"/>
                          </a:solidFill>
                        </a:rPr>
                        <a:t> Inc, Pfizer Inc, Takeda Pharmaceuticals USA Inc, Trizell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0913643"/>
                  </a:ext>
                </a:extLst>
              </a:tr>
              <a:tr h="561268">
                <a:tc>
                  <a:txBody>
                    <a:bodyPr/>
                    <a:lstStyle/>
                    <a:p>
                      <a:r>
                        <a:rPr lang="en-US" sz="1500" b="1" dirty="0">
                          <a:solidFill>
                            <a:srgbClr val="000000"/>
                          </a:solidFill>
                        </a:rPr>
                        <a:t>Data and Safety Monitoring Boards/Committees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b="0" dirty="0">
                          <a:solidFill>
                            <a:srgbClr val="000000"/>
                          </a:solidFill>
                        </a:rPr>
                        <a:t>Incyte Corporation, Summit Therapeutics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5836076"/>
                  </a:ext>
                </a:extLst>
              </a:tr>
              <a:tr h="561268">
                <a:tc>
                  <a:txBody>
                    <a:bodyPr/>
                    <a:lstStyle/>
                    <a:p>
                      <a:r>
                        <a:rPr lang="en-US" sz="1500" b="1" dirty="0">
                          <a:solidFill>
                            <a:srgbClr val="000000"/>
                          </a:solidFill>
                        </a:rPr>
                        <a:t>Research Colloquia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b="0" dirty="0">
                          <a:solidFill>
                            <a:srgbClr val="000000"/>
                          </a:solidFill>
                        </a:rPr>
                        <a:t>Aptitude Health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4550085"/>
                  </a:ext>
                </a:extLst>
              </a:tr>
              <a:tr h="561268">
                <a:tc>
                  <a:txBody>
                    <a:bodyPr/>
                    <a:lstStyle/>
                    <a:p>
                      <a:r>
                        <a:rPr lang="en-US" sz="1500" b="1" dirty="0">
                          <a:solidFill>
                            <a:srgbClr val="000000"/>
                          </a:solidFill>
                        </a:rPr>
                        <a:t>Nonrelevant Financial Relationships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b="0" dirty="0">
                          <a:solidFill>
                            <a:srgbClr val="000000"/>
                          </a:solidFill>
                        </a:rPr>
                        <a:t>Valor (VA)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57869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35518915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EC28D5-5D1E-A375-28AD-C35D6D2BDE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3;p9">
            <a:extLst>
              <a:ext uri="{FF2B5EF4-FFF2-40B4-BE49-F238E27FC236}">
                <a16:creationId xmlns:a16="http://schemas.microsoft.com/office/drawing/2014/main" id="{911B28FC-D5CB-9209-EAE4-14149AC8118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91220" y="132214"/>
            <a:ext cx="11866542" cy="730431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oche Sans Medium"/>
              <a:buNone/>
            </a:pPr>
            <a:r>
              <a:rPr lang="en-US" altLang="ko-KR" sz="3600" b="1" dirty="0">
                <a:solidFill>
                  <a:srgbClr val="FFFF00"/>
                </a:solidFill>
                <a:latin typeface="Roche Sans Medium"/>
                <a:ea typeface="Roche Sans Medium"/>
                <a:cs typeface="Roche Sans Medium"/>
                <a:sym typeface="Roche Sans Medium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xmlns:lc="http://schemas.openxmlformats.org/drawingml/2006/lockedCanvas" textRoundtripDataId="0"/>
                  </a:ext>
                </a:extLst>
              </a:rPr>
              <a:t>ALK+ NSCLC in brief </a:t>
            </a:r>
            <a:endParaRPr sz="3600" b="1" baseline="30000" dirty="0">
              <a:solidFill>
                <a:srgbClr val="FFFF00"/>
              </a:solidFill>
              <a:latin typeface="Roche Sans Medium"/>
              <a:ea typeface="Roche Sans Medium"/>
              <a:cs typeface="Roche Sans Medium"/>
              <a:sym typeface="Roche Sans Medium"/>
            </a:endParaRPr>
          </a:p>
        </p:txBody>
      </p:sp>
      <p:sp>
        <p:nvSpPr>
          <p:cNvPr id="4" name="Google Shape;400;p16">
            <a:extLst>
              <a:ext uri="{FF2B5EF4-FFF2-40B4-BE49-F238E27FC236}">
                <a16:creationId xmlns:a16="http://schemas.microsoft.com/office/drawing/2014/main" id="{5636160B-A32E-AD9C-9F27-0ACB7BB7DF97}"/>
              </a:ext>
            </a:extLst>
          </p:cNvPr>
          <p:cNvSpPr txBox="1"/>
          <p:nvPr/>
        </p:nvSpPr>
        <p:spPr>
          <a:xfrm>
            <a:off x="6291421" y="917651"/>
            <a:ext cx="50713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2. Testing for </a:t>
            </a:r>
            <a:r>
              <a:rPr kumimoji="0" lang="en-US" sz="1800" b="1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ALK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rearrangements is mandatory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Google Shape;401;p16">
            <a:extLst>
              <a:ext uri="{FF2B5EF4-FFF2-40B4-BE49-F238E27FC236}">
                <a16:creationId xmlns:a16="http://schemas.microsoft.com/office/drawing/2014/main" id="{60AC8FD4-74F3-0D01-A35D-D13EBDDF4097}"/>
              </a:ext>
            </a:extLst>
          </p:cNvPr>
          <p:cNvSpPr txBox="1"/>
          <p:nvPr/>
        </p:nvSpPr>
        <p:spPr>
          <a:xfrm>
            <a:off x="319069" y="3930326"/>
            <a:ext cx="4571679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3. ALK-Is are extending survival in 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ALK+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NSCLC 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6" name="Google Shape;402;p16">
            <a:extLst>
              <a:ext uri="{FF2B5EF4-FFF2-40B4-BE49-F238E27FC236}">
                <a16:creationId xmlns:a16="http://schemas.microsoft.com/office/drawing/2014/main" id="{E21E8FD3-5B55-9DE2-AE96-D87873CC5DE6}"/>
              </a:ext>
            </a:extLst>
          </p:cNvPr>
          <p:cNvPicPr preferRelativeResize="0"/>
          <p:nvPr/>
        </p:nvPicPr>
        <p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4885" t="19849" r="29747" b="7182"/>
          <a:stretch/>
        </p:blipFill>
        <p:spPr>
          <a:xfrm>
            <a:off x="1625600" y="1348874"/>
            <a:ext cx="2378168" cy="224846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403;p16">
            <a:extLst>
              <a:ext uri="{FF2B5EF4-FFF2-40B4-BE49-F238E27FC236}">
                <a16:creationId xmlns:a16="http://schemas.microsoft.com/office/drawing/2014/main" id="{89BEF599-25BF-EAA4-DAAC-4D0C666894F9}"/>
              </a:ext>
            </a:extLst>
          </p:cNvPr>
          <p:cNvSpPr txBox="1"/>
          <p:nvPr/>
        </p:nvSpPr>
        <p:spPr>
          <a:xfrm>
            <a:off x="247833" y="945088"/>
            <a:ext cx="564312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1. Incidence of 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ALK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rearrangements: 5-7% of all NSCLC*  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Google Shape;404;p16">
            <a:extLst>
              <a:ext uri="{FF2B5EF4-FFF2-40B4-BE49-F238E27FC236}">
                <a16:creationId xmlns:a16="http://schemas.microsoft.com/office/drawing/2014/main" id="{9C6B2FF1-BE9E-5B48-C748-FAC5433D5F36}"/>
              </a:ext>
            </a:extLst>
          </p:cNvPr>
          <p:cNvSpPr txBox="1"/>
          <p:nvPr/>
        </p:nvSpPr>
        <p:spPr>
          <a:xfrm>
            <a:off x="1171987" y="3652345"/>
            <a:ext cx="3311555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* Over 50.000 new cases/year worldwide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Google Shape;405;p16">
            <a:extLst>
              <a:ext uri="{FF2B5EF4-FFF2-40B4-BE49-F238E27FC236}">
                <a16:creationId xmlns:a16="http://schemas.microsoft.com/office/drawing/2014/main" id="{67461788-CAA9-9041-1576-7600DA33AB31}"/>
              </a:ext>
            </a:extLst>
          </p:cNvPr>
          <p:cNvSpPr txBox="1"/>
          <p:nvPr/>
        </p:nvSpPr>
        <p:spPr>
          <a:xfrm>
            <a:off x="0" y="6665049"/>
            <a:ext cx="12192000" cy="1846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Calibri"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1. Goodman, A.  The ASCO Post. June 25, 2017, 2. Lindeman NI et al.  Arch </a:t>
            </a:r>
            <a:r>
              <a:rPr kumimoji="0" lang="en-US" sz="600" b="0" i="0" u="none" strike="noStrike" kern="1200" cap="none" spc="0" normalizeH="0" baseline="0" noProof="0" dirty="0" err="1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Pathol</a:t>
            </a: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Lab Med  2018 Mar;142(3):321-346. 3. Pacheco JM et al.  J </a:t>
            </a:r>
            <a:r>
              <a:rPr kumimoji="0" lang="en-US" sz="600" b="0" i="0" u="none" strike="noStrike" kern="1200" cap="none" spc="0" normalizeH="0" baseline="0" noProof="0" dirty="0" err="1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Thorac</a:t>
            </a: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Oncol . 2019 Apr;14(4):691-700 4. Calles A, et </a:t>
            </a:r>
            <a:r>
              <a:rPr kumimoji="0" lang="en-US" sz="600" b="0" i="0" u="none" strike="noStrike" kern="1200" cap="none" spc="0" normalizeH="0" baseline="0" noProof="0" dirty="0" err="1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al.Am</a:t>
            </a: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Soc Clin Oncol Educ Book . 2020 May:40:372-384.</a:t>
            </a:r>
          </a:p>
        </p:txBody>
      </p:sp>
      <p:pic>
        <p:nvPicPr>
          <p:cNvPr id="10" name="Google Shape;406;p16">
            <a:extLst>
              <a:ext uri="{FF2B5EF4-FFF2-40B4-BE49-F238E27FC236}">
                <a16:creationId xmlns:a16="http://schemas.microsoft.com/office/drawing/2014/main" id="{B7945F98-6508-A184-45C2-FDE42B6EEB78}"/>
              </a:ext>
            </a:extLst>
          </p:cNvPr>
          <p:cNvPicPr preferRelativeResize="0"/>
          <p:nvPr/>
        </p:nvPicPr>
        <p:blipFill rotWithShape="1">
          <a:blip r:embed="rId5">
            <a:alphaModFix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b="19669"/>
          <a:stretch/>
        </p:blipFill>
        <p:spPr>
          <a:xfrm>
            <a:off x="428" y="4385666"/>
            <a:ext cx="5207998" cy="2131332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407;p16">
            <a:extLst>
              <a:ext uri="{FF2B5EF4-FFF2-40B4-BE49-F238E27FC236}">
                <a16:creationId xmlns:a16="http://schemas.microsoft.com/office/drawing/2014/main" id="{0A8A6204-2C33-F6CE-FDF4-4C871CBCF462}"/>
              </a:ext>
            </a:extLst>
          </p:cNvPr>
          <p:cNvSpPr/>
          <p:nvPr/>
        </p:nvSpPr>
        <p:spPr>
          <a:xfrm>
            <a:off x="1717816" y="4571131"/>
            <a:ext cx="4103826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99"/>
              </a:buClr>
              <a:buSzPts val="1600"/>
              <a:buFont typeface="Calibri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OS time 81 months (6.8 years) 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2" name="Google Shape;408;p16">
            <a:extLst>
              <a:ext uri="{FF2B5EF4-FFF2-40B4-BE49-F238E27FC236}">
                <a16:creationId xmlns:a16="http://schemas.microsoft.com/office/drawing/2014/main" id="{AF7D042A-199C-DDAD-7BE9-934717612C46}"/>
              </a:ext>
            </a:extLst>
          </p:cNvPr>
          <p:cNvPicPr preferRelativeResize="0"/>
          <p:nvPr/>
        </p:nvPicPr>
        <p:blipFill rotWithShape="1">
          <a:blip r:embed="rId7">
            <a:alphaModFix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5919558" y="1435035"/>
            <a:ext cx="5805595" cy="26749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409;p16">
            <a:extLst>
              <a:ext uri="{FF2B5EF4-FFF2-40B4-BE49-F238E27FC236}">
                <a16:creationId xmlns:a16="http://schemas.microsoft.com/office/drawing/2014/main" id="{E5801337-91C7-45C3-4833-98C3FE1B0FD8}"/>
              </a:ext>
            </a:extLst>
          </p:cNvPr>
          <p:cNvPicPr preferRelativeResize="0"/>
          <p:nvPr/>
        </p:nvPicPr>
        <p:blipFill rotWithShape="1">
          <a:blip r:embed="rId9">
            <a:alphaModFix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t="15048" r="33768"/>
          <a:stretch/>
        </p:blipFill>
        <p:spPr>
          <a:xfrm>
            <a:off x="5538619" y="4766450"/>
            <a:ext cx="6519143" cy="1701022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410;p16">
            <a:extLst>
              <a:ext uri="{FF2B5EF4-FFF2-40B4-BE49-F238E27FC236}">
                <a16:creationId xmlns:a16="http://schemas.microsoft.com/office/drawing/2014/main" id="{DAA83F4F-2D47-26ED-BA14-B642D7EDAB24}"/>
              </a:ext>
            </a:extLst>
          </p:cNvPr>
          <p:cNvSpPr txBox="1"/>
          <p:nvPr/>
        </p:nvSpPr>
        <p:spPr>
          <a:xfrm>
            <a:off x="5890954" y="4247575"/>
            <a:ext cx="598197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4. No role for IT as single agent or in combination with ALK-Is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" name="Google Shape;412;p16">
            <a:extLst>
              <a:ext uri="{FF2B5EF4-FFF2-40B4-BE49-F238E27FC236}">
                <a16:creationId xmlns:a16="http://schemas.microsoft.com/office/drawing/2014/main" id="{36D72959-6A07-B21A-2B7A-925610D6237E}"/>
              </a:ext>
            </a:extLst>
          </p:cNvPr>
          <p:cNvSpPr/>
          <p:nvPr/>
        </p:nvSpPr>
        <p:spPr>
          <a:xfrm>
            <a:off x="8289906" y="4617237"/>
            <a:ext cx="734510" cy="1850235"/>
          </a:xfrm>
          <a:prstGeom prst="rect">
            <a:avLst/>
          </a:prstGeom>
          <a:noFill/>
          <a:ln w="28575" cap="flat" cmpd="sng">
            <a:solidFill>
              <a:srgbClr val="64A4D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243"/>
              </a:buClr>
              <a:buSzPts val="3200"/>
              <a:buFont typeface="Calibri"/>
              <a:buNone/>
              <a:tabLst/>
              <a:defRPr/>
            </a:pPr>
            <a:endParaRPr kumimoji="0" sz="3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53420938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FA9C20-4198-27EF-24E4-5779E98EB7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442;p18">
            <a:extLst>
              <a:ext uri="{FF2B5EF4-FFF2-40B4-BE49-F238E27FC236}">
                <a16:creationId xmlns:a16="http://schemas.microsoft.com/office/drawing/2014/main" id="{A228692B-F0E8-837B-575A-F4CD87C9445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91219" y="132215"/>
            <a:ext cx="11871077" cy="648926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oche Sans Medium"/>
              <a:buNone/>
            </a:pPr>
            <a:r>
              <a:rPr lang="en-US" b="1" dirty="0">
                <a:solidFill>
                  <a:srgbClr val="FFFF00"/>
                </a:solidFill>
                <a:latin typeface="Roche Sans Medium"/>
                <a:ea typeface="Roche Sans Medium"/>
                <a:cs typeface="Roche Sans Medium"/>
                <a:sym typeface="Roche Sans Medium"/>
              </a:rPr>
              <a:t>ALK is an oncogenic driver mutation for a distinct subset of NSCLC</a:t>
            </a:r>
            <a:endParaRPr sz="3200" b="1" dirty="0">
              <a:solidFill>
                <a:srgbClr val="FFFF00"/>
              </a:solidFill>
            </a:endParaRPr>
          </a:p>
        </p:txBody>
      </p:sp>
      <p:sp>
        <p:nvSpPr>
          <p:cNvPr id="19" name="Google Shape;443;p18">
            <a:extLst>
              <a:ext uri="{FF2B5EF4-FFF2-40B4-BE49-F238E27FC236}">
                <a16:creationId xmlns:a16="http://schemas.microsoft.com/office/drawing/2014/main" id="{62FB772C-F1DF-13EB-5436-3325631AD8C4}"/>
              </a:ext>
            </a:extLst>
          </p:cNvPr>
          <p:cNvSpPr txBox="1"/>
          <p:nvPr/>
        </p:nvSpPr>
        <p:spPr>
          <a:xfrm>
            <a:off x="7847755" y="1088009"/>
            <a:ext cx="1552028" cy="4182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18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Lung Cancer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" name="Google Shape;444;p18">
            <a:extLst>
              <a:ext uri="{FF2B5EF4-FFF2-40B4-BE49-F238E27FC236}">
                <a16:creationId xmlns:a16="http://schemas.microsoft.com/office/drawing/2014/main" id="{94958F5F-4F0D-8E8B-DE52-A59498248356}"/>
              </a:ext>
            </a:extLst>
          </p:cNvPr>
          <p:cNvSpPr txBox="1"/>
          <p:nvPr/>
        </p:nvSpPr>
        <p:spPr>
          <a:xfrm>
            <a:off x="733258" y="6273412"/>
            <a:ext cx="3983128" cy="5795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960"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224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1. Tsao, et al. J </a:t>
            </a: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00224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Thorac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224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Oncol 2016; </a:t>
            </a:r>
            <a:endParaRPr kumimoji="0" sz="800" b="0" i="0" u="none" strike="noStrike" kern="1200" cap="none" spc="0" normalizeH="0" baseline="0" noProof="0" dirty="0">
              <a:ln>
                <a:noFill/>
              </a:ln>
              <a:solidFill>
                <a:srgbClr val="00224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960"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224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2. Chia, et al. Clin Epidemiol 2014;</a:t>
            </a:r>
            <a:endParaRPr kumimoji="0" sz="800" b="0" i="0" u="none" strike="noStrike" kern="1200" cap="none" spc="0" normalizeH="0" baseline="0" noProof="0" dirty="0">
              <a:ln>
                <a:noFill/>
              </a:ln>
              <a:solidFill>
                <a:srgbClr val="00224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960"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224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3. Camidge, et al. Lancet 2012; </a:t>
            </a:r>
            <a:endParaRPr kumimoji="0" sz="800" b="0" i="0" u="none" strike="noStrike" kern="1200" cap="none" spc="0" normalizeH="0" baseline="0" noProof="0" dirty="0">
              <a:ln>
                <a:noFill/>
              </a:ln>
              <a:solidFill>
                <a:srgbClr val="00224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Pts val="960"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224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4. SEER Cancer Stat Fact Sheets Lung and Bronchus Cancer</a:t>
            </a:r>
            <a:b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224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224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5. Tao, et al. </a:t>
            </a: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00224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Thorac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224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Cancer 2017</a:t>
            </a:r>
            <a:endParaRPr kumimoji="0" sz="800" b="0" i="0" u="none" strike="noStrike" kern="1200" cap="none" spc="0" normalizeH="0" baseline="0" noProof="0" dirty="0">
              <a:ln>
                <a:noFill/>
              </a:ln>
              <a:solidFill>
                <a:srgbClr val="00224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1" name="Google Shape;445;p18">
            <a:extLst>
              <a:ext uri="{FF2B5EF4-FFF2-40B4-BE49-F238E27FC236}">
                <a16:creationId xmlns:a16="http://schemas.microsoft.com/office/drawing/2014/main" id="{DDE75896-4BA7-0027-3AD5-71E9CFD386B6}"/>
              </a:ext>
            </a:extLst>
          </p:cNvPr>
          <p:cNvSpPr/>
          <p:nvPr/>
        </p:nvSpPr>
        <p:spPr>
          <a:xfrm>
            <a:off x="524360" y="1137674"/>
            <a:ext cx="5214565" cy="579040"/>
          </a:xfrm>
          <a:prstGeom prst="roundRect">
            <a:avLst>
              <a:gd name="adj" fmla="val 50000"/>
            </a:avLst>
          </a:prstGeom>
          <a:solidFill>
            <a:srgbClr val="F7BA0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33"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Driver mutations in lung cancer</a:t>
            </a:r>
            <a:r>
              <a:rPr kumimoji="0" lang="en-US" sz="2400" b="1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1</a:t>
            </a:r>
            <a:endParaRPr kumimoji="0" sz="1600" b="1" i="0" u="none" strike="noStrike" kern="1200" cap="none" spc="0" normalizeH="0" baseline="0" noProof="0" dirty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cxnSp>
        <p:nvCxnSpPr>
          <p:cNvPr id="22" name="Google Shape;446;p18">
            <a:extLst>
              <a:ext uri="{FF2B5EF4-FFF2-40B4-BE49-F238E27FC236}">
                <a16:creationId xmlns:a16="http://schemas.microsoft.com/office/drawing/2014/main" id="{BF791D2B-CB10-8352-D83C-218FACF6DA77}"/>
              </a:ext>
            </a:extLst>
          </p:cNvPr>
          <p:cNvCxnSpPr/>
          <p:nvPr/>
        </p:nvCxnSpPr>
        <p:spPr>
          <a:xfrm>
            <a:off x="6096000" y="1137676"/>
            <a:ext cx="0" cy="4762569"/>
          </a:xfrm>
          <a:prstGeom prst="straightConnector1">
            <a:avLst/>
          </a:prstGeom>
          <a:noFill/>
          <a:ln w="19050" cap="rnd" cmpd="sng">
            <a:solidFill>
              <a:srgbClr val="A5A5A5"/>
            </a:solidFill>
            <a:prstDash val="dot"/>
            <a:miter lim="800000"/>
            <a:headEnd type="none" w="sm" len="sm"/>
            <a:tailEnd type="none" w="sm" len="sm"/>
          </a:ln>
        </p:spPr>
      </p:cxnSp>
      <p:sp>
        <p:nvSpPr>
          <p:cNvPr id="23" name="Google Shape;447;p18">
            <a:extLst>
              <a:ext uri="{FF2B5EF4-FFF2-40B4-BE49-F238E27FC236}">
                <a16:creationId xmlns:a16="http://schemas.microsoft.com/office/drawing/2014/main" id="{3A1EA174-5522-EFE4-44C0-9E9E6BA3145B}"/>
              </a:ext>
            </a:extLst>
          </p:cNvPr>
          <p:cNvSpPr/>
          <p:nvPr/>
        </p:nvSpPr>
        <p:spPr>
          <a:xfrm>
            <a:off x="6453076" y="1129204"/>
            <a:ext cx="5214565" cy="579040"/>
          </a:xfrm>
          <a:prstGeom prst="roundRect">
            <a:avLst>
              <a:gd name="adj" fmla="val 50000"/>
            </a:avLst>
          </a:prstGeom>
          <a:solidFill>
            <a:srgbClr val="800000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33"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Patients tend to be…</a:t>
            </a:r>
            <a:endParaRPr kumimoji="0" sz="1600" b="1" i="0" u="none" strike="noStrike" kern="1200" cap="none" spc="0" normalizeH="0" baseline="0" noProof="0" dirty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Google Shape;450;p18">
            <a:extLst>
              <a:ext uri="{FF2B5EF4-FFF2-40B4-BE49-F238E27FC236}">
                <a16:creationId xmlns:a16="http://schemas.microsoft.com/office/drawing/2014/main" id="{EBE8267F-80C6-1707-DBE6-0402D163997A}"/>
              </a:ext>
            </a:extLst>
          </p:cNvPr>
          <p:cNvSpPr/>
          <p:nvPr/>
        </p:nvSpPr>
        <p:spPr>
          <a:xfrm>
            <a:off x="7567261" y="3117319"/>
            <a:ext cx="4393418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Never or light smokers</a:t>
            </a:r>
            <a:r>
              <a:rPr kumimoji="0" lang="en-US" sz="2400" b="1" i="0" u="none" strike="noStrike" kern="1200" cap="none" spc="0" normalizeH="0" baseline="3000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3,5,6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~70% patients with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ALK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+ NSCLC have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never smoked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27" name="Google Shape;451;p18">
            <a:extLst>
              <a:ext uri="{FF2B5EF4-FFF2-40B4-BE49-F238E27FC236}">
                <a16:creationId xmlns:a16="http://schemas.microsoft.com/office/drawing/2014/main" id="{E4990885-C4D8-6F46-C3AC-42A678A09320}"/>
              </a:ext>
            </a:extLst>
          </p:cNvPr>
          <p:cNvGrpSpPr/>
          <p:nvPr/>
        </p:nvGrpSpPr>
        <p:grpSpPr>
          <a:xfrm>
            <a:off x="6630556" y="3181539"/>
            <a:ext cx="962890" cy="887176"/>
            <a:chOff x="4972917" y="2621108"/>
            <a:chExt cx="665382" cy="665382"/>
          </a:xfrm>
        </p:grpSpPr>
        <p:sp>
          <p:nvSpPr>
            <p:cNvPr id="28" name="Google Shape;452;p18">
              <a:extLst>
                <a:ext uri="{FF2B5EF4-FFF2-40B4-BE49-F238E27FC236}">
                  <a16:creationId xmlns:a16="http://schemas.microsoft.com/office/drawing/2014/main" id="{8826773E-4D96-C3B8-7472-36790E0B2CC9}"/>
                </a:ext>
              </a:extLst>
            </p:cNvPr>
            <p:cNvSpPr/>
            <p:nvPr/>
          </p:nvSpPr>
          <p:spPr>
            <a:xfrm>
              <a:off x="4972917" y="2621108"/>
              <a:ext cx="665382" cy="665382"/>
            </a:xfrm>
            <a:prstGeom prst="ellipse">
              <a:avLst/>
            </a:prstGeom>
            <a:solidFill>
              <a:srgbClr val="FFB2B2"/>
            </a:solidFill>
            <a:ln w="19050" cap="flat" cmpd="sng">
              <a:solidFill>
                <a:srgbClr val="326B8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2243"/>
                </a:buClr>
                <a:buSzPts val="2400"/>
                <a:buFont typeface="Malgun Gothic"/>
                <a:buNone/>
                <a:tabLst/>
                <a:defRPr/>
              </a:pPr>
              <a:endParaRPr kumimoji="0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" name="Google Shape;453;p18">
              <a:extLst>
                <a:ext uri="{FF2B5EF4-FFF2-40B4-BE49-F238E27FC236}">
                  <a16:creationId xmlns:a16="http://schemas.microsoft.com/office/drawing/2014/main" id="{871A3191-2C25-6126-71CE-01D78FD89CAB}"/>
                </a:ext>
              </a:extLst>
            </p:cNvPr>
            <p:cNvSpPr/>
            <p:nvPr/>
          </p:nvSpPr>
          <p:spPr>
            <a:xfrm rot="-6470">
              <a:off x="5231200" y="3017777"/>
              <a:ext cx="298785" cy="76805"/>
            </a:xfrm>
            <a:custGeom>
              <a:avLst/>
              <a:gdLst/>
              <a:ahLst/>
              <a:cxnLst/>
              <a:rect l="l" t="t" r="r" b="b"/>
              <a:pathLst>
                <a:path w="1552" h="351" extrusionOk="0">
                  <a:moveTo>
                    <a:pt x="0" y="351"/>
                  </a:moveTo>
                  <a:cubicBezTo>
                    <a:pt x="0" y="233"/>
                    <a:pt x="0" y="118"/>
                    <a:pt x="0" y="0"/>
                  </a:cubicBezTo>
                  <a:cubicBezTo>
                    <a:pt x="518" y="0"/>
                    <a:pt x="1034" y="0"/>
                    <a:pt x="1552" y="0"/>
                  </a:cubicBezTo>
                  <a:cubicBezTo>
                    <a:pt x="1552" y="118"/>
                    <a:pt x="1552" y="234"/>
                    <a:pt x="1552" y="351"/>
                  </a:cubicBezTo>
                  <a:cubicBezTo>
                    <a:pt x="1034" y="351"/>
                    <a:pt x="518" y="351"/>
                    <a:pt x="0" y="351"/>
                  </a:cubicBezTo>
                  <a:close/>
                  <a:moveTo>
                    <a:pt x="72" y="279"/>
                  </a:moveTo>
                  <a:cubicBezTo>
                    <a:pt x="378" y="279"/>
                    <a:pt x="682" y="279"/>
                    <a:pt x="986" y="279"/>
                  </a:cubicBezTo>
                  <a:cubicBezTo>
                    <a:pt x="986" y="209"/>
                    <a:pt x="986" y="140"/>
                    <a:pt x="986" y="70"/>
                  </a:cubicBezTo>
                  <a:cubicBezTo>
                    <a:pt x="681" y="70"/>
                    <a:pt x="377" y="70"/>
                    <a:pt x="72" y="70"/>
                  </a:cubicBezTo>
                  <a:cubicBezTo>
                    <a:pt x="72" y="140"/>
                    <a:pt x="72" y="209"/>
                    <a:pt x="72" y="279"/>
                  </a:cubicBezTo>
                  <a:close/>
                  <a:moveTo>
                    <a:pt x="1061" y="69"/>
                  </a:moveTo>
                  <a:cubicBezTo>
                    <a:pt x="1061" y="141"/>
                    <a:pt x="1061" y="210"/>
                    <a:pt x="1061" y="279"/>
                  </a:cubicBezTo>
                  <a:cubicBezTo>
                    <a:pt x="1202" y="279"/>
                    <a:pt x="1342" y="279"/>
                    <a:pt x="1481" y="279"/>
                  </a:cubicBezTo>
                  <a:cubicBezTo>
                    <a:pt x="1481" y="208"/>
                    <a:pt x="1481" y="139"/>
                    <a:pt x="1481" y="69"/>
                  </a:cubicBezTo>
                  <a:cubicBezTo>
                    <a:pt x="1340" y="69"/>
                    <a:pt x="1201" y="69"/>
                    <a:pt x="1061" y="69"/>
                  </a:cubicBezTo>
                  <a:close/>
                </a:path>
              </a:pathLst>
            </a:custGeom>
            <a:solidFill>
              <a:srgbClr val="800000"/>
            </a:solidFill>
            <a:ln w="9525" cap="flat" cmpd="sng">
              <a:solidFill>
                <a:srgbClr val="8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51425" tIns="25700" rIns="51425" bIns="25700" anchor="t" anchorCtr="0">
              <a:no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2243"/>
                </a:buClr>
                <a:buSzPts val="2000"/>
                <a:buFont typeface="Malgun Gothic"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BD302C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" name="Google Shape;454;p18">
              <a:extLst>
                <a:ext uri="{FF2B5EF4-FFF2-40B4-BE49-F238E27FC236}">
                  <a16:creationId xmlns:a16="http://schemas.microsoft.com/office/drawing/2014/main" id="{2AE81D81-E849-6FC1-A27C-992DEA922DD9}"/>
                </a:ext>
              </a:extLst>
            </p:cNvPr>
            <p:cNvSpPr/>
            <p:nvPr/>
          </p:nvSpPr>
          <p:spPr>
            <a:xfrm rot="-6470">
              <a:off x="5140252" y="2774643"/>
              <a:ext cx="98718" cy="228903"/>
            </a:xfrm>
            <a:custGeom>
              <a:avLst/>
              <a:gdLst/>
              <a:ahLst/>
              <a:cxnLst/>
              <a:rect l="l" t="t" r="r" b="b"/>
              <a:pathLst>
                <a:path w="515" h="1054" extrusionOk="0">
                  <a:moveTo>
                    <a:pt x="1" y="0"/>
                  </a:moveTo>
                  <a:cubicBezTo>
                    <a:pt x="25" y="0"/>
                    <a:pt x="46" y="0"/>
                    <a:pt x="70" y="0"/>
                  </a:cubicBezTo>
                  <a:cubicBezTo>
                    <a:pt x="71" y="16"/>
                    <a:pt x="72" y="32"/>
                    <a:pt x="75" y="47"/>
                  </a:cubicBezTo>
                  <a:cubicBezTo>
                    <a:pt x="88" y="122"/>
                    <a:pt x="131" y="177"/>
                    <a:pt x="189" y="222"/>
                  </a:cubicBezTo>
                  <a:cubicBezTo>
                    <a:pt x="240" y="261"/>
                    <a:pt x="296" y="294"/>
                    <a:pt x="347" y="334"/>
                  </a:cubicBezTo>
                  <a:cubicBezTo>
                    <a:pt x="383" y="362"/>
                    <a:pt x="420" y="392"/>
                    <a:pt x="449" y="428"/>
                  </a:cubicBezTo>
                  <a:cubicBezTo>
                    <a:pt x="515" y="513"/>
                    <a:pt x="511" y="647"/>
                    <a:pt x="438" y="738"/>
                  </a:cubicBezTo>
                  <a:cubicBezTo>
                    <a:pt x="403" y="783"/>
                    <a:pt x="358" y="820"/>
                    <a:pt x="317" y="859"/>
                  </a:cubicBezTo>
                  <a:cubicBezTo>
                    <a:pt x="274" y="898"/>
                    <a:pt x="234" y="939"/>
                    <a:pt x="220" y="997"/>
                  </a:cubicBezTo>
                  <a:cubicBezTo>
                    <a:pt x="215" y="1015"/>
                    <a:pt x="213" y="1034"/>
                    <a:pt x="210" y="1054"/>
                  </a:cubicBezTo>
                  <a:cubicBezTo>
                    <a:pt x="189" y="1054"/>
                    <a:pt x="167" y="1054"/>
                    <a:pt x="140" y="1054"/>
                  </a:cubicBezTo>
                  <a:cubicBezTo>
                    <a:pt x="142" y="1020"/>
                    <a:pt x="143" y="985"/>
                    <a:pt x="147" y="951"/>
                  </a:cubicBezTo>
                  <a:cubicBezTo>
                    <a:pt x="152" y="891"/>
                    <a:pt x="169" y="834"/>
                    <a:pt x="195" y="779"/>
                  </a:cubicBezTo>
                  <a:cubicBezTo>
                    <a:pt x="202" y="764"/>
                    <a:pt x="206" y="747"/>
                    <a:pt x="210" y="730"/>
                  </a:cubicBezTo>
                  <a:cubicBezTo>
                    <a:pt x="219" y="694"/>
                    <a:pt x="207" y="662"/>
                    <a:pt x="180" y="638"/>
                  </a:cubicBezTo>
                  <a:cubicBezTo>
                    <a:pt x="158" y="618"/>
                    <a:pt x="133" y="602"/>
                    <a:pt x="110" y="583"/>
                  </a:cubicBezTo>
                  <a:cubicBezTo>
                    <a:pt x="84" y="562"/>
                    <a:pt x="58" y="543"/>
                    <a:pt x="36" y="519"/>
                  </a:cubicBezTo>
                  <a:cubicBezTo>
                    <a:pt x="11" y="493"/>
                    <a:pt x="0" y="459"/>
                    <a:pt x="1" y="421"/>
                  </a:cubicBezTo>
                  <a:cubicBezTo>
                    <a:pt x="24" y="421"/>
                    <a:pt x="46" y="421"/>
                    <a:pt x="70" y="421"/>
                  </a:cubicBezTo>
                  <a:cubicBezTo>
                    <a:pt x="74" y="471"/>
                    <a:pt x="110" y="497"/>
                    <a:pt x="147" y="523"/>
                  </a:cubicBezTo>
                  <a:cubicBezTo>
                    <a:pt x="168" y="538"/>
                    <a:pt x="190" y="553"/>
                    <a:pt x="210" y="569"/>
                  </a:cubicBezTo>
                  <a:cubicBezTo>
                    <a:pt x="280" y="624"/>
                    <a:pt x="300" y="694"/>
                    <a:pt x="271" y="779"/>
                  </a:cubicBezTo>
                  <a:cubicBezTo>
                    <a:pt x="267" y="789"/>
                    <a:pt x="263" y="799"/>
                    <a:pt x="262" y="811"/>
                  </a:cubicBezTo>
                  <a:cubicBezTo>
                    <a:pt x="316" y="765"/>
                    <a:pt x="375" y="725"/>
                    <a:pt x="404" y="658"/>
                  </a:cubicBezTo>
                  <a:cubicBezTo>
                    <a:pt x="442" y="571"/>
                    <a:pt x="430" y="496"/>
                    <a:pt x="358" y="434"/>
                  </a:cubicBezTo>
                  <a:cubicBezTo>
                    <a:pt x="320" y="401"/>
                    <a:pt x="278" y="372"/>
                    <a:pt x="236" y="344"/>
                  </a:cubicBezTo>
                  <a:cubicBezTo>
                    <a:pt x="180" y="305"/>
                    <a:pt x="123" y="267"/>
                    <a:pt x="78" y="214"/>
                  </a:cubicBezTo>
                  <a:cubicBezTo>
                    <a:pt x="25" y="153"/>
                    <a:pt x="0" y="82"/>
                    <a:pt x="1" y="0"/>
                  </a:cubicBezTo>
                  <a:close/>
                </a:path>
              </a:pathLst>
            </a:custGeom>
            <a:solidFill>
              <a:srgbClr val="800000"/>
            </a:solidFill>
            <a:ln w="9525" cap="flat" cmpd="sng">
              <a:solidFill>
                <a:srgbClr val="8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51425" tIns="25700" rIns="51425" bIns="25700" anchor="t" anchorCtr="0">
              <a:no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2243"/>
                </a:buClr>
                <a:buSzPts val="2000"/>
                <a:buFont typeface="Malgun Gothic"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BD302C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" name="Google Shape;455;p18">
              <a:extLst>
                <a:ext uri="{FF2B5EF4-FFF2-40B4-BE49-F238E27FC236}">
                  <a16:creationId xmlns:a16="http://schemas.microsoft.com/office/drawing/2014/main" id="{68B266DD-C432-ED96-C155-33C83148C2E3}"/>
                </a:ext>
              </a:extLst>
            </p:cNvPr>
            <p:cNvSpPr/>
            <p:nvPr/>
          </p:nvSpPr>
          <p:spPr>
            <a:xfrm rot="-6470">
              <a:off x="5162341" y="3007890"/>
              <a:ext cx="13163" cy="76805"/>
            </a:xfrm>
            <a:custGeom>
              <a:avLst/>
              <a:gdLst/>
              <a:ahLst/>
              <a:cxnLst/>
              <a:rect l="l" t="t" r="r" b="b"/>
              <a:pathLst>
                <a:path w="69" h="351" extrusionOk="0">
                  <a:moveTo>
                    <a:pt x="69" y="351"/>
                  </a:moveTo>
                  <a:cubicBezTo>
                    <a:pt x="46" y="351"/>
                    <a:pt x="24" y="351"/>
                    <a:pt x="0" y="351"/>
                  </a:cubicBezTo>
                  <a:cubicBezTo>
                    <a:pt x="0" y="234"/>
                    <a:pt x="0" y="117"/>
                    <a:pt x="0" y="0"/>
                  </a:cubicBezTo>
                  <a:cubicBezTo>
                    <a:pt x="24" y="0"/>
                    <a:pt x="46" y="0"/>
                    <a:pt x="69" y="0"/>
                  </a:cubicBezTo>
                  <a:cubicBezTo>
                    <a:pt x="69" y="117"/>
                    <a:pt x="69" y="233"/>
                    <a:pt x="69" y="351"/>
                  </a:cubicBezTo>
                  <a:close/>
                </a:path>
              </a:pathLst>
            </a:custGeom>
            <a:solidFill>
              <a:srgbClr val="800000"/>
            </a:solidFill>
            <a:ln w="9525" cap="flat" cmpd="sng">
              <a:solidFill>
                <a:srgbClr val="8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51425" tIns="25700" rIns="51425" bIns="25700" anchor="t" anchorCtr="0">
              <a:no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2243"/>
                </a:buClr>
                <a:buSzPts val="2000"/>
                <a:buFont typeface="Malgun Gothic"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BD302C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" name="Google Shape;456;p18">
              <a:extLst>
                <a:ext uri="{FF2B5EF4-FFF2-40B4-BE49-F238E27FC236}">
                  <a16:creationId xmlns:a16="http://schemas.microsoft.com/office/drawing/2014/main" id="{F01B2241-51AD-3638-25C5-F882394F249B}"/>
                </a:ext>
              </a:extLst>
            </p:cNvPr>
            <p:cNvSpPr/>
            <p:nvPr/>
          </p:nvSpPr>
          <p:spPr>
            <a:xfrm rot="-6470">
              <a:off x="5191923" y="3012086"/>
              <a:ext cx="13163" cy="75297"/>
            </a:xfrm>
            <a:custGeom>
              <a:avLst/>
              <a:gdLst/>
              <a:ahLst/>
              <a:cxnLst/>
              <a:rect l="l" t="t" r="r" b="b"/>
              <a:pathLst>
                <a:path w="68" h="350" extrusionOk="0">
                  <a:moveTo>
                    <a:pt x="68" y="350"/>
                  </a:moveTo>
                  <a:cubicBezTo>
                    <a:pt x="45" y="350"/>
                    <a:pt x="24" y="350"/>
                    <a:pt x="0" y="350"/>
                  </a:cubicBezTo>
                  <a:cubicBezTo>
                    <a:pt x="0" y="234"/>
                    <a:pt x="0" y="118"/>
                    <a:pt x="0" y="0"/>
                  </a:cubicBezTo>
                  <a:cubicBezTo>
                    <a:pt x="22" y="0"/>
                    <a:pt x="44" y="0"/>
                    <a:pt x="68" y="0"/>
                  </a:cubicBezTo>
                  <a:cubicBezTo>
                    <a:pt x="68" y="116"/>
                    <a:pt x="68" y="232"/>
                    <a:pt x="68" y="350"/>
                  </a:cubicBezTo>
                  <a:close/>
                </a:path>
              </a:pathLst>
            </a:custGeom>
            <a:solidFill>
              <a:srgbClr val="800000"/>
            </a:solidFill>
            <a:ln w="9525" cap="flat" cmpd="sng">
              <a:solidFill>
                <a:srgbClr val="8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51425" tIns="25700" rIns="51425" bIns="25700" anchor="t" anchorCtr="0">
              <a:no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2243"/>
                </a:buClr>
                <a:buSzPts val="2000"/>
                <a:buFont typeface="Malgun Gothic"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BD302C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3" name="Google Shape;457;p18">
            <a:extLst>
              <a:ext uri="{FF2B5EF4-FFF2-40B4-BE49-F238E27FC236}">
                <a16:creationId xmlns:a16="http://schemas.microsoft.com/office/drawing/2014/main" id="{2EF72231-7E42-6521-1C3B-3872685BA493}"/>
              </a:ext>
            </a:extLst>
          </p:cNvPr>
          <p:cNvSpPr/>
          <p:nvPr/>
        </p:nvSpPr>
        <p:spPr>
          <a:xfrm>
            <a:off x="7580588" y="4372486"/>
            <a:ext cx="4682169" cy="23390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Advanced disease at presentation</a:t>
            </a:r>
            <a:r>
              <a:rPr kumimoji="0" lang="en-US" sz="2000" b="1" i="0" u="none" strike="noStrike" kern="1200" cap="none" spc="0" normalizeH="0" baseline="3000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7–9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171442" marR="0" lvl="0" indent="-171442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Pleural/pericardial effusion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171442" marR="0" lvl="0" indent="-171442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Multiple lesions/sites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171442" marR="0" lvl="0" indent="-171442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Symptomatic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171442" marR="0" lvl="0" indent="-171442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CNS metastases – high propensity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171442" marR="0" lvl="0" indent="-171442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Poor prognosis without TKIs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171442" marR="0" lvl="0" indent="-171442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171442" marR="0" lvl="0" indent="-171442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4" name="Google Shape;458;p18">
            <a:extLst>
              <a:ext uri="{FF2B5EF4-FFF2-40B4-BE49-F238E27FC236}">
                <a16:creationId xmlns:a16="http://schemas.microsoft.com/office/drawing/2014/main" id="{9F5602FA-B353-5106-BF28-3DEE384364D7}"/>
              </a:ext>
            </a:extLst>
          </p:cNvPr>
          <p:cNvGrpSpPr/>
          <p:nvPr/>
        </p:nvGrpSpPr>
        <p:grpSpPr>
          <a:xfrm>
            <a:off x="6630556" y="4610589"/>
            <a:ext cx="962890" cy="887176"/>
            <a:chOff x="4972917" y="3692896"/>
            <a:chExt cx="665382" cy="665382"/>
          </a:xfrm>
        </p:grpSpPr>
        <p:sp>
          <p:nvSpPr>
            <p:cNvPr id="35" name="Google Shape;459;p18">
              <a:extLst>
                <a:ext uri="{FF2B5EF4-FFF2-40B4-BE49-F238E27FC236}">
                  <a16:creationId xmlns:a16="http://schemas.microsoft.com/office/drawing/2014/main" id="{35069334-F141-D46D-418A-B2E877F24581}"/>
                </a:ext>
              </a:extLst>
            </p:cNvPr>
            <p:cNvSpPr/>
            <p:nvPr/>
          </p:nvSpPr>
          <p:spPr>
            <a:xfrm>
              <a:off x="4972917" y="3692896"/>
              <a:ext cx="665382" cy="665382"/>
            </a:xfrm>
            <a:prstGeom prst="ellipse">
              <a:avLst/>
            </a:prstGeom>
            <a:solidFill>
              <a:srgbClr val="FFB2B2"/>
            </a:solidFill>
            <a:ln w="19050" cap="flat" cmpd="sng">
              <a:solidFill>
                <a:srgbClr val="326B8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2243"/>
                </a:buClr>
                <a:buSzPts val="2400"/>
                <a:buFont typeface="Malgun Gothic"/>
                <a:buNone/>
                <a:tabLst/>
                <a:defRPr/>
              </a:pPr>
              <a:endParaRPr kumimoji="0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6" name="Google Shape;460;p18">
              <a:extLst>
                <a:ext uri="{FF2B5EF4-FFF2-40B4-BE49-F238E27FC236}">
                  <a16:creationId xmlns:a16="http://schemas.microsoft.com/office/drawing/2014/main" id="{BF2828B1-4588-EEED-B9B9-1CCBB9BB7B00}"/>
                </a:ext>
              </a:extLst>
            </p:cNvPr>
            <p:cNvGrpSpPr/>
            <p:nvPr/>
          </p:nvGrpSpPr>
          <p:grpSpPr>
            <a:xfrm>
              <a:off x="5103041" y="3809797"/>
              <a:ext cx="334455" cy="405076"/>
              <a:chOff x="2367227" y="3793678"/>
              <a:chExt cx="271254" cy="360645"/>
            </a:xfrm>
          </p:grpSpPr>
          <p:sp>
            <p:nvSpPr>
              <p:cNvPr id="37" name="Google Shape;461;p18">
                <a:extLst>
                  <a:ext uri="{FF2B5EF4-FFF2-40B4-BE49-F238E27FC236}">
                    <a16:creationId xmlns:a16="http://schemas.microsoft.com/office/drawing/2014/main" id="{DC554A6D-1321-5E87-96AD-2198C659B6CF}"/>
                  </a:ext>
                </a:extLst>
              </p:cNvPr>
              <p:cNvSpPr/>
              <p:nvPr/>
            </p:nvSpPr>
            <p:spPr>
              <a:xfrm>
                <a:off x="2515184" y="3815255"/>
                <a:ext cx="92473" cy="58566"/>
              </a:xfrm>
              <a:custGeom>
                <a:avLst/>
                <a:gdLst/>
                <a:ahLst/>
                <a:cxnLst/>
                <a:rect l="l" t="t" r="r" b="b"/>
                <a:pathLst>
                  <a:path w="30" h="19" extrusionOk="0">
                    <a:moveTo>
                      <a:pt x="29" y="19"/>
                    </a:moveTo>
                    <a:lnTo>
                      <a:pt x="0" y="3"/>
                    </a:lnTo>
                    <a:lnTo>
                      <a:pt x="1" y="0"/>
                    </a:lnTo>
                    <a:lnTo>
                      <a:pt x="30" y="16"/>
                    </a:lnTo>
                    <a:lnTo>
                      <a:pt x="29" y="19"/>
                    </a:lnTo>
                    <a:close/>
                  </a:path>
                </a:pathLst>
              </a:custGeom>
              <a:solidFill>
                <a:srgbClr val="C4CE41"/>
              </a:solidFill>
              <a:ln w="9525" cap="flat" cmpd="sng">
                <a:solidFill>
                  <a:srgbClr val="326B8B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2243"/>
                  </a:buClr>
                  <a:buSzPts val="2000"/>
                  <a:buFont typeface="Malgun Gothic"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" name="Google Shape;462;p18">
                <a:extLst>
                  <a:ext uri="{FF2B5EF4-FFF2-40B4-BE49-F238E27FC236}">
                    <a16:creationId xmlns:a16="http://schemas.microsoft.com/office/drawing/2014/main" id="{3E13A07C-CDEC-B9F4-2A30-880A83583CF0}"/>
                  </a:ext>
                </a:extLst>
              </p:cNvPr>
              <p:cNvSpPr/>
              <p:nvPr/>
            </p:nvSpPr>
            <p:spPr>
              <a:xfrm>
                <a:off x="2422711" y="3981707"/>
                <a:ext cx="95555" cy="58566"/>
              </a:xfrm>
              <a:custGeom>
                <a:avLst/>
                <a:gdLst/>
                <a:ahLst/>
                <a:cxnLst/>
                <a:rect l="l" t="t" r="r" b="b"/>
                <a:pathLst>
                  <a:path w="31" h="19" extrusionOk="0">
                    <a:moveTo>
                      <a:pt x="29" y="19"/>
                    </a:moveTo>
                    <a:lnTo>
                      <a:pt x="0" y="3"/>
                    </a:lnTo>
                    <a:lnTo>
                      <a:pt x="2" y="0"/>
                    </a:lnTo>
                    <a:lnTo>
                      <a:pt x="31" y="17"/>
                    </a:lnTo>
                    <a:lnTo>
                      <a:pt x="29" y="19"/>
                    </a:lnTo>
                    <a:close/>
                  </a:path>
                </a:pathLst>
              </a:custGeom>
              <a:solidFill>
                <a:srgbClr val="C4CE41"/>
              </a:solidFill>
              <a:ln w="9525" cap="flat" cmpd="sng">
                <a:solidFill>
                  <a:srgbClr val="326B8B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2243"/>
                  </a:buClr>
                  <a:buSzPts val="2000"/>
                  <a:buFont typeface="Malgun Gothic"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" name="Google Shape;463;p18">
                <a:extLst>
                  <a:ext uri="{FF2B5EF4-FFF2-40B4-BE49-F238E27FC236}">
                    <a16:creationId xmlns:a16="http://schemas.microsoft.com/office/drawing/2014/main" id="{0AFF4C9B-646F-78D1-D81E-8F5EA92A29E3}"/>
                  </a:ext>
                </a:extLst>
              </p:cNvPr>
              <p:cNvSpPr/>
              <p:nvPr/>
            </p:nvSpPr>
            <p:spPr>
              <a:xfrm>
                <a:off x="2546008" y="3793678"/>
                <a:ext cx="61649" cy="40072"/>
              </a:xfrm>
              <a:custGeom>
                <a:avLst/>
                <a:gdLst/>
                <a:ahLst/>
                <a:cxnLst/>
                <a:rect l="l" t="t" r="r" b="b"/>
                <a:pathLst>
                  <a:path w="20" h="13" extrusionOk="0">
                    <a:moveTo>
                      <a:pt x="19" y="13"/>
                    </a:moveTo>
                    <a:lnTo>
                      <a:pt x="0" y="3"/>
                    </a:lnTo>
                    <a:lnTo>
                      <a:pt x="2" y="0"/>
                    </a:lnTo>
                    <a:lnTo>
                      <a:pt x="20" y="10"/>
                    </a:lnTo>
                    <a:lnTo>
                      <a:pt x="19" y="13"/>
                    </a:lnTo>
                    <a:close/>
                  </a:path>
                </a:pathLst>
              </a:custGeom>
              <a:solidFill>
                <a:srgbClr val="C4CE41"/>
              </a:solidFill>
              <a:ln w="9525" cap="flat" cmpd="sng">
                <a:solidFill>
                  <a:srgbClr val="326B8B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2243"/>
                  </a:buClr>
                  <a:buSzPts val="2000"/>
                  <a:buFont typeface="Malgun Gothic"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" name="Google Shape;464;p18">
                <a:extLst>
                  <a:ext uri="{FF2B5EF4-FFF2-40B4-BE49-F238E27FC236}">
                    <a16:creationId xmlns:a16="http://schemas.microsoft.com/office/drawing/2014/main" id="{9648BE14-AAEB-B62B-C4DF-C151F9940759}"/>
                  </a:ext>
                </a:extLst>
              </p:cNvPr>
              <p:cNvSpPr/>
              <p:nvPr/>
            </p:nvSpPr>
            <p:spPr>
              <a:xfrm>
                <a:off x="2428876" y="4015614"/>
                <a:ext cx="61649" cy="40072"/>
              </a:xfrm>
              <a:custGeom>
                <a:avLst/>
                <a:gdLst/>
                <a:ahLst/>
                <a:cxnLst/>
                <a:rect l="l" t="t" r="r" b="b"/>
                <a:pathLst>
                  <a:path w="20" h="13" extrusionOk="0">
                    <a:moveTo>
                      <a:pt x="18" y="13"/>
                    </a:moveTo>
                    <a:lnTo>
                      <a:pt x="0" y="2"/>
                    </a:lnTo>
                    <a:lnTo>
                      <a:pt x="1" y="0"/>
                    </a:lnTo>
                    <a:lnTo>
                      <a:pt x="20" y="10"/>
                    </a:lnTo>
                    <a:lnTo>
                      <a:pt x="18" y="13"/>
                    </a:lnTo>
                    <a:close/>
                  </a:path>
                </a:pathLst>
              </a:custGeom>
              <a:solidFill>
                <a:srgbClr val="C4CE41"/>
              </a:solidFill>
              <a:ln w="9525" cap="flat" cmpd="sng">
                <a:solidFill>
                  <a:srgbClr val="326B8B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2243"/>
                  </a:buClr>
                  <a:buSzPts val="2000"/>
                  <a:buFont typeface="Malgun Gothic"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465;p18">
                <a:extLst>
                  <a:ext uri="{FF2B5EF4-FFF2-40B4-BE49-F238E27FC236}">
                    <a16:creationId xmlns:a16="http://schemas.microsoft.com/office/drawing/2014/main" id="{D12A06F1-7586-4612-5695-BEEE805CF660}"/>
                  </a:ext>
                </a:extLst>
              </p:cNvPr>
              <p:cNvSpPr/>
              <p:nvPr/>
            </p:nvSpPr>
            <p:spPr>
              <a:xfrm>
                <a:off x="2367227" y="4046438"/>
                <a:ext cx="132545" cy="80143"/>
              </a:xfrm>
              <a:custGeom>
                <a:avLst/>
                <a:gdLst/>
                <a:ahLst/>
                <a:cxnLst/>
                <a:rect l="l" t="t" r="r" b="b"/>
                <a:pathLst>
                  <a:path w="43" h="26" extrusionOk="0">
                    <a:moveTo>
                      <a:pt x="41" y="26"/>
                    </a:moveTo>
                    <a:lnTo>
                      <a:pt x="0" y="3"/>
                    </a:lnTo>
                    <a:lnTo>
                      <a:pt x="2" y="0"/>
                    </a:lnTo>
                    <a:lnTo>
                      <a:pt x="43" y="23"/>
                    </a:lnTo>
                    <a:lnTo>
                      <a:pt x="41" y="26"/>
                    </a:lnTo>
                    <a:close/>
                  </a:path>
                </a:pathLst>
              </a:custGeom>
              <a:solidFill>
                <a:srgbClr val="C4CE41"/>
              </a:solidFill>
              <a:ln w="9525" cap="flat" cmpd="sng">
                <a:solidFill>
                  <a:srgbClr val="326B8B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2243"/>
                  </a:buClr>
                  <a:buSzPts val="2000"/>
                  <a:buFont typeface="Malgun Gothic"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" name="Google Shape;466;p18">
                <a:extLst>
                  <a:ext uri="{FF2B5EF4-FFF2-40B4-BE49-F238E27FC236}">
                    <a16:creationId xmlns:a16="http://schemas.microsoft.com/office/drawing/2014/main" id="{00F35AE4-DBE2-17BA-4CFD-E6726D9E4E3B}"/>
                  </a:ext>
                </a:extLst>
              </p:cNvPr>
              <p:cNvSpPr/>
              <p:nvPr/>
            </p:nvSpPr>
            <p:spPr>
              <a:xfrm>
                <a:off x="2542926" y="3799843"/>
                <a:ext cx="52401" cy="55484"/>
              </a:xfrm>
              <a:custGeom>
                <a:avLst/>
                <a:gdLst/>
                <a:ahLst/>
                <a:cxnLst/>
                <a:rect l="l" t="t" r="r" b="b"/>
                <a:pathLst>
                  <a:path w="47" h="47" extrusionOk="0">
                    <a:moveTo>
                      <a:pt x="29" y="47"/>
                    </a:moveTo>
                    <a:cubicBezTo>
                      <a:pt x="28" y="47"/>
                      <a:pt x="28" y="47"/>
                      <a:pt x="27" y="47"/>
                    </a:cubicBezTo>
                    <a:cubicBezTo>
                      <a:pt x="3" y="33"/>
                      <a:pt x="3" y="33"/>
                      <a:pt x="3" y="33"/>
                    </a:cubicBezTo>
                    <a:cubicBezTo>
                      <a:pt x="1" y="32"/>
                      <a:pt x="0" y="30"/>
                      <a:pt x="2" y="28"/>
                    </a:cubicBezTo>
                    <a:cubicBezTo>
                      <a:pt x="15" y="3"/>
                      <a:pt x="15" y="3"/>
                      <a:pt x="15" y="3"/>
                    </a:cubicBezTo>
                    <a:cubicBezTo>
                      <a:pt x="16" y="2"/>
                      <a:pt x="17" y="1"/>
                      <a:pt x="18" y="1"/>
                    </a:cubicBezTo>
                    <a:cubicBezTo>
                      <a:pt x="19" y="0"/>
                      <a:pt x="20" y="1"/>
                      <a:pt x="21" y="1"/>
                    </a:cubicBezTo>
                    <a:cubicBezTo>
                      <a:pt x="45" y="14"/>
                      <a:pt x="45" y="14"/>
                      <a:pt x="45" y="14"/>
                    </a:cubicBezTo>
                    <a:cubicBezTo>
                      <a:pt x="47" y="15"/>
                      <a:pt x="47" y="18"/>
                      <a:pt x="46" y="20"/>
                    </a:cubicBezTo>
                    <a:cubicBezTo>
                      <a:pt x="32" y="45"/>
                      <a:pt x="32" y="45"/>
                      <a:pt x="32" y="45"/>
                    </a:cubicBezTo>
                    <a:cubicBezTo>
                      <a:pt x="32" y="46"/>
                      <a:pt x="31" y="47"/>
                      <a:pt x="30" y="47"/>
                    </a:cubicBezTo>
                    <a:cubicBezTo>
                      <a:pt x="30" y="47"/>
                      <a:pt x="29" y="47"/>
                      <a:pt x="29" y="47"/>
                    </a:cubicBezTo>
                    <a:close/>
                    <a:moveTo>
                      <a:pt x="10" y="28"/>
                    </a:moveTo>
                    <a:cubicBezTo>
                      <a:pt x="27" y="38"/>
                      <a:pt x="27" y="38"/>
                      <a:pt x="27" y="38"/>
                    </a:cubicBezTo>
                    <a:cubicBezTo>
                      <a:pt x="37" y="19"/>
                      <a:pt x="37" y="19"/>
                      <a:pt x="37" y="19"/>
                    </a:cubicBezTo>
                    <a:cubicBezTo>
                      <a:pt x="21" y="10"/>
                      <a:pt x="21" y="10"/>
                      <a:pt x="21" y="10"/>
                    </a:cubicBezTo>
                    <a:lnTo>
                      <a:pt x="10" y="28"/>
                    </a:lnTo>
                    <a:close/>
                  </a:path>
                </a:pathLst>
              </a:custGeom>
              <a:solidFill>
                <a:srgbClr val="C4CE41"/>
              </a:solidFill>
              <a:ln w="9525" cap="flat" cmpd="sng">
                <a:solidFill>
                  <a:srgbClr val="326B8B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2243"/>
                  </a:buClr>
                  <a:buSzPts val="2000"/>
                  <a:buFont typeface="Malgun Gothic"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" name="Google Shape;467;p18">
                <a:extLst>
                  <a:ext uri="{FF2B5EF4-FFF2-40B4-BE49-F238E27FC236}">
                    <a16:creationId xmlns:a16="http://schemas.microsoft.com/office/drawing/2014/main" id="{B3BA5E16-81A9-58E5-92A1-A8D544D3BB38}"/>
                  </a:ext>
                </a:extLst>
              </p:cNvPr>
              <p:cNvSpPr/>
              <p:nvPr/>
            </p:nvSpPr>
            <p:spPr>
              <a:xfrm>
                <a:off x="2438123" y="4000201"/>
                <a:ext cx="52401" cy="46237"/>
              </a:xfrm>
              <a:custGeom>
                <a:avLst/>
                <a:gdLst/>
                <a:ahLst/>
                <a:cxnLst/>
                <a:rect l="l" t="t" r="r" b="b"/>
                <a:pathLst>
                  <a:path w="44" h="41" extrusionOk="0">
                    <a:moveTo>
                      <a:pt x="29" y="41"/>
                    </a:moveTo>
                    <a:cubicBezTo>
                      <a:pt x="28" y="41"/>
                      <a:pt x="27" y="41"/>
                      <a:pt x="27" y="40"/>
                    </a:cubicBezTo>
                    <a:cubicBezTo>
                      <a:pt x="3" y="27"/>
                      <a:pt x="3" y="27"/>
                      <a:pt x="3" y="27"/>
                    </a:cubicBezTo>
                    <a:cubicBezTo>
                      <a:pt x="1" y="26"/>
                      <a:pt x="0" y="24"/>
                      <a:pt x="1" y="22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2"/>
                      <a:pt x="13" y="1"/>
                      <a:pt x="14" y="1"/>
                    </a:cubicBezTo>
                    <a:cubicBezTo>
                      <a:pt x="15" y="0"/>
                      <a:pt x="16" y="1"/>
                      <a:pt x="17" y="1"/>
                    </a:cubicBezTo>
                    <a:cubicBezTo>
                      <a:pt x="41" y="14"/>
                      <a:pt x="41" y="14"/>
                      <a:pt x="41" y="14"/>
                    </a:cubicBezTo>
                    <a:cubicBezTo>
                      <a:pt x="43" y="15"/>
                      <a:pt x="44" y="18"/>
                      <a:pt x="43" y="20"/>
                    </a:cubicBezTo>
                    <a:cubicBezTo>
                      <a:pt x="32" y="39"/>
                      <a:pt x="32" y="39"/>
                      <a:pt x="32" y="39"/>
                    </a:cubicBezTo>
                    <a:cubicBezTo>
                      <a:pt x="32" y="40"/>
                      <a:pt x="31" y="40"/>
                      <a:pt x="30" y="41"/>
                    </a:cubicBezTo>
                    <a:cubicBezTo>
                      <a:pt x="29" y="41"/>
                      <a:pt x="29" y="41"/>
                      <a:pt x="29" y="41"/>
                    </a:cubicBezTo>
                    <a:close/>
                    <a:moveTo>
                      <a:pt x="10" y="22"/>
                    </a:moveTo>
                    <a:cubicBezTo>
                      <a:pt x="27" y="31"/>
                      <a:pt x="27" y="31"/>
                      <a:pt x="27" y="31"/>
                    </a:cubicBezTo>
                    <a:cubicBezTo>
                      <a:pt x="34" y="19"/>
                      <a:pt x="34" y="19"/>
                      <a:pt x="34" y="19"/>
                    </a:cubicBezTo>
                    <a:cubicBezTo>
                      <a:pt x="17" y="10"/>
                      <a:pt x="17" y="10"/>
                      <a:pt x="17" y="10"/>
                    </a:cubicBezTo>
                    <a:lnTo>
                      <a:pt x="10" y="22"/>
                    </a:lnTo>
                    <a:close/>
                  </a:path>
                </a:pathLst>
              </a:custGeom>
              <a:solidFill>
                <a:srgbClr val="C4CE41"/>
              </a:solidFill>
              <a:ln w="9525" cap="flat" cmpd="sng">
                <a:solidFill>
                  <a:srgbClr val="326B8B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2243"/>
                  </a:buClr>
                  <a:buSzPts val="2000"/>
                  <a:buFont typeface="Malgun Gothic"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" name="Google Shape;468;p18">
                <a:extLst>
                  <a:ext uri="{FF2B5EF4-FFF2-40B4-BE49-F238E27FC236}">
                    <a16:creationId xmlns:a16="http://schemas.microsoft.com/office/drawing/2014/main" id="{E5FFA8A8-84A4-9377-9F30-D9D65E9BA1B5}"/>
                  </a:ext>
                </a:extLst>
              </p:cNvPr>
              <p:cNvSpPr/>
              <p:nvPr/>
            </p:nvSpPr>
            <p:spPr>
              <a:xfrm>
                <a:off x="2481277" y="4092674"/>
                <a:ext cx="104803" cy="61649"/>
              </a:xfrm>
              <a:custGeom>
                <a:avLst/>
                <a:gdLst/>
                <a:ahLst/>
                <a:cxnLst/>
                <a:rect l="l" t="t" r="r" b="b"/>
                <a:pathLst>
                  <a:path w="91" h="52" extrusionOk="0">
                    <a:moveTo>
                      <a:pt x="87" y="52"/>
                    </a:moveTo>
                    <a:cubicBezTo>
                      <a:pt x="4" y="52"/>
                      <a:pt x="4" y="52"/>
                      <a:pt x="4" y="52"/>
                    </a:cubicBezTo>
                    <a:cubicBezTo>
                      <a:pt x="2" y="52"/>
                      <a:pt x="1" y="51"/>
                      <a:pt x="0" y="50"/>
                    </a:cubicBezTo>
                    <a:cubicBezTo>
                      <a:pt x="0" y="49"/>
                      <a:pt x="0" y="47"/>
                      <a:pt x="0" y="46"/>
                    </a:cubicBezTo>
                    <a:cubicBezTo>
                      <a:pt x="18" y="9"/>
                      <a:pt x="18" y="9"/>
                      <a:pt x="18" y="9"/>
                    </a:cubicBezTo>
                    <a:cubicBezTo>
                      <a:pt x="18" y="4"/>
                      <a:pt x="22" y="0"/>
                      <a:pt x="27" y="0"/>
                    </a:cubicBezTo>
                    <a:cubicBezTo>
                      <a:pt x="64" y="0"/>
                      <a:pt x="64" y="0"/>
                      <a:pt x="64" y="0"/>
                    </a:cubicBezTo>
                    <a:cubicBezTo>
                      <a:pt x="69" y="0"/>
                      <a:pt x="73" y="4"/>
                      <a:pt x="73" y="9"/>
                    </a:cubicBezTo>
                    <a:cubicBezTo>
                      <a:pt x="91" y="46"/>
                      <a:pt x="91" y="46"/>
                      <a:pt x="91" y="46"/>
                    </a:cubicBezTo>
                    <a:cubicBezTo>
                      <a:pt x="91" y="47"/>
                      <a:pt x="91" y="49"/>
                      <a:pt x="91" y="50"/>
                    </a:cubicBezTo>
                    <a:cubicBezTo>
                      <a:pt x="90" y="51"/>
                      <a:pt x="89" y="52"/>
                      <a:pt x="87" y="52"/>
                    </a:cubicBezTo>
                    <a:close/>
                    <a:moveTo>
                      <a:pt x="10" y="44"/>
                    </a:moveTo>
                    <a:cubicBezTo>
                      <a:pt x="81" y="44"/>
                      <a:pt x="81" y="44"/>
                      <a:pt x="81" y="44"/>
                    </a:cubicBezTo>
                    <a:cubicBezTo>
                      <a:pt x="66" y="12"/>
                      <a:pt x="66" y="12"/>
                      <a:pt x="66" y="12"/>
                    </a:cubicBezTo>
                    <a:cubicBezTo>
                      <a:pt x="66" y="11"/>
                      <a:pt x="65" y="11"/>
                      <a:pt x="65" y="10"/>
                    </a:cubicBezTo>
                    <a:cubicBezTo>
                      <a:pt x="65" y="9"/>
                      <a:pt x="65" y="8"/>
                      <a:pt x="64" y="8"/>
                    </a:cubicBezTo>
                    <a:cubicBezTo>
                      <a:pt x="27" y="8"/>
                      <a:pt x="27" y="8"/>
                      <a:pt x="27" y="8"/>
                    </a:cubicBezTo>
                    <a:cubicBezTo>
                      <a:pt x="26" y="8"/>
                      <a:pt x="26" y="9"/>
                      <a:pt x="26" y="10"/>
                    </a:cubicBezTo>
                    <a:cubicBezTo>
                      <a:pt x="26" y="11"/>
                      <a:pt x="25" y="11"/>
                      <a:pt x="25" y="12"/>
                    </a:cubicBezTo>
                    <a:lnTo>
                      <a:pt x="10" y="44"/>
                    </a:lnTo>
                    <a:close/>
                  </a:path>
                </a:pathLst>
              </a:custGeom>
              <a:solidFill>
                <a:srgbClr val="C4CE41"/>
              </a:solidFill>
              <a:ln w="9525" cap="flat" cmpd="sng">
                <a:solidFill>
                  <a:srgbClr val="326B8B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2243"/>
                  </a:buClr>
                  <a:buSzPts val="2000"/>
                  <a:buFont typeface="Malgun Gothic"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" name="Google Shape;469;p18">
                <a:extLst>
                  <a:ext uri="{FF2B5EF4-FFF2-40B4-BE49-F238E27FC236}">
                    <a16:creationId xmlns:a16="http://schemas.microsoft.com/office/drawing/2014/main" id="{5D95BF41-F1B8-1BB7-F044-C33171A6F491}"/>
                  </a:ext>
                </a:extLst>
              </p:cNvPr>
              <p:cNvSpPr/>
              <p:nvPr/>
            </p:nvSpPr>
            <p:spPr>
              <a:xfrm>
                <a:off x="2527514" y="3916976"/>
                <a:ext cx="43154" cy="46237"/>
              </a:xfrm>
              <a:custGeom>
                <a:avLst/>
                <a:gdLst/>
                <a:ahLst/>
                <a:cxnLst/>
                <a:rect l="l" t="t" r="r" b="b"/>
                <a:pathLst>
                  <a:path w="38" h="39" extrusionOk="0">
                    <a:moveTo>
                      <a:pt x="19" y="39"/>
                    </a:moveTo>
                    <a:cubicBezTo>
                      <a:pt x="8" y="39"/>
                      <a:pt x="0" y="30"/>
                      <a:pt x="0" y="19"/>
                    </a:cubicBezTo>
                    <a:cubicBezTo>
                      <a:pt x="0" y="9"/>
                      <a:pt x="8" y="0"/>
                      <a:pt x="19" y="0"/>
                    </a:cubicBezTo>
                    <a:cubicBezTo>
                      <a:pt x="30" y="0"/>
                      <a:pt x="38" y="9"/>
                      <a:pt x="38" y="19"/>
                    </a:cubicBezTo>
                    <a:cubicBezTo>
                      <a:pt x="38" y="30"/>
                      <a:pt x="30" y="39"/>
                      <a:pt x="19" y="39"/>
                    </a:cubicBezTo>
                    <a:close/>
                    <a:moveTo>
                      <a:pt x="19" y="8"/>
                    </a:moveTo>
                    <a:cubicBezTo>
                      <a:pt x="13" y="8"/>
                      <a:pt x="8" y="13"/>
                      <a:pt x="8" y="19"/>
                    </a:cubicBezTo>
                    <a:cubicBezTo>
                      <a:pt x="8" y="26"/>
                      <a:pt x="13" y="31"/>
                      <a:pt x="19" y="31"/>
                    </a:cubicBezTo>
                    <a:cubicBezTo>
                      <a:pt x="25" y="31"/>
                      <a:pt x="30" y="26"/>
                      <a:pt x="30" y="19"/>
                    </a:cubicBezTo>
                    <a:cubicBezTo>
                      <a:pt x="30" y="13"/>
                      <a:pt x="25" y="8"/>
                      <a:pt x="19" y="8"/>
                    </a:cubicBezTo>
                    <a:close/>
                  </a:path>
                </a:pathLst>
              </a:custGeom>
              <a:solidFill>
                <a:srgbClr val="C4CE41"/>
              </a:solidFill>
              <a:ln w="9525" cap="flat" cmpd="sng">
                <a:solidFill>
                  <a:srgbClr val="326B8B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2243"/>
                  </a:buClr>
                  <a:buSzPts val="2000"/>
                  <a:buFont typeface="Malgun Gothic"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" name="Google Shape;470;p18">
                <a:extLst>
                  <a:ext uri="{FF2B5EF4-FFF2-40B4-BE49-F238E27FC236}">
                    <a16:creationId xmlns:a16="http://schemas.microsoft.com/office/drawing/2014/main" id="{3F3D208F-A155-D7BD-55D4-FA9D2AACEC7A}"/>
                  </a:ext>
                </a:extLst>
              </p:cNvPr>
              <p:cNvSpPr/>
              <p:nvPr/>
            </p:nvSpPr>
            <p:spPr>
              <a:xfrm>
                <a:off x="2435041" y="3821420"/>
                <a:ext cx="163369" cy="212688"/>
              </a:xfrm>
              <a:custGeom>
                <a:avLst/>
                <a:gdLst/>
                <a:ahLst/>
                <a:cxnLst/>
                <a:rect l="l" t="t" r="r" b="b"/>
                <a:pathLst>
                  <a:path w="141" h="182" extrusionOk="0">
                    <a:moveTo>
                      <a:pt x="56" y="182"/>
                    </a:moveTo>
                    <a:cubicBezTo>
                      <a:pt x="55" y="182"/>
                      <a:pt x="55" y="182"/>
                      <a:pt x="54" y="181"/>
                    </a:cubicBezTo>
                    <a:cubicBezTo>
                      <a:pt x="2" y="153"/>
                      <a:pt x="2" y="153"/>
                      <a:pt x="2" y="153"/>
                    </a:cubicBezTo>
                    <a:cubicBezTo>
                      <a:pt x="0" y="152"/>
                      <a:pt x="0" y="149"/>
                      <a:pt x="1" y="147"/>
                    </a:cubicBezTo>
                    <a:cubicBezTo>
                      <a:pt x="81" y="3"/>
                      <a:pt x="81" y="3"/>
                      <a:pt x="81" y="3"/>
                    </a:cubicBezTo>
                    <a:cubicBezTo>
                      <a:pt x="81" y="2"/>
                      <a:pt x="82" y="1"/>
                      <a:pt x="83" y="1"/>
                    </a:cubicBezTo>
                    <a:cubicBezTo>
                      <a:pt x="84" y="0"/>
                      <a:pt x="85" y="1"/>
                      <a:pt x="86" y="1"/>
                    </a:cubicBezTo>
                    <a:cubicBezTo>
                      <a:pt x="138" y="30"/>
                      <a:pt x="138" y="30"/>
                      <a:pt x="138" y="30"/>
                    </a:cubicBezTo>
                    <a:cubicBezTo>
                      <a:pt x="140" y="31"/>
                      <a:pt x="141" y="33"/>
                      <a:pt x="140" y="35"/>
                    </a:cubicBezTo>
                    <a:cubicBezTo>
                      <a:pt x="109" y="91"/>
                      <a:pt x="109" y="91"/>
                      <a:pt x="109" y="91"/>
                    </a:cubicBezTo>
                    <a:cubicBezTo>
                      <a:pt x="108" y="92"/>
                      <a:pt x="106" y="93"/>
                      <a:pt x="104" y="92"/>
                    </a:cubicBezTo>
                    <a:cubicBezTo>
                      <a:pt x="102" y="91"/>
                      <a:pt x="101" y="91"/>
                      <a:pt x="99" y="91"/>
                    </a:cubicBezTo>
                    <a:cubicBezTo>
                      <a:pt x="93" y="91"/>
                      <a:pt x="88" y="96"/>
                      <a:pt x="88" y="102"/>
                    </a:cubicBezTo>
                    <a:cubicBezTo>
                      <a:pt x="88" y="106"/>
                      <a:pt x="90" y="110"/>
                      <a:pt x="93" y="112"/>
                    </a:cubicBezTo>
                    <a:cubicBezTo>
                      <a:pt x="95" y="113"/>
                      <a:pt x="95" y="115"/>
                      <a:pt x="94" y="117"/>
                    </a:cubicBezTo>
                    <a:cubicBezTo>
                      <a:pt x="59" y="180"/>
                      <a:pt x="59" y="180"/>
                      <a:pt x="59" y="180"/>
                    </a:cubicBezTo>
                    <a:cubicBezTo>
                      <a:pt x="59" y="181"/>
                      <a:pt x="58" y="181"/>
                      <a:pt x="57" y="182"/>
                    </a:cubicBezTo>
                    <a:cubicBezTo>
                      <a:pt x="57" y="182"/>
                      <a:pt x="56" y="182"/>
                      <a:pt x="56" y="182"/>
                    </a:cubicBezTo>
                    <a:close/>
                    <a:moveTo>
                      <a:pt x="10" y="148"/>
                    </a:moveTo>
                    <a:cubicBezTo>
                      <a:pt x="54" y="172"/>
                      <a:pt x="54" y="172"/>
                      <a:pt x="54" y="172"/>
                    </a:cubicBezTo>
                    <a:cubicBezTo>
                      <a:pt x="85" y="116"/>
                      <a:pt x="85" y="116"/>
                      <a:pt x="85" y="116"/>
                    </a:cubicBezTo>
                    <a:cubicBezTo>
                      <a:pt x="82" y="113"/>
                      <a:pt x="80" y="108"/>
                      <a:pt x="80" y="102"/>
                    </a:cubicBezTo>
                    <a:cubicBezTo>
                      <a:pt x="80" y="92"/>
                      <a:pt x="88" y="83"/>
                      <a:pt x="99" y="83"/>
                    </a:cubicBezTo>
                    <a:cubicBezTo>
                      <a:pt x="100" y="83"/>
                      <a:pt x="102" y="83"/>
                      <a:pt x="104" y="84"/>
                    </a:cubicBezTo>
                    <a:cubicBezTo>
                      <a:pt x="131" y="35"/>
                      <a:pt x="131" y="35"/>
                      <a:pt x="131" y="35"/>
                    </a:cubicBezTo>
                    <a:cubicBezTo>
                      <a:pt x="86" y="10"/>
                      <a:pt x="86" y="10"/>
                      <a:pt x="86" y="10"/>
                    </a:cubicBezTo>
                    <a:lnTo>
                      <a:pt x="10" y="148"/>
                    </a:lnTo>
                    <a:close/>
                  </a:path>
                </a:pathLst>
              </a:custGeom>
              <a:solidFill>
                <a:srgbClr val="C4CE41"/>
              </a:solidFill>
              <a:ln w="9525" cap="flat" cmpd="sng">
                <a:solidFill>
                  <a:srgbClr val="326B8B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2243"/>
                  </a:buClr>
                  <a:buSzPts val="2000"/>
                  <a:buFont typeface="Malgun Gothic"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471;p18">
                <a:extLst>
                  <a:ext uri="{FF2B5EF4-FFF2-40B4-BE49-F238E27FC236}">
                    <a16:creationId xmlns:a16="http://schemas.microsoft.com/office/drawing/2014/main" id="{B3BB6286-577D-328C-A179-85A4D9CA1643}"/>
                  </a:ext>
                </a:extLst>
              </p:cNvPr>
              <p:cNvSpPr/>
              <p:nvPr/>
            </p:nvSpPr>
            <p:spPr>
              <a:xfrm>
                <a:off x="2515184" y="3892316"/>
                <a:ext cx="123297" cy="249677"/>
              </a:xfrm>
              <a:custGeom>
                <a:avLst/>
                <a:gdLst/>
                <a:ahLst/>
                <a:cxnLst/>
                <a:rect l="l" t="t" r="r" b="b"/>
                <a:pathLst>
                  <a:path w="105" h="216" extrusionOk="0">
                    <a:moveTo>
                      <a:pt x="51" y="216"/>
                    </a:moveTo>
                    <a:cubicBezTo>
                      <a:pt x="51" y="216"/>
                      <a:pt x="50" y="216"/>
                      <a:pt x="50" y="216"/>
                    </a:cubicBezTo>
                    <a:cubicBezTo>
                      <a:pt x="49" y="216"/>
                      <a:pt x="48" y="215"/>
                      <a:pt x="48" y="214"/>
                    </a:cubicBezTo>
                    <a:cubicBezTo>
                      <a:pt x="35" y="187"/>
                      <a:pt x="35" y="187"/>
                      <a:pt x="35" y="187"/>
                    </a:cubicBezTo>
                    <a:cubicBezTo>
                      <a:pt x="35" y="186"/>
                      <a:pt x="34" y="186"/>
                      <a:pt x="34" y="185"/>
                    </a:cubicBezTo>
                    <a:cubicBezTo>
                      <a:pt x="34" y="185"/>
                      <a:pt x="34" y="185"/>
                      <a:pt x="34" y="185"/>
                    </a:cubicBezTo>
                    <a:cubicBezTo>
                      <a:pt x="34" y="183"/>
                      <a:pt x="35" y="181"/>
                      <a:pt x="36" y="180"/>
                    </a:cubicBezTo>
                    <a:cubicBezTo>
                      <a:pt x="51" y="171"/>
                      <a:pt x="60" y="155"/>
                      <a:pt x="60" y="137"/>
                    </a:cubicBezTo>
                    <a:cubicBezTo>
                      <a:pt x="60" y="109"/>
                      <a:pt x="37" y="86"/>
                      <a:pt x="8" y="86"/>
                    </a:cubicBezTo>
                    <a:cubicBezTo>
                      <a:pt x="7" y="86"/>
                      <a:pt x="7" y="86"/>
                      <a:pt x="6" y="86"/>
                    </a:cubicBezTo>
                    <a:cubicBezTo>
                      <a:pt x="5" y="86"/>
                      <a:pt x="5" y="86"/>
                      <a:pt x="5" y="86"/>
                    </a:cubicBezTo>
                    <a:cubicBezTo>
                      <a:pt x="3" y="86"/>
                      <a:pt x="2" y="86"/>
                      <a:pt x="1" y="85"/>
                    </a:cubicBezTo>
                    <a:cubicBezTo>
                      <a:pt x="0" y="83"/>
                      <a:pt x="0" y="82"/>
                      <a:pt x="1" y="80"/>
                    </a:cubicBezTo>
                    <a:cubicBezTo>
                      <a:pt x="16" y="53"/>
                      <a:pt x="16" y="53"/>
                      <a:pt x="16" y="53"/>
                    </a:cubicBezTo>
                    <a:cubicBezTo>
                      <a:pt x="17" y="52"/>
                      <a:pt x="18" y="52"/>
                      <a:pt x="19" y="51"/>
                    </a:cubicBezTo>
                    <a:cubicBezTo>
                      <a:pt x="20" y="51"/>
                      <a:pt x="21" y="51"/>
                      <a:pt x="22" y="52"/>
                    </a:cubicBezTo>
                    <a:cubicBezTo>
                      <a:pt x="24" y="53"/>
                      <a:pt x="26" y="54"/>
                      <a:pt x="28" y="54"/>
                    </a:cubicBezTo>
                    <a:cubicBezTo>
                      <a:pt x="34" y="54"/>
                      <a:pt x="39" y="49"/>
                      <a:pt x="39" y="42"/>
                    </a:cubicBezTo>
                    <a:cubicBezTo>
                      <a:pt x="39" y="38"/>
                      <a:pt x="37" y="34"/>
                      <a:pt x="33" y="32"/>
                    </a:cubicBezTo>
                    <a:cubicBezTo>
                      <a:pt x="32" y="32"/>
                      <a:pt x="31" y="31"/>
                      <a:pt x="31" y="30"/>
                    </a:cubicBezTo>
                    <a:cubicBezTo>
                      <a:pt x="30" y="29"/>
                      <a:pt x="30" y="28"/>
                      <a:pt x="31" y="27"/>
                    </a:cubicBezTo>
                    <a:cubicBezTo>
                      <a:pt x="44" y="3"/>
                      <a:pt x="44" y="3"/>
                      <a:pt x="44" y="3"/>
                    </a:cubicBezTo>
                    <a:cubicBezTo>
                      <a:pt x="45" y="1"/>
                      <a:pt x="47" y="0"/>
                      <a:pt x="49" y="1"/>
                    </a:cubicBezTo>
                    <a:cubicBezTo>
                      <a:pt x="82" y="15"/>
                      <a:pt x="105" y="60"/>
                      <a:pt x="105" y="110"/>
                    </a:cubicBezTo>
                    <a:cubicBezTo>
                      <a:pt x="105" y="157"/>
                      <a:pt x="84" y="200"/>
                      <a:pt x="53" y="216"/>
                    </a:cubicBezTo>
                    <a:cubicBezTo>
                      <a:pt x="53" y="216"/>
                      <a:pt x="52" y="216"/>
                      <a:pt x="51" y="216"/>
                    </a:cubicBezTo>
                    <a:close/>
                    <a:moveTo>
                      <a:pt x="43" y="185"/>
                    </a:moveTo>
                    <a:cubicBezTo>
                      <a:pt x="53" y="207"/>
                      <a:pt x="53" y="207"/>
                      <a:pt x="53" y="207"/>
                    </a:cubicBezTo>
                    <a:cubicBezTo>
                      <a:pt x="80" y="191"/>
                      <a:pt x="97" y="152"/>
                      <a:pt x="97" y="110"/>
                    </a:cubicBezTo>
                    <a:cubicBezTo>
                      <a:pt x="97" y="65"/>
                      <a:pt x="78" y="24"/>
                      <a:pt x="49" y="10"/>
                    </a:cubicBezTo>
                    <a:cubicBezTo>
                      <a:pt x="40" y="27"/>
                      <a:pt x="40" y="27"/>
                      <a:pt x="40" y="27"/>
                    </a:cubicBezTo>
                    <a:cubicBezTo>
                      <a:pt x="44" y="31"/>
                      <a:pt x="47" y="36"/>
                      <a:pt x="47" y="42"/>
                    </a:cubicBezTo>
                    <a:cubicBezTo>
                      <a:pt x="47" y="53"/>
                      <a:pt x="39" y="62"/>
                      <a:pt x="28" y="62"/>
                    </a:cubicBezTo>
                    <a:cubicBezTo>
                      <a:pt x="26" y="62"/>
                      <a:pt x="23" y="61"/>
                      <a:pt x="21" y="61"/>
                    </a:cubicBezTo>
                    <a:cubicBezTo>
                      <a:pt x="11" y="78"/>
                      <a:pt x="11" y="78"/>
                      <a:pt x="11" y="78"/>
                    </a:cubicBezTo>
                    <a:cubicBezTo>
                      <a:pt x="43" y="80"/>
                      <a:pt x="68" y="106"/>
                      <a:pt x="68" y="137"/>
                    </a:cubicBezTo>
                    <a:cubicBezTo>
                      <a:pt x="68" y="156"/>
                      <a:pt x="59" y="174"/>
                      <a:pt x="43" y="185"/>
                    </a:cubicBezTo>
                    <a:close/>
                  </a:path>
                </a:pathLst>
              </a:custGeom>
              <a:solidFill>
                <a:srgbClr val="C4CE41"/>
              </a:solidFill>
              <a:ln w="9525" cap="flat" cmpd="sng">
                <a:solidFill>
                  <a:srgbClr val="326B8B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2243"/>
                  </a:buClr>
                  <a:buSzPts val="2000"/>
                  <a:buFont typeface="Malgun Gothic"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72;p18">
                <a:extLst>
                  <a:ext uri="{FF2B5EF4-FFF2-40B4-BE49-F238E27FC236}">
                    <a16:creationId xmlns:a16="http://schemas.microsoft.com/office/drawing/2014/main" id="{2E5304F7-A328-7394-BEEB-81D022BE38BE}"/>
                  </a:ext>
                </a:extLst>
              </p:cNvPr>
              <p:cNvSpPr/>
              <p:nvPr/>
            </p:nvSpPr>
            <p:spPr>
              <a:xfrm>
                <a:off x="2428876" y="4145076"/>
                <a:ext cx="203441" cy="9247"/>
              </a:xfrm>
              <a:prstGeom prst="rect">
                <a:avLst/>
              </a:prstGeom>
              <a:solidFill>
                <a:srgbClr val="C4CE41"/>
              </a:solidFill>
              <a:ln w="9525" cap="flat" cmpd="sng">
                <a:solidFill>
                  <a:srgbClr val="326B8B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2243"/>
                  </a:buClr>
                  <a:buSzPts val="2000"/>
                  <a:buFont typeface="Malgun Gothic"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49" name="Google Shape;473;p18">
            <a:extLst>
              <a:ext uri="{FF2B5EF4-FFF2-40B4-BE49-F238E27FC236}">
                <a16:creationId xmlns:a16="http://schemas.microsoft.com/office/drawing/2014/main" id="{9DB84691-BAA8-8F0E-EF4C-8AE2A9D62198}"/>
              </a:ext>
            </a:extLst>
          </p:cNvPr>
          <p:cNvSpPr/>
          <p:nvPr/>
        </p:nvSpPr>
        <p:spPr>
          <a:xfrm>
            <a:off x="7567261" y="1866423"/>
            <a:ext cx="4189673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Younger</a:t>
            </a:r>
            <a:r>
              <a:rPr kumimoji="0" lang="en-US" sz="2400" b="1" i="0" u="none" strike="noStrike" kern="1200" cap="none" spc="0" normalizeH="0" baseline="3000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2–4</a:t>
            </a:r>
            <a:b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BD302C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Median age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BD302C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~52 years versus 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~70 years for other types of NSCLC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50" name="Google Shape;474;p18">
            <a:extLst>
              <a:ext uri="{FF2B5EF4-FFF2-40B4-BE49-F238E27FC236}">
                <a16:creationId xmlns:a16="http://schemas.microsoft.com/office/drawing/2014/main" id="{6D446A9B-11DF-B015-B97E-F36479E5274F}"/>
              </a:ext>
            </a:extLst>
          </p:cNvPr>
          <p:cNvGrpSpPr/>
          <p:nvPr/>
        </p:nvGrpSpPr>
        <p:grpSpPr>
          <a:xfrm>
            <a:off x="6630556" y="1930643"/>
            <a:ext cx="962890" cy="887176"/>
            <a:chOff x="4972917" y="1682936"/>
            <a:chExt cx="665382" cy="665382"/>
          </a:xfrm>
        </p:grpSpPr>
        <p:sp>
          <p:nvSpPr>
            <p:cNvPr id="51" name="Google Shape;475;p18">
              <a:extLst>
                <a:ext uri="{FF2B5EF4-FFF2-40B4-BE49-F238E27FC236}">
                  <a16:creationId xmlns:a16="http://schemas.microsoft.com/office/drawing/2014/main" id="{AD8EB6CC-05F4-F9AD-F72D-712CE8741DC8}"/>
                </a:ext>
              </a:extLst>
            </p:cNvPr>
            <p:cNvSpPr/>
            <p:nvPr/>
          </p:nvSpPr>
          <p:spPr>
            <a:xfrm>
              <a:off x="4972917" y="1682936"/>
              <a:ext cx="665382" cy="665382"/>
            </a:xfrm>
            <a:prstGeom prst="ellipse">
              <a:avLst/>
            </a:prstGeom>
            <a:solidFill>
              <a:srgbClr val="FFB2B2"/>
            </a:solidFill>
            <a:ln w="19050" cap="flat" cmpd="sng">
              <a:solidFill>
                <a:srgbClr val="326B8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2243"/>
                </a:buClr>
                <a:buSzPts val="2400"/>
                <a:buFont typeface="Malgun Gothic"/>
                <a:buNone/>
                <a:tabLst/>
                <a:defRPr/>
              </a:pPr>
              <a:endParaRPr kumimoji="0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52" name="Google Shape;476;p18">
              <a:extLst>
                <a:ext uri="{FF2B5EF4-FFF2-40B4-BE49-F238E27FC236}">
                  <a16:creationId xmlns:a16="http://schemas.microsoft.com/office/drawing/2014/main" id="{845A3C87-04AF-B115-2B8E-C7831B7CB2FB}"/>
                </a:ext>
              </a:extLst>
            </p:cNvPr>
            <p:cNvGrpSpPr/>
            <p:nvPr/>
          </p:nvGrpSpPr>
          <p:grpSpPr>
            <a:xfrm>
              <a:off x="5151342" y="1856586"/>
              <a:ext cx="308532" cy="318082"/>
              <a:chOff x="669905" y="2606954"/>
              <a:chExt cx="415689" cy="374565"/>
            </a:xfrm>
          </p:grpSpPr>
          <p:sp>
            <p:nvSpPr>
              <p:cNvPr id="53" name="Google Shape;477;p18">
                <a:extLst>
                  <a:ext uri="{FF2B5EF4-FFF2-40B4-BE49-F238E27FC236}">
                    <a16:creationId xmlns:a16="http://schemas.microsoft.com/office/drawing/2014/main" id="{CE6EC341-49D5-2350-ADB3-8CCF0A9C51F9}"/>
                  </a:ext>
                </a:extLst>
              </p:cNvPr>
              <p:cNvSpPr/>
              <p:nvPr/>
            </p:nvSpPr>
            <p:spPr>
              <a:xfrm>
                <a:off x="674344" y="2648077"/>
                <a:ext cx="409564" cy="333441"/>
              </a:xfrm>
              <a:prstGeom prst="rect">
                <a:avLst/>
              </a:prstGeom>
              <a:noFill/>
              <a:ln w="19050" cap="flat" cmpd="sng">
                <a:solidFill>
                  <a:srgbClr val="326B8B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2243"/>
                  </a:buClr>
                  <a:buSzPts val="1600"/>
                  <a:buFont typeface="Malgun Gothic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478;p18">
                <a:extLst>
                  <a:ext uri="{FF2B5EF4-FFF2-40B4-BE49-F238E27FC236}">
                    <a16:creationId xmlns:a16="http://schemas.microsoft.com/office/drawing/2014/main" id="{5E68E47A-FBD1-9F77-3306-282E81DDC8C1}"/>
                  </a:ext>
                </a:extLst>
              </p:cNvPr>
              <p:cNvSpPr/>
              <p:nvPr/>
            </p:nvSpPr>
            <p:spPr>
              <a:xfrm>
                <a:off x="669905" y="2725584"/>
                <a:ext cx="415689" cy="0"/>
              </a:xfrm>
              <a:custGeom>
                <a:avLst/>
                <a:gdLst/>
                <a:ahLst/>
                <a:cxnLst/>
                <a:rect l="l" t="t" r="r" b="b"/>
                <a:pathLst>
                  <a:path w="316706" h="120000" extrusionOk="0">
                    <a:moveTo>
                      <a:pt x="0" y="0"/>
                    </a:moveTo>
                    <a:lnTo>
                      <a:pt x="316706" y="0"/>
                    </a:lnTo>
                  </a:path>
                </a:pathLst>
              </a:custGeom>
              <a:noFill/>
              <a:ln w="19050" cap="flat" cmpd="sng">
                <a:solidFill>
                  <a:srgbClr val="326B8B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2243"/>
                  </a:buClr>
                  <a:buSzPts val="2000"/>
                  <a:buFont typeface="Malgun Gothic"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" name="Google Shape;479;p18">
                <a:extLst>
                  <a:ext uri="{FF2B5EF4-FFF2-40B4-BE49-F238E27FC236}">
                    <a16:creationId xmlns:a16="http://schemas.microsoft.com/office/drawing/2014/main" id="{22FBEA0B-A79C-5193-7E6B-DADE70F8D0C9}"/>
                  </a:ext>
                </a:extLst>
              </p:cNvPr>
              <p:cNvSpPr/>
              <p:nvPr/>
            </p:nvSpPr>
            <p:spPr>
              <a:xfrm rot="5400000">
                <a:off x="700796" y="2642392"/>
                <a:ext cx="70877" cy="0"/>
              </a:xfrm>
              <a:custGeom>
                <a:avLst/>
                <a:gdLst/>
                <a:ahLst/>
                <a:cxnLst/>
                <a:rect l="l" t="t" r="r" b="b"/>
                <a:pathLst>
                  <a:path w="316706" h="120000" extrusionOk="0">
                    <a:moveTo>
                      <a:pt x="0" y="0"/>
                    </a:moveTo>
                    <a:lnTo>
                      <a:pt x="316706" y="0"/>
                    </a:lnTo>
                  </a:path>
                </a:pathLst>
              </a:custGeom>
              <a:noFill/>
              <a:ln w="19050" cap="flat" cmpd="sng">
                <a:solidFill>
                  <a:srgbClr val="326B8B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2243"/>
                  </a:buClr>
                  <a:buSzPts val="2000"/>
                  <a:buFont typeface="Malgun Gothic"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" name="Google Shape;480;p18">
                <a:extLst>
                  <a:ext uri="{FF2B5EF4-FFF2-40B4-BE49-F238E27FC236}">
                    <a16:creationId xmlns:a16="http://schemas.microsoft.com/office/drawing/2014/main" id="{0DA4357D-EA61-4C29-2999-2E73576A9383}"/>
                  </a:ext>
                </a:extLst>
              </p:cNvPr>
              <p:cNvSpPr/>
              <p:nvPr/>
            </p:nvSpPr>
            <p:spPr>
              <a:xfrm rot="5400000">
                <a:off x="977402" y="2642392"/>
                <a:ext cx="70877" cy="0"/>
              </a:xfrm>
              <a:custGeom>
                <a:avLst/>
                <a:gdLst/>
                <a:ahLst/>
                <a:cxnLst/>
                <a:rect l="l" t="t" r="r" b="b"/>
                <a:pathLst>
                  <a:path w="316706" h="120000" extrusionOk="0">
                    <a:moveTo>
                      <a:pt x="0" y="0"/>
                    </a:moveTo>
                    <a:lnTo>
                      <a:pt x="316706" y="0"/>
                    </a:lnTo>
                  </a:path>
                </a:pathLst>
              </a:custGeom>
              <a:noFill/>
              <a:ln w="19050" cap="flat" cmpd="sng">
                <a:solidFill>
                  <a:srgbClr val="326B8B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2243"/>
                  </a:buClr>
                  <a:buSzPts val="2000"/>
                  <a:buFont typeface="Malgun Gothic"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57" name="Google Shape;481;p18">
            <a:extLst>
              <a:ext uri="{FF2B5EF4-FFF2-40B4-BE49-F238E27FC236}">
                <a16:creationId xmlns:a16="http://schemas.microsoft.com/office/drawing/2014/main" id="{2ABC6834-9023-5C51-AD86-C9D68146BB1D}"/>
              </a:ext>
            </a:extLst>
          </p:cNvPr>
          <p:cNvGrpSpPr/>
          <p:nvPr/>
        </p:nvGrpSpPr>
        <p:grpSpPr>
          <a:xfrm>
            <a:off x="435061" y="1830452"/>
            <a:ext cx="5500531" cy="4272000"/>
            <a:chOff x="216118" y="1623473"/>
            <a:chExt cx="4125398" cy="3204000"/>
          </a:xfrm>
        </p:grpSpPr>
        <p:grpSp>
          <p:nvGrpSpPr>
            <p:cNvPr id="58" name="Google Shape;482;p18">
              <a:extLst>
                <a:ext uri="{FF2B5EF4-FFF2-40B4-BE49-F238E27FC236}">
                  <a16:creationId xmlns:a16="http://schemas.microsoft.com/office/drawing/2014/main" id="{730665EA-AC9B-292A-C9CB-D23E9EFE98D3}"/>
                </a:ext>
              </a:extLst>
            </p:cNvPr>
            <p:cNvGrpSpPr/>
            <p:nvPr/>
          </p:nvGrpSpPr>
          <p:grpSpPr>
            <a:xfrm>
              <a:off x="2649064" y="2519892"/>
              <a:ext cx="796416" cy="860332"/>
              <a:chOff x="-385793" y="2738315"/>
              <a:chExt cx="796416" cy="860332"/>
            </a:xfrm>
          </p:grpSpPr>
          <p:sp>
            <p:nvSpPr>
              <p:cNvPr id="99" name="Google Shape;483;p18">
                <a:extLst>
                  <a:ext uri="{FF2B5EF4-FFF2-40B4-BE49-F238E27FC236}">
                    <a16:creationId xmlns:a16="http://schemas.microsoft.com/office/drawing/2014/main" id="{C24FA44D-D2BD-B36E-3486-12D3995D6ED0}"/>
                  </a:ext>
                </a:extLst>
              </p:cNvPr>
              <p:cNvSpPr/>
              <p:nvPr/>
            </p:nvSpPr>
            <p:spPr>
              <a:xfrm rot="-231563">
                <a:off x="51397" y="3326371"/>
                <a:ext cx="278923" cy="7511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651"/>
                  <a:buFont typeface="Arial"/>
                  <a:buNone/>
                  <a:tabLst/>
                  <a:defRPr/>
                </a:pPr>
                <a:r>
                  <a:rPr kumimoji="0" lang="en-US" sz="651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NTRK 1%</a:t>
                </a: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8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0" name="Google Shape;484;p18">
                <a:extLst>
                  <a:ext uri="{FF2B5EF4-FFF2-40B4-BE49-F238E27FC236}">
                    <a16:creationId xmlns:a16="http://schemas.microsoft.com/office/drawing/2014/main" id="{07613273-A022-7EE3-34E6-046ECCCB2ED1}"/>
                  </a:ext>
                </a:extLst>
              </p:cNvPr>
              <p:cNvSpPr/>
              <p:nvPr/>
            </p:nvSpPr>
            <p:spPr>
              <a:xfrm rot="-1494865">
                <a:off x="-373979" y="2831381"/>
                <a:ext cx="477535" cy="16158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800"/>
                  <a:buFont typeface="Arial"/>
                  <a:buNone/>
                  <a:tabLst/>
                  <a:defRPr/>
                </a:pPr>
                <a:r>
                  <a: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HER2 2%</a:t>
                </a: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8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1" name="Google Shape;485;p18">
                <a:extLst>
                  <a:ext uri="{FF2B5EF4-FFF2-40B4-BE49-F238E27FC236}">
                    <a16:creationId xmlns:a16="http://schemas.microsoft.com/office/drawing/2014/main" id="{FBB499DC-F761-E2E1-9359-53FD9B428D03}"/>
                  </a:ext>
                </a:extLst>
              </p:cNvPr>
              <p:cNvSpPr/>
              <p:nvPr/>
            </p:nvSpPr>
            <p:spPr>
              <a:xfrm rot="-663408">
                <a:off x="-282699" y="3075413"/>
                <a:ext cx="477535" cy="16158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800"/>
                  <a:buFont typeface="Arial"/>
                  <a:buNone/>
                  <a:tabLst/>
                  <a:defRPr/>
                </a:pPr>
                <a:r>
                  <a: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BRAF 2%</a:t>
                </a: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8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2" name="Google Shape;486;p18">
                <a:extLst>
                  <a:ext uri="{FF2B5EF4-FFF2-40B4-BE49-F238E27FC236}">
                    <a16:creationId xmlns:a16="http://schemas.microsoft.com/office/drawing/2014/main" id="{BD078F67-2A45-C89C-5146-F3993C26C307}"/>
                  </a:ext>
                </a:extLst>
              </p:cNvPr>
              <p:cNvSpPr/>
              <p:nvPr/>
            </p:nvSpPr>
            <p:spPr>
              <a:xfrm rot="-1074843">
                <a:off x="-325458" y="2949291"/>
                <a:ext cx="482344" cy="16158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800"/>
                  <a:buFont typeface="Arial"/>
                  <a:buNone/>
                  <a:tabLst/>
                  <a:defRPr/>
                </a:pPr>
                <a:r>
                  <a: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ROS1 2%</a:t>
                </a: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8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3" name="Google Shape;487;p18">
                <a:extLst>
                  <a:ext uri="{FF2B5EF4-FFF2-40B4-BE49-F238E27FC236}">
                    <a16:creationId xmlns:a16="http://schemas.microsoft.com/office/drawing/2014/main" id="{197CC51D-0CA9-BA06-6019-13AD7A7D77EC}"/>
                  </a:ext>
                </a:extLst>
              </p:cNvPr>
              <p:cNvSpPr/>
              <p:nvPr/>
            </p:nvSpPr>
            <p:spPr>
              <a:xfrm rot="-292561">
                <a:off x="-240504" y="3207156"/>
                <a:ext cx="425837" cy="16158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800"/>
                  <a:buFont typeface="Arial"/>
                  <a:buNone/>
                  <a:tabLst/>
                  <a:defRPr/>
                </a:pPr>
                <a:r>
                  <a: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RET 2%</a:t>
                </a: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8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4" name="Google Shape;488;p18">
                <a:extLst>
                  <a:ext uri="{FF2B5EF4-FFF2-40B4-BE49-F238E27FC236}">
                    <a16:creationId xmlns:a16="http://schemas.microsoft.com/office/drawing/2014/main" id="{39E85B7F-20B4-D645-69E9-8DC374BD9948}"/>
                  </a:ext>
                </a:extLst>
              </p:cNvPr>
              <p:cNvSpPr/>
              <p:nvPr/>
            </p:nvSpPr>
            <p:spPr>
              <a:xfrm rot="335755">
                <a:off x="-47625" y="3432573"/>
                <a:ext cx="452287" cy="14436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651"/>
                  <a:buFont typeface="Arial"/>
                  <a:buNone/>
                  <a:tabLst/>
                  <a:defRPr/>
                </a:pPr>
                <a:r>
                  <a:rPr kumimoji="0" lang="en-US" sz="651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MEK1 &lt;1%</a:t>
                </a: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8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5" name="Google Shape;489;p18">
                <a:extLst>
                  <a:ext uri="{FF2B5EF4-FFF2-40B4-BE49-F238E27FC236}">
                    <a16:creationId xmlns:a16="http://schemas.microsoft.com/office/drawing/2014/main" id="{434B70D6-701F-990E-867F-E98839E7DAEE}"/>
                  </a:ext>
                </a:extLst>
              </p:cNvPr>
              <p:cNvSpPr/>
              <p:nvPr/>
            </p:nvSpPr>
            <p:spPr>
              <a:xfrm>
                <a:off x="24880" y="3408253"/>
                <a:ext cx="330620" cy="7511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651"/>
                  <a:buFont typeface="Arial"/>
                  <a:buNone/>
                  <a:tabLst/>
                  <a:defRPr/>
                </a:pPr>
                <a:r>
                  <a:rPr kumimoji="0" lang="en-US" sz="651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PIK3CA 1%</a:t>
                </a: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8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59" name="Google Shape;490;p18">
              <a:extLst>
                <a:ext uri="{FF2B5EF4-FFF2-40B4-BE49-F238E27FC236}">
                  <a16:creationId xmlns:a16="http://schemas.microsoft.com/office/drawing/2014/main" id="{82D8F7C4-9887-5935-F4B6-2DA74992C8CF}"/>
                </a:ext>
              </a:extLst>
            </p:cNvPr>
            <p:cNvSpPr/>
            <p:nvPr/>
          </p:nvSpPr>
          <p:spPr>
            <a:xfrm>
              <a:off x="1984509" y="1768290"/>
              <a:ext cx="983154" cy="1399903"/>
            </a:xfrm>
            <a:custGeom>
              <a:avLst/>
              <a:gdLst/>
              <a:ahLst/>
              <a:cxnLst/>
              <a:rect l="l" t="t" r="r" b="b"/>
              <a:pathLst>
                <a:path w="3942" h="5625" extrusionOk="0">
                  <a:moveTo>
                    <a:pt x="2632" y="0"/>
                  </a:moveTo>
                  <a:cubicBezTo>
                    <a:pt x="3101" y="220"/>
                    <a:pt x="3542" y="497"/>
                    <a:pt x="3942" y="826"/>
                  </a:cubicBezTo>
                  <a:lnTo>
                    <a:pt x="0" y="5625"/>
                  </a:lnTo>
                  <a:lnTo>
                    <a:pt x="2632" y="0"/>
                  </a:lnTo>
                  <a:close/>
                </a:path>
              </a:pathLst>
            </a:custGeom>
            <a:solidFill>
              <a:srgbClr val="C69ED3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2243"/>
                </a:buClr>
                <a:buSzPts val="2133"/>
                <a:buFont typeface="Malgun Gothic"/>
                <a:buNone/>
                <a:tabLst/>
                <a:defRPr/>
              </a:pPr>
              <a:endParaRPr kumimoji="0" sz="213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" name="Google Shape;491;p18">
              <a:extLst>
                <a:ext uri="{FF2B5EF4-FFF2-40B4-BE49-F238E27FC236}">
                  <a16:creationId xmlns:a16="http://schemas.microsoft.com/office/drawing/2014/main" id="{59C1878C-4D53-DCF1-4C81-6F44232E5352}"/>
                </a:ext>
              </a:extLst>
            </p:cNvPr>
            <p:cNvSpPr/>
            <p:nvPr/>
          </p:nvSpPr>
          <p:spPr>
            <a:xfrm rot="-3658698">
              <a:off x="2062184" y="2203843"/>
              <a:ext cx="905296" cy="15384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12B5E"/>
                </a:buClr>
                <a:buSzPts val="1333"/>
                <a:buFont typeface="Arial"/>
                <a:buNone/>
                <a:tabLst/>
                <a:defRPr/>
              </a:pPr>
              <a:r>
                <a:rPr kumimoji="0" lang="en-US" sz="1333" b="0" i="0" u="none" strike="noStrike" kern="1200" cap="none" spc="0" normalizeH="0" baseline="0" noProof="0">
                  <a:ln>
                    <a:noFill/>
                  </a:ln>
                  <a:solidFill>
                    <a:srgbClr val="512B5E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EGFR other 4%</a:t>
              </a: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grpSp>
          <p:nvGrpSpPr>
            <p:cNvPr id="61" name="Google Shape;492;p18">
              <a:extLst>
                <a:ext uri="{FF2B5EF4-FFF2-40B4-BE49-F238E27FC236}">
                  <a16:creationId xmlns:a16="http://schemas.microsoft.com/office/drawing/2014/main" id="{EFA4E5B0-1682-180C-FFD4-8318A1610EA1}"/>
                </a:ext>
              </a:extLst>
            </p:cNvPr>
            <p:cNvGrpSpPr/>
            <p:nvPr/>
          </p:nvGrpSpPr>
          <p:grpSpPr>
            <a:xfrm>
              <a:off x="1984507" y="1974253"/>
              <a:ext cx="1189116" cy="1193942"/>
              <a:chOff x="4564781" y="1574262"/>
              <a:chExt cx="1453325" cy="1459225"/>
            </a:xfrm>
          </p:grpSpPr>
          <p:sp>
            <p:nvSpPr>
              <p:cNvPr id="97" name="Google Shape;493;p18">
                <a:extLst>
                  <a:ext uri="{FF2B5EF4-FFF2-40B4-BE49-F238E27FC236}">
                    <a16:creationId xmlns:a16="http://schemas.microsoft.com/office/drawing/2014/main" id="{4C6DBAFA-20D5-1DA9-2AAA-E95125975D71}"/>
                  </a:ext>
                </a:extLst>
              </p:cNvPr>
              <p:cNvSpPr/>
              <p:nvPr/>
            </p:nvSpPr>
            <p:spPr>
              <a:xfrm>
                <a:off x="4564781" y="1574262"/>
                <a:ext cx="1453325" cy="1459225"/>
              </a:xfrm>
              <a:custGeom>
                <a:avLst/>
                <a:gdLst/>
                <a:ahLst/>
                <a:cxnLst/>
                <a:rect l="l" t="t" r="r" b="b"/>
                <a:pathLst>
                  <a:path w="4768" h="4799" extrusionOk="0">
                    <a:moveTo>
                      <a:pt x="3942" y="0"/>
                    </a:moveTo>
                    <a:cubicBezTo>
                      <a:pt x="4242" y="247"/>
                      <a:pt x="4519" y="521"/>
                      <a:pt x="4768" y="820"/>
                    </a:cubicBezTo>
                    <a:lnTo>
                      <a:pt x="0" y="4799"/>
                    </a:lnTo>
                    <a:lnTo>
                      <a:pt x="3942" y="0"/>
                    </a:lnTo>
                    <a:close/>
                  </a:path>
                </a:pathLst>
              </a:custGeom>
              <a:solidFill>
                <a:srgbClr val="C2E0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60950" rIns="121900" bIns="60950" anchor="t" anchorCtr="0">
                <a:no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2243"/>
                  </a:buClr>
                  <a:buSzPts val="2133"/>
                  <a:buFont typeface="Malgun Gothic"/>
                  <a:buNone/>
                  <a:tabLst/>
                  <a:defRPr/>
                </a:pPr>
                <a:endParaRPr kumimoji="0" sz="2133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" name="Google Shape;494;p18">
                <a:extLst>
                  <a:ext uri="{FF2B5EF4-FFF2-40B4-BE49-F238E27FC236}">
                    <a16:creationId xmlns:a16="http://schemas.microsoft.com/office/drawing/2014/main" id="{D8D7EB9B-3D75-4433-F1EB-D9B987FB9FBE}"/>
                  </a:ext>
                </a:extLst>
              </p:cNvPr>
              <p:cNvSpPr/>
              <p:nvPr/>
            </p:nvSpPr>
            <p:spPr>
              <a:xfrm rot="-2608013">
                <a:off x="5331662" y="1882453"/>
                <a:ext cx="600977" cy="18802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ctr" anchorCtr="0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333"/>
                  <a:buFont typeface="Arial"/>
                  <a:buNone/>
                  <a:tabLst/>
                  <a:defRPr/>
                </a:pPr>
                <a:r>
                  <a:rPr kumimoji="0" 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MET 3%</a:t>
                </a: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8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62" name="Google Shape;495;p18">
              <a:extLst>
                <a:ext uri="{FF2B5EF4-FFF2-40B4-BE49-F238E27FC236}">
                  <a16:creationId xmlns:a16="http://schemas.microsoft.com/office/drawing/2014/main" id="{EC6C9D50-5502-F514-71A1-EF44C0027341}"/>
                </a:ext>
              </a:extLst>
            </p:cNvPr>
            <p:cNvGrpSpPr/>
            <p:nvPr/>
          </p:nvGrpSpPr>
          <p:grpSpPr>
            <a:xfrm>
              <a:off x="1984508" y="2178608"/>
              <a:ext cx="1353244" cy="989589"/>
              <a:chOff x="4564781" y="1824021"/>
              <a:chExt cx="1653919" cy="1209466"/>
            </a:xfrm>
          </p:grpSpPr>
          <p:sp>
            <p:nvSpPr>
              <p:cNvPr id="95" name="Google Shape;496;p18">
                <a:extLst>
                  <a:ext uri="{FF2B5EF4-FFF2-40B4-BE49-F238E27FC236}">
                    <a16:creationId xmlns:a16="http://schemas.microsoft.com/office/drawing/2014/main" id="{62698814-88F3-595A-D377-1DC99079AD7B}"/>
                  </a:ext>
                </a:extLst>
              </p:cNvPr>
              <p:cNvSpPr/>
              <p:nvPr/>
            </p:nvSpPr>
            <p:spPr>
              <a:xfrm>
                <a:off x="4564781" y="1824021"/>
                <a:ext cx="1653919" cy="1209466"/>
              </a:xfrm>
              <a:custGeom>
                <a:avLst/>
                <a:gdLst/>
                <a:ahLst/>
                <a:cxnLst/>
                <a:rect l="l" t="t" r="r" b="b"/>
                <a:pathLst>
                  <a:path w="5426" h="3979" extrusionOk="0">
                    <a:moveTo>
                      <a:pt x="4768" y="0"/>
                    </a:moveTo>
                    <a:cubicBezTo>
                      <a:pt x="5017" y="298"/>
                      <a:pt x="5237" y="619"/>
                      <a:pt x="5426" y="958"/>
                    </a:cubicBezTo>
                    <a:lnTo>
                      <a:pt x="0" y="3979"/>
                    </a:lnTo>
                    <a:lnTo>
                      <a:pt x="4768" y="0"/>
                    </a:lnTo>
                    <a:close/>
                  </a:path>
                </a:pathLst>
              </a:custGeom>
              <a:solidFill>
                <a:srgbClr val="CDE3EE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60950" rIns="121900" bIns="60950" anchor="t" anchorCtr="0">
                <a:no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2243"/>
                  </a:buClr>
                  <a:buSzPts val="2133"/>
                  <a:buFont typeface="Malgun Gothic"/>
                  <a:buNone/>
                  <a:tabLst/>
                  <a:defRPr/>
                </a:pPr>
                <a:endParaRPr kumimoji="0" sz="2133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" name="Google Shape;497;p18">
                <a:extLst>
                  <a:ext uri="{FF2B5EF4-FFF2-40B4-BE49-F238E27FC236}">
                    <a16:creationId xmlns:a16="http://schemas.microsoft.com/office/drawing/2014/main" id="{11B092B0-454C-CCDD-41F4-01592F2BBF60}"/>
                  </a:ext>
                </a:extLst>
              </p:cNvPr>
              <p:cNvSpPr/>
              <p:nvPr/>
            </p:nvSpPr>
            <p:spPr>
              <a:xfrm rot="-2086873">
                <a:off x="5071635" y="2211988"/>
                <a:ext cx="1093218" cy="18802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ctr" anchorCtr="0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333"/>
                  <a:buFont typeface="Arial"/>
                  <a:buNone/>
                  <a:tabLst/>
                  <a:defRPr/>
                </a:pPr>
                <a:r>
                  <a:rPr kumimoji="0" lang="en-US" sz="1333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&gt;1 mutation 3%</a:t>
                </a: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8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63" name="Google Shape;498;p18">
              <a:extLst>
                <a:ext uri="{FF2B5EF4-FFF2-40B4-BE49-F238E27FC236}">
                  <a16:creationId xmlns:a16="http://schemas.microsoft.com/office/drawing/2014/main" id="{5A00D427-D21D-B645-E35B-563B828957B3}"/>
                </a:ext>
              </a:extLst>
            </p:cNvPr>
            <p:cNvGrpSpPr/>
            <p:nvPr/>
          </p:nvGrpSpPr>
          <p:grpSpPr>
            <a:xfrm>
              <a:off x="1984504" y="2390925"/>
              <a:ext cx="1484902" cy="777271"/>
              <a:chOff x="4564783" y="2083514"/>
              <a:chExt cx="1814832" cy="949974"/>
            </a:xfrm>
          </p:grpSpPr>
          <p:sp>
            <p:nvSpPr>
              <p:cNvPr id="93" name="Google Shape;499;p18">
                <a:extLst>
                  <a:ext uri="{FF2B5EF4-FFF2-40B4-BE49-F238E27FC236}">
                    <a16:creationId xmlns:a16="http://schemas.microsoft.com/office/drawing/2014/main" id="{10E712F1-251E-9EE6-8998-D562056F2A42}"/>
                  </a:ext>
                </a:extLst>
              </p:cNvPr>
              <p:cNvSpPr/>
              <p:nvPr/>
            </p:nvSpPr>
            <p:spPr>
              <a:xfrm>
                <a:off x="4564783" y="2115080"/>
                <a:ext cx="1756184" cy="918408"/>
              </a:xfrm>
              <a:custGeom>
                <a:avLst/>
                <a:gdLst/>
                <a:ahLst/>
                <a:cxnLst/>
                <a:rect l="l" t="t" r="r" b="b"/>
                <a:pathLst>
                  <a:path w="5761" h="3021" extrusionOk="0">
                    <a:moveTo>
                      <a:pt x="5426" y="0"/>
                    </a:moveTo>
                    <a:cubicBezTo>
                      <a:pt x="5552" y="227"/>
                      <a:pt x="5664" y="461"/>
                      <a:pt x="5761" y="701"/>
                    </a:cubicBezTo>
                    <a:lnTo>
                      <a:pt x="0" y="3021"/>
                    </a:lnTo>
                    <a:lnTo>
                      <a:pt x="5426" y="0"/>
                    </a:lnTo>
                    <a:close/>
                  </a:path>
                </a:pathLst>
              </a:custGeom>
              <a:solidFill>
                <a:srgbClr val="A05EB5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60950" rIns="121900" bIns="60950" anchor="t" anchorCtr="0">
                <a:no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2243"/>
                  </a:buClr>
                  <a:buSzPts val="2133"/>
                  <a:buFont typeface="Malgun Gothic"/>
                  <a:buNone/>
                  <a:tabLst/>
                  <a:defRPr/>
                </a:pPr>
                <a:endParaRPr kumimoji="0" sz="2133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" name="Google Shape;500;p18">
                <a:extLst>
                  <a:ext uri="{FF2B5EF4-FFF2-40B4-BE49-F238E27FC236}">
                    <a16:creationId xmlns:a16="http://schemas.microsoft.com/office/drawing/2014/main" id="{EFF05213-2A98-C070-A200-577A79FDF2C3}"/>
                  </a:ext>
                </a:extLst>
              </p:cNvPr>
              <p:cNvSpPr/>
              <p:nvPr/>
            </p:nvSpPr>
            <p:spPr>
              <a:xfrm rot="-1494865">
                <a:off x="5576314" y="2237343"/>
                <a:ext cx="786412" cy="25390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200"/>
                  <a:buFont typeface="Arial"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HER2 2%</a:t>
                </a: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8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64" name="Google Shape;501;p18">
              <a:extLst>
                <a:ext uri="{FF2B5EF4-FFF2-40B4-BE49-F238E27FC236}">
                  <a16:creationId xmlns:a16="http://schemas.microsoft.com/office/drawing/2014/main" id="{3A4DC743-4529-9285-97B8-DBD07F375523}"/>
                </a:ext>
              </a:extLst>
            </p:cNvPr>
            <p:cNvGrpSpPr/>
            <p:nvPr/>
          </p:nvGrpSpPr>
          <p:grpSpPr>
            <a:xfrm>
              <a:off x="629654" y="1623473"/>
              <a:ext cx="1354854" cy="1544722"/>
              <a:chOff x="2908895" y="1145540"/>
              <a:chExt cx="1655886" cy="1887946"/>
            </a:xfrm>
          </p:grpSpPr>
          <p:sp>
            <p:nvSpPr>
              <p:cNvPr id="91" name="Google Shape;502;p18">
                <a:extLst>
                  <a:ext uri="{FF2B5EF4-FFF2-40B4-BE49-F238E27FC236}">
                    <a16:creationId xmlns:a16="http://schemas.microsoft.com/office/drawing/2014/main" id="{932CD8F6-75C4-CFCE-0F92-83149DE3F39C}"/>
                  </a:ext>
                </a:extLst>
              </p:cNvPr>
              <p:cNvSpPr/>
              <p:nvPr/>
            </p:nvSpPr>
            <p:spPr>
              <a:xfrm>
                <a:off x="2908895" y="1145540"/>
                <a:ext cx="1655886" cy="1887946"/>
              </a:xfrm>
              <a:custGeom>
                <a:avLst/>
                <a:gdLst/>
                <a:ahLst/>
                <a:cxnLst/>
                <a:rect l="l" t="t" r="r" b="b"/>
                <a:pathLst>
                  <a:path w="5427" h="6210" extrusionOk="0">
                    <a:moveTo>
                      <a:pt x="0" y="3189"/>
                    </a:moveTo>
                    <a:cubicBezTo>
                      <a:pt x="1097" y="1220"/>
                      <a:pt x="3173" y="0"/>
                      <a:pt x="5427" y="0"/>
                    </a:cubicBezTo>
                    <a:lnTo>
                      <a:pt x="5427" y="6210"/>
                    </a:lnTo>
                    <a:lnTo>
                      <a:pt x="0" y="3189"/>
                    </a:lnTo>
                    <a:close/>
                  </a:path>
                </a:pathLst>
              </a:custGeom>
              <a:solidFill>
                <a:srgbClr val="E40046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60950" rIns="121900" bIns="60950" anchor="t" anchorCtr="0">
                <a:no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2243"/>
                  </a:buClr>
                  <a:buSzPts val="2133"/>
                  <a:buFont typeface="Malgun Gothic"/>
                  <a:buNone/>
                  <a:tabLst/>
                  <a:defRPr/>
                </a:pPr>
                <a:endParaRPr kumimoji="0" sz="2133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" name="Google Shape;503;p18">
                <a:extLst>
                  <a:ext uri="{FF2B5EF4-FFF2-40B4-BE49-F238E27FC236}">
                    <a16:creationId xmlns:a16="http://schemas.microsoft.com/office/drawing/2014/main" id="{09FFBF4C-3795-AD4D-77D2-7CC2071A98DA}"/>
                  </a:ext>
                </a:extLst>
              </p:cNvPr>
              <p:cNvSpPr/>
              <p:nvPr/>
            </p:nvSpPr>
            <p:spPr>
              <a:xfrm>
                <a:off x="3353144" y="1652153"/>
                <a:ext cx="1045022" cy="76172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600"/>
                  <a:buFont typeface="Arial"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EGFR </a:t>
                </a:r>
                <a:br>
                  <a:rPr kumimoji="0" 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</a:br>
                <a:r>
                  <a:rPr kumimoji="0" 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sensitising</a:t>
                </a:r>
                <a:br>
                  <a:rPr kumimoji="0" 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</a:br>
                <a:r>
                  <a:rPr kumimoji="0" 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17%</a:t>
                </a: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8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65" name="Google Shape;504;p18">
              <a:extLst>
                <a:ext uri="{FF2B5EF4-FFF2-40B4-BE49-F238E27FC236}">
                  <a16:creationId xmlns:a16="http://schemas.microsoft.com/office/drawing/2014/main" id="{4BB122F9-EF27-3774-2A5D-A1C9C776C9A5}"/>
                </a:ext>
              </a:extLst>
            </p:cNvPr>
            <p:cNvSpPr/>
            <p:nvPr/>
          </p:nvSpPr>
          <p:spPr>
            <a:xfrm>
              <a:off x="216118" y="2416752"/>
              <a:ext cx="1768390" cy="2095030"/>
            </a:xfrm>
            <a:custGeom>
              <a:avLst/>
              <a:gdLst/>
              <a:ahLst/>
              <a:cxnLst/>
              <a:rect l="l" t="t" r="r" b="b"/>
              <a:pathLst>
                <a:path w="7086" h="8424" extrusionOk="0">
                  <a:moveTo>
                    <a:pt x="4023" y="8424"/>
                  </a:moveTo>
                  <a:cubicBezTo>
                    <a:pt x="1055" y="6742"/>
                    <a:pt x="0" y="2981"/>
                    <a:pt x="1659" y="0"/>
                  </a:cubicBezTo>
                  <a:lnTo>
                    <a:pt x="7086" y="3021"/>
                  </a:lnTo>
                  <a:lnTo>
                    <a:pt x="4023" y="8424"/>
                  </a:lnTo>
                  <a:close/>
                </a:path>
              </a:pathLst>
            </a:custGeom>
            <a:solidFill>
              <a:srgbClr val="00ACB3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2243"/>
                </a:buClr>
                <a:buSzPts val="2133"/>
                <a:buFont typeface="Malgun Gothic"/>
                <a:buNone/>
                <a:tabLst/>
                <a:defRPr/>
              </a:pPr>
              <a:endParaRPr kumimoji="0" sz="213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" name="Google Shape;505;p18">
              <a:extLst>
                <a:ext uri="{FF2B5EF4-FFF2-40B4-BE49-F238E27FC236}">
                  <a16:creationId xmlns:a16="http://schemas.microsoft.com/office/drawing/2014/main" id="{A655FE34-8F3C-3758-B9B5-B52020AF4606}"/>
                </a:ext>
              </a:extLst>
            </p:cNvPr>
            <p:cNvSpPr/>
            <p:nvPr/>
          </p:nvSpPr>
          <p:spPr>
            <a:xfrm>
              <a:off x="802531" y="3174533"/>
              <a:ext cx="555681" cy="43858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600"/>
                <a:buFont typeface="Arial"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KRAS</a:t>
              </a:r>
              <a:b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</a:b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25%</a:t>
              </a: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grpSp>
          <p:nvGrpSpPr>
            <p:cNvPr id="67" name="Google Shape;506;p18">
              <a:extLst>
                <a:ext uri="{FF2B5EF4-FFF2-40B4-BE49-F238E27FC236}">
                  <a16:creationId xmlns:a16="http://schemas.microsoft.com/office/drawing/2014/main" id="{8CE2B60F-EDB2-F8FC-1E1E-D08ED093C5BC}"/>
                </a:ext>
              </a:extLst>
            </p:cNvPr>
            <p:cNvGrpSpPr/>
            <p:nvPr/>
          </p:nvGrpSpPr>
          <p:grpSpPr>
            <a:xfrm>
              <a:off x="1220190" y="3174940"/>
              <a:ext cx="2296171" cy="1652533"/>
              <a:chOff x="3630640" y="3041731"/>
              <a:chExt cx="2806353" cy="2019710"/>
            </a:xfrm>
          </p:grpSpPr>
          <p:sp>
            <p:nvSpPr>
              <p:cNvPr id="89" name="Google Shape;507;p18">
                <a:extLst>
                  <a:ext uri="{FF2B5EF4-FFF2-40B4-BE49-F238E27FC236}">
                    <a16:creationId xmlns:a16="http://schemas.microsoft.com/office/drawing/2014/main" id="{6CAB4507-7210-D5E4-3E46-2DA800922503}"/>
                  </a:ext>
                </a:extLst>
              </p:cNvPr>
              <p:cNvSpPr/>
              <p:nvPr/>
            </p:nvSpPr>
            <p:spPr>
              <a:xfrm>
                <a:off x="3630640" y="3041731"/>
                <a:ext cx="2806353" cy="2019710"/>
              </a:xfrm>
              <a:custGeom>
                <a:avLst/>
                <a:gdLst/>
                <a:ahLst/>
                <a:cxnLst/>
                <a:rect l="l" t="t" r="r" b="b"/>
                <a:pathLst>
                  <a:path w="9205" h="6650" extrusionOk="0">
                    <a:moveTo>
                      <a:pt x="9205" y="919"/>
                    </a:moveTo>
                    <a:cubicBezTo>
                      <a:pt x="8698" y="4311"/>
                      <a:pt x="5536" y="6650"/>
                      <a:pt x="2144" y="6143"/>
                    </a:cubicBezTo>
                    <a:cubicBezTo>
                      <a:pt x="1390" y="6030"/>
                      <a:pt x="663" y="5779"/>
                      <a:pt x="0" y="5403"/>
                    </a:cubicBezTo>
                    <a:lnTo>
                      <a:pt x="3063" y="0"/>
                    </a:lnTo>
                    <a:lnTo>
                      <a:pt x="9205" y="919"/>
                    </a:lnTo>
                    <a:close/>
                  </a:path>
                </a:pathLst>
              </a:custGeom>
              <a:solidFill>
                <a:srgbClr val="C4CE41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60950" rIns="121900" bIns="60950" anchor="t" anchorCtr="0">
                <a:no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2243"/>
                  </a:buClr>
                  <a:buSzPts val="1867"/>
                  <a:buFont typeface="Malgun Gothic"/>
                  <a:buNone/>
                  <a:tabLst/>
                  <a:defRPr/>
                </a:pPr>
                <a:endParaRPr kumimoji="0" sz="1867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" name="Google Shape;508;p18">
                <a:extLst>
                  <a:ext uri="{FF2B5EF4-FFF2-40B4-BE49-F238E27FC236}">
                    <a16:creationId xmlns:a16="http://schemas.microsoft.com/office/drawing/2014/main" id="{3C365418-D036-D652-E30D-50E6F843A52C}"/>
                  </a:ext>
                </a:extLst>
              </p:cNvPr>
              <p:cNvSpPr/>
              <p:nvPr/>
            </p:nvSpPr>
            <p:spPr>
              <a:xfrm>
                <a:off x="4253608" y="3536497"/>
                <a:ext cx="1727711" cy="98742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600"/>
                  <a:buFont typeface="Arial"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Unknown oncogenic driver detected</a:t>
                </a:r>
                <a:br>
                  <a:rPr kumimoji="0" 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</a:br>
                <a:r>
                  <a:rPr kumimoji="0" 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31%</a:t>
                </a: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8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68" name="Google Shape;509;p18">
              <a:extLst>
                <a:ext uri="{FF2B5EF4-FFF2-40B4-BE49-F238E27FC236}">
                  <a16:creationId xmlns:a16="http://schemas.microsoft.com/office/drawing/2014/main" id="{66DC0758-A60A-9763-FA45-3C06133344CB}"/>
                </a:ext>
              </a:extLst>
            </p:cNvPr>
            <p:cNvGrpSpPr/>
            <p:nvPr/>
          </p:nvGrpSpPr>
          <p:grpSpPr>
            <a:xfrm>
              <a:off x="1984506" y="1623473"/>
              <a:ext cx="656508" cy="1544722"/>
              <a:chOff x="4564784" y="1145541"/>
              <a:chExt cx="802377" cy="1887946"/>
            </a:xfrm>
          </p:grpSpPr>
          <p:sp>
            <p:nvSpPr>
              <p:cNvPr id="87" name="Google Shape;510;p18">
                <a:extLst>
                  <a:ext uri="{FF2B5EF4-FFF2-40B4-BE49-F238E27FC236}">
                    <a16:creationId xmlns:a16="http://schemas.microsoft.com/office/drawing/2014/main" id="{DE525395-00D8-F839-8DFA-16D8D9B84A15}"/>
                  </a:ext>
                </a:extLst>
              </p:cNvPr>
              <p:cNvSpPr/>
              <p:nvPr/>
            </p:nvSpPr>
            <p:spPr>
              <a:xfrm>
                <a:off x="4564784" y="1145541"/>
                <a:ext cx="802377" cy="1887946"/>
              </a:xfrm>
              <a:custGeom>
                <a:avLst/>
                <a:gdLst/>
                <a:ahLst/>
                <a:cxnLst/>
                <a:rect l="l" t="t" r="r" b="b"/>
                <a:pathLst>
                  <a:path w="2632" h="6210" extrusionOk="0">
                    <a:moveTo>
                      <a:pt x="0" y="0"/>
                    </a:moveTo>
                    <a:cubicBezTo>
                      <a:pt x="909" y="0"/>
                      <a:pt x="1808" y="200"/>
                      <a:pt x="2632" y="585"/>
                    </a:cubicBezTo>
                    <a:lnTo>
                      <a:pt x="0" y="621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CC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60950" rIns="121900" bIns="60950" anchor="t" anchorCtr="0">
                <a:no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2243"/>
                  </a:buClr>
                  <a:buSzPts val="2133"/>
                  <a:buFont typeface="Malgun Gothic"/>
                  <a:buNone/>
                  <a:tabLst/>
                  <a:defRPr/>
                </a:pPr>
                <a:endParaRPr kumimoji="0" sz="2133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8" name="Google Shape;511;p18">
                <a:extLst>
                  <a:ext uri="{FF2B5EF4-FFF2-40B4-BE49-F238E27FC236}">
                    <a16:creationId xmlns:a16="http://schemas.microsoft.com/office/drawing/2014/main" id="{93711661-F0CE-5AF5-452C-8120DE549099}"/>
                  </a:ext>
                </a:extLst>
              </p:cNvPr>
              <p:cNvSpPr/>
              <p:nvPr/>
            </p:nvSpPr>
            <p:spPr>
              <a:xfrm>
                <a:off x="4591763" y="1276550"/>
                <a:ext cx="551312" cy="76172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600"/>
                  <a:buFont typeface="Arial"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~5%</a:t>
                </a:r>
                <a:br>
                  <a:rPr kumimoji="0" 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</a:br>
                <a:r>
                  <a:rPr kumimoji="0" 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ALK</a:t>
                </a:r>
                <a:br>
                  <a:rPr kumimoji="0" 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</a:br>
                <a:endParaRPr kumimoji="0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9" name="Google Shape;512;p18">
              <a:extLst>
                <a:ext uri="{FF2B5EF4-FFF2-40B4-BE49-F238E27FC236}">
                  <a16:creationId xmlns:a16="http://schemas.microsoft.com/office/drawing/2014/main" id="{197A4165-9215-F529-5273-4F4C3B3B0C7C}"/>
                </a:ext>
              </a:extLst>
            </p:cNvPr>
            <p:cNvGrpSpPr/>
            <p:nvPr/>
          </p:nvGrpSpPr>
          <p:grpSpPr>
            <a:xfrm>
              <a:off x="1984504" y="2572183"/>
              <a:ext cx="1534885" cy="596012"/>
              <a:chOff x="4564781" y="2305046"/>
              <a:chExt cx="1875920" cy="728441"/>
            </a:xfrm>
          </p:grpSpPr>
          <p:sp>
            <p:nvSpPr>
              <p:cNvPr id="85" name="Google Shape;513;p18">
                <a:extLst>
                  <a:ext uri="{FF2B5EF4-FFF2-40B4-BE49-F238E27FC236}">
                    <a16:creationId xmlns:a16="http://schemas.microsoft.com/office/drawing/2014/main" id="{DA95D50D-A602-2C82-9A72-213D3B0E479B}"/>
                  </a:ext>
                </a:extLst>
              </p:cNvPr>
              <p:cNvSpPr/>
              <p:nvPr/>
            </p:nvSpPr>
            <p:spPr>
              <a:xfrm>
                <a:off x="4564781" y="2327473"/>
                <a:ext cx="1830913" cy="706014"/>
              </a:xfrm>
              <a:custGeom>
                <a:avLst/>
                <a:gdLst/>
                <a:ahLst/>
                <a:cxnLst/>
                <a:rect l="l" t="t" r="r" b="b"/>
                <a:pathLst>
                  <a:path w="6005" h="2320" extrusionOk="0">
                    <a:moveTo>
                      <a:pt x="5761" y="0"/>
                    </a:moveTo>
                    <a:cubicBezTo>
                      <a:pt x="5857" y="240"/>
                      <a:pt x="5939" y="486"/>
                      <a:pt x="6005" y="736"/>
                    </a:cubicBezTo>
                    <a:lnTo>
                      <a:pt x="0" y="2320"/>
                    </a:lnTo>
                    <a:lnTo>
                      <a:pt x="5761" y="0"/>
                    </a:lnTo>
                    <a:close/>
                  </a:path>
                </a:pathLst>
              </a:custGeom>
              <a:solidFill>
                <a:srgbClr val="47A3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60950" rIns="121900" bIns="60950" anchor="t" anchorCtr="0">
                <a:no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2243"/>
                  </a:buClr>
                  <a:buSzPts val="2133"/>
                  <a:buFont typeface="Malgun Gothic"/>
                  <a:buNone/>
                  <a:tabLst/>
                  <a:defRPr/>
                </a:pPr>
                <a:endParaRPr kumimoji="0" sz="2133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" name="Google Shape;514;p18">
                <a:extLst>
                  <a:ext uri="{FF2B5EF4-FFF2-40B4-BE49-F238E27FC236}">
                    <a16:creationId xmlns:a16="http://schemas.microsoft.com/office/drawing/2014/main" id="{56918D27-12A7-7D3C-A30C-E9EBAD0C1C8D}"/>
                  </a:ext>
                </a:extLst>
              </p:cNvPr>
              <p:cNvSpPr/>
              <p:nvPr/>
            </p:nvSpPr>
            <p:spPr>
              <a:xfrm rot="-1074843">
                <a:off x="5625699" y="2421193"/>
                <a:ext cx="795229" cy="2539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200"/>
                  <a:buFont typeface="Arial"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ROS1 2%</a:t>
                </a: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8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70" name="Google Shape;515;p18">
              <a:extLst>
                <a:ext uri="{FF2B5EF4-FFF2-40B4-BE49-F238E27FC236}">
                  <a16:creationId xmlns:a16="http://schemas.microsoft.com/office/drawing/2014/main" id="{A8D1CB8F-217B-7C05-FBA0-2B2AD8035D68}"/>
                </a:ext>
              </a:extLst>
            </p:cNvPr>
            <p:cNvGrpSpPr/>
            <p:nvPr/>
          </p:nvGrpSpPr>
          <p:grpSpPr>
            <a:xfrm>
              <a:off x="1984512" y="2953957"/>
              <a:ext cx="1587199" cy="255253"/>
              <a:chOff x="4564781" y="2771646"/>
              <a:chExt cx="1939855" cy="311967"/>
            </a:xfrm>
          </p:grpSpPr>
          <p:sp>
            <p:nvSpPr>
              <p:cNvPr id="83" name="Google Shape;516;p18">
                <a:extLst>
                  <a:ext uri="{FF2B5EF4-FFF2-40B4-BE49-F238E27FC236}">
                    <a16:creationId xmlns:a16="http://schemas.microsoft.com/office/drawing/2014/main" id="{B1E59D88-D3F7-D0F5-B9E6-920ECD2A0AE3}"/>
                  </a:ext>
                </a:extLst>
              </p:cNvPr>
              <p:cNvSpPr/>
              <p:nvPr/>
            </p:nvSpPr>
            <p:spPr>
              <a:xfrm>
                <a:off x="4564781" y="2783727"/>
                <a:ext cx="1891880" cy="249760"/>
              </a:xfrm>
              <a:custGeom>
                <a:avLst/>
                <a:gdLst/>
                <a:ahLst/>
                <a:cxnLst/>
                <a:rect l="l" t="t" r="r" b="b"/>
                <a:pathLst>
                  <a:path w="6210" h="822" extrusionOk="0">
                    <a:moveTo>
                      <a:pt x="6156" y="0"/>
                    </a:moveTo>
                    <a:cubicBezTo>
                      <a:pt x="6190" y="256"/>
                      <a:pt x="6208" y="515"/>
                      <a:pt x="6210" y="774"/>
                    </a:cubicBezTo>
                    <a:lnTo>
                      <a:pt x="0" y="822"/>
                    </a:lnTo>
                    <a:lnTo>
                      <a:pt x="6156" y="0"/>
                    </a:lnTo>
                    <a:close/>
                  </a:path>
                </a:pathLst>
              </a:custGeom>
              <a:solidFill>
                <a:srgbClr val="7FD5D9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60950" rIns="121900" bIns="60950" anchor="t" anchorCtr="0">
                <a:no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2243"/>
                  </a:buClr>
                  <a:buSzPts val="2133"/>
                  <a:buFont typeface="Malgun Gothic"/>
                  <a:buNone/>
                  <a:tabLst/>
                  <a:defRPr/>
                </a:pPr>
                <a:endParaRPr kumimoji="0" sz="2133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" name="Google Shape;517;p18">
                <a:extLst>
                  <a:ext uri="{FF2B5EF4-FFF2-40B4-BE49-F238E27FC236}">
                    <a16:creationId xmlns:a16="http://schemas.microsoft.com/office/drawing/2014/main" id="{3E9C1866-75CE-2A78-C6AC-866BD1581069}"/>
                  </a:ext>
                </a:extLst>
              </p:cNvPr>
              <p:cNvSpPr/>
              <p:nvPr/>
            </p:nvSpPr>
            <p:spPr>
              <a:xfrm rot="-292561">
                <a:off x="5801261" y="2800675"/>
                <a:ext cx="693839" cy="2539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RET 2%</a:t>
                </a: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8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71" name="Google Shape;518;p18">
              <a:extLst>
                <a:ext uri="{FF2B5EF4-FFF2-40B4-BE49-F238E27FC236}">
                  <a16:creationId xmlns:a16="http://schemas.microsoft.com/office/drawing/2014/main" id="{305AB6ED-88E5-61B6-5A50-66B17A963B55}"/>
                </a:ext>
              </a:extLst>
            </p:cNvPr>
            <p:cNvSpPr/>
            <p:nvPr/>
          </p:nvSpPr>
          <p:spPr>
            <a:xfrm>
              <a:off x="1984510" y="3155294"/>
              <a:ext cx="1549554" cy="96544"/>
            </a:xfrm>
            <a:custGeom>
              <a:avLst/>
              <a:gdLst/>
              <a:ahLst/>
              <a:cxnLst/>
              <a:rect l="l" t="t" r="r" b="b"/>
              <a:pathLst>
                <a:path w="6211" h="388" extrusionOk="0">
                  <a:moveTo>
                    <a:pt x="6210" y="0"/>
                  </a:moveTo>
                  <a:cubicBezTo>
                    <a:pt x="6211" y="129"/>
                    <a:pt x="6208" y="259"/>
                    <a:pt x="6201" y="388"/>
                  </a:cubicBezTo>
                  <a:lnTo>
                    <a:pt x="0" y="48"/>
                  </a:lnTo>
                  <a:lnTo>
                    <a:pt x="6210" y="0"/>
                  </a:lnTo>
                  <a:close/>
                </a:path>
              </a:pathLst>
            </a:custGeom>
            <a:solidFill>
              <a:srgbClr val="004D99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2243"/>
                </a:buClr>
                <a:buSzPts val="2133"/>
                <a:buFont typeface="Malgun Gothic"/>
                <a:buNone/>
                <a:tabLst/>
                <a:defRPr/>
              </a:pPr>
              <a:endParaRPr kumimoji="0" sz="213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72" name="Google Shape;519;p18">
              <a:extLst>
                <a:ext uri="{FF2B5EF4-FFF2-40B4-BE49-F238E27FC236}">
                  <a16:creationId xmlns:a16="http://schemas.microsoft.com/office/drawing/2014/main" id="{1AAD2B5A-C9B4-B23C-E3A8-C6CC2DCE2519}"/>
                </a:ext>
              </a:extLst>
            </p:cNvPr>
            <p:cNvCxnSpPr/>
            <p:nvPr/>
          </p:nvCxnSpPr>
          <p:spPr>
            <a:xfrm>
              <a:off x="3548542" y="3181399"/>
              <a:ext cx="139788" cy="0"/>
            </a:xfrm>
            <a:prstGeom prst="straightConnector1">
              <a:avLst/>
            </a:prstGeom>
            <a:noFill/>
            <a:ln w="9525" cap="flat" cmpd="sng">
              <a:solidFill>
                <a:srgbClr val="002243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73" name="Google Shape;520;p18">
              <a:extLst>
                <a:ext uri="{FF2B5EF4-FFF2-40B4-BE49-F238E27FC236}">
                  <a16:creationId xmlns:a16="http://schemas.microsoft.com/office/drawing/2014/main" id="{26820BE9-E0BC-BF5F-B0E8-1FFD62E9DE50}"/>
                </a:ext>
              </a:extLst>
            </p:cNvPr>
            <p:cNvSpPr/>
            <p:nvPr/>
          </p:nvSpPr>
          <p:spPr>
            <a:xfrm>
              <a:off x="3719551" y="3080801"/>
              <a:ext cx="621965" cy="138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NTRK ~1%</a:t>
              </a: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grpSp>
          <p:nvGrpSpPr>
            <p:cNvPr id="74" name="Google Shape;521;p18">
              <a:extLst>
                <a:ext uri="{FF2B5EF4-FFF2-40B4-BE49-F238E27FC236}">
                  <a16:creationId xmlns:a16="http://schemas.microsoft.com/office/drawing/2014/main" id="{AC535007-BD6C-4980-8BBD-374C517CBE6E}"/>
                </a:ext>
              </a:extLst>
            </p:cNvPr>
            <p:cNvGrpSpPr/>
            <p:nvPr/>
          </p:nvGrpSpPr>
          <p:grpSpPr>
            <a:xfrm>
              <a:off x="1984507" y="2773422"/>
              <a:ext cx="1584993" cy="394774"/>
              <a:chOff x="4564781" y="2550998"/>
              <a:chExt cx="1937161" cy="482489"/>
            </a:xfrm>
          </p:grpSpPr>
          <p:sp>
            <p:nvSpPr>
              <p:cNvPr id="81" name="Google Shape;522;p18">
                <a:extLst>
                  <a:ext uri="{FF2B5EF4-FFF2-40B4-BE49-F238E27FC236}">
                    <a16:creationId xmlns:a16="http://schemas.microsoft.com/office/drawing/2014/main" id="{82CB3EB8-9B5F-B7BF-3CF6-399F2D91C099}"/>
                  </a:ext>
                </a:extLst>
              </p:cNvPr>
              <p:cNvSpPr/>
              <p:nvPr/>
            </p:nvSpPr>
            <p:spPr>
              <a:xfrm>
                <a:off x="4564781" y="2551667"/>
                <a:ext cx="1876147" cy="481820"/>
              </a:xfrm>
              <a:custGeom>
                <a:avLst/>
                <a:gdLst/>
                <a:ahLst/>
                <a:cxnLst/>
                <a:rect l="l" t="t" r="r" b="b"/>
                <a:pathLst>
                  <a:path w="6156" h="1584" extrusionOk="0">
                    <a:moveTo>
                      <a:pt x="6005" y="0"/>
                    </a:moveTo>
                    <a:cubicBezTo>
                      <a:pt x="6071" y="251"/>
                      <a:pt x="6121" y="505"/>
                      <a:pt x="6156" y="762"/>
                    </a:cubicBezTo>
                    <a:lnTo>
                      <a:pt x="0" y="1584"/>
                    </a:lnTo>
                    <a:lnTo>
                      <a:pt x="6005" y="0"/>
                    </a:lnTo>
                    <a:close/>
                  </a:path>
                </a:pathLst>
              </a:custGeom>
              <a:solidFill>
                <a:srgbClr val="7F7F7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60950" rIns="121900" bIns="60950" anchor="t" anchorCtr="0">
                <a:no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2243"/>
                  </a:buClr>
                  <a:buSzPts val="2133"/>
                  <a:buFont typeface="Malgun Gothic"/>
                  <a:buNone/>
                  <a:tabLst/>
                  <a:defRPr/>
                </a:pPr>
                <a:endParaRPr kumimoji="0" sz="2133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" name="Google Shape;523;p18">
                <a:extLst>
                  <a:ext uri="{FF2B5EF4-FFF2-40B4-BE49-F238E27FC236}">
                    <a16:creationId xmlns:a16="http://schemas.microsoft.com/office/drawing/2014/main" id="{924A990E-47A9-4FCB-6984-41704D179E55}"/>
                  </a:ext>
                </a:extLst>
              </p:cNvPr>
              <p:cNvSpPr/>
              <p:nvPr/>
            </p:nvSpPr>
            <p:spPr>
              <a:xfrm rot="-555303">
                <a:off x="5698770" y="2612703"/>
                <a:ext cx="787882" cy="25390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200"/>
                  <a:buFont typeface="Arial"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BRAF 2%</a:t>
                </a: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8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75" name="Google Shape;524;p18">
              <a:extLst>
                <a:ext uri="{FF2B5EF4-FFF2-40B4-BE49-F238E27FC236}">
                  <a16:creationId xmlns:a16="http://schemas.microsoft.com/office/drawing/2014/main" id="{9988343E-4DF7-42C2-B5F0-5089FB406A95}"/>
                </a:ext>
              </a:extLst>
            </p:cNvPr>
            <p:cNvSpPr/>
            <p:nvPr/>
          </p:nvSpPr>
          <p:spPr>
            <a:xfrm>
              <a:off x="1984506" y="3168180"/>
              <a:ext cx="1543115" cy="228489"/>
            </a:xfrm>
            <a:custGeom>
              <a:avLst/>
              <a:gdLst/>
              <a:ahLst/>
              <a:cxnLst/>
              <a:rect l="l" t="t" r="r" b="b"/>
              <a:pathLst>
                <a:path w="6187" h="919" extrusionOk="0">
                  <a:moveTo>
                    <a:pt x="6187" y="534"/>
                  </a:moveTo>
                  <a:cubicBezTo>
                    <a:pt x="6176" y="663"/>
                    <a:pt x="6161" y="791"/>
                    <a:pt x="6142" y="919"/>
                  </a:cubicBezTo>
                  <a:lnTo>
                    <a:pt x="0" y="0"/>
                  </a:lnTo>
                  <a:lnTo>
                    <a:pt x="6187" y="534"/>
                  </a:lnTo>
                  <a:close/>
                </a:path>
              </a:pathLst>
            </a:custGeom>
            <a:solidFill>
              <a:srgbClr val="B2B2B2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2243"/>
                </a:buClr>
                <a:buSzPts val="2133"/>
                <a:buFont typeface="Malgun Gothic"/>
                <a:buNone/>
                <a:tabLst/>
                <a:defRPr/>
              </a:pPr>
              <a:endParaRPr kumimoji="0" sz="213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" name="Google Shape;525;p18">
              <a:extLst>
                <a:ext uri="{FF2B5EF4-FFF2-40B4-BE49-F238E27FC236}">
                  <a16:creationId xmlns:a16="http://schemas.microsoft.com/office/drawing/2014/main" id="{DAB405A1-CEEF-CC4F-141A-EF9B710B1AD0}"/>
                </a:ext>
              </a:extLst>
            </p:cNvPr>
            <p:cNvSpPr/>
            <p:nvPr/>
          </p:nvSpPr>
          <p:spPr>
            <a:xfrm>
              <a:off x="1984508" y="3168188"/>
              <a:ext cx="1546336" cy="131945"/>
            </a:xfrm>
            <a:custGeom>
              <a:avLst/>
              <a:gdLst/>
              <a:ahLst/>
              <a:cxnLst/>
              <a:rect l="l" t="t" r="r" b="b"/>
              <a:pathLst>
                <a:path w="6201" h="534" extrusionOk="0">
                  <a:moveTo>
                    <a:pt x="6201" y="340"/>
                  </a:moveTo>
                  <a:cubicBezTo>
                    <a:pt x="6198" y="405"/>
                    <a:pt x="6193" y="469"/>
                    <a:pt x="6187" y="534"/>
                  </a:cubicBezTo>
                  <a:lnTo>
                    <a:pt x="0" y="0"/>
                  </a:lnTo>
                  <a:lnTo>
                    <a:pt x="6201" y="340"/>
                  </a:lnTo>
                  <a:close/>
                </a:path>
              </a:pathLst>
            </a:custGeom>
            <a:solidFill>
              <a:srgbClr val="ECDFF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2243"/>
                </a:buClr>
                <a:buSzPts val="2133"/>
                <a:buFont typeface="Malgun Gothic"/>
                <a:buNone/>
                <a:tabLst/>
                <a:defRPr/>
              </a:pPr>
              <a:endParaRPr kumimoji="0" sz="213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" name="Google Shape;526;p18">
              <a:extLst>
                <a:ext uri="{FF2B5EF4-FFF2-40B4-BE49-F238E27FC236}">
                  <a16:creationId xmlns:a16="http://schemas.microsoft.com/office/drawing/2014/main" id="{C6654566-15ED-2F0F-6706-4AF0718188A5}"/>
                </a:ext>
              </a:extLst>
            </p:cNvPr>
            <p:cNvSpPr/>
            <p:nvPr/>
          </p:nvSpPr>
          <p:spPr>
            <a:xfrm>
              <a:off x="3719551" y="3209346"/>
              <a:ext cx="621965" cy="138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PIK3CA 1%</a:t>
              </a: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cxnSp>
          <p:nvCxnSpPr>
            <p:cNvPr id="78" name="Google Shape;527;p18">
              <a:extLst>
                <a:ext uri="{FF2B5EF4-FFF2-40B4-BE49-F238E27FC236}">
                  <a16:creationId xmlns:a16="http://schemas.microsoft.com/office/drawing/2014/main" id="{18F61022-43BE-E992-2147-E8469DF17E7B}"/>
                </a:ext>
              </a:extLst>
            </p:cNvPr>
            <p:cNvCxnSpPr/>
            <p:nvPr/>
          </p:nvCxnSpPr>
          <p:spPr>
            <a:xfrm>
              <a:off x="3548540" y="3285147"/>
              <a:ext cx="139787" cy="0"/>
            </a:xfrm>
            <a:prstGeom prst="straightConnector1">
              <a:avLst/>
            </a:prstGeom>
            <a:noFill/>
            <a:ln w="9525" cap="flat" cmpd="sng">
              <a:solidFill>
                <a:srgbClr val="002243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79" name="Google Shape;528;p18">
              <a:extLst>
                <a:ext uri="{FF2B5EF4-FFF2-40B4-BE49-F238E27FC236}">
                  <a16:creationId xmlns:a16="http://schemas.microsoft.com/office/drawing/2014/main" id="{10377442-C445-64B0-5E80-AF61F9DFD3C2}"/>
                </a:ext>
              </a:extLst>
            </p:cNvPr>
            <p:cNvSpPr/>
            <p:nvPr/>
          </p:nvSpPr>
          <p:spPr>
            <a:xfrm>
              <a:off x="3719551" y="3337892"/>
              <a:ext cx="621965" cy="138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MEK1 &lt;1%</a:t>
              </a: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cxnSp>
          <p:nvCxnSpPr>
            <p:cNvPr id="80" name="Google Shape;529;p18">
              <a:extLst>
                <a:ext uri="{FF2B5EF4-FFF2-40B4-BE49-F238E27FC236}">
                  <a16:creationId xmlns:a16="http://schemas.microsoft.com/office/drawing/2014/main" id="{DC4E16B0-B262-89DE-CD1C-0AED59ACBF7F}"/>
                </a:ext>
              </a:extLst>
            </p:cNvPr>
            <p:cNvCxnSpPr/>
            <p:nvPr/>
          </p:nvCxnSpPr>
          <p:spPr>
            <a:xfrm>
              <a:off x="3548540" y="3386578"/>
              <a:ext cx="139787" cy="0"/>
            </a:xfrm>
            <a:prstGeom prst="straightConnector1">
              <a:avLst/>
            </a:prstGeom>
            <a:noFill/>
            <a:ln w="9525" cap="flat" cmpd="sng">
              <a:solidFill>
                <a:srgbClr val="002243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106" name="Google Shape;530;p18">
            <a:extLst>
              <a:ext uri="{FF2B5EF4-FFF2-40B4-BE49-F238E27FC236}">
                <a16:creationId xmlns:a16="http://schemas.microsoft.com/office/drawing/2014/main" id="{B0EA5B04-9440-0F20-F80F-32BA53F36017}"/>
              </a:ext>
            </a:extLst>
          </p:cNvPr>
          <p:cNvSpPr txBox="1"/>
          <p:nvPr/>
        </p:nvSpPr>
        <p:spPr>
          <a:xfrm>
            <a:off x="4572747" y="6253841"/>
            <a:ext cx="9533798" cy="5795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0000"/>
              </a:buClr>
              <a:buSzPts val="1080"/>
              <a:buFont typeface="Merriweather Sans"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2243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6.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002243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Kayaniyil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2243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, et al. Curr Oncol 2016; 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srgbClr val="00224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0000"/>
              </a:buClr>
              <a:buSzPts val="1080"/>
              <a:buFont typeface="Merriweather Sans"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2243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7. Solomon, et al. N Engl J Med 2014; 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srgbClr val="00224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0000"/>
              </a:buClr>
              <a:buSzPts val="1080"/>
              <a:buFont typeface="Merriweather Sans"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2243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8. Soria, et al. Lancet 2017; 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srgbClr val="00224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0000"/>
              </a:buClr>
              <a:buSzPts val="1080"/>
              <a:buFont typeface="Merriweather Sans"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2243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9. Peters, et al. N Engl J Med 2017</a:t>
            </a:r>
            <a:endParaRPr kumimoji="0" sz="900" b="0" i="0" u="none" strike="noStrike" kern="1200" cap="none" spc="0" normalizeH="0" baseline="0" noProof="0" dirty="0">
              <a:ln>
                <a:noFill/>
              </a:ln>
              <a:solidFill>
                <a:srgbClr val="002243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3675633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CLOCKTEMPLATE" val="true"/>
  <p:tag name="KPISTOPSPOLLING" val="tru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IbEK227R3V6AkvViKIjtQ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sSWh8R9icfIMVTfqJAgKw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7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pitchFamily="2" charset="2"/>
          <a:buNone/>
          <a:tabLst/>
          <a:defRPr kumimoji="0" lang="en-GB" sz="2400" b="0" i="0" u="none" strike="noStrike" cap="none" normalizeH="0" baseline="0" smtClean="0">
            <a:ln>
              <a:noFill/>
            </a:ln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pitchFamily="2" charset="2"/>
          <a:buNone/>
          <a:tabLst/>
          <a:defRPr kumimoji="0" lang="en-GB" sz="2400" b="0" i="0" u="none" strike="noStrike" cap="none" normalizeH="0" baseline="0" smtClean="0">
            <a:ln>
              <a:noFill/>
            </a:ln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4_2022_CCO_Template">
  <a:themeElements>
    <a:clrScheme name="2018 CCO LIVE">
      <a:dk1>
        <a:srgbClr val="455560"/>
      </a:dk1>
      <a:lt1>
        <a:srgbClr val="FFFFFF"/>
      </a:lt1>
      <a:dk2>
        <a:srgbClr val="000000"/>
      </a:dk2>
      <a:lt2>
        <a:srgbClr val="CDCDCF"/>
      </a:lt2>
      <a:accent1>
        <a:srgbClr val="015873"/>
      </a:accent1>
      <a:accent2>
        <a:srgbClr val="4DA1BB"/>
      </a:accent2>
      <a:accent3>
        <a:srgbClr val="E1471D"/>
      </a:accent3>
      <a:accent4>
        <a:srgbClr val="00823B"/>
      </a:accent4>
      <a:accent5>
        <a:srgbClr val="FDB338"/>
      </a:accent5>
      <a:accent6>
        <a:srgbClr val="682E74"/>
      </a:accent6>
      <a:hlink>
        <a:srgbClr val="E1471D"/>
      </a:hlink>
      <a:folHlink>
        <a:srgbClr val="015873"/>
      </a:folHlink>
    </a:clrScheme>
    <a:fontScheme name="CCO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0">
          <a:solidFill>
            <a:schemeClr val="bg1"/>
          </a:solidFill>
          <a:miter lim="800000"/>
          <a:headEnd/>
          <a:tailEnd/>
        </a:ln>
      </a:spPr>
      <a:bodyPr anchor="b"/>
      <a:lstStyle>
        <a:defPPr algn="ctr" eaLnBrk="1" hangingPunct="1">
          <a:spcBef>
            <a:spcPct val="35000"/>
          </a:spcBef>
          <a:spcAft>
            <a:spcPct val="25000"/>
          </a:spcAft>
          <a:buClr>
            <a:schemeClr val="folHlink"/>
          </a:buClr>
          <a:buNone/>
          <a:defRPr sz="1800" b="0" dirty="0">
            <a:solidFill>
              <a:schemeClr val="tx1"/>
            </a:solidFill>
            <a:latin typeface="Calibri" panose="020F0502020204030204" pitchFamily="34" charset="0"/>
          </a:defRPr>
        </a:defPPr>
      </a:lstStyle>
    </a:spDef>
    <a:lnDef>
      <a:spPr bwMode="auto">
        <a:noFill/>
        <a:ln w="2857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 bwMode="auto">
        <a:noFill/>
        <a:ln>
          <a:noFill/>
        </a:ln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 algn="ctr">
              <a:solidFill>
                <a:srgbClr val="000000"/>
              </a:solidFill>
              <a:miter lim="800000"/>
              <a:headEnd/>
              <a:tailEnd/>
            </a14:hiddenLine>
          </a:ext>
        </a:extLst>
      </a:spPr>
      <a:bodyPr wrap="square" rtlCol="0">
        <a:spAutoFit/>
      </a:bodyPr>
      <a:lstStyle>
        <a:defPPr algn="l">
          <a:lnSpc>
            <a:spcPct val="100000"/>
          </a:lnSpc>
          <a:spcBef>
            <a:spcPct val="50000"/>
          </a:spcBef>
          <a:spcAft>
            <a:spcPct val="0"/>
          </a:spcAft>
          <a:buClrTx/>
          <a:buFontTx/>
          <a:buNone/>
          <a:defRPr b="0" dirty="0" smtClean="0">
            <a:solidFill>
              <a:schemeClr val="bg1"/>
            </a:solidFill>
            <a:latin typeface="Calibri" panose="020F0502020204030204" pitchFamily="34" charset="0"/>
          </a:defRPr>
        </a:defPPr>
      </a:lstStyle>
    </a:txDef>
  </a:objectDefaults>
  <a:extraClrSchemeLst>
    <a:extraClrScheme>
      <a:clrScheme name="Custom Design 1">
        <a:dk1>
          <a:srgbClr val="CDCDCF"/>
        </a:dk1>
        <a:lt1>
          <a:srgbClr val="FFFFFF"/>
        </a:lt1>
        <a:dk2>
          <a:srgbClr val="09003E"/>
        </a:dk2>
        <a:lt2>
          <a:srgbClr val="F2F23A"/>
        </a:lt2>
        <a:accent1>
          <a:srgbClr val="12AD2B"/>
        </a:accent1>
        <a:accent2>
          <a:srgbClr val="5AAACE"/>
        </a:accent2>
        <a:accent3>
          <a:srgbClr val="AAAAAF"/>
        </a:accent3>
        <a:accent4>
          <a:srgbClr val="DADADA"/>
        </a:accent4>
        <a:accent5>
          <a:srgbClr val="AAD3AC"/>
        </a:accent5>
        <a:accent6>
          <a:srgbClr val="519ABA"/>
        </a:accent6>
        <a:hlink>
          <a:srgbClr val="F6A108"/>
        </a:hlink>
        <a:folHlink>
          <a:srgbClr val="2B85B8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2017_HTAA_Diabetes" id="{1367EE62-49C0-41AA-9F7D-AEA8A8F73D1D}" vid="{45DB6FF6-6200-4F3D-90FC-F48B64252754}"/>
    </a:ext>
  </a:extLst>
</a:theme>
</file>

<file path=ppt/theme/theme14.xml><?xml version="1.0" encoding="utf-8"?>
<a:theme xmlns:a="http://schemas.openxmlformats.org/drawingml/2006/main" name="1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1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15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PVI-template">
  <a:themeElements>
    <a:clrScheme name="PVI 2024 Template">
      <a:dk1>
        <a:srgbClr val="000000"/>
      </a:dk1>
      <a:lt1>
        <a:srgbClr val="FFFFFF"/>
      </a:lt1>
      <a:dk2>
        <a:srgbClr val="EAEAEA"/>
      </a:dk2>
      <a:lt2>
        <a:srgbClr val="093359"/>
      </a:lt2>
      <a:accent1>
        <a:srgbClr val="083359"/>
      </a:accent1>
      <a:accent2>
        <a:srgbClr val="1167B2"/>
      </a:accent2>
      <a:accent3>
        <a:srgbClr val="D87523"/>
      </a:accent3>
      <a:accent4>
        <a:srgbClr val="199E7A"/>
      </a:accent4>
      <a:accent5>
        <a:srgbClr val="7148AB"/>
      </a:accent5>
      <a:accent6>
        <a:srgbClr val="C53558"/>
      </a:accent6>
      <a:hlink>
        <a:srgbClr val="00689D"/>
      </a:hlink>
      <a:folHlink>
        <a:srgbClr val="007948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/>
      <a:lstStyle/>
      <a:style>
        <a:lnRef idx="2">
          <a:schemeClr val="accent4">
            <a:shade val="15000"/>
          </a:schemeClr>
        </a:lnRef>
        <a:fillRef idx="1">
          <a:schemeClr val="accent4"/>
        </a:fillRef>
        <a:effectRef idx="0">
          <a:schemeClr val="accent4"/>
        </a:effectRef>
        <a:fontRef idx="minor">
          <a:schemeClr val="lt1"/>
        </a:fontRef>
      </a:style>
    </a:spDef>
    <a:lnDef>
      <a:spPr>
        <a:ln w="1905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tIns="91440" bIns="91440" rtlCol="0" anchor="ctr">
        <a:noAutofit/>
      </a:bodyPr>
      <a:lstStyle>
        <a:defPPr marL="173736" indent="-173736" algn="l">
          <a:spcAft>
            <a:spcPts val="1200"/>
          </a:spcAft>
          <a:buFont typeface="Arial" panose="020B0604020202020204" pitchFamily="34" charset="0"/>
          <a:buChar char="•"/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VI-template" id="{64299FDE-20E2-C24A-A54E-3CEED0469344}" vid="{ACF9339E-10D8-074C-BA1A-01D0534FA336}"/>
    </a:ext>
  </a:extLst>
</a:theme>
</file>

<file path=ppt/theme/theme18.xml><?xml version="1.0" encoding="utf-8"?>
<a:theme xmlns:a="http://schemas.openxmlformats.org/drawingml/2006/main" name="BJH_WUPh_Template">
  <a:themeElements>
    <a:clrScheme name="BJH_WUPh Theme">
      <a:dk1>
        <a:srgbClr val="58595B"/>
      </a:dk1>
      <a:lt1>
        <a:sysClr val="window" lastClr="FFFFFF"/>
      </a:lt1>
      <a:dk2>
        <a:srgbClr val="00539B"/>
      </a:dk2>
      <a:lt2>
        <a:srgbClr val="E6E7E8"/>
      </a:lt2>
      <a:accent1>
        <a:srgbClr val="0070B9"/>
      </a:accent1>
      <a:accent2>
        <a:srgbClr val="EEB310"/>
      </a:accent2>
      <a:accent3>
        <a:srgbClr val="C15229"/>
      </a:accent3>
      <a:accent4>
        <a:srgbClr val="008AB1"/>
      </a:accent4>
      <a:accent5>
        <a:srgbClr val="7A9C49"/>
      </a:accent5>
      <a:accent6>
        <a:srgbClr val="A9343A"/>
      </a:accent6>
      <a:hlink>
        <a:srgbClr val="58595B"/>
      </a:hlink>
      <a:folHlink>
        <a:srgbClr val="00539B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9.xml><?xml version="1.0" encoding="utf-8"?>
<a:theme xmlns:a="http://schemas.openxmlformats.org/drawingml/2006/main" name="6_Office Theme">
  <a:themeElements>
    <a:clrScheme name="QuantumWild">
      <a:dk1>
        <a:srgbClr val="626365"/>
      </a:dk1>
      <a:lt1>
        <a:srgbClr val="FFFFFF"/>
      </a:lt1>
      <a:dk2>
        <a:srgbClr val="0E2841"/>
      </a:dk2>
      <a:lt2>
        <a:srgbClr val="E8E8E8"/>
      </a:lt2>
      <a:accent1>
        <a:srgbClr val="C10846"/>
      </a:accent1>
      <a:accent2>
        <a:srgbClr val="596AAE"/>
      </a:accent2>
      <a:accent3>
        <a:srgbClr val="F48A49"/>
      </a:accent3>
      <a:accent4>
        <a:srgbClr val="0089C4"/>
      </a:accent4>
      <a:accent5>
        <a:srgbClr val="EE3C53"/>
      </a:accent5>
      <a:accent6>
        <a:srgbClr val="69ACDA"/>
      </a:accent6>
      <a:hlink>
        <a:srgbClr val="C30747"/>
      </a:hlink>
      <a:folHlink>
        <a:srgbClr val="0089C4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0.xml><?xml version="1.0" encoding="utf-8"?>
<a:theme xmlns:a="http://schemas.openxmlformats.org/drawingml/2006/main" name="1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1.xml><?xml version="1.0" encoding="utf-8"?>
<a:theme xmlns:a="http://schemas.openxmlformats.org/drawingml/2006/main" name="7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2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3.xml><?xml version="1.0" encoding="utf-8"?>
<a:theme xmlns:a="http://schemas.openxmlformats.org/drawingml/2006/main" name="9_Office Theme">
  <a:themeElements>
    <a:clrScheme name="Custom 36">
      <a:dk1>
        <a:srgbClr val="000000"/>
      </a:dk1>
      <a:lt1>
        <a:srgbClr val="FFFFFF"/>
      </a:lt1>
      <a:dk2>
        <a:srgbClr val="555555"/>
      </a:dk2>
      <a:lt2>
        <a:srgbClr val="4D8D75"/>
      </a:lt2>
      <a:accent1>
        <a:srgbClr val="206367"/>
      </a:accent1>
      <a:accent2>
        <a:srgbClr val="193D40"/>
      </a:accent2>
      <a:accent3>
        <a:srgbClr val="D8862E"/>
      </a:accent3>
      <a:accent4>
        <a:srgbClr val="609BC8"/>
      </a:accent4>
      <a:accent5>
        <a:srgbClr val="A9AAA9"/>
      </a:accent5>
      <a:accent6>
        <a:srgbClr val="D82144"/>
      </a:accent6>
      <a:hlink>
        <a:srgbClr val="609BC8"/>
      </a:hlink>
      <a:folHlink>
        <a:srgbClr val="B1B2B1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4.xml><?xml version="1.0" encoding="utf-8"?>
<a:theme xmlns:a="http://schemas.openxmlformats.org/drawingml/2006/main" name="10_Office Theme">
  <a:themeElements>
    <a:clrScheme name="Custom 3">
      <a:dk1>
        <a:sysClr val="windowText" lastClr="000000"/>
      </a:dk1>
      <a:lt1>
        <a:sysClr val="window" lastClr="FFFFFF"/>
      </a:lt1>
      <a:dk2>
        <a:srgbClr val="7F7F7F"/>
      </a:dk2>
      <a:lt2>
        <a:srgbClr val="F5EDBC"/>
      </a:lt2>
      <a:accent1>
        <a:srgbClr val="F34D19"/>
      </a:accent1>
      <a:accent2>
        <a:srgbClr val="74A333"/>
      </a:accent2>
      <a:accent3>
        <a:srgbClr val="7F7F7F"/>
      </a:accent3>
      <a:accent4>
        <a:srgbClr val="007229"/>
      </a:accent4>
      <a:accent5>
        <a:srgbClr val="1577C6"/>
      </a:accent5>
      <a:accent6>
        <a:srgbClr val="679000"/>
      </a:accent6>
      <a:hlink>
        <a:srgbClr val="5FD1FF"/>
      </a:hlink>
      <a:folHlink>
        <a:srgbClr val="003C54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dirty="0" smtClean="0"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</a:theme>
</file>

<file path=ppt/theme/theme25.xml><?xml version="1.0" encoding="utf-8"?>
<a:theme xmlns:a="http://schemas.openxmlformats.org/drawingml/2006/main" name="NORMAL SLIDES">
  <a:themeElements>
    <a:clrScheme name="Custom 1">
      <a:dk1>
        <a:srgbClr val="47484F"/>
      </a:dk1>
      <a:lt1>
        <a:sysClr val="window" lastClr="FFFFFF"/>
      </a:lt1>
      <a:dk2>
        <a:srgbClr val="0F3853"/>
      </a:dk2>
      <a:lt2>
        <a:srgbClr val="134E77"/>
      </a:lt2>
      <a:accent1>
        <a:srgbClr val="116EA7"/>
      </a:accent1>
      <a:accent2>
        <a:srgbClr val="7897A8"/>
      </a:accent2>
      <a:accent3>
        <a:srgbClr val="6E1F23"/>
      </a:accent3>
      <a:accent4>
        <a:srgbClr val="9C130C"/>
      </a:accent4>
      <a:accent5>
        <a:srgbClr val="DA2520"/>
      </a:accent5>
      <a:accent6>
        <a:srgbClr val="FD8831"/>
      </a:accent6>
      <a:hlink>
        <a:srgbClr val="116EA7"/>
      </a:hlink>
      <a:folHlink>
        <a:srgbClr val="116EA7"/>
      </a:folHlink>
    </a:clrScheme>
    <a:fontScheme name="Custom 2">
      <a:majorFont>
        <a:latin typeface="Roboto Condensed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6.xml><?xml version="1.0" encoding="utf-8"?>
<a:theme xmlns:a="http://schemas.openxmlformats.org/drawingml/2006/main" name="13_Office Theme">
  <a:themeElements>
    <a:clrScheme name="Custom 3">
      <a:dk1>
        <a:srgbClr val="333F7F"/>
      </a:dk1>
      <a:lt1>
        <a:srgbClr val="FFFFFF"/>
      </a:lt1>
      <a:dk2>
        <a:srgbClr val="333333"/>
      </a:dk2>
      <a:lt2>
        <a:srgbClr val="FFDE75"/>
      </a:lt2>
      <a:accent1>
        <a:srgbClr val="A0C3DA"/>
      </a:accent1>
      <a:accent2>
        <a:srgbClr val="98002E"/>
      </a:accent2>
      <a:accent3>
        <a:srgbClr val="BDBFC1"/>
      </a:accent3>
      <a:accent4>
        <a:srgbClr val="E7A614"/>
      </a:accent4>
      <a:accent5>
        <a:srgbClr val="007698"/>
      </a:accent5>
      <a:accent6>
        <a:srgbClr val="006A51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7.xml><?xml version="1.0" encoding="utf-8"?>
<a:theme xmlns:a="http://schemas.openxmlformats.org/drawingml/2006/main" name="1_Penn Medicine Template 2009">
  <a:themeElements>
    <a:clrScheme name="Penn 2018 Color Palette">
      <a:dk1>
        <a:srgbClr val="002243"/>
      </a:dk1>
      <a:lt1>
        <a:srgbClr val="FFFFFF"/>
      </a:lt1>
      <a:dk2>
        <a:srgbClr val="800000"/>
      </a:dk2>
      <a:lt2>
        <a:srgbClr val="B4B5B4"/>
      </a:lt2>
      <a:accent1>
        <a:srgbClr val="326B8B"/>
      </a:accent1>
      <a:accent2>
        <a:srgbClr val="64A4D6"/>
      </a:accent2>
      <a:accent3>
        <a:srgbClr val="022D75"/>
      </a:accent3>
      <a:accent4>
        <a:srgbClr val="C4CE41"/>
      </a:accent4>
      <a:accent5>
        <a:srgbClr val="D75539"/>
      </a:accent5>
      <a:accent6>
        <a:srgbClr val="F7BA01"/>
      </a:accent6>
      <a:hlink>
        <a:srgbClr val="022D75"/>
      </a:hlink>
      <a:folHlink>
        <a:srgbClr val="7F0D00"/>
      </a:folHlink>
    </a:clrScheme>
    <a:fontScheme name="Penn Medicine Template 2009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panose="020B0604020202020204" pitchFamily="34" charset="0"/>
          </a:defRPr>
        </a:defPPr>
      </a:lstStyle>
    </a:lnDef>
    <a:txDef>
      <a:spPr bwMode="auto"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chemeClr val="tx1"/>
              </a:solidFill>
              <a:miter lim="800000"/>
              <a:headEnd/>
              <a:tailEnd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b" anchorCtr="0" compatLnSpc="1">
        <a:prstTxWarp prst="textNoShape">
          <a:avLst/>
        </a:prstTxWarp>
        <a:spAutoFit/>
      </a:bodyPr>
      <a:lstStyle>
        <a:defPPr algn="l">
          <a:defRPr sz="1400" b="1" dirty="0" smtClean="0">
            <a:solidFill>
              <a:schemeClr val="bg1">
                <a:lumMod val="50000"/>
              </a:schemeClr>
            </a:solidFill>
          </a:defRPr>
        </a:defPPr>
      </a:lstStyle>
    </a:txDef>
  </a:objectDefaults>
  <a:extraClrSchemeLst>
    <a:extraClrScheme>
      <a:clrScheme name="Penn Medicine Template 2009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nn Medicine Template 2009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enn Medicine Template 2009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nn Medicine Template 2009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nn Medicine Template 2009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nn Medicine Template 2009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nn Medicine Template 2009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nn Medicine Template 2009 8">
        <a:dk1>
          <a:srgbClr val="4A85FA"/>
        </a:dk1>
        <a:lt1>
          <a:srgbClr val="FFFFFF"/>
        </a:lt1>
        <a:dk2>
          <a:srgbClr val="001D3A"/>
        </a:dk2>
        <a:lt2>
          <a:srgbClr val="003366"/>
        </a:lt2>
        <a:accent1>
          <a:srgbClr val="A66E5A"/>
        </a:accent1>
        <a:accent2>
          <a:srgbClr val="BA003E"/>
        </a:accent2>
        <a:accent3>
          <a:srgbClr val="AAABAE"/>
        </a:accent3>
        <a:accent4>
          <a:srgbClr val="DADADA"/>
        </a:accent4>
        <a:accent5>
          <a:srgbClr val="D0BAB5"/>
        </a:accent5>
        <a:accent6>
          <a:srgbClr val="A80037"/>
        </a:accent6>
        <a:hlink>
          <a:srgbClr val="666633"/>
        </a:hlink>
        <a:folHlink>
          <a:srgbClr val="FEC42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enn Medicine Template 2009 9">
        <a:dk1>
          <a:srgbClr val="000000"/>
        </a:dk1>
        <a:lt1>
          <a:srgbClr val="FFFFFF"/>
        </a:lt1>
        <a:dk2>
          <a:srgbClr val="A20000"/>
        </a:dk2>
        <a:lt2>
          <a:srgbClr val="C0C0C0"/>
        </a:lt2>
        <a:accent1>
          <a:srgbClr val="0099E6"/>
        </a:accent1>
        <a:accent2>
          <a:srgbClr val="F6C700"/>
        </a:accent2>
        <a:accent3>
          <a:srgbClr val="FFFFFF"/>
        </a:accent3>
        <a:accent4>
          <a:srgbClr val="000000"/>
        </a:accent4>
        <a:accent5>
          <a:srgbClr val="AACAF0"/>
        </a:accent5>
        <a:accent6>
          <a:srgbClr val="DFB400"/>
        </a:accent6>
        <a:hlink>
          <a:srgbClr val="003399"/>
        </a:hlink>
        <a:folHlink>
          <a:srgbClr val="6600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nn Medicine Template 2009 10">
        <a:dk1>
          <a:srgbClr val="000000"/>
        </a:dk1>
        <a:lt1>
          <a:srgbClr val="FFFFFF"/>
        </a:lt1>
        <a:dk2>
          <a:srgbClr val="800000"/>
        </a:dk2>
        <a:lt2>
          <a:srgbClr val="C0C0C0"/>
        </a:lt2>
        <a:accent1>
          <a:srgbClr val="0099E6"/>
        </a:accent1>
        <a:accent2>
          <a:srgbClr val="F6C700"/>
        </a:accent2>
        <a:accent3>
          <a:srgbClr val="FFFFFF"/>
        </a:accent3>
        <a:accent4>
          <a:srgbClr val="000000"/>
        </a:accent4>
        <a:accent5>
          <a:srgbClr val="AACAF0"/>
        </a:accent5>
        <a:accent6>
          <a:srgbClr val="DFB400"/>
        </a:accent6>
        <a:hlink>
          <a:srgbClr val="003399"/>
        </a:hlink>
        <a:folHlink>
          <a:srgbClr val="6600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Kartos PPT Theme Q1 2024">
  <a:themeElements>
    <a:clrScheme name="Kartos colors">
      <a:dk1>
        <a:srgbClr val="353232"/>
      </a:dk1>
      <a:lt1>
        <a:srgbClr val="FFFFFF"/>
      </a:lt1>
      <a:dk2>
        <a:srgbClr val="0072BB"/>
      </a:dk2>
      <a:lt2>
        <a:srgbClr val="FFFFFF"/>
      </a:lt2>
      <a:accent1>
        <a:srgbClr val="006792"/>
      </a:accent1>
      <a:accent2>
        <a:srgbClr val="3FA7B9"/>
      </a:accent2>
      <a:accent3>
        <a:srgbClr val="6ECACA"/>
      </a:accent3>
      <a:accent4>
        <a:srgbClr val="9EAF69"/>
      </a:accent4>
      <a:accent5>
        <a:srgbClr val="F19F52"/>
      </a:accent5>
      <a:accent6>
        <a:srgbClr val="DE7652"/>
      </a:accent6>
      <a:hlink>
        <a:srgbClr val="0970CE"/>
      </a:hlink>
      <a:folHlink>
        <a:srgbClr val="DE7652"/>
      </a:folHlink>
    </a:clrScheme>
    <a:fontScheme name="Kartos_FontTheme_v001">
      <a:majorFont>
        <a:latin typeface="Roboto"/>
        <a:ea typeface=""/>
        <a:cs typeface=""/>
      </a:majorFont>
      <a:minorFont>
        <a:latin typeface="Robo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sz="1400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Kartos_PPTtheme_Q1_2024_v2.potx" id="{0C614730-B395-45B3-9BF7-010D7CA886E5}" vid="{520018E6-D119-40AC-A61F-007C507A3200}"/>
    </a:ext>
  </a:extLst>
</a:theme>
</file>

<file path=ppt/theme/theme5.xml><?xml version="1.0" encoding="utf-8"?>
<a:theme xmlns:a="http://schemas.openxmlformats.org/drawingml/2006/main" name="Incyte Clinical">
  <a:themeElements>
    <a:clrScheme name="Custom 1">
      <a:dk1>
        <a:srgbClr val="000000"/>
      </a:dk1>
      <a:lt1>
        <a:srgbClr val="FFFFFF"/>
      </a:lt1>
      <a:dk2>
        <a:srgbClr val="243444"/>
      </a:dk2>
      <a:lt2>
        <a:srgbClr val="CADCF2"/>
      </a:lt2>
      <a:accent1>
        <a:srgbClr val="005CAB"/>
      </a:accent1>
      <a:accent2>
        <a:srgbClr val="5E9330"/>
      </a:accent2>
      <a:accent3>
        <a:srgbClr val="962710"/>
      </a:accent3>
      <a:accent4>
        <a:srgbClr val="CEA00C"/>
      </a:accent4>
      <a:accent5>
        <a:srgbClr val="0094C8"/>
      </a:accent5>
      <a:accent6>
        <a:srgbClr val="53237B"/>
      </a:accent6>
      <a:hlink>
        <a:srgbClr val="2B8F91"/>
      </a:hlink>
      <a:folHlink>
        <a:srgbClr val="D46C16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Matrix_Template_Arial_16x9">
  <a:themeElements>
    <a:clrScheme name="Duke 1">
      <a:dk1>
        <a:sysClr val="windowText" lastClr="000000"/>
      </a:dk1>
      <a:lt1>
        <a:sysClr val="window" lastClr="FFFFFF"/>
      </a:lt1>
      <a:dk2>
        <a:srgbClr val="023873"/>
      </a:dk2>
      <a:lt2>
        <a:srgbClr val="EEECE1"/>
      </a:lt2>
      <a:accent1>
        <a:srgbClr val="3C3C3B"/>
      </a:accent1>
      <a:accent2>
        <a:srgbClr val="BE322E"/>
      </a:accent2>
      <a:accent3>
        <a:srgbClr val="DD6822"/>
      </a:accent3>
      <a:accent4>
        <a:srgbClr val="ECB955"/>
      </a:accent4>
      <a:accent5>
        <a:srgbClr val="458AAA"/>
      </a:accent5>
      <a:accent6>
        <a:srgbClr val="9CA942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Title Slides">
  <a:themeElements>
    <a:clrScheme name="UC San Diego Health">
      <a:dk1>
        <a:srgbClr val="464749"/>
      </a:dk1>
      <a:lt1>
        <a:srgbClr val="FFFFFF"/>
      </a:lt1>
      <a:dk2>
        <a:srgbClr val="101D3A"/>
      </a:dk2>
      <a:lt2>
        <a:srgbClr val="FFFFFF"/>
      </a:lt2>
      <a:accent1>
        <a:srgbClr val="0C68AC"/>
      </a:accent1>
      <a:accent2>
        <a:srgbClr val="15A599"/>
      </a:accent2>
      <a:accent3>
        <a:srgbClr val="0C636E"/>
      </a:accent3>
      <a:accent4>
        <a:srgbClr val="443D82"/>
      </a:accent4>
      <a:accent5>
        <a:srgbClr val="671943"/>
      </a:accent5>
      <a:accent6>
        <a:srgbClr val="A7B306"/>
      </a:accent6>
      <a:hlink>
        <a:srgbClr val="AA0023"/>
      </a:hlink>
      <a:folHlink>
        <a:srgbClr val="0C68AC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UCSDHealth-16x9" id="{090F60E6-3AB6-BD47-B617-BF869EDBFE08}" vid="{6879956A-3EAF-C84E-9A34-957B2BEB3707}"/>
    </a:ext>
  </a:extLst>
</a:theme>
</file>

<file path=ppt/theme/theme8.xml><?xml version="1.0" encoding="utf-8"?>
<a:theme xmlns:a="http://schemas.openxmlformats.org/drawingml/2006/main" name="Content Slides">
  <a:themeElements>
    <a:clrScheme name="UC San Diego Health">
      <a:dk1>
        <a:srgbClr val="464749"/>
      </a:dk1>
      <a:lt1>
        <a:srgbClr val="FFFFFF"/>
      </a:lt1>
      <a:dk2>
        <a:srgbClr val="101D3A"/>
      </a:dk2>
      <a:lt2>
        <a:srgbClr val="FFFFFF"/>
      </a:lt2>
      <a:accent1>
        <a:srgbClr val="0C68AC"/>
      </a:accent1>
      <a:accent2>
        <a:srgbClr val="15A599"/>
      </a:accent2>
      <a:accent3>
        <a:srgbClr val="0C636E"/>
      </a:accent3>
      <a:accent4>
        <a:srgbClr val="443D82"/>
      </a:accent4>
      <a:accent5>
        <a:srgbClr val="671943"/>
      </a:accent5>
      <a:accent6>
        <a:srgbClr val="A7B306"/>
      </a:accent6>
      <a:hlink>
        <a:srgbClr val="AA0023"/>
      </a:hlink>
      <a:folHlink>
        <a:srgbClr val="0C68AC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UCSDHealth-16x9" id="{090F60E6-3AB6-BD47-B617-BF869EDBFE08}" vid="{9548779C-D637-7D4F-84BE-5E77598B2726}"/>
    </a:ext>
  </a:extLst>
</a:theme>
</file>

<file path=ppt/theme/theme9.xml><?xml version="1.0" encoding="utf-8"?>
<a:theme xmlns:a="http://schemas.openxmlformats.org/drawingml/2006/main" name="Penn Medicine Template 2009">
  <a:themeElements>
    <a:clrScheme name="Penn 2018 Color Palette">
      <a:dk1>
        <a:srgbClr val="002243"/>
      </a:dk1>
      <a:lt1>
        <a:srgbClr val="FFFFFF"/>
      </a:lt1>
      <a:dk2>
        <a:srgbClr val="800000"/>
      </a:dk2>
      <a:lt2>
        <a:srgbClr val="B4B5B4"/>
      </a:lt2>
      <a:accent1>
        <a:srgbClr val="326B8B"/>
      </a:accent1>
      <a:accent2>
        <a:srgbClr val="64A4D6"/>
      </a:accent2>
      <a:accent3>
        <a:srgbClr val="022D75"/>
      </a:accent3>
      <a:accent4>
        <a:srgbClr val="C4CE41"/>
      </a:accent4>
      <a:accent5>
        <a:srgbClr val="D75539"/>
      </a:accent5>
      <a:accent6>
        <a:srgbClr val="F7BA01"/>
      </a:accent6>
      <a:hlink>
        <a:srgbClr val="022D75"/>
      </a:hlink>
      <a:folHlink>
        <a:srgbClr val="7F0D00"/>
      </a:folHlink>
    </a:clrScheme>
    <a:fontScheme name="Penn Medicine Template 2009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panose="020B0604020202020204" pitchFamily="34" charset="0"/>
          </a:defRPr>
        </a:defPPr>
      </a:lstStyle>
    </a:lnDef>
    <a:txDef>
      <a:spPr bwMode="auto"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chemeClr val="tx1"/>
              </a:solidFill>
              <a:miter lim="800000"/>
              <a:headEnd/>
              <a:tailEnd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b" anchorCtr="0" compatLnSpc="1">
        <a:prstTxWarp prst="textNoShape">
          <a:avLst/>
        </a:prstTxWarp>
        <a:spAutoFit/>
      </a:bodyPr>
      <a:lstStyle>
        <a:defPPr algn="l">
          <a:defRPr sz="1400" b="1" dirty="0" smtClean="0">
            <a:solidFill>
              <a:schemeClr val="bg1">
                <a:lumMod val="50000"/>
              </a:schemeClr>
            </a:solidFill>
          </a:defRPr>
        </a:defPPr>
      </a:lstStyle>
    </a:txDef>
  </a:objectDefaults>
  <a:extraClrSchemeLst>
    <a:extraClrScheme>
      <a:clrScheme name="Penn Medicine Template 2009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nn Medicine Template 2009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enn Medicine Template 2009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nn Medicine Template 2009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nn Medicine Template 2009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nn Medicine Template 2009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nn Medicine Template 2009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nn Medicine Template 2009 8">
        <a:dk1>
          <a:srgbClr val="4A85FA"/>
        </a:dk1>
        <a:lt1>
          <a:srgbClr val="FFFFFF"/>
        </a:lt1>
        <a:dk2>
          <a:srgbClr val="001D3A"/>
        </a:dk2>
        <a:lt2>
          <a:srgbClr val="003366"/>
        </a:lt2>
        <a:accent1>
          <a:srgbClr val="A66E5A"/>
        </a:accent1>
        <a:accent2>
          <a:srgbClr val="BA003E"/>
        </a:accent2>
        <a:accent3>
          <a:srgbClr val="AAABAE"/>
        </a:accent3>
        <a:accent4>
          <a:srgbClr val="DADADA"/>
        </a:accent4>
        <a:accent5>
          <a:srgbClr val="D0BAB5"/>
        </a:accent5>
        <a:accent6>
          <a:srgbClr val="A80037"/>
        </a:accent6>
        <a:hlink>
          <a:srgbClr val="666633"/>
        </a:hlink>
        <a:folHlink>
          <a:srgbClr val="FEC42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enn Medicine Template 2009 9">
        <a:dk1>
          <a:srgbClr val="000000"/>
        </a:dk1>
        <a:lt1>
          <a:srgbClr val="FFFFFF"/>
        </a:lt1>
        <a:dk2>
          <a:srgbClr val="A20000"/>
        </a:dk2>
        <a:lt2>
          <a:srgbClr val="C0C0C0"/>
        </a:lt2>
        <a:accent1>
          <a:srgbClr val="0099E6"/>
        </a:accent1>
        <a:accent2>
          <a:srgbClr val="F6C700"/>
        </a:accent2>
        <a:accent3>
          <a:srgbClr val="FFFFFF"/>
        </a:accent3>
        <a:accent4>
          <a:srgbClr val="000000"/>
        </a:accent4>
        <a:accent5>
          <a:srgbClr val="AACAF0"/>
        </a:accent5>
        <a:accent6>
          <a:srgbClr val="DFB400"/>
        </a:accent6>
        <a:hlink>
          <a:srgbClr val="003399"/>
        </a:hlink>
        <a:folHlink>
          <a:srgbClr val="6600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nn Medicine Template 2009 10">
        <a:dk1>
          <a:srgbClr val="000000"/>
        </a:dk1>
        <a:lt1>
          <a:srgbClr val="FFFFFF"/>
        </a:lt1>
        <a:dk2>
          <a:srgbClr val="800000"/>
        </a:dk2>
        <a:lt2>
          <a:srgbClr val="C0C0C0"/>
        </a:lt2>
        <a:accent1>
          <a:srgbClr val="0099E6"/>
        </a:accent1>
        <a:accent2>
          <a:srgbClr val="F6C700"/>
        </a:accent2>
        <a:accent3>
          <a:srgbClr val="FFFFFF"/>
        </a:accent3>
        <a:accent4>
          <a:srgbClr val="000000"/>
        </a:accent4>
        <a:accent5>
          <a:srgbClr val="AACAF0"/>
        </a:accent5>
        <a:accent6>
          <a:srgbClr val="DFB400"/>
        </a:accent6>
        <a:hlink>
          <a:srgbClr val="003399"/>
        </a:hlink>
        <a:folHlink>
          <a:srgbClr val="6600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COGENT_training-decks_v1">
    <a:dk1>
      <a:srgbClr val="000000"/>
    </a:dk1>
    <a:lt1>
      <a:srgbClr val="FFFFFF"/>
    </a:lt1>
    <a:dk2>
      <a:srgbClr val="4C90FE"/>
    </a:dk2>
    <a:lt2>
      <a:srgbClr val="616664"/>
    </a:lt2>
    <a:accent1>
      <a:srgbClr val="1F2F2A"/>
    </a:accent1>
    <a:accent2>
      <a:srgbClr val="325B50"/>
    </a:accent2>
    <a:accent3>
      <a:srgbClr val="629950"/>
    </a:accent3>
    <a:accent4>
      <a:srgbClr val="99C355"/>
    </a:accent4>
    <a:accent5>
      <a:srgbClr val="E16437"/>
    </a:accent5>
    <a:accent6>
      <a:srgbClr val="BD3C1B"/>
    </a:accent6>
    <a:hlink>
      <a:srgbClr val="0563C1"/>
    </a:hlink>
    <a:folHlink>
      <a:srgbClr val="954F72"/>
    </a:folHlink>
  </a:clrScheme>
  <a:fontScheme name="Verge">
    <a:majorFont>
      <a:latin typeface="Titillium Web"/>
      <a:ea typeface=""/>
      <a:cs typeface=""/>
    </a:majorFont>
    <a:minorFont>
      <a:latin typeface="Open Sans"/>
      <a:ea typeface=""/>
      <a:cs typeface=""/>
    </a:minorFont>
  </a:fontScheme>
  <a:fmtScheme name="Office Them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56CFF285B972B489588099F06F32541" ma:contentTypeVersion="15" ma:contentTypeDescription="Create a new document." ma:contentTypeScope="" ma:versionID="a2809c8ac531a7085c3080229f292341">
  <xsd:schema xmlns:xsd="http://www.w3.org/2001/XMLSchema" xmlns:xs="http://www.w3.org/2001/XMLSchema" xmlns:p="http://schemas.microsoft.com/office/2006/metadata/properties" xmlns:ns2="7d689f85-9540-4145-9f5c-6f24686bb201" xmlns:ns3="f06c4294-987e-46bd-a550-858175ea534c" targetNamespace="http://schemas.microsoft.com/office/2006/metadata/properties" ma:root="true" ma:fieldsID="20e675f533239d8312ba5d43e82f8aa9" ns2:_="" ns3:_="">
    <xsd:import namespace="7d689f85-9540-4145-9f5c-6f24686bb201"/>
    <xsd:import namespace="f06c4294-987e-46bd-a550-858175ea534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Permissiontowrite_x003f_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d689f85-9540-4145-9f5c-6f24686bb20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Permissiontowrite_x003f_" ma:index="21" nillable="true" ma:displayName="Permission to write?" ma:default="1" ma:format="Dropdown" ma:internalName="Permissiontowrite_x003f_">
      <xsd:simpleType>
        <xsd:restriction base="dms:Boolean"/>
      </xsd:simpleType>
    </xsd:element>
    <xsd:element name="MediaServiceObjectDetectorVersions" ma:index="22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06c4294-987e-46bd-a550-858175ea534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ermissiontowrite_x003f_ xmlns="7d689f85-9540-4145-9f5c-6f24686bb201">true</Permissiontowrite_x003f_>
  </documentManagement>
</p:properties>
</file>

<file path=customXml/itemProps1.xml><?xml version="1.0" encoding="utf-8"?>
<ds:datastoreItem xmlns:ds="http://schemas.openxmlformats.org/officeDocument/2006/customXml" ds:itemID="{86B0F62C-43BB-42CB-BF3C-68EA977E498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d689f85-9540-4145-9f5c-6f24686bb201"/>
    <ds:schemaRef ds:uri="f06c4294-987e-46bd-a550-858175ea534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3F894BD-268E-419E-A26E-DD2327395C3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543F5AC-B49F-4106-80AC-E9EE3F993834}">
  <ds:schemaRefs>
    <ds:schemaRef ds:uri="http://schemas.microsoft.com/office/2006/metadata/properties"/>
    <ds:schemaRef ds:uri="http://schemas.microsoft.com/office/infopath/2007/PartnerControls"/>
    <ds:schemaRef ds:uri="7d689f85-9540-4145-9f5c-6f24686bb201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593</TotalTime>
  <Words>17977</Words>
  <Application>Microsoft Macintosh PowerPoint</Application>
  <PresentationFormat>Widescreen</PresentationFormat>
  <Paragraphs>3540</Paragraphs>
  <Slides>191</Slides>
  <Notes>163</Notes>
  <HiddenSlides>0</HiddenSlides>
  <MMClips>0</MMClips>
  <ScaleCrop>false</ScaleCrop>
  <HeadingPairs>
    <vt:vector size="8" baseType="variant">
      <vt:variant>
        <vt:lpstr>Fonts Used</vt:lpstr>
      </vt:variant>
      <vt:variant>
        <vt:i4>53</vt:i4>
      </vt:variant>
      <vt:variant>
        <vt:lpstr>Theme</vt:lpstr>
      </vt:variant>
      <vt:variant>
        <vt:i4>27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191</vt:i4>
      </vt:variant>
    </vt:vector>
  </HeadingPairs>
  <TitlesOfParts>
    <vt:vector size="274" baseType="lpstr">
      <vt:lpstr>Malgun Gothic</vt:lpstr>
      <vt:lpstr>ＭＳ Ｐゴシック</vt:lpstr>
      <vt:lpstr>游ゴシック</vt:lpstr>
      <vt:lpstr>-apple-system</vt:lpstr>
      <vt:lpstr>Anodina</vt:lpstr>
      <vt:lpstr>Aptos</vt:lpstr>
      <vt:lpstr>Aptos Display</vt:lpstr>
      <vt:lpstr>Arial</vt:lpstr>
      <vt:lpstr>Arial (headings)</vt:lpstr>
      <vt:lpstr>Arial Black</vt:lpstr>
      <vt:lpstr>Arial Narrow</vt:lpstr>
      <vt:lpstr>Arial,Sans-Serif</vt:lpstr>
      <vt:lpstr>Calibri</vt:lpstr>
      <vt:lpstr>Calibri Light</vt:lpstr>
      <vt:lpstr>Callop</vt:lpstr>
      <vt:lpstr>Century Gothic</vt:lpstr>
      <vt:lpstr>CIDFont+F3</vt:lpstr>
      <vt:lpstr>CIDFont+F8</vt:lpstr>
      <vt:lpstr>Courier New</vt:lpstr>
      <vt:lpstr>Franklin Gothic Book</vt:lpstr>
      <vt:lpstr>Franklin Gothic Medium Cond</vt:lpstr>
      <vt:lpstr>Freestyle Script</vt:lpstr>
      <vt:lpstr>Futura Bk BT</vt:lpstr>
      <vt:lpstr>Gill Sans MT</vt:lpstr>
      <vt:lpstr>Helvetica Light</vt:lpstr>
      <vt:lpstr>Helvetica Neue</vt:lpstr>
      <vt:lpstr>Helvetica Neue Medium</vt:lpstr>
      <vt:lpstr>Inter</vt:lpstr>
      <vt:lpstr>L Helvetica Light</vt:lpstr>
      <vt:lpstr>Lucida Grande</vt:lpstr>
      <vt:lpstr>Merriweather Sans</vt:lpstr>
      <vt:lpstr>Montserrat</vt:lpstr>
      <vt:lpstr>Montserrat SemiBold</vt:lpstr>
      <vt:lpstr>msgothic</vt:lpstr>
      <vt:lpstr>Open Sans</vt:lpstr>
      <vt:lpstr>Open Sans Extrabold</vt:lpstr>
      <vt:lpstr>Open Sans Extrabold</vt:lpstr>
      <vt:lpstr>Open Sans Light</vt:lpstr>
      <vt:lpstr>Open Sans Semibold</vt:lpstr>
      <vt:lpstr>Proxima Nova Rg</vt:lpstr>
      <vt:lpstr>Roboto</vt:lpstr>
      <vt:lpstr>Roboto Cn</vt:lpstr>
      <vt:lpstr>Roche Sans Medium</vt:lpstr>
      <vt:lpstr>Symbol</vt:lpstr>
      <vt:lpstr>System Font Regular</vt:lpstr>
      <vt:lpstr>Times New Roman</vt:lpstr>
      <vt:lpstr>Titillium Web</vt:lpstr>
      <vt:lpstr>Titillium Web </vt:lpstr>
      <vt:lpstr>Titillium Web Light</vt:lpstr>
      <vt:lpstr>Trebuchet MS</vt:lpstr>
      <vt:lpstr>Tw Cen MT</vt:lpstr>
      <vt:lpstr>Verdana</vt:lpstr>
      <vt:lpstr>Wingdings</vt:lpstr>
      <vt:lpstr>Office Theme</vt:lpstr>
      <vt:lpstr>4_Office Theme</vt:lpstr>
      <vt:lpstr>1_Office Theme</vt:lpstr>
      <vt:lpstr>Kartos PPT Theme Q1 2024</vt:lpstr>
      <vt:lpstr>Incyte Clinical</vt:lpstr>
      <vt:lpstr>Matrix_Template_Arial_16x9</vt:lpstr>
      <vt:lpstr>Title Slides</vt:lpstr>
      <vt:lpstr>Content Slides</vt:lpstr>
      <vt:lpstr>Penn Medicine Template 2009</vt:lpstr>
      <vt:lpstr>7_Default Design</vt:lpstr>
      <vt:lpstr>3_Office Theme</vt:lpstr>
      <vt:lpstr>5_Office Theme</vt:lpstr>
      <vt:lpstr>4_2022_CCO_Template</vt:lpstr>
      <vt:lpstr>19_Office Theme</vt:lpstr>
      <vt:lpstr>12_Office Theme</vt:lpstr>
      <vt:lpstr>15_Office Theme</vt:lpstr>
      <vt:lpstr>PVI-template</vt:lpstr>
      <vt:lpstr>BJH_WUPh_Template</vt:lpstr>
      <vt:lpstr>6_Office Theme</vt:lpstr>
      <vt:lpstr>11_Office Theme</vt:lpstr>
      <vt:lpstr>7_Office Theme</vt:lpstr>
      <vt:lpstr>8_Office Theme</vt:lpstr>
      <vt:lpstr>9_Office Theme</vt:lpstr>
      <vt:lpstr>10_Office Theme</vt:lpstr>
      <vt:lpstr>NORMAL SLIDES</vt:lpstr>
      <vt:lpstr>13_Office Theme</vt:lpstr>
      <vt:lpstr>1_Penn Medicine Template 2009</vt:lpstr>
      <vt:lpstr>Prism 10</vt:lpstr>
      <vt:lpstr>think-cell Slide</vt:lpstr>
      <vt:lpstr>oleObj</vt:lpstr>
      <vt:lpstr>Module 14: Systemic Mastocytosis and Myelofibrosis</vt:lpstr>
      <vt:lpstr>Faculty</vt:lpstr>
      <vt:lpstr>Module 14: Systemic Mastocytosis and Myelofibrosis</vt:lpstr>
      <vt:lpstr>Module 14: Systemic Mastocytosis and Myelofibrosis</vt:lpstr>
      <vt:lpstr>Systemic Mastocytosis:  An Overview and Review of Therapeutic Advances </vt:lpstr>
      <vt:lpstr>Systemic Mastocytosis Classification</vt:lpstr>
      <vt:lpstr>Diagnosis of Systemic Mastocytosis</vt:lpstr>
      <vt:lpstr>SM Displays Spectrum of Clinical Features with High Degree of Interpatient Variability</vt:lpstr>
      <vt:lpstr>Survival of Systemic Mastocytosis by Subtype</vt:lpstr>
      <vt:lpstr>Activating Mutations in KIT Are a Key Biologic Feature of Systemic Mastocytosis</vt:lpstr>
      <vt:lpstr>KIT Inhibitors Have Changed the Treatment Paradigm in SM </vt:lpstr>
      <vt:lpstr>Treatment Framework in SM</vt:lpstr>
      <vt:lpstr>Avapritinib in Advanced SM</vt:lpstr>
      <vt:lpstr>Avapritinib Demonstrates Efficacy in Advanced SM</vt:lpstr>
      <vt:lpstr>Overall Survival with Avapritinib Compares Favorably to Historical Outcomes</vt:lpstr>
      <vt:lpstr>Safety of Avapritinib in AdvSM</vt:lpstr>
      <vt:lpstr>Avapritinib in ISM: PIONEER Study</vt:lpstr>
      <vt:lpstr>Avapritinib Demonstrates Substantial Symptom Reduction in ISM: Approved 2023</vt:lpstr>
      <vt:lpstr>Avapritinib Demonstrates Favorable Safety Profile in ISM and Improved QoL</vt:lpstr>
      <vt:lpstr>Bezuclastinib Demonstrates Efficacy in AdvSM and non-AdvSM</vt:lpstr>
      <vt:lpstr>Elenestinib, a Second-Generation KIT Inhibitor Under Investigation in SM</vt:lpstr>
      <vt:lpstr>Summary</vt:lpstr>
      <vt:lpstr>PowerPoint Presentation</vt:lpstr>
      <vt:lpstr>Module 14: Systemic Mastocytosis and Myelofibrosis</vt:lpstr>
      <vt:lpstr>PowerPoint Presentation</vt:lpstr>
      <vt:lpstr>Disclosures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Real-World Survival in higher-risk MF: Impact of Ruxolitinib Approval</vt:lpstr>
      <vt:lpstr>PowerPoint Presentation</vt:lpstr>
      <vt:lpstr>Pacritinib Development </vt:lpstr>
      <vt:lpstr>PERSIST-2: Baseline Characteristics and BAT Received</vt:lpstr>
      <vt:lpstr>PERSIST-2: highlights</vt:lpstr>
      <vt:lpstr>PAC203: Greatest efficacy of Pacritinib at 200 mg BID in Advanced Myelofibrosis</vt:lpstr>
      <vt:lpstr>SIMPLIFY-1: Momelotinib First Line </vt:lpstr>
      <vt:lpstr>SIMPLIFY-1: Patients With Hb ≤10 g/dL Achieving TI Stratified by EPO Level</vt:lpstr>
      <vt:lpstr>MOMENTUM: Momelotinib vs Danazol in Symptomatic, Anemic, JAKi-Experienced Patients</vt:lpstr>
      <vt:lpstr>Momelotinib vs Danazol: MOMENTUM – Transfusion Independence at Week 24, Mean Hemoglobin Over Time</vt:lpstr>
      <vt:lpstr>PowerPoint Presentation</vt:lpstr>
      <vt:lpstr>PowerPoint Presentation</vt:lpstr>
      <vt:lpstr>PowerPoint Presentation</vt:lpstr>
      <vt:lpstr>Early Intervention: COMFORT Studies </vt:lpstr>
      <vt:lpstr>Early Intervention: JUMP Study</vt:lpstr>
      <vt:lpstr>Early Intervention: Since diagnosis</vt:lpstr>
      <vt:lpstr>Early Intervention: Since diagnosis</vt:lpstr>
      <vt:lpstr>Level of Evidence of Early Intervention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Molecular Responses are Rapid and Frequent</vt:lpstr>
      <vt:lpstr>Novel JAK2 V617F inhibition</vt:lpstr>
      <vt:lpstr>Novel JAK2 V617F inhibition</vt:lpstr>
      <vt:lpstr>PowerPoint Presentation</vt:lpstr>
      <vt:lpstr>PowerPoint Presentation</vt:lpstr>
      <vt:lpstr>Module 15: Targeted Therapies for NSCLC </vt:lpstr>
      <vt:lpstr>Faculty</vt:lpstr>
      <vt:lpstr>Module 15: Targeted Therapies for NSCLC </vt:lpstr>
      <vt:lpstr>Module 15: Targeted Therapies for NSCLC </vt:lpstr>
      <vt:lpstr>Therapeutic Approaches Targeting HER2 and RET </vt:lpstr>
      <vt:lpstr>Disclosures</vt:lpstr>
      <vt:lpstr>HER 2 alterations</vt:lpstr>
      <vt:lpstr>What Is “HER2+” Lung Cancer?</vt:lpstr>
      <vt:lpstr>Two major approaches with FDA approval in NSCLC</vt:lpstr>
      <vt:lpstr>Trastuzumab Deruxtecan in HER2 mt NSCLC ( DESTINY LUNG 01)</vt:lpstr>
      <vt:lpstr>PowerPoint Presentation</vt:lpstr>
      <vt:lpstr>CNS activity of T-DxD</vt:lpstr>
      <vt:lpstr>Efficacy of sevabertinib in patients with HER2 mutations</vt:lpstr>
      <vt:lpstr>Side effect profile </vt:lpstr>
      <vt:lpstr>Does the type of the mutation matter? </vt:lpstr>
      <vt:lpstr>PowerPoint Presentation</vt:lpstr>
      <vt:lpstr>Zongertinib CNS activity</vt:lpstr>
      <vt:lpstr>T-DXd in HER2-overexpressing lung cancer ( IHC 2+/3+)</vt:lpstr>
      <vt:lpstr>Ongoing 1L studies with T-DXD, zongertinib, sevabertinib</vt:lpstr>
      <vt:lpstr>Summary</vt:lpstr>
      <vt:lpstr>RET rearranged NSCLC</vt:lpstr>
      <vt:lpstr>RET Alterations</vt:lpstr>
      <vt:lpstr>Efficacy of Selective RET Inhibitors in NSCLC</vt:lpstr>
      <vt:lpstr>CNS Activity in Measurable CNS Metastases</vt:lpstr>
      <vt:lpstr>Adverse Events</vt:lpstr>
      <vt:lpstr>PowerPoint Presentation</vt:lpstr>
      <vt:lpstr>Libretto 432 </vt:lpstr>
      <vt:lpstr>Summary</vt:lpstr>
      <vt:lpstr>PowerPoint Presentation</vt:lpstr>
      <vt:lpstr>Module 15: Targeted Therapies for NSCLC </vt:lpstr>
      <vt:lpstr>Targeting ALK and ROS1 in NSCLC:  State-of-the-Art - 2026</vt:lpstr>
      <vt:lpstr>PowerPoint Presentation</vt:lpstr>
      <vt:lpstr>ALK+ NSCLC in brief </vt:lpstr>
      <vt:lpstr>ALK is an oncogenic driver mutation for a distinct subset of NSCLC</vt:lpstr>
      <vt:lpstr>ALINA: phase III, open-label superiority study</vt:lpstr>
      <vt:lpstr>ALINA:  Disease-free survival</vt:lpstr>
      <vt:lpstr>Disease-free survival subgroup analysis (ITT)</vt:lpstr>
      <vt:lpstr>CNS disease-free survival in the ITT population</vt:lpstr>
      <vt:lpstr>Other key trials of alectinib in stage I–III NSCLC </vt:lpstr>
      <vt:lpstr>How do we manage advanced/metastatic ALK+ NSCLC?</vt:lpstr>
      <vt:lpstr>Efficacy of Next-Generation ALK TKIs for 1L Treatment of ALK+ NSCLC</vt:lpstr>
      <vt:lpstr>Evaluating CROWN in the context of ALK treatment landscape: systemic efficacy</vt:lpstr>
      <vt:lpstr>Evaluating CROWN in the context of ALK treatment landscape: CNS efficacy</vt:lpstr>
      <vt:lpstr>Timing and Incidence of Most Common Adverse Reactions Based on Data from the CROWN and Phase I/2 Trials</vt:lpstr>
      <vt:lpstr>ALK Inhibition:  Conclusions</vt:lpstr>
      <vt:lpstr>Standard 1L ROS1 TKIs Crizotinib and Entrectinib: Systemic Efficacy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ROS1 Inhibition:  Conclusions</vt:lpstr>
      <vt:lpstr>PowerPoint Presentation</vt:lpstr>
      <vt:lpstr>Module 16: Acute Myeloid Leukemia (AML)</vt:lpstr>
      <vt:lpstr>Faculty</vt:lpstr>
      <vt:lpstr>Module 16: Acute Myeloid Leukemia (AML)</vt:lpstr>
      <vt:lpstr>Module 16: Targeted Treatment of AML</vt:lpstr>
      <vt:lpstr>PowerPoint Presentation</vt:lpstr>
      <vt:lpstr>PARADIGM: Conclusions</vt:lpstr>
      <vt:lpstr>Current Management Approaches for FLT3 and IDH Mutant AML </vt:lpstr>
      <vt:lpstr>Disclosures</vt:lpstr>
      <vt:lpstr>Characteristics of FLT3 Mutations in AML</vt:lpstr>
      <vt:lpstr>Approved Regimens for Newly Dx FLT3-Mutated AML</vt:lpstr>
      <vt:lpstr>Quick Review of FLT3 Inhibitors</vt:lpstr>
      <vt:lpstr>Important Differences of FLT3 inhibitors </vt:lpstr>
      <vt:lpstr>QuANTUM-First Phase 3 Trial: Quizartinib Plus Standard Induction Chemotherapy Followed by Single-Agent Quizartinib – </vt:lpstr>
      <vt:lpstr>Primary Endpoint: Overall Survival</vt:lpstr>
      <vt:lpstr>Quizartinib Treatment Is Associated with 3-Fold Lower Level of FLT3-ITD MRD, Among CRc Patients by the End of Induction</vt:lpstr>
      <vt:lpstr>Impact of QUIZ maintenance in patients without SCT in CR1</vt:lpstr>
      <vt:lpstr>PETHEMA-QUIWI Study</vt:lpstr>
      <vt:lpstr>QUIWI: Efficacy Results: EFS and OS</vt:lpstr>
      <vt:lpstr>OS Benefit with Quizartinib was Observed across most of the Assessed Subgroups including NPM1mut, DNMT3Amut and FLT3-TKDmut</vt:lpstr>
      <vt:lpstr>“FLT3-like” Gene Expression Predicts Outcome with Quizartinib </vt:lpstr>
      <vt:lpstr>Phase 3 QuANTUM-WILD trial design for Newly Dx AML</vt:lpstr>
      <vt:lpstr>PowerPoint Presentation</vt:lpstr>
      <vt:lpstr>PowerPoint Presentation</vt:lpstr>
      <vt:lpstr>Characteristics of IDH mutations in AML</vt:lpstr>
      <vt:lpstr>Long-term follow up of IDH1MUT AML with HMA-based doublet therapy</vt:lpstr>
      <vt:lpstr>AGILE: Ivosidenib+Aza vs Pbo+Aza in ND IDH1mut AML Randomized, Ph3 trial in patients with untreated AML and an IDH1 mutation (N=146) </vt:lpstr>
      <vt:lpstr>Olutasidenib and Ivosidenib</vt:lpstr>
      <vt:lpstr>Olutasidenib and Ivosidenib Data in R/R AML  </vt:lpstr>
      <vt:lpstr>Olutasidenib and Ivosidenib Baseline Demographics and Disease Characteristics in Approval R/R AML Study Populations</vt:lpstr>
      <vt:lpstr>Olutasidenib 5-Year Results - TEAEs</vt:lpstr>
      <vt:lpstr>Post-Venetoclax Olutasidenib Outcomes</vt:lpstr>
      <vt:lpstr>Randomized Phase III HOVON 150 / AMLSG 29-18 Trial</vt:lpstr>
      <vt:lpstr>7+3+IVO in ND IDH1mut AML: 3-year overall survival was 67%</vt:lpstr>
      <vt:lpstr>AE Profiles and Clinical Expectations of IDH Inhibitors as monotherapy in R/R AML </vt:lpstr>
      <vt:lpstr>PowerPoint Presentation</vt:lpstr>
      <vt:lpstr>Module 16: Acute Myeloid Leukemia (AML)</vt:lpstr>
      <vt:lpstr>Menin Inhibitors In Acute Myeloid Leukemia:  Current and Future </vt:lpstr>
      <vt:lpstr>Disclosures</vt:lpstr>
      <vt:lpstr>Features of NPM1m AML</vt:lpstr>
      <vt:lpstr>PowerPoint Presentation</vt:lpstr>
      <vt:lpstr>Venetoclax in Combination with HMA or Intensive Chemotherapy  is Effective in NPM1 Mutated AML</vt:lpstr>
      <vt:lpstr>PowerPoint Presentation</vt:lpstr>
      <vt:lpstr>Rel/Ref NPM1m AML Patients (MDACC Retrospective)</vt:lpstr>
      <vt:lpstr>PowerPoint Presentation</vt:lpstr>
      <vt:lpstr>Clinical Characteristics and Outcomes of Adults With KMT2Ar AML</vt:lpstr>
      <vt:lpstr>Outcomes of Adults With KMT2Ar AML</vt:lpstr>
      <vt:lpstr>Patients with Relapsed/Refractory KMT2Ar AML have Poor Outcome</vt:lpstr>
      <vt:lpstr>Menin Inhibitors are Active in KMT2Ar and NPM1m AML</vt:lpstr>
      <vt:lpstr>Menin inhibitors are not the same with differences in chemical structure and physiochemical properties </vt:lpstr>
      <vt:lpstr>PowerPoint Presentation</vt:lpstr>
      <vt:lpstr>Enzomenib Monotherapy Safety Profile</vt:lpstr>
      <vt:lpstr>Enzomenib Monotherapy in Rel/Ref Acute Leukemia: Response Rates </vt:lpstr>
      <vt:lpstr>Bleximenib Menin Inhibitor Monotherapy in R/R Acute Leukemia </vt:lpstr>
      <vt:lpstr>Bleximenib Menin Inhibitor Monotherapy in R/R Acute Leukemia: Differentiation Syndrome (DS)</vt:lpstr>
      <vt:lpstr>PowerPoint Presentation</vt:lpstr>
      <vt:lpstr>Duration of Response and Overall Survival in  Rel/Ref NPM1 AML with Menin Inhibitor Monotherapy</vt:lpstr>
      <vt:lpstr>VEN/HMA Plus Menin Inhibitor for Rel/Ref KMT2Ar or NPM1m AML</vt:lpstr>
      <vt:lpstr>Safety of Ziftomenib plus 7+3 in Newly Diagnosed AML:   Grade &gt;3 in &gt;10% of Patients</vt:lpstr>
      <vt:lpstr>PowerPoint Presentation</vt:lpstr>
      <vt:lpstr>PowerPoint Presentation</vt:lpstr>
      <vt:lpstr>PowerPoint Presentation</vt:lpstr>
      <vt:lpstr>Ziftomenib Phase 3 Newly Diagnosed AML Combination Studies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Kirsten Miller</cp:lastModifiedBy>
  <cp:revision>93</cp:revision>
  <cp:lastPrinted>2019-02-22T16:20:06Z</cp:lastPrinted>
  <dcterms:created xsi:type="dcterms:W3CDTF">2019-01-10T16:49:45Z</dcterms:created>
  <dcterms:modified xsi:type="dcterms:W3CDTF">2026-04-26T16:24:03Z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0x010100F56CFF285B972B489588099F06F32541</vt:lpwstr>
  </property>
</Properties>
</file>