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3" r:id="rId5"/>
    <p:sldMasterId id="2147483758" r:id="rId6"/>
    <p:sldMasterId id="2147483779" r:id="rId7"/>
    <p:sldMasterId id="2147483794" r:id="rId8"/>
    <p:sldMasterId id="2147483812" r:id="rId9"/>
    <p:sldMasterId id="2147483826" r:id="rId10"/>
    <p:sldMasterId id="2147483851" r:id="rId11"/>
  </p:sldMasterIdLst>
  <p:notesMasterIdLst>
    <p:notesMasterId r:id="rId137"/>
  </p:notesMasterIdLst>
  <p:sldIdLst>
    <p:sldId id="2147483443" r:id="rId12"/>
    <p:sldId id="2147483439" r:id="rId13"/>
    <p:sldId id="2147483454" r:id="rId14"/>
    <p:sldId id="2147483462" r:id="rId15"/>
    <p:sldId id="256" r:id="rId16"/>
    <p:sldId id="2147483592" r:id="rId17"/>
    <p:sldId id="2147470574" r:id="rId18"/>
    <p:sldId id="257" r:id="rId19"/>
    <p:sldId id="258" r:id="rId20"/>
    <p:sldId id="259" r:id="rId21"/>
    <p:sldId id="260" r:id="rId22"/>
    <p:sldId id="261" r:id="rId23"/>
    <p:sldId id="262" r:id="rId24"/>
    <p:sldId id="265" r:id="rId25"/>
    <p:sldId id="264" r:id="rId26"/>
    <p:sldId id="266" r:id="rId27"/>
    <p:sldId id="2147470583" r:id="rId28"/>
    <p:sldId id="267" r:id="rId29"/>
    <p:sldId id="282" r:id="rId30"/>
    <p:sldId id="292" r:id="rId31"/>
    <p:sldId id="2147470579" r:id="rId32"/>
    <p:sldId id="298" r:id="rId33"/>
    <p:sldId id="2147470582" r:id="rId34"/>
    <p:sldId id="408" r:id="rId35"/>
    <p:sldId id="2147470569" r:id="rId36"/>
    <p:sldId id="2147470570" r:id="rId37"/>
    <p:sldId id="2147470571" r:id="rId38"/>
    <p:sldId id="2147483595" r:id="rId39"/>
    <p:sldId id="2147483596" r:id="rId40"/>
    <p:sldId id="2147470575" r:id="rId41"/>
    <p:sldId id="2147481048" r:id="rId42"/>
    <p:sldId id="2147483455" r:id="rId43"/>
    <p:sldId id="273" r:id="rId44"/>
    <p:sldId id="2147470694" r:id="rId45"/>
    <p:sldId id="2147470666" r:id="rId46"/>
    <p:sldId id="2147470690" r:id="rId47"/>
    <p:sldId id="2147470585" r:id="rId48"/>
    <p:sldId id="2147470611" r:id="rId49"/>
    <p:sldId id="280" r:id="rId50"/>
    <p:sldId id="2147470617" r:id="rId51"/>
    <p:sldId id="2147470693" r:id="rId52"/>
    <p:sldId id="2147470624" r:id="rId53"/>
    <p:sldId id="2147470691" r:id="rId54"/>
    <p:sldId id="2147470692" r:id="rId55"/>
    <p:sldId id="2147470628" r:id="rId56"/>
    <p:sldId id="2147470687" r:id="rId57"/>
    <p:sldId id="2147470667" r:id="rId58"/>
    <p:sldId id="2147471837" r:id="rId59"/>
    <p:sldId id="2147471834" r:id="rId60"/>
    <p:sldId id="2147471835" r:id="rId61"/>
    <p:sldId id="2147471836" r:id="rId62"/>
    <p:sldId id="2147470686" r:id="rId63"/>
    <p:sldId id="2147470689" r:id="rId64"/>
    <p:sldId id="2256" r:id="rId65"/>
    <p:sldId id="2147470669" r:id="rId66"/>
    <p:sldId id="2147470671" r:id="rId67"/>
    <p:sldId id="2147470672" r:id="rId68"/>
    <p:sldId id="2147470638" r:id="rId69"/>
    <p:sldId id="2147483597" r:id="rId70"/>
    <p:sldId id="2147483444" r:id="rId71"/>
    <p:sldId id="2147481035" r:id="rId72"/>
    <p:sldId id="2147483639" r:id="rId73"/>
    <p:sldId id="326" r:id="rId74"/>
    <p:sldId id="314" r:id="rId75"/>
    <p:sldId id="2147483456" r:id="rId76"/>
    <p:sldId id="2147483478" r:id="rId77"/>
    <p:sldId id="2147483640" r:id="rId78"/>
    <p:sldId id="358" r:id="rId79"/>
    <p:sldId id="354" r:id="rId80"/>
    <p:sldId id="355" r:id="rId81"/>
    <p:sldId id="356" r:id="rId82"/>
    <p:sldId id="329" r:id="rId83"/>
    <p:sldId id="330" r:id="rId84"/>
    <p:sldId id="331" r:id="rId85"/>
    <p:sldId id="332" r:id="rId86"/>
    <p:sldId id="333" r:id="rId87"/>
    <p:sldId id="336" r:id="rId88"/>
    <p:sldId id="339" r:id="rId89"/>
    <p:sldId id="338" r:id="rId90"/>
    <p:sldId id="335" r:id="rId91"/>
    <p:sldId id="337" r:id="rId92"/>
    <p:sldId id="343" r:id="rId93"/>
    <p:sldId id="344" r:id="rId94"/>
    <p:sldId id="348" r:id="rId95"/>
    <p:sldId id="346" r:id="rId96"/>
    <p:sldId id="347" r:id="rId97"/>
    <p:sldId id="349" r:id="rId98"/>
    <p:sldId id="2147483641" r:id="rId99"/>
    <p:sldId id="2147483642" r:id="rId100"/>
    <p:sldId id="2147483643" r:id="rId101"/>
    <p:sldId id="351" r:id="rId102"/>
    <p:sldId id="2147483644" r:id="rId103"/>
    <p:sldId id="2147483457" r:id="rId104"/>
    <p:sldId id="363" r:id="rId105"/>
    <p:sldId id="2147483645" r:id="rId106"/>
    <p:sldId id="275" r:id="rId107"/>
    <p:sldId id="288" r:id="rId108"/>
    <p:sldId id="2147473873" r:id="rId109"/>
    <p:sldId id="306" r:id="rId110"/>
    <p:sldId id="2147483647" r:id="rId111"/>
    <p:sldId id="263" r:id="rId112"/>
    <p:sldId id="268" r:id="rId113"/>
    <p:sldId id="271" r:id="rId114"/>
    <p:sldId id="269" r:id="rId115"/>
    <p:sldId id="270" r:id="rId116"/>
    <p:sldId id="272" r:id="rId117"/>
    <p:sldId id="2147483636" r:id="rId118"/>
    <p:sldId id="2147473887" r:id="rId119"/>
    <p:sldId id="274" r:id="rId120"/>
    <p:sldId id="276" r:id="rId121"/>
    <p:sldId id="286" r:id="rId122"/>
    <p:sldId id="287" r:id="rId123"/>
    <p:sldId id="299" r:id="rId124"/>
    <p:sldId id="2147476282" r:id="rId125"/>
    <p:sldId id="2147476286" r:id="rId126"/>
    <p:sldId id="2147474003" r:id="rId127"/>
    <p:sldId id="277" r:id="rId128"/>
    <p:sldId id="278" r:id="rId129"/>
    <p:sldId id="279" r:id="rId130"/>
    <p:sldId id="2147476262" r:id="rId131"/>
    <p:sldId id="284" r:id="rId132"/>
    <p:sldId id="2140754497" r:id="rId133"/>
    <p:sldId id="281" r:id="rId134"/>
    <p:sldId id="283" r:id="rId135"/>
    <p:sldId id="2135714844"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153"/>
    <a:srgbClr val="FF9300"/>
    <a:srgbClr val="FF40FF"/>
    <a:srgbClr val="F17638"/>
    <a:srgbClr val="002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2"/>
    <p:restoredTop sz="94620"/>
  </p:normalViewPr>
  <p:slideViewPr>
    <p:cSldViewPr snapToGrid="0" snapToObjects="1">
      <p:cViewPr varScale="1">
        <p:scale>
          <a:sx n="124" d="100"/>
          <a:sy n="124" d="100"/>
        </p:scale>
        <p:origin x="360" y="17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presProps" Target="presProp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viewProps" Target="view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4T14:33:45.427"/>
    </inkml:context>
    <inkml:brush xml:id="br0">
      <inkml:brushProperty name="width" value="0.035" units="cm"/>
      <inkml:brushProperty name="height" value="0.035" units="cm"/>
    </inkml:brush>
  </inkml:definitions>
  <inkml:trace contextRef="#ctx0" brushRef="#br0">1 0 24575,'3'0'0,"0"0"0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7139F55B-6B9C-4D4E-8A72-E299C4C64A41}" type="datetimeFigureOut">
              <a:rPr lang="en-US" smtClean="0"/>
              <a:pPr/>
              <a:t>4/25/26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FA8FB2E5-378F-DE4E-BB7B-A485723615BE}" type="slidenum">
              <a:rPr lang="en-US" smtClean="0"/>
              <a:pPr/>
              <a:t>‹#›</a:t>
            </a:fld>
            <a:endParaRPr lang="en-US" dirty="0"/>
          </a:p>
        </p:txBody>
      </p:sp>
    </p:spTree>
    <p:extLst>
      <p:ext uri="{BB962C8B-B14F-4D97-AF65-F5344CB8AC3E}">
        <p14:creationId xmlns:p14="http://schemas.microsoft.com/office/powerpoint/2010/main" val="69630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C94BF-9F4E-F7E3-9F6C-06B57C894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693A2-FBA0-9C62-5C26-AD34F8D09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CF702-829C-C7B8-05C5-DB7FA7A36D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638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1F4A00-C9DA-8046-BA9B-1E129DD9F1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561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8014E-F3F6-D277-7212-A7E2F650057A}"/>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8F088315-271D-9514-DA56-13DB84E5E59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E37C2709-3187-94C5-BD43-EF016673FF7C}"/>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227334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38C0E-895A-DE21-7362-E8C1135AF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FA50C-9EA4-85DC-1EB8-EEC660667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6DC01-42D7-A416-9F17-123ABF7446E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404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E6338-4EDE-D92F-56DF-3C70FF867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CE9C6-28B7-04C4-643F-842F09FF2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E3800-A7E4-8695-3352-2DD616933A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977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mn-cs"/>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905C1-9EBF-6235-D8AD-EF658EAA4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8A4A7-40A6-EE55-51B8-904439397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0A33C-890D-C9A7-313D-5570FB23DA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778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D50D-8225-744F-F67D-392DE36C9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95E04-6A35-E138-0905-B1B129CCB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A6303-9EB3-59FF-BFFC-F6D1C32CA1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412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3E8B54E-E521-9040-804E-0B077BE46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06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73EE-39CC-32AE-90D8-69E0E0177080}"/>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892D5E8A-1713-51E1-1B87-F8B9A362AC25}"/>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1D0E7FF0-F0AF-8110-D37B-6B739D430FF7}"/>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2661276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FB5D-DCFB-B94A-E358-8B698699E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B45C6-B7F0-62D8-E0A3-5923A1DD3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60CDF-AB9C-9CF4-5BEF-20B652198A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7502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9713-8DBA-7B79-F70A-505A62479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B24B6-0357-F51B-756A-E9C456B36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15AAD-6000-10BF-D1D3-F4DC620D4D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2331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A034D-9799-41FA-9AC7-8D795B655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311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78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txBody>
          <a:bodyPr/>
          <a:lstStyle/>
          <a:p>
            <a:endParaRPr lang="en-US"/>
          </a:p>
        </p:txBody>
      </p:sp>
      <p:sp>
        <p:nvSpPr>
          <p:cNvPr id="9" name="Notes Placeholder 8"/>
          <p:cNvSpPr>
            <a:spLocks noGrp="1"/>
          </p:cNvSpPr>
          <p:nvPr>
            <p:ph type="body" idx="1"/>
          </p:nvPr>
        </p:nvSpPr>
        <p:spPr/>
        <p:txBody>
          <a:bodyPr/>
          <a:lstStyle/>
          <a:p>
            <a:r>
              <a:rPr lang="en-US" sz="1200" b="0" i="0" kern="1200" dirty="0">
                <a:solidFill>
                  <a:schemeClr val="tx1"/>
                </a:solidFill>
                <a:effectLst/>
                <a:latin typeface="+mn-lt"/>
                <a:ea typeface="+mn-ea"/>
                <a:cs typeface="+mn-cs"/>
              </a:rPr>
              <a:t>AR inhibition upregulate PARP (as a matter of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 and PARP augments AR activity (trying to negate the action of AR inhibitor).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beyond DNA damage repair function, PARP-2, but not PARP-1, is a critical component in AR transcriptional machinery through interacting with the pioneer factor FOXA1 and facilitating AR recruitment to genome-wide prostate-specific enhancer regions</a:t>
            </a:r>
            <a:endParaRPr lang="en-US" dirty="0"/>
          </a:p>
        </p:txBody>
      </p:sp>
    </p:spTree>
    <p:extLst>
      <p:ext uri="{BB962C8B-B14F-4D97-AF65-F5344CB8AC3E}">
        <p14:creationId xmlns:p14="http://schemas.microsoft.com/office/powerpoint/2010/main" val="2584149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38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22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102766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2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77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C86E-EBFF-AFB2-80E4-E494934DD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8D14-A8C8-8BB8-6C18-36B5C16B9D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414626-2A82-BEA4-40CD-20005E9333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96AB0F8-F8B2-300D-4243-16A4D04FA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A34B6-8C0A-0080-9831-36863E4CD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18C40-7484-3CC4-4789-5884BF3D7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C7D09-F198-55AA-172E-0F11E4D8D50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11090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0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15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28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L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6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7D18-983F-8E4D-3412-35192EE4C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26C98-0FA1-B098-C624-0762F6BA6A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654FB0-1A6F-709B-3139-D3A61680F6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88CE7D1-A7D1-4F18-F597-A258FC1487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99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86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15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58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79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95436-3A5D-4B4B-BE79-91C9D3C1E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508BA-A439-A3A3-8D85-AAD011D6D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07659-7929-8D5F-5A81-15DA08D86B0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43639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250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96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09F2B-5C90-73C3-A1FA-C4152E6E8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72336-3D12-D166-CDFB-D1ED8908AE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0778AE-05AE-24FC-B635-0210E5B4EB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1AFEB8-7C27-6CDD-28A6-B54CAB6C708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0220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8B9A-4A29-A849-1CE8-D4CDBF88B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C7AC7-D4A1-EB49-402C-EE6A05A9F4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9051C9-4642-7D0F-C48B-8705B0EE05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26D691-063E-0E59-0C7B-11F19423EA3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7142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779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105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718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369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13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4258A-4C2F-425E-057C-E1429412D4E2}"/>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9FB56CFB-8555-F6E7-DC03-BFB0BEAA00B4}"/>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347C253B-CB0A-8B8B-FEDA-C3348FEEF215}"/>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87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4C5349E3-4CDD-06B4-8F65-FDA2F31D7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6D1C2251-770C-8EDB-2199-8FB6A1852E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1" name="Slide Number Placeholder 3">
            <a:extLst>
              <a:ext uri="{FF2B5EF4-FFF2-40B4-BE49-F238E27FC236}">
                <a16:creationId xmlns:a16="http://schemas.microsoft.com/office/drawing/2014/main" id="{16E639A2-8B55-F363-20A4-BA0142061E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23AA0-7402-6F4A-9703-31BACE7FC0E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1B266C-A383-054D-B4F3-9605558977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835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9915-4A85-5656-270D-10E9CA486F83}"/>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58345EF-897E-7E51-D9A3-EEBAE9DE127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4B266992-AD09-45C5-2069-63D42F8F9034}"/>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5666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3B39-6939-1E21-C382-A1F7AB669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F55AD-E959-17A2-0927-8EC37A069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AB7AA-7817-CCEE-2CC7-5DEDC4C108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2450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152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12.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12.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7.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4698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911363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6681599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CE55FC3-7041-47CC-AB9A-C42BB0D43B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917" y="6278034"/>
            <a:ext cx="2167467" cy="44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14402" y="2145600"/>
            <a:ext cx="6643649" cy="1219200"/>
          </a:xfrm>
        </p:spPr>
        <p:txBody>
          <a:bodyPr>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518983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1CF138-CC54-446C-9E5A-4393A06951D4}"/>
              </a:ext>
            </a:extLst>
          </p:cNvPr>
          <p:cNvCxnSpPr>
            <a:cxnSpLocks/>
          </p:cNvCxnSpPr>
          <p:nvPr userDrawn="1"/>
        </p:nvCxnSpPr>
        <p:spPr>
          <a:xfrm>
            <a:off x="165101" y="6415617"/>
            <a:ext cx="1174115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55600" y="1889869"/>
            <a:ext cx="10363200" cy="1470025"/>
          </a:xfrm>
          <a:noFill/>
          <a:ln>
            <a:noFill/>
          </a:ln>
        </p:spPr>
        <p:txBody>
          <a:bodyPr/>
          <a:lstStyle>
            <a:lvl1pPr algn="l">
              <a:defRPr lang="en-US" sz="3733" b="0" dirty="0">
                <a:solidFill>
                  <a:schemeClr val="tx2"/>
                </a:solidFill>
              </a:defRPr>
            </a:lvl1pPr>
          </a:lstStyle>
          <a:p>
            <a:pPr lvl="0"/>
            <a:r>
              <a:rPr lang="en-US"/>
              <a:t>Click to edit Master title style</a:t>
            </a:r>
            <a:endParaRPr lang="en-US" dirty="0"/>
          </a:p>
        </p:txBody>
      </p:sp>
      <p:sp>
        <p:nvSpPr>
          <p:cNvPr id="3" name="Subtitle 2"/>
          <p:cNvSpPr>
            <a:spLocks noGrp="1"/>
          </p:cNvSpPr>
          <p:nvPr>
            <p:ph type="subTitle" idx="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0" name="Text Placeholder 7"/>
          <p:cNvSpPr>
            <a:spLocks noGrp="1"/>
          </p:cNvSpPr>
          <p:nvPr>
            <p:ph type="body" sz="quarter" idx="11"/>
          </p:nvPr>
        </p:nvSpPr>
        <p:spPr>
          <a:xfrm>
            <a:off x="9851136" y="1"/>
            <a:ext cx="2340864" cy="267175"/>
          </a:xfrm>
        </p:spPr>
        <p:txBody>
          <a:bodyPr/>
          <a:lstStyle>
            <a:lvl1pPr algn="r">
              <a:defRPr sz="1400" b="0">
                <a:solidFill>
                  <a:schemeClr val="bg2"/>
                </a:solidFill>
              </a:defRPr>
            </a:lvl1pPr>
          </a:lstStyle>
          <a:p>
            <a:pPr lvl="0"/>
            <a:r>
              <a:rPr lang="en-US"/>
              <a:t>Click to edit Master text styles</a:t>
            </a:r>
          </a:p>
        </p:txBody>
      </p:sp>
      <p:sp>
        <p:nvSpPr>
          <p:cNvPr id="5" name="Text Placeholder 4"/>
          <p:cNvSpPr>
            <a:spLocks noGrp="1"/>
          </p:cNvSpPr>
          <p:nvPr>
            <p:ph type="body" sz="quarter" idx="12"/>
          </p:nvPr>
        </p:nvSpPr>
        <p:spPr>
          <a:xfrm>
            <a:off x="355600" y="3916151"/>
            <a:ext cx="10363200" cy="353043"/>
          </a:xfrm>
        </p:spPr>
        <p:txBody>
          <a:bodyPr/>
          <a:lstStyle>
            <a:lvl1pPr>
              <a:defRPr sz="1867"/>
            </a:lvl1pPr>
          </a:lstStyle>
          <a:p>
            <a:pPr lvl="0"/>
            <a:r>
              <a:rPr lang="en-US"/>
              <a:t>Click to edit Master text styles</a:t>
            </a:r>
          </a:p>
        </p:txBody>
      </p:sp>
    </p:spTree>
    <p:extLst>
      <p:ext uri="{BB962C8B-B14F-4D97-AF65-F5344CB8AC3E}">
        <p14:creationId xmlns:p14="http://schemas.microsoft.com/office/powerpoint/2010/main" val="14798902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411707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DEE6F-087B-4F71-9B1F-9EF376B33216}"/>
              </a:ext>
            </a:extLst>
          </p:cNvPr>
          <p:cNvSpPr>
            <a:spLocks noGrp="1"/>
          </p:cNvSpPr>
          <p:nvPr>
            <p:ph type="dt" sz="half" idx="10"/>
          </p:nvPr>
        </p:nvSpPr>
        <p:spPr/>
        <p:txBody>
          <a:bodyPr/>
          <a:lstStyle>
            <a:lvl1pPr>
              <a:defRPr/>
            </a:lvl1pPr>
          </a:lstStyle>
          <a:p>
            <a:pPr>
              <a:defRPr/>
            </a:pPr>
            <a:fld id="{760BAAB4-F278-1E4E-81CA-DF0DAC405EC6}" type="datetimeFigureOut">
              <a:rPr lang="en-US"/>
              <a:pPr>
                <a:defRPr/>
              </a:pPr>
              <a:t>4/25/26</a:t>
            </a:fld>
            <a:endParaRPr lang="en-US"/>
          </a:p>
        </p:txBody>
      </p:sp>
      <p:sp>
        <p:nvSpPr>
          <p:cNvPr id="5" name="Footer Placeholder 4">
            <a:extLst>
              <a:ext uri="{FF2B5EF4-FFF2-40B4-BE49-F238E27FC236}">
                <a16:creationId xmlns:a16="http://schemas.microsoft.com/office/drawing/2014/main" id="{8F1CA206-378D-45F6-ADCC-6D5602D6E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FDAA76-F6BF-4EB3-A837-1A3B44F9C3C0}"/>
              </a:ext>
            </a:extLst>
          </p:cNvPr>
          <p:cNvSpPr>
            <a:spLocks noGrp="1"/>
          </p:cNvSpPr>
          <p:nvPr>
            <p:ph type="sldNum" sz="quarter" idx="12"/>
          </p:nvPr>
        </p:nvSpPr>
        <p:spPr/>
        <p:txBody>
          <a:bodyPr/>
          <a:lstStyle>
            <a:lvl1pPr>
              <a:defRPr/>
            </a:lvl1pPr>
          </a:lstStyle>
          <a:p>
            <a:pPr>
              <a:defRPr/>
            </a:pPr>
            <a:fld id="{70155609-0B40-4E0C-BF5D-0D4F99CB64AE}" type="slidenum">
              <a:rPr lang="en-US"/>
              <a:pPr>
                <a:defRPr/>
              </a:pPr>
              <a:t>‹#›</a:t>
            </a:fld>
            <a:endParaRPr lang="en-US"/>
          </a:p>
        </p:txBody>
      </p:sp>
    </p:spTree>
    <p:extLst>
      <p:ext uri="{BB962C8B-B14F-4D97-AF65-F5344CB8AC3E}">
        <p14:creationId xmlns:p14="http://schemas.microsoft.com/office/powerpoint/2010/main" val="32028270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2100"/>
            </a:lvl1pPr>
          </a:lstStyle>
          <a:p>
            <a:r>
              <a:rPr lang="en-US" dirty="0"/>
              <a:t>Click to edit Master title style</a:t>
            </a:r>
          </a:p>
        </p:txBody>
      </p:sp>
      <p:sp>
        <p:nvSpPr>
          <p:cNvPr id="3" name="Content Placeholder 2"/>
          <p:cNvSpPr>
            <a:spLocks noGrp="1"/>
          </p:cNvSpPr>
          <p:nvPr>
            <p:ph idx="1"/>
          </p:nvPr>
        </p:nvSpPr>
        <p:spPr>
          <a:xfrm>
            <a:off x="304800" y="1290643"/>
            <a:ext cx="11582400" cy="4678363"/>
          </a:xfrm>
          <a:prstGeom prst="rect">
            <a:avLst/>
          </a:prstGeom>
        </p:spPr>
        <p:txBody>
          <a:bodyPr/>
          <a:lstStyle>
            <a:lvl1pPr>
              <a:defRPr sz="1800"/>
            </a:lvl1pPr>
            <a:lvl2pPr>
              <a:defRPr sz="15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04800" y="6523570"/>
            <a:ext cx="9966773" cy="216982"/>
          </a:xfrm>
          <a:prstGeom prst="rect">
            <a:avLst/>
          </a:prstGeom>
        </p:spPr>
        <p:txBody>
          <a:bodyPr anchor="b">
            <a:spAutoFit/>
          </a:bodyPr>
          <a:lstStyle>
            <a:lvl1pPr marL="0" indent="0">
              <a:spcBef>
                <a:spcPts val="225"/>
              </a:spcBef>
              <a:buNone/>
              <a:defRPr sz="900"/>
            </a:lvl1pPr>
            <a:lvl2pPr marL="342794" indent="0">
              <a:buNone/>
              <a:defRPr/>
            </a:lvl2pPr>
            <a:lvl3pPr marL="685596" indent="0">
              <a:buNone/>
              <a:defRPr/>
            </a:lvl3pPr>
            <a:lvl4pPr marL="1028394" indent="0">
              <a:buNone/>
              <a:defRPr/>
            </a:lvl4pPr>
            <a:lvl5pPr marL="1371192" indent="0">
              <a:buNone/>
              <a:defRPr/>
            </a:lvl5pPr>
          </a:lstStyle>
          <a:p>
            <a:pPr lvl="0"/>
            <a:r>
              <a:rPr lang="en-US" dirty="0"/>
              <a:t>Click to edit Master text styles</a:t>
            </a:r>
          </a:p>
        </p:txBody>
      </p:sp>
      <p:sp>
        <p:nvSpPr>
          <p:cNvPr id="5" name="Date Placeholder 3"/>
          <p:cNvSpPr>
            <a:spLocks noGrp="1"/>
          </p:cNvSpPr>
          <p:nvPr>
            <p:ph type="dt" sz="half" idx="14"/>
          </p:nvPr>
        </p:nvSpPr>
        <p:spPr>
          <a:xfrm>
            <a:off x="609600" y="6251575"/>
            <a:ext cx="2844800" cy="476251"/>
          </a:xfrm>
          <a:prstGeom prst="rect">
            <a:avLst/>
          </a:prstGeom>
        </p:spPr>
        <p:txBody>
          <a:bodyPr/>
          <a:lstStyle>
            <a:lvl1pPr>
              <a:defRPr>
                <a:solidFill>
                  <a:prstClr val="white">
                    <a:lumMod val="75000"/>
                  </a:prst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5"/>
          </p:nvPr>
        </p:nvSpPr>
        <p:spPr>
          <a:xfrm>
            <a:off x="8737600" y="6248400"/>
            <a:ext cx="2844800" cy="476251"/>
          </a:xfrm>
          <a:prstGeom prst="rect">
            <a:avLst/>
          </a:prstGeom>
        </p:spPr>
        <p:txBody>
          <a:bodyPr/>
          <a:lstStyle>
            <a:lvl1pPr>
              <a:defRPr>
                <a:solidFill>
                  <a:prstClr val="white">
                    <a:lumMod val="75000"/>
                  </a:prst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555EA5-3182-4C2A-B617-5ABEE5B7463E}" type="slidenum">
              <a:rPr kumimoji="0" lang="en-US" sz="14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802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999" y="552121"/>
            <a:ext cx="10706452" cy="553999"/>
          </a:xfrm>
        </p:spPr>
        <p:txBody>
          <a:bodyPr anchor="b">
            <a:noAutofit/>
          </a:bodyPr>
          <a:lstStyle>
            <a:lvl1pPr>
              <a:defRPr sz="3733" cap="all" baseline="0"/>
            </a:lvl1pPr>
          </a:lstStyle>
          <a:p>
            <a:r>
              <a:rPr lang="en-US" dirty="0"/>
              <a:t>Click to edit Master title style</a:t>
            </a:r>
          </a:p>
        </p:txBody>
      </p:sp>
      <p:sp>
        <p:nvSpPr>
          <p:cNvPr id="13" name="Text Placeholder 6"/>
          <p:cNvSpPr>
            <a:spLocks noGrp="1"/>
          </p:cNvSpPr>
          <p:nvPr>
            <p:ph type="body" sz="quarter" idx="12"/>
          </p:nvPr>
        </p:nvSpPr>
        <p:spPr>
          <a:xfrm>
            <a:off x="720000" y="1366345"/>
            <a:ext cx="10742400" cy="4766827"/>
          </a:xfrm>
        </p:spPr>
        <p:txBody>
          <a:bodyPr>
            <a:noAutofit/>
          </a:bodyPr>
          <a:lstStyle>
            <a:lvl1pPr marL="0" indent="0">
              <a:buNone/>
              <a:defRPr sz="2133" baseline="0"/>
            </a:lvl1pPr>
          </a:lstStyle>
          <a:p>
            <a:pPr lvl="0"/>
            <a:r>
              <a:rPr lang="en-US" dirty="0"/>
              <a:t>Click to edit Master text styles</a:t>
            </a:r>
          </a:p>
        </p:txBody>
      </p:sp>
      <p:sp>
        <p:nvSpPr>
          <p:cNvPr id="8" name="Text Placeholder 6">
            <a:extLst>
              <a:ext uri="{FF2B5EF4-FFF2-40B4-BE49-F238E27FC236}">
                <a16:creationId xmlns:a16="http://schemas.microsoft.com/office/drawing/2014/main" id="{4A49127F-7CCE-43C3-B3BB-B6FF80287B75}"/>
              </a:ext>
            </a:extLst>
          </p:cNvPr>
          <p:cNvSpPr>
            <a:spLocks noGrp="1"/>
          </p:cNvSpPr>
          <p:nvPr>
            <p:ph type="body" sz="quarter" idx="14" hasCustomPrompt="1"/>
          </p:nvPr>
        </p:nvSpPr>
        <p:spPr>
          <a:xfrm>
            <a:off x="3005959" y="6390289"/>
            <a:ext cx="8420493" cy="227999"/>
          </a:xfrm>
        </p:spPr>
        <p:txBody>
          <a:bodyPr anchor="b">
            <a:noAutofit/>
          </a:bodyPr>
          <a:lstStyle>
            <a:lvl1pPr marL="0" indent="0" algn="r">
              <a:buNone/>
              <a:defRPr sz="1067" baseline="0"/>
            </a:lvl1pPr>
          </a:lstStyle>
          <a:p>
            <a:pPr lvl="0"/>
            <a:r>
              <a:rPr lang="en-US" dirty="0"/>
              <a:t>Refs abbreviations </a:t>
            </a:r>
            <a:r>
              <a:rPr lang="en-US" dirty="0" err="1"/>
              <a:t>etc</a:t>
            </a:r>
            <a:endParaRPr lang="en-US" dirty="0"/>
          </a:p>
        </p:txBody>
      </p:sp>
    </p:spTree>
    <p:extLst>
      <p:ext uri="{BB962C8B-B14F-4D97-AF65-F5344CB8AC3E}">
        <p14:creationId xmlns:p14="http://schemas.microsoft.com/office/powerpoint/2010/main" val="1309740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Title Chapter" userDrawn="1">
  <p:cSld name="3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10" marR="0" lvl="1" indent="-440234"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664" marR="0" lvl="2" indent="-440234"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18" marR="0" lvl="3"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772" marR="0" lvl="4"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327" marR="0" lvl="5"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880" marR="0" lvl="6"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435" marR="0" lvl="7"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5990" marR="0" lvl="8" indent="-440234"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3337231737"/>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695325" y="1712097"/>
            <a:ext cx="9335483" cy="3565525"/>
          </a:xfrm>
        </p:spPr>
        <p:txBody>
          <a:bodyPr/>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a:xfrm>
            <a:off x="695325" y="585303"/>
            <a:ext cx="9335483" cy="387799"/>
          </a:xfrm>
        </p:spPr>
        <p:txBody>
          <a:bodyPr/>
          <a:lstStyle>
            <a:lvl1pPr>
              <a:defRPr>
                <a:solidFill>
                  <a:srgbClr val="0A2E94"/>
                </a:solidFill>
              </a:defRPr>
            </a:lvl1pPr>
          </a:lstStyle>
          <a:p>
            <a:r>
              <a:rPr lang="en-US"/>
              <a:t>Click to edit Master title style</a:t>
            </a:r>
            <a:endParaRPr lang="en-GB"/>
          </a:p>
        </p:txBody>
      </p:sp>
      <p:sp>
        <p:nvSpPr>
          <p:cNvPr id="6" name="Subtitle">
            <a:extLst>
              <a:ext uri="{FF2B5EF4-FFF2-40B4-BE49-F238E27FC236}">
                <a16:creationId xmlns:a16="http://schemas.microsoft.com/office/drawing/2014/main" id="{7E2F9BF9-D050-4DD7-9C24-D2BA145400D8}"/>
              </a:ext>
            </a:extLst>
          </p:cNvPr>
          <p:cNvSpPr>
            <a:spLocks noGrp="1"/>
          </p:cNvSpPr>
          <p:nvPr>
            <p:ph type="body" sz="quarter" idx="36" hasCustomPrompt="1"/>
          </p:nvPr>
        </p:nvSpPr>
        <p:spPr>
          <a:xfrm>
            <a:off x="695326" y="872143"/>
            <a:ext cx="9339263" cy="535701"/>
          </a:xfrm>
          <a:prstGeom prst="rect">
            <a:avLst/>
          </a:prstGeom>
        </p:spPr>
        <p:txBody>
          <a:bodyPr wrap="square" tIns="180000">
            <a:spAutoFit/>
          </a:bodyPr>
          <a:lstStyle>
            <a:lvl1pPr marL="0" marR="0" indent="0" algn="l" defTabSz="1734591" rtl="0" eaLnBrk="1" fontAlgn="auto" latinLnBrk="0" hangingPunct="1">
              <a:lnSpc>
                <a:spcPct val="100000"/>
              </a:lnSpc>
              <a:spcBef>
                <a:spcPts val="0"/>
              </a:spcBef>
              <a:spcAft>
                <a:spcPts val="0"/>
              </a:spcAft>
              <a:buClrTx/>
              <a:buSzTx/>
              <a:buFont typeface="Arial" charset="0"/>
              <a:buNone/>
              <a:tabLst/>
              <a:defRPr sz="2000" b="1">
                <a:solidFill>
                  <a:srgbClr val="0052FF"/>
                </a:solidFill>
                <a:latin typeface="+mn-lt"/>
              </a:defRPr>
            </a:lvl1pPr>
          </a:lstStyle>
          <a:p>
            <a:pPr marL="0" marR="0" lvl="0" indent="0" algn="l" defTabSz="1734591" rtl="0" eaLnBrk="1" fontAlgn="auto" latinLnBrk="0" hangingPunct="1">
              <a:lnSpc>
                <a:spcPct val="100000"/>
              </a:lnSpc>
              <a:spcBef>
                <a:spcPts val="0"/>
              </a:spcBef>
              <a:spcAft>
                <a:spcPts val="0"/>
              </a:spcAft>
              <a:buClrTx/>
              <a:buSzTx/>
              <a:buFont typeface="Arial" charset="0"/>
              <a:buNone/>
              <a:tabLst/>
              <a:defRPr/>
            </a:pPr>
            <a:r>
              <a:rPr lang="en-US"/>
              <a:t>Insert subtitle here at 20pt, align to the baseline of the title</a:t>
            </a:r>
          </a:p>
        </p:txBody>
      </p:sp>
      <p:sp>
        <p:nvSpPr>
          <p:cNvPr id="2" name="Slide Number Placeholder 3">
            <a:extLst>
              <a:ext uri="{FF2B5EF4-FFF2-40B4-BE49-F238E27FC236}">
                <a16:creationId xmlns:a16="http://schemas.microsoft.com/office/drawing/2014/main" id="{335D93C3-1A1A-A2AB-9F58-3849FBC19115}"/>
              </a:ext>
            </a:extLst>
          </p:cNvPr>
          <p:cNvSpPr>
            <a:spLocks noGrp="1"/>
          </p:cNvSpPr>
          <p:nvPr>
            <p:ph type="sldNum" sz="quarter" idx="4"/>
          </p:nvPr>
        </p:nvSpPr>
        <p:spPr>
          <a:xfrm>
            <a:off x="10971556" y="6571465"/>
            <a:ext cx="525120" cy="286535"/>
          </a:xfrm>
          <a:prstGeom prst="rect">
            <a:avLst/>
          </a:prstGeom>
        </p:spPr>
        <p:txBody>
          <a:bodyPr/>
          <a:lstStyle>
            <a:lvl1pPr>
              <a:defRPr sz="800">
                <a:solidFill>
                  <a:schemeClr val="bg1"/>
                </a:solidFill>
              </a:defRPr>
            </a:lvl1pPr>
          </a:lstStyle>
          <a:p>
            <a:fld id="{FC1BBE33-A891-48E8-970C-4A8D55F96D53}" type="slidenum">
              <a:rPr lang="en-AU" smtClean="0"/>
              <a:pPr/>
              <a:t>‹#›</a:t>
            </a:fld>
            <a:endParaRPr lang="en-AU"/>
          </a:p>
        </p:txBody>
      </p:sp>
      <p:sp>
        <p:nvSpPr>
          <p:cNvPr id="7" name="Text Placeholder 4">
            <a:extLst>
              <a:ext uri="{FF2B5EF4-FFF2-40B4-BE49-F238E27FC236}">
                <a16:creationId xmlns:a16="http://schemas.microsoft.com/office/drawing/2014/main" id="{C595C336-8648-2A71-5E73-D11493457FA9}"/>
              </a:ext>
            </a:extLst>
          </p:cNvPr>
          <p:cNvSpPr>
            <a:spLocks noGrp="1"/>
          </p:cNvSpPr>
          <p:nvPr>
            <p:ph type="body" sz="quarter" idx="38" hasCustomPrompt="1"/>
          </p:nvPr>
        </p:nvSpPr>
        <p:spPr>
          <a:xfrm>
            <a:off x="2030451" y="6177467"/>
            <a:ext cx="7041915" cy="351308"/>
          </a:xfrm>
        </p:spPr>
        <p:txBody>
          <a:bodyPr/>
          <a:lstStyle>
            <a:lvl1pPr marL="228594" indent="-228594">
              <a:spcBef>
                <a:spcPts val="400"/>
              </a:spcBef>
              <a:buFont typeface="+mj-lt"/>
              <a:buAutoNum type="arabicPeriod"/>
              <a:defRPr sz="600"/>
            </a:lvl1pPr>
            <a:lvl5pPr marL="363591" indent="0">
              <a:buNone/>
              <a:defRPr/>
            </a:lvl5pPr>
          </a:lstStyle>
          <a:p>
            <a:pPr lvl="0"/>
            <a:r>
              <a:rPr lang="en-US"/>
              <a:t>Insert footnote</a:t>
            </a:r>
          </a:p>
          <a:p>
            <a:pPr lvl="0"/>
            <a:r>
              <a:rPr lang="en-US"/>
              <a:t>Insert footnote</a:t>
            </a:r>
          </a:p>
        </p:txBody>
      </p:sp>
    </p:spTree>
    <p:extLst>
      <p:ext uri="{BB962C8B-B14F-4D97-AF65-F5344CB8AC3E}">
        <p14:creationId xmlns:p14="http://schemas.microsoft.com/office/powerpoint/2010/main" val="12703359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01237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145014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3395819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1772135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1998091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82746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5633150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41801944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11304999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D35E-E82C-4AA1-BFD7-175EB05F4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9D625-A24F-4D74-AE82-D6C7F69CC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D42F7-965A-4C51-976D-0522A8B36DED}"/>
              </a:ext>
            </a:extLst>
          </p:cNvPr>
          <p:cNvSpPr>
            <a:spLocks noGrp="1"/>
          </p:cNvSpPr>
          <p:nvPr>
            <p:ph type="dt" sz="half" idx="10"/>
          </p:nvPr>
        </p:nvSpPr>
        <p:spPr/>
        <p:txBody>
          <a:bodyPr/>
          <a:lstStyle/>
          <a:p>
            <a:fld id="{75B25824-8D2B-4F1F-A762-479EA74A4BFB}" type="datetimeFigureOut">
              <a:rPr lang="en-US" smtClean="0"/>
              <a:t>4/25/26</a:t>
            </a:fld>
            <a:endParaRPr lang="en-US"/>
          </a:p>
        </p:txBody>
      </p:sp>
      <p:sp>
        <p:nvSpPr>
          <p:cNvPr id="5" name="Footer Placeholder 4">
            <a:extLst>
              <a:ext uri="{FF2B5EF4-FFF2-40B4-BE49-F238E27FC236}">
                <a16:creationId xmlns:a16="http://schemas.microsoft.com/office/drawing/2014/main" id="{E823099F-9C88-4329-8AA1-60AA9A376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6C0DD-FDDA-43D6-8767-7DB266F05C3E}"/>
              </a:ext>
            </a:extLst>
          </p:cNvPr>
          <p:cNvSpPr>
            <a:spLocks noGrp="1"/>
          </p:cNvSpPr>
          <p:nvPr>
            <p:ph type="sldNum" sz="quarter" idx="12"/>
          </p:nvPr>
        </p:nvSpPr>
        <p:spPr/>
        <p:txBody>
          <a:bodyPr/>
          <a:lstStyle/>
          <a:p>
            <a:fld id="{C5B8174D-3D80-4E2C-987B-2D45B0AEF028}" type="slidenum">
              <a:rPr lang="en-US" smtClean="0"/>
              <a:t>‹#›</a:t>
            </a:fld>
            <a:endParaRPr lang="en-US"/>
          </a:p>
        </p:txBody>
      </p:sp>
    </p:spTree>
    <p:extLst>
      <p:ext uri="{BB962C8B-B14F-4D97-AF65-F5344CB8AC3E}">
        <p14:creationId xmlns:p14="http://schemas.microsoft.com/office/powerpoint/2010/main" val="3522324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1381246942"/>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9052560" y="6446520"/>
            <a:ext cx="2743200" cy="365125"/>
          </a:xfrm>
          <a:prstGeom prst="rect">
            <a:avLst/>
          </a:prstGeom>
        </p:spPr>
        <p:txBody>
          <a:bodyPr/>
          <a:lstStyle/>
          <a:p>
            <a:fld id="{BE33F7A0-71F0-446B-9DE8-6D75BE64EE0F}" type="slidenum">
              <a:rPr lang="en-US" smtClean="0"/>
              <a:t>‹#›</a:t>
            </a:fld>
            <a:endParaRPr lang="en-US" dirty="0"/>
          </a:p>
        </p:txBody>
      </p:sp>
    </p:spTree>
    <p:extLst>
      <p:ext uri="{BB962C8B-B14F-4D97-AF65-F5344CB8AC3E}">
        <p14:creationId xmlns:p14="http://schemas.microsoft.com/office/powerpoint/2010/main" val="636594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51206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3889376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149349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843188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2987" y="1144587"/>
            <a:ext cx="11262167" cy="5257800"/>
          </a:xfrm>
        </p:spPr>
        <p:txBody>
          <a:bodyPr lIns="274320" tIns="182880" rIns="182880" bIns="91440">
            <a:normAutofit/>
          </a:bodyPr>
          <a:lstStyle>
            <a:lvl1pPr marL="91440" indent="0">
              <a:lnSpc>
                <a:spcPts val="2600"/>
              </a:lnSpc>
              <a:spcBef>
                <a:spcPts val="800"/>
              </a:spcBef>
              <a:buNone/>
              <a:defRPr sz="2400" b="1">
                <a:solidFill>
                  <a:srgbClr val="505153"/>
                </a:solidFill>
              </a:defRPr>
            </a:lvl1pPr>
            <a:lvl2pPr>
              <a:defRPr sz="2800"/>
            </a:lvl2pPr>
            <a:lvl3pPr>
              <a:defRPr sz="2400"/>
            </a:lvl3pPr>
            <a:lvl4pPr>
              <a:defRPr sz="2000"/>
            </a:lvl4pPr>
            <a:lvl5pPr>
              <a:defRPr sz="2000"/>
            </a:lvl5pPr>
          </a:lstStyle>
          <a:p>
            <a:pPr lvl="0"/>
            <a:r>
              <a:rPr lang="en-US" dirty="0"/>
              <a:t>Click to edit Master text style</a:t>
            </a:r>
          </a:p>
        </p:txBody>
      </p:sp>
    </p:spTree>
    <p:extLst>
      <p:ext uri="{BB962C8B-B14F-4D97-AF65-F5344CB8AC3E}">
        <p14:creationId xmlns:p14="http://schemas.microsoft.com/office/powerpoint/2010/main" val="3486316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3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17630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381921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0412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58443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839556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078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665786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88464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15297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0868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558621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2020939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190516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13901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CB5149-C575-49E9-A1CF-6F755833BDAF}"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97242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CB5149-C575-49E9-A1CF-6F755833BDAF}" type="datetimeFigureOut">
              <a:rPr lang="en-US" smtClean="0"/>
              <a:t>4/25/26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94488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CB5149-C575-49E9-A1CF-6F755833BDAF}" type="datetimeFigureOut">
              <a:rPr lang="en-US" smtClean="0"/>
              <a:t>4/25/26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833787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B5149-C575-49E9-A1CF-6F755833BDAF}" type="datetimeFigureOut">
              <a:rPr lang="en-US" smtClean="0"/>
              <a:t>4/25/26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3787248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CB5149-C575-49E9-A1CF-6F755833BDAF}"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3793795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974B4-9F90-44FA-8030-AE28589DF25B}" type="slidenum">
              <a:rPr lang="en-US" smtClean="0"/>
              <a:t>‹#›</a:t>
            </a:fld>
            <a:endParaRPr lang="en-US"/>
          </a:p>
        </p:txBody>
      </p:sp>
      <p:sp>
        <p:nvSpPr>
          <p:cNvPr id="5" name="Date Placeholder 4"/>
          <p:cNvSpPr>
            <a:spLocks noGrp="1"/>
          </p:cNvSpPr>
          <p:nvPr>
            <p:ph type="dt" sz="half" idx="10"/>
          </p:nvPr>
        </p:nvSpPr>
        <p:spPr/>
        <p:txBody>
          <a:bodyPr/>
          <a:lstStyle/>
          <a:p>
            <a:fld id="{27CB5149-C575-49E9-A1CF-6F755833BDAF}" type="datetimeFigureOut">
              <a:rPr lang="en-US" smtClean="0"/>
              <a:t>4/25/26</a:t>
            </a:fld>
            <a:endParaRPr lang="en-US"/>
          </a:p>
        </p:txBody>
      </p:sp>
    </p:spTree>
    <p:extLst>
      <p:ext uri="{BB962C8B-B14F-4D97-AF65-F5344CB8AC3E}">
        <p14:creationId xmlns:p14="http://schemas.microsoft.com/office/powerpoint/2010/main" val="3269904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2290471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75973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3153748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029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2513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1380088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1632892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CB5149-C575-49E9-A1CF-6F755833BDAF}" type="datetimeFigureOut">
              <a:rPr lang="en-US" smtClean="0"/>
              <a:t>4/25/26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974B4-9F90-44FA-8030-AE28589DF25B}" type="slidenum">
              <a:rPr lang="en-US" smtClean="0"/>
              <a:t>‹#›</a:t>
            </a:fld>
            <a:endParaRPr lang="en-US"/>
          </a:p>
        </p:txBody>
      </p:sp>
    </p:spTree>
    <p:extLst>
      <p:ext uri="{BB962C8B-B14F-4D97-AF65-F5344CB8AC3E}">
        <p14:creationId xmlns:p14="http://schemas.microsoft.com/office/powerpoint/2010/main" val="271502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FA83D2AE-1A36-A5D0-3108-0F36C6501413}"/>
              </a:ext>
            </a:extLst>
          </p:cNvPr>
          <p:cNvPicPr>
            <a:picLocks noChangeAspect="1"/>
          </p:cNvPicPr>
          <p:nvPr userDrawn="1"/>
        </p:nvPicPr>
        <p:blipFill>
          <a:blip r:embed="rId3"/>
          <a:srcRect/>
          <a:stretch/>
        </p:blipFill>
        <p:spPr>
          <a:xfrm>
            <a:off x="9008391" y="279367"/>
            <a:ext cx="2927324" cy="360713"/>
          </a:xfrm>
          <a:prstGeom prst="rect">
            <a:avLst/>
          </a:prstGeom>
        </p:spPr>
      </p:pic>
    </p:spTree>
    <p:extLst>
      <p:ext uri="{BB962C8B-B14F-4D97-AF65-F5344CB8AC3E}">
        <p14:creationId xmlns:p14="http://schemas.microsoft.com/office/powerpoint/2010/main" val="1396341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2350"/>
            <a:ext cx="12192000" cy="6858000"/>
          </a:xfrm>
          <a:prstGeom prst="rect">
            <a:avLst/>
          </a:prstGeom>
        </p:spPr>
      </p:pic>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3" name="Picture 2">
            <a:extLst>
              <a:ext uri="{FF2B5EF4-FFF2-40B4-BE49-F238E27FC236}">
                <a16:creationId xmlns:a16="http://schemas.microsoft.com/office/drawing/2014/main" id="{0C975B55-A4E9-F10D-4E58-49EA0A086A9A}"/>
              </a:ext>
            </a:extLst>
          </p:cNvPr>
          <p:cNvPicPr>
            <a:picLocks noChangeAspect="1"/>
          </p:cNvPicPr>
          <p:nvPr userDrawn="1"/>
        </p:nvPicPr>
        <p:blipFill>
          <a:blip r:embed="rId3"/>
          <a:srcRect/>
          <a:stretch/>
        </p:blipFill>
        <p:spPr>
          <a:xfrm>
            <a:off x="9008391" y="279367"/>
            <a:ext cx="2927324" cy="360713"/>
          </a:xfrm>
          <a:prstGeom prst="rect">
            <a:avLst/>
          </a:prstGeom>
        </p:spPr>
      </p:pic>
    </p:spTree>
    <p:extLst>
      <p:ext uri="{BB962C8B-B14F-4D97-AF65-F5344CB8AC3E}">
        <p14:creationId xmlns:p14="http://schemas.microsoft.com/office/powerpoint/2010/main" val="409722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1"/>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30242"/>
            <a:ext cx="8008255" cy="48474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1" y="2779269"/>
            <a:ext cx="9664700" cy="579988"/>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1" y="1511300"/>
            <a:ext cx="9664700" cy="263149"/>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2351"/>
            <a:ext cx="12192000" cy="6858000"/>
          </a:xfrm>
          <a:prstGeom prst="rect">
            <a:avLst/>
          </a:prstGeom>
        </p:spPr>
      </p:pic>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7" cy="253916"/>
          </a:xfrm>
          <a:prstGeom prst="rect">
            <a:avLst/>
          </a:prstGeom>
          <a:ln>
            <a:noFill/>
          </a:ln>
        </p:spPr>
        <p:txBody>
          <a:bodyPr vert="horz" lIns="91440" tIns="45720" rIns="91440" bIns="45720" rtlCol="0" anchor="ctr"/>
          <a:lstStyle>
            <a:lvl1pPr algn="ctr">
              <a:defRPr sz="1051" b="0"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3" name="Picture 2">
            <a:extLst>
              <a:ext uri="{FF2B5EF4-FFF2-40B4-BE49-F238E27FC236}">
                <a16:creationId xmlns:a16="http://schemas.microsoft.com/office/drawing/2014/main" id="{0C975B55-A4E9-F10D-4E58-49EA0A086A9A}"/>
              </a:ext>
            </a:extLst>
          </p:cNvPr>
          <p:cNvPicPr>
            <a:picLocks noChangeAspect="1"/>
          </p:cNvPicPr>
          <p:nvPr userDrawn="1"/>
        </p:nvPicPr>
        <p:blipFill>
          <a:blip r:embed="rId3"/>
          <a:srcRect/>
          <a:stretch/>
        </p:blipFill>
        <p:spPr>
          <a:xfrm>
            <a:off x="9008391" y="279368"/>
            <a:ext cx="2927324" cy="360713"/>
          </a:xfrm>
          <a:prstGeom prst="rect">
            <a:avLst/>
          </a:prstGeom>
        </p:spPr>
      </p:pic>
    </p:spTree>
    <p:extLst>
      <p:ext uri="{BB962C8B-B14F-4D97-AF65-F5344CB8AC3E}">
        <p14:creationId xmlns:p14="http://schemas.microsoft.com/office/powerpoint/2010/main" val="1569586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r>
              <a:rPr lang="en-US" dirty="0"/>
              <a:t>July 25, 2025</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438400"/>
            <a:ext cx="5120637" cy="1552989"/>
          </a:xfrm>
          <a:prstGeom prst="rect">
            <a:avLst/>
          </a:prstGeom>
        </p:spPr>
        <p:txBody>
          <a:bodyPr lIns="36576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950720"/>
            <a:ext cx="5120639" cy="292608"/>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950720"/>
            <a:ext cx="5242560" cy="414528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49110067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Slide: Massachusetts General Hospital v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0DD3B-CE4D-D208-F655-4F76E96C1D85}"/>
              </a:ext>
            </a:extLst>
          </p:cNvPr>
          <p:cNvPicPr>
            <a:picLocks noChangeAspect="1"/>
          </p:cNvPicPr>
          <p:nvPr userDrawn="1"/>
        </p:nvPicPr>
        <p:blipFill>
          <a:blip r:embed="rId2"/>
          <a:stretch>
            <a:fillRect/>
          </a:stretch>
        </p:blipFill>
        <p:spPr>
          <a:xfrm>
            <a:off x="256308" y="317201"/>
            <a:ext cx="11652155" cy="6264351"/>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629738" y="2119184"/>
            <a:ext cx="9144000" cy="1645920"/>
          </a:xfrm>
        </p:spPr>
        <p:txBody>
          <a:bodyPr lIns="91440" tIns="45720" rIns="91440" bIns="45720" anchor="ctr" anchorCtr="0"/>
          <a:lstStyle>
            <a:lvl1pPr algn="l">
              <a:defRPr sz="600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629738" y="3884582"/>
            <a:ext cx="9144000" cy="914400"/>
          </a:xfrm>
        </p:spPr>
        <p:txBody>
          <a:bodyPr lIns="91440" tIns="45720" rIns="91440" bIns="45720" anchor="ctr"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t>Presenter or subtitle goes here</a:t>
            </a:r>
            <a:endParaRPr lang="en-US"/>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3"/>
          <a:srcRect/>
          <a:stretch/>
        </p:blipFill>
        <p:spPr>
          <a:xfrm>
            <a:off x="597083" y="738343"/>
            <a:ext cx="4440064" cy="499179"/>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3D65BBDD-8454-10B9-25CE-C580250FEA6D}"/>
              </a:ext>
            </a:extLst>
          </p:cNvPr>
          <p:cNvPicPr>
            <a:picLocks noChangeAspect="1"/>
          </p:cNvPicPr>
          <p:nvPr userDrawn="1"/>
        </p:nvPicPr>
        <p:blipFill>
          <a:blip r:embed="rId4"/>
          <a:stretch>
            <a:fillRect/>
          </a:stretch>
        </p:blipFill>
        <p:spPr>
          <a:xfrm>
            <a:off x="9366074" y="2286001"/>
            <a:ext cx="2956478" cy="3641032"/>
          </a:xfrm>
          <a:prstGeom prst="rect">
            <a:avLst/>
          </a:prstGeom>
        </p:spPr>
      </p:pic>
    </p:spTree>
    <p:extLst>
      <p:ext uri="{BB962C8B-B14F-4D97-AF65-F5344CB8AC3E}">
        <p14:creationId xmlns:p14="http://schemas.microsoft.com/office/powerpoint/2010/main" val="29994152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Divider–Teal">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A26F6C-7248-10D4-9CF7-EA327A0C772A}"/>
              </a:ext>
            </a:extLst>
          </p:cNvPr>
          <p:cNvGrpSpPr/>
          <p:nvPr userDrawn="1"/>
        </p:nvGrpSpPr>
        <p:grpSpPr>
          <a:xfrm>
            <a:off x="8157625" y="524289"/>
            <a:ext cx="4034375" cy="5796153"/>
            <a:chOff x="7627349" y="524289"/>
            <a:chExt cx="4034375" cy="5796153"/>
          </a:xfrm>
          <a:solidFill>
            <a:schemeClr val="bg1">
              <a:alpha val="26642"/>
            </a:schemeClr>
          </a:solidFill>
        </p:grpSpPr>
        <p:sp>
          <p:nvSpPr>
            <p:cNvPr id="14" name="Freeform 13">
              <a:extLst>
                <a:ext uri="{FF2B5EF4-FFF2-40B4-BE49-F238E27FC236}">
                  <a16:creationId xmlns:a16="http://schemas.microsoft.com/office/drawing/2014/main" id="{A62FFADD-8AD8-A926-8A9C-7044AFE20D2A}"/>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8F83E272-65D8-7B13-8A47-C684A9B5712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8F43E5A-41C6-9A2F-FF83-67AA7C71CADC}"/>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090A72F8-776F-24BF-25E1-11EDC6467CD5}"/>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CD3C5D1-3373-A8EE-BFDB-3DBF8D98A99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6B8FA54-1CA5-87B2-8DF2-A06B5B9A32B2}"/>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8556F62B-F171-75F4-A8E1-90684C2AC8F7}"/>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EE582D84-CF3C-BAD6-FC48-0D7BBC9FCF52}"/>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dirty="0"/>
            </a:p>
          </p:txBody>
        </p:sp>
      </p:grpSp>
      <p:sp>
        <p:nvSpPr>
          <p:cNvPr id="22" name="Title 1">
            <a:extLst>
              <a:ext uri="{FF2B5EF4-FFF2-40B4-BE49-F238E27FC236}">
                <a16:creationId xmlns:a16="http://schemas.microsoft.com/office/drawing/2014/main" id="{66A1C9D2-97E1-2D7E-3AA0-0C4DB68E697B}"/>
              </a:ext>
            </a:extLst>
          </p:cNvPr>
          <p:cNvSpPr>
            <a:spLocks noGrp="1"/>
          </p:cNvSpPr>
          <p:nvPr>
            <p:ph type="title" hasCustomPrompt="1"/>
          </p:nvPr>
        </p:nvSpPr>
        <p:spPr>
          <a:xfrm>
            <a:off x="640080" y="1892808"/>
            <a:ext cx="7315200" cy="2852737"/>
          </a:xfrm>
        </p:spPr>
        <p:txBody>
          <a:bodyPr anchor="ctr"/>
          <a:lstStyle>
            <a:lvl1pPr>
              <a:defRPr sz="5400">
                <a:solidFill>
                  <a:schemeClr val="bg1"/>
                </a:solidFill>
              </a:defRPr>
            </a:lvl1pPr>
          </a:lstStyle>
          <a:p>
            <a:r>
              <a:rPr lang="en-US"/>
              <a:t>Click to edit divider</a:t>
            </a:r>
          </a:p>
        </p:txBody>
      </p:sp>
    </p:spTree>
    <p:extLst>
      <p:ext uri="{BB962C8B-B14F-4D97-AF65-F5344CB8AC3E}">
        <p14:creationId xmlns:p14="http://schemas.microsoft.com/office/powerpoint/2010/main" val="3902017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157869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90276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_Divider">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A3774C-D707-F2A4-E275-634ECF0E29A7}"/>
              </a:ext>
            </a:extLst>
          </p:cNvPr>
          <p:cNvSpPr/>
          <p:nvPr userDrawn="1"/>
        </p:nvSpPr>
        <p:spPr>
          <a:xfrm>
            <a:off x="0" y="0"/>
            <a:ext cx="12192000" cy="6858000"/>
          </a:xfrm>
          <a:prstGeom prst="rect">
            <a:avLst/>
          </a:prstGeom>
          <a:solidFill>
            <a:srgbClr val="D5DC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a:t>Click to edit divider</a:t>
            </a:r>
          </a:p>
        </p:txBody>
      </p:sp>
    </p:spTree>
    <p:extLst>
      <p:ext uri="{BB962C8B-B14F-4D97-AF65-F5344CB8AC3E}">
        <p14:creationId xmlns:p14="http://schemas.microsoft.com/office/powerpoint/2010/main" val="2137921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GB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8D3E0-0C97-66F6-7CE4-3FC4D7293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5181" y="239487"/>
            <a:ext cx="11668595" cy="6382086"/>
          </a:xfrm>
          <a:prstGeom prst="roundRect">
            <a:avLst>
              <a:gd name="adj" fmla="val 2634"/>
            </a:avLst>
          </a:prstGeom>
        </p:spPr>
      </p:pic>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Title 1">
            <a:extLst>
              <a:ext uri="{FF2B5EF4-FFF2-40B4-BE49-F238E27FC236}">
                <a16:creationId xmlns:a16="http://schemas.microsoft.com/office/drawing/2014/main" id="{F4AAE623-33AB-B986-3EF7-218E19AD4ACE}"/>
              </a:ext>
            </a:extLst>
          </p:cNvPr>
          <p:cNvSpPr>
            <a:spLocks noGrp="1"/>
          </p:cNvSpPr>
          <p:nvPr>
            <p:ph type="title"/>
          </p:nvPr>
        </p:nvSpPr>
        <p:spPr>
          <a:xfrm>
            <a:off x="1170432" y="1920240"/>
            <a:ext cx="7444408" cy="2576378"/>
          </a:xfrm>
        </p:spPr>
        <p:txBody>
          <a:bodyPr/>
          <a:lstStyle>
            <a:lvl1pPr>
              <a:defRPr lang="en-US" sz="5400" kern="1200" dirty="0">
                <a:solidFill>
                  <a:schemeClr val="accent2"/>
                </a:solidFill>
                <a:latin typeface="+mj-lt"/>
                <a:ea typeface="+mj-ea"/>
                <a:cs typeface="+mj-cs"/>
              </a:defRPr>
            </a:lvl1pPr>
          </a:lstStyle>
          <a:p>
            <a:r>
              <a:rPr lang="en-US"/>
              <a:t>Click to edit Master title style</a:t>
            </a:r>
          </a:p>
        </p:txBody>
      </p:sp>
      <p:sp>
        <p:nvSpPr>
          <p:cNvPr id="14" name="Text Placeholder 3">
            <a:extLst>
              <a:ext uri="{FF2B5EF4-FFF2-40B4-BE49-F238E27FC236}">
                <a16:creationId xmlns:a16="http://schemas.microsoft.com/office/drawing/2014/main" id="{7ABF227A-9ADB-D7A2-E1B7-23302A1C1FFA}"/>
              </a:ext>
            </a:extLst>
          </p:cNvPr>
          <p:cNvSpPr>
            <a:spLocks noGrp="1"/>
          </p:cNvSpPr>
          <p:nvPr>
            <p:ph type="body" sz="half" idx="2" hasCustomPrompt="1"/>
          </p:nvPr>
        </p:nvSpPr>
        <p:spPr>
          <a:xfrm>
            <a:off x="1170432" y="4626864"/>
            <a:ext cx="3657599" cy="914401"/>
          </a:xfrm>
        </p:spPr>
        <p:txBody>
          <a:bodyPr/>
          <a:lstStyle/>
          <a:p>
            <a:r>
              <a:rPr lang="en-US"/>
              <a:t>–Author of quote</a:t>
            </a:r>
          </a:p>
        </p:txBody>
      </p:sp>
    </p:spTree>
    <p:extLst>
      <p:ext uri="{BB962C8B-B14F-4D97-AF65-F5344CB8AC3E}">
        <p14:creationId xmlns:p14="http://schemas.microsoft.com/office/powerpoint/2010/main" val="210389560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GB Factoid 1">
    <p:bg>
      <p:bgPr>
        <a:solidFill>
          <a:srgbClr val="D5DC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2829864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GB Factoid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a:t>Factoid teal—Georgia font in sentence case. Use this slide for hero statement.</a:t>
            </a:r>
          </a:p>
        </p:txBody>
      </p:sp>
    </p:spTree>
    <p:extLst>
      <p:ext uri="{BB962C8B-B14F-4D97-AF65-F5344CB8AC3E}">
        <p14:creationId xmlns:p14="http://schemas.microsoft.com/office/powerpoint/2010/main" val="226330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a:xfrm>
            <a:off x="350520" y="1719072"/>
            <a:ext cx="11315700" cy="4023360"/>
          </a:xfrm>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89221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GB Agenda_by topic">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583741"/>
            <a:ext cx="11320272" cy="4340225"/>
          </a:xfrm>
        </p:spPr>
        <p:txBody>
          <a:bodyPr/>
          <a:lstStyle/>
          <a:p>
            <a:r>
              <a:rPr lang="en-US" dirty="0"/>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Tree>
    <p:extLst>
      <p:ext uri="{BB962C8B-B14F-4D97-AF65-F5344CB8AC3E}">
        <p14:creationId xmlns:p14="http://schemas.microsoft.com/office/powerpoint/2010/main" val="255757048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GB Back slide white">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1340031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GB Back slide light teal">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2900996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GB Back slide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0AFF98-2915-4976-6E0D-073E23430F7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Graphic 2">
            <a:extLst>
              <a:ext uri="{FF2B5EF4-FFF2-40B4-BE49-F238E27FC236}">
                <a16:creationId xmlns:a16="http://schemas.microsoft.com/office/drawing/2014/main" id="{FDB121D1-17F9-B178-BBEB-0AFD6AFCD59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2015"/>
          <a:stretch/>
        </p:blipFill>
        <p:spPr>
          <a:xfrm>
            <a:off x="3893906" y="3027076"/>
            <a:ext cx="5100741" cy="803849"/>
          </a:xfrm>
          <a:prstGeom prst="rect">
            <a:avLst/>
          </a:prstGeom>
        </p:spPr>
      </p:pic>
      <p:pic>
        <p:nvPicPr>
          <p:cNvPr id="2" name="Graphic 1">
            <a:extLst>
              <a:ext uri="{FF2B5EF4-FFF2-40B4-BE49-F238E27FC236}">
                <a16:creationId xmlns:a16="http://schemas.microsoft.com/office/drawing/2014/main" id="{F030190E-FAEB-C9FD-E0E5-4845DAA75C3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7985"/>
          <a:stretch/>
        </p:blipFill>
        <p:spPr>
          <a:xfrm>
            <a:off x="3197352" y="3027076"/>
            <a:ext cx="696554" cy="803849"/>
          </a:xfrm>
          <a:prstGeom prst="rect">
            <a:avLst/>
          </a:prstGeom>
        </p:spPr>
      </p:pic>
    </p:spTree>
    <p:extLst>
      <p:ext uri="{BB962C8B-B14F-4D97-AF65-F5344CB8AC3E}">
        <p14:creationId xmlns:p14="http://schemas.microsoft.com/office/powerpoint/2010/main" val="2772632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GB Brand colors">
    <p:spTree>
      <p:nvGrpSpPr>
        <p:cNvPr id="1" name=""/>
        <p:cNvGrpSpPr/>
        <p:nvPr/>
      </p:nvGrpSpPr>
      <p:grpSpPr>
        <a:xfrm>
          <a:off x="0" y="0"/>
          <a:ext cx="0" cy="0"/>
          <a:chOff x="0" y="0"/>
          <a:chExt cx="0" cy="0"/>
        </a:xfrm>
      </p:grpSpPr>
      <p:sp>
        <p:nvSpPr>
          <p:cNvPr id="150" name="TextBox 149">
            <a:extLst>
              <a:ext uri="{FF2B5EF4-FFF2-40B4-BE49-F238E27FC236}">
                <a16:creationId xmlns:a16="http://schemas.microsoft.com/office/drawing/2014/main" id="{A18A3D62-573A-0339-624E-2017E602C7D9}"/>
              </a:ext>
            </a:extLst>
          </p:cNvPr>
          <p:cNvSpPr txBox="1"/>
          <p:nvPr userDrawn="1"/>
        </p:nvSpPr>
        <p:spPr>
          <a:xfrm>
            <a:off x="359502" y="1482836"/>
            <a:ext cx="3421187" cy="4034813"/>
          </a:xfrm>
          <a:prstGeom prst="rect">
            <a:avLst/>
          </a:prstGeom>
          <a:noFill/>
          <a:ln w="25400">
            <a:noFill/>
          </a:ln>
        </p:spPr>
        <p:txBody>
          <a:bodyPr wrap="square" l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0" kern="1200" dirty="0">
                <a:solidFill>
                  <a:schemeClr val="tx1"/>
                </a:solidFill>
                <a:latin typeface="+mn-lt"/>
                <a:ea typeface="+mn-ea"/>
                <a:cs typeface="+mn-cs"/>
              </a:rPr>
              <a:t>Lead with our primary colors—teal and blue. Use accent colors sparingly. Make sure to follow the prescribed color specifications.</a:t>
            </a:r>
          </a:p>
          <a:p>
            <a:endParaRPr lang="en-US" dirty="0"/>
          </a:p>
          <a:p>
            <a:r>
              <a:rPr lang="en-US" sz="1400" b="1" kern="1200" dirty="0">
                <a:solidFill>
                  <a:schemeClr val="tx1"/>
                </a:solidFill>
                <a:latin typeface="+mn-lt"/>
                <a:ea typeface="+mn-ea"/>
                <a:cs typeface="+mn-cs"/>
              </a:rPr>
              <a:t>Important: </a:t>
            </a:r>
          </a:p>
          <a:p>
            <a:pPr marL="0" indent="0" algn="l" defTabSz="914400" rtl="0" eaLnBrk="1" latinLnBrk="0" hangingPunct="1">
              <a:lnSpc>
                <a:spcPct val="100000"/>
              </a:lnSpc>
              <a:spcBef>
                <a:spcPts val="0"/>
              </a:spcBef>
              <a:buFont typeface="Arial" panose="020B0604020202020204" pitchFamily="34" charset="0"/>
              <a:buNone/>
            </a:pPr>
            <a:r>
              <a:rPr lang="en-US" sz="1400" b="0" kern="1200" dirty="0">
                <a:solidFill>
                  <a:schemeClr val="tx1"/>
                </a:solidFill>
                <a:latin typeface="+mn-lt"/>
                <a:ea typeface="+mn-ea"/>
                <a:cs typeface="+mn-cs"/>
              </a:rPr>
              <a:t>Our colors appear as presets in the top menu/s but do not use the automatic tints provided by PowerPoint. These colors are not part of the brand palette.</a:t>
            </a:r>
          </a:p>
        </p:txBody>
      </p:sp>
      <p:sp>
        <p:nvSpPr>
          <p:cNvPr id="88" name="Title 3">
            <a:extLst>
              <a:ext uri="{FF2B5EF4-FFF2-40B4-BE49-F238E27FC236}">
                <a16:creationId xmlns:a16="http://schemas.microsoft.com/office/drawing/2014/main" id="{B0DC776C-BA61-B8BA-1039-8BA1AA94525E}"/>
              </a:ext>
            </a:extLst>
          </p:cNvPr>
          <p:cNvSpPr>
            <a:spLocks noGrp="1"/>
          </p:cNvSpPr>
          <p:nvPr>
            <p:ph type="title" idx="4294967295" hasCustomPrompt="1"/>
          </p:nvPr>
        </p:nvSpPr>
        <p:spPr>
          <a:xfrm>
            <a:off x="347472" y="384048"/>
            <a:ext cx="11315700" cy="438150"/>
          </a:xfrm>
        </p:spPr>
        <p:txBody>
          <a:bodyPr/>
          <a:lstStyle/>
          <a:p>
            <a:r>
              <a:rPr lang="en-US"/>
              <a:t>Color palette</a:t>
            </a:r>
          </a:p>
        </p:txBody>
      </p:sp>
      <p:sp>
        <p:nvSpPr>
          <p:cNvPr id="120" name="Content Placeholder 2">
            <a:extLst>
              <a:ext uri="{FF2B5EF4-FFF2-40B4-BE49-F238E27FC236}">
                <a16:creationId xmlns:a16="http://schemas.microsoft.com/office/drawing/2014/main" id="{8FAC76BB-B2E0-BDF7-F0FE-C478E77B706D}"/>
              </a:ext>
            </a:extLst>
          </p:cNvPr>
          <p:cNvSpPr txBox="1"/>
          <p:nvPr userDrawn="1"/>
        </p:nvSpPr>
        <p:spPr>
          <a:xfrm>
            <a:off x="1950721" y="4794469"/>
            <a:ext cx="1507140" cy="409478"/>
          </a:xfrm>
          <a:prstGeom prst="rect">
            <a:avLst/>
          </a:prstGeom>
        </p:spPr>
        <p:txBody>
          <a:bodyPr vert="horz" lIns="0" tIns="0" rIns="0" bIns="0" rtlCol="0" anchor="ctr">
            <a:noAutofit/>
          </a:bodyPr>
          <a:lstStyle>
            <a:lvl1pPr marL="0" indent="0" algn="l" defTabSz="914400" rtl="0" eaLnBrk="1" latinLnBrk="0" hangingPunct="1">
              <a:spcBef>
                <a:spcPts val="1200"/>
              </a:spcBef>
              <a:spcAft>
                <a:spcPts val="0"/>
              </a:spcAft>
              <a:buClrTx/>
              <a:buFontTx/>
              <a:buNone/>
              <a:tabLst>
                <a:tab pos="1201738" algn="l"/>
              </a:tabLst>
              <a:defRPr sz="1800" b="0" i="0" kern="1200">
                <a:solidFill>
                  <a:schemeClr val="tx2"/>
                </a:solidFill>
                <a:latin typeface="Open Sans Light"/>
                <a:ea typeface="+mn-ea"/>
                <a:cs typeface="Open Sans Light"/>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2pPr>
            <a:lvl3pPr marL="398463" indent="-200025"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800" b="0" i="0" kern="1200">
                <a:solidFill>
                  <a:schemeClr val="tx2"/>
                </a:solidFill>
                <a:latin typeface="Open Sans Light"/>
                <a:ea typeface="+mn-ea"/>
                <a:cs typeface="Open Sans Light"/>
              </a:defRPr>
            </a:lvl4pPr>
            <a:lvl5pPr marL="806450" indent="-182563" algn="l" defTabSz="914400" rtl="0" eaLnBrk="1" latinLnBrk="0" hangingPunct="1">
              <a:spcBef>
                <a:spcPts val="300"/>
              </a:spcBef>
              <a:spcAft>
                <a:spcPts val="0"/>
              </a:spcAft>
              <a:buClrTx/>
              <a:buFont typeface="Lucida Grande"/>
              <a:buChar char="-"/>
              <a:tabLst>
                <a:tab pos="1201738" algn="l"/>
              </a:tabLst>
              <a:defRPr sz="18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6758" fontAlgn="base">
              <a:spcAft>
                <a:spcPts val="600"/>
              </a:spcAft>
            </a:pPr>
            <a:r>
              <a:rPr lang="en-US" sz="1200" dirty="0">
                <a:solidFill>
                  <a:srgbClr val="CC0000"/>
                </a:solidFill>
                <a:latin typeface="+mn-lt"/>
                <a:cs typeface="Arial" panose="020B0604020202020204" pitchFamily="34" charset="0"/>
              </a:rPr>
              <a:t>Do not use these colors.</a:t>
            </a:r>
          </a:p>
        </p:txBody>
      </p:sp>
      <p:grpSp>
        <p:nvGrpSpPr>
          <p:cNvPr id="121" name="Group 120">
            <a:extLst>
              <a:ext uri="{FF2B5EF4-FFF2-40B4-BE49-F238E27FC236}">
                <a16:creationId xmlns:a16="http://schemas.microsoft.com/office/drawing/2014/main" id="{8BDF700D-5C38-F2F5-52CC-8BD719389D0D}"/>
              </a:ext>
            </a:extLst>
          </p:cNvPr>
          <p:cNvGrpSpPr/>
          <p:nvPr userDrawn="1"/>
        </p:nvGrpSpPr>
        <p:grpSpPr>
          <a:xfrm>
            <a:off x="4202430" y="1865348"/>
            <a:ext cx="6207539" cy="3284126"/>
            <a:chOff x="4202430" y="1865348"/>
            <a:chExt cx="6207539" cy="3284126"/>
          </a:xfrm>
        </p:grpSpPr>
        <p:sp>
          <p:nvSpPr>
            <p:cNvPr id="122" name="Rectangle 121">
              <a:extLst>
                <a:ext uri="{FF2B5EF4-FFF2-40B4-BE49-F238E27FC236}">
                  <a16:creationId xmlns:a16="http://schemas.microsoft.com/office/drawing/2014/main" id="{DE3A6B00-42B9-B985-1913-F3B9C4884FD6}"/>
                </a:ext>
              </a:extLst>
            </p:cNvPr>
            <p:cNvSpPr/>
            <p:nvPr/>
          </p:nvSpPr>
          <p:spPr>
            <a:xfrm>
              <a:off x="4202431" y="1865348"/>
              <a:ext cx="879777" cy="692727"/>
            </a:xfrm>
            <a:prstGeom prst="rect">
              <a:avLst/>
            </a:prstGeom>
            <a:solidFill>
              <a:srgbClr val="0182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Rectangle 122">
              <a:extLst>
                <a:ext uri="{FF2B5EF4-FFF2-40B4-BE49-F238E27FC236}">
                  <a16:creationId xmlns:a16="http://schemas.microsoft.com/office/drawing/2014/main" id="{B398584D-CE3F-8AEF-1FCA-85C8413BE99F}"/>
                </a:ext>
              </a:extLst>
            </p:cNvPr>
            <p:cNvSpPr/>
            <p:nvPr/>
          </p:nvSpPr>
          <p:spPr>
            <a:xfrm>
              <a:off x="5267665" y="1865348"/>
              <a:ext cx="879777" cy="692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Rectangle 123">
              <a:extLst>
                <a:ext uri="{FF2B5EF4-FFF2-40B4-BE49-F238E27FC236}">
                  <a16:creationId xmlns:a16="http://schemas.microsoft.com/office/drawing/2014/main" id="{10472008-7C52-1E8C-9A39-84C3F23B5168}"/>
                </a:ext>
              </a:extLst>
            </p:cNvPr>
            <p:cNvSpPr/>
            <p:nvPr/>
          </p:nvSpPr>
          <p:spPr>
            <a:xfrm>
              <a:off x="6332899" y="1865348"/>
              <a:ext cx="879778" cy="692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Rectangle 124">
              <a:extLst>
                <a:ext uri="{FF2B5EF4-FFF2-40B4-BE49-F238E27FC236}">
                  <a16:creationId xmlns:a16="http://schemas.microsoft.com/office/drawing/2014/main" id="{11B5A22C-836A-263F-B90E-F563EAA889E6}"/>
                </a:ext>
              </a:extLst>
            </p:cNvPr>
            <p:cNvSpPr/>
            <p:nvPr/>
          </p:nvSpPr>
          <p:spPr>
            <a:xfrm>
              <a:off x="7398136" y="1865348"/>
              <a:ext cx="879778" cy="69272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Rectangle 125">
              <a:extLst>
                <a:ext uri="{FF2B5EF4-FFF2-40B4-BE49-F238E27FC236}">
                  <a16:creationId xmlns:a16="http://schemas.microsoft.com/office/drawing/2014/main" id="{6D13BBEE-8D6C-8024-4DDC-A14098B3F65D}"/>
                </a:ext>
              </a:extLst>
            </p:cNvPr>
            <p:cNvSpPr/>
            <p:nvPr/>
          </p:nvSpPr>
          <p:spPr>
            <a:xfrm>
              <a:off x="8463373" y="1865348"/>
              <a:ext cx="879778" cy="692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Rectangle 126">
              <a:extLst>
                <a:ext uri="{FF2B5EF4-FFF2-40B4-BE49-F238E27FC236}">
                  <a16:creationId xmlns:a16="http://schemas.microsoft.com/office/drawing/2014/main" id="{38E3E820-5AF0-AF7C-FF6C-390E2A59DFE1}"/>
                </a:ext>
              </a:extLst>
            </p:cNvPr>
            <p:cNvSpPr/>
            <p:nvPr/>
          </p:nvSpPr>
          <p:spPr>
            <a:xfrm>
              <a:off x="4202430" y="3671917"/>
              <a:ext cx="879778" cy="6927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Rectangle 127">
              <a:extLst>
                <a:ext uri="{FF2B5EF4-FFF2-40B4-BE49-F238E27FC236}">
                  <a16:creationId xmlns:a16="http://schemas.microsoft.com/office/drawing/2014/main" id="{4766E1B4-F330-623C-5A53-99EECC0DAB80}"/>
                </a:ext>
              </a:extLst>
            </p:cNvPr>
            <p:cNvSpPr/>
            <p:nvPr/>
          </p:nvSpPr>
          <p:spPr>
            <a:xfrm>
              <a:off x="5267665" y="3671917"/>
              <a:ext cx="879778" cy="6927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Rectangle 128">
              <a:extLst>
                <a:ext uri="{FF2B5EF4-FFF2-40B4-BE49-F238E27FC236}">
                  <a16:creationId xmlns:a16="http://schemas.microsoft.com/office/drawing/2014/main" id="{A42194C2-1437-C0AB-E484-A654645F39D7}"/>
                </a:ext>
              </a:extLst>
            </p:cNvPr>
            <p:cNvSpPr/>
            <p:nvPr/>
          </p:nvSpPr>
          <p:spPr>
            <a:xfrm>
              <a:off x="6332901" y="3676443"/>
              <a:ext cx="879778" cy="6927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Rectangle 129">
              <a:extLst>
                <a:ext uri="{FF2B5EF4-FFF2-40B4-BE49-F238E27FC236}">
                  <a16:creationId xmlns:a16="http://schemas.microsoft.com/office/drawing/2014/main" id="{60969A8D-2728-E105-4619-2A5863EE1F28}"/>
                </a:ext>
              </a:extLst>
            </p:cNvPr>
            <p:cNvSpPr/>
            <p:nvPr/>
          </p:nvSpPr>
          <p:spPr>
            <a:xfrm>
              <a:off x="7398136" y="3676443"/>
              <a:ext cx="879778" cy="6927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TextBox 130">
              <a:extLst>
                <a:ext uri="{FF2B5EF4-FFF2-40B4-BE49-F238E27FC236}">
                  <a16:creationId xmlns:a16="http://schemas.microsoft.com/office/drawing/2014/main" id="{385F3CCC-47F2-6A7A-BD90-F45333C4583C}"/>
                </a:ext>
              </a:extLst>
            </p:cNvPr>
            <p:cNvSpPr txBox="1"/>
            <p:nvPr/>
          </p:nvSpPr>
          <p:spPr>
            <a:xfrm>
              <a:off x="4202430" y="2565923"/>
              <a:ext cx="870852" cy="507831"/>
            </a:xfrm>
            <a:prstGeom prst="rect">
              <a:avLst/>
            </a:prstGeom>
            <a:noFill/>
          </p:spPr>
          <p:txBody>
            <a:bodyPr wrap="square" lIns="0" rIns="0" rtlCol="0">
              <a:spAutoFit/>
            </a:bodyPr>
            <a:lstStyle>
              <a:defPPr>
                <a:defRPr lang="en-US"/>
              </a:defPPr>
              <a:lvl1pPr>
                <a:defRPr sz="900"/>
              </a:lvl1pPr>
            </a:lstStyle>
            <a:p>
              <a:r>
                <a:rPr lang="en-US" dirty="0"/>
                <a:t>Teal</a:t>
              </a:r>
            </a:p>
            <a:p>
              <a:r>
                <a:rPr lang="en-US" dirty="0"/>
                <a:t>RGB 1, 130, 142</a:t>
              </a:r>
            </a:p>
            <a:p>
              <a:r>
                <a:rPr lang="en-US" dirty="0"/>
                <a:t>HEX #01828E</a:t>
              </a:r>
            </a:p>
          </p:txBody>
        </p:sp>
        <p:sp>
          <p:nvSpPr>
            <p:cNvPr id="132" name="TextBox 131">
              <a:extLst>
                <a:ext uri="{FF2B5EF4-FFF2-40B4-BE49-F238E27FC236}">
                  <a16:creationId xmlns:a16="http://schemas.microsoft.com/office/drawing/2014/main" id="{11CDFA37-DF80-B428-651F-6D6A1CF989CF}"/>
                </a:ext>
              </a:extLst>
            </p:cNvPr>
            <p:cNvSpPr txBox="1"/>
            <p:nvPr/>
          </p:nvSpPr>
          <p:spPr>
            <a:xfrm>
              <a:off x="5276590" y="2565923"/>
              <a:ext cx="870852" cy="784830"/>
            </a:xfrm>
            <a:prstGeom prst="rect">
              <a:avLst/>
            </a:prstGeom>
            <a:noFill/>
          </p:spPr>
          <p:txBody>
            <a:bodyPr wrap="square" lIns="0" rIns="0" rtlCol="0">
              <a:spAutoFit/>
            </a:bodyPr>
            <a:lstStyle>
              <a:defPPr>
                <a:defRPr lang="en-US"/>
              </a:defPPr>
              <a:lvl1pPr>
                <a:defRPr sz="900"/>
              </a:lvl1pPr>
            </a:lstStyle>
            <a:p>
              <a:r>
                <a:rPr lang="en-US" dirty="0"/>
                <a:t>Blue</a:t>
              </a:r>
            </a:p>
            <a:p>
              <a:r>
                <a:rPr lang="en-US" dirty="0"/>
                <a:t>RGB 0, 58, 150</a:t>
              </a:r>
            </a:p>
            <a:p>
              <a:r>
                <a:rPr lang="en-US" dirty="0"/>
                <a:t>HEX #003A96</a:t>
              </a:r>
            </a:p>
          </p:txBody>
        </p:sp>
        <p:sp>
          <p:nvSpPr>
            <p:cNvPr id="133" name="TextBox 132">
              <a:extLst>
                <a:ext uri="{FF2B5EF4-FFF2-40B4-BE49-F238E27FC236}">
                  <a16:creationId xmlns:a16="http://schemas.microsoft.com/office/drawing/2014/main" id="{3603BE58-7C1B-7B21-E960-F523BB11EAD5}"/>
                </a:ext>
              </a:extLst>
            </p:cNvPr>
            <p:cNvSpPr txBox="1"/>
            <p:nvPr/>
          </p:nvSpPr>
          <p:spPr>
            <a:xfrm>
              <a:off x="6352721" y="2565923"/>
              <a:ext cx="870852" cy="784830"/>
            </a:xfrm>
            <a:prstGeom prst="rect">
              <a:avLst/>
            </a:prstGeom>
            <a:noFill/>
          </p:spPr>
          <p:txBody>
            <a:bodyPr wrap="square" lIns="0" rIns="0" rtlCol="0">
              <a:spAutoFit/>
            </a:bodyPr>
            <a:lstStyle>
              <a:defPPr>
                <a:defRPr lang="en-US"/>
              </a:defPPr>
              <a:lvl1pPr>
                <a:defRPr sz="900"/>
              </a:lvl1pPr>
            </a:lstStyle>
            <a:p>
              <a:r>
                <a:rPr lang="en-US" dirty="0"/>
                <a:t>Light teal</a:t>
              </a:r>
            </a:p>
            <a:p>
              <a:r>
                <a:rPr lang="en-US" dirty="0"/>
                <a:t>RGB 177, 228, 227</a:t>
              </a:r>
            </a:p>
            <a:p>
              <a:r>
                <a:rPr lang="en-US" dirty="0"/>
                <a:t>HEX #B1E4E3</a:t>
              </a:r>
            </a:p>
          </p:txBody>
        </p:sp>
        <p:sp>
          <p:nvSpPr>
            <p:cNvPr id="134" name="TextBox 133">
              <a:extLst>
                <a:ext uri="{FF2B5EF4-FFF2-40B4-BE49-F238E27FC236}">
                  <a16:creationId xmlns:a16="http://schemas.microsoft.com/office/drawing/2014/main" id="{8A6B8248-0F57-806E-AC7A-E12CA88D9F22}"/>
                </a:ext>
              </a:extLst>
            </p:cNvPr>
            <p:cNvSpPr txBox="1"/>
            <p:nvPr/>
          </p:nvSpPr>
          <p:spPr>
            <a:xfrm>
              <a:off x="7410190" y="2565923"/>
              <a:ext cx="870852" cy="507831"/>
            </a:xfrm>
            <a:prstGeom prst="rect">
              <a:avLst/>
            </a:prstGeom>
            <a:noFill/>
          </p:spPr>
          <p:txBody>
            <a:bodyPr wrap="square" lIns="0" rIns="0" rtlCol="0">
              <a:spAutoFit/>
            </a:bodyPr>
            <a:lstStyle>
              <a:defPPr>
                <a:defRPr lang="en-US"/>
              </a:defPPr>
              <a:lvl1pPr>
                <a:defRPr sz="900"/>
              </a:lvl1pPr>
            </a:lstStyle>
            <a:p>
              <a:r>
                <a:rPr lang="en-US" dirty="0"/>
                <a:t>White</a:t>
              </a:r>
            </a:p>
            <a:p>
              <a:r>
                <a:rPr lang="en-US" dirty="0"/>
                <a:t>RGB 255, 255, 255</a:t>
              </a:r>
            </a:p>
            <a:p>
              <a:r>
                <a:rPr lang="en-US" dirty="0"/>
                <a:t>HEX #FFFFFF</a:t>
              </a:r>
            </a:p>
          </p:txBody>
        </p:sp>
        <p:sp>
          <p:nvSpPr>
            <p:cNvPr id="135" name="TextBox 134">
              <a:extLst>
                <a:ext uri="{FF2B5EF4-FFF2-40B4-BE49-F238E27FC236}">
                  <a16:creationId xmlns:a16="http://schemas.microsoft.com/office/drawing/2014/main" id="{C50E4703-D840-66B5-B95F-9694213793A0}"/>
                </a:ext>
              </a:extLst>
            </p:cNvPr>
            <p:cNvSpPr txBox="1"/>
            <p:nvPr/>
          </p:nvSpPr>
          <p:spPr>
            <a:xfrm>
              <a:off x="8473880" y="2565923"/>
              <a:ext cx="870852" cy="507831"/>
            </a:xfrm>
            <a:prstGeom prst="rect">
              <a:avLst/>
            </a:prstGeom>
            <a:noFill/>
          </p:spPr>
          <p:txBody>
            <a:bodyPr wrap="square" lIns="0" rIns="0" rtlCol="0">
              <a:spAutoFit/>
            </a:bodyPr>
            <a:lstStyle>
              <a:defPPr>
                <a:defRPr lang="en-US"/>
              </a:defPPr>
              <a:lvl1pPr>
                <a:defRPr sz="900"/>
              </a:lvl1pPr>
            </a:lstStyle>
            <a:p>
              <a:r>
                <a:rPr lang="en-US" dirty="0"/>
                <a:t>Black</a:t>
              </a:r>
            </a:p>
            <a:p>
              <a:r>
                <a:rPr lang="en-US" dirty="0"/>
                <a:t>RGB 0, 0, 0</a:t>
              </a:r>
            </a:p>
            <a:p>
              <a:r>
                <a:rPr lang="en-US" dirty="0"/>
                <a:t>HEX #000000</a:t>
              </a:r>
            </a:p>
          </p:txBody>
        </p:sp>
        <p:sp>
          <p:nvSpPr>
            <p:cNvPr id="136" name="TextBox 135">
              <a:extLst>
                <a:ext uri="{FF2B5EF4-FFF2-40B4-BE49-F238E27FC236}">
                  <a16:creationId xmlns:a16="http://schemas.microsoft.com/office/drawing/2014/main" id="{3C94ACD2-4451-0001-CE89-59A741C29E7A}"/>
                </a:ext>
              </a:extLst>
            </p:cNvPr>
            <p:cNvSpPr txBox="1"/>
            <p:nvPr/>
          </p:nvSpPr>
          <p:spPr>
            <a:xfrm>
              <a:off x="4202430" y="4364644"/>
              <a:ext cx="870852" cy="507831"/>
            </a:xfrm>
            <a:prstGeom prst="rect">
              <a:avLst/>
            </a:prstGeom>
            <a:noFill/>
          </p:spPr>
          <p:txBody>
            <a:bodyPr wrap="square" lIns="0" rIns="0" rtlCol="0">
              <a:spAutoFit/>
            </a:bodyPr>
            <a:lstStyle/>
            <a:p>
              <a:r>
                <a:rPr lang="en-US" sz="900" dirty="0"/>
                <a:t>Cyan</a:t>
              </a:r>
            </a:p>
            <a:p>
              <a:r>
                <a:rPr lang="en-US" sz="900" dirty="0"/>
                <a:t>RGB 0, 119, 200</a:t>
              </a:r>
            </a:p>
            <a:p>
              <a:r>
                <a:rPr lang="en-US" sz="900" dirty="0"/>
                <a:t>HEX #</a:t>
              </a:r>
              <a:r>
                <a:rPr lang="en-US" sz="900" cap="all" dirty="0"/>
                <a:t>0077C8</a:t>
              </a:r>
              <a:endParaRPr lang="en-US" sz="900" dirty="0"/>
            </a:p>
          </p:txBody>
        </p:sp>
        <p:sp>
          <p:nvSpPr>
            <p:cNvPr id="137" name="TextBox 136">
              <a:extLst>
                <a:ext uri="{FF2B5EF4-FFF2-40B4-BE49-F238E27FC236}">
                  <a16:creationId xmlns:a16="http://schemas.microsoft.com/office/drawing/2014/main" id="{273B8536-E4B1-B03B-4B82-AD59C2A205B3}"/>
                </a:ext>
              </a:extLst>
            </p:cNvPr>
            <p:cNvSpPr txBox="1"/>
            <p:nvPr/>
          </p:nvSpPr>
          <p:spPr>
            <a:xfrm>
              <a:off x="5276590" y="4364644"/>
              <a:ext cx="870852" cy="784830"/>
            </a:xfrm>
            <a:prstGeom prst="rect">
              <a:avLst/>
            </a:prstGeom>
            <a:noFill/>
          </p:spPr>
          <p:txBody>
            <a:bodyPr wrap="square" lIns="0" rIns="0" rtlCol="0">
              <a:spAutoFit/>
            </a:bodyPr>
            <a:lstStyle>
              <a:defPPr>
                <a:defRPr lang="en-US"/>
              </a:defPPr>
              <a:lvl1pPr>
                <a:defRPr sz="900"/>
              </a:lvl1pPr>
            </a:lstStyle>
            <a:p>
              <a:r>
                <a:rPr lang="en-US" dirty="0"/>
                <a:t>Gold</a:t>
              </a:r>
            </a:p>
            <a:p>
              <a:r>
                <a:rPr lang="en-US" dirty="0"/>
                <a:t>RGB 207, 127, 0</a:t>
              </a:r>
            </a:p>
            <a:p>
              <a:r>
                <a:rPr lang="en-US" dirty="0"/>
                <a:t>HEX #CF7F00</a:t>
              </a:r>
            </a:p>
          </p:txBody>
        </p:sp>
        <p:sp>
          <p:nvSpPr>
            <p:cNvPr id="138" name="TextBox 137">
              <a:extLst>
                <a:ext uri="{FF2B5EF4-FFF2-40B4-BE49-F238E27FC236}">
                  <a16:creationId xmlns:a16="http://schemas.microsoft.com/office/drawing/2014/main" id="{FF895C1C-11E6-BE23-AB22-7B6B393ED0C1}"/>
                </a:ext>
              </a:extLst>
            </p:cNvPr>
            <p:cNvSpPr txBox="1"/>
            <p:nvPr/>
          </p:nvSpPr>
          <p:spPr>
            <a:xfrm>
              <a:off x="6352721" y="4364644"/>
              <a:ext cx="870852" cy="784830"/>
            </a:xfrm>
            <a:prstGeom prst="rect">
              <a:avLst/>
            </a:prstGeom>
            <a:noFill/>
          </p:spPr>
          <p:txBody>
            <a:bodyPr wrap="square" lIns="0" rIns="0" rtlCol="0">
              <a:spAutoFit/>
            </a:bodyPr>
            <a:lstStyle>
              <a:defPPr>
                <a:defRPr lang="en-US"/>
              </a:defPPr>
              <a:lvl1pPr>
                <a:defRPr sz="900"/>
              </a:lvl1pPr>
            </a:lstStyle>
            <a:p>
              <a:r>
                <a:rPr lang="en-US" dirty="0"/>
                <a:t>Purple</a:t>
              </a:r>
            </a:p>
            <a:p>
              <a:r>
                <a:rPr lang="en-US" dirty="0"/>
                <a:t>RGB 92, 6, 140</a:t>
              </a:r>
            </a:p>
            <a:p>
              <a:r>
                <a:rPr lang="en-US" dirty="0"/>
                <a:t>HEX #5C068C</a:t>
              </a:r>
            </a:p>
          </p:txBody>
        </p:sp>
        <p:sp>
          <p:nvSpPr>
            <p:cNvPr id="139" name="TextBox 138">
              <a:extLst>
                <a:ext uri="{FF2B5EF4-FFF2-40B4-BE49-F238E27FC236}">
                  <a16:creationId xmlns:a16="http://schemas.microsoft.com/office/drawing/2014/main" id="{7632BB0B-06F8-1F40-9927-AC1D7C8B71AD}"/>
                </a:ext>
              </a:extLst>
            </p:cNvPr>
            <p:cNvSpPr txBox="1"/>
            <p:nvPr/>
          </p:nvSpPr>
          <p:spPr>
            <a:xfrm>
              <a:off x="7410190" y="4364644"/>
              <a:ext cx="870852" cy="784830"/>
            </a:xfrm>
            <a:prstGeom prst="rect">
              <a:avLst/>
            </a:prstGeom>
            <a:noFill/>
          </p:spPr>
          <p:txBody>
            <a:bodyPr wrap="square" lIns="0" rIns="0" rtlCol="0">
              <a:spAutoFit/>
            </a:bodyPr>
            <a:lstStyle>
              <a:defPPr>
                <a:defRPr lang="en-US"/>
              </a:defPPr>
              <a:lvl1pPr>
                <a:defRPr sz="900"/>
              </a:lvl1pPr>
            </a:lstStyle>
            <a:p>
              <a:r>
                <a:rPr lang="en-US" dirty="0"/>
                <a:t>Red</a:t>
              </a:r>
            </a:p>
            <a:p>
              <a:r>
                <a:rPr lang="en-US" dirty="0"/>
                <a:t>RGB 206, 0, 55</a:t>
              </a:r>
            </a:p>
            <a:p>
              <a:r>
                <a:rPr lang="en-US" dirty="0"/>
                <a:t>HEX #CE0037</a:t>
              </a:r>
            </a:p>
          </p:txBody>
        </p:sp>
        <p:sp>
          <p:nvSpPr>
            <p:cNvPr id="140" name="Rectangle 139">
              <a:extLst>
                <a:ext uri="{FF2B5EF4-FFF2-40B4-BE49-F238E27FC236}">
                  <a16:creationId xmlns:a16="http://schemas.microsoft.com/office/drawing/2014/main" id="{F28953BA-6F89-1BAD-AC1D-BED7B2944F28}"/>
                </a:ext>
              </a:extLst>
            </p:cNvPr>
            <p:cNvSpPr/>
            <p:nvPr/>
          </p:nvSpPr>
          <p:spPr>
            <a:xfrm>
              <a:off x="9528610" y="1865348"/>
              <a:ext cx="879778" cy="6927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TextBox 140">
              <a:extLst>
                <a:ext uri="{FF2B5EF4-FFF2-40B4-BE49-F238E27FC236}">
                  <a16:creationId xmlns:a16="http://schemas.microsoft.com/office/drawing/2014/main" id="{2D7D33A9-5BB6-9E8C-1035-3DCE3A8908F4}"/>
                </a:ext>
              </a:extLst>
            </p:cNvPr>
            <p:cNvSpPr txBox="1"/>
            <p:nvPr/>
          </p:nvSpPr>
          <p:spPr>
            <a:xfrm>
              <a:off x="9539117" y="2565923"/>
              <a:ext cx="870852" cy="507831"/>
            </a:xfrm>
            <a:prstGeom prst="rect">
              <a:avLst/>
            </a:prstGeom>
            <a:noFill/>
          </p:spPr>
          <p:txBody>
            <a:bodyPr wrap="square" lIns="0" rIns="0" rtlCol="0">
              <a:spAutoFit/>
            </a:bodyPr>
            <a:lstStyle>
              <a:defPPr>
                <a:defRPr lang="en-US"/>
              </a:defPPr>
              <a:lvl1pPr>
                <a:defRPr sz="900"/>
              </a:lvl1pPr>
            </a:lstStyle>
            <a:p>
              <a:r>
                <a:rPr lang="en-US" dirty="0"/>
                <a:t>Gray (tint of black)</a:t>
              </a:r>
            </a:p>
            <a:p>
              <a:r>
                <a:rPr lang="en-US" dirty="0"/>
                <a:t>RGB 128, 128, 128</a:t>
              </a:r>
            </a:p>
            <a:p>
              <a:r>
                <a:rPr lang="en-US" dirty="0"/>
                <a:t>HEX #808080</a:t>
              </a:r>
            </a:p>
          </p:txBody>
        </p:sp>
      </p:grpSp>
      <p:grpSp>
        <p:nvGrpSpPr>
          <p:cNvPr id="142" name="Group 141">
            <a:extLst>
              <a:ext uri="{FF2B5EF4-FFF2-40B4-BE49-F238E27FC236}">
                <a16:creationId xmlns:a16="http://schemas.microsoft.com/office/drawing/2014/main" id="{45F9F751-9775-FB60-3A8E-796E56D09428}"/>
              </a:ext>
            </a:extLst>
          </p:cNvPr>
          <p:cNvGrpSpPr/>
          <p:nvPr userDrawn="1"/>
        </p:nvGrpSpPr>
        <p:grpSpPr>
          <a:xfrm>
            <a:off x="350576" y="4472310"/>
            <a:ext cx="1519546" cy="1679596"/>
            <a:chOff x="640134" y="4358064"/>
            <a:chExt cx="1519546" cy="1679596"/>
          </a:xfrm>
        </p:grpSpPr>
        <p:grpSp>
          <p:nvGrpSpPr>
            <p:cNvPr id="143" name="Group 142">
              <a:extLst>
                <a:ext uri="{FF2B5EF4-FFF2-40B4-BE49-F238E27FC236}">
                  <a16:creationId xmlns:a16="http://schemas.microsoft.com/office/drawing/2014/main" id="{11F5A0F2-7557-71D0-861A-AB66D4D5C66D}"/>
                </a:ext>
              </a:extLst>
            </p:cNvPr>
            <p:cNvGrpSpPr/>
            <p:nvPr/>
          </p:nvGrpSpPr>
          <p:grpSpPr>
            <a:xfrm>
              <a:off x="640134" y="4358064"/>
              <a:ext cx="1519546" cy="1679596"/>
              <a:chOff x="778902" y="4016442"/>
              <a:chExt cx="1519546" cy="1679596"/>
            </a:xfrm>
          </p:grpSpPr>
          <p:pic>
            <p:nvPicPr>
              <p:cNvPr id="145" name="Picture 144">
                <a:extLst>
                  <a:ext uri="{FF2B5EF4-FFF2-40B4-BE49-F238E27FC236}">
                    <a16:creationId xmlns:a16="http://schemas.microsoft.com/office/drawing/2014/main" id="{6389E7B5-192D-D642-133C-EA965BFBBC22}"/>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787831" y="4016442"/>
                <a:ext cx="1510615" cy="1673556"/>
              </a:xfrm>
              <a:prstGeom prst="rect">
                <a:avLst/>
              </a:prstGeom>
            </p:spPr>
          </p:pic>
          <p:grpSp>
            <p:nvGrpSpPr>
              <p:cNvPr id="146" name="Group 145">
                <a:extLst>
                  <a:ext uri="{FF2B5EF4-FFF2-40B4-BE49-F238E27FC236}">
                    <a16:creationId xmlns:a16="http://schemas.microsoft.com/office/drawing/2014/main" id="{4BF65679-FABD-4848-F334-C73F7C327840}"/>
                  </a:ext>
                </a:extLst>
              </p:cNvPr>
              <p:cNvGrpSpPr/>
              <p:nvPr/>
            </p:nvGrpSpPr>
            <p:grpSpPr>
              <a:xfrm>
                <a:off x="778902" y="4595770"/>
                <a:ext cx="1519546" cy="1100268"/>
                <a:chOff x="748092" y="4483339"/>
                <a:chExt cx="1162709" cy="1082369"/>
              </a:xfrm>
            </p:grpSpPr>
            <p:sp>
              <p:nvSpPr>
                <p:cNvPr id="147" name="Rectangle 146">
                  <a:extLst>
                    <a:ext uri="{FF2B5EF4-FFF2-40B4-BE49-F238E27FC236}">
                      <a16:creationId xmlns:a16="http://schemas.microsoft.com/office/drawing/2014/main" id="{6C4EB8C7-2024-02CA-9A01-48FB3B11B912}"/>
                    </a:ext>
                  </a:extLst>
                </p:cNvPr>
                <p:cNvSpPr/>
                <p:nvPr/>
              </p:nvSpPr>
              <p:spPr>
                <a:xfrm>
                  <a:off x="754924" y="4489284"/>
                  <a:ext cx="1155877" cy="1064533"/>
                </a:xfrm>
                <a:prstGeom prst="rect">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48" name="Straight Connector 147">
                  <a:extLst>
                    <a:ext uri="{FF2B5EF4-FFF2-40B4-BE49-F238E27FC236}">
                      <a16:creationId xmlns:a16="http://schemas.microsoft.com/office/drawing/2014/main" id="{64702A62-DEE6-8E18-A4D2-574652B3522B}"/>
                    </a:ext>
                  </a:extLst>
                </p:cNvPr>
                <p:cNvCxnSpPr/>
                <p:nvPr/>
              </p:nvCxnSpPr>
              <p:spPr bwMode="gray">
                <a:xfrm>
                  <a:off x="748092" y="4501175"/>
                  <a:ext cx="1162706" cy="1064533"/>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Connector 148">
                  <a:extLst>
                    <a:ext uri="{FF2B5EF4-FFF2-40B4-BE49-F238E27FC236}">
                      <a16:creationId xmlns:a16="http://schemas.microsoft.com/office/drawing/2014/main" id="{3366A185-ED3A-C473-7FFD-371CBB9FE0AC}"/>
                    </a:ext>
                  </a:extLst>
                </p:cNvPr>
                <p:cNvCxnSpPr/>
                <p:nvPr/>
              </p:nvCxnSpPr>
              <p:spPr bwMode="gray">
                <a:xfrm flipH="1">
                  <a:off x="754922" y="4483339"/>
                  <a:ext cx="1155878" cy="1076425"/>
                </a:xfrm>
                <a:prstGeom prst="line">
                  <a:avLst/>
                </a:prstGeom>
                <a:noFill/>
                <a:ln w="19050">
                  <a:solidFill>
                    <a:srgbClr val="CC000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44" name="Rectangle 143">
              <a:extLst>
                <a:ext uri="{FF2B5EF4-FFF2-40B4-BE49-F238E27FC236}">
                  <a16:creationId xmlns:a16="http://schemas.microsoft.com/office/drawing/2014/main" id="{A3C3B28E-8F6D-0D27-0D50-EEFEF539C677}"/>
                </a:ext>
              </a:extLst>
            </p:cNvPr>
            <p:cNvSpPr/>
            <p:nvPr/>
          </p:nvSpPr>
          <p:spPr>
            <a:xfrm>
              <a:off x="914400" y="4358064"/>
              <a:ext cx="1245276" cy="18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extBox 1">
            <a:extLst>
              <a:ext uri="{FF2B5EF4-FFF2-40B4-BE49-F238E27FC236}">
                <a16:creationId xmlns:a16="http://schemas.microsoft.com/office/drawing/2014/main" id="{FF17EE85-C178-BBE4-5C18-0515D16B55C6}"/>
              </a:ext>
            </a:extLst>
          </p:cNvPr>
          <p:cNvSpPr txBox="1"/>
          <p:nvPr userDrawn="1"/>
        </p:nvSpPr>
        <p:spPr>
          <a:xfrm>
            <a:off x="4205700" y="1482836"/>
            <a:ext cx="3421187" cy="4034813"/>
          </a:xfrm>
          <a:prstGeom prst="rect">
            <a:avLst/>
          </a:prstGeom>
          <a:noFill/>
          <a:ln w="25400">
            <a:noFill/>
          </a:ln>
        </p:spPr>
        <p:txBody>
          <a:bodyPr wrap="square" lIns="0" tIns="0" rtlCol="0">
            <a:noAutofit/>
          </a:bodyPr>
          <a:lstStyle/>
          <a:p>
            <a:pPr marL="0" indent="0" algn="l" defTabSz="914400" rtl="0" eaLnBrk="1" latinLnBrk="0" hangingPunct="1">
              <a:lnSpc>
                <a:spcPct val="100000"/>
              </a:lnSpc>
              <a:spcBef>
                <a:spcPts val="0"/>
              </a:spcBef>
              <a:buFont typeface="Arial" panose="020B0604020202020204" pitchFamily="34" charset="0"/>
              <a:buNone/>
            </a:pPr>
            <a:r>
              <a:rPr lang="en-US" sz="2000" b="1" kern="1200" dirty="0">
                <a:solidFill>
                  <a:schemeClr val="tx1"/>
                </a:solidFill>
                <a:latin typeface="+mn-lt"/>
                <a:ea typeface="+mn-ea"/>
                <a:cs typeface="+mn-cs"/>
              </a:rPr>
              <a:t>Primary colors</a:t>
            </a:r>
          </a:p>
          <a:p>
            <a:endParaRPr lang="en-US" sz="2400" dirty="0"/>
          </a:p>
          <a:p>
            <a:endParaRPr lang="en-US" sz="2400" dirty="0"/>
          </a:p>
          <a:p>
            <a:endParaRPr lang="en-US" sz="2400" dirty="0"/>
          </a:p>
          <a:p>
            <a:pPr>
              <a:spcBef>
                <a:spcPts val="600"/>
              </a:spcBef>
            </a:pPr>
            <a:endParaRPr lang="en-US" sz="2400" dirty="0"/>
          </a:p>
          <a:p>
            <a:pPr marL="0" indent="0" algn="l" defTabSz="914400" rtl="0" eaLnBrk="1" latinLnBrk="0" hangingPunct="1">
              <a:lnSpc>
                <a:spcPct val="100000"/>
              </a:lnSpc>
              <a:spcBef>
                <a:spcPts val="0"/>
              </a:spcBef>
              <a:buFont typeface="Arial" panose="020B0604020202020204" pitchFamily="34" charset="0"/>
              <a:buNone/>
            </a:pPr>
            <a:r>
              <a:rPr lang="en-US" sz="2000" b="1" kern="1200" dirty="0">
                <a:solidFill>
                  <a:schemeClr val="tx1"/>
                </a:solidFill>
                <a:latin typeface="+mn-lt"/>
                <a:ea typeface="+mn-ea"/>
                <a:cs typeface="+mn-cs"/>
              </a:rPr>
              <a:t>Secondary colors</a:t>
            </a:r>
          </a:p>
          <a:p>
            <a:endParaRPr lang="en-US" sz="2400" dirty="0"/>
          </a:p>
          <a:p>
            <a:endParaRPr lang="en-US" sz="2400" dirty="0"/>
          </a:p>
          <a:p>
            <a:endParaRPr lang="en-US" sz="2400" dirty="0"/>
          </a:p>
          <a:p>
            <a:endParaRPr lang="en-US" sz="2400" dirty="0"/>
          </a:p>
          <a:p>
            <a:endParaRPr lang="en-US" sz="2400" dirty="0"/>
          </a:p>
          <a:p>
            <a:pPr marL="0" indent="0" algn="l" defTabSz="914400" rtl="0" eaLnBrk="1" latinLnBrk="0" hangingPunct="1">
              <a:lnSpc>
                <a:spcPct val="100000"/>
              </a:lnSpc>
              <a:spcBef>
                <a:spcPts val="0"/>
              </a:spcBef>
              <a:buFont typeface="Arial" panose="020B0604020202020204" pitchFamily="34" charset="0"/>
              <a:buNone/>
            </a:pPr>
            <a:r>
              <a:rPr lang="en-US" sz="1400" b="0" kern="1200" dirty="0">
                <a:solidFill>
                  <a:schemeClr val="tx1"/>
                </a:solidFill>
                <a:latin typeface="+mn-lt"/>
                <a:ea typeface="+mn-ea"/>
                <a:cs typeface="+mn-cs"/>
              </a:rPr>
              <a:t>In this template, these colors appear automatically in the PowerPoint </a:t>
            </a:r>
            <a:br>
              <a:rPr lang="en-US" sz="1400" b="0" kern="1200" dirty="0">
                <a:solidFill>
                  <a:schemeClr val="tx1"/>
                </a:solidFill>
                <a:latin typeface="+mn-lt"/>
                <a:ea typeface="+mn-ea"/>
                <a:cs typeface="+mn-cs"/>
              </a:rPr>
            </a:br>
            <a:r>
              <a:rPr lang="en-US" sz="1400" b="0" kern="1200" dirty="0">
                <a:solidFill>
                  <a:schemeClr val="tx1"/>
                </a:solidFill>
                <a:latin typeface="+mn-lt"/>
                <a:ea typeface="+mn-ea"/>
                <a:cs typeface="+mn-cs"/>
              </a:rPr>
              <a:t>color pull-down menu.</a:t>
            </a:r>
          </a:p>
        </p:txBody>
      </p:sp>
    </p:spTree>
    <p:extLst>
      <p:ext uri="{BB962C8B-B14F-4D97-AF65-F5344CB8AC3E}">
        <p14:creationId xmlns:p14="http://schemas.microsoft.com/office/powerpoint/2010/main" val="2453219192"/>
      </p:ext>
    </p:extLst>
  </p:cSld>
  <p:clrMapOvr>
    <a:masterClrMapping/>
  </p:clrMapOvr>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65348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14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116" y="2377734"/>
            <a:ext cx="11425767" cy="1620837"/>
          </a:xfrm>
        </p:spPr>
        <p:txBody>
          <a:bodyPr/>
          <a:lstStyle/>
          <a:p>
            <a:r>
              <a:rPr lang="en-US"/>
              <a:t>Click to edit Master title style</a:t>
            </a:r>
          </a:p>
        </p:txBody>
      </p:sp>
      <p:sp>
        <p:nvSpPr>
          <p:cNvPr id="3" name="Subtitle 2"/>
          <p:cNvSpPr>
            <a:spLocks noGrp="1"/>
          </p:cNvSpPr>
          <p:nvPr>
            <p:ph type="subTitle" idx="1"/>
          </p:nvPr>
        </p:nvSpPr>
        <p:spPr>
          <a:xfrm>
            <a:off x="1391707" y="4293017"/>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21635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310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79775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807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538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5180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6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64207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1823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28828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680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017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12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93218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967583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9316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899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761936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Photo 1 - Buil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22AD9-19AD-6542-86A2-5651426A5FE4}"/>
              </a:ext>
            </a:extLst>
          </p:cNvPr>
          <p:cNvPicPr>
            <a:picLocks noChangeAspect="1"/>
          </p:cNvPicPr>
          <p:nvPr userDrawn="1"/>
        </p:nvPicPr>
        <p:blipFill rotWithShape="1">
          <a:blip r:embed="rId2"/>
          <a:srcRect l="-1" t="-292" r="469" b="9679"/>
          <a:stretch/>
        </p:blipFill>
        <p:spPr>
          <a:xfrm>
            <a:off x="2752727" y="2024201"/>
            <a:ext cx="9439272" cy="4833799"/>
          </a:xfrm>
          <a:prstGeom prst="rect">
            <a:avLst/>
          </a:prstGeom>
        </p:spPr>
      </p:pic>
      <p:pic>
        <p:nvPicPr>
          <p:cNvPr id="8" name="Picture 7">
            <a:extLst>
              <a:ext uri="{FF2B5EF4-FFF2-40B4-BE49-F238E27FC236}">
                <a16:creationId xmlns:a16="http://schemas.microsoft.com/office/drawing/2014/main" id="{22B0C664-5FC1-7946-9755-F58C88138FDA}"/>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9" name="Text Placeholder 3">
            <a:extLst>
              <a:ext uri="{FF2B5EF4-FFF2-40B4-BE49-F238E27FC236}">
                <a16:creationId xmlns:a16="http://schemas.microsoft.com/office/drawing/2014/main" id="{7D225625-ED74-8247-A823-B005DD20B3C3}"/>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0" name="Text Placeholder 5">
            <a:extLst>
              <a:ext uri="{FF2B5EF4-FFF2-40B4-BE49-F238E27FC236}">
                <a16:creationId xmlns:a16="http://schemas.microsoft.com/office/drawing/2014/main" id="{2206E9FD-88CC-3143-B605-0ACAC962FE92}"/>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1" name="Text Placeholder 2">
            <a:extLst>
              <a:ext uri="{FF2B5EF4-FFF2-40B4-BE49-F238E27FC236}">
                <a16:creationId xmlns:a16="http://schemas.microsoft.com/office/drawing/2014/main" id="{5B3DB7DB-6D77-3048-9973-07114C7F9499}"/>
              </a:ext>
            </a:extLst>
          </p:cNvPr>
          <p:cNvSpPr>
            <a:spLocks noGrp="1"/>
          </p:cNvSpPr>
          <p:nvPr>
            <p:ph type="body" sz="quarter" idx="25" hasCustomPrompt="1"/>
          </p:nvPr>
        </p:nvSpPr>
        <p:spPr>
          <a:xfrm>
            <a:off x="534990" y="2730122"/>
            <a:ext cx="5160132"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6" name="Text Placeholder 13">
            <a:extLst>
              <a:ext uri="{FF2B5EF4-FFF2-40B4-BE49-F238E27FC236}">
                <a16:creationId xmlns:a16="http://schemas.microsoft.com/office/drawing/2014/main" id="{22B34EA2-AA76-0143-B6C2-2561421C3AA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2" name="Rectangle 11">
            <a:extLst>
              <a:ext uri="{FF2B5EF4-FFF2-40B4-BE49-F238E27FC236}">
                <a16:creationId xmlns:a16="http://schemas.microsoft.com/office/drawing/2014/main" id="{A2F91185-DA46-0A48-97B6-6FF7D560CB3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1813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Photo 1 - Build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3EFBA1-1D3F-6A48-A84C-5B2ED3D9187E}"/>
              </a:ext>
            </a:extLst>
          </p:cNvPr>
          <p:cNvPicPr>
            <a:picLocks noChangeAspect="1"/>
          </p:cNvPicPr>
          <p:nvPr userDrawn="1"/>
        </p:nvPicPr>
        <p:blipFill>
          <a:blip r:embed="rId2"/>
          <a:srcRect t="7537" b="7537"/>
          <a:stretch/>
        </p:blipFill>
        <p:spPr>
          <a:xfrm>
            <a:off x="31804" y="1033824"/>
            <a:ext cx="12192000" cy="5824176"/>
          </a:xfrm>
          <a:prstGeom prst="rect">
            <a:avLst/>
          </a:prstGeom>
        </p:spPr>
      </p:pic>
      <p:pic>
        <p:nvPicPr>
          <p:cNvPr id="10" name="Picture 9">
            <a:extLst>
              <a:ext uri="{FF2B5EF4-FFF2-40B4-BE49-F238E27FC236}">
                <a16:creationId xmlns:a16="http://schemas.microsoft.com/office/drawing/2014/main" id="{22B9F3C9-ABB7-AD43-AE2A-6C99E3122D56}"/>
              </a:ext>
            </a:extLst>
          </p:cNvPr>
          <p:cNvPicPr>
            <a:picLocks noChangeAspect="1"/>
          </p:cNvPicPr>
          <p:nvPr userDrawn="1"/>
        </p:nvPicPr>
        <p:blipFill>
          <a:blip r:embed="rId3"/>
          <a:stretch>
            <a:fillRect/>
          </a:stretch>
        </p:blipFill>
        <p:spPr>
          <a:xfrm>
            <a:off x="390750" y="383702"/>
            <a:ext cx="2077007" cy="1140705"/>
          </a:xfrm>
          <a:prstGeom prst="rect">
            <a:avLst/>
          </a:prstGeom>
        </p:spPr>
      </p:pic>
      <p:sp>
        <p:nvSpPr>
          <p:cNvPr id="11" name="Text Placeholder 3">
            <a:extLst>
              <a:ext uri="{FF2B5EF4-FFF2-40B4-BE49-F238E27FC236}">
                <a16:creationId xmlns:a16="http://schemas.microsoft.com/office/drawing/2014/main" id="{9AC62C62-D07A-0C47-943E-CC2EFC7F0176}"/>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rgbClr val="7F7F7F"/>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12" name="Text Placeholder 5">
            <a:extLst>
              <a:ext uri="{FF2B5EF4-FFF2-40B4-BE49-F238E27FC236}">
                <a16:creationId xmlns:a16="http://schemas.microsoft.com/office/drawing/2014/main" id="{5D8AD303-B885-4E49-9FF1-ADCFFEF50D4A}"/>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rgbClr val="7F7F7F"/>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6C9ADFC0-C2C6-5C42-B3AC-51F3FA7F326E}"/>
              </a:ext>
            </a:extLst>
          </p:cNvPr>
          <p:cNvSpPr>
            <a:spLocks noGrp="1"/>
          </p:cNvSpPr>
          <p:nvPr>
            <p:ph type="body" sz="quarter" idx="25" hasCustomPrompt="1"/>
          </p:nvPr>
        </p:nvSpPr>
        <p:spPr>
          <a:xfrm>
            <a:off x="534990" y="2730122"/>
            <a:ext cx="5001106" cy="1519239"/>
          </a:xfrm>
          <a:prstGeom prst="rect">
            <a:avLst/>
          </a:prstGeom>
        </p:spPr>
        <p:txBody>
          <a:bodyPr>
            <a:no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8" name="Text Placeholder 13">
            <a:extLst>
              <a:ext uri="{FF2B5EF4-FFF2-40B4-BE49-F238E27FC236}">
                <a16:creationId xmlns:a16="http://schemas.microsoft.com/office/drawing/2014/main" id="{E4791E47-DF71-2947-B1BC-A9B876DDD53B}"/>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rgbClr val="7F7F7F"/>
                </a:solidFill>
                <a:latin typeface="Calibri" panose="020F0502020204030204" pitchFamily="34" charset="0"/>
                <a:cs typeface="Calibri" panose="020F0502020204030204" pitchFamily="34" charset="0"/>
              </a:defRPr>
            </a:lvl1pPr>
          </a:lstStyle>
          <a:p>
            <a:r>
              <a:rPr lang="en-US" dirty="0"/>
              <a:t>OPTIONAL SUBTITLE HERE</a:t>
            </a:r>
          </a:p>
        </p:txBody>
      </p:sp>
      <p:sp>
        <p:nvSpPr>
          <p:cNvPr id="14" name="Rectangle 13">
            <a:extLst>
              <a:ext uri="{FF2B5EF4-FFF2-40B4-BE49-F238E27FC236}">
                <a16:creationId xmlns:a16="http://schemas.microsoft.com/office/drawing/2014/main" id="{C2DBAF1E-6183-DB4C-8E64-434EB053C33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90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60225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Whitney Light" pitchFamily="2" charset="77"/>
              </a:defRPr>
            </a:lvl1pPr>
          </a:lstStyle>
          <a:p>
            <a:fld id="{86CB4B4D-7CA3-9044-876B-883B54F8677D}" type="slidenum">
              <a:rPr lang="en-US" smtClean="0"/>
              <a:pPr/>
              <a:t>‹#›</a:t>
            </a:fld>
            <a:endParaRPr lang="en-US" dirty="0"/>
          </a:p>
        </p:txBody>
      </p:sp>
      <p:pic>
        <p:nvPicPr>
          <p:cNvPr id="10" name="Picture 9" descr="Logo&#10;&#10;Description automatically generated">
            <a:extLst>
              <a:ext uri="{FF2B5EF4-FFF2-40B4-BE49-F238E27FC236}">
                <a16:creationId xmlns:a16="http://schemas.microsoft.com/office/drawing/2014/main" id="{6F6DEBDC-747A-C646-93EE-4BCCCBEAD1DE}"/>
              </a:ext>
            </a:extLst>
          </p:cNvPr>
          <p:cNvPicPr>
            <a:picLocks noChangeAspect="1"/>
          </p:cNvPicPr>
          <p:nvPr userDrawn="1"/>
        </p:nvPicPr>
        <p:blipFill>
          <a:blip r:embed="rId3"/>
          <a:stretch>
            <a:fillRect/>
          </a:stretch>
        </p:blipFill>
        <p:spPr>
          <a:xfrm>
            <a:off x="389106" y="381028"/>
            <a:ext cx="2077007" cy="1140707"/>
          </a:xfrm>
          <a:prstGeom prst="rect">
            <a:avLst/>
          </a:prstGeom>
        </p:spPr>
      </p:pic>
      <p:sp>
        <p:nvSpPr>
          <p:cNvPr id="8" name="Text Placeholder 3">
            <a:extLst>
              <a:ext uri="{FF2B5EF4-FFF2-40B4-BE49-F238E27FC236}">
                <a16:creationId xmlns:a16="http://schemas.microsoft.com/office/drawing/2014/main" id="{BDB36F5A-6563-C543-9CB1-AC2DB5E11228}"/>
              </a:ext>
            </a:extLst>
          </p:cNvPr>
          <p:cNvSpPr>
            <a:spLocks noGrp="1"/>
          </p:cNvSpPr>
          <p:nvPr>
            <p:ph type="body" sz="quarter" idx="27" hasCustomPrompt="1"/>
          </p:nvPr>
        </p:nvSpPr>
        <p:spPr>
          <a:xfrm>
            <a:off x="585788" y="5399399"/>
            <a:ext cx="4486955" cy="285751"/>
          </a:xfrm>
          <a:prstGeom prst="rect">
            <a:avLst/>
          </a:prstGeom>
        </p:spPr>
        <p:txBody>
          <a:bodyPr>
            <a:noAutofit/>
          </a:bodyPr>
          <a:lstStyle>
            <a:lvl1pPr marL="0" indent="0">
              <a:buNone/>
              <a:defRPr sz="1600">
                <a:solidFill>
                  <a:schemeClr val="bg1"/>
                </a:solidFill>
                <a:latin typeface="Calibri" panose="020F0502020204030204" pitchFamily="34" charset="0"/>
                <a:cs typeface="Calibri" panose="020F0502020204030204" pitchFamily="34" charset="0"/>
              </a:defRPr>
            </a:lvl1pPr>
          </a:lstStyle>
          <a:p>
            <a:pPr lvl="0"/>
            <a:r>
              <a:rPr lang="en-US" dirty="0"/>
              <a:t>Optional Presenter’s Name</a:t>
            </a:r>
          </a:p>
        </p:txBody>
      </p:sp>
      <p:sp>
        <p:nvSpPr>
          <p:cNvPr id="9" name="Text Placeholder 5">
            <a:extLst>
              <a:ext uri="{FF2B5EF4-FFF2-40B4-BE49-F238E27FC236}">
                <a16:creationId xmlns:a16="http://schemas.microsoft.com/office/drawing/2014/main" id="{CF5EF00B-750B-8749-A3B5-6FF44DED7A80}"/>
              </a:ext>
            </a:extLst>
          </p:cNvPr>
          <p:cNvSpPr>
            <a:spLocks noGrp="1"/>
          </p:cNvSpPr>
          <p:nvPr>
            <p:ph type="body" sz="quarter" idx="28" hasCustomPrompt="1"/>
          </p:nvPr>
        </p:nvSpPr>
        <p:spPr>
          <a:xfrm>
            <a:off x="585788" y="5737981"/>
            <a:ext cx="4486955" cy="285751"/>
          </a:xfrm>
          <a:prstGeom prst="rect">
            <a:avLst/>
          </a:prstGeom>
        </p:spPr>
        <p:txBody>
          <a:bodyPr>
            <a:noAutofit/>
          </a:bodyPr>
          <a:lstStyle>
            <a:lvl1pPr marL="0" indent="0">
              <a:buNone/>
              <a:defRPr sz="1000">
                <a:solidFill>
                  <a:schemeClr val="bg1"/>
                </a:solidFill>
                <a:latin typeface="Calibri" panose="020F0502020204030204" pitchFamily="34" charset="0"/>
                <a:cs typeface="Calibri" panose="020F0502020204030204" pitchFamily="34" charset="0"/>
              </a:defRPr>
            </a:lvl1pPr>
          </a:lstStyle>
          <a:p>
            <a:r>
              <a:rPr lang="en-US" dirty="0"/>
              <a:t>Title(s) and/or department name</a:t>
            </a:r>
          </a:p>
        </p:txBody>
      </p:sp>
      <p:sp>
        <p:nvSpPr>
          <p:cNvPr id="13" name="Text Placeholder 2">
            <a:extLst>
              <a:ext uri="{FF2B5EF4-FFF2-40B4-BE49-F238E27FC236}">
                <a16:creationId xmlns:a16="http://schemas.microsoft.com/office/drawing/2014/main" id="{0EA434ED-96B3-134D-8D7B-F27EA7EEAAA1}"/>
              </a:ext>
            </a:extLst>
          </p:cNvPr>
          <p:cNvSpPr>
            <a:spLocks noGrp="1"/>
          </p:cNvSpPr>
          <p:nvPr>
            <p:ph type="body" sz="quarter" idx="25" hasCustomPrompt="1"/>
          </p:nvPr>
        </p:nvSpPr>
        <p:spPr>
          <a:xfrm>
            <a:off x="534990" y="2730122"/>
            <a:ext cx="5209827" cy="1519239"/>
          </a:xfrm>
          <a:prstGeom prst="rect">
            <a:avLst/>
          </a:prstGeom>
        </p:spPr>
        <p:txBody>
          <a:bodyPr>
            <a:no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Presentation title to be written here</a:t>
            </a:r>
          </a:p>
        </p:txBody>
      </p:sp>
      <p:sp>
        <p:nvSpPr>
          <p:cNvPr id="14" name="Text Placeholder 13">
            <a:extLst>
              <a:ext uri="{FF2B5EF4-FFF2-40B4-BE49-F238E27FC236}">
                <a16:creationId xmlns:a16="http://schemas.microsoft.com/office/drawing/2014/main" id="{198DF94E-6298-4F4E-9A0B-5CF12D691947}"/>
              </a:ext>
            </a:extLst>
          </p:cNvPr>
          <p:cNvSpPr>
            <a:spLocks noGrp="1"/>
          </p:cNvSpPr>
          <p:nvPr>
            <p:ph type="body" sz="quarter" idx="26" hasCustomPrompt="1"/>
          </p:nvPr>
        </p:nvSpPr>
        <p:spPr>
          <a:xfrm>
            <a:off x="534989" y="2318960"/>
            <a:ext cx="4537753" cy="304800"/>
          </a:xfrm>
          <a:prstGeom prst="rect">
            <a:avLst/>
          </a:prstGeom>
        </p:spPr>
        <p:txBody>
          <a:bodyPr>
            <a:noAutofit/>
          </a:bodyPr>
          <a:lstStyle>
            <a:lvl1pPr marL="0" indent="0">
              <a:buNone/>
              <a:defRPr sz="1800" b="1" i="0">
                <a:solidFill>
                  <a:schemeClr val="bg1"/>
                </a:solidFill>
                <a:latin typeface="Calibri" panose="020F0502020204030204" pitchFamily="34" charset="0"/>
                <a:cs typeface="Calibri" panose="020F0502020204030204" pitchFamily="34" charset="0"/>
              </a:defRPr>
            </a:lvl1pPr>
          </a:lstStyle>
          <a:p>
            <a:r>
              <a:rPr lang="en-US" dirty="0"/>
              <a:t>OPTIONAL SUBTITLE HERE</a:t>
            </a:r>
          </a:p>
        </p:txBody>
      </p:sp>
    </p:spTree>
    <p:extLst>
      <p:ext uri="{BB962C8B-B14F-4D97-AF65-F5344CB8AC3E}">
        <p14:creationId xmlns:p14="http://schemas.microsoft.com/office/powerpoint/2010/main" val="2513842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traight Connector 32">
            <a:extLst>
              <a:ext uri="{FF2B5EF4-FFF2-40B4-BE49-F238E27FC236}">
                <a16:creationId xmlns:a16="http://schemas.microsoft.com/office/drawing/2014/main" id="{013BA613-4F1B-FB4E-A3AC-756940FB9306}"/>
              </a:ext>
            </a:extLst>
          </p:cNvPr>
          <p:cNvSpPr/>
          <p:nvPr userDrawn="1"/>
        </p:nvSpPr>
        <p:spPr>
          <a:xfrm>
            <a:off x="-1649" y="6334820"/>
            <a:ext cx="12192004" cy="1"/>
          </a:xfrm>
          <a:prstGeom prst="line">
            <a:avLst/>
          </a:prstGeom>
          <a:ln w="6350">
            <a:solidFill>
              <a:schemeClr val="bg1">
                <a:alpha val="47000"/>
              </a:schemeClr>
            </a:solidFill>
            <a:miter/>
          </a:ln>
        </p:spPr>
        <p:txBody>
          <a:bodyPr lIns="45719" rIns="45719"/>
          <a:lstStyle/>
          <a:p>
            <a:endParaRPr sz="1351"/>
          </a:p>
        </p:txBody>
      </p:sp>
      <p:sp>
        <p:nvSpPr>
          <p:cNvPr id="9" name="Rectangle 34">
            <a:extLst>
              <a:ext uri="{FF2B5EF4-FFF2-40B4-BE49-F238E27FC236}">
                <a16:creationId xmlns:a16="http://schemas.microsoft.com/office/drawing/2014/main" id="{E4FF6044-471D-E345-87EC-B697085FCDC0}"/>
              </a:ext>
            </a:extLst>
          </p:cNvPr>
          <p:cNvSpPr txBox="1"/>
          <p:nvPr userDrawn="1"/>
        </p:nvSpPr>
        <p:spPr>
          <a:xfrm>
            <a:off x="572635" y="6472653"/>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chemeClr val="bg1"/>
                </a:solidFill>
                <a:latin typeface="Calibri" panose="020F0502020204030204" pitchFamily="34" charset="0"/>
                <a:cs typeface="Calibri" panose="020F0502020204030204" pitchFamily="34" charset="0"/>
              </a:rPr>
              <a:t>CITY OF HOPE</a:t>
            </a:r>
          </a:p>
        </p:txBody>
      </p:sp>
      <p:sp>
        <p:nvSpPr>
          <p:cNvPr id="11" name="Slide Number">
            <a:extLst>
              <a:ext uri="{FF2B5EF4-FFF2-40B4-BE49-F238E27FC236}">
                <a16:creationId xmlns:a16="http://schemas.microsoft.com/office/drawing/2014/main" id="{0C3A8ABE-4DE8-3748-BB03-C2A29B045539}"/>
              </a:ext>
            </a:extLst>
          </p:cNvPr>
          <p:cNvSpPr txBox="1">
            <a:spLocks noGrp="1"/>
          </p:cNvSpPr>
          <p:nvPr>
            <p:ph type="sldNum" sz="quarter" idx="4"/>
          </p:nvPr>
        </p:nvSpPr>
        <p:spPr>
          <a:xfrm>
            <a:off x="11460095" y="6472652"/>
            <a:ext cx="517076" cy="231141"/>
          </a:xfrm>
          <a:prstGeom prst="rect">
            <a:avLst/>
          </a:prstGeom>
        </p:spPr>
        <p:txBody>
          <a:bodyPr/>
          <a:lstStyle>
            <a:lvl1pPr>
              <a:defRPr sz="1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3" name="Text Placeholder 9">
            <a:extLst>
              <a:ext uri="{FF2B5EF4-FFF2-40B4-BE49-F238E27FC236}">
                <a16:creationId xmlns:a16="http://schemas.microsoft.com/office/drawing/2014/main" id="{E962572A-07C4-0F46-9D8D-8E61CBE5803E}"/>
              </a:ext>
            </a:extLst>
          </p:cNvPr>
          <p:cNvSpPr>
            <a:spLocks noGrp="1"/>
          </p:cNvSpPr>
          <p:nvPr>
            <p:ph type="body" sz="quarter" idx="30" hasCustomPrompt="1"/>
          </p:nvPr>
        </p:nvSpPr>
        <p:spPr>
          <a:xfrm>
            <a:off x="1666808" y="6486456"/>
            <a:ext cx="9637296" cy="200025"/>
          </a:xfrm>
        </p:spPr>
        <p:txBody>
          <a:bodyPr>
            <a:noAutofit/>
          </a:bodyPr>
          <a:lstStyle>
            <a:lvl1pPr marL="0" indent="0">
              <a:buNone/>
              <a:defRPr sz="1000" b="1" i="0">
                <a:solidFill>
                  <a:schemeClr val="bg1"/>
                </a:solidFill>
                <a:latin typeface="Calibri" panose="020F0502020204030204" pitchFamily="34" charset="0"/>
                <a:cs typeface="Calibri" panose="020F0502020204030204" pitchFamily="34" charset="0"/>
              </a:defRPr>
            </a:lvl1pPr>
          </a:lstStyle>
          <a:p>
            <a:pPr lvl="0"/>
            <a:r>
              <a:rPr lang="en-US" dirty="0"/>
              <a:t>PRESENTATION TITLE</a:t>
            </a:r>
          </a:p>
        </p:txBody>
      </p:sp>
      <p:sp>
        <p:nvSpPr>
          <p:cNvPr id="14" name="Text Placeholder 2">
            <a:extLst>
              <a:ext uri="{FF2B5EF4-FFF2-40B4-BE49-F238E27FC236}">
                <a16:creationId xmlns:a16="http://schemas.microsoft.com/office/drawing/2014/main" id="{6ECB0E4D-57B6-8840-9195-7A65508C750C}"/>
              </a:ext>
            </a:extLst>
          </p:cNvPr>
          <p:cNvSpPr>
            <a:spLocks noGrp="1"/>
          </p:cNvSpPr>
          <p:nvPr>
            <p:ph type="body" sz="quarter" idx="25" hasCustomPrompt="1"/>
          </p:nvPr>
        </p:nvSpPr>
        <p:spPr>
          <a:xfrm>
            <a:off x="529526" y="2711369"/>
            <a:ext cx="8346117" cy="1159011"/>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Insert divider slide title here</a:t>
            </a:r>
          </a:p>
        </p:txBody>
      </p:sp>
      <p:sp>
        <p:nvSpPr>
          <p:cNvPr id="15" name="Text Placeholder 13">
            <a:extLst>
              <a:ext uri="{FF2B5EF4-FFF2-40B4-BE49-F238E27FC236}">
                <a16:creationId xmlns:a16="http://schemas.microsoft.com/office/drawing/2014/main" id="{E69E46C7-42DD-2044-9A7D-BCB0DA048A10}"/>
              </a:ext>
            </a:extLst>
          </p:cNvPr>
          <p:cNvSpPr>
            <a:spLocks noGrp="1"/>
          </p:cNvSpPr>
          <p:nvPr>
            <p:ph type="body" sz="quarter" idx="26" hasCustomPrompt="1"/>
          </p:nvPr>
        </p:nvSpPr>
        <p:spPr>
          <a:xfrm>
            <a:off x="529526" y="3850267"/>
            <a:ext cx="5697199" cy="304800"/>
          </a:xfrm>
        </p:spPr>
        <p:txBody>
          <a:bodyPr>
            <a:noAutofit/>
          </a:bodyPr>
          <a:lstStyle>
            <a:lvl1pPr marL="0" indent="0">
              <a:buNone/>
              <a:defRPr sz="2400" b="0" i="0">
                <a:solidFill>
                  <a:schemeClr val="bg1"/>
                </a:solidFill>
                <a:latin typeface="Tisa Offc Serif Pro Thin" panose="020F0302020204030204" pitchFamily="34" charset="0"/>
                <a:cs typeface="Tisa Offc Serif Pro Thin" panose="020F0302020204030204" pitchFamily="34" charset="0"/>
              </a:defRPr>
            </a:lvl1pPr>
          </a:lstStyle>
          <a:p>
            <a:r>
              <a:rPr lang="en-US" dirty="0"/>
              <a:t>Insert Optional Subhead here</a:t>
            </a:r>
          </a:p>
        </p:txBody>
      </p:sp>
    </p:spTree>
    <p:extLst>
      <p:ext uri="{BB962C8B-B14F-4D97-AF65-F5344CB8AC3E}">
        <p14:creationId xmlns:p14="http://schemas.microsoft.com/office/powerpoint/2010/main" val="2605673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Section Divider w/ R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484B3335-1154-8545-BE8C-CAAD9D6E8D30}"/>
              </a:ext>
            </a:extLst>
          </p:cNvPr>
          <p:cNvSpPr>
            <a:spLocks noGrp="1"/>
          </p:cNvSpPr>
          <p:nvPr>
            <p:ph type="body" sz="quarter" idx="25" hasCustomPrompt="1"/>
          </p:nvPr>
        </p:nvSpPr>
        <p:spPr>
          <a:xfrm>
            <a:off x="529535" y="2226198"/>
            <a:ext cx="7017279" cy="1545348"/>
          </a:xfrm>
        </p:spPr>
        <p:txBody>
          <a:bodyPr anchor="b">
            <a:normAutofit/>
          </a:bodyPr>
          <a:lstStyle>
            <a:lvl1pPr marL="0" indent="0">
              <a:buNone/>
              <a:defRPr sz="4267" b="0" i="0">
                <a:solidFill>
                  <a:schemeClr val="bg1"/>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Thank you</a:t>
            </a:r>
          </a:p>
        </p:txBody>
      </p:sp>
      <p:pic>
        <p:nvPicPr>
          <p:cNvPr id="17" name="Picture 16" descr="Logo&#10;&#10;Description automatically generated">
            <a:extLst>
              <a:ext uri="{FF2B5EF4-FFF2-40B4-BE49-F238E27FC236}">
                <a16:creationId xmlns:a16="http://schemas.microsoft.com/office/drawing/2014/main" id="{5C5DEA35-0573-604F-B75C-C2BD59BF0AB9}"/>
              </a:ext>
            </a:extLst>
          </p:cNvPr>
          <p:cNvPicPr>
            <a:picLocks noChangeAspect="1"/>
          </p:cNvPicPr>
          <p:nvPr userDrawn="1"/>
        </p:nvPicPr>
        <p:blipFill>
          <a:blip r:embed="rId3"/>
          <a:stretch>
            <a:fillRect/>
          </a:stretch>
        </p:blipFill>
        <p:spPr>
          <a:xfrm>
            <a:off x="410442" y="3771547"/>
            <a:ext cx="1791661" cy="989680"/>
          </a:xfrm>
          <a:prstGeom prst="rect">
            <a:avLst/>
          </a:prstGeom>
        </p:spPr>
      </p:pic>
    </p:spTree>
    <p:extLst>
      <p:ext uri="{BB962C8B-B14F-4D97-AF65-F5344CB8AC3E}">
        <p14:creationId xmlns:p14="http://schemas.microsoft.com/office/powerpoint/2010/main" val="19301057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Body +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5" name="Text Placeholder 2">
            <a:extLst>
              <a:ext uri="{FF2B5EF4-FFF2-40B4-BE49-F238E27FC236}">
                <a16:creationId xmlns:a16="http://schemas.microsoft.com/office/drawing/2014/main" id="{09C86262-AA91-134C-ABAA-F4D94414932D}"/>
              </a:ext>
            </a:extLst>
          </p:cNvPr>
          <p:cNvSpPr>
            <a:spLocks noGrp="1"/>
          </p:cNvSpPr>
          <p:nvPr>
            <p:ph type="body" sz="quarter" idx="25" hasCustomPrompt="1"/>
          </p:nvPr>
        </p:nvSpPr>
        <p:spPr>
          <a:xfrm>
            <a:off x="534998" y="642633"/>
            <a:ext cx="11054039" cy="933571"/>
          </a:xfrm>
        </p:spPr>
        <p:txBody>
          <a:bodyPr>
            <a:normAutofit/>
          </a:bodyPr>
          <a:lstStyle>
            <a:lvl1pPr marL="0" indent="0">
              <a:buNone/>
              <a:defRPr sz="4267" b="0" i="0">
                <a:solidFill>
                  <a:srgbClr val="7F7F7F"/>
                </a:solidFill>
                <a:latin typeface="Lora" pitchFamily="2" charset="77"/>
                <a:cs typeface="Lora" pitchFamily="2" charset="77"/>
              </a:defRPr>
            </a:lvl1pPr>
            <a:lvl2pPr>
              <a:defRPr b="0" i="0">
                <a:latin typeface="Tisa Offc Serif Pro Thin" panose="020F0302020204030204" pitchFamily="34" charset="0"/>
                <a:cs typeface="Tisa Offc Serif Pro Thin" panose="020F0302020204030204" pitchFamily="34" charset="0"/>
              </a:defRPr>
            </a:lvl2pPr>
            <a:lvl3pPr>
              <a:defRPr b="0" i="0">
                <a:latin typeface="Tisa Offc Serif Pro Thin" panose="020F0302020204030204" pitchFamily="34" charset="0"/>
                <a:cs typeface="Tisa Offc Serif Pro Thin" panose="020F0302020204030204" pitchFamily="34" charset="0"/>
              </a:defRPr>
            </a:lvl3pPr>
            <a:lvl4pPr>
              <a:defRPr b="0" i="0">
                <a:latin typeface="Tisa Offc Serif Pro Thin" panose="020F0302020204030204" pitchFamily="34" charset="0"/>
                <a:cs typeface="Tisa Offc Serif Pro Thin" panose="020F0302020204030204" pitchFamily="34" charset="0"/>
              </a:defRPr>
            </a:lvl4pPr>
            <a:lvl5pPr>
              <a:defRPr b="0" i="0">
                <a:latin typeface="Tisa Offc Serif Pro Thin" panose="020F0302020204030204" pitchFamily="34" charset="0"/>
                <a:cs typeface="Tisa Offc Serif Pro Thin" panose="020F0302020204030204" pitchFamily="34" charset="0"/>
              </a:defRPr>
            </a:lvl5pPr>
          </a:lstStyle>
          <a:p>
            <a:pPr lvl="0"/>
            <a:r>
              <a:rPr lang="en-US" dirty="0"/>
              <a:t>Title + body Copy</a:t>
            </a:r>
          </a:p>
        </p:txBody>
      </p:sp>
      <p:sp>
        <p:nvSpPr>
          <p:cNvPr id="18" name="Rectangle 34">
            <a:extLst>
              <a:ext uri="{FF2B5EF4-FFF2-40B4-BE49-F238E27FC236}">
                <a16:creationId xmlns:a16="http://schemas.microsoft.com/office/drawing/2014/main" id="{9AE1ABB7-7949-B042-9871-9739E07855B4}"/>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4719B338-878E-F04E-A5AD-92ACD5E86BD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8">
            <a:extLst>
              <a:ext uri="{FF2B5EF4-FFF2-40B4-BE49-F238E27FC236}">
                <a16:creationId xmlns:a16="http://schemas.microsoft.com/office/drawing/2014/main" id="{AEDCE554-0178-4348-B28E-867F087C905C}"/>
              </a:ext>
            </a:extLst>
          </p:cNvPr>
          <p:cNvSpPr>
            <a:spLocks noGrp="1"/>
          </p:cNvSpPr>
          <p:nvPr>
            <p:ph type="body" sz="quarter" idx="14" hasCustomPrompt="1"/>
          </p:nvPr>
        </p:nvSpPr>
        <p:spPr>
          <a:xfrm>
            <a:off x="534998" y="1891909"/>
            <a:ext cx="11054039" cy="3017555"/>
          </a:xfrm>
          <a:prstGeom prst="rect">
            <a:avLst/>
          </a:prstGeom>
        </p:spPr>
        <p:txBody>
          <a:bodyPr>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8" name="Rectangle 7">
            <a:extLst>
              <a:ext uri="{FF2B5EF4-FFF2-40B4-BE49-F238E27FC236}">
                <a16:creationId xmlns:a16="http://schemas.microsoft.com/office/drawing/2014/main" id="{10E158EE-D3E4-2D44-8AE5-68139F02C93E}"/>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a:extLst>
              <a:ext uri="{FF2B5EF4-FFF2-40B4-BE49-F238E27FC236}">
                <a16:creationId xmlns:a16="http://schemas.microsoft.com/office/drawing/2014/main" id="{47B72E65-6FD6-2240-92CD-D9BBF93B9D60}"/>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9314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2 Column Body Copy">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82FF19BA-3683-D04B-8496-396619826ED5}"/>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08CC2EC3-75F5-4C47-976A-F88DD11DEE53}"/>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171655B4-E7AB-3248-AB7C-E6F6D6A01519}"/>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column body copy</a:t>
            </a:r>
          </a:p>
        </p:txBody>
      </p:sp>
      <p:sp>
        <p:nvSpPr>
          <p:cNvPr id="8" name="Text Placeholder 8">
            <a:extLst>
              <a:ext uri="{FF2B5EF4-FFF2-40B4-BE49-F238E27FC236}">
                <a16:creationId xmlns:a16="http://schemas.microsoft.com/office/drawing/2014/main" id="{FE2EB846-4417-2449-AED8-D2AD27E969E6}"/>
              </a:ext>
            </a:extLst>
          </p:cNvPr>
          <p:cNvSpPr>
            <a:spLocks noGrp="1"/>
          </p:cNvSpPr>
          <p:nvPr>
            <p:ph type="body" sz="quarter" idx="14" hasCustomPrompt="1"/>
          </p:nvPr>
        </p:nvSpPr>
        <p:spPr>
          <a:xfrm>
            <a:off x="534998" y="1891909"/>
            <a:ext cx="11054039" cy="3017555"/>
          </a:xfrm>
          <a:prstGeom prst="rect">
            <a:avLst/>
          </a:prstGeom>
        </p:spPr>
        <p:txBody>
          <a:bodyPr numCol="2">
            <a:normAutofit/>
          </a:bodyPr>
          <a:lstStyle>
            <a:lvl1pPr marL="228594" marR="0" indent="-228594" algn="l" defTabSz="914377" rtl="0" eaLnBrk="1" fontAlgn="auto" latinLnBrk="0" hangingPunct="1">
              <a:lnSpc>
                <a:spcPct val="100000"/>
              </a:lnSpc>
              <a:spcBef>
                <a:spcPts val="1200"/>
              </a:spcBef>
              <a:spcAft>
                <a:spcPts val="1200"/>
              </a:spcAft>
              <a:buClrTx/>
              <a:buSzTx/>
              <a:buFont typeface="Wingdings" charset="2"/>
              <a:buChar char="§"/>
              <a:tabLst/>
              <a:defRPr sz="1867" b="0" i="0" baseline="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914377" indent="-228594">
              <a:lnSpc>
                <a:spcPct val="100000"/>
              </a:lnSpc>
              <a:spcBef>
                <a:spcPts val="0"/>
              </a:spcBef>
              <a:spcAft>
                <a:spcPts val="1200"/>
              </a:spcAft>
              <a:buSzPct val="100000"/>
              <a:buFont typeface="Courier New" panose="02070309020205020404" pitchFamily="49" charset="0"/>
              <a:buChar char="o"/>
              <a:defRPr sz="1867">
                <a:solidFill>
                  <a:srgbClr val="595959"/>
                </a:solidFill>
                <a:latin typeface="Calibri" panose="020F0502020204030204" pitchFamily="34" charset="0"/>
                <a:cs typeface="Calibri" panose="020F0502020204030204" pitchFamily="34" charset="0"/>
              </a:defRPr>
            </a:lvl2pPr>
            <a:lvl3pPr marL="1490435" indent="-173732">
              <a:lnSpc>
                <a:spcPct val="100000"/>
              </a:lnSpc>
              <a:spcBef>
                <a:spcPts val="0"/>
              </a:spcBef>
              <a:spcAft>
                <a:spcPts val="600"/>
              </a:spcAft>
              <a:buFont typeface="Arial" panose="020B0604020202020204" pitchFamily="34" charset="0"/>
              <a:buChar char="•"/>
              <a:defRPr sz="1467" baseline="0">
                <a:solidFill>
                  <a:srgbClr val="595959"/>
                </a:solidFill>
                <a:latin typeface="Calibri" panose="020F0502020204030204" pitchFamily="34" charset="0"/>
                <a:cs typeface="Calibri" panose="020F0502020204030204" pitchFamily="34" charset="0"/>
              </a:defRPr>
            </a:lvl3pPr>
          </a:lstStyle>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a:p>
            <a:pPr lvl="0"/>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lvl="1"/>
            <a:r>
              <a:rPr lang="en-US" dirty="0"/>
              <a:t>Body copy or paragraph</a:t>
            </a:r>
          </a:p>
          <a:p>
            <a:pPr lvl="2"/>
            <a:r>
              <a:rPr lang="en-US" dirty="0"/>
              <a:t>Notations</a:t>
            </a:r>
          </a:p>
        </p:txBody>
      </p:sp>
      <p:sp>
        <p:nvSpPr>
          <p:cNvPr id="10" name="Rectangle 9">
            <a:extLst>
              <a:ext uri="{FF2B5EF4-FFF2-40B4-BE49-F238E27FC236}">
                <a16:creationId xmlns:a16="http://schemas.microsoft.com/office/drawing/2014/main" id="{959C3E4E-25BE-B545-BC8F-070FBB2614C5}"/>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31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Body copy and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D46326A1-E9EA-704F-8B8E-FC10AA293C7D}"/>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B6EA1C1-A472-BF49-A8AB-DCAC6A3E322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CC44EAD0-F834-A34D-A1C2-B67629DE7B59}"/>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13AA1473-3D2C-8641-BA4C-9ABA9FC56672}"/>
              </a:ext>
            </a:extLst>
          </p:cNvPr>
          <p:cNvSpPr>
            <a:spLocks noGrp="1"/>
          </p:cNvSpPr>
          <p:nvPr>
            <p:ph sz="half" idx="13" hasCustomPrompt="1"/>
          </p:nvPr>
        </p:nvSpPr>
        <p:spPr>
          <a:xfrm>
            <a:off x="6247580"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816F38A5-6C3F-6040-B932-B63379BC2704}"/>
              </a:ext>
            </a:extLst>
          </p:cNvPr>
          <p:cNvSpPr>
            <a:spLocks noGrp="1"/>
          </p:cNvSpPr>
          <p:nvPr>
            <p:ph type="body" sz="quarter" idx="14" hasCustomPrompt="1"/>
          </p:nvPr>
        </p:nvSpPr>
        <p:spPr>
          <a:xfrm>
            <a:off x="6247578" y="5667341"/>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C73C6EBF-1DA6-524A-95CC-A2E32AD3D50A}"/>
              </a:ext>
            </a:extLst>
          </p:cNvPr>
          <p:cNvSpPr>
            <a:spLocks noGrp="1"/>
          </p:cNvSpPr>
          <p:nvPr>
            <p:ph type="body" sz="quarter" idx="15" hasCustomPrompt="1"/>
          </p:nvPr>
        </p:nvSpPr>
        <p:spPr>
          <a:xfrm>
            <a:off x="534997" y="1841210"/>
            <a:ext cx="5409424"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15021E92-0FB4-F24E-B99B-1BFF7AF067B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188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Large Image">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5" name="Rectangle 34">
            <a:extLst>
              <a:ext uri="{FF2B5EF4-FFF2-40B4-BE49-F238E27FC236}">
                <a16:creationId xmlns:a16="http://schemas.microsoft.com/office/drawing/2014/main" id="{3C8CE8DD-5543-544B-AC11-8E790C507981}"/>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7" name="Text Placeholder 9">
            <a:extLst>
              <a:ext uri="{FF2B5EF4-FFF2-40B4-BE49-F238E27FC236}">
                <a16:creationId xmlns:a16="http://schemas.microsoft.com/office/drawing/2014/main" id="{B9423E86-54EE-A54B-96CD-55EA8B72F980}"/>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0" name="Text Placeholder 2">
            <a:extLst>
              <a:ext uri="{FF2B5EF4-FFF2-40B4-BE49-F238E27FC236}">
                <a16:creationId xmlns:a16="http://schemas.microsoft.com/office/drawing/2014/main" id="{D30D427F-AB98-DE49-A5EF-47531901E3E8}"/>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image</a:t>
            </a:r>
          </a:p>
        </p:txBody>
      </p:sp>
      <p:sp>
        <p:nvSpPr>
          <p:cNvPr id="21" name="Content Placeholder 2">
            <a:extLst>
              <a:ext uri="{FF2B5EF4-FFF2-40B4-BE49-F238E27FC236}">
                <a16:creationId xmlns:a16="http://schemas.microsoft.com/office/drawing/2014/main" id="{2A1CCF1A-3418-9743-A9A3-97A586BDE358}"/>
              </a:ext>
            </a:extLst>
          </p:cNvPr>
          <p:cNvSpPr>
            <a:spLocks noGrp="1"/>
          </p:cNvSpPr>
          <p:nvPr>
            <p:ph sz="half" idx="13" hasCustomPrompt="1"/>
          </p:nvPr>
        </p:nvSpPr>
        <p:spPr>
          <a:xfrm>
            <a:off x="528238" y="1841207"/>
            <a:ext cx="5341457" cy="3710505"/>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0" i="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 image or other accompanying visual here</a:t>
            </a:r>
          </a:p>
        </p:txBody>
      </p:sp>
      <p:sp>
        <p:nvSpPr>
          <p:cNvPr id="22" name="Text Placeholder 9">
            <a:extLst>
              <a:ext uri="{FF2B5EF4-FFF2-40B4-BE49-F238E27FC236}">
                <a16:creationId xmlns:a16="http://schemas.microsoft.com/office/drawing/2014/main" id="{B7FA48C0-AA89-A24B-98CA-30BE8B99E085}"/>
              </a:ext>
            </a:extLst>
          </p:cNvPr>
          <p:cNvSpPr>
            <a:spLocks noGrp="1"/>
          </p:cNvSpPr>
          <p:nvPr>
            <p:ph type="body" sz="quarter" idx="14" hasCustomPrompt="1"/>
          </p:nvPr>
        </p:nvSpPr>
        <p:spPr>
          <a:xfrm>
            <a:off x="528237" y="5674513"/>
            <a:ext cx="5341457" cy="519339"/>
          </a:xfrm>
          <a:prstGeom prst="rect">
            <a:avLst/>
          </a:prstGeom>
        </p:spPr>
        <p:txBody>
          <a:bodyPr>
            <a:normAutofit/>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3" name="Text Placeholder 8">
            <a:extLst>
              <a:ext uri="{FF2B5EF4-FFF2-40B4-BE49-F238E27FC236}">
                <a16:creationId xmlns:a16="http://schemas.microsoft.com/office/drawing/2014/main" id="{E707CA71-DFEE-2A48-AFC6-48E19946E9B1}"/>
              </a:ext>
            </a:extLst>
          </p:cNvPr>
          <p:cNvSpPr>
            <a:spLocks noGrp="1"/>
          </p:cNvSpPr>
          <p:nvPr>
            <p:ph type="body" sz="quarter" idx="15" hasCustomPrompt="1"/>
          </p:nvPr>
        </p:nvSpPr>
        <p:spPr>
          <a:xfrm>
            <a:off x="6172852" y="1841210"/>
            <a:ext cx="5416185" cy="3710495"/>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0" name="Rectangle 9">
            <a:extLst>
              <a:ext uri="{FF2B5EF4-FFF2-40B4-BE49-F238E27FC236}">
                <a16:creationId xmlns:a16="http://schemas.microsoft.com/office/drawing/2014/main" id="{7ECF9C51-F0E0-5943-9394-B9E4F7B0FF1B}"/>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4676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Column Bullet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9" name="Rectangle 34">
            <a:extLst>
              <a:ext uri="{FF2B5EF4-FFF2-40B4-BE49-F238E27FC236}">
                <a16:creationId xmlns:a16="http://schemas.microsoft.com/office/drawing/2014/main" id="{1C04CFA2-6A8C-5E49-8D22-BE5ED7838DCA}"/>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5" name="Text Placeholder 9">
            <a:extLst>
              <a:ext uri="{FF2B5EF4-FFF2-40B4-BE49-F238E27FC236}">
                <a16:creationId xmlns:a16="http://schemas.microsoft.com/office/drawing/2014/main" id="{70D77053-12C2-B248-803A-8CF72865B0CD}"/>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17" name="Text Placeholder 2">
            <a:extLst>
              <a:ext uri="{FF2B5EF4-FFF2-40B4-BE49-F238E27FC236}">
                <a16:creationId xmlns:a16="http://schemas.microsoft.com/office/drawing/2014/main" id="{D56FDAA2-0936-0B41-80B4-4E46C9BD6362}"/>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large image</a:t>
            </a:r>
          </a:p>
        </p:txBody>
      </p:sp>
      <p:sp>
        <p:nvSpPr>
          <p:cNvPr id="18" name="Content Placeholder 2">
            <a:extLst>
              <a:ext uri="{FF2B5EF4-FFF2-40B4-BE49-F238E27FC236}">
                <a16:creationId xmlns:a16="http://schemas.microsoft.com/office/drawing/2014/main" id="{D6C780E4-56CC-1245-A4A3-837510AE224C}"/>
              </a:ext>
            </a:extLst>
          </p:cNvPr>
          <p:cNvSpPr>
            <a:spLocks noGrp="1"/>
          </p:cNvSpPr>
          <p:nvPr>
            <p:ph sz="half" idx="21" hasCustomPrompt="1"/>
          </p:nvPr>
        </p:nvSpPr>
        <p:spPr>
          <a:xfrm>
            <a:off x="534989" y="1841209"/>
            <a:ext cx="11054039" cy="3710504"/>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19" name="Text Placeholder 9">
            <a:extLst>
              <a:ext uri="{FF2B5EF4-FFF2-40B4-BE49-F238E27FC236}">
                <a16:creationId xmlns:a16="http://schemas.microsoft.com/office/drawing/2014/main" id="{A8D4244F-CCE3-5646-BAEB-02BADC689C51}"/>
              </a:ext>
            </a:extLst>
          </p:cNvPr>
          <p:cNvSpPr>
            <a:spLocks noGrp="1"/>
          </p:cNvSpPr>
          <p:nvPr>
            <p:ph type="body" sz="quarter" idx="22" hasCustomPrompt="1"/>
          </p:nvPr>
        </p:nvSpPr>
        <p:spPr>
          <a:xfrm>
            <a:off x="534989" y="5668640"/>
            <a:ext cx="5257799" cy="445888"/>
          </a:xfrm>
          <a:prstGeom prst="rect">
            <a:avLst/>
          </a:prstGeom>
        </p:spPr>
        <p:txBody>
          <a:bodyPr/>
          <a:lstStyle>
            <a:lvl1pPr marL="0" indent="0">
              <a:buFontTx/>
              <a:buNone/>
              <a:defRPr sz="1333" b="0" i="0" baseline="0">
                <a:solidFill>
                  <a:srgbClr val="7F7F7F"/>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0" name="Rectangle 9">
            <a:extLst>
              <a:ext uri="{FF2B5EF4-FFF2-40B4-BE49-F238E27FC236}">
                <a16:creationId xmlns:a16="http://schemas.microsoft.com/office/drawing/2014/main" id="{3F4129E9-6E9A-6A4A-BB05-4F186D27A349}"/>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3308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68C4CABA-CE3C-294F-A96B-AF31D152F4FA}"/>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8" name="Text Placeholder 9">
            <a:extLst>
              <a:ext uri="{FF2B5EF4-FFF2-40B4-BE49-F238E27FC236}">
                <a16:creationId xmlns:a16="http://schemas.microsoft.com/office/drawing/2014/main" id="{97840A46-A314-FC4E-BAF9-9C722B16D7DA}"/>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D3707081-2B57-CC40-997E-0E495184DA24}"/>
              </a:ext>
            </a:extLst>
          </p:cNvPr>
          <p:cNvSpPr>
            <a:spLocks noGrp="1"/>
          </p:cNvSpPr>
          <p:nvPr>
            <p:ph type="body" sz="quarter" idx="25" hasCustomPrompt="1"/>
          </p:nvPr>
        </p:nvSpPr>
        <p:spPr>
          <a:xfrm>
            <a:off x="534998" y="642634"/>
            <a:ext cx="11054039" cy="933569"/>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+ 2 images</a:t>
            </a:r>
          </a:p>
        </p:txBody>
      </p:sp>
      <p:sp>
        <p:nvSpPr>
          <p:cNvPr id="23" name="Content Placeholder 2">
            <a:extLst>
              <a:ext uri="{FF2B5EF4-FFF2-40B4-BE49-F238E27FC236}">
                <a16:creationId xmlns:a16="http://schemas.microsoft.com/office/drawing/2014/main" id="{DE64AB8C-D873-E44D-93F2-6387ED2A5902}"/>
              </a:ext>
            </a:extLst>
          </p:cNvPr>
          <p:cNvSpPr>
            <a:spLocks noGrp="1"/>
          </p:cNvSpPr>
          <p:nvPr>
            <p:ph sz="half" idx="19" hasCustomPrompt="1"/>
          </p:nvPr>
        </p:nvSpPr>
        <p:spPr>
          <a:xfrm>
            <a:off x="6250985" y="1841208"/>
            <a:ext cx="5338051"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4" name="Text Placeholder 9">
            <a:extLst>
              <a:ext uri="{FF2B5EF4-FFF2-40B4-BE49-F238E27FC236}">
                <a16:creationId xmlns:a16="http://schemas.microsoft.com/office/drawing/2014/main" id="{FC1DF7CB-BFE6-3442-B1A4-BD7D95FAF690}"/>
              </a:ext>
            </a:extLst>
          </p:cNvPr>
          <p:cNvSpPr>
            <a:spLocks noGrp="1"/>
          </p:cNvSpPr>
          <p:nvPr>
            <p:ph type="body" sz="quarter" idx="20" hasCustomPrompt="1"/>
          </p:nvPr>
        </p:nvSpPr>
        <p:spPr>
          <a:xfrm>
            <a:off x="6250985" y="5592759"/>
            <a:ext cx="5338051"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5" name="Content Placeholder 2">
            <a:extLst>
              <a:ext uri="{FF2B5EF4-FFF2-40B4-BE49-F238E27FC236}">
                <a16:creationId xmlns:a16="http://schemas.microsoft.com/office/drawing/2014/main" id="{A0573B62-54E4-2A4B-91BE-4559ADE93592}"/>
              </a:ext>
            </a:extLst>
          </p:cNvPr>
          <p:cNvSpPr>
            <a:spLocks noGrp="1"/>
          </p:cNvSpPr>
          <p:nvPr>
            <p:ph sz="half" idx="21" hasCustomPrompt="1"/>
          </p:nvPr>
        </p:nvSpPr>
        <p:spPr>
          <a:xfrm>
            <a:off x="534988" y="1841208"/>
            <a:ext cx="5406029" cy="3641355"/>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4AA4DF8-E1C1-D449-B4EC-5C3F365F3C08}"/>
              </a:ext>
            </a:extLst>
          </p:cNvPr>
          <p:cNvSpPr>
            <a:spLocks noGrp="1"/>
          </p:cNvSpPr>
          <p:nvPr>
            <p:ph type="body" sz="quarter" idx="22" hasCustomPrompt="1"/>
          </p:nvPr>
        </p:nvSpPr>
        <p:spPr>
          <a:xfrm>
            <a:off x="534988" y="5592759"/>
            <a:ext cx="5406029" cy="615428"/>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2" name="Rectangle 11">
            <a:extLst>
              <a:ext uri="{FF2B5EF4-FFF2-40B4-BE49-F238E27FC236}">
                <a16:creationId xmlns:a16="http://schemas.microsoft.com/office/drawing/2014/main" id="{643A6237-1599-4E45-BFF6-42AF07C02C4D}"/>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008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7" name="Rectangle 34">
            <a:extLst>
              <a:ext uri="{FF2B5EF4-FFF2-40B4-BE49-F238E27FC236}">
                <a16:creationId xmlns:a16="http://schemas.microsoft.com/office/drawing/2014/main" id="{DF975261-157B-2748-9C33-A0D72EB35DE4}"/>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19" name="Text Placeholder 9">
            <a:extLst>
              <a:ext uri="{FF2B5EF4-FFF2-40B4-BE49-F238E27FC236}">
                <a16:creationId xmlns:a16="http://schemas.microsoft.com/office/drawing/2014/main" id="{C4094437-15E3-034B-B659-CE22C230C696}"/>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1" name="Text Placeholder 2">
            <a:extLst>
              <a:ext uri="{FF2B5EF4-FFF2-40B4-BE49-F238E27FC236}">
                <a16:creationId xmlns:a16="http://schemas.microsoft.com/office/drawing/2014/main" id="{E19E0C00-73EB-634F-B570-00B024AF51FC}"/>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+ 3 images</a:t>
            </a:r>
          </a:p>
        </p:txBody>
      </p:sp>
      <p:sp>
        <p:nvSpPr>
          <p:cNvPr id="25" name="Content Placeholder 2">
            <a:extLst>
              <a:ext uri="{FF2B5EF4-FFF2-40B4-BE49-F238E27FC236}">
                <a16:creationId xmlns:a16="http://schemas.microsoft.com/office/drawing/2014/main" id="{33FF331D-6C7F-BB49-83A1-23F80F3525FF}"/>
              </a:ext>
            </a:extLst>
          </p:cNvPr>
          <p:cNvSpPr>
            <a:spLocks noGrp="1"/>
          </p:cNvSpPr>
          <p:nvPr>
            <p:ph sz="half" idx="17" hasCustomPrompt="1"/>
          </p:nvPr>
        </p:nvSpPr>
        <p:spPr>
          <a:xfrm>
            <a:off x="7900148"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6" name="Text Placeholder 9">
            <a:extLst>
              <a:ext uri="{FF2B5EF4-FFF2-40B4-BE49-F238E27FC236}">
                <a16:creationId xmlns:a16="http://schemas.microsoft.com/office/drawing/2014/main" id="{CCF65091-9D2A-CC4E-93FD-3744467F082C}"/>
              </a:ext>
            </a:extLst>
          </p:cNvPr>
          <p:cNvSpPr>
            <a:spLocks noGrp="1"/>
          </p:cNvSpPr>
          <p:nvPr>
            <p:ph type="body" sz="quarter" idx="18" hasCustomPrompt="1"/>
          </p:nvPr>
        </p:nvSpPr>
        <p:spPr>
          <a:xfrm>
            <a:off x="7900148"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7" name="Content Placeholder 2">
            <a:extLst>
              <a:ext uri="{FF2B5EF4-FFF2-40B4-BE49-F238E27FC236}">
                <a16:creationId xmlns:a16="http://schemas.microsoft.com/office/drawing/2014/main" id="{8167E0B7-28D5-DE4A-AE00-0AE46A3B8DA7}"/>
              </a:ext>
            </a:extLst>
          </p:cNvPr>
          <p:cNvSpPr>
            <a:spLocks noGrp="1"/>
          </p:cNvSpPr>
          <p:nvPr>
            <p:ph sz="half" idx="19" hasCustomPrompt="1"/>
          </p:nvPr>
        </p:nvSpPr>
        <p:spPr>
          <a:xfrm>
            <a:off x="4521574"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28" name="Text Placeholder 9">
            <a:extLst>
              <a:ext uri="{FF2B5EF4-FFF2-40B4-BE49-F238E27FC236}">
                <a16:creationId xmlns:a16="http://schemas.microsoft.com/office/drawing/2014/main" id="{EBCDCC37-30CB-D84E-A57A-F42CBC74C851}"/>
              </a:ext>
            </a:extLst>
          </p:cNvPr>
          <p:cNvSpPr>
            <a:spLocks noGrp="1"/>
          </p:cNvSpPr>
          <p:nvPr>
            <p:ph type="body" sz="quarter" idx="20" hasCustomPrompt="1"/>
          </p:nvPr>
        </p:nvSpPr>
        <p:spPr>
          <a:xfrm>
            <a:off x="4521574"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29" name="Content Placeholder 2">
            <a:extLst>
              <a:ext uri="{FF2B5EF4-FFF2-40B4-BE49-F238E27FC236}">
                <a16:creationId xmlns:a16="http://schemas.microsoft.com/office/drawing/2014/main" id="{C9249402-4A40-5849-B8E0-04D54D356D53}"/>
              </a:ext>
            </a:extLst>
          </p:cNvPr>
          <p:cNvSpPr>
            <a:spLocks noGrp="1"/>
          </p:cNvSpPr>
          <p:nvPr>
            <p:ph sz="half" idx="21" hasCustomPrompt="1"/>
          </p:nvPr>
        </p:nvSpPr>
        <p:spPr>
          <a:xfrm>
            <a:off x="1143000" y="1841208"/>
            <a:ext cx="3148853" cy="3383936"/>
          </a:xfrm>
          <a:prstGeom prst="rect">
            <a:avLst/>
          </a:prstGeom>
          <a:solidFill>
            <a:srgbClr val="D9D9D6"/>
          </a:solidFill>
        </p:spPr>
        <p:txBody>
          <a:bodyPr anchor="t" anchorCtr="1">
            <a:normAutofit/>
          </a:bodyPr>
          <a:lstStyle>
            <a:lvl1pPr marL="228594" marR="0" indent="-228594" algn="l"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FPO image</a:t>
            </a:r>
            <a:endParaRPr lang="en-US" dirty="0"/>
          </a:p>
        </p:txBody>
      </p:sp>
      <p:sp>
        <p:nvSpPr>
          <p:cNvPr id="30" name="Text Placeholder 9">
            <a:extLst>
              <a:ext uri="{FF2B5EF4-FFF2-40B4-BE49-F238E27FC236}">
                <a16:creationId xmlns:a16="http://schemas.microsoft.com/office/drawing/2014/main" id="{FCF82C8B-1A18-8E44-B715-C07B924E1360}"/>
              </a:ext>
            </a:extLst>
          </p:cNvPr>
          <p:cNvSpPr>
            <a:spLocks noGrp="1"/>
          </p:cNvSpPr>
          <p:nvPr>
            <p:ph type="body" sz="quarter" idx="22" hasCustomPrompt="1"/>
          </p:nvPr>
        </p:nvSpPr>
        <p:spPr>
          <a:xfrm>
            <a:off x="1143000" y="5338959"/>
            <a:ext cx="3148853" cy="784837"/>
          </a:xfrm>
          <a:prstGeom prst="rect">
            <a:avLst/>
          </a:prstGeom>
        </p:spPr>
        <p:txBody>
          <a:bodyPr/>
          <a:lstStyle>
            <a:lvl1pPr marL="0" indent="0">
              <a:buFontTx/>
              <a:buNone/>
              <a:defRPr sz="1333" b="0" i="0" baseline="0">
                <a:solidFill>
                  <a:srgbClr val="76869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Optional Image Caption: Picture A shows a diagram of the system.</a:t>
            </a:r>
          </a:p>
        </p:txBody>
      </p:sp>
      <p:sp>
        <p:nvSpPr>
          <p:cNvPr id="13" name="Rectangle 12">
            <a:extLst>
              <a:ext uri="{FF2B5EF4-FFF2-40B4-BE49-F238E27FC236}">
                <a16:creationId xmlns:a16="http://schemas.microsoft.com/office/drawing/2014/main" id="{B5B58DF6-722F-E548-B76F-2A97C1A060CF}"/>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076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33522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body Copy and 3 Images">
    <p:spTree>
      <p:nvGrpSpPr>
        <p:cNvPr id="1" name=""/>
        <p:cNvGrpSpPr/>
        <p:nvPr/>
      </p:nvGrpSpPr>
      <p:grpSpPr>
        <a:xfrm>
          <a:off x="0" y="0"/>
          <a:ext cx="0" cy="0"/>
          <a:chOff x="0" y="0"/>
          <a:chExt cx="0" cy="0"/>
        </a:xfrm>
      </p:grpSpPr>
      <p:sp>
        <p:nvSpPr>
          <p:cNvPr id="11" name="Straight Connector 32">
            <a:extLst>
              <a:ext uri="{FF2B5EF4-FFF2-40B4-BE49-F238E27FC236}">
                <a16:creationId xmlns:a16="http://schemas.microsoft.com/office/drawing/2014/main" id="{7BA1F993-0D7C-834D-AD63-0A3E2B7520F0}"/>
              </a:ext>
            </a:extLst>
          </p:cNvPr>
          <p:cNvSpPr/>
          <p:nvPr userDrawn="1"/>
        </p:nvSpPr>
        <p:spPr>
          <a:xfrm>
            <a:off x="-2" y="6328334"/>
            <a:ext cx="12192004" cy="1"/>
          </a:xfrm>
          <a:prstGeom prst="line">
            <a:avLst/>
          </a:prstGeom>
          <a:ln w="6350">
            <a:solidFill>
              <a:srgbClr val="8C837B">
                <a:alpha val="47000"/>
              </a:srgbClr>
            </a:solidFill>
            <a:miter/>
          </a:ln>
        </p:spPr>
        <p:txBody>
          <a:bodyPr lIns="45719" rIns="45719"/>
          <a:lstStyle/>
          <a:p>
            <a:endParaRPr sz="1351"/>
          </a:p>
        </p:txBody>
      </p:sp>
      <p:sp>
        <p:nvSpPr>
          <p:cNvPr id="16" name="Slide Number">
            <a:extLst>
              <a:ext uri="{FF2B5EF4-FFF2-40B4-BE49-F238E27FC236}">
                <a16:creationId xmlns:a16="http://schemas.microsoft.com/office/drawing/2014/main" id="{7B148BD0-E813-CA4C-9342-98EDD2E9D0C8}"/>
              </a:ext>
            </a:extLst>
          </p:cNvPr>
          <p:cNvSpPr txBox="1">
            <a:spLocks noGrp="1"/>
          </p:cNvSpPr>
          <p:nvPr>
            <p:ph type="sldNum" sz="quarter" idx="4"/>
          </p:nvPr>
        </p:nvSpPr>
        <p:spPr>
          <a:xfrm>
            <a:off x="11460095" y="6472652"/>
            <a:ext cx="517076" cy="231141"/>
          </a:xfrm>
          <a:prstGeom prst="rect">
            <a:avLst/>
          </a:prstGeom>
        </p:spPr>
        <p:txBody>
          <a:bodyPr/>
          <a:lstStyle>
            <a:lvl1pPr>
              <a:defRPr lang="en-US" sz="1000" b="0" i="0" smtClean="0">
                <a:solidFill>
                  <a:srgbClr val="7F7F7F"/>
                </a:solidFill>
                <a:latin typeface="Calibri" panose="020F0502020204030204" pitchFamily="34" charset="0"/>
                <a:cs typeface="Calibri" panose="020F0502020204030204" pitchFamily="34" charset="0"/>
              </a:defRPr>
            </a:lvl1pPr>
          </a:lstStyle>
          <a:p>
            <a:fld id="{86CB4B4D-7CA3-9044-876B-883B54F8677D}" type="slidenum">
              <a:rPr lang="en-US" smtClean="0"/>
              <a:pPr/>
              <a:t>‹#›</a:t>
            </a:fld>
            <a:endParaRPr lang="en-US" dirty="0"/>
          </a:p>
        </p:txBody>
      </p:sp>
      <p:sp>
        <p:nvSpPr>
          <p:cNvPr id="18" name="Rectangle 34">
            <a:extLst>
              <a:ext uri="{FF2B5EF4-FFF2-40B4-BE49-F238E27FC236}">
                <a16:creationId xmlns:a16="http://schemas.microsoft.com/office/drawing/2014/main" id="{9FF3AB92-EB97-0F4F-8F69-F996092D552D}"/>
              </a:ext>
            </a:extLst>
          </p:cNvPr>
          <p:cNvSpPr txBox="1"/>
          <p:nvPr userDrawn="1"/>
        </p:nvSpPr>
        <p:spPr>
          <a:xfrm>
            <a:off x="572637" y="6459606"/>
            <a:ext cx="81368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8C837B"/>
                </a:solidFill>
                <a:latin typeface="Whitney-Light"/>
                <a:ea typeface="Whitney-Light"/>
                <a:cs typeface="Whitney-Light"/>
                <a:sym typeface="Whitney-Light"/>
              </a:defRPr>
            </a:lvl1pPr>
          </a:lstStyle>
          <a:p>
            <a:r>
              <a:rPr sz="1000" dirty="0">
                <a:solidFill>
                  <a:srgbClr val="595959"/>
                </a:solidFill>
                <a:latin typeface="Calibri" panose="020F0502020204030204" pitchFamily="34" charset="0"/>
                <a:cs typeface="Calibri" panose="020F0502020204030204" pitchFamily="34" charset="0"/>
              </a:rPr>
              <a:t>CITY OF HOPE</a:t>
            </a:r>
          </a:p>
        </p:txBody>
      </p:sp>
      <p:sp>
        <p:nvSpPr>
          <p:cNvPr id="21" name="Text Placeholder 9">
            <a:extLst>
              <a:ext uri="{FF2B5EF4-FFF2-40B4-BE49-F238E27FC236}">
                <a16:creationId xmlns:a16="http://schemas.microsoft.com/office/drawing/2014/main" id="{7CA45B6E-6DCB-774C-92FE-ACBA9FD7261C}"/>
              </a:ext>
            </a:extLst>
          </p:cNvPr>
          <p:cNvSpPr>
            <a:spLocks noGrp="1"/>
          </p:cNvSpPr>
          <p:nvPr>
            <p:ph type="body" sz="quarter" idx="30" hasCustomPrompt="1"/>
          </p:nvPr>
        </p:nvSpPr>
        <p:spPr>
          <a:xfrm>
            <a:off x="1666808" y="6478010"/>
            <a:ext cx="9637296" cy="266700"/>
          </a:xfrm>
        </p:spPr>
        <p:txBody>
          <a:bodyPr>
            <a:noAutofit/>
          </a:bodyPr>
          <a:lstStyle>
            <a:lvl1pPr marL="0" indent="0">
              <a:buNone/>
              <a:defRPr sz="1000" b="1" i="0">
                <a:latin typeface="Calibri" panose="020F0502020204030204" pitchFamily="34" charset="0"/>
                <a:cs typeface="Calibri" panose="020F0502020204030204" pitchFamily="34" charset="0"/>
              </a:defRPr>
            </a:lvl1pPr>
          </a:lstStyle>
          <a:p>
            <a:pPr lvl="0"/>
            <a:r>
              <a:rPr lang="en-US" dirty="0"/>
              <a:t>PRESENTATION TITLE</a:t>
            </a:r>
          </a:p>
        </p:txBody>
      </p:sp>
      <p:sp>
        <p:nvSpPr>
          <p:cNvPr id="22" name="Text Placeholder 2">
            <a:extLst>
              <a:ext uri="{FF2B5EF4-FFF2-40B4-BE49-F238E27FC236}">
                <a16:creationId xmlns:a16="http://schemas.microsoft.com/office/drawing/2014/main" id="{A6A3437D-0FC2-FD4D-B570-2A44AC56D7B3}"/>
              </a:ext>
            </a:extLst>
          </p:cNvPr>
          <p:cNvSpPr>
            <a:spLocks noGrp="1"/>
          </p:cNvSpPr>
          <p:nvPr>
            <p:ph type="body" sz="quarter" idx="25" hasCustomPrompt="1"/>
          </p:nvPr>
        </p:nvSpPr>
        <p:spPr>
          <a:xfrm>
            <a:off x="534998" y="642633"/>
            <a:ext cx="11054039" cy="933571"/>
          </a:xfrm>
        </p:spPr>
        <p:txBody>
          <a:bodyPr vert="horz" lIns="91440" tIns="45720" rIns="91440" bIns="45720" rtlCol="0">
            <a:normAutofit/>
          </a:bodyPr>
          <a:lstStyle>
            <a:lvl1pPr marL="0" indent="0">
              <a:buNone/>
              <a:defRPr lang="en-US" sz="4267" dirty="0">
                <a:latin typeface="Lora" pitchFamily="2" charset="77"/>
                <a:cs typeface="Lora" pitchFamily="2" charset="77"/>
              </a:defRPr>
            </a:lvl1pPr>
          </a:lstStyle>
          <a:p>
            <a:pPr marL="228594" lvl="0" indent="-228594"/>
            <a:r>
              <a:rPr lang="en-US" dirty="0"/>
              <a:t>Title + body copy and 3 images</a:t>
            </a:r>
          </a:p>
        </p:txBody>
      </p:sp>
      <p:sp>
        <p:nvSpPr>
          <p:cNvPr id="23" name="Content Placeholder 2">
            <a:extLst>
              <a:ext uri="{FF2B5EF4-FFF2-40B4-BE49-F238E27FC236}">
                <a16:creationId xmlns:a16="http://schemas.microsoft.com/office/drawing/2014/main" id="{70B226B3-E545-1B40-83A2-5925AAEF422A}"/>
              </a:ext>
            </a:extLst>
          </p:cNvPr>
          <p:cNvSpPr>
            <a:spLocks noGrp="1"/>
          </p:cNvSpPr>
          <p:nvPr>
            <p:ph sz="half" idx="1" hasCustomPrompt="1"/>
          </p:nvPr>
        </p:nvSpPr>
        <p:spPr>
          <a:xfrm>
            <a:off x="7264307"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4" name="Content Placeholder 2">
            <a:extLst>
              <a:ext uri="{FF2B5EF4-FFF2-40B4-BE49-F238E27FC236}">
                <a16:creationId xmlns:a16="http://schemas.microsoft.com/office/drawing/2014/main" id="{0A091FD8-08FE-E346-98E3-B4880920572A}"/>
              </a:ext>
            </a:extLst>
          </p:cNvPr>
          <p:cNvSpPr>
            <a:spLocks noGrp="1"/>
          </p:cNvSpPr>
          <p:nvPr>
            <p:ph sz="half" idx="15" hasCustomPrompt="1"/>
          </p:nvPr>
        </p:nvSpPr>
        <p:spPr>
          <a:xfrm>
            <a:off x="9503241" y="1841207"/>
            <a:ext cx="2153771" cy="1798731"/>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5" name="Content Placeholder 2">
            <a:extLst>
              <a:ext uri="{FF2B5EF4-FFF2-40B4-BE49-F238E27FC236}">
                <a16:creationId xmlns:a16="http://schemas.microsoft.com/office/drawing/2014/main" id="{0A5BA9CC-2226-984A-AAA6-103BEFF43E8F}"/>
              </a:ext>
            </a:extLst>
          </p:cNvPr>
          <p:cNvSpPr>
            <a:spLocks noGrp="1"/>
          </p:cNvSpPr>
          <p:nvPr>
            <p:ph sz="half" idx="16" hasCustomPrompt="1"/>
          </p:nvPr>
        </p:nvSpPr>
        <p:spPr>
          <a:xfrm>
            <a:off x="7264305" y="3766938"/>
            <a:ext cx="4392707" cy="2361423"/>
          </a:xfrm>
          <a:prstGeom prst="rect">
            <a:avLst/>
          </a:prstGeom>
          <a:solidFill>
            <a:srgbClr val="D9D9D6"/>
          </a:solidFill>
        </p:spPr>
        <p:txBody>
          <a:bodyPr anchor="t" anchorCtr="1">
            <a:normAutofit/>
          </a:bodyPr>
          <a:lstStyle>
            <a:lvl1pPr marL="0" marR="0" indent="0" algn="ctr" defTabSz="914377" rtl="0" eaLnBrk="1" fontAlgn="auto" latinLnBrk="0" hangingPunct="1">
              <a:lnSpc>
                <a:spcPct val="90000"/>
              </a:lnSpc>
              <a:spcBef>
                <a:spcPts val="1000"/>
              </a:spcBef>
              <a:spcAft>
                <a:spcPts val="0"/>
              </a:spcAft>
              <a:buClrTx/>
              <a:buSzTx/>
              <a:buFontTx/>
              <a:buNone/>
              <a:tabLst/>
              <a:defRPr sz="2400" baseline="0">
                <a:solidFill>
                  <a:srgbClr val="768692"/>
                </a:solidFill>
                <a:latin typeface="+mn-lt"/>
                <a:ea typeface="Whitney Book" charset="0"/>
                <a:cs typeface="Whitney Book" charset="0"/>
              </a:defRPr>
            </a:lvl1pPr>
            <a:lvl2pPr marL="685783" indent="0">
              <a:buNone/>
              <a:defRPr/>
            </a:lvl2pPr>
          </a:lstStyle>
          <a:p>
            <a:pPr marL="228594" marR="0" lvl="0" indent="-228594" algn="l" defTabSz="914377" rtl="0" eaLnBrk="1" fontAlgn="auto" latinLnBrk="0" hangingPunct="1">
              <a:lnSpc>
                <a:spcPct val="90000"/>
              </a:lnSpc>
              <a:spcBef>
                <a:spcPts val="1000"/>
              </a:spcBef>
              <a:spcAft>
                <a:spcPts val="0"/>
              </a:spcAft>
              <a:buClrTx/>
              <a:buSzTx/>
              <a:tabLst/>
              <a:defRPr/>
            </a:pPr>
            <a:r>
              <a:rPr lang="en-US" dirty="0"/>
              <a:t>FPO image</a:t>
            </a:r>
          </a:p>
        </p:txBody>
      </p:sp>
      <p:sp>
        <p:nvSpPr>
          <p:cNvPr id="26" name="Text Placeholder 8">
            <a:extLst>
              <a:ext uri="{FF2B5EF4-FFF2-40B4-BE49-F238E27FC236}">
                <a16:creationId xmlns:a16="http://schemas.microsoft.com/office/drawing/2014/main" id="{0AF51BA7-CCDF-7546-80AE-91A655531EC9}"/>
              </a:ext>
            </a:extLst>
          </p:cNvPr>
          <p:cNvSpPr>
            <a:spLocks noGrp="1"/>
          </p:cNvSpPr>
          <p:nvPr>
            <p:ph type="body" sz="quarter" idx="17" hasCustomPrompt="1"/>
          </p:nvPr>
        </p:nvSpPr>
        <p:spPr>
          <a:xfrm>
            <a:off x="534987" y="1841208"/>
            <a:ext cx="6511575" cy="4287152"/>
          </a:xfrm>
          <a:prstGeom prst="rect">
            <a:avLst/>
          </a:prstGeom>
        </p:spPr>
        <p:txBody>
          <a:bodyPr vert="horz" lIns="91440" tIns="45720" rIns="91440" bIns="45720" rtlCol="0">
            <a:normAutofit/>
          </a:bodyPr>
          <a:lstStyle>
            <a:lvl1pPr marL="228589" indent="-228589">
              <a:buFont typeface="Wingdings" pitchFamily="2" charset="2"/>
              <a:buChar char="§"/>
              <a:defRPr lang="en-US" sz="1867" baseline="0" dirty="0">
                <a:solidFill>
                  <a:srgbClr val="595959"/>
                </a:solidFill>
                <a:latin typeface="Calibri" panose="020F0502020204030204" pitchFamily="34" charset="0"/>
                <a:ea typeface="Calibri" panose="020F0502020204030204" pitchFamily="34" charset="0"/>
                <a:cs typeface="Calibri" panose="020F0502020204030204" pitchFamily="34" charset="0"/>
              </a:defRPr>
            </a:lvl1pPr>
            <a:lvl2pPr marL="1066773" indent="-380990">
              <a:buFont typeface="Wingdings" pitchFamily="2" charset="2"/>
              <a:buChar char="§"/>
              <a:defRPr lang="en-US" sz="1867" dirty="0">
                <a:solidFill>
                  <a:srgbClr val="595959"/>
                </a:solidFill>
                <a:latin typeface="Calibri" panose="020F0502020204030204" pitchFamily="34" charset="0"/>
                <a:cs typeface="Calibri" panose="020F0502020204030204" pitchFamily="34" charset="0"/>
              </a:defRPr>
            </a:lvl2pPr>
            <a:lvl3pPr marL="1545297" indent="-228594">
              <a:buFont typeface="Wingdings" pitchFamily="2" charset="2"/>
              <a:buChar char="§"/>
              <a:defRPr lang="en-US" sz="1467" baseline="0" dirty="0">
                <a:solidFill>
                  <a:srgbClr val="595959"/>
                </a:solidFill>
                <a:latin typeface="Calibri" panose="020F0502020204030204" pitchFamily="34" charset="0"/>
                <a:cs typeface="Calibri" panose="020F0502020204030204" pitchFamily="34" charset="0"/>
              </a:defRPr>
            </a:lvl3pPr>
          </a:lstStyle>
          <a:p>
            <a:pPr marL="228594" marR="0" lvl="0" indent="-228594" defTabSz="914377" fontAlgn="auto">
              <a:lnSpc>
                <a:spcPct val="100000"/>
              </a:lnSpc>
              <a:spcBef>
                <a:spcPts val="1200"/>
              </a:spcBef>
              <a:spcAft>
                <a:spcPts val="1200"/>
              </a:spcAft>
              <a:buClrTx/>
              <a:buSzTx/>
              <a:buFont typeface="Wingdings" charset="2"/>
              <a:buChar char="§"/>
              <a:tabLst/>
            </a:pPr>
            <a:r>
              <a:rPr lang="en-US" dirty="0"/>
              <a:t>Text starts here. Maybe a section title or introduction. Press TAB for the next sublevel, to insert a bigger paragraph or further description of your topic. A second TAB will show another sublevel for smaller notes. To go back a hierarchy level (or decrease an indent), select the paragraph or line of text, and press SHIFT+TAB.</a:t>
            </a:r>
          </a:p>
          <a:p>
            <a:pPr marL="914377" lvl="1" indent="-228594">
              <a:lnSpc>
                <a:spcPct val="100000"/>
              </a:lnSpc>
              <a:spcBef>
                <a:spcPts val="0"/>
              </a:spcBef>
              <a:spcAft>
                <a:spcPts val="1200"/>
              </a:spcAft>
              <a:buSzPct val="100000"/>
              <a:buFont typeface="Courier New" panose="02070309020205020404" pitchFamily="49" charset="0"/>
              <a:buChar char="o"/>
            </a:pPr>
            <a:r>
              <a:rPr lang="en-US" dirty="0"/>
              <a:t>Body copy or paragraph</a:t>
            </a:r>
          </a:p>
          <a:p>
            <a:pPr marL="1490435" lvl="2" indent="-173732">
              <a:lnSpc>
                <a:spcPct val="100000"/>
              </a:lnSpc>
              <a:spcBef>
                <a:spcPts val="0"/>
              </a:spcBef>
              <a:spcAft>
                <a:spcPts val="600"/>
              </a:spcAft>
            </a:pPr>
            <a:r>
              <a:rPr lang="en-US" dirty="0"/>
              <a:t>Notations</a:t>
            </a:r>
          </a:p>
        </p:txBody>
      </p:sp>
      <p:sp>
        <p:nvSpPr>
          <p:cNvPr id="12" name="Rectangle 11">
            <a:extLst>
              <a:ext uri="{FF2B5EF4-FFF2-40B4-BE49-F238E27FC236}">
                <a16:creationId xmlns:a16="http://schemas.microsoft.com/office/drawing/2014/main" id="{3142A7EA-9A1E-EA4A-A2D7-5D745DC05A24}"/>
              </a:ext>
            </a:extLst>
          </p:cNvPr>
          <p:cNvSpPr/>
          <p:nvPr userDrawn="1"/>
        </p:nvSpPr>
        <p:spPr>
          <a:xfrm>
            <a:off x="-1" y="0"/>
            <a:ext cx="12191999" cy="199556"/>
          </a:xfrm>
          <a:prstGeom prst="rect">
            <a:avLst/>
          </a:prstGeom>
          <a:gradFill>
            <a:gsLst>
              <a:gs pos="0">
                <a:srgbClr val="2567A6"/>
              </a:gs>
              <a:gs pos="75000">
                <a:srgbClr val="6AC6E7"/>
              </a:gs>
              <a:gs pos="100000">
                <a:srgbClr val="F6F7C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4633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5"/>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5910"/>
          <a:stretch/>
        </p:blipFill>
        <p:spPr>
          <a:xfrm>
            <a:off x="-34467" y="-177425"/>
            <a:ext cx="12226467" cy="3261205"/>
          </a:xfrm>
          <a:prstGeom prst="rect">
            <a:avLst/>
          </a:prstGeom>
          <a:blipFill dpi="0" rotWithShape="1">
            <a:blip r:embed="rId4"/>
            <a:srcRect/>
            <a:tile tx="0" ty="0" sx="100000" sy="100000" flip="none" algn="tl"/>
          </a:blipFill>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201" y="4262336"/>
            <a:ext cx="8412481" cy="2103120"/>
          </a:xfrm>
          <a:prstGeom prst="rect">
            <a:avLst/>
          </a:prstGeom>
        </p:spPr>
      </p:pic>
      <p:sp>
        <p:nvSpPr>
          <p:cNvPr id="16"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descr="Twitter rebrands as X with &quot;art deco&quot; logo">
            <a:extLst>
              <a:ext uri="{FF2B5EF4-FFF2-40B4-BE49-F238E27FC236}">
                <a16:creationId xmlns:a16="http://schemas.microsoft.com/office/drawing/2014/main" id="{21351807-BAA1-FE79-1EAA-5A40861CD6F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9441" y="6468235"/>
            <a:ext cx="335828" cy="33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9090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73759"/>
          </a:xfrm>
        </p:spPr>
        <p:txBody>
          <a:bodyPr>
            <a:noAutofit/>
          </a:bodyPr>
          <a:lstStyle>
            <a:lvl1pPr algn="ctr">
              <a:defRPr sz="3600"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4" name="Picture 3" descr="Twitter rebrands as X with &quot;art deco&quot; logo">
            <a:extLst>
              <a:ext uri="{FF2B5EF4-FFF2-40B4-BE49-F238E27FC236}">
                <a16:creationId xmlns:a16="http://schemas.microsoft.com/office/drawing/2014/main" id="{FE9957F0-F39B-41A8-56BB-7F23B93E3FB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9441" y="6468235"/>
            <a:ext cx="335828" cy="33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061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1"/>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1"/>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8594993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2" y="949643"/>
            <a:ext cx="5601335" cy="823912"/>
          </a:xfrm>
        </p:spPr>
        <p:txBody>
          <a:bodyPr anchor="ctr"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96242" y="1940877"/>
            <a:ext cx="5601335" cy="4248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2429169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esultado de imagen de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2"/>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05547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6"/>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1"/>
            <a:ext cx="4582160"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600" dirty="0"/>
              <a:t>Click to edit Master title style</a:t>
            </a:r>
          </a:p>
        </p:txBody>
      </p:sp>
    </p:spTree>
    <p:extLst>
      <p:ext uri="{BB962C8B-B14F-4D97-AF65-F5344CB8AC3E}">
        <p14:creationId xmlns:p14="http://schemas.microsoft.com/office/powerpoint/2010/main" val="1543978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9" y="987426"/>
            <a:ext cx="6612572"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
        <p:nvSpPr>
          <p:cNvPr id="8" name="Title 1"/>
          <p:cNvSpPr>
            <a:spLocks noGrp="1"/>
          </p:cNvSpPr>
          <p:nvPr>
            <p:ph type="title"/>
          </p:nvPr>
        </p:nvSpPr>
        <p:spPr>
          <a:xfrm>
            <a:off x="375920" y="987426"/>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1"/>
            <a:ext cx="4582160"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600" dirty="0"/>
              <a:t>Click to edit Master title style</a:t>
            </a:r>
          </a:p>
        </p:txBody>
      </p:sp>
    </p:spTree>
    <p:extLst>
      <p:ext uri="{BB962C8B-B14F-4D97-AF65-F5344CB8AC3E}">
        <p14:creationId xmlns:p14="http://schemas.microsoft.com/office/powerpoint/2010/main" val="529528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0FE07-4C00-4042-87A4-C41902D2B3E4}" type="slidenum">
              <a:rPr lang="en-US" smtClean="0"/>
              <a:t>‹#›</a:t>
            </a:fld>
            <a:endParaRPr lang="en-US"/>
          </a:p>
        </p:txBody>
      </p:sp>
      <p:sp>
        <p:nvSpPr>
          <p:cNvPr id="6" name="Title 1"/>
          <p:cNvSpPr txBox="1">
            <a:spLocks/>
          </p:cNvSpPr>
          <p:nvPr/>
        </p:nvSpPr>
        <p:spPr>
          <a:xfrm>
            <a:off x="7366000" y="3058473"/>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2" y="3058473"/>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3"/>
            <a:ext cx="3759200" cy="3525837"/>
          </a:xfrm>
        </p:spPr>
        <p:txBody>
          <a:bodyPr/>
          <a:lstStyle>
            <a:lvl1pPr marL="0" indent="0">
              <a:buNone/>
              <a:defRPr/>
            </a:lvl1pPr>
            <a:lvl2pPr marL="457189" indent="-228594">
              <a:defRPr/>
            </a:lvl2pPr>
            <a:lvl3pPr marL="690545" indent="-228594">
              <a:defRPr/>
            </a:lvl3pPr>
            <a:lvl4pPr marL="914377" indent="-228594">
              <a:defRPr baseline="0"/>
            </a:lvl4pPr>
            <a:lvl5pPr marL="1147734" indent="-228594">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8" y="1442721"/>
            <a:ext cx="2782749"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4216727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4914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oleObject" Target="../embeddings/oleObject1.bin"/><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ags" Target="../tags/tag2.xml"/><Relationship Id="rId2" Type="http://schemas.openxmlformats.org/officeDocument/2006/relationships/slideLayout" Target="../slideLayouts/slideLayout48.xml"/><Relationship Id="rId16" Type="http://schemas.openxmlformats.org/officeDocument/2006/relationships/tags" Target="../tags/tag1.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image" Target="../media/image7.emf"/><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image" Target="../media/image18.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image" Target="../media/image27.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26.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7.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image" Target="../media/image2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8.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1832068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25322635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CB5149-C575-49E9-A1CF-6F755833BDAF}" type="datetimeFigureOut">
              <a:rPr lang="en-US" smtClean="0"/>
              <a:t>4/25/26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0F974B4-9F90-44FA-8030-AE28589DF25B}" type="slidenum">
              <a:rPr lang="en-US" smtClean="0"/>
              <a:t>‹#›</a:t>
            </a:fld>
            <a:endParaRPr lang="en-US"/>
          </a:p>
        </p:txBody>
      </p:sp>
    </p:spTree>
    <p:extLst>
      <p:ext uri="{BB962C8B-B14F-4D97-AF65-F5344CB8AC3E}">
        <p14:creationId xmlns:p14="http://schemas.microsoft.com/office/powerpoint/2010/main" val="9131724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6"/>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30" imgH="531" progId="TCLayout.ActiveDocument.1">
                  <p:embed/>
                </p:oleObj>
              </mc:Choice>
              <mc:Fallback>
                <p:oleObj name="think-cell Slide" r:id="rId18"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350520" y="381001"/>
            <a:ext cx="11315700" cy="914400"/>
          </a:xfrm>
          <a:prstGeom prst="rect">
            <a:avLst/>
          </a:prstGeom>
        </p:spPr>
        <p:txBody>
          <a:bodyPr vert="horz" lIns="91440" tIns="45720" rIns="91440" bIns="45720" rtlCol="0" anchor="ctr" anchorCtr="0">
            <a:noAutofit/>
          </a:bodyPr>
          <a:lstStyle/>
          <a:p>
            <a:r>
              <a:rPr lang="en-US"/>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350520" y="1719072"/>
            <a:ext cx="11315700" cy="4023360"/>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35433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dirty="0"/>
          </a:p>
        </p:txBody>
      </p:sp>
    </p:spTree>
    <p:extLst>
      <p:ext uri="{BB962C8B-B14F-4D97-AF65-F5344CB8AC3E}">
        <p14:creationId xmlns:p14="http://schemas.microsoft.com/office/powerpoint/2010/main" val="409485601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16">
          <p15:clr>
            <a:srgbClr val="F26B43"/>
          </p15:clr>
        </p15:guide>
        <p15:guide id="3" pos="746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2104743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37AA2-A3AC-E746-B790-FCDE310CD994}"/>
              </a:ext>
            </a:extLst>
          </p:cNvPr>
          <p:cNvSpPr>
            <a:spLocks noGrp="1"/>
          </p:cNvSpPr>
          <p:nvPr>
            <p:ph type="title"/>
          </p:nvPr>
        </p:nvSpPr>
        <p:spPr>
          <a:xfrm>
            <a:off x="534988" y="796743"/>
            <a:ext cx="10515600" cy="6595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F268AD-1278-A645-9C2A-ADD008CC89D0}"/>
              </a:ext>
            </a:extLst>
          </p:cNvPr>
          <p:cNvSpPr>
            <a:spLocks noGrp="1"/>
          </p:cNvSpPr>
          <p:nvPr>
            <p:ph type="body" idx="1"/>
          </p:nvPr>
        </p:nvSpPr>
        <p:spPr>
          <a:xfrm>
            <a:off x="534988" y="1553251"/>
            <a:ext cx="10515600" cy="3276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1">
            <a:extLst>
              <a:ext uri="{FF2B5EF4-FFF2-40B4-BE49-F238E27FC236}">
                <a16:creationId xmlns:a16="http://schemas.microsoft.com/office/drawing/2014/main" id="{697DCA64-D34B-5E47-92A1-135979884DED}"/>
              </a:ext>
            </a:extLst>
          </p:cNvPr>
          <p:cNvSpPr/>
          <p:nvPr userDrawn="1"/>
        </p:nvSpPr>
        <p:spPr>
          <a:xfrm>
            <a:off x="-3" y="0"/>
            <a:ext cx="12192000" cy="148139"/>
          </a:xfrm>
          <a:prstGeom prst="rect">
            <a:avLst/>
          </a:prstGeom>
          <a:gradFill>
            <a:gsLst>
              <a:gs pos="5000">
                <a:srgbClr val="2B5E97"/>
              </a:gs>
              <a:gs pos="48035">
                <a:srgbClr val="54C8E9"/>
              </a:gs>
              <a:gs pos="100000">
                <a:srgbClr val="DAE79A"/>
              </a:gs>
            </a:gsLst>
            <a:lin ang="19500000"/>
          </a:gradFill>
          <a:ln w="12700">
            <a:miter lim="400000"/>
          </a:ln>
        </p:spPr>
        <p:txBody>
          <a:bodyPr lIns="45719" rIns="45719" anchor="ctr"/>
          <a:lstStyle/>
          <a:p>
            <a:pPr algn="ctr">
              <a:defRPr>
                <a:solidFill>
                  <a:srgbClr val="FFFFFF"/>
                </a:solidFill>
              </a:defRPr>
            </a:pPr>
            <a:endParaRPr sz="1351"/>
          </a:p>
        </p:txBody>
      </p:sp>
    </p:spTree>
    <p:extLst>
      <p:ext uri="{BB962C8B-B14F-4D97-AF65-F5344CB8AC3E}">
        <p14:creationId xmlns:p14="http://schemas.microsoft.com/office/powerpoint/2010/main" val="209912252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ftr="0" dt="0"/>
  <p:txStyles>
    <p:titleStyle>
      <a:lvl1pPr algn="l" defTabSz="914377" rtl="0" eaLnBrk="1" latinLnBrk="0" hangingPunct="1">
        <a:lnSpc>
          <a:spcPct val="90000"/>
        </a:lnSpc>
        <a:spcBef>
          <a:spcPct val="0"/>
        </a:spcBef>
        <a:buNone/>
        <a:defRPr sz="3200" b="0" i="0" kern="1200">
          <a:solidFill>
            <a:srgbClr val="7F7F7F"/>
          </a:solidFill>
          <a:latin typeface="Tisa Offc Serif Pro Thin" panose="020F0302020204030204" pitchFamily="34" charset="0"/>
          <a:ea typeface="+mj-ea"/>
          <a:cs typeface="Tisa Offc Serif Pro Thin" panose="020F03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7F7F7F"/>
          </a:solidFill>
          <a:latin typeface="Whitney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7F7F7F"/>
          </a:solidFill>
          <a:latin typeface="Whitney Light"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7F7F7F"/>
          </a:solidFill>
          <a:latin typeface="Whitney Light"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7F7F7F"/>
          </a:solidFill>
          <a:latin typeface="Whitney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9"/>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Twitter rebrands as X with &quot;art deco&quot; logo">
            <a:extLst>
              <a:ext uri="{FF2B5EF4-FFF2-40B4-BE49-F238E27FC236}">
                <a16:creationId xmlns:a16="http://schemas.microsoft.com/office/drawing/2014/main" id="{72A19566-504E-2473-9E7D-8C51C5655F7B}"/>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9441" y="6468235"/>
            <a:ext cx="335828" cy="33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29504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6" r:id="rId14"/>
    <p:sldLayoutId id="2147483847" r:id="rId15"/>
    <p:sldLayoutId id="2147483848" r:id="rId16"/>
    <p:sldLayoutId id="2147483849" r:id="rId17"/>
    <p:sldLayoutId id="2147483850" r:id="rId18"/>
  </p:sldLayoutIdLst>
  <p:hf hdr="0" ftr="0" dt="0"/>
  <p:txStyles>
    <p:titleStyle>
      <a:lvl1pPr algn="ctr" defTabSz="914377"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3970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6.xml"/><Relationship Id="rId1" Type="http://schemas.openxmlformats.org/officeDocument/2006/relationships/slideLayout" Target="../slideLayouts/slideLayout120.xml"/><Relationship Id="rId5" Type="http://schemas.openxmlformats.org/officeDocument/2006/relationships/image" Target="../media/image170.jpeg"/><Relationship Id="rId4" Type="http://schemas.openxmlformats.org/officeDocument/2006/relationships/image" Target="../media/image16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8.xml"/><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109.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11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112.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116.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41.xml"/><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42.xml"/><Relationship Id="rId1" Type="http://schemas.openxmlformats.org/officeDocument/2006/relationships/slideLayout" Target="../slideLayouts/slideLayout10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7.xml"/></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182.pn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8.xml"/></Relationships>
</file>

<file path=ppt/slides/_rels/slide12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46.xml"/><Relationship Id="rId1" Type="http://schemas.openxmlformats.org/officeDocument/2006/relationships/slideLayout" Target="../slideLayouts/slideLayout92.xml"/></Relationships>
</file>

<file path=ppt/slides/_rels/slide122.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8.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7.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65.png"/><Relationship Id="rId1" Type="http://schemas.openxmlformats.org/officeDocument/2006/relationships/slideLayout" Target="../slideLayouts/slideLayout28.xml"/><Relationship Id="rId6" Type="http://schemas.openxmlformats.org/officeDocument/2006/relationships/image" Target="../media/image67.png"/><Relationship Id="rId5" Type="http://schemas.microsoft.com/office/2007/relationships/hdphoto" Target="../media/hdphoto10.wdp"/><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32.xml"/><Relationship Id="rId5" Type="http://schemas.microsoft.com/office/2007/relationships/hdphoto" Target="../media/hdphoto13.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54.xml"/><Relationship Id="rId1" Type="http://schemas.openxmlformats.org/officeDocument/2006/relationships/tags" Target="../tags/tag8.xml"/><Relationship Id="rId6" Type="http://schemas.microsoft.com/office/2007/relationships/hdphoto" Target="../media/hdphoto16.wdp"/><Relationship Id="rId5" Type="http://schemas.openxmlformats.org/officeDocument/2006/relationships/image" Target="../media/image80.png"/><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4.xml"/><Relationship Id="rId4" Type="http://schemas.microsoft.com/office/2007/relationships/hdphoto" Target="../media/hdphoto17.wdp"/></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3.pn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4.png"/><Relationship Id="rId1" Type="http://schemas.openxmlformats.org/officeDocument/2006/relationships/slideLayout" Target="../slideLayouts/slideLayout54.xml"/><Relationship Id="rId4" Type="http://schemas.openxmlformats.org/officeDocument/2006/relationships/image" Target="../media/image85.jpg"/></Relationships>
</file>

<file path=ppt/slides/_rels/slide4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6.png"/><Relationship Id="rId1" Type="http://schemas.openxmlformats.org/officeDocument/2006/relationships/slideLayout" Target="../slideLayouts/slideLayout54.xml"/><Relationship Id="rId6" Type="http://schemas.openxmlformats.org/officeDocument/2006/relationships/image" Target="../media/image85.jpg"/><Relationship Id="rId5" Type="http://schemas.microsoft.com/office/2007/relationships/hdphoto" Target="../media/hdphoto21.wdp"/><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3.wdp"/><Relationship Id="rId2" Type="http://schemas.openxmlformats.org/officeDocument/2006/relationships/image" Target="../media/image84.png"/><Relationship Id="rId1" Type="http://schemas.openxmlformats.org/officeDocument/2006/relationships/slideLayout" Target="../slideLayouts/slideLayout54.xml"/><Relationship Id="rId6" Type="http://schemas.openxmlformats.org/officeDocument/2006/relationships/image" Target="../media/image86.png"/><Relationship Id="rId5" Type="http://schemas.openxmlformats.org/officeDocument/2006/relationships/image" Target="../media/image87.png"/><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8.png"/><Relationship Id="rId1" Type="http://schemas.openxmlformats.org/officeDocument/2006/relationships/slideLayout" Target="../slideLayouts/slideLayout55.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1.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2.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4.png"/><Relationship Id="rId1" Type="http://schemas.openxmlformats.org/officeDocument/2006/relationships/slideLayout" Target="../slideLayouts/slideLayout54.xml"/><Relationship Id="rId5" Type="http://schemas.microsoft.com/office/2007/relationships/hdphoto" Target="../media/hdphoto29.wdp"/><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6.xml"/><Relationship Id="rId1" Type="http://schemas.openxmlformats.org/officeDocument/2006/relationships/tags" Target="../tags/tag10.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6.xml"/><Relationship Id="rId1" Type="http://schemas.openxmlformats.org/officeDocument/2006/relationships/tags" Target="../tags/tag11.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6.xml"/><Relationship Id="rId1" Type="http://schemas.openxmlformats.org/officeDocument/2006/relationships/tags" Target="../tags/tag12.xm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111.png"/><Relationship Id="rId1" Type="http://schemas.openxmlformats.org/officeDocument/2006/relationships/slideLayout" Target="../slideLayouts/slideLayout83.xml"/><Relationship Id="rId6" Type="http://schemas.openxmlformats.org/officeDocument/2006/relationships/image" Target="../media/image113.png"/><Relationship Id="rId5" Type="http://schemas.microsoft.com/office/2007/relationships/hdphoto" Target="../media/hdphoto31.wdp"/><Relationship Id="rId4" Type="http://schemas.openxmlformats.org/officeDocument/2006/relationships/image" Target="../media/image112.png"/><Relationship Id="rId9" Type="http://schemas.microsoft.com/office/2007/relationships/hdphoto" Target="../media/hdphoto33.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3.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8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8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8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3.xml"/><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3.xml"/><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3.xml"/><Relationship Id="rId6" Type="http://schemas.microsoft.com/office/2007/relationships/hdphoto" Target="../media/hdphoto35.wdp"/><Relationship Id="rId5" Type="http://schemas.openxmlformats.org/officeDocument/2006/relationships/image" Target="../media/image145.png"/><Relationship Id="rId4" Type="http://schemas.microsoft.com/office/2007/relationships/hdphoto" Target="../media/hdphoto34.wdp"/></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3.xml"/><Relationship Id="rId4" Type="http://schemas.microsoft.com/office/2007/relationships/hdphoto" Target="../media/hdphoto36.wdp"/></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83.xml"/><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83.xml"/><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83.xml"/><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83.xml"/><Relationship Id="rId4" Type="http://schemas.openxmlformats.org/officeDocument/2006/relationships/image" Target="../media/image159.png"/></Relationships>
</file>

<file path=ppt/slides/_rels/slide87.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60.png"/><Relationship Id="rId1" Type="http://schemas.openxmlformats.org/officeDocument/2006/relationships/slideLayout" Target="../slideLayouts/slideLayout83.xml"/><Relationship Id="rId5" Type="http://schemas.microsoft.com/office/2007/relationships/hdphoto" Target="../media/hdphoto38.wdp"/><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90.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64.png"/><Relationship Id="rId1" Type="http://schemas.openxmlformats.org/officeDocument/2006/relationships/slideLayout" Target="../slideLayouts/slideLayout8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2.xml"/><Relationship Id="rId1" Type="http://schemas.openxmlformats.org/officeDocument/2006/relationships/tags" Target="../tags/tag13.xml"/><Relationship Id="rId5" Type="http://schemas.openxmlformats.org/officeDocument/2006/relationships/image" Target="../media/image165.png"/><Relationship Id="rId4" Type="http://schemas.openxmlformats.org/officeDocument/2006/relationships/hyperlink" Target="https://doi.org/10.1073/pnas.1908547116"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4.xml"/><Relationship Id="rId1" Type="http://schemas.openxmlformats.org/officeDocument/2006/relationships/slideLayout" Target="../slideLayouts/slideLayout92.xml"/><Relationship Id="rId5" Type="http://schemas.openxmlformats.org/officeDocument/2006/relationships/image" Target="../media/image168.png"/><Relationship Id="rId4" Type="http://schemas.openxmlformats.org/officeDocument/2006/relationships/image" Target="../media/image16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ABA1-59DC-855E-A4EE-438C30D19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2BC41-A276-D217-BB1B-F385A0A0B03E}"/>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12: EGFR-Mutated Non-Small Cell Lung Cancer (NSCLC)</a:t>
            </a:r>
          </a:p>
        </p:txBody>
      </p:sp>
      <p:sp>
        <p:nvSpPr>
          <p:cNvPr id="7" name="Content Placeholder 6">
            <a:extLst>
              <a:ext uri="{FF2B5EF4-FFF2-40B4-BE49-F238E27FC236}">
                <a16:creationId xmlns:a16="http://schemas.microsoft.com/office/drawing/2014/main" id="{0135F60B-5B6A-6FE3-9B7B-554A4F4BC0E9}"/>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Current Management of Metastatic EGFR-Mutated NSCLC — </a:t>
            </a:r>
            <a:r>
              <a:rPr lang="en-US" sz="3000" b="0" dirty="0"/>
              <a:t>Dr Goldman</a:t>
            </a:r>
          </a:p>
          <a:p>
            <a:pPr>
              <a:lnSpc>
                <a:spcPct val="100000"/>
              </a:lnSpc>
              <a:spcBef>
                <a:spcPts val="3000"/>
              </a:spcBef>
            </a:pPr>
            <a:r>
              <a:rPr lang="en-US" sz="3000" dirty="0"/>
              <a:t>Nonmetastatic EGFR-Mutated NSCLC, Exon 20 Insertion Mutations and Novel Agents — </a:t>
            </a:r>
            <a:r>
              <a:rPr lang="en-US" sz="3000" b="0" dirty="0"/>
              <a:t>Dr Piotrowska</a:t>
            </a:r>
          </a:p>
        </p:txBody>
      </p:sp>
    </p:spTree>
    <p:extLst>
      <p:ext uri="{BB962C8B-B14F-4D97-AF65-F5344CB8AC3E}">
        <p14:creationId xmlns:p14="http://schemas.microsoft.com/office/powerpoint/2010/main" val="321003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FLAURA2: Overall Survival</a:t>
            </a:r>
          </a:p>
        </p:txBody>
      </p:sp>
      <p:sp>
        <p:nvSpPr>
          <p:cNvPr id="8" name="TextBox 7"/>
          <p:cNvSpPr txBox="1"/>
          <p:nvPr/>
        </p:nvSpPr>
        <p:spPr>
          <a:xfrm>
            <a:off x="677334" y="4384727"/>
            <a:ext cx="6494538" cy="17543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Benefit similar across subgroups, including similar HR’s for Exon 19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del’n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L858R, &amp; those with/without brain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patients who discontinued 1L treatment due to disease progression received 2L treatment: 69% of pts on osimertinib-chemo and 77% of pts on osimertinib monotherapy.</a:t>
            </a:r>
          </a:p>
        </p:txBody>
      </p:sp>
      <p:pic>
        <p:nvPicPr>
          <p:cNvPr id="10" name="Content Placeholder 9" descr="A graph showing the amount of randomized numbers&#10;&#10;AI-generated content may be incorrect.">
            <a:extLst>
              <a:ext uri="{FF2B5EF4-FFF2-40B4-BE49-F238E27FC236}">
                <a16:creationId xmlns:a16="http://schemas.microsoft.com/office/drawing/2014/main" id="{EE6B8A8A-6FB5-9215-ED90-D3EEBC6FDB3A}"/>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77334" y="1486402"/>
            <a:ext cx="6991418" cy="2881312"/>
          </a:xfrm>
          <a:ln>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8B855A1-9155-2444-78DC-43999B0BE19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253110" y="3269048"/>
            <a:ext cx="4378174" cy="2231358"/>
          </a:xfrm>
          <a:prstGeom prst="rect">
            <a:avLst/>
          </a:prstGeom>
          <a:ln w="12700">
            <a:solidFill>
              <a:srgbClr val="002E51"/>
            </a:solidFill>
          </a:ln>
          <a:effectLst>
            <a:outerShdw blurRad="50800" dist="38100" dir="2700000" algn="tl" rotWithShape="0">
              <a:prstClr val="black">
                <a:alpha val="40000"/>
              </a:prstClr>
            </a:outerShdw>
          </a:effectLst>
        </p:spPr>
      </p:pic>
      <p:sp>
        <p:nvSpPr>
          <p:cNvPr id="9" name="TextBox 8"/>
          <p:cNvSpPr txBox="1"/>
          <p:nvPr/>
        </p:nvSpPr>
        <p:spPr>
          <a:xfrm>
            <a:off x="3330498" y="6248400"/>
            <a:ext cx="553914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Jänne</a:t>
            </a:r>
            <a:r>
              <a:rPr kumimoji="0" lang="en-GB"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P, Planchard D, et al. NEJM </a:t>
            </a:r>
            <a:r>
              <a:rPr kumimoji="0" lang="en-US"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2026;39: 27-38.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Planchard</a:t>
            </a:r>
            <a:r>
              <a:rPr kumimoji="0" lang="en-US"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et al, NEJM Research Summary. DOI: 10.1056/NEJMoa2306434</a:t>
            </a:r>
          </a:p>
        </p:txBody>
      </p:sp>
    </p:spTree>
    <p:extLst>
      <p:ext uri="{BB962C8B-B14F-4D97-AF65-F5344CB8AC3E}">
        <p14:creationId xmlns:p14="http://schemas.microsoft.com/office/powerpoint/2010/main" val="1952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3327DF37-5A13-4B94-BCEF-BDD14E5BC17C}"/>
              </a:ext>
            </a:extLst>
          </p:cNvPr>
          <p:cNvSpPr/>
          <p:nvPr/>
        </p:nvSpPr>
        <p:spPr>
          <a:xfrm>
            <a:off x="1187595" y="1679389"/>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46"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13" marR="0" lvl="0" indent="-176213" algn="l" defTabSz="914446"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Pathological diagnosis of prostate adenocarcinoma</a:t>
            </a:r>
          </a:p>
          <a:p>
            <a:pPr marL="176213" marR="0" lvl="0" indent="-176213" algn="l" defTabSz="914446"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homologous recombination repair (HRR) gene mutations</a:t>
            </a:r>
          </a:p>
          <a:p>
            <a:pPr marL="176213" marR="0" lvl="0" indent="-176213" algn="l" defTabSz="914446"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Radiation with curative intent or prior treatment with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13" marR="0" lvl="0" indent="-176213" algn="l" defTabSz="914446"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ong-term use of systemically administered corticosteroids or a history of MDS or AML were excluded</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ounded Rectangle 4">
            <a:extLst>
              <a:ext uri="{FF2B5EF4-FFF2-40B4-BE49-F238E27FC236}">
                <a16:creationId xmlns:a16="http://schemas.microsoft.com/office/drawing/2014/main" id="{475B9853-EA19-46C1-A74D-92D2152CC819}"/>
              </a:ext>
            </a:extLst>
          </p:cNvPr>
          <p:cNvSpPr/>
          <p:nvPr/>
        </p:nvSpPr>
        <p:spPr>
          <a:xfrm>
            <a:off x="5927145" y="1811293"/>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Niraparib 200 mg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qd</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Abiraterone Acetate </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1000 mg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qd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Prednisone 5 mg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qd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Rounded Rectangle 5">
            <a:extLst>
              <a:ext uri="{FF2B5EF4-FFF2-40B4-BE49-F238E27FC236}">
                <a16:creationId xmlns:a16="http://schemas.microsoft.com/office/drawing/2014/main" id="{2DDA9144-7C9E-44E8-A05D-55E7169BAE3C}"/>
              </a:ext>
            </a:extLst>
          </p:cNvPr>
          <p:cNvSpPr/>
          <p:nvPr/>
        </p:nvSpPr>
        <p:spPr>
          <a:xfrm>
            <a:off x="5918624" y="3850199"/>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panose="020F0502020204030204"/>
                <a:ea typeface="+mn-ea"/>
                <a:cs typeface="+mn-cs"/>
              </a:rPr>
              <a:t> Placebo</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Abiraterone Acetate </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1000 mg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qd</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4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Prednisone 5 mg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qd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46"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AutoShape 17">
            <a:extLst>
              <a:ext uri="{FF2B5EF4-FFF2-40B4-BE49-F238E27FC236}">
                <a16:creationId xmlns:a16="http://schemas.microsoft.com/office/drawing/2014/main" id="{D066134C-9515-417B-9306-52DA104BFA96}"/>
              </a:ext>
            </a:extLst>
          </p:cNvPr>
          <p:cNvSpPr>
            <a:spLocks noChangeArrowheads="1"/>
          </p:cNvSpPr>
          <p:nvPr/>
        </p:nvSpPr>
        <p:spPr bwMode="auto">
          <a:xfrm>
            <a:off x="4475048" y="1805518"/>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81" rtl="0" eaLnBrk="1" fontAlgn="auto" latinLnBrk="0" hangingPunct="1">
              <a:lnSpc>
                <a:spcPct val="90000"/>
              </a:lnSpc>
              <a:spcBef>
                <a:spcPct val="1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81" rtl="0" eaLnBrk="1" fontAlgn="auto" latinLnBrk="0" hangingPunct="1">
              <a:lnSpc>
                <a:spcPct val="90000"/>
              </a:lnSpc>
              <a:spcBef>
                <a:spcPct val="1000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81" rtl="0" eaLnBrk="1" fontAlgn="auto" latinLnBrk="0" hangingPunct="1">
              <a:lnSpc>
                <a:spcPct val="90000"/>
              </a:lnSpc>
              <a:spcBef>
                <a:spcPct val="1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n=788</a:t>
            </a:r>
          </a:p>
        </p:txBody>
      </p:sp>
      <p:cxnSp>
        <p:nvCxnSpPr>
          <p:cNvPr id="8" name="Straight Arrow Connector 7">
            <a:extLst>
              <a:ext uri="{FF2B5EF4-FFF2-40B4-BE49-F238E27FC236}">
                <a16:creationId xmlns:a16="http://schemas.microsoft.com/office/drawing/2014/main" id="{93B27EF9-C050-4AA2-AA70-5C1B2B3DC06B}"/>
              </a:ext>
            </a:extLst>
          </p:cNvPr>
          <p:cNvCxnSpPr/>
          <p:nvPr/>
        </p:nvCxnSpPr>
        <p:spPr>
          <a:xfrm>
            <a:off x="3917120" y="360295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3DC12F2-5F0B-4ABC-9FED-0DCC43C83E18}"/>
              </a:ext>
            </a:extLst>
          </p:cNvPr>
          <p:cNvGrpSpPr/>
          <p:nvPr/>
        </p:nvGrpSpPr>
        <p:grpSpPr>
          <a:xfrm>
            <a:off x="5228076" y="2615883"/>
            <a:ext cx="641017" cy="2011680"/>
            <a:chOff x="4775600" y="2611663"/>
            <a:chExt cx="641017" cy="1470727"/>
          </a:xfrm>
        </p:grpSpPr>
        <p:cxnSp>
          <p:nvCxnSpPr>
            <p:cNvPr id="10" name="Elbow Connector 10">
              <a:extLst>
                <a:ext uri="{FF2B5EF4-FFF2-40B4-BE49-F238E27FC236}">
                  <a16:creationId xmlns:a16="http://schemas.microsoft.com/office/drawing/2014/main" id="{A59DDCDB-2ACE-4E69-A8B7-4880C4DF82C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Elbow Connector 11">
              <a:extLst>
                <a:ext uri="{FF2B5EF4-FFF2-40B4-BE49-F238E27FC236}">
                  <a16:creationId xmlns:a16="http://schemas.microsoft.com/office/drawing/2014/main" id="{6D99C2B7-0699-4B6B-9C5E-1E9FBFE436CD}"/>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165F8369-FE19-48AD-936C-F211C2D8F3CA}"/>
              </a:ext>
            </a:extLst>
          </p:cNvPr>
          <p:cNvCxnSpPr/>
          <p:nvPr/>
        </p:nvCxnSpPr>
        <p:spPr>
          <a:xfrm>
            <a:off x="8048737" y="2624467"/>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8ED9C6-62AB-4F38-BE71-0451A2C7EFDD}"/>
              </a:ext>
            </a:extLst>
          </p:cNvPr>
          <p:cNvCxnSpPr/>
          <p:nvPr/>
        </p:nvCxnSpPr>
        <p:spPr>
          <a:xfrm>
            <a:off x="8034672" y="4641507"/>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A364032-3398-4CBA-A524-1BEEA91B6E3A}"/>
              </a:ext>
            </a:extLst>
          </p:cNvPr>
          <p:cNvSpPr/>
          <p:nvPr/>
        </p:nvSpPr>
        <p:spPr>
          <a:xfrm>
            <a:off x="8687667" y="5486521"/>
            <a:ext cx="4492605" cy="276999"/>
          </a:xfrm>
          <a:prstGeom prst="rect">
            <a:avLst/>
          </a:prstGeom>
        </p:spPr>
        <p:txBody>
          <a:bodyPr wrap="square">
            <a:spAutoFit/>
          </a:bodyPr>
          <a:lstStyle/>
          <a:p>
            <a:pPr marL="0" marR="0" lvl="0" indent="0" algn="l" defTabSz="914446"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a:t>
            </a: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04497844</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A6FFB430-049B-7626-CD2C-67F93E84CD8C}"/>
              </a:ext>
            </a:extLst>
          </p:cNvPr>
          <p:cNvSpPr txBox="1"/>
          <p:nvPr/>
        </p:nvSpPr>
        <p:spPr>
          <a:xfrm>
            <a:off x="743779" y="160412"/>
            <a:ext cx="107044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AMPLITUDE Phase 3 Trial: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mHSPC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ounded Rectangle 3">
            <a:extLst>
              <a:ext uri="{FF2B5EF4-FFF2-40B4-BE49-F238E27FC236}">
                <a16:creationId xmlns:a16="http://schemas.microsoft.com/office/drawing/2014/main" id="{C23534CA-CF4A-4CE9-9C4E-2AE2B2B07F51}"/>
              </a:ext>
            </a:extLst>
          </p:cNvPr>
          <p:cNvSpPr/>
          <p:nvPr/>
        </p:nvSpPr>
        <p:spPr>
          <a:xfrm>
            <a:off x="8687667" y="1813684"/>
            <a:ext cx="2326964" cy="3560833"/>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Symptomatic PFS</a:t>
            </a: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Time to subsequent therapy</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Duration of response (DOR)</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9" marR="0" lvl="0" indent="-171459"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Safety and tolerability</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1026" name="Picture 2" descr="Dana E. Rathkopf, MD - MSK Genitourinary Medical Oncologist">
            <a:extLst>
              <a:ext uri="{FF2B5EF4-FFF2-40B4-BE49-F238E27FC236}">
                <a16:creationId xmlns:a16="http://schemas.microsoft.com/office/drawing/2014/main" id="{5DF27934-FF86-635D-38B9-4575659DA5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00" t="1705" r="24236" b="4135"/>
          <a:stretch>
            <a:fillRect/>
          </a:stretch>
        </p:blipFill>
        <p:spPr bwMode="auto">
          <a:xfrm>
            <a:off x="11104921" y="970306"/>
            <a:ext cx="1116869" cy="1242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gilent Announces Thought Leader Award to Gerhardt Attard at University  College London (UCL)">
            <a:extLst>
              <a:ext uri="{FF2B5EF4-FFF2-40B4-BE49-F238E27FC236}">
                <a16:creationId xmlns:a16="http://schemas.microsoft.com/office/drawing/2014/main" id="{7156B776-258A-9761-6CFE-55B83488BD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52" t="-6" r="21959"/>
          <a:stretch>
            <a:fillRect/>
          </a:stretch>
        </p:blipFill>
        <p:spPr bwMode="auto">
          <a:xfrm>
            <a:off x="63840" y="970306"/>
            <a:ext cx="1036510" cy="12423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C38334-B69F-2447-CE40-7B0E7BFDF26B}"/>
              </a:ext>
            </a:extLst>
          </p:cNvPr>
          <p:cNvSpPr txBox="1"/>
          <p:nvPr/>
        </p:nvSpPr>
        <p:spPr>
          <a:xfrm>
            <a:off x="582096" y="5626709"/>
            <a:ext cx="470641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Eligible HRR genes were: </a:t>
            </a:r>
            <a:r>
              <a:rPr kumimoji="0" lang="en-US" sz="1400" b="0" i="1" u="none" strike="noStrike" kern="1200" cap="none" spc="0" normalizeH="0" baseline="0" noProof="0" dirty="0">
                <a:ln>
                  <a:noFill/>
                </a:ln>
                <a:solidFill>
                  <a:srgbClr val="222222"/>
                </a:solidFill>
                <a:effectLst/>
                <a:uLnTx/>
                <a:uFillTx/>
                <a:latin typeface="Harding"/>
                <a:ea typeface="+mn-ea"/>
                <a:cs typeface="+mn-cs"/>
              </a:rPr>
              <a:t>BRCA1</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BRCA2</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BRIP1</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PALB2</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RAD51B</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RAD54L</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CDK12</a:t>
            </a:r>
            <a:r>
              <a:rPr kumimoji="0" lang="en-US" sz="1400" b="0" i="0" u="none" strike="noStrike" kern="1200" cap="none" spc="0" normalizeH="0" baseline="0" noProof="0" dirty="0">
                <a:ln>
                  <a:noFill/>
                </a:ln>
                <a:solidFill>
                  <a:srgbClr val="222222"/>
                </a:solidFill>
                <a:effectLst/>
                <a:uLnTx/>
                <a:uFillTx/>
                <a:latin typeface="Harding"/>
                <a:ea typeface="+mn-ea"/>
                <a:cs typeface="+mn-cs"/>
              </a:rPr>
              <a:t>, </a:t>
            </a:r>
            <a:r>
              <a:rPr kumimoji="0" lang="en-US" sz="1400" b="0" i="1" u="none" strike="noStrike" kern="1200" cap="none" spc="0" normalizeH="0" baseline="0" noProof="0" dirty="0">
                <a:ln>
                  <a:noFill/>
                </a:ln>
                <a:solidFill>
                  <a:srgbClr val="222222"/>
                </a:solidFill>
                <a:effectLst/>
                <a:uLnTx/>
                <a:uFillTx/>
                <a:latin typeface="Harding"/>
                <a:ea typeface="+mn-ea"/>
                <a:cs typeface="+mn-cs"/>
              </a:rPr>
              <a:t>CHEK2</a:t>
            </a:r>
            <a:r>
              <a:rPr kumimoji="0" lang="en-US" sz="1400" b="0" i="0" u="none" strike="noStrike" kern="1200" cap="none" spc="0" normalizeH="0" baseline="0" noProof="0" dirty="0">
                <a:ln>
                  <a:noFill/>
                </a:ln>
                <a:solidFill>
                  <a:srgbClr val="222222"/>
                </a:solidFill>
                <a:effectLst/>
                <a:uLnTx/>
                <a:uFillTx/>
                <a:latin typeface="Harding"/>
                <a:ea typeface="+mn-ea"/>
                <a:cs typeface="+mn-cs"/>
              </a:rPr>
              <a:t>and </a:t>
            </a:r>
            <a:r>
              <a:rPr kumimoji="0" lang="en-US" sz="1400" b="0" i="1" u="none" strike="noStrike" kern="1200" cap="none" spc="0" normalizeH="0" baseline="0" noProof="0" dirty="0">
                <a:ln>
                  <a:noFill/>
                </a:ln>
                <a:solidFill>
                  <a:srgbClr val="222222"/>
                </a:solidFill>
                <a:effectLst/>
                <a:uLnTx/>
                <a:uFillTx/>
                <a:latin typeface="Harding"/>
                <a:ea typeface="+mn-ea"/>
                <a:cs typeface="+mn-cs"/>
              </a:rPr>
              <a:t>FANCA</a:t>
            </a:r>
            <a:r>
              <a:rPr kumimoji="0" lang="en-US" sz="1400" b="0" i="0" u="none" strike="noStrike" kern="1200" cap="none" spc="0" normalizeH="0" baseline="0" noProof="0" dirty="0">
                <a:ln>
                  <a:noFill/>
                </a:ln>
                <a:solidFill>
                  <a:srgbClr val="222222"/>
                </a:solidFill>
                <a:effectLst/>
                <a:uLnTx/>
                <a:uFillTx/>
                <a:latin typeface="Harding"/>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AD08E25-FA8C-9637-9278-67B2ECD34002}"/>
              </a:ext>
            </a:extLst>
          </p:cNvPr>
          <p:cNvSpPr txBox="1"/>
          <p:nvPr/>
        </p:nvSpPr>
        <p:spPr>
          <a:xfrm>
            <a:off x="7942589" y="6057596"/>
            <a:ext cx="100395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Attard,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Agarwal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…Rathkopf.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Nature Medicine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spTree>
    <p:extLst>
      <p:ext uri="{BB962C8B-B14F-4D97-AF65-F5344CB8AC3E}">
        <p14:creationId xmlns:p14="http://schemas.microsoft.com/office/powerpoint/2010/main" val="388618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054F-EFDD-3576-B7B2-1E7449BDB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15CEA-7333-9CAE-2DC5-715889A29006}"/>
              </a:ext>
            </a:extLst>
          </p:cNvPr>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9</a:t>
            </a:r>
          </a:p>
        </p:txBody>
      </p:sp>
      <p:pic>
        <p:nvPicPr>
          <p:cNvPr id="1026" name="Picture 2">
            <a:extLst>
              <a:ext uri="{FF2B5EF4-FFF2-40B4-BE49-F238E27FC236}">
                <a16:creationId xmlns:a16="http://schemas.microsoft.com/office/drawing/2014/main" id="{3DFA73CF-2431-9BE5-1C09-C65C80567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83762"/>
            <a:ext cx="12192001" cy="61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8EA5807-3836-29AE-076E-C3986171BEEE}"/>
              </a:ext>
            </a:extLst>
          </p:cNvPr>
          <p:cNvSpPr txBox="1"/>
          <p:nvPr/>
        </p:nvSpPr>
        <p:spPr>
          <a:xfrm>
            <a:off x="1761893" y="7014117"/>
            <a:ext cx="769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Attard</a:t>
            </a:r>
          </a:p>
        </p:txBody>
      </p:sp>
    </p:spTree>
    <p:extLst>
      <p:ext uri="{BB962C8B-B14F-4D97-AF65-F5344CB8AC3E}">
        <p14:creationId xmlns:p14="http://schemas.microsoft.com/office/powerpoint/2010/main" val="28829273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13457" y="2486799"/>
          <a:ext cx="11638086" cy="3118372"/>
        </p:xfrm>
        <a:graphic>
          <a:graphicData uri="http://schemas.openxmlformats.org/drawingml/2006/table">
            <a:tbl>
              <a:tblPr firstRow="1" bandRow="1">
                <a:tableStyleId>{5940675A-B579-460E-94D1-54222C63F5DA}</a:tableStyleId>
              </a:tblPr>
              <a:tblGrid>
                <a:gridCol w="1502416">
                  <a:extLst>
                    <a:ext uri="{9D8B030D-6E8A-4147-A177-3AD203B41FA5}">
                      <a16:colId xmlns:a16="http://schemas.microsoft.com/office/drawing/2014/main" val="397958630"/>
                    </a:ext>
                  </a:extLst>
                </a:gridCol>
                <a:gridCol w="1340708">
                  <a:extLst>
                    <a:ext uri="{9D8B030D-6E8A-4147-A177-3AD203B41FA5}">
                      <a16:colId xmlns:a16="http://schemas.microsoft.com/office/drawing/2014/main" val="445433023"/>
                    </a:ext>
                  </a:extLst>
                </a:gridCol>
                <a:gridCol w="2458995">
                  <a:extLst>
                    <a:ext uri="{9D8B030D-6E8A-4147-A177-3AD203B41FA5}">
                      <a16:colId xmlns:a16="http://schemas.microsoft.com/office/drawing/2014/main" val="1154682420"/>
                    </a:ext>
                  </a:extLst>
                </a:gridCol>
                <a:gridCol w="2724665">
                  <a:extLst>
                    <a:ext uri="{9D8B030D-6E8A-4147-A177-3AD203B41FA5}">
                      <a16:colId xmlns:a16="http://schemas.microsoft.com/office/drawing/2014/main" val="3995533996"/>
                    </a:ext>
                  </a:extLst>
                </a:gridCol>
                <a:gridCol w="2712308">
                  <a:extLst>
                    <a:ext uri="{9D8B030D-6E8A-4147-A177-3AD203B41FA5}">
                      <a16:colId xmlns:a16="http://schemas.microsoft.com/office/drawing/2014/main" val="230446829"/>
                    </a:ext>
                  </a:extLst>
                </a:gridCol>
                <a:gridCol w="898994">
                  <a:extLst>
                    <a:ext uri="{9D8B030D-6E8A-4147-A177-3AD203B41FA5}">
                      <a16:colId xmlns:a16="http://schemas.microsoft.com/office/drawing/2014/main" val="314814586"/>
                    </a:ext>
                  </a:extLst>
                </a:gridCol>
              </a:tblGrid>
              <a:tr h="355620">
                <a:tc>
                  <a:txBody>
                    <a:bodyPr/>
                    <a:lstStyle/>
                    <a:p>
                      <a:pPr algn="ctr"/>
                      <a:r>
                        <a:rPr lang="en-US" sz="1700" b="1" dirty="0">
                          <a:solidFill>
                            <a:schemeClr val="tx1"/>
                          </a:solidFill>
                        </a:rPr>
                        <a:t>Endpoint</a:t>
                      </a:r>
                      <a:endParaRPr lang="en-US" sz="1700" dirty="0">
                        <a:solidFill>
                          <a:schemeClr val="tx1"/>
                        </a:solidFill>
                      </a:endParaRPr>
                    </a:p>
                  </a:txBody>
                  <a:tcPr anchor="ctr"/>
                </a:tc>
                <a:tc>
                  <a:txBody>
                    <a:bodyPr/>
                    <a:lstStyle/>
                    <a:p>
                      <a:pPr algn="ctr"/>
                      <a:endParaRPr lang="en-US" sz="1700" dirty="0">
                        <a:solidFill>
                          <a:schemeClr val="tx1"/>
                        </a:solidFill>
                      </a:endParaRPr>
                    </a:p>
                  </a:txBody>
                  <a:tcPr anchor="ctr"/>
                </a:tc>
                <a:tc>
                  <a:txBody>
                    <a:bodyPr/>
                    <a:lstStyle/>
                    <a:p>
                      <a:pPr algn="ctr"/>
                      <a:r>
                        <a:rPr lang="en-US" sz="1700" b="1" dirty="0">
                          <a:solidFill>
                            <a:schemeClr val="tx1"/>
                          </a:solidFill>
                        </a:rPr>
                        <a:t>Niraparib + Abiraterone</a:t>
                      </a:r>
                      <a:endParaRPr lang="en-US" sz="1700" dirty="0">
                        <a:solidFill>
                          <a:schemeClr val="tx1"/>
                        </a:solidFill>
                      </a:endParaRPr>
                    </a:p>
                  </a:txBody>
                  <a:tcPr anchor="ctr"/>
                </a:tc>
                <a:tc>
                  <a:txBody>
                    <a:bodyPr/>
                    <a:lstStyle/>
                    <a:p>
                      <a:pPr algn="ctr"/>
                      <a:r>
                        <a:rPr lang="en-US" sz="1700" b="1" dirty="0">
                          <a:solidFill>
                            <a:schemeClr val="tx1"/>
                          </a:solidFill>
                        </a:rPr>
                        <a:t>Placebo + </a:t>
                      </a:r>
                      <a:r>
                        <a:rPr lang="en-US" sz="1700" b="1" dirty="0" err="1">
                          <a:solidFill>
                            <a:schemeClr val="tx1"/>
                          </a:solidFill>
                        </a:rPr>
                        <a:t>Abiraterone</a:t>
                      </a:r>
                      <a:endParaRPr lang="en-US" sz="1700" dirty="0">
                        <a:solidFill>
                          <a:schemeClr val="tx1"/>
                        </a:solidFill>
                      </a:endParaRPr>
                    </a:p>
                  </a:txBody>
                  <a:tcPr anchor="ctr"/>
                </a:tc>
                <a:tc>
                  <a:txBody>
                    <a:bodyPr/>
                    <a:lstStyle/>
                    <a:p>
                      <a:pPr algn="ctr"/>
                      <a:r>
                        <a:rPr lang="en-US" sz="1700" b="1" dirty="0">
                          <a:solidFill>
                            <a:schemeClr val="tx1"/>
                          </a:solidFill>
                        </a:rPr>
                        <a:t>Hazard Ratio (HR) (95% CI)</a:t>
                      </a:r>
                      <a:endParaRPr lang="en-US" sz="1700" dirty="0">
                        <a:solidFill>
                          <a:schemeClr val="tx1"/>
                        </a:solidFill>
                      </a:endParaRPr>
                    </a:p>
                  </a:txBody>
                  <a:tcPr anchor="ctr"/>
                </a:tc>
                <a:tc>
                  <a:txBody>
                    <a:bodyPr/>
                    <a:lstStyle/>
                    <a:p>
                      <a:pPr algn="ctr"/>
                      <a:r>
                        <a:rPr lang="en-US" sz="1700" b="1">
                          <a:solidFill>
                            <a:schemeClr val="tx1"/>
                          </a:solidFill>
                        </a:rPr>
                        <a:t>P-value</a:t>
                      </a:r>
                      <a:endParaRPr lang="en-US" sz="1700">
                        <a:solidFill>
                          <a:schemeClr val="tx1"/>
                        </a:solidFill>
                      </a:endParaRPr>
                    </a:p>
                  </a:txBody>
                  <a:tcPr anchor="ctr"/>
                </a:tc>
                <a:extLst>
                  <a:ext uri="{0D108BD9-81ED-4DB2-BD59-A6C34878D82A}">
                    <a16:rowId xmlns:a16="http://schemas.microsoft.com/office/drawing/2014/main" val="778081068"/>
                  </a:ext>
                </a:extLst>
              </a:tr>
              <a:tr h="370840">
                <a:tc rowSpan="2">
                  <a:txBody>
                    <a:bodyPr/>
                    <a:lstStyle/>
                    <a:p>
                      <a:pPr algn="ctr"/>
                      <a:r>
                        <a:rPr lang="en-US" sz="1700" b="1" dirty="0" err="1">
                          <a:solidFill>
                            <a:schemeClr val="tx1"/>
                          </a:solidFill>
                        </a:rPr>
                        <a:t>rPFS</a:t>
                      </a:r>
                      <a:r>
                        <a:rPr lang="en-US" sz="1700" b="1" dirty="0">
                          <a:solidFill>
                            <a:schemeClr val="tx1"/>
                          </a:solidFill>
                        </a:rPr>
                        <a:t> (median, </a:t>
                      </a:r>
                      <a:r>
                        <a:rPr lang="en-US" sz="1700" b="1" dirty="0" err="1">
                          <a:solidFill>
                            <a:schemeClr val="tx1"/>
                          </a:solidFill>
                        </a:rPr>
                        <a:t>mo</a:t>
                      </a:r>
                      <a:r>
                        <a:rPr lang="en-US" sz="1700" b="1" dirty="0">
                          <a:solidFill>
                            <a:schemeClr val="tx1"/>
                          </a:solidFill>
                        </a:rPr>
                        <a:t>)</a:t>
                      </a:r>
                    </a:p>
                  </a:txBody>
                  <a:tcPr anchor="ctr"/>
                </a:tc>
                <a:tc>
                  <a:txBody>
                    <a:bodyPr/>
                    <a:lstStyle/>
                    <a:p>
                      <a:pPr algn="ctr"/>
                      <a:r>
                        <a:rPr lang="en-US" sz="1700" dirty="0">
                          <a:solidFill>
                            <a:schemeClr val="tx1"/>
                          </a:solidFill>
                        </a:rPr>
                        <a:t>All</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29.5 </a:t>
                      </a:r>
                      <a:endParaRPr lang="en-US" sz="1700" b="0" kern="1200" dirty="0">
                        <a:solidFill>
                          <a:schemeClr val="tx1"/>
                        </a:solidFill>
                        <a:effectLst/>
                      </a:endParaRPr>
                    </a:p>
                  </a:txBody>
                  <a:tcPr anchor="ctr"/>
                </a:tc>
                <a:tc>
                  <a:txBody>
                    <a:bodyPr/>
                    <a:lstStyle/>
                    <a:p>
                      <a:pPr algn="ctr"/>
                      <a:r>
                        <a:rPr lang="en-US" sz="1700" b="1" dirty="0">
                          <a:solidFill>
                            <a:schemeClr val="tx1"/>
                          </a:solidFill>
                        </a:rPr>
                        <a:t>0.63 </a:t>
                      </a:r>
                      <a:r>
                        <a:rPr lang="en-US" sz="1700" dirty="0">
                          <a:solidFill>
                            <a:schemeClr val="tx1"/>
                          </a:solidFill>
                        </a:rPr>
                        <a:t>(0.49–0.80)</a:t>
                      </a:r>
                    </a:p>
                  </a:txBody>
                  <a:tcPr anchor="ctr"/>
                </a:tc>
                <a:tc>
                  <a:txBody>
                    <a:bodyPr/>
                    <a:lstStyle/>
                    <a:p>
                      <a:pPr algn="ctr"/>
                      <a:r>
                        <a:rPr lang="en-US" sz="1700" dirty="0">
                          <a:solidFill>
                            <a:schemeClr val="tx1"/>
                          </a:solidFill>
                        </a:rPr>
                        <a:t>0.0001</a:t>
                      </a:r>
                    </a:p>
                  </a:txBody>
                  <a:tcPr anchor="ctr"/>
                </a:tc>
                <a:extLst>
                  <a:ext uri="{0D108BD9-81ED-4DB2-BD59-A6C34878D82A}">
                    <a16:rowId xmlns:a16="http://schemas.microsoft.com/office/drawing/2014/main" val="470055175"/>
                  </a:ext>
                </a:extLst>
              </a:tr>
              <a:tr h="619760">
                <a:tc v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i="1" dirty="0">
                          <a:solidFill>
                            <a:schemeClr val="tx1"/>
                          </a:solidFill>
                        </a:rPr>
                        <a:t>BRCA1/2</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26</a:t>
                      </a:r>
                    </a:p>
                  </a:txBody>
                  <a:tcPr anchor="ctr"/>
                </a:tc>
                <a:tc>
                  <a:txBody>
                    <a:bodyPr/>
                    <a:lstStyle/>
                    <a:p>
                      <a:pPr algn="ctr"/>
                      <a:r>
                        <a:rPr lang="it-IT" sz="1700" b="1" kern="1200" dirty="0">
                          <a:solidFill>
                            <a:schemeClr val="tx1"/>
                          </a:solidFill>
                          <a:effectLst/>
                        </a:rPr>
                        <a:t>0.52</a:t>
                      </a:r>
                      <a:r>
                        <a:rPr lang="it-IT" sz="1700" b="0" kern="1200" dirty="0">
                          <a:solidFill>
                            <a:schemeClr val="tx1"/>
                          </a:solidFill>
                          <a:effectLst/>
                        </a:rPr>
                        <a:t> (0.37-0.72)</a:t>
                      </a:r>
                      <a:endParaRPr lang="en-US" sz="1700" dirty="0">
                        <a:solidFill>
                          <a:schemeClr val="tx1"/>
                        </a:solidFill>
                      </a:endParaRPr>
                    </a:p>
                  </a:txBody>
                  <a:tcPr anchor="ctr"/>
                </a:tc>
                <a:tc>
                  <a:txBody>
                    <a:bodyPr/>
                    <a:lstStyle/>
                    <a:p>
                      <a:pPr algn="ctr"/>
                      <a:r>
                        <a:rPr lang="it-IT" sz="1700" b="0" kern="1200" dirty="0">
                          <a:solidFill>
                            <a:schemeClr val="tx1"/>
                          </a:solidFill>
                          <a:effectLst/>
                        </a:rPr>
                        <a:t>&lt;0.0001</a:t>
                      </a:r>
                      <a:endParaRPr lang="en-US" sz="1700" dirty="0">
                        <a:solidFill>
                          <a:schemeClr val="tx1"/>
                        </a:solidFill>
                      </a:endParaRPr>
                    </a:p>
                  </a:txBody>
                  <a:tcPr anchor="ctr"/>
                </a:tc>
                <a:extLst>
                  <a:ext uri="{0D108BD9-81ED-4DB2-BD59-A6C34878D82A}">
                    <a16:rowId xmlns:a16="http://schemas.microsoft.com/office/drawing/2014/main" val="2796164887"/>
                  </a:ext>
                </a:extLst>
              </a:tr>
              <a:tr h="619760">
                <a:tc rowSpan="2">
                  <a:txBody>
                    <a:bodyPr/>
                    <a:lstStyle/>
                    <a:p>
                      <a:pPr algn="ctr"/>
                      <a:r>
                        <a:rPr lang="en-US" sz="1700" b="1" dirty="0">
                          <a:solidFill>
                            <a:schemeClr val="tx1"/>
                          </a:solidFill>
                        </a:rPr>
                        <a:t>Time to pain progression (median, </a:t>
                      </a:r>
                      <a:r>
                        <a:rPr lang="en-US" sz="1700" b="1" dirty="0" err="1">
                          <a:solidFill>
                            <a:schemeClr val="tx1"/>
                          </a:solidFill>
                        </a:rPr>
                        <a:t>mo</a:t>
                      </a:r>
                      <a:r>
                        <a:rPr lang="en-US" sz="1700" b="1" dirty="0">
                          <a:solidFill>
                            <a:schemeClr val="tx1"/>
                          </a:solidFill>
                        </a:rPr>
                        <a:t>)</a:t>
                      </a:r>
                    </a:p>
                  </a:txBody>
                  <a:tcPr anchor="ctr"/>
                </a:tc>
                <a:tc>
                  <a:txBody>
                    <a:bodyPr/>
                    <a:lstStyle/>
                    <a:p>
                      <a:pPr algn="ctr"/>
                      <a:r>
                        <a:rPr lang="en-US" sz="1700" dirty="0">
                          <a:solidFill>
                            <a:schemeClr val="tx1"/>
                          </a:solidFill>
                        </a:rPr>
                        <a:t>All</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Not reached</a:t>
                      </a:r>
                    </a:p>
                  </a:txBody>
                  <a:tcPr anchor="ctr"/>
                </a:tc>
                <a:tc>
                  <a:txBody>
                    <a:bodyPr/>
                    <a:lstStyle/>
                    <a:p>
                      <a:pPr algn="ctr"/>
                      <a:r>
                        <a:rPr lang="en-US" sz="1700" b="1" dirty="0">
                          <a:solidFill>
                            <a:schemeClr val="tx1"/>
                          </a:solidFill>
                        </a:rPr>
                        <a:t>0.50</a:t>
                      </a:r>
                      <a:r>
                        <a:rPr lang="en-US" sz="1700" dirty="0">
                          <a:solidFill>
                            <a:schemeClr val="tx1"/>
                          </a:solidFill>
                        </a:rPr>
                        <a:t> (0.36–0.69)</a:t>
                      </a:r>
                    </a:p>
                  </a:txBody>
                  <a:tcPr anchor="ctr"/>
                </a:tc>
                <a:tc>
                  <a:txBody>
                    <a:bodyPr/>
                    <a:lstStyle/>
                    <a:p>
                      <a:pPr algn="ctr"/>
                      <a:r>
                        <a:rPr lang="en-US" sz="1700" dirty="0">
                          <a:solidFill>
                            <a:schemeClr val="tx1"/>
                          </a:solidFill>
                        </a:rPr>
                        <a:t>&lt;0.0001</a:t>
                      </a:r>
                    </a:p>
                  </a:txBody>
                  <a:tcPr anchor="ctr"/>
                </a:tc>
                <a:extLst>
                  <a:ext uri="{0D108BD9-81ED-4DB2-BD59-A6C34878D82A}">
                    <a16:rowId xmlns:a16="http://schemas.microsoft.com/office/drawing/2014/main" val="3549919691"/>
                  </a:ext>
                </a:extLst>
              </a:tr>
              <a:tr h="410712">
                <a:tc v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i="1" dirty="0">
                          <a:solidFill>
                            <a:schemeClr val="tx1"/>
                          </a:solidFill>
                        </a:rPr>
                        <a:t>BRCA1/2</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Not reached</a:t>
                      </a:r>
                    </a:p>
                  </a:txBody>
                  <a:tcPr anchor="ctr"/>
                </a:tc>
                <a:tc>
                  <a:txBody>
                    <a:bodyPr/>
                    <a:lstStyle/>
                    <a:p>
                      <a:pPr algn="ctr"/>
                      <a:r>
                        <a:rPr lang="en-US" sz="1700" b="1" kern="1200" dirty="0">
                          <a:solidFill>
                            <a:schemeClr val="tx1"/>
                          </a:solidFill>
                          <a:effectLst/>
                        </a:rPr>
                        <a:t>0.44 </a:t>
                      </a:r>
                      <a:r>
                        <a:rPr lang="en-US" sz="1700" b="0" kern="1200" dirty="0">
                          <a:solidFill>
                            <a:schemeClr val="tx1"/>
                          </a:solidFill>
                          <a:effectLst/>
                        </a:rPr>
                        <a:t>(0.29-0.68)</a:t>
                      </a:r>
                      <a:endParaRPr lang="en-US" sz="1700" dirty="0">
                        <a:solidFill>
                          <a:schemeClr val="tx1"/>
                        </a:solidFill>
                      </a:endParaRPr>
                    </a:p>
                  </a:txBody>
                  <a:tcPr anchor="ctr"/>
                </a:tc>
                <a:tc>
                  <a:txBody>
                    <a:bodyPr/>
                    <a:lstStyle/>
                    <a:p>
                      <a:pPr algn="ctr"/>
                      <a:r>
                        <a:rPr lang="en-US" sz="1700" b="0" kern="1200" dirty="0">
                          <a:solidFill>
                            <a:schemeClr val="tx1"/>
                          </a:solidFill>
                          <a:effectLst/>
                        </a:rPr>
                        <a:t>0.0001</a:t>
                      </a:r>
                      <a:endParaRPr lang="en-US" sz="1700" dirty="0">
                        <a:solidFill>
                          <a:schemeClr val="tx1"/>
                        </a:solidFill>
                      </a:endParaRPr>
                    </a:p>
                  </a:txBody>
                  <a:tcPr anchor="ctr"/>
                </a:tc>
                <a:extLst>
                  <a:ext uri="{0D108BD9-81ED-4DB2-BD59-A6C34878D82A}">
                    <a16:rowId xmlns:a16="http://schemas.microsoft.com/office/drawing/2014/main" val="3547910056"/>
                  </a:ext>
                </a:extLst>
              </a:tr>
              <a:tr h="370840">
                <a:tc rowSpan="2">
                  <a:txBody>
                    <a:bodyPr/>
                    <a:lstStyle/>
                    <a:p>
                      <a:pPr algn="ctr"/>
                      <a:r>
                        <a:rPr lang="en-US" sz="1700" b="1" dirty="0">
                          <a:solidFill>
                            <a:schemeClr val="tx1"/>
                          </a:solidFill>
                        </a:rPr>
                        <a:t>OS (median, </a:t>
                      </a:r>
                      <a:r>
                        <a:rPr lang="en-US" sz="1700" b="1" dirty="0" err="1">
                          <a:solidFill>
                            <a:schemeClr val="tx1"/>
                          </a:solidFill>
                        </a:rPr>
                        <a:t>mo</a:t>
                      </a:r>
                      <a:r>
                        <a:rPr lang="en-US" sz="1700" b="1" dirty="0">
                          <a:solidFill>
                            <a:schemeClr val="tx1"/>
                          </a:solidFill>
                        </a:rPr>
                        <a:t>)</a:t>
                      </a:r>
                    </a:p>
                  </a:txBody>
                  <a:tcPr anchor="ctr"/>
                </a:tc>
                <a:tc>
                  <a:txBody>
                    <a:bodyPr/>
                    <a:lstStyle/>
                    <a:p>
                      <a:pPr algn="ctr"/>
                      <a:r>
                        <a:rPr lang="en-US" sz="1700" dirty="0">
                          <a:solidFill>
                            <a:schemeClr val="tx1"/>
                          </a:solidFill>
                        </a:rPr>
                        <a:t>All</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Not reached</a:t>
                      </a:r>
                    </a:p>
                  </a:txBody>
                  <a:tcPr anchor="ctr"/>
                </a:tc>
                <a:tc>
                  <a:txBody>
                    <a:bodyPr/>
                    <a:lstStyle/>
                    <a:p>
                      <a:pPr algn="ctr"/>
                      <a:r>
                        <a:rPr lang="en-US" sz="1700" dirty="0">
                          <a:solidFill>
                            <a:schemeClr val="tx1"/>
                          </a:solidFill>
                        </a:rPr>
                        <a:t>0.79 (0.59–1.04)</a:t>
                      </a:r>
                    </a:p>
                  </a:txBody>
                  <a:tcPr anchor="ctr"/>
                </a:tc>
                <a:tc>
                  <a:txBody>
                    <a:bodyPr/>
                    <a:lstStyle/>
                    <a:p>
                      <a:pPr algn="ctr"/>
                      <a:r>
                        <a:rPr lang="en-US" sz="1700" dirty="0">
                          <a:solidFill>
                            <a:schemeClr val="tx1"/>
                          </a:solidFill>
                        </a:rPr>
                        <a:t>0.10</a:t>
                      </a:r>
                    </a:p>
                  </a:txBody>
                  <a:tcPr anchor="ctr"/>
                </a:tc>
                <a:extLst>
                  <a:ext uri="{0D108BD9-81ED-4DB2-BD59-A6C34878D82A}">
                    <a16:rowId xmlns:a16="http://schemas.microsoft.com/office/drawing/2014/main" val="3907100973"/>
                  </a:ext>
                </a:extLst>
              </a:tr>
              <a:tr h="370840">
                <a:tc v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i="1" dirty="0">
                          <a:solidFill>
                            <a:schemeClr val="tx1"/>
                          </a:solidFill>
                        </a:rPr>
                        <a:t>BRCA1/2</a:t>
                      </a:r>
                    </a:p>
                  </a:txBody>
                  <a:tcPr anchor="ctr"/>
                </a:tc>
                <a:tc>
                  <a:txBody>
                    <a:bodyPr/>
                    <a:lstStyle/>
                    <a:p>
                      <a:pPr algn="ctr"/>
                      <a:r>
                        <a:rPr lang="en-US" sz="1700" dirty="0">
                          <a:solidFill>
                            <a:schemeClr val="tx1"/>
                          </a:solidFill>
                        </a:rPr>
                        <a:t> Not reached</a:t>
                      </a:r>
                    </a:p>
                  </a:txBody>
                  <a:tcPr anchor="ctr"/>
                </a:tc>
                <a:tc>
                  <a:txBody>
                    <a:bodyPr/>
                    <a:lstStyle/>
                    <a:p>
                      <a:pPr algn="ctr"/>
                      <a:r>
                        <a:rPr lang="en-US" sz="1700" dirty="0">
                          <a:solidFill>
                            <a:schemeClr val="tx1"/>
                          </a:solidFill>
                        </a:rPr>
                        <a:t>Not reached</a:t>
                      </a:r>
                    </a:p>
                  </a:txBody>
                  <a:tcPr anchor="ctr"/>
                </a:tc>
                <a:tc>
                  <a:txBody>
                    <a:bodyPr/>
                    <a:lstStyle/>
                    <a:p>
                      <a:pPr algn="ctr"/>
                      <a:r>
                        <a:rPr lang="en-US" sz="1700" b="0" kern="1200" dirty="0">
                          <a:solidFill>
                            <a:schemeClr val="tx1"/>
                          </a:solidFill>
                          <a:effectLst/>
                        </a:rPr>
                        <a:t>0.75 (</a:t>
                      </a:r>
                      <a:r>
                        <a:rPr lang="it-IT" sz="1700" b="0" kern="1200" dirty="0">
                          <a:solidFill>
                            <a:schemeClr val="tx1"/>
                          </a:solidFill>
                          <a:effectLst/>
                        </a:rPr>
                        <a:t>0.51-1.11)</a:t>
                      </a:r>
                      <a:endParaRPr lang="en-US" sz="1700" dirty="0">
                        <a:solidFill>
                          <a:schemeClr val="tx1"/>
                        </a:solidFill>
                      </a:endParaRPr>
                    </a:p>
                  </a:txBody>
                  <a:tcPr anchor="ctr"/>
                </a:tc>
                <a:tc>
                  <a:txBody>
                    <a:bodyPr/>
                    <a:lstStyle/>
                    <a:p>
                      <a:pPr algn="ctr"/>
                      <a:r>
                        <a:rPr lang="it-IT" sz="1700" b="0" kern="1200" dirty="0">
                          <a:solidFill>
                            <a:schemeClr val="tx1"/>
                          </a:solidFill>
                          <a:effectLst/>
                        </a:rPr>
                        <a:t>0.15</a:t>
                      </a:r>
                      <a:endParaRPr lang="en-US" sz="1700" dirty="0">
                        <a:solidFill>
                          <a:schemeClr val="tx1"/>
                        </a:solidFill>
                      </a:endParaRPr>
                    </a:p>
                  </a:txBody>
                  <a:tcPr anchor="ctr"/>
                </a:tc>
                <a:extLst>
                  <a:ext uri="{0D108BD9-81ED-4DB2-BD59-A6C34878D82A}">
                    <a16:rowId xmlns:a16="http://schemas.microsoft.com/office/drawing/2014/main" val="659997249"/>
                  </a:ext>
                </a:extLst>
              </a:tr>
            </a:tbl>
          </a:graphicData>
        </a:graphic>
      </p:graphicFrame>
      <p:sp>
        <p:nvSpPr>
          <p:cNvPr id="5" name="TextBox 4">
            <a:extLst>
              <a:ext uri="{FF2B5EF4-FFF2-40B4-BE49-F238E27FC236}">
                <a16:creationId xmlns:a16="http://schemas.microsoft.com/office/drawing/2014/main" id="{0A32129F-AC72-FCDB-1AC6-D55319789EF5}"/>
              </a:ext>
            </a:extLst>
          </p:cNvPr>
          <p:cNvSpPr txBox="1"/>
          <p:nvPr/>
        </p:nvSpPr>
        <p:spPr>
          <a:xfrm>
            <a:off x="7789334" y="5668995"/>
            <a:ext cx="5564771"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Attard G, Agarwal N…. </a:t>
            </a:r>
            <a:r>
              <a:rPr kumimoji="0" lang="en-US" sz="1333" b="0" i="0" u="none" strike="noStrike" kern="1200" cap="none" spc="0" normalizeH="0" baseline="0" noProof="0" dirty="0" err="1">
                <a:ln>
                  <a:noFill/>
                </a:ln>
                <a:solidFill>
                  <a:prstClr val="black"/>
                </a:solidFill>
                <a:effectLst/>
                <a:uLnTx/>
                <a:uFillTx/>
                <a:latin typeface="Calibri" panose="020F0502020204030204"/>
                <a:ea typeface="+mn-ea"/>
                <a:cs typeface="+mn-cs"/>
              </a:rPr>
              <a:t>Rathkopf</a:t>
            </a: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  Nature Medicine 2025</a:t>
            </a:r>
          </a:p>
        </p:txBody>
      </p:sp>
      <p:sp>
        <p:nvSpPr>
          <p:cNvPr id="6" name="TextBox 5">
            <a:extLst>
              <a:ext uri="{FF2B5EF4-FFF2-40B4-BE49-F238E27FC236}">
                <a16:creationId xmlns:a16="http://schemas.microsoft.com/office/drawing/2014/main" id="{8626C816-20A6-BF4A-88AA-92153F0157AD}"/>
              </a:ext>
            </a:extLst>
          </p:cNvPr>
          <p:cNvSpPr txBox="1"/>
          <p:nvPr/>
        </p:nvSpPr>
        <p:spPr>
          <a:xfrm>
            <a:off x="370255" y="168948"/>
            <a:ext cx="107044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AMPLITUDE Trial: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mHSPC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Agilent Announces Thought Leader Award to Gerhardt Attard at University  College London (UCL)">
            <a:extLst>
              <a:ext uri="{FF2B5EF4-FFF2-40B4-BE49-F238E27FC236}">
                <a16:creationId xmlns:a16="http://schemas.microsoft.com/office/drawing/2014/main" id="{704D8233-7E9B-478D-5198-37C031353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52" t="-6" r="21959"/>
          <a:stretch>
            <a:fillRect/>
          </a:stretch>
        </p:blipFill>
        <p:spPr bwMode="auto">
          <a:xfrm>
            <a:off x="11030146" y="942784"/>
            <a:ext cx="1123755" cy="134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96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C8D4-E92B-2557-A68A-DD00977A142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5DE9521-7CF1-6FD8-92AD-59B06A42EF71}"/>
              </a:ext>
            </a:extLst>
          </p:cNvPr>
          <p:cNvSpPr>
            <a:spLocks noGrp="1"/>
          </p:cNvSpPr>
          <p:nvPr>
            <p:ph type="title"/>
          </p:nvPr>
        </p:nvSpPr>
        <p:spPr>
          <a:xfrm>
            <a:off x="875607" y="144496"/>
            <a:ext cx="10515600" cy="736075"/>
          </a:xfrm>
        </p:spPr>
        <p:txBody>
          <a:bodyPr>
            <a:normAutofit/>
          </a:bodyPr>
          <a:lstStyle/>
          <a:p>
            <a:pPr algn="ctr"/>
            <a:r>
              <a:rPr lang="en-US" dirty="0"/>
              <a:t>Phase 3 TALAPRO-3 Trial</a:t>
            </a:r>
            <a:endParaRPr kumimoji="1" lang="zh-CN" altLang="en-US" dirty="0"/>
          </a:p>
        </p:txBody>
      </p:sp>
      <p:sp>
        <p:nvSpPr>
          <p:cNvPr id="4" name="Rounded Rectangle 5">
            <a:extLst>
              <a:ext uri="{FF2B5EF4-FFF2-40B4-BE49-F238E27FC236}">
                <a16:creationId xmlns:a16="http://schemas.microsoft.com/office/drawing/2014/main" id="{BECEB425-ACE3-84CB-D396-00BF0AF6267E}"/>
              </a:ext>
            </a:extLst>
          </p:cNvPr>
          <p:cNvSpPr/>
          <p:nvPr/>
        </p:nvSpPr>
        <p:spPr>
          <a:xfrm>
            <a:off x="1310909" y="1378825"/>
            <a:ext cx="2654735" cy="4199545"/>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Men with confirmed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mHSPC</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Radiation/surgery with curative intent or prior treatment with chemotherapy or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brain metastases or a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history of MDS or AML were excluded</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15F8A321-3D86-D37A-F1C5-A64FDDB034E0}"/>
              </a:ext>
            </a:extLst>
          </p:cNvPr>
          <p:cNvSpPr/>
          <p:nvPr/>
        </p:nvSpPr>
        <p:spPr>
          <a:xfrm>
            <a:off x="1270654" y="5840745"/>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a:t>
            </a: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04821622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le 3">
            <a:extLst>
              <a:ext uri="{FF2B5EF4-FFF2-40B4-BE49-F238E27FC236}">
                <a16:creationId xmlns:a16="http://schemas.microsoft.com/office/drawing/2014/main" id="{2DABCDC7-B383-467D-4665-F142D45A4A0C}"/>
              </a:ext>
            </a:extLst>
          </p:cNvPr>
          <p:cNvSpPr/>
          <p:nvPr/>
        </p:nvSpPr>
        <p:spPr>
          <a:xfrm>
            <a:off x="8597098" y="1700771"/>
            <a:ext cx="2551547" cy="3577166"/>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 response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Health-related quality of life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ounded Rectangle 4">
            <a:extLst>
              <a:ext uri="{FF2B5EF4-FFF2-40B4-BE49-F238E27FC236}">
                <a16:creationId xmlns:a16="http://schemas.microsoft.com/office/drawing/2014/main" id="{566E87E2-928C-B494-512A-49E726522075}"/>
              </a:ext>
            </a:extLst>
          </p:cNvPr>
          <p:cNvSpPr/>
          <p:nvPr/>
        </p:nvSpPr>
        <p:spPr>
          <a:xfrm>
            <a:off x="5966065" y="2066580"/>
            <a:ext cx="2011680" cy="100791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Talazoparib</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enzalutamide</a:t>
            </a:r>
          </a:p>
        </p:txBody>
      </p:sp>
      <p:sp>
        <p:nvSpPr>
          <p:cNvPr id="8" name="Rounded Rectangle 5">
            <a:extLst>
              <a:ext uri="{FF2B5EF4-FFF2-40B4-BE49-F238E27FC236}">
                <a16:creationId xmlns:a16="http://schemas.microsoft.com/office/drawing/2014/main" id="{A94B8CEF-51E7-5C7A-E82F-560896698D03}"/>
              </a:ext>
            </a:extLst>
          </p:cNvPr>
          <p:cNvSpPr/>
          <p:nvPr/>
        </p:nvSpPr>
        <p:spPr>
          <a:xfrm>
            <a:off x="5966065" y="4081073"/>
            <a:ext cx="2011680" cy="959601"/>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Placebo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enzalutamide</a:t>
            </a:r>
          </a:p>
        </p:txBody>
      </p:sp>
      <p:sp>
        <p:nvSpPr>
          <p:cNvPr id="9" name="AutoShape 17">
            <a:extLst>
              <a:ext uri="{FF2B5EF4-FFF2-40B4-BE49-F238E27FC236}">
                <a16:creationId xmlns:a16="http://schemas.microsoft.com/office/drawing/2014/main" id="{12914B32-F551-5AB0-371C-3E4285BA30A2}"/>
              </a:ext>
            </a:extLst>
          </p:cNvPr>
          <p:cNvSpPr>
            <a:spLocks noChangeArrowheads="1"/>
          </p:cNvSpPr>
          <p:nvPr/>
        </p:nvSpPr>
        <p:spPr bwMode="auto">
          <a:xfrm>
            <a:off x="4552713" y="1738828"/>
            <a:ext cx="732785"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550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p:txBody>
      </p:sp>
      <p:cxnSp>
        <p:nvCxnSpPr>
          <p:cNvPr id="10" name="Straight Arrow Connector 9">
            <a:extLst>
              <a:ext uri="{FF2B5EF4-FFF2-40B4-BE49-F238E27FC236}">
                <a16:creationId xmlns:a16="http://schemas.microsoft.com/office/drawing/2014/main" id="{04751D05-6D53-730D-92F8-E7E513E8EE6C}"/>
              </a:ext>
            </a:extLst>
          </p:cNvPr>
          <p:cNvCxnSpPr/>
          <p:nvPr/>
        </p:nvCxnSpPr>
        <p:spPr>
          <a:xfrm>
            <a:off x="3982087" y="3536269"/>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CC4758D-3668-0F4B-F9A7-61181C04AE41}"/>
              </a:ext>
            </a:extLst>
          </p:cNvPr>
          <p:cNvGrpSpPr/>
          <p:nvPr/>
        </p:nvGrpSpPr>
        <p:grpSpPr>
          <a:xfrm>
            <a:off x="5305742" y="2549194"/>
            <a:ext cx="641017" cy="2011680"/>
            <a:chOff x="4775600" y="2611663"/>
            <a:chExt cx="641017" cy="1470727"/>
          </a:xfrm>
        </p:grpSpPr>
        <p:cxnSp>
          <p:nvCxnSpPr>
            <p:cNvPr id="12" name="Elbow Connector 10">
              <a:extLst>
                <a:ext uri="{FF2B5EF4-FFF2-40B4-BE49-F238E27FC236}">
                  <a16:creationId xmlns:a16="http://schemas.microsoft.com/office/drawing/2014/main" id="{E46D8A9B-BBDA-3724-3665-A6246CB62CB0}"/>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88D1F5A2-28EA-ECD2-7169-FA5101866887}"/>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ED51492-22DA-D785-A00E-D927FC2F9556}"/>
              </a:ext>
            </a:extLst>
          </p:cNvPr>
          <p:cNvCxnSpPr/>
          <p:nvPr/>
        </p:nvCxnSpPr>
        <p:spPr>
          <a:xfrm>
            <a:off x="8028215" y="254919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143901-CADC-5FA6-5E6E-3DF99D5D2508}"/>
              </a:ext>
            </a:extLst>
          </p:cNvPr>
          <p:cNvCxnSpPr/>
          <p:nvPr/>
        </p:nvCxnSpPr>
        <p:spPr>
          <a:xfrm>
            <a:off x="8028215" y="456087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634705E-5A19-8A48-96A8-C7B27AA43A20}"/>
              </a:ext>
            </a:extLst>
          </p:cNvPr>
          <p:cNvSpPr txBox="1"/>
          <p:nvPr/>
        </p:nvSpPr>
        <p:spPr>
          <a:xfrm>
            <a:off x="8675044" y="6098137"/>
            <a:ext cx="65235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Agarwal…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Fizazi.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Future Oncology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24245692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3318-DF47-5957-EBA2-3969BB05DC42}"/>
              </a:ext>
            </a:extLst>
          </p:cNvPr>
          <p:cNvSpPr>
            <a:spLocks noGrp="1"/>
          </p:cNvSpPr>
          <p:nvPr>
            <p:ph type="title"/>
          </p:nvPr>
        </p:nvSpPr>
        <p:spPr/>
        <p:txBody>
          <a:bodyPr/>
          <a:lstStyle/>
          <a:p>
            <a:r>
              <a:rPr lang="en-US" dirty="0"/>
              <a:t>Phase 3 TALAPRO-3 Trial Press Release</a:t>
            </a:r>
          </a:p>
        </p:txBody>
      </p:sp>
      <p:cxnSp>
        <p:nvCxnSpPr>
          <p:cNvPr id="8" name="Straight Connector 7">
            <a:extLst>
              <a:ext uri="{FF2B5EF4-FFF2-40B4-BE49-F238E27FC236}">
                <a16:creationId xmlns:a16="http://schemas.microsoft.com/office/drawing/2014/main" id="{71850F49-66FE-FFDD-D8FC-930EC271EC0F}"/>
              </a:ext>
            </a:extLst>
          </p:cNvPr>
          <p:cNvCxnSpPr>
            <a:cxnSpLocks/>
          </p:cNvCxnSpPr>
          <p:nvPr/>
        </p:nvCxnSpPr>
        <p:spPr>
          <a:xfrm>
            <a:off x="4622829" y="3236142"/>
            <a:ext cx="32164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D1AE93-F1AE-FF60-D684-9CB10D15E61D}"/>
              </a:ext>
            </a:extLst>
          </p:cNvPr>
          <p:cNvCxnSpPr>
            <a:cxnSpLocks/>
          </p:cNvCxnSpPr>
          <p:nvPr/>
        </p:nvCxnSpPr>
        <p:spPr>
          <a:xfrm>
            <a:off x="3226419" y="3518066"/>
            <a:ext cx="5393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C002043-D813-5C3D-EAAC-325848933C36}"/>
              </a:ext>
            </a:extLst>
          </p:cNvPr>
          <p:cNvSpPr/>
          <p:nvPr/>
        </p:nvSpPr>
        <p:spPr>
          <a:xfrm>
            <a:off x="2564780" y="1226634"/>
            <a:ext cx="6614390" cy="1360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DA62AF1-5004-9EE2-82BB-E74CAD560FD8}"/>
              </a:ext>
            </a:extLst>
          </p:cNvPr>
          <p:cNvSpPr txBox="1"/>
          <p:nvPr/>
        </p:nvSpPr>
        <p:spPr>
          <a:xfrm>
            <a:off x="1631796" y="929517"/>
            <a:ext cx="79954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TALAZOPARIB Plus ENZALUTAMIDE Significantly Improves Radiographic Progression-Free Survival in Metastatic Prostate Cancer</a:t>
            </a:r>
          </a:p>
        </p:txBody>
      </p:sp>
      <p:sp>
        <p:nvSpPr>
          <p:cNvPr id="10" name="TextBox 9">
            <a:extLst>
              <a:ext uri="{FF2B5EF4-FFF2-40B4-BE49-F238E27FC236}">
                <a16:creationId xmlns:a16="http://schemas.microsoft.com/office/drawing/2014/main" id="{BB713D7E-F2C1-7841-4F97-4CC2A2ABA90F}"/>
              </a:ext>
            </a:extLst>
          </p:cNvPr>
          <p:cNvSpPr txBox="1"/>
          <p:nvPr/>
        </p:nvSpPr>
        <p:spPr>
          <a:xfrm>
            <a:off x="2800672" y="2642741"/>
            <a:ext cx="6105292" cy="3757119"/>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Symbol" pitchFamily="2" charset="2"/>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a:t>
            </a: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rimary endpoint met in Phase 3 TALAPRO-3 study demonstrating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 statistically significant and clinically meaningful reduction in risk of disease progression or death</a:t>
            </a: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in HRR gene-mutated metastatic hormone sensitive prostate cancer</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itchFamily="2" charset="2"/>
              <a:buChar char=""/>
              <a:tabLst/>
              <a:defRPr/>
            </a:pP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Consistent </a:t>
            </a:r>
            <a:r>
              <a:rPr kumimoji="0" lang="en-US" sz="1600" b="0" i="1"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rPFS</a:t>
            </a: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efficacy benefit was observed in patients whose tumors harbored BRCA and non-BRCA HRR gene alterations</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Symbol" pitchFamily="2" charset="2"/>
              <a:buChar char=""/>
              <a:tabLst/>
              <a:defRPr/>
            </a:pP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Interim analysis showed a strong trend toward improvement in overall survival</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Symbol" pitchFamily="2" charset="2"/>
              <a:buChar char=""/>
              <a:tabLst/>
              <a:defRPr/>
            </a:pPr>
            <a:r>
              <a:rPr kumimoji="0" lang="en-US" sz="1600" b="0" i="1"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These results will be discussed with global health authorities to potentially expand TALAZOPARIB indication in this earlier stage disease</a:t>
            </a: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0DA580B-AD90-7D9A-BAA4-C3B3E4A2F2AC}"/>
              </a:ext>
            </a:extLst>
          </p:cNvPr>
          <p:cNvSpPr txBox="1"/>
          <p:nvPr/>
        </p:nvSpPr>
        <p:spPr>
          <a:xfrm>
            <a:off x="1631796" y="2273409"/>
            <a:ext cx="2602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Thursday, March 19, 2026</a:t>
            </a:r>
          </a:p>
        </p:txBody>
      </p:sp>
    </p:spTree>
    <p:extLst>
      <p:ext uri="{BB962C8B-B14F-4D97-AF65-F5344CB8AC3E}">
        <p14:creationId xmlns:p14="http://schemas.microsoft.com/office/powerpoint/2010/main" val="33388286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0921-2470-7BEE-E76E-083378B95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1EBD7-7C3E-269F-D597-CEAE1B41123C}"/>
              </a:ext>
            </a:extLst>
          </p:cNvPr>
          <p:cNvSpPr>
            <a:spLocks noGrp="1"/>
          </p:cNvSpPr>
          <p:nvPr>
            <p:ph type="title"/>
          </p:nvPr>
        </p:nvSpPr>
        <p:spPr>
          <a:xfrm>
            <a:off x="912286" y="996"/>
            <a:ext cx="10358967" cy="1143000"/>
          </a:xfrm>
        </p:spPr>
        <p:txBody>
          <a:bodyPr/>
          <a:lstStyle/>
          <a:p>
            <a:r>
              <a:rPr lang="en-US" dirty="0" err="1"/>
              <a:t>Saruparib</a:t>
            </a:r>
            <a:r>
              <a:rPr lang="en-US" dirty="0"/>
              <a:t> (AZD5305) – Selective PARP1 Inhibitor</a:t>
            </a:r>
          </a:p>
        </p:txBody>
      </p:sp>
      <p:sp>
        <p:nvSpPr>
          <p:cNvPr id="6" name="TextBox 5">
            <a:extLst>
              <a:ext uri="{FF2B5EF4-FFF2-40B4-BE49-F238E27FC236}">
                <a16:creationId xmlns:a16="http://schemas.microsoft.com/office/drawing/2014/main" id="{90C431A0-EC78-9BC0-7A83-756B129F5CBE}"/>
              </a:ext>
            </a:extLst>
          </p:cNvPr>
          <p:cNvSpPr txBox="1"/>
          <p:nvPr/>
        </p:nvSpPr>
        <p:spPr>
          <a:xfrm>
            <a:off x="81023" y="6534835"/>
            <a:ext cx="418774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Illuzzi G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i="0" u="none" strike="noStrike" kern="1200" cap="none" spc="0" normalizeH="0" baseline="0" noProof="0" dirty="0">
                <a:ln>
                  <a:noFill/>
                </a:ln>
                <a:solidFill>
                  <a:srgbClr val="000000"/>
                </a:solidFill>
                <a:effectLst/>
                <a:uLnTx/>
                <a:uFillTx/>
                <a:latin typeface="Calibri"/>
                <a:ea typeface="+mn-ea"/>
                <a:cs typeface="+mn-cs"/>
              </a:rPr>
              <a:t>2022;28(21):4724-36.</a:t>
            </a:r>
          </a:p>
        </p:txBody>
      </p:sp>
      <p:pic>
        <p:nvPicPr>
          <p:cNvPr id="5" name="Picture 4" descr="A close-up of a label&#10;&#10;AI-generated content may be incorrect.">
            <a:extLst>
              <a:ext uri="{FF2B5EF4-FFF2-40B4-BE49-F238E27FC236}">
                <a16:creationId xmlns:a16="http://schemas.microsoft.com/office/drawing/2014/main" id="{EB844A19-D64C-D5AD-8B3E-FD3A55C34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327" y="1060345"/>
            <a:ext cx="9780883" cy="2779070"/>
          </a:xfrm>
          <a:prstGeom prst="rect">
            <a:avLst/>
          </a:prstGeom>
        </p:spPr>
      </p:pic>
      <p:pic>
        <p:nvPicPr>
          <p:cNvPr id="8" name="Picture 7" descr="A dna strand with numbers and a pink label&#10;&#10;AI-generated content may be incorrect.">
            <a:extLst>
              <a:ext uri="{FF2B5EF4-FFF2-40B4-BE49-F238E27FC236}">
                <a16:creationId xmlns:a16="http://schemas.microsoft.com/office/drawing/2014/main" id="{401E6C3B-6FE2-D3F7-4CEB-ABD53482A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718" y="4156984"/>
            <a:ext cx="4880100" cy="1878056"/>
          </a:xfrm>
          <a:prstGeom prst="rect">
            <a:avLst/>
          </a:prstGeom>
        </p:spPr>
      </p:pic>
    </p:spTree>
    <p:extLst>
      <p:ext uri="{BB962C8B-B14F-4D97-AF65-F5344CB8AC3E}">
        <p14:creationId xmlns:p14="http://schemas.microsoft.com/office/powerpoint/2010/main" val="28608432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C617-58C6-F920-D44D-D31D0373DD11}"/>
            </a:ext>
          </a:extLst>
        </p:cNvPr>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B4F965E4-E22B-3E95-91FE-330782E996C9}"/>
              </a:ext>
            </a:extLst>
          </p:cNvPr>
          <p:cNvSpPr/>
          <p:nvPr/>
        </p:nvSpPr>
        <p:spPr>
          <a:xfrm>
            <a:off x="8786369" y="3611226"/>
            <a:ext cx="3034156" cy="985930"/>
          </a:xfrm>
          <a:prstGeom prst="roundRect">
            <a:avLst>
              <a:gd name="adj" fmla="val 9989"/>
            </a:avLst>
          </a:prstGeom>
          <a:solidFill>
            <a:srgbClr val="F2F2F2"/>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GB" sz="1100" b="0" i="0" u="none" strike="noStrike" kern="0" cap="none" spc="0" normalizeH="0" baseline="0" noProof="0">
                <a:ln>
                  <a:noFill/>
                </a:ln>
                <a:solidFill>
                  <a:srgbClr val="3F4444"/>
                </a:solidFill>
                <a:effectLst/>
                <a:uLnTx/>
                <a:uFillTx/>
                <a:latin typeface="Arial" panose="020B0604020202020204"/>
                <a:ea typeface="+mn-ea"/>
                <a:cs typeface="Arial" panose="020B0604020202020204" pitchFamily="34" charset="0"/>
              </a:rPr>
            </a:br>
            <a:r>
              <a:rPr kumimoji="0" lang="en-GB" sz="1100" b="0" i="0" u="none" strike="noStrike" kern="1200" cap="none" spc="0" normalizeH="0" baseline="0" noProof="0" err="1">
                <a:ln>
                  <a:noFill/>
                </a:ln>
                <a:solidFill>
                  <a:srgbClr val="092640"/>
                </a:solidFill>
                <a:effectLst/>
                <a:uLnTx/>
                <a:uFillTx/>
                <a:latin typeface="Arial" panose="020B0604020202020204"/>
                <a:ea typeface="+mn-ea"/>
                <a:cs typeface="Arial" panose="020B0604020202020204" pitchFamily="34" charset="0"/>
              </a:rPr>
              <a:t>rPFS</a:t>
            </a: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 and OS will be </a:t>
            </a:r>
            <a:r>
              <a:rPr kumimoji="0" lang="en-US"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tested for </a:t>
            </a: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each cohort separately using a stratified log-rank test</a:t>
            </a:r>
          </a:p>
        </p:txBody>
      </p:sp>
      <p:sp>
        <p:nvSpPr>
          <p:cNvPr id="5" name="Rectangle: Rounded Corners 51">
            <a:extLst>
              <a:ext uri="{FF2B5EF4-FFF2-40B4-BE49-F238E27FC236}">
                <a16:creationId xmlns:a16="http://schemas.microsoft.com/office/drawing/2014/main" id="{8F516B59-AFDD-1CA4-E4DC-C7A609B0D1EA}"/>
              </a:ext>
            </a:extLst>
          </p:cNvPr>
          <p:cNvSpPr/>
          <p:nvPr/>
        </p:nvSpPr>
        <p:spPr>
          <a:xfrm>
            <a:off x="8786369" y="3498026"/>
            <a:ext cx="3034156" cy="320400"/>
          </a:xfrm>
          <a:prstGeom prst="round2SameRect">
            <a:avLst/>
          </a:prstGeom>
          <a:solidFill>
            <a:srgbClr val="D0006F"/>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Statistical analyses</a:t>
            </a:r>
            <a:endParaRPr kumimoji="0" lang="en-GB" sz="1400" b="1"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6" name="Rectangle: Rounded Corners 50">
            <a:extLst>
              <a:ext uri="{FF2B5EF4-FFF2-40B4-BE49-F238E27FC236}">
                <a16:creationId xmlns:a16="http://schemas.microsoft.com/office/drawing/2014/main" id="{B9387C69-9F45-4D4C-FCC9-B69B62EC50E1}"/>
              </a:ext>
            </a:extLst>
          </p:cNvPr>
          <p:cNvSpPr/>
          <p:nvPr/>
        </p:nvSpPr>
        <p:spPr>
          <a:xfrm>
            <a:off x="367138" y="2294329"/>
            <a:ext cx="3637942" cy="2789670"/>
          </a:xfrm>
          <a:prstGeom prst="round2SameRect">
            <a:avLst>
              <a:gd name="adj1" fmla="val 0"/>
              <a:gd name="adj2" fmla="val 2948"/>
            </a:avLst>
          </a:prstGeom>
          <a:solidFill>
            <a:srgbClr val="1E325F">
              <a:alpha val="5000"/>
            </a:srgbClr>
          </a:solidFill>
          <a:ln w="6350" cap="flat" cmpd="sng" algn="ctr">
            <a:noFill/>
            <a:prstDash val="solid"/>
            <a:miter lim="800000"/>
          </a:ln>
          <a:effectLst/>
        </p:spPr>
        <p:txBody>
          <a:bodyPr rtlCol="0" anchor="ctr"/>
          <a:lstStyle/>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Aged ≥18 years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Histologically confirmed </a:t>
            </a:r>
            <a:r>
              <a:rPr kumimoji="0" lang="en-GB" sz="1100" b="0" i="0" u="none" strike="noStrike" kern="1200" cap="none" spc="0" normalizeH="0" baseline="0" noProof="0" err="1">
                <a:ln>
                  <a:noFill/>
                </a:ln>
                <a:solidFill>
                  <a:srgbClr val="092640"/>
                </a:solidFill>
                <a:effectLst/>
                <a:uLnTx/>
                <a:uFillTx/>
                <a:latin typeface="Arial" panose="020B0604020202020204"/>
                <a:ea typeface="+mn-ea"/>
                <a:cs typeface="Arial" panose="020B0604020202020204" pitchFamily="34" charset="0"/>
              </a:rPr>
              <a:t>mCSPC</a:t>
            </a: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 (</a:t>
            </a:r>
            <a:r>
              <a:rPr kumimoji="0" lang="en-GB" sz="1100" b="0" i="1"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de novo</a:t>
            </a: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 or recurrent low- or high-volume disease)</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ECOG PS 0–1</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Prospectively defined HRRm status*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Must be receiving ADT throughout the study or have undergone bilateral orchiectomy, and must be suitable for treatment with NHAs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No prior treatment with PARP inhibitors, CT, or NHAs in the metastatic setting</a:t>
            </a:r>
            <a:r>
              <a:rPr kumimoji="0" lang="en-GB" sz="1100" b="0" i="0" u="none" strike="noStrike" kern="1200" cap="none" spc="0" normalizeH="0" baseline="30000" noProof="0">
                <a:ln>
                  <a:noFill/>
                </a:ln>
                <a:solidFill>
                  <a:srgbClr val="092640"/>
                </a:solidFill>
                <a:effectLst/>
                <a:uLnTx/>
                <a:uFillTx/>
                <a:latin typeface="Arial" panose="020B0604020202020204"/>
                <a:ea typeface="+mn-ea"/>
                <a:cs typeface="Arial" panose="020B0604020202020204" pitchFamily="34" charset="0"/>
              </a:rPr>
              <a:t>†</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No suspected or prior history of myelodysplastic syndrome/acute myeloid </a:t>
            </a:r>
            <a:r>
              <a:rPr kumimoji="0" lang="en-GB" sz="1100" b="0" i="0" u="none" strike="noStrike" kern="1200" cap="none" spc="0" normalizeH="0" baseline="0" noProof="0" err="1">
                <a:ln>
                  <a:noFill/>
                </a:ln>
                <a:solidFill>
                  <a:srgbClr val="092640"/>
                </a:solidFill>
                <a:effectLst/>
                <a:uLnTx/>
                <a:uFillTx/>
                <a:latin typeface="Arial" panose="020B0604020202020204"/>
                <a:ea typeface="+mn-ea"/>
                <a:cs typeface="Arial" panose="020B0604020202020204" pitchFamily="34" charset="0"/>
              </a:rPr>
              <a:t>leukemia</a:t>
            </a:r>
            <a:endPar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endParaRPr>
          </a:p>
        </p:txBody>
      </p:sp>
      <p:sp>
        <p:nvSpPr>
          <p:cNvPr id="7" name="TextBox 6">
            <a:extLst>
              <a:ext uri="{FF2B5EF4-FFF2-40B4-BE49-F238E27FC236}">
                <a16:creationId xmlns:a16="http://schemas.microsoft.com/office/drawing/2014/main" id="{2C1BEFE2-B12F-D501-81B9-C567D7029E77}"/>
              </a:ext>
            </a:extLst>
          </p:cNvPr>
          <p:cNvSpPr txBox="1"/>
          <p:nvPr/>
        </p:nvSpPr>
        <p:spPr>
          <a:xfrm>
            <a:off x="371475" y="1244771"/>
            <a:ext cx="11449050" cy="507831"/>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A Phase III, 2-cohort, 2-arm, randomized, double-blind, placebo-controlled study evaluating the efficacy and safety of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saruparib</a:t>
            </a: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plus physician’s choice of NHA (abiraterone,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darolutamide</a:t>
            </a: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or enzalutamide) versus placebo plus physician’s choice of NHA in participants with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mCSPC</a:t>
            </a:r>
            <a:endPar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p:txBody>
      </p:sp>
      <p:sp>
        <p:nvSpPr>
          <p:cNvPr id="8" name="Rectangle: Rounded Corners 51">
            <a:extLst>
              <a:ext uri="{FF2B5EF4-FFF2-40B4-BE49-F238E27FC236}">
                <a16:creationId xmlns:a16="http://schemas.microsoft.com/office/drawing/2014/main" id="{62AF0832-B288-1355-4D29-6EA931CA0A61}"/>
              </a:ext>
            </a:extLst>
          </p:cNvPr>
          <p:cNvSpPr/>
          <p:nvPr/>
        </p:nvSpPr>
        <p:spPr>
          <a:xfrm>
            <a:off x="367138" y="1973928"/>
            <a:ext cx="3637942" cy="320400"/>
          </a:xfrm>
          <a:prstGeom prst="round2SameRect">
            <a:avLst/>
          </a:prstGeom>
          <a:solidFill>
            <a:schemeClr val="accent1"/>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Eligibility criteria</a:t>
            </a:r>
            <a:endParaRPr kumimoji="0" lang="en-GB" sz="1400" b="1"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31D3B2D3-0D41-94B8-41A4-6FCA7F4F45D0}"/>
              </a:ext>
            </a:extLst>
          </p:cNvPr>
          <p:cNvSpPr txBox="1"/>
          <p:nvPr/>
        </p:nvSpPr>
        <p:spPr>
          <a:xfrm>
            <a:off x="4471939" y="4671927"/>
            <a:ext cx="39457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Treatment will continue until disease progression, unacceptable toxicity, or participant-initiated withdrawal </a:t>
            </a:r>
          </a:p>
        </p:txBody>
      </p:sp>
      <p:cxnSp>
        <p:nvCxnSpPr>
          <p:cNvPr id="10" name="Elbow Connector 68">
            <a:extLst>
              <a:ext uri="{FF2B5EF4-FFF2-40B4-BE49-F238E27FC236}">
                <a16:creationId xmlns:a16="http://schemas.microsoft.com/office/drawing/2014/main" id="{3D9AD33A-1FBA-5A7B-4450-1C3BB217E6B7}"/>
              </a:ext>
            </a:extLst>
          </p:cNvPr>
          <p:cNvCxnSpPr>
            <a:cxnSpLocks/>
            <a:stCxn id="13" idx="1"/>
            <a:endCxn id="21" idx="0"/>
          </p:cNvCxnSpPr>
          <p:nvPr/>
        </p:nvCxnSpPr>
        <p:spPr>
          <a:xfrm rot="10800000" flipV="1">
            <a:off x="5986739" y="2175781"/>
            <a:ext cx="423433"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11" name="Elbow Connector 75">
            <a:extLst>
              <a:ext uri="{FF2B5EF4-FFF2-40B4-BE49-F238E27FC236}">
                <a16:creationId xmlns:a16="http://schemas.microsoft.com/office/drawing/2014/main" id="{D92F8901-327A-0103-282A-C2C1049918BA}"/>
              </a:ext>
            </a:extLst>
          </p:cNvPr>
          <p:cNvCxnSpPr>
            <a:cxnSpLocks/>
            <a:stCxn id="14" idx="1"/>
            <a:endCxn id="21" idx="2"/>
          </p:cNvCxnSpPr>
          <p:nvPr/>
        </p:nvCxnSpPr>
        <p:spPr>
          <a:xfrm rot="10800000">
            <a:off x="5986739" y="2797704"/>
            <a:ext cx="423433" cy="113427"/>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grpSp>
        <p:nvGrpSpPr>
          <p:cNvPr id="12" name="Group 11">
            <a:extLst>
              <a:ext uri="{FF2B5EF4-FFF2-40B4-BE49-F238E27FC236}">
                <a16:creationId xmlns:a16="http://schemas.microsoft.com/office/drawing/2014/main" id="{8D7642ED-1FC6-5A08-B938-54D2E908305B}"/>
              </a:ext>
            </a:extLst>
          </p:cNvPr>
          <p:cNvGrpSpPr/>
          <p:nvPr/>
        </p:nvGrpSpPr>
        <p:grpSpPr>
          <a:xfrm>
            <a:off x="6410171" y="1968956"/>
            <a:ext cx="1980000" cy="1157617"/>
            <a:chOff x="6410171" y="2671401"/>
            <a:chExt cx="1980000" cy="1157617"/>
          </a:xfrm>
        </p:grpSpPr>
        <p:sp>
          <p:nvSpPr>
            <p:cNvPr id="13" name="Rectangle: Rounded Corners 17">
              <a:extLst>
                <a:ext uri="{FF2B5EF4-FFF2-40B4-BE49-F238E27FC236}">
                  <a16:creationId xmlns:a16="http://schemas.microsoft.com/office/drawing/2014/main" id="{96C304B8-E960-9B75-58EB-CD0E9DD9BD94}"/>
                </a:ext>
              </a:extLst>
            </p:cNvPr>
            <p:cNvSpPr/>
            <p:nvPr/>
          </p:nvSpPr>
          <p:spPr>
            <a:xfrm>
              <a:off x="6410171" y="2671401"/>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0" cap="none" spc="0" normalizeH="0" baseline="0" noProof="0" dirty="0" err="1">
                  <a:ln>
                    <a:noFill/>
                  </a:ln>
                  <a:solidFill>
                    <a:srgbClr val="FFFFFF"/>
                  </a:solidFill>
                  <a:effectLst/>
                  <a:uLnTx/>
                  <a:uFillTx/>
                  <a:latin typeface="Arial" panose="020B0604020202020204"/>
                  <a:ea typeface="Arial" charset="0"/>
                  <a:cs typeface="Arial" panose="020B0604020202020204" pitchFamily="34" charset="0"/>
                </a:rPr>
                <a:t>Saruparib</a:t>
              </a:r>
              <a:r>
                <a:rPr kumimoji="0" lang="en-GB"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 60 mg plus physician’s choice NHA</a:t>
              </a:r>
              <a:endParaRPr kumimoji="0" lang="en-GB"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14" name="Rectangle: Rounded Corners 18">
              <a:extLst>
                <a:ext uri="{FF2B5EF4-FFF2-40B4-BE49-F238E27FC236}">
                  <a16:creationId xmlns:a16="http://schemas.microsoft.com/office/drawing/2014/main" id="{116EEF93-B199-8C2F-8E94-AE294BA668EA}"/>
                </a:ext>
              </a:extLst>
            </p:cNvPr>
            <p:cNvSpPr/>
            <p:nvPr/>
          </p:nvSpPr>
          <p:spPr>
            <a:xfrm>
              <a:off x="6410171" y="3398131"/>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br>
              <a: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GB" sz="1100" b="1" i="0" u="none" strike="noStrike" kern="0" cap="none" spc="0" normalizeH="0" baseline="30000" noProof="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15" name="Straight Connector 14">
            <a:extLst>
              <a:ext uri="{FF2B5EF4-FFF2-40B4-BE49-F238E27FC236}">
                <a16:creationId xmlns:a16="http://schemas.microsoft.com/office/drawing/2014/main" id="{80AAF61B-2550-2036-758B-17122C49FBDC}"/>
              </a:ext>
            </a:extLst>
          </p:cNvPr>
          <p:cNvCxnSpPr>
            <a:cxnSpLocks/>
          </p:cNvCxnSpPr>
          <p:nvPr/>
        </p:nvCxnSpPr>
        <p:spPr>
          <a:xfrm>
            <a:off x="4005080" y="2547764"/>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6" name="Rectangle: Rounded Corners 20">
            <a:extLst>
              <a:ext uri="{FF2B5EF4-FFF2-40B4-BE49-F238E27FC236}">
                <a16:creationId xmlns:a16="http://schemas.microsoft.com/office/drawing/2014/main" id="{60987784-006A-A8A8-4FB0-8A3F88934076}"/>
              </a:ext>
            </a:extLst>
          </p:cNvPr>
          <p:cNvSpPr/>
          <p:nvPr/>
        </p:nvSpPr>
        <p:spPr>
          <a:xfrm>
            <a:off x="4457226" y="2249271"/>
            <a:ext cx="1083385" cy="618134"/>
          </a:xfrm>
          <a:prstGeom prst="roundRect">
            <a:avLst/>
          </a:prstGeom>
          <a:solidFill>
            <a:srgbClr val="3C1053"/>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41B53D2A-34C4-876D-4590-F4AC8C87AE10}"/>
              </a:ext>
            </a:extLst>
          </p:cNvPr>
          <p:cNvCxnSpPr>
            <a:cxnSpLocks/>
          </p:cNvCxnSpPr>
          <p:nvPr/>
        </p:nvCxnSpPr>
        <p:spPr>
          <a:xfrm>
            <a:off x="4005080" y="4018460"/>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8" name="Rectangle: Rounded Corners 22">
            <a:extLst>
              <a:ext uri="{FF2B5EF4-FFF2-40B4-BE49-F238E27FC236}">
                <a16:creationId xmlns:a16="http://schemas.microsoft.com/office/drawing/2014/main" id="{C77057CC-0156-E6C1-20E1-E20643423BCE}"/>
              </a:ext>
            </a:extLst>
          </p:cNvPr>
          <p:cNvSpPr/>
          <p:nvPr/>
        </p:nvSpPr>
        <p:spPr>
          <a:xfrm>
            <a:off x="4457227" y="3714254"/>
            <a:ext cx="1083385" cy="618134"/>
          </a:xfrm>
          <a:prstGeom prst="roundRect">
            <a:avLst/>
          </a:prstGeom>
          <a:solidFill>
            <a:srgbClr val="68D2DF">
              <a:lumMod val="75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Non-</a:t>
            </a:r>
            <a:r>
              <a:rPr kumimoji="0" lang="en-GB" sz="1400" b="1"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BC412080-8DFE-06FD-C3C2-D1B02C27DFD4}"/>
              </a:ext>
            </a:extLst>
          </p:cNvPr>
          <p:cNvSpPr txBox="1"/>
          <p:nvPr/>
        </p:nvSpPr>
        <p:spPr>
          <a:xfrm>
            <a:off x="4483631" y="1979756"/>
            <a:ext cx="1068673"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≈550 patients</a:t>
            </a:r>
          </a:p>
        </p:txBody>
      </p:sp>
      <p:sp>
        <p:nvSpPr>
          <p:cNvPr id="20" name="TextBox 19">
            <a:extLst>
              <a:ext uri="{FF2B5EF4-FFF2-40B4-BE49-F238E27FC236}">
                <a16:creationId xmlns:a16="http://schemas.microsoft.com/office/drawing/2014/main" id="{B277E078-0FEF-4B96-0B11-888A426C1FF6}"/>
              </a:ext>
            </a:extLst>
          </p:cNvPr>
          <p:cNvSpPr txBox="1"/>
          <p:nvPr/>
        </p:nvSpPr>
        <p:spPr>
          <a:xfrm>
            <a:off x="4461565" y="4377071"/>
            <a:ext cx="1112805"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≈1250 patients</a:t>
            </a:r>
          </a:p>
        </p:txBody>
      </p:sp>
      <p:sp>
        <p:nvSpPr>
          <p:cNvPr id="21" name="Rectangle: Rounded Corners 1">
            <a:extLst>
              <a:ext uri="{FF2B5EF4-FFF2-40B4-BE49-F238E27FC236}">
                <a16:creationId xmlns:a16="http://schemas.microsoft.com/office/drawing/2014/main" id="{E0C59860-495E-D3E1-A2CA-7147A5D6741A}"/>
              </a:ext>
            </a:extLst>
          </p:cNvPr>
          <p:cNvSpPr>
            <a:spLocks noChangeAspect="1"/>
          </p:cNvSpPr>
          <p:nvPr/>
        </p:nvSpPr>
        <p:spPr>
          <a:xfrm>
            <a:off x="5736799" y="2297825"/>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R 1:1</a:t>
            </a:r>
            <a:endParaRPr kumimoji="0" lang="en-GB" sz="105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22" name="Rectangle: Rounded Corners 2">
            <a:extLst>
              <a:ext uri="{FF2B5EF4-FFF2-40B4-BE49-F238E27FC236}">
                <a16:creationId xmlns:a16="http://schemas.microsoft.com/office/drawing/2014/main" id="{F62B224D-0E4F-99EC-78EF-4B786D458507}"/>
              </a:ext>
            </a:extLst>
          </p:cNvPr>
          <p:cNvSpPr>
            <a:spLocks noChangeAspect="1"/>
          </p:cNvSpPr>
          <p:nvPr/>
        </p:nvSpPr>
        <p:spPr>
          <a:xfrm>
            <a:off x="5744044" y="3768521"/>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R 1:1</a:t>
            </a:r>
            <a:endParaRPr kumimoji="0" lang="en-GB" sz="105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nvGrpSpPr>
          <p:cNvPr id="23" name="Group 22">
            <a:extLst>
              <a:ext uri="{FF2B5EF4-FFF2-40B4-BE49-F238E27FC236}">
                <a16:creationId xmlns:a16="http://schemas.microsoft.com/office/drawing/2014/main" id="{A90FC477-CFAA-BF11-D159-EC3C89A04902}"/>
              </a:ext>
            </a:extLst>
          </p:cNvPr>
          <p:cNvGrpSpPr/>
          <p:nvPr/>
        </p:nvGrpSpPr>
        <p:grpSpPr>
          <a:xfrm>
            <a:off x="6437640" y="3439652"/>
            <a:ext cx="1986773" cy="1157616"/>
            <a:chOff x="6437640" y="4142097"/>
            <a:chExt cx="1986773" cy="1157616"/>
          </a:xfrm>
        </p:grpSpPr>
        <p:sp>
          <p:nvSpPr>
            <p:cNvPr id="24" name="Rectangle: Rounded Corners 3">
              <a:extLst>
                <a:ext uri="{FF2B5EF4-FFF2-40B4-BE49-F238E27FC236}">
                  <a16:creationId xmlns:a16="http://schemas.microsoft.com/office/drawing/2014/main" id="{3606C1C6-23D1-C13D-B706-D19A399205F9}"/>
                </a:ext>
              </a:extLst>
            </p:cNvPr>
            <p:cNvSpPr/>
            <p:nvPr/>
          </p:nvSpPr>
          <p:spPr>
            <a:xfrm>
              <a:off x="6437640" y="4142097"/>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0" cap="none" spc="0" normalizeH="0" baseline="0" noProof="0" dirty="0" err="1">
                  <a:ln>
                    <a:noFill/>
                  </a:ln>
                  <a:solidFill>
                    <a:srgbClr val="FFFFFF"/>
                  </a:solidFill>
                  <a:effectLst/>
                  <a:uLnTx/>
                  <a:uFillTx/>
                  <a:latin typeface="Arial" panose="020B0604020202020204"/>
                  <a:ea typeface="Arial" charset="0"/>
                  <a:cs typeface="Arial" panose="020B0604020202020204" pitchFamily="34" charset="0"/>
                </a:rPr>
                <a:t>Saruparib</a:t>
              </a:r>
              <a:r>
                <a:rPr kumimoji="0" lang="en-GB"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 60 mg plus physician’s choice NHA</a:t>
              </a:r>
              <a:endParaRPr kumimoji="0" lang="en-GB"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25" name="Rectangle: Rounded Corners 8">
              <a:extLst>
                <a:ext uri="{FF2B5EF4-FFF2-40B4-BE49-F238E27FC236}">
                  <a16:creationId xmlns:a16="http://schemas.microsoft.com/office/drawing/2014/main" id="{D32025B3-D190-28A0-9EFD-62200AF9E12B}"/>
                </a:ext>
              </a:extLst>
            </p:cNvPr>
            <p:cNvSpPr/>
            <p:nvPr/>
          </p:nvSpPr>
          <p:spPr>
            <a:xfrm>
              <a:off x="6444413" y="4868826"/>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br>
              <a:r>
                <a:rPr kumimoji="0" lang="en-GB" sz="11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GB" sz="1100" b="1" i="0" u="none" strike="noStrike" kern="0" cap="none" spc="0" normalizeH="0" baseline="30000" noProof="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26" name="Elbow Connector 68">
            <a:extLst>
              <a:ext uri="{FF2B5EF4-FFF2-40B4-BE49-F238E27FC236}">
                <a16:creationId xmlns:a16="http://schemas.microsoft.com/office/drawing/2014/main" id="{CE0CD4E4-D992-2B63-5E39-54043F4B8970}"/>
              </a:ext>
            </a:extLst>
          </p:cNvPr>
          <p:cNvCxnSpPr>
            <a:cxnSpLocks/>
            <a:stCxn id="24" idx="1"/>
            <a:endCxn id="22" idx="0"/>
          </p:cNvCxnSpPr>
          <p:nvPr/>
        </p:nvCxnSpPr>
        <p:spPr>
          <a:xfrm rot="10800000" flipV="1">
            <a:off x="5993984" y="3646477"/>
            <a:ext cx="443657"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27" name="Elbow Connector 68">
            <a:extLst>
              <a:ext uri="{FF2B5EF4-FFF2-40B4-BE49-F238E27FC236}">
                <a16:creationId xmlns:a16="http://schemas.microsoft.com/office/drawing/2014/main" id="{4DB32E85-A07E-420A-68FD-2D15DF61E394}"/>
              </a:ext>
            </a:extLst>
          </p:cNvPr>
          <p:cNvCxnSpPr>
            <a:cxnSpLocks/>
            <a:stCxn id="25" idx="1"/>
            <a:endCxn id="22" idx="2"/>
          </p:cNvCxnSpPr>
          <p:nvPr/>
        </p:nvCxnSpPr>
        <p:spPr>
          <a:xfrm rot="10800000">
            <a:off x="5993983" y="4268399"/>
            <a:ext cx="450430" cy="113426"/>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sp>
        <p:nvSpPr>
          <p:cNvPr id="28" name="TextBox 27">
            <a:extLst>
              <a:ext uri="{FF2B5EF4-FFF2-40B4-BE49-F238E27FC236}">
                <a16:creationId xmlns:a16="http://schemas.microsoft.com/office/drawing/2014/main" id="{A4246601-6C8F-2A2F-5757-08DD842037E4}"/>
              </a:ext>
            </a:extLst>
          </p:cNvPr>
          <p:cNvSpPr txBox="1"/>
          <p:nvPr/>
        </p:nvSpPr>
        <p:spPr>
          <a:xfrm>
            <a:off x="4331304" y="3092653"/>
            <a:ext cx="13501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crossover between cohorts</a:t>
            </a:r>
          </a:p>
        </p:txBody>
      </p:sp>
      <p:sp>
        <p:nvSpPr>
          <p:cNvPr id="29" name="Rectangle: Rounded Corners 13">
            <a:extLst>
              <a:ext uri="{FF2B5EF4-FFF2-40B4-BE49-F238E27FC236}">
                <a16:creationId xmlns:a16="http://schemas.microsoft.com/office/drawing/2014/main" id="{FE17BA2A-C191-7C0A-FBA4-5A2AA0584E0A}"/>
              </a:ext>
            </a:extLst>
          </p:cNvPr>
          <p:cNvSpPr/>
          <p:nvPr/>
        </p:nvSpPr>
        <p:spPr>
          <a:xfrm>
            <a:off x="8786369" y="2129772"/>
            <a:ext cx="3034154" cy="1141618"/>
          </a:xfrm>
          <a:prstGeom prst="roundRect">
            <a:avLst>
              <a:gd name="adj" fmla="val 4986"/>
            </a:avLst>
          </a:prstGeom>
          <a:solidFill>
            <a:srgbClr val="F2F2F2"/>
          </a:solidFill>
          <a:ln w="12700" cap="flat" cmpd="sng" algn="ctr">
            <a:noFill/>
            <a:prstDash val="solid"/>
            <a:miter lim="800000"/>
          </a:ln>
          <a:effectLst/>
        </p:spPr>
        <p:txBody>
          <a:bodyPr numCol="2"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1100" b="1" i="0" u="none" strike="noStrike" kern="0" cap="none" spc="0" normalizeH="0" baseline="0" noProof="0">
              <a:ln>
                <a:noFill/>
              </a:ln>
              <a:solidFill>
                <a:srgbClr val="C4D600">
                  <a:lumMod val="50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100" b="1" i="0" u="none" strike="noStrike" kern="0" cap="none" spc="0" normalizeH="0" baseline="0" noProof="0">
                <a:ln>
                  <a:noFill/>
                </a:ln>
                <a:solidFill>
                  <a:srgbClr val="C4D600">
                    <a:lumMod val="50000"/>
                  </a:srgbClr>
                </a:solidFill>
                <a:effectLst/>
                <a:uLnTx/>
                <a:uFillTx/>
                <a:latin typeface="Arial" panose="020B0604020202020204"/>
                <a:ea typeface="+mn-ea"/>
                <a:cs typeface="Arial" panose="020B0604020202020204" pitchFamily="34" charset="0"/>
              </a:rPr>
              <a:t>HRRm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Calibri" panose="020F0502020204030204"/>
                <a:ea typeface="+mn-ea"/>
                <a:cs typeface="Arial" panose="020B0604020202020204" pitchFamily="34" charset="0"/>
              </a:rPr>
              <a:t>rPFS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OS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1100" b="1" i="0" u="none" strike="noStrike" kern="0" cap="none" spc="0" normalizeH="0" baseline="0" noProof="0">
              <a:ln>
                <a:noFill/>
              </a:ln>
              <a:solidFill>
                <a:srgbClr val="09264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a:ln>
                  <a:noFill/>
                </a:ln>
                <a:solidFill>
                  <a:srgbClr val="C4D600">
                    <a:lumMod val="50000"/>
                  </a:srgbClr>
                </a:solidFill>
                <a:effectLst/>
                <a:uLnTx/>
                <a:uFillTx/>
                <a:latin typeface="Arial" panose="020B0604020202020204"/>
                <a:ea typeface="+mn-ea"/>
                <a:cs typeface="Arial" panose="020B0604020202020204" pitchFamily="34" charset="0"/>
              </a:rPr>
              <a:t>Non-HRRm</a:t>
            </a:r>
            <a:r>
              <a:rPr kumimoji="0" lang="en-GB" sz="1100" b="1" i="0" u="none" strike="noStrike" kern="0" cap="none" spc="0" normalizeH="0" baseline="0" noProof="0">
                <a:ln>
                  <a:noFill/>
                </a:ln>
                <a:solidFill>
                  <a:srgbClr val="C4D600">
                    <a:lumMod val="50000"/>
                  </a:srgbClr>
                </a:solidFill>
                <a:effectLst/>
                <a:uLnTx/>
                <a:uFillTx/>
                <a:latin typeface="Arial" panose="020B0604020202020204"/>
                <a:ea typeface="+mn-ea"/>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rPFS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92640"/>
                </a:solidFill>
                <a:effectLst/>
                <a:uLnTx/>
                <a:uFillTx/>
                <a:latin typeface="Arial" panose="020B0604020202020204"/>
                <a:ea typeface="+mn-ea"/>
                <a:cs typeface="Arial" panose="020B0604020202020204" pitchFamily="34" charset="0"/>
              </a:rPr>
              <a:t>OS</a:t>
            </a:r>
          </a:p>
        </p:txBody>
      </p:sp>
      <p:sp>
        <p:nvSpPr>
          <p:cNvPr id="30" name="Rectangle: Rounded Corners 51">
            <a:extLst>
              <a:ext uri="{FF2B5EF4-FFF2-40B4-BE49-F238E27FC236}">
                <a16:creationId xmlns:a16="http://schemas.microsoft.com/office/drawing/2014/main" id="{43A687E0-0D32-8546-51B0-DD246FA5BA92}"/>
              </a:ext>
            </a:extLst>
          </p:cNvPr>
          <p:cNvSpPr/>
          <p:nvPr/>
        </p:nvSpPr>
        <p:spPr>
          <a:xfrm>
            <a:off x="8786367" y="1971927"/>
            <a:ext cx="3034153" cy="316219"/>
          </a:xfrm>
          <a:prstGeom prst="round2SameRect">
            <a:avLst/>
          </a:prstGeom>
          <a:solidFill>
            <a:srgbClr val="C4D600">
              <a:lumMod val="75000"/>
            </a:srgbClr>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Select endpoints</a:t>
            </a:r>
            <a:endParaRPr kumimoji="0" lang="en-GB" sz="1600" b="1" i="0" u="none" strike="noStrike" kern="0" cap="none" spc="0" normalizeH="0" baseline="30000" noProof="0">
              <a:ln>
                <a:noFill/>
              </a:ln>
              <a:solidFill>
                <a:srgbClr val="FFFFFF"/>
              </a:solidFill>
              <a:effectLst/>
              <a:uLnTx/>
              <a:uFillTx/>
              <a:latin typeface="Arial" panose="020B0604020202020204"/>
              <a:ea typeface="+mn-ea"/>
              <a:cs typeface="Arial" panose="020B0604020202020204" pitchFamily="34" charset="0"/>
            </a:endParaRPr>
          </a:p>
        </p:txBody>
      </p:sp>
      <p:sp>
        <p:nvSpPr>
          <p:cNvPr id="31" name="Title 5">
            <a:extLst>
              <a:ext uri="{FF2B5EF4-FFF2-40B4-BE49-F238E27FC236}">
                <a16:creationId xmlns:a16="http://schemas.microsoft.com/office/drawing/2014/main" id="{54479143-F587-B797-DD56-E81D39847E25}"/>
              </a:ext>
            </a:extLst>
          </p:cNvPr>
          <p:cNvSpPr>
            <a:spLocks noGrp="1"/>
          </p:cNvSpPr>
          <p:nvPr>
            <p:ph type="title"/>
          </p:nvPr>
        </p:nvSpPr>
        <p:spPr>
          <a:xfrm>
            <a:off x="371475" y="529"/>
            <a:ext cx="11449049" cy="937825"/>
          </a:xfrm>
        </p:spPr>
        <p:txBody>
          <a:bodyPr>
            <a:normAutofit/>
          </a:bodyPr>
          <a:lstStyle/>
          <a:p>
            <a:pPr algn="ctr"/>
            <a:r>
              <a:rPr lang="en-US" b="1" dirty="0"/>
              <a:t>EvoPAR-Prostate01 : </a:t>
            </a:r>
            <a:r>
              <a:rPr lang="en-US" sz="4400" b="1" dirty="0"/>
              <a:t>Phase 3 Trial Design (mHSPC)</a:t>
            </a:r>
            <a:endParaRPr lang="en-US" b="1" dirty="0"/>
          </a:p>
        </p:txBody>
      </p:sp>
      <p:sp>
        <p:nvSpPr>
          <p:cNvPr id="35" name="Rectangle 34">
            <a:extLst>
              <a:ext uri="{FF2B5EF4-FFF2-40B4-BE49-F238E27FC236}">
                <a16:creationId xmlns:a16="http://schemas.microsoft.com/office/drawing/2014/main" id="{81790339-C33C-A4A7-C7F7-C3E360EEAB7A}"/>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NCT06120491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DB62A1C8-0C95-64C9-BC6D-5C45AFE6FCFD}"/>
              </a:ext>
            </a:extLst>
          </p:cNvPr>
          <p:cNvSpPr txBox="1"/>
          <p:nvPr/>
        </p:nvSpPr>
        <p:spPr>
          <a:xfrm>
            <a:off x="8519160" y="5768340"/>
            <a:ext cx="3672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Agarwal 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AUA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Azad A et al, ASCO 2025</a:t>
            </a:r>
          </a:p>
        </p:txBody>
      </p:sp>
    </p:spTree>
    <p:extLst>
      <p:ext uri="{BB962C8B-B14F-4D97-AF65-F5344CB8AC3E}">
        <p14:creationId xmlns:p14="http://schemas.microsoft.com/office/powerpoint/2010/main" val="37173462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a:xfrm>
            <a:off x="838200" y="209903"/>
            <a:ext cx="10515600" cy="547181"/>
          </a:xfrm>
        </p:spPr>
        <p:txBody>
          <a:bodyPr>
            <a:normAutofit fontScale="90000"/>
          </a:bodyPr>
          <a:lstStyle/>
          <a:p>
            <a:pPr algn="ctr"/>
            <a:r>
              <a:rPr lang="en-US" sz="3733" baseline="30000" dirty="0"/>
              <a:t>177</a:t>
            </a:r>
            <a:r>
              <a:rPr lang="en-US" sz="3733" dirty="0"/>
              <a:t>Lu-PSMA-617 Targeted Radioligand Therapy</a:t>
            </a:r>
            <a:endParaRPr kumimoji="1" lang="zh-CN" altLang="en-US" sz="3733" dirty="0"/>
          </a:p>
        </p:txBody>
      </p:sp>
      <p:pic>
        <p:nvPicPr>
          <p:cNvPr id="4" name="Picture 2">
            <a:extLst>
              <a:ext uri="{FF2B5EF4-FFF2-40B4-BE49-F238E27FC236}">
                <a16:creationId xmlns:a16="http://schemas.microsoft.com/office/drawing/2014/main" id="{DC2E1F47-32B9-47FD-86D5-E40FB61709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46"/>
          <a:stretch/>
        </p:blipFill>
        <p:spPr bwMode="auto">
          <a:xfrm>
            <a:off x="422787" y="1081549"/>
            <a:ext cx="11248103" cy="510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651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64B2-923F-78CC-622C-8D739D8B627E}"/>
              </a:ext>
            </a:extLst>
          </p:cNvPr>
          <p:cNvSpPr>
            <a:spLocks noGrp="1"/>
          </p:cNvSpPr>
          <p:nvPr>
            <p:ph type="title"/>
          </p:nvPr>
        </p:nvSpPr>
        <p:spPr>
          <a:xfrm>
            <a:off x="838200" y="185724"/>
            <a:ext cx="10515600" cy="543198"/>
          </a:xfrm>
        </p:spPr>
        <p:txBody>
          <a:bodyPr/>
          <a:lstStyle/>
          <a:p>
            <a:r>
              <a:rPr lang="en-LB" dirty="0"/>
              <a:t>Phase 3 trials with Lu-177-PSMA-617</a:t>
            </a:r>
          </a:p>
        </p:txBody>
      </p:sp>
      <p:graphicFrame>
        <p:nvGraphicFramePr>
          <p:cNvPr id="6" name="Content Placeholder 6">
            <a:extLst>
              <a:ext uri="{FF2B5EF4-FFF2-40B4-BE49-F238E27FC236}">
                <a16:creationId xmlns:a16="http://schemas.microsoft.com/office/drawing/2014/main" id="{FFD2DFD8-4F9E-6D6A-6617-FE69B533DE85}"/>
              </a:ext>
            </a:extLst>
          </p:cNvPr>
          <p:cNvGraphicFramePr>
            <a:graphicFrameLocks noGrp="1"/>
          </p:cNvGraphicFramePr>
          <p:nvPr>
            <p:ph idx="1"/>
          </p:nvPr>
        </p:nvGraphicFramePr>
        <p:xfrm>
          <a:off x="452284" y="1071717"/>
          <a:ext cx="11267767" cy="5271214"/>
        </p:xfrm>
        <a:graphic>
          <a:graphicData uri="http://schemas.openxmlformats.org/drawingml/2006/table">
            <a:tbl>
              <a:tblPr firstRow="1" firstCol="1" bandRow="1">
                <a:tableStyleId>{5C22544A-7EE6-4342-B048-85BDC9FD1C3A}</a:tableStyleId>
              </a:tblPr>
              <a:tblGrid>
                <a:gridCol w="2984446">
                  <a:extLst>
                    <a:ext uri="{9D8B030D-6E8A-4147-A177-3AD203B41FA5}">
                      <a16:colId xmlns:a16="http://schemas.microsoft.com/office/drawing/2014/main" val="3726504093"/>
                    </a:ext>
                  </a:extLst>
                </a:gridCol>
                <a:gridCol w="4369256">
                  <a:extLst>
                    <a:ext uri="{9D8B030D-6E8A-4147-A177-3AD203B41FA5}">
                      <a16:colId xmlns:a16="http://schemas.microsoft.com/office/drawing/2014/main" val="4103333622"/>
                    </a:ext>
                  </a:extLst>
                </a:gridCol>
                <a:gridCol w="3914065">
                  <a:extLst>
                    <a:ext uri="{9D8B030D-6E8A-4147-A177-3AD203B41FA5}">
                      <a16:colId xmlns:a16="http://schemas.microsoft.com/office/drawing/2014/main" val="1935745819"/>
                    </a:ext>
                  </a:extLst>
                </a:gridCol>
              </a:tblGrid>
              <a:tr h="300983">
                <a:tc>
                  <a:txBody>
                    <a:bodyPr/>
                    <a:lstStyle/>
                    <a:p>
                      <a:pPr marL="0" marR="0" algn="ctr">
                        <a:spcBef>
                          <a:spcPts val="0"/>
                        </a:spcBef>
                        <a:spcAft>
                          <a:spcPts val="0"/>
                        </a:spcAft>
                      </a:pPr>
                      <a:r>
                        <a:rPr lang="en-US" sz="16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00" dirty="0">
                          <a:effectLst/>
                        </a:rPr>
                        <a:t>VISION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00" dirty="0" err="1">
                          <a:effectLst/>
                        </a:rPr>
                        <a:t>PSMAfore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4307942"/>
                  </a:ext>
                </a:extLst>
              </a:tr>
              <a:tr h="902949">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Patient Population</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mCRPC with prior progression on ≥ 1 ARPI and 1 or 2 taxane regimens and PSMA positive disease</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Taxane-naïve mCRPC with progression once on prior ARPI and PSMA positive disease</a:t>
                      </a:r>
                    </a:p>
                  </a:txBody>
                  <a:tcPr marL="68580" marR="68580" marT="0" marB="0" anchor="ctr"/>
                </a:tc>
                <a:extLst>
                  <a:ext uri="{0D108BD9-81ED-4DB2-BD59-A6C34878D82A}">
                    <a16:rowId xmlns:a16="http://schemas.microsoft.com/office/drawing/2014/main" val="2878131343"/>
                  </a:ext>
                </a:extLst>
              </a:tr>
              <a:tr h="340389">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Design of the trial</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 : 1</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1 : 1</a:t>
                      </a:r>
                    </a:p>
                  </a:txBody>
                  <a:tcPr marL="68580" marR="68580" marT="0" marB="0" anchor="ctr"/>
                </a:tc>
                <a:extLst>
                  <a:ext uri="{0D108BD9-81ED-4DB2-BD59-A6C34878D82A}">
                    <a16:rowId xmlns:a16="http://schemas.microsoft.com/office/drawing/2014/main" val="3095599038"/>
                  </a:ext>
                </a:extLst>
              </a:tr>
              <a:tr h="1028148">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Control Arm</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Calibri" panose="020F0502020204030204" pitchFamily="34" charset="0"/>
                          <a:ea typeface="Calibri" panose="020F0502020204030204" pitchFamily="34" charset="0"/>
                          <a:cs typeface="Calibri" panose="020F0502020204030204" pitchFamily="34" charset="0"/>
                        </a:rPr>
                        <a:t>Protocol-permitted SOC (not including </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chemotherapy, radium-223, immunotherapy, or investigational drugs)</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ARPI change</a:t>
                      </a:r>
                    </a:p>
                  </a:txBody>
                  <a:tcPr marL="68580" marR="68580" marT="0" marB="0" anchor="ctr"/>
                </a:tc>
                <a:extLst>
                  <a:ext uri="{0D108BD9-81ED-4DB2-BD59-A6C34878D82A}">
                    <a16:rowId xmlns:a16="http://schemas.microsoft.com/office/drawing/2014/main" val="857206787"/>
                  </a:ext>
                </a:extLst>
              </a:tr>
              <a:tr h="340389">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Primary endpoints</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rPFS (central review); OS</a:t>
                      </a:r>
                    </a:p>
                  </a:txBody>
                  <a:tcPr marL="68580" marR="68580" marT="0" marB="0" anchor="ctr"/>
                </a:tc>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rPFS (central review)</a:t>
                      </a:r>
                    </a:p>
                  </a:txBody>
                  <a:tcPr marL="68580" marR="68580" marT="0" marB="0" anchor="ctr"/>
                </a:tc>
                <a:extLst>
                  <a:ext uri="{0D108BD9-81ED-4DB2-BD59-A6C34878D82A}">
                    <a16:rowId xmlns:a16="http://schemas.microsoft.com/office/drawing/2014/main" val="765348227"/>
                  </a:ext>
                </a:extLst>
              </a:tr>
              <a:tr h="902949">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Key secondary endpoints</a:t>
                      </a:r>
                    </a:p>
                  </a:txBody>
                  <a:tcPr marL="68580" marR="68580" marT="0" marB="0" anchor="ctr"/>
                </a:tc>
                <a:tc>
                  <a:txBody>
                    <a:bodyPr/>
                    <a:lstStyle/>
                    <a:p>
                      <a:pPr marL="0" marR="0" algn="ctr">
                        <a:spcBef>
                          <a:spcPts val="0"/>
                        </a:spcBef>
                        <a:spcAft>
                          <a:spcPts val="0"/>
                        </a:spcAft>
                      </a:pPr>
                      <a:r>
                        <a:rPr lang="en-US" sz="1600" kern="100" dirty="0">
                          <a:effectLst/>
                        </a:rPr>
                        <a:t> Objective response and disease control (per RECIST v1.1); time to first symptomatic skeletal event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00" dirty="0">
                          <a:effectLst/>
                        </a:rPr>
                        <a:t> OS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(prespecified crossover-adjusted analysis)</a:t>
                      </a:r>
                    </a:p>
                  </a:txBody>
                  <a:tcPr marL="68580" marR="68580" marT="0" marB="0" anchor="ctr"/>
                </a:tc>
                <a:extLst>
                  <a:ext uri="{0D108BD9-81ED-4DB2-BD59-A6C34878D82A}">
                    <a16:rowId xmlns:a16="http://schemas.microsoft.com/office/drawing/2014/main" val="3218253807"/>
                  </a:ext>
                </a:extLst>
              </a:tr>
              <a:tr h="639589">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rPFS</a:t>
                      </a:r>
                    </a:p>
                  </a:txBody>
                  <a:tcPr marL="68580" marR="68580" marT="0" marB="0" anchor="ctr"/>
                </a:tc>
                <a:tc>
                  <a:txBody>
                    <a:bodyPr/>
                    <a:lstStyle/>
                    <a:p>
                      <a:pPr marL="0" marR="0" algn="ctr">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8.7 vs. 3.4 </a:t>
                      </a:r>
                      <a:r>
                        <a:rPr lang="en-US" sz="1600" b="1" kern="100" dirty="0" err="1">
                          <a:effectLst/>
                          <a:latin typeface="Calibri" panose="020F0502020204030204" pitchFamily="34" charset="0"/>
                          <a:ea typeface="Calibri" panose="020F0502020204030204" pitchFamily="34" charset="0"/>
                          <a:cs typeface="Times New Roman" panose="02020603050405020304" pitchFamily="18" charset="0"/>
                        </a:rPr>
                        <a:t>mo</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(HR 0.4, 99.2% CI 0.29 – 0.57, </a:t>
                      </a:r>
                      <a:r>
                        <a:rPr lang="en-US" sz="1600" b="1" i="1"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600" b="1" i="0" kern="100" dirty="0">
                          <a:effectLst/>
                          <a:latin typeface="Calibri" panose="020F0502020204030204" pitchFamily="34" charset="0"/>
                          <a:ea typeface="Calibri" panose="020F0502020204030204" pitchFamily="34" charset="0"/>
                          <a:cs typeface="Times New Roman" panose="02020603050405020304" pitchFamily="18" charset="0"/>
                        </a:rPr>
                        <a:t> &lt; 0.001)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i="0" kern="1200" dirty="0">
                          <a:solidFill>
                            <a:schemeClr val="dk1"/>
                          </a:solidFill>
                          <a:effectLst/>
                          <a:latin typeface="+mn-lt"/>
                          <a:ea typeface="+mn-ea"/>
                          <a:cs typeface="+mn-cs"/>
                        </a:rPr>
                        <a:t>Primary analysis: 9.3</a:t>
                      </a:r>
                      <a:r>
                        <a:rPr lang="en-US" sz="1400" b="1" kern="100" dirty="0">
                          <a:effectLst/>
                          <a:latin typeface="+mn-lt"/>
                          <a:ea typeface="Calibri" panose="020F0502020204030204" pitchFamily="34" charset="0"/>
                          <a:cs typeface="Times New Roman" panose="02020603050405020304" pitchFamily="18" charset="0"/>
                        </a:rPr>
                        <a:t> vs. 5.6 </a:t>
                      </a:r>
                      <a:r>
                        <a:rPr lang="en-US" sz="1400" b="1" kern="100" dirty="0" err="1">
                          <a:effectLst/>
                          <a:latin typeface="+mn-lt"/>
                          <a:ea typeface="Calibri" panose="020F0502020204030204" pitchFamily="34" charset="0"/>
                          <a:cs typeface="Times New Roman" panose="02020603050405020304" pitchFamily="18" charset="0"/>
                        </a:rPr>
                        <a:t>mo</a:t>
                      </a:r>
                      <a:r>
                        <a:rPr lang="en-US" sz="1400" b="1" kern="100" dirty="0">
                          <a:effectLst/>
                          <a:latin typeface="+mn-lt"/>
                          <a:ea typeface="Calibri" panose="020F0502020204030204" pitchFamily="34" charset="0"/>
                          <a:cs typeface="Times New Roman" panose="02020603050405020304" pitchFamily="18" charset="0"/>
                        </a:rPr>
                        <a:t> (HR 0.41, 95% CI 0.29 – 0.56)</a:t>
                      </a:r>
                    </a:p>
                    <a:p>
                      <a:pPr marL="0" marR="0" algn="ctr">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Updated 3rd analysis: </a:t>
                      </a:r>
                      <a:r>
                        <a:rPr lang="en-US" sz="1400" b="1" i="0" kern="1200" dirty="0">
                          <a:solidFill>
                            <a:schemeClr val="dk1"/>
                          </a:solidFill>
                          <a:effectLst/>
                          <a:latin typeface="+mn-lt"/>
                          <a:ea typeface="+mn-ea"/>
                          <a:cs typeface="+mn-cs"/>
                        </a:rPr>
                        <a:t>11·6 vs. 5·59 </a:t>
                      </a:r>
                      <a:r>
                        <a:rPr lang="en-US" sz="1400" b="1" i="0" kern="1200" dirty="0" err="1">
                          <a:solidFill>
                            <a:schemeClr val="dk1"/>
                          </a:solidFill>
                          <a:effectLst/>
                          <a:latin typeface="+mn-lt"/>
                          <a:ea typeface="+mn-ea"/>
                          <a:cs typeface="+mn-cs"/>
                        </a:rPr>
                        <a:t>mo</a:t>
                      </a:r>
                      <a:r>
                        <a:rPr lang="en-US" sz="1400" b="1" i="0" kern="1200" dirty="0">
                          <a:solidFill>
                            <a:schemeClr val="dk1"/>
                          </a:solidFill>
                          <a:effectLst/>
                          <a:latin typeface="+mn-lt"/>
                          <a:ea typeface="+mn-ea"/>
                          <a:cs typeface="+mn-cs"/>
                        </a:rPr>
                        <a:t> (HR 0·49 [95% CI 0·39-0·61]). </a:t>
                      </a:r>
                      <a:endParaRPr lang="en-US" sz="1400" b="1"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7656144"/>
                  </a:ext>
                </a:extLst>
              </a:tr>
              <a:tr h="601967">
                <a:tc>
                  <a:txBody>
                    <a:bodyPr/>
                    <a:lstStyle/>
                    <a:p>
                      <a:pPr marL="0" marR="0" algn="ctr">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OS</a:t>
                      </a:r>
                    </a:p>
                  </a:txBody>
                  <a:tcPr marL="68580" marR="68580" marT="0" marB="0" anchor="ctr"/>
                </a:tc>
                <a:tc>
                  <a:txBody>
                    <a:bodyPr/>
                    <a:lstStyle/>
                    <a:p>
                      <a:pPr marL="0" marR="0" algn="ctr">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15.3 vs. 11.3 </a:t>
                      </a:r>
                      <a:r>
                        <a:rPr lang="en-US" sz="1600" b="1" kern="100" dirty="0" err="1">
                          <a:effectLst/>
                          <a:latin typeface="Calibri" panose="020F0502020204030204" pitchFamily="34" charset="0"/>
                          <a:ea typeface="Calibri" panose="020F0502020204030204" pitchFamily="34" charset="0"/>
                          <a:cs typeface="Times New Roman" panose="02020603050405020304" pitchFamily="18" charset="0"/>
                        </a:rPr>
                        <a:t>mo</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(HR 0.62, 95% CI 0.52 – 0.74, </a:t>
                      </a:r>
                      <a:r>
                        <a:rPr lang="en-US" sz="1600" b="1" i="1"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600" b="1" i="0" kern="100" dirty="0">
                          <a:effectLst/>
                          <a:latin typeface="Calibri" panose="020F0502020204030204" pitchFamily="34" charset="0"/>
                          <a:ea typeface="Calibri" panose="020F0502020204030204" pitchFamily="34" charset="0"/>
                          <a:cs typeface="Times New Roman" panose="02020603050405020304" pitchFamily="18" charset="0"/>
                        </a:rPr>
                        <a:t> &lt; 0.001)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24.5 vs. 23.1 </a:t>
                      </a:r>
                      <a:r>
                        <a:rPr lang="en-US" sz="1600" b="1" kern="100" dirty="0" err="1">
                          <a:effectLst/>
                          <a:latin typeface="Calibri" panose="020F0502020204030204" pitchFamily="34" charset="0"/>
                          <a:ea typeface="Calibri" panose="020F0502020204030204" pitchFamily="34" charset="0"/>
                          <a:cs typeface="Times New Roman" panose="02020603050405020304" pitchFamily="18" charset="0"/>
                        </a:rPr>
                        <a:t>mo</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(HR 0.91, 95% CI 0.72 – 1.14) (77.5% crossover)</a:t>
                      </a:r>
                    </a:p>
                  </a:txBody>
                  <a:tcPr marL="68580" marR="68580" marT="0" marB="0" anchor="ctr"/>
                </a:tc>
                <a:extLst>
                  <a:ext uri="{0D108BD9-81ED-4DB2-BD59-A6C34878D82A}">
                    <a16:rowId xmlns:a16="http://schemas.microsoft.com/office/drawing/2014/main" val="2480085220"/>
                  </a:ext>
                </a:extLst>
              </a:tr>
            </a:tbl>
          </a:graphicData>
        </a:graphic>
      </p:graphicFrame>
      <p:sp>
        <p:nvSpPr>
          <p:cNvPr id="7" name="TextBox 6">
            <a:extLst>
              <a:ext uri="{FF2B5EF4-FFF2-40B4-BE49-F238E27FC236}">
                <a16:creationId xmlns:a16="http://schemas.microsoft.com/office/drawing/2014/main" id="{844A9C74-9B91-0585-50A6-CEF88EC348E4}"/>
              </a:ext>
            </a:extLst>
          </p:cNvPr>
          <p:cNvSpPr txBox="1"/>
          <p:nvPr/>
        </p:nvSpPr>
        <p:spPr>
          <a:xfrm>
            <a:off x="2735516" y="6477640"/>
            <a:ext cx="5678501" cy="254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B" sz="1051" b="0" i="0" u="none" strike="noStrike" kern="1200" cap="none" spc="0" normalizeH="0" baseline="0" noProof="0" dirty="0">
                <a:ln>
                  <a:noFill/>
                </a:ln>
                <a:solidFill>
                  <a:prstClr val="black"/>
                </a:solidFill>
                <a:effectLst/>
                <a:uLnTx/>
                <a:uFillTx/>
                <a:latin typeface="Calibri" panose="020F0502020204030204"/>
                <a:ea typeface="+mn-ea"/>
                <a:cs typeface="+mn-cs"/>
              </a:rPr>
              <a:t>Sartor et al., </a:t>
            </a:r>
            <a:r>
              <a:rPr kumimoji="0" lang="en-LB" sz="1051" b="1" i="1" u="none" strike="noStrike" kern="1200" cap="none" spc="0" normalizeH="0" baseline="0" noProof="0" dirty="0">
                <a:ln>
                  <a:noFill/>
                </a:ln>
                <a:solidFill>
                  <a:prstClr val="black"/>
                </a:solidFill>
                <a:effectLst/>
                <a:uLnTx/>
                <a:uFillTx/>
                <a:latin typeface="Calibri" panose="020F0502020204030204"/>
                <a:ea typeface="+mn-ea"/>
                <a:cs typeface="+mn-cs"/>
              </a:rPr>
              <a:t>NEJM</a:t>
            </a:r>
            <a:r>
              <a:rPr kumimoji="0" lang="en-LB" sz="1051" b="0" i="0" u="none" strike="noStrike" kern="1200" cap="none" spc="0" normalizeH="0" baseline="0" noProof="0" dirty="0">
                <a:ln>
                  <a:noFill/>
                </a:ln>
                <a:solidFill>
                  <a:prstClr val="black"/>
                </a:solidFill>
                <a:effectLst/>
                <a:uLnTx/>
                <a:uFillTx/>
                <a:latin typeface="Calibri" panose="020F0502020204030204"/>
                <a:ea typeface="+mn-ea"/>
                <a:cs typeface="+mn-cs"/>
              </a:rPr>
              <a:t>, 2021; </a:t>
            </a: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 Morris </a:t>
            </a:r>
            <a:r>
              <a:rPr kumimoji="0" lang="en-US" sz="1051" b="1" i="0"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2024</a:t>
            </a:r>
            <a:endParaRPr kumimoji="0" lang="en-LB" sz="10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2AB1DDA-BD6C-E994-68CE-E77E10B183F5}"/>
              </a:ext>
            </a:extLst>
          </p:cNvPr>
          <p:cNvSpPr/>
          <p:nvPr/>
        </p:nvSpPr>
        <p:spPr>
          <a:xfrm>
            <a:off x="452285" y="4856308"/>
            <a:ext cx="11287432" cy="152681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057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9B70-3C76-3656-C84E-B4168678103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8015185-D6AA-905D-D514-49B1D4AAEC7D}"/>
              </a:ext>
            </a:extLst>
          </p:cNvPr>
          <p:cNvSpPr>
            <a:spLocks noGrp="1"/>
          </p:cNvSpPr>
          <p:nvPr>
            <p:ph type="title"/>
          </p:nvPr>
        </p:nvSpPr>
        <p:spPr>
          <a:xfrm>
            <a:off x="483818" y="-121501"/>
            <a:ext cx="11224364" cy="1325563"/>
          </a:xfrm>
        </p:spPr>
        <p:txBody>
          <a:bodyPr>
            <a:normAutofit/>
          </a:bodyPr>
          <a:lstStyle/>
          <a:p>
            <a:r>
              <a:rPr lang="en-US" dirty="0"/>
              <a:t>Phase 3 </a:t>
            </a:r>
            <a:r>
              <a:rPr lang="en-US" dirty="0" err="1"/>
              <a:t>PSMAddition</a:t>
            </a:r>
            <a:r>
              <a:rPr lang="en-US" dirty="0"/>
              <a:t> Trial Design</a:t>
            </a:r>
            <a:endParaRPr kumimoji="1" lang="zh-CN" altLang="en-US" b="1" dirty="0"/>
          </a:p>
        </p:txBody>
      </p:sp>
      <p:grpSp>
        <p:nvGrpSpPr>
          <p:cNvPr id="17" name="Group 16">
            <a:extLst>
              <a:ext uri="{FF2B5EF4-FFF2-40B4-BE49-F238E27FC236}">
                <a16:creationId xmlns:a16="http://schemas.microsoft.com/office/drawing/2014/main" id="{61144D91-93D0-3902-B739-9F2E4AF18C69}"/>
              </a:ext>
            </a:extLst>
          </p:cNvPr>
          <p:cNvGrpSpPr/>
          <p:nvPr/>
        </p:nvGrpSpPr>
        <p:grpSpPr>
          <a:xfrm>
            <a:off x="95707" y="1013824"/>
            <a:ext cx="11455934" cy="5161042"/>
            <a:chOff x="247864" y="1366221"/>
            <a:chExt cx="11348994" cy="4829880"/>
          </a:xfrm>
        </p:grpSpPr>
        <p:sp>
          <p:nvSpPr>
            <p:cNvPr id="3" name="Rounded Rectangle 6">
              <a:extLst>
                <a:ext uri="{FF2B5EF4-FFF2-40B4-BE49-F238E27FC236}">
                  <a16:creationId xmlns:a16="http://schemas.microsoft.com/office/drawing/2014/main" id="{E2710731-D697-14F4-18D8-4D46687545BD}"/>
                </a:ext>
              </a:extLst>
            </p:cNvPr>
            <p:cNvSpPr/>
            <p:nvPr/>
          </p:nvSpPr>
          <p:spPr>
            <a:xfrm>
              <a:off x="247864" y="1436226"/>
              <a:ext cx="3315905" cy="414867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p>
            <a:p>
              <a:pPr marL="0" marR="0" lvl="0" indent="0" algn="l"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Inclusion</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Men aged ≥ 18 years with confirmed de novo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mHSPC</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PSMA-positive lesion as seen on a 68Ga-PSMA-11 PET/CT scan</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ECOG 0 - 2</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Exclusion</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914400" rtl="0" eaLnBrk="1" fontAlgn="base" latinLnBrk="0" hangingPunct="1">
                <a:lnSpc>
                  <a:spcPct val="100000"/>
                </a:lnSpc>
                <a:spcBef>
                  <a:spcPts val="300"/>
                </a:spcBef>
                <a:spcAft>
                  <a:spcPct val="0"/>
                </a:spcAft>
                <a:buClr>
                  <a:prstClr val="white"/>
                </a:buClr>
                <a:buSzTx/>
                <a:buFont typeface="Calibri" panose="020F050202020403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Any prior systemic anti-prostate cancer therapy</a:t>
              </a:r>
            </a:p>
          </p:txBody>
        </p:sp>
        <p:sp>
          <p:nvSpPr>
            <p:cNvPr id="4" name="Rectangle 3">
              <a:extLst>
                <a:ext uri="{FF2B5EF4-FFF2-40B4-BE49-F238E27FC236}">
                  <a16:creationId xmlns:a16="http://schemas.microsoft.com/office/drawing/2014/main" id="{392A8C4C-D5F7-0D58-D303-337CB6ED192B}"/>
                </a:ext>
              </a:extLst>
            </p:cNvPr>
            <p:cNvSpPr/>
            <p:nvPr/>
          </p:nvSpPr>
          <p:spPr>
            <a:xfrm>
              <a:off x="493528" y="5936876"/>
              <a:ext cx="4492605" cy="259225"/>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NCT04720157</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ounded Rectangle 3">
              <a:extLst>
                <a:ext uri="{FF2B5EF4-FFF2-40B4-BE49-F238E27FC236}">
                  <a16:creationId xmlns:a16="http://schemas.microsoft.com/office/drawing/2014/main" id="{5F6140AA-4A33-AE71-AE75-5D6599C18D96}"/>
                </a:ext>
              </a:extLst>
            </p:cNvPr>
            <p:cNvSpPr/>
            <p:nvPr/>
          </p:nvSpPr>
          <p:spPr>
            <a:xfrm>
              <a:off x="8404666" y="1366221"/>
              <a:ext cx="3192192" cy="4520408"/>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rPFS per PCWG 3</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PSA90 response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Time to mCRPC</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PFS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PFS2</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Time to SSE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 </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DCR </a:t>
              </a:r>
            </a:p>
          </p:txBody>
        </p:sp>
        <p:sp>
          <p:nvSpPr>
            <p:cNvPr id="6" name="Rounded Rectangle 4">
              <a:extLst>
                <a:ext uri="{FF2B5EF4-FFF2-40B4-BE49-F238E27FC236}">
                  <a16:creationId xmlns:a16="http://schemas.microsoft.com/office/drawing/2014/main" id="{F30D04B3-50FE-E073-8489-D6269371D55A}"/>
                </a:ext>
              </a:extLst>
            </p:cNvPr>
            <p:cNvSpPr/>
            <p:nvPr/>
          </p:nvSpPr>
          <p:spPr>
            <a:xfrm>
              <a:off x="5759287" y="1904966"/>
              <a:ext cx="2014699" cy="1240504"/>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177Lu-PSMA-617</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ADT + ARPI</a:t>
              </a:r>
            </a:p>
          </p:txBody>
        </p:sp>
        <p:sp>
          <p:nvSpPr>
            <p:cNvPr id="7" name="Rounded Rectangle 5">
              <a:extLst>
                <a:ext uri="{FF2B5EF4-FFF2-40B4-BE49-F238E27FC236}">
                  <a16:creationId xmlns:a16="http://schemas.microsoft.com/office/drawing/2014/main" id="{E1A38451-35F0-15D1-1191-2BC377241072}"/>
                </a:ext>
              </a:extLst>
            </p:cNvPr>
            <p:cNvSpPr/>
            <p:nvPr/>
          </p:nvSpPr>
          <p:spPr>
            <a:xfrm>
              <a:off x="5773352" y="4219626"/>
              <a:ext cx="1986569" cy="857199"/>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 </a:t>
              </a:r>
              <a:r>
                <a:rPr kumimoji="0" lang="en-US" sz="16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ADT + ARPI</a:t>
              </a:r>
            </a:p>
          </p:txBody>
        </p:sp>
        <p:sp>
          <p:nvSpPr>
            <p:cNvPr id="8" name="AutoShape 17">
              <a:extLst>
                <a:ext uri="{FF2B5EF4-FFF2-40B4-BE49-F238E27FC236}">
                  <a16:creationId xmlns:a16="http://schemas.microsoft.com/office/drawing/2014/main" id="{4DF3B320-6C31-58D9-64FB-49F3ACF040E5}"/>
                </a:ext>
              </a:extLst>
            </p:cNvPr>
            <p:cNvSpPr>
              <a:spLocks noChangeArrowheads="1"/>
            </p:cNvSpPr>
            <p:nvPr/>
          </p:nvSpPr>
          <p:spPr bwMode="auto">
            <a:xfrm>
              <a:off x="4209420" y="1962502"/>
              <a:ext cx="821702" cy="3114323"/>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a:t>
              </a:r>
            </a:p>
          </p:txBody>
        </p:sp>
        <p:cxnSp>
          <p:nvCxnSpPr>
            <p:cNvPr id="9" name="Straight Arrow Connector 8">
              <a:extLst>
                <a:ext uri="{FF2B5EF4-FFF2-40B4-BE49-F238E27FC236}">
                  <a16:creationId xmlns:a16="http://schemas.microsoft.com/office/drawing/2014/main" id="{4DC2AF5F-6BAA-2FD9-6B3F-ADD69C9FC32D}"/>
                </a:ext>
              </a:extLst>
            </p:cNvPr>
            <p:cNvCxnSpPr/>
            <p:nvPr/>
          </p:nvCxnSpPr>
          <p:spPr>
            <a:xfrm>
              <a:off x="3641173" y="3512293"/>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FF0A3A1-402B-35FA-D66B-93E3E67AEE2F}"/>
                </a:ext>
              </a:extLst>
            </p:cNvPr>
            <p:cNvGrpSpPr/>
            <p:nvPr/>
          </p:nvGrpSpPr>
          <p:grpSpPr>
            <a:xfrm>
              <a:off x="5060078" y="2525218"/>
              <a:ext cx="641017" cy="2011680"/>
              <a:chOff x="4775600" y="2611663"/>
              <a:chExt cx="641017" cy="1470727"/>
            </a:xfrm>
          </p:grpSpPr>
          <p:cxnSp>
            <p:nvCxnSpPr>
              <p:cNvPr id="11" name="Elbow Connector 10">
                <a:extLst>
                  <a:ext uri="{FF2B5EF4-FFF2-40B4-BE49-F238E27FC236}">
                    <a16:creationId xmlns:a16="http://schemas.microsoft.com/office/drawing/2014/main" id="{2AB14BAB-4024-1D8F-CD59-B4643EF18CFE}"/>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D93990AA-7AA7-DDBF-2CFC-FA8BA7992118}"/>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879D538F-659B-12EF-B0BE-5CB467BDFC2C}"/>
                </a:ext>
              </a:extLst>
            </p:cNvPr>
            <p:cNvCxnSpPr/>
            <p:nvPr/>
          </p:nvCxnSpPr>
          <p:spPr>
            <a:xfrm>
              <a:off x="7856026" y="2533802"/>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240204-1FD9-17F6-432C-48765F7DBC10}"/>
                </a:ext>
              </a:extLst>
            </p:cNvPr>
            <p:cNvCxnSpPr/>
            <p:nvPr/>
          </p:nvCxnSpPr>
          <p:spPr>
            <a:xfrm>
              <a:off x="7841961" y="4550842"/>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438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064660" cy="932597"/>
          </a:xfrm>
        </p:spPr>
        <p:txBody>
          <a:bodyPr>
            <a:normAutofit/>
          </a:bodyPr>
          <a:lstStyle/>
          <a:p>
            <a:r>
              <a:rPr lang="en-US" sz="4400" b="1" dirty="0"/>
              <a:t>MARIPOSA:	</a:t>
            </a:r>
          </a:p>
        </p:txBody>
      </p:sp>
      <p:pic>
        <p:nvPicPr>
          <p:cNvPr id="4" name="Content Placeholder 3">
            <a:extLst>
              <a:ext uri="{FF2B5EF4-FFF2-40B4-BE49-F238E27FC236}">
                <a16:creationId xmlns:a16="http://schemas.microsoft.com/office/drawing/2014/main" id="{E755988B-7035-7DDD-6D91-53D7F6A5D13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4425" y="1719618"/>
            <a:ext cx="11323150" cy="3875964"/>
          </a:xfrm>
          <a:prstGeom prst="rect">
            <a:avLst/>
          </a:prstGeom>
          <a:ln w="12700">
            <a:solidFill>
              <a:schemeClr val="accent1"/>
            </a:solidFill>
          </a:ln>
          <a:effectLst>
            <a:outerShdw blurRad="50800" dist="38100" dir="2700000" algn="tl" rotWithShape="0">
              <a:prstClr val="black">
                <a:alpha val="40000"/>
              </a:prstClr>
            </a:outerShdw>
          </a:effectLst>
        </p:spPr>
      </p:pic>
      <p:sp>
        <p:nvSpPr>
          <p:cNvPr id="5" name="Rectangle 4"/>
          <p:cNvSpPr/>
          <p:nvPr/>
        </p:nvSpPr>
        <p:spPr>
          <a:xfrm>
            <a:off x="3807725" y="6428096"/>
            <a:ext cx="3957851"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Cho BC,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Felip</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Spira</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 ESMO Congress, Madrid 2023.</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72593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9D814-BD12-FC86-D967-3357AB0AA8AD}"/>
              </a:ext>
            </a:extLst>
          </p:cNvPr>
          <p:cNvSpPr>
            <a:spLocks noGrp="1"/>
          </p:cNvSpPr>
          <p:nvPr>
            <p:ph type="title"/>
          </p:nvPr>
        </p:nvSpPr>
        <p:spPr>
          <a:xfrm>
            <a:off x="0" y="182026"/>
            <a:ext cx="12192000" cy="601144"/>
          </a:xfrm>
        </p:spPr>
        <p:txBody>
          <a:bodyPr/>
          <a:lstStyle/>
          <a:p>
            <a:r>
              <a:rPr lang="en-US" sz="3200" dirty="0"/>
              <a:t>Phase 3 </a:t>
            </a:r>
            <a:r>
              <a:rPr lang="en-US" sz="3200" dirty="0" err="1"/>
              <a:t>PSMAddition</a:t>
            </a:r>
            <a:r>
              <a:rPr lang="en-US" sz="3200" dirty="0"/>
              <a:t> trial</a:t>
            </a:r>
          </a:p>
        </p:txBody>
      </p:sp>
      <p:graphicFrame>
        <p:nvGraphicFramePr>
          <p:cNvPr id="5" name="Table 4">
            <a:extLst>
              <a:ext uri="{FF2B5EF4-FFF2-40B4-BE49-F238E27FC236}">
                <a16:creationId xmlns:a16="http://schemas.microsoft.com/office/drawing/2014/main" id="{A444CE53-82E9-BFA2-D4CF-7422D43DA8F1}"/>
              </a:ext>
            </a:extLst>
          </p:cNvPr>
          <p:cNvGraphicFramePr>
            <a:graphicFrameLocks noGrp="1"/>
          </p:cNvGraphicFramePr>
          <p:nvPr/>
        </p:nvGraphicFramePr>
        <p:xfrm>
          <a:off x="373626" y="1042219"/>
          <a:ext cx="11171840" cy="4985064"/>
        </p:xfrm>
        <a:graphic>
          <a:graphicData uri="http://schemas.openxmlformats.org/drawingml/2006/table">
            <a:tbl>
              <a:tblPr firstRow="1" bandRow="1">
                <a:tableStyleId>{5C22544A-7EE6-4342-B048-85BDC9FD1C3A}</a:tableStyleId>
              </a:tblPr>
              <a:tblGrid>
                <a:gridCol w="2534602">
                  <a:extLst>
                    <a:ext uri="{9D8B030D-6E8A-4147-A177-3AD203B41FA5}">
                      <a16:colId xmlns:a16="http://schemas.microsoft.com/office/drawing/2014/main" val="1565414830"/>
                    </a:ext>
                  </a:extLst>
                </a:gridCol>
                <a:gridCol w="8637238">
                  <a:extLst>
                    <a:ext uri="{9D8B030D-6E8A-4147-A177-3AD203B41FA5}">
                      <a16:colId xmlns:a16="http://schemas.microsoft.com/office/drawing/2014/main" val="1608745442"/>
                    </a:ext>
                  </a:extLst>
                </a:gridCol>
              </a:tblGrid>
              <a:tr h="412357">
                <a:tc>
                  <a:txBody>
                    <a:bodyPr/>
                    <a:lstStyle/>
                    <a:p>
                      <a:pPr marL="0" marR="0" algn="ctr">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600" dirty="0" err="1"/>
                        <a:t>PSMAddition</a:t>
                      </a:r>
                      <a:endParaRPr lang="en-US" sz="1600" dirty="0"/>
                    </a:p>
                  </a:txBody>
                  <a:tcPr/>
                </a:tc>
                <a:extLst>
                  <a:ext uri="{0D108BD9-81ED-4DB2-BD59-A6C34878D82A}">
                    <a16:rowId xmlns:a16="http://schemas.microsoft.com/office/drawing/2014/main" val="3480633790"/>
                  </a:ext>
                </a:extLst>
              </a:tr>
              <a:tr h="363108">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NCT#</a:t>
                      </a:r>
                    </a:p>
                  </a:txBody>
                  <a:tcPr marL="68580" marR="68580" marT="0" marB="0" anchor="ctr">
                    <a:solidFill>
                      <a:srgbClr val="5B9BD5"/>
                    </a:solidFill>
                  </a:tcPr>
                </a:tc>
                <a:tc>
                  <a:txBody>
                    <a:bodyPr/>
                    <a:lstStyle/>
                    <a:p>
                      <a:pPr algn="ctr"/>
                      <a:r>
                        <a:rPr lang="en-US" sz="1400" b="0" i="0" kern="1200" dirty="0">
                          <a:solidFill>
                            <a:schemeClr val="dk1"/>
                          </a:solidFill>
                          <a:effectLst/>
                          <a:latin typeface="+mn-lt"/>
                          <a:ea typeface="+mn-ea"/>
                          <a:cs typeface="+mn-cs"/>
                        </a:rPr>
                        <a:t>NCT04720157</a:t>
                      </a:r>
                      <a:endParaRPr lang="en-US" sz="1400" dirty="0"/>
                    </a:p>
                  </a:txBody>
                  <a:tcPr anchor="ctr"/>
                </a:tc>
                <a:extLst>
                  <a:ext uri="{0D108BD9-81ED-4DB2-BD59-A6C34878D82A}">
                    <a16:rowId xmlns:a16="http://schemas.microsoft.com/office/drawing/2014/main" val="1901191837"/>
                  </a:ext>
                </a:extLst>
              </a:tr>
              <a:tr h="363108">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Radioligand</a:t>
                      </a:r>
                    </a:p>
                  </a:txBody>
                  <a:tcPr marL="68580" marR="68580" marT="0" marB="0" anchor="ctr">
                    <a:solidFill>
                      <a:srgbClr val="5B9BD5"/>
                    </a:solidFill>
                  </a:tcPr>
                </a:tc>
                <a:tc>
                  <a:txBody>
                    <a:bodyPr/>
                    <a:lstStyle/>
                    <a:p>
                      <a:pPr algn="ctr"/>
                      <a:r>
                        <a:rPr lang="en-US" sz="1400" b="0" i="0" kern="1200" dirty="0">
                          <a:solidFill>
                            <a:schemeClr val="dk1"/>
                          </a:solidFill>
                          <a:effectLst/>
                          <a:latin typeface="+mn-lt"/>
                          <a:ea typeface="+mn-ea"/>
                          <a:cs typeface="+mn-cs"/>
                        </a:rPr>
                        <a:t>177Lu-PSMA-617</a:t>
                      </a:r>
                      <a:endParaRPr lang="en-US" sz="1400" dirty="0"/>
                    </a:p>
                  </a:txBody>
                  <a:tcPr anchor="ctr"/>
                </a:tc>
                <a:extLst>
                  <a:ext uri="{0D108BD9-81ED-4DB2-BD59-A6C34878D82A}">
                    <a16:rowId xmlns:a16="http://schemas.microsoft.com/office/drawing/2014/main" val="1801971035"/>
                  </a:ext>
                </a:extLst>
              </a:tr>
              <a:tr h="617284">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Patient Population</a:t>
                      </a:r>
                    </a:p>
                  </a:txBody>
                  <a:tcPr marL="68580" marR="68580" marT="0" marB="0" anchor="ctr">
                    <a:solidFill>
                      <a:srgbClr val="5B9BD5"/>
                    </a:solidFill>
                  </a:tcPr>
                </a:tc>
                <a:tc>
                  <a:txBody>
                    <a:bodyPr/>
                    <a:lstStyle/>
                    <a:p>
                      <a:pPr algn="ctr"/>
                      <a:r>
                        <a:rPr lang="en-US" sz="1400" dirty="0"/>
                        <a:t>Patients with PSMA-positive </a:t>
                      </a:r>
                      <a:r>
                        <a:rPr lang="en-US" sz="1400" dirty="0" err="1"/>
                        <a:t>mHSPC</a:t>
                      </a:r>
                      <a:r>
                        <a:rPr lang="en-US" sz="1400" dirty="0"/>
                        <a:t>, and who are either treatment-naïve or minimally treated with short-term hormone therapy or AR-targeted therapy</a:t>
                      </a:r>
                    </a:p>
                  </a:txBody>
                  <a:tcPr anchor="ctr"/>
                </a:tc>
                <a:extLst>
                  <a:ext uri="{0D108BD9-81ED-4DB2-BD59-A6C34878D82A}">
                    <a16:rowId xmlns:a16="http://schemas.microsoft.com/office/drawing/2014/main" val="1683649921"/>
                  </a:ext>
                </a:extLst>
              </a:tr>
              <a:tr h="363108">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Number of patients</a:t>
                      </a:r>
                    </a:p>
                  </a:txBody>
                  <a:tcPr marL="68580" marR="68580" marT="0" marB="0" anchor="ctr">
                    <a:solidFill>
                      <a:srgbClr val="5B9BD5"/>
                    </a:solidFill>
                  </a:tcPr>
                </a:tc>
                <a:tc>
                  <a:txBody>
                    <a:bodyPr/>
                    <a:lstStyle/>
                    <a:p>
                      <a:pPr algn="ctr"/>
                      <a:r>
                        <a:rPr lang="en-US" sz="1400" dirty="0"/>
                        <a:t>1144</a:t>
                      </a:r>
                    </a:p>
                  </a:txBody>
                  <a:tcPr anchor="ctr"/>
                </a:tc>
                <a:extLst>
                  <a:ext uri="{0D108BD9-81ED-4DB2-BD59-A6C34878D82A}">
                    <a16:rowId xmlns:a16="http://schemas.microsoft.com/office/drawing/2014/main" val="4111718786"/>
                  </a:ext>
                </a:extLst>
              </a:tr>
              <a:tr h="363108">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Randomization</a:t>
                      </a:r>
                    </a:p>
                  </a:txBody>
                  <a:tcPr marL="68580" marR="68580" marT="0" marB="0" anchor="ctr">
                    <a:solidFill>
                      <a:srgbClr val="5B9BD5"/>
                    </a:solidFill>
                  </a:tcPr>
                </a:tc>
                <a:tc>
                  <a:txBody>
                    <a:bodyPr/>
                    <a:lstStyle/>
                    <a:p>
                      <a:pPr algn="ctr"/>
                      <a:r>
                        <a:rPr lang="en-US" sz="1400" dirty="0"/>
                        <a:t>1:1</a:t>
                      </a:r>
                    </a:p>
                  </a:txBody>
                  <a:tcPr anchor="ctr"/>
                </a:tc>
                <a:extLst>
                  <a:ext uri="{0D108BD9-81ED-4DB2-BD59-A6C34878D82A}">
                    <a16:rowId xmlns:a16="http://schemas.microsoft.com/office/drawing/2014/main" val="1873471403"/>
                  </a:ext>
                </a:extLst>
              </a:tr>
              <a:tr h="363108">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Treatment arm</a:t>
                      </a:r>
                    </a:p>
                  </a:txBody>
                  <a:tcPr marL="68580" marR="68580" marT="0" marB="0" anchor="ctr">
                    <a:solidFill>
                      <a:srgbClr val="5B9BD5"/>
                    </a:solidFill>
                  </a:tcPr>
                </a:tc>
                <a:tc>
                  <a:txBody>
                    <a:bodyPr/>
                    <a:lstStyle/>
                    <a:p>
                      <a:pPr algn="ctr"/>
                      <a:r>
                        <a:rPr lang="en-US" sz="1400" b="0" dirty="0"/>
                        <a:t>177Lu-PSMA-617 + ADT + ARPI </a:t>
                      </a:r>
                    </a:p>
                  </a:txBody>
                  <a:tcPr anchor="ctr"/>
                </a:tc>
                <a:extLst>
                  <a:ext uri="{0D108BD9-81ED-4DB2-BD59-A6C34878D82A}">
                    <a16:rowId xmlns:a16="http://schemas.microsoft.com/office/drawing/2014/main" val="1899719388"/>
                  </a:ext>
                </a:extLst>
              </a:tr>
              <a:tr h="363108">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Primary endpoints</a:t>
                      </a:r>
                    </a:p>
                  </a:txBody>
                  <a:tcPr marL="68580" marR="68580" marT="0" marB="0" anchor="ctr">
                    <a:solidFill>
                      <a:srgbClr val="5B9BD5"/>
                    </a:solidFill>
                  </a:tcPr>
                </a:tc>
                <a:tc>
                  <a:txBody>
                    <a:bodyPr/>
                    <a:lstStyle/>
                    <a:p>
                      <a:pPr algn="ctr"/>
                      <a:r>
                        <a:rPr lang="en-US" sz="1400" dirty="0" err="1"/>
                        <a:t>rPFS</a:t>
                      </a:r>
                      <a:endParaRPr lang="en-US" sz="1400" dirty="0"/>
                    </a:p>
                  </a:txBody>
                  <a:tcPr anchor="ctr"/>
                </a:tc>
                <a:extLst>
                  <a:ext uri="{0D108BD9-81ED-4DB2-BD59-A6C34878D82A}">
                    <a16:rowId xmlns:a16="http://schemas.microsoft.com/office/drawing/2014/main" val="1256237503"/>
                  </a:ext>
                </a:extLst>
              </a:tr>
              <a:tr h="542207">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Key secondary endpoints</a:t>
                      </a:r>
                    </a:p>
                  </a:txBody>
                  <a:tcPr marL="68580" marR="68580" marT="0" marB="0" anchor="ctr">
                    <a:solidFill>
                      <a:srgbClr val="5B9BD5"/>
                    </a:solidFill>
                  </a:tcPr>
                </a:tc>
                <a:tc>
                  <a:txBody>
                    <a:bodyPr/>
                    <a:lstStyle/>
                    <a:p>
                      <a:pPr algn="ctr"/>
                      <a:r>
                        <a:rPr lang="en-US" sz="1400" b="0" dirty="0"/>
                        <a:t>OS, PSA90, time to </a:t>
                      </a:r>
                      <a:r>
                        <a:rPr lang="en-US" sz="1400" b="0" dirty="0" err="1"/>
                        <a:t>mCRPC</a:t>
                      </a:r>
                      <a:r>
                        <a:rPr lang="en-US" sz="1400" b="0" dirty="0"/>
                        <a:t>, composite PFS, safety and tolerability, health-related quality of life</a:t>
                      </a:r>
                    </a:p>
                  </a:txBody>
                  <a:tcPr anchor="ctr"/>
                </a:tc>
                <a:extLst>
                  <a:ext uri="{0D108BD9-81ED-4DB2-BD59-A6C34878D82A}">
                    <a16:rowId xmlns:a16="http://schemas.microsoft.com/office/drawing/2014/main" val="3813526785"/>
                  </a:ext>
                </a:extLst>
              </a:tr>
              <a:tr h="617284">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rPFS</a:t>
                      </a:r>
                    </a:p>
                  </a:txBody>
                  <a:tcPr marL="68580" marR="68580" marT="0" marB="0" anchor="ctr">
                    <a:solidFill>
                      <a:srgbClr val="5B9BD5"/>
                    </a:solidFill>
                  </a:tcPr>
                </a:tc>
                <a:tc>
                  <a:txBody>
                    <a:bodyPr/>
                    <a:lstStyle/>
                    <a:p>
                      <a:pPr marL="0" marR="0" algn="ctr">
                        <a:spcBef>
                          <a:spcPts val="0"/>
                        </a:spcBef>
                        <a:spcAft>
                          <a:spcPts val="0"/>
                        </a:spcAft>
                      </a:pPr>
                      <a:r>
                        <a:rPr lang="en-US" sz="1400" b="1" dirty="0"/>
                        <a:t>NR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vs. NR </a:t>
                      </a:r>
                    </a:p>
                    <a:p>
                      <a:pPr marL="0" marR="0" algn="ctr">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HR 0.72 (0.58- 0.90), </a:t>
                      </a:r>
                      <a:r>
                        <a:rPr lang="en-US" sz="1400" b="1" i="0" kern="1200" dirty="0">
                          <a:solidFill>
                            <a:schemeClr val="dk1"/>
                          </a:solidFill>
                          <a:effectLst/>
                          <a:latin typeface="+mn-lt"/>
                          <a:ea typeface="+mn-ea"/>
                          <a:cs typeface="+mn-cs"/>
                        </a:rPr>
                        <a:t>p</a:t>
                      </a:r>
                      <a:r>
                        <a:rPr lang="en-US" sz="1400" b="1" i="1" kern="1200" dirty="0">
                          <a:solidFill>
                            <a:schemeClr val="dk1"/>
                          </a:solidFill>
                          <a:effectLst/>
                          <a:latin typeface="+mn-lt"/>
                          <a:ea typeface="+mn-ea"/>
                          <a:cs typeface="+mn-cs"/>
                        </a:rPr>
                        <a:t> </a:t>
                      </a:r>
                      <a:r>
                        <a:rPr lang="en-US" sz="1400" b="1" i="0" kern="1200" dirty="0">
                          <a:solidFill>
                            <a:schemeClr val="dk1"/>
                          </a:solidFill>
                          <a:effectLst/>
                          <a:latin typeface="+mn-lt"/>
                          <a:ea typeface="+mn-ea"/>
                          <a:cs typeface="+mn-cs"/>
                        </a:rPr>
                        <a:t>= 0.002</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18430210"/>
                  </a:ext>
                </a:extLst>
              </a:tr>
              <a:tr h="617284">
                <a:tc>
                  <a:txBody>
                    <a:bodyPr/>
                    <a:lstStyle/>
                    <a:p>
                      <a:pPr marL="0" marR="0" algn="ctr">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OS</a:t>
                      </a:r>
                    </a:p>
                  </a:txBody>
                  <a:tcPr marL="68580" marR="68580" marT="0" marB="0" anchor="ctr">
                    <a:solidFill>
                      <a:srgbClr val="5B9BD5"/>
                    </a:solidFill>
                  </a:tcPr>
                </a:tc>
                <a:tc>
                  <a:txBody>
                    <a:bodyPr/>
                    <a:lstStyle/>
                    <a:p>
                      <a:pPr algn="ctr"/>
                      <a:r>
                        <a:rPr lang="en-US" sz="1400" b="1" dirty="0"/>
                        <a:t>HR 0.84 (95% CI, 0.63–1.13) </a:t>
                      </a:r>
                    </a:p>
                    <a:p>
                      <a:pPr algn="ctr"/>
                      <a:r>
                        <a:rPr lang="en-US" sz="1400" b="1" dirty="0"/>
                        <a:t>p = 0.125</a:t>
                      </a:r>
                    </a:p>
                  </a:txBody>
                  <a:tcPr/>
                </a:tc>
                <a:extLst>
                  <a:ext uri="{0D108BD9-81ED-4DB2-BD59-A6C34878D82A}">
                    <a16:rowId xmlns:a16="http://schemas.microsoft.com/office/drawing/2014/main" val="3650135532"/>
                  </a:ext>
                </a:extLst>
              </a:tr>
            </a:tbl>
          </a:graphicData>
        </a:graphic>
      </p:graphicFrame>
      <p:sp>
        <p:nvSpPr>
          <p:cNvPr id="6" name="TextBox 5">
            <a:extLst>
              <a:ext uri="{FF2B5EF4-FFF2-40B4-BE49-F238E27FC236}">
                <a16:creationId xmlns:a16="http://schemas.microsoft.com/office/drawing/2014/main" id="{9136E125-D3DF-2754-9233-5EAA88BF3423}"/>
              </a:ext>
            </a:extLst>
          </p:cNvPr>
          <p:cNvSpPr txBox="1"/>
          <p:nvPr/>
        </p:nvSpPr>
        <p:spPr>
          <a:xfrm>
            <a:off x="9689689" y="6067625"/>
            <a:ext cx="2743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Tagawa S, ESMO 2025</a:t>
            </a:r>
          </a:p>
        </p:txBody>
      </p:sp>
      <p:sp>
        <p:nvSpPr>
          <p:cNvPr id="3" name="Rectangle 2">
            <a:extLst>
              <a:ext uri="{FF2B5EF4-FFF2-40B4-BE49-F238E27FC236}">
                <a16:creationId xmlns:a16="http://schemas.microsoft.com/office/drawing/2014/main" id="{278FB987-A46D-DC8D-A5F5-40FA82F174FA}"/>
              </a:ext>
            </a:extLst>
          </p:cNvPr>
          <p:cNvSpPr/>
          <p:nvPr/>
        </p:nvSpPr>
        <p:spPr>
          <a:xfrm>
            <a:off x="373626" y="4794837"/>
            <a:ext cx="11171840" cy="12324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1991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B246-5D6F-A57E-F492-73A506075BB7}"/>
              </a:ext>
            </a:extLst>
          </p:cNvPr>
          <p:cNvSpPr>
            <a:spLocks noGrp="1"/>
          </p:cNvSpPr>
          <p:nvPr>
            <p:ph type="title"/>
          </p:nvPr>
        </p:nvSpPr>
        <p:spPr/>
        <p:txBody>
          <a:bodyPr/>
          <a:lstStyle/>
          <a:p>
            <a:r>
              <a:rPr lang="en-US" sz="2400" dirty="0"/>
              <a:t>Phase 3 </a:t>
            </a:r>
            <a:r>
              <a:rPr lang="en-US" sz="2400" dirty="0" err="1"/>
              <a:t>ProstACT</a:t>
            </a:r>
            <a:r>
              <a:rPr lang="en-US" sz="2400" dirty="0"/>
              <a:t> Global: Lu-177-Rosopatamab Tetraxetan (Lu-TLX591) in mCRPC</a:t>
            </a:r>
            <a:br>
              <a:rPr lang="en-US" sz="2400" dirty="0"/>
            </a:br>
            <a:r>
              <a:rPr lang="en-US" sz="1800" dirty="0"/>
              <a:t>(post ARPI mCRPC)</a:t>
            </a:r>
          </a:p>
        </p:txBody>
      </p:sp>
      <p:grpSp>
        <p:nvGrpSpPr>
          <p:cNvPr id="5" name="Group 4">
            <a:extLst>
              <a:ext uri="{FF2B5EF4-FFF2-40B4-BE49-F238E27FC236}">
                <a16:creationId xmlns:a16="http://schemas.microsoft.com/office/drawing/2014/main" id="{EED0CDF3-68C9-DD04-24E9-ABCCAE080ED7}"/>
              </a:ext>
            </a:extLst>
          </p:cNvPr>
          <p:cNvGrpSpPr/>
          <p:nvPr/>
        </p:nvGrpSpPr>
        <p:grpSpPr>
          <a:xfrm>
            <a:off x="656474" y="1102053"/>
            <a:ext cx="10431776" cy="5453718"/>
            <a:chOff x="493528" y="1437958"/>
            <a:chExt cx="10334397" cy="5103777"/>
          </a:xfrm>
        </p:grpSpPr>
        <p:sp>
          <p:nvSpPr>
            <p:cNvPr id="6" name="Rounded Rectangle 6">
              <a:extLst>
                <a:ext uri="{FF2B5EF4-FFF2-40B4-BE49-F238E27FC236}">
                  <a16:creationId xmlns:a16="http://schemas.microsoft.com/office/drawing/2014/main" id="{6B604E24-3827-F7A3-710B-11492DABF229}"/>
                </a:ext>
              </a:extLst>
            </p:cNvPr>
            <p:cNvSpPr/>
            <p:nvPr/>
          </p:nvSpPr>
          <p:spPr>
            <a:xfrm>
              <a:off x="590459" y="1437958"/>
              <a:ext cx="3050245" cy="414867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Inclusion criteria:</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Patients with mCRPC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ECOG 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On ADT, T &lt;50 ng/dL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Progressed on 1 ARPI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PSMA+ (PET, BICR)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PSA or radiographic progression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Exclusion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PSMA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Chemo in mCRPC/</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nmCRPC</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Recent systemic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tx</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 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radioisotopes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Brain/liver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mets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≥1 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PARPi or platinum</a:t>
              </a:r>
            </a:p>
          </p:txBody>
        </p:sp>
        <p:sp>
          <p:nvSpPr>
            <p:cNvPr id="7" name="Rectangle 6">
              <a:extLst>
                <a:ext uri="{FF2B5EF4-FFF2-40B4-BE49-F238E27FC236}">
                  <a16:creationId xmlns:a16="http://schemas.microsoft.com/office/drawing/2014/main" id="{C5A8698E-B332-B181-F3BB-B155B716E109}"/>
                </a:ext>
              </a:extLst>
            </p:cNvPr>
            <p:cNvSpPr/>
            <p:nvPr/>
          </p:nvSpPr>
          <p:spPr>
            <a:xfrm>
              <a:off x="493528" y="5936876"/>
              <a:ext cx="4492605" cy="6048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NCT06520345</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3">
              <a:extLst>
                <a:ext uri="{FF2B5EF4-FFF2-40B4-BE49-F238E27FC236}">
                  <a16:creationId xmlns:a16="http://schemas.microsoft.com/office/drawing/2014/main" id="{372CAFF4-7E2B-B2AE-CF91-20A112A953E0}"/>
                </a:ext>
              </a:extLst>
            </p:cNvPr>
            <p:cNvSpPr/>
            <p:nvPr/>
          </p:nvSpPr>
          <p:spPr>
            <a:xfrm>
              <a:off x="8379675" y="1510867"/>
              <a:ext cx="2448250" cy="3636839"/>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rPFS per PCWG 3</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 response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HRQoL</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ounded Rectangle 4">
              <a:extLst>
                <a:ext uri="{FF2B5EF4-FFF2-40B4-BE49-F238E27FC236}">
                  <a16:creationId xmlns:a16="http://schemas.microsoft.com/office/drawing/2014/main" id="{C2C83BEE-2702-DB04-018B-A0CE79A74455}"/>
                </a:ext>
              </a:extLst>
            </p:cNvPr>
            <p:cNvSpPr/>
            <p:nvPr/>
          </p:nvSpPr>
          <p:spPr>
            <a:xfrm>
              <a:off x="5759287" y="1904966"/>
              <a:ext cx="2014699" cy="1240504"/>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177Lu-TLX591 + Enzalutamide or Abiraterone or Docetaxel</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0" name="Rounded Rectangle 5">
              <a:extLst>
                <a:ext uri="{FF2B5EF4-FFF2-40B4-BE49-F238E27FC236}">
                  <a16:creationId xmlns:a16="http://schemas.microsoft.com/office/drawing/2014/main" id="{D8D3EE2D-58F5-DD8B-A398-3C31E0575E06}"/>
                </a:ext>
              </a:extLst>
            </p:cNvPr>
            <p:cNvSpPr/>
            <p:nvPr/>
          </p:nvSpPr>
          <p:spPr>
            <a:xfrm>
              <a:off x="5773352" y="4219626"/>
              <a:ext cx="1986569" cy="857199"/>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Enzalutamide or Abiraterone or Docetaxel</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1" name="AutoShape 17">
              <a:extLst>
                <a:ext uri="{FF2B5EF4-FFF2-40B4-BE49-F238E27FC236}">
                  <a16:creationId xmlns:a16="http://schemas.microsoft.com/office/drawing/2014/main" id="{38EBDF1D-DAAA-467A-19DA-2672E362F691}"/>
                </a:ext>
              </a:extLst>
            </p:cNvPr>
            <p:cNvSpPr>
              <a:spLocks noChangeArrowheads="1"/>
            </p:cNvSpPr>
            <p:nvPr/>
          </p:nvSpPr>
          <p:spPr bwMode="auto">
            <a:xfrm>
              <a:off x="4209420" y="1962502"/>
              <a:ext cx="821702" cy="3114323"/>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490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2:1</a:t>
              </a:r>
            </a:p>
          </p:txBody>
        </p:sp>
        <p:cxnSp>
          <p:nvCxnSpPr>
            <p:cNvPr id="12" name="Straight Arrow Connector 11">
              <a:extLst>
                <a:ext uri="{FF2B5EF4-FFF2-40B4-BE49-F238E27FC236}">
                  <a16:creationId xmlns:a16="http://schemas.microsoft.com/office/drawing/2014/main" id="{C262F3D4-CF83-51E5-80A8-1C09A5AC2614}"/>
                </a:ext>
              </a:extLst>
            </p:cNvPr>
            <p:cNvCxnSpPr>
              <a:cxnSpLocks/>
              <a:stCxn id="6" idx="3"/>
            </p:cNvCxnSpPr>
            <p:nvPr/>
          </p:nvCxnSpPr>
          <p:spPr>
            <a:xfrm>
              <a:off x="3640704" y="3512293"/>
              <a:ext cx="5491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785C161-1BE3-E461-CA55-0BA3EECF40CD}"/>
                </a:ext>
              </a:extLst>
            </p:cNvPr>
            <p:cNvGrpSpPr/>
            <p:nvPr/>
          </p:nvGrpSpPr>
          <p:grpSpPr>
            <a:xfrm>
              <a:off x="5060078" y="2525218"/>
              <a:ext cx="641017" cy="2011680"/>
              <a:chOff x="4775600" y="2611663"/>
              <a:chExt cx="641017" cy="1470727"/>
            </a:xfrm>
          </p:grpSpPr>
          <p:cxnSp>
            <p:nvCxnSpPr>
              <p:cNvPr id="16" name="Elbow Connector 10">
                <a:extLst>
                  <a:ext uri="{FF2B5EF4-FFF2-40B4-BE49-F238E27FC236}">
                    <a16:creationId xmlns:a16="http://schemas.microsoft.com/office/drawing/2014/main" id="{40494250-C797-1CF9-6998-753744866C70}"/>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Elbow Connector 11">
                <a:extLst>
                  <a:ext uri="{FF2B5EF4-FFF2-40B4-BE49-F238E27FC236}">
                    <a16:creationId xmlns:a16="http://schemas.microsoft.com/office/drawing/2014/main" id="{3CD529D7-C15E-3455-BADC-DA55EA2D83AD}"/>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1EB5E130-C42B-0EDF-1807-4820F10E8719}"/>
                </a:ext>
              </a:extLst>
            </p:cNvPr>
            <p:cNvCxnSpPr/>
            <p:nvPr/>
          </p:nvCxnSpPr>
          <p:spPr>
            <a:xfrm>
              <a:off x="7796194" y="252521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B30E5A-A8F1-984E-421C-D41A8C78D52A}"/>
                </a:ext>
              </a:extLst>
            </p:cNvPr>
            <p:cNvCxnSpPr/>
            <p:nvPr/>
          </p:nvCxnSpPr>
          <p:spPr>
            <a:xfrm>
              <a:off x="7797213" y="4648225"/>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B9A420F-FB79-B1E6-896C-445E8EC678EC}"/>
              </a:ext>
            </a:extLst>
          </p:cNvPr>
          <p:cNvSpPr txBox="1"/>
          <p:nvPr/>
        </p:nvSpPr>
        <p:spPr>
          <a:xfrm>
            <a:off x="9334500" y="5910451"/>
            <a:ext cx="2355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Tagawa..</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Agarwal</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ASCO, 2025</a:t>
            </a:r>
          </a:p>
        </p:txBody>
      </p:sp>
    </p:spTree>
    <p:extLst>
      <p:ext uri="{BB962C8B-B14F-4D97-AF65-F5344CB8AC3E}">
        <p14:creationId xmlns:p14="http://schemas.microsoft.com/office/powerpoint/2010/main" val="28122941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5721-8758-6740-95ED-CE54462E9A8D}"/>
              </a:ext>
            </a:extLst>
          </p:cNvPr>
          <p:cNvSpPr>
            <a:spLocks noGrp="1"/>
          </p:cNvSpPr>
          <p:nvPr>
            <p:ph type="title"/>
          </p:nvPr>
        </p:nvSpPr>
        <p:spPr/>
        <p:txBody>
          <a:bodyPr/>
          <a:lstStyle/>
          <a:p>
            <a:r>
              <a:rPr lang="en-US" sz="2800" dirty="0"/>
              <a:t>Phase 3 </a:t>
            </a:r>
            <a:r>
              <a:rPr lang="en-US" sz="2800" dirty="0" err="1"/>
              <a:t>AcTFirst</a:t>
            </a:r>
            <a:r>
              <a:rPr lang="en-US" sz="2800" dirty="0"/>
              <a:t>: 225Ac-PSMA-617 (AAA817) + ARPI in PSMA-positive </a:t>
            </a:r>
            <a:r>
              <a:rPr lang="en-US" sz="2800" dirty="0" err="1"/>
              <a:t>mCRPC</a:t>
            </a:r>
            <a:br>
              <a:rPr lang="en-US" sz="2800" dirty="0"/>
            </a:br>
            <a:r>
              <a:rPr lang="en-US" sz="1800" dirty="0"/>
              <a:t>(post ARPI </a:t>
            </a:r>
            <a:r>
              <a:rPr lang="en-US" sz="1800" dirty="0" err="1"/>
              <a:t>mCRPC</a:t>
            </a:r>
            <a:r>
              <a:rPr lang="en-US" sz="1800" dirty="0"/>
              <a:t>)</a:t>
            </a:r>
          </a:p>
        </p:txBody>
      </p:sp>
      <p:grpSp>
        <p:nvGrpSpPr>
          <p:cNvPr id="5" name="Group 4">
            <a:extLst>
              <a:ext uri="{FF2B5EF4-FFF2-40B4-BE49-F238E27FC236}">
                <a16:creationId xmlns:a16="http://schemas.microsoft.com/office/drawing/2014/main" id="{46A85602-08D1-CB02-732E-D91C76EF447A}"/>
              </a:ext>
            </a:extLst>
          </p:cNvPr>
          <p:cNvGrpSpPr/>
          <p:nvPr/>
        </p:nvGrpSpPr>
        <p:grpSpPr>
          <a:xfrm>
            <a:off x="513743" y="1112500"/>
            <a:ext cx="10542140" cy="5086239"/>
            <a:chOff x="493528" y="1436224"/>
            <a:chExt cx="10443730" cy="4759877"/>
          </a:xfrm>
        </p:grpSpPr>
        <p:sp>
          <p:nvSpPr>
            <p:cNvPr id="6" name="Rounded Rectangle 6">
              <a:extLst>
                <a:ext uri="{FF2B5EF4-FFF2-40B4-BE49-F238E27FC236}">
                  <a16:creationId xmlns:a16="http://schemas.microsoft.com/office/drawing/2014/main" id="{9A79DF3C-49FE-F36A-060D-B0375609C1AC}"/>
                </a:ext>
              </a:extLst>
            </p:cNvPr>
            <p:cNvSpPr/>
            <p:nvPr/>
          </p:nvSpPr>
          <p:spPr>
            <a:xfrm>
              <a:off x="515894" y="1436226"/>
              <a:ext cx="3070241" cy="414867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Key Inclusion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ECOG 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Prostate adenocarcinoma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Taxane in mHSPC allowed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PSMA-PET positive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mCRPC with progression on ≤1 prior ARPI</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Key Exclusion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Prior radiopharmaceutical therapy </a:t>
              </a:r>
            </a:p>
          </p:txBody>
        </p:sp>
        <p:sp>
          <p:nvSpPr>
            <p:cNvPr id="7" name="Rectangle 6">
              <a:extLst>
                <a:ext uri="{FF2B5EF4-FFF2-40B4-BE49-F238E27FC236}">
                  <a16:creationId xmlns:a16="http://schemas.microsoft.com/office/drawing/2014/main" id="{07FCDEA0-2319-F621-D4B6-06BFF94669D8}"/>
                </a:ext>
              </a:extLst>
            </p:cNvPr>
            <p:cNvSpPr/>
            <p:nvPr/>
          </p:nvSpPr>
          <p:spPr>
            <a:xfrm>
              <a:off x="493528" y="5936876"/>
              <a:ext cx="4492605" cy="259225"/>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NCT06855277</a:t>
              </a:r>
            </a:p>
          </p:txBody>
        </p:sp>
        <p:sp>
          <p:nvSpPr>
            <p:cNvPr id="8" name="Rounded Rectangle 3">
              <a:extLst>
                <a:ext uri="{FF2B5EF4-FFF2-40B4-BE49-F238E27FC236}">
                  <a16:creationId xmlns:a16="http://schemas.microsoft.com/office/drawing/2014/main" id="{5DD5AB91-594F-6EFC-6690-2784487A70E7}"/>
                </a:ext>
              </a:extLst>
            </p:cNvPr>
            <p:cNvSpPr/>
            <p:nvPr/>
          </p:nvSpPr>
          <p:spPr>
            <a:xfrm>
              <a:off x="8219664" y="1436224"/>
              <a:ext cx="2717594" cy="4148671"/>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Primary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rPFS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Secondary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rPFS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(PCWG3-modified)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PFS2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ORR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PSA50 / PSA90</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ounded Rectangle 4">
              <a:extLst>
                <a:ext uri="{FF2B5EF4-FFF2-40B4-BE49-F238E27FC236}">
                  <a16:creationId xmlns:a16="http://schemas.microsoft.com/office/drawing/2014/main" id="{CA2006C5-5436-34DF-C942-69AED0AC2C19}"/>
                </a:ext>
              </a:extLst>
            </p:cNvPr>
            <p:cNvSpPr/>
            <p:nvPr/>
          </p:nvSpPr>
          <p:spPr>
            <a:xfrm>
              <a:off x="5719637" y="1606885"/>
              <a:ext cx="1931910" cy="1240504"/>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AAA817 + ARPI (enzalutamide or abiraterone)</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0" name="Rounded Rectangle 5">
              <a:extLst>
                <a:ext uri="{FF2B5EF4-FFF2-40B4-BE49-F238E27FC236}">
                  <a16:creationId xmlns:a16="http://schemas.microsoft.com/office/drawing/2014/main" id="{B08B6DE6-195E-21B1-6797-04C8C7F3AF47}"/>
                </a:ext>
              </a:extLst>
            </p:cNvPr>
            <p:cNvSpPr/>
            <p:nvPr/>
          </p:nvSpPr>
          <p:spPr>
            <a:xfrm>
              <a:off x="5700158" y="4155665"/>
              <a:ext cx="1931911" cy="1007909"/>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 (ARPI or chemotherapy) or AAA617</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1" name="AutoShape 17">
              <a:extLst>
                <a:ext uri="{FF2B5EF4-FFF2-40B4-BE49-F238E27FC236}">
                  <a16:creationId xmlns:a16="http://schemas.microsoft.com/office/drawing/2014/main" id="{2C4DC19C-BF4D-0BAF-A87A-4DC09FBF1835}"/>
                </a:ext>
              </a:extLst>
            </p:cNvPr>
            <p:cNvSpPr>
              <a:spLocks noChangeArrowheads="1"/>
            </p:cNvSpPr>
            <p:nvPr/>
          </p:nvSpPr>
          <p:spPr bwMode="auto">
            <a:xfrm>
              <a:off x="4199298" y="1844007"/>
              <a:ext cx="821702" cy="333310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940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1:1:1</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p:txBody>
        </p:sp>
        <p:cxnSp>
          <p:nvCxnSpPr>
            <p:cNvPr id="12" name="Straight Arrow Connector 11">
              <a:extLst>
                <a:ext uri="{FF2B5EF4-FFF2-40B4-BE49-F238E27FC236}">
                  <a16:creationId xmlns:a16="http://schemas.microsoft.com/office/drawing/2014/main" id="{E9B3DAA1-E21A-4A41-3CDD-E8FEBF703E80}"/>
                </a:ext>
              </a:extLst>
            </p:cNvPr>
            <p:cNvCxnSpPr/>
            <p:nvPr/>
          </p:nvCxnSpPr>
          <p:spPr>
            <a:xfrm>
              <a:off x="3641173" y="3512293"/>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DA01985-C2E9-8587-8CA3-37872CB1A9C8}"/>
                </a:ext>
              </a:extLst>
            </p:cNvPr>
            <p:cNvGrpSpPr/>
            <p:nvPr/>
          </p:nvGrpSpPr>
          <p:grpSpPr>
            <a:xfrm>
              <a:off x="5060078" y="2525219"/>
              <a:ext cx="641017" cy="2011679"/>
              <a:chOff x="4775600" y="2611663"/>
              <a:chExt cx="641017" cy="1470726"/>
            </a:xfrm>
          </p:grpSpPr>
          <p:cxnSp>
            <p:nvCxnSpPr>
              <p:cNvPr id="16" name="Elbow Connector 10">
                <a:extLst>
                  <a:ext uri="{FF2B5EF4-FFF2-40B4-BE49-F238E27FC236}">
                    <a16:creationId xmlns:a16="http://schemas.microsoft.com/office/drawing/2014/main" id="{F9B5090C-D9C1-93E5-D7BB-6FBE50784E8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Elbow Connector 11">
                <a:extLst>
                  <a:ext uri="{FF2B5EF4-FFF2-40B4-BE49-F238E27FC236}">
                    <a16:creationId xmlns:a16="http://schemas.microsoft.com/office/drawing/2014/main" id="{F2FC3F28-82F1-5DEB-E120-277A7D9751B8}"/>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AEA9B8A-8279-A612-9254-97A5C92CEF16}"/>
                </a:ext>
              </a:extLst>
            </p:cNvPr>
            <p:cNvCxnSpPr/>
            <p:nvPr/>
          </p:nvCxnSpPr>
          <p:spPr>
            <a:xfrm>
              <a:off x="7651546" y="2191425"/>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1A9BED-8DE5-0038-1817-AAD296D49512}"/>
                </a:ext>
              </a:extLst>
            </p:cNvPr>
            <p:cNvCxnSpPr/>
            <p:nvPr/>
          </p:nvCxnSpPr>
          <p:spPr>
            <a:xfrm>
              <a:off x="7651546" y="462151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61D11C1A-DA14-92A0-2740-5B82FCD1FBA5}"/>
              </a:ext>
            </a:extLst>
          </p:cNvPr>
          <p:cNvCxnSpPr>
            <a:cxnSpLocks/>
            <a:endCxn id="20" idx="1"/>
          </p:cNvCxnSpPr>
          <p:nvPr/>
        </p:nvCxnSpPr>
        <p:spPr>
          <a:xfrm flipV="1">
            <a:off x="5344386" y="3348756"/>
            <a:ext cx="444710" cy="6463"/>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5">
            <a:extLst>
              <a:ext uri="{FF2B5EF4-FFF2-40B4-BE49-F238E27FC236}">
                <a16:creationId xmlns:a16="http://schemas.microsoft.com/office/drawing/2014/main" id="{F1659054-0D8D-6C19-A53C-87FA3C94F817}"/>
              </a:ext>
            </a:extLst>
          </p:cNvPr>
          <p:cNvSpPr/>
          <p:nvPr/>
        </p:nvSpPr>
        <p:spPr>
          <a:xfrm>
            <a:off x="5789096" y="2969309"/>
            <a:ext cx="1950114" cy="758894"/>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AAA817 </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cxnSp>
        <p:nvCxnSpPr>
          <p:cNvPr id="21" name="Straight Arrow Connector 20">
            <a:extLst>
              <a:ext uri="{FF2B5EF4-FFF2-40B4-BE49-F238E27FC236}">
                <a16:creationId xmlns:a16="http://schemas.microsoft.com/office/drawing/2014/main" id="{A6F33BB7-FAA4-6B34-9F71-981669BFAEAB}"/>
              </a:ext>
            </a:extLst>
          </p:cNvPr>
          <p:cNvCxnSpPr/>
          <p:nvPr/>
        </p:nvCxnSpPr>
        <p:spPr>
          <a:xfrm>
            <a:off x="7739210" y="3355219"/>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8584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8A2EC3C-E9F3-E80A-7402-4AF7484897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903" y="1163354"/>
            <a:ext cx="8903109" cy="4891418"/>
          </a:xfrm>
        </p:spPr>
      </p:pic>
      <p:sp>
        <p:nvSpPr>
          <p:cNvPr id="7" name="标题 1">
            <a:extLst>
              <a:ext uri="{FF2B5EF4-FFF2-40B4-BE49-F238E27FC236}">
                <a16:creationId xmlns:a16="http://schemas.microsoft.com/office/drawing/2014/main" id="{4CA2CF62-0666-9C7B-A0BB-E8141D3C694A}"/>
              </a:ext>
            </a:extLst>
          </p:cNvPr>
          <p:cNvSpPr txBox="1">
            <a:spLocks/>
          </p:cNvSpPr>
          <p:nvPr/>
        </p:nvSpPr>
        <p:spPr>
          <a:xfrm>
            <a:off x="911225" y="189440"/>
            <a:ext cx="10369549" cy="7843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alibri" panose="020F0502020204030204"/>
                <a:ea typeface="+mj-ea"/>
                <a:cs typeface="+mj-cs"/>
              </a:rPr>
              <a:t>Antibody Drug Conjugates: Mechanism of Action</a:t>
            </a:r>
            <a:endParaRPr kumimoji="1" lang="zh-CN" altLang="en-US"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j-cs"/>
            </a:endParaRPr>
          </a:p>
        </p:txBody>
      </p:sp>
      <p:sp>
        <p:nvSpPr>
          <p:cNvPr id="8" name="TextBox 7">
            <a:extLst>
              <a:ext uri="{FF2B5EF4-FFF2-40B4-BE49-F238E27FC236}">
                <a16:creationId xmlns:a16="http://schemas.microsoft.com/office/drawing/2014/main" id="{1BABC6CC-EF0C-8A39-A74D-E1CA586478B3}"/>
              </a:ext>
            </a:extLst>
          </p:cNvPr>
          <p:cNvSpPr txBox="1"/>
          <p:nvPr/>
        </p:nvSpPr>
        <p:spPr>
          <a:xfrm>
            <a:off x="7246837" y="6099423"/>
            <a:ext cx="5076461" cy="276999"/>
          </a:xfrm>
          <a:prstGeom prst="rect">
            <a:avLst/>
          </a:prstGeom>
          <a:noFill/>
        </p:spPr>
        <p:txBody>
          <a:bodyPr wrap="square" rtlCol="0" anchor="b">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Ozay ZI...</a:t>
            </a: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Agarwal N</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pt-BR" sz="12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Therapeutic Advances in Medical Oncology</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2026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262078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BFE7-2D8A-B6F2-ED9D-6E151C9132E5}"/>
              </a:ext>
            </a:extLst>
          </p:cNvPr>
          <p:cNvSpPr>
            <a:spLocks noGrp="1"/>
          </p:cNvSpPr>
          <p:nvPr>
            <p:ph type="title"/>
          </p:nvPr>
        </p:nvSpPr>
        <p:spPr>
          <a:xfrm>
            <a:off x="-15090" y="110413"/>
            <a:ext cx="12192000" cy="873759"/>
          </a:xfrm>
        </p:spPr>
        <p:txBody>
          <a:bodyPr/>
          <a:lstStyle/>
          <a:p>
            <a:r>
              <a:rPr lang="en-LB" sz="2400" dirty="0"/>
              <a:t>Phase I/II Prospective Studies of </a:t>
            </a:r>
            <a:r>
              <a:rPr lang="en-US" sz="2400" dirty="0"/>
              <a:t>PSMA Targeting </a:t>
            </a:r>
            <a:r>
              <a:rPr lang="en-LB" sz="2400" dirty="0"/>
              <a:t>ADCs in Prostate Cance</a:t>
            </a:r>
            <a:r>
              <a:rPr lang="en-US" sz="2400" dirty="0"/>
              <a:t>r</a:t>
            </a:r>
          </a:p>
        </p:txBody>
      </p:sp>
      <p:sp>
        <p:nvSpPr>
          <p:cNvPr id="4" name="Slide Number Placeholder 3">
            <a:extLst>
              <a:ext uri="{FF2B5EF4-FFF2-40B4-BE49-F238E27FC236}">
                <a16:creationId xmlns:a16="http://schemas.microsoft.com/office/drawing/2014/main" id="{3C70B39F-3D37-D06E-2F1C-4AC9E66D0521}"/>
              </a:ext>
            </a:extLst>
          </p:cNvPr>
          <p:cNvSpPr>
            <a:spLocks noGrp="1"/>
          </p:cNvSpPr>
          <p:nvPr>
            <p:ph type="sldNum" sz="quarter" idx="12"/>
          </p:nvPr>
        </p:nvSpPr>
        <p:spPr>
          <a:xfrm>
            <a:off x="12070080" y="8595360"/>
            <a:ext cx="3657600" cy="486833"/>
          </a:xfrm>
          <a:prstGeom prst="rect">
            <a:avLst/>
          </a:prstGeom>
        </p:spPr>
        <p:txBody>
          <a:bodyPr vert="horz" lIns="121920" tIns="60960" rIns="121920" bIns="60960" rtlCol="0" anchor="ctr"/>
          <a:lstStyle>
            <a:defPPr>
              <a:defRPr lang="en-US"/>
            </a:defPPr>
            <a:lvl1pPr marL="0" algn="r" defTabSz="1219170" rtl="0" eaLnBrk="1" latinLnBrk="0" hangingPunct="1">
              <a:defRPr sz="1867"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3C0BBE5E-8DF2-4E42-80A3-157BCE5E8B54}" type="slidenum">
              <a:rPr kumimoji="0" lang="en-US" sz="186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114</a:t>
            </a:fld>
            <a:endParaRPr kumimoji="0" lang="en-US" sz="1867"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B0BFDA43-7998-5E68-4C0D-13D14B877FDD}"/>
              </a:ext>
            </a:extLst>
          </p:cNvPr>
          <p:cNvSpPr txBox="1">
            <a:spLocks/>
          </p:cNvSpPr>
          <p:nvPr/>
        </p:nvSpPr>
        <p:spPr>
          <a:xfrm>
            <a:off x="9433711" y="960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B8174D-3D80-4E2C-987B-2D45B0AEF028}" type="slidenum">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53E9652-5BA2-0CEC-C925-4180684EEABE}"/>
              </a:ext>
            </a:extLst>
          </p:cNvPr>
          <p:cNvGraphicFramePr>
            <a:graphicFrameLocks noGrp="1"/>
          </p:cNvGraphicFramePr>
          <p:nvPr/>
        </p:nvGraphicFramePr>
        <p:xfrm>
          <a:off x="15090" y="840750"/>
          <a:ext cx="12191999" cy="5605767"/>
        </p:xfrm>
        <a:graphic>
          <a:graphicData uri="http://schemas.openxmlformats.org/drawingml/2006/table">
            <a:tbl>
              <a:tblPr firstRow="1" firstCol="1" bandRow="1">
                <a:tableStyleId>{5C22544A-7EE6-4342-B048-85BDC9FD1C3A}</a:tableStyleId>
              </a:tblPr>
              <a:tblGrid>
                <a:gridCol w="2961854">
                  <a:extLst>
                    <a:ext uri="{9D8B030D-6E8A-4147-A177-3AD203B41FA5}">
                      <a16:colId xmlns:a16="http://schemas.microsoft.com/office/drawing/2014/main" val="3579495565"/>
                    </a:ext>
                  </a:extLst>
                </a:gridCol>
                <a:gridCol w="2381854">
                  <a:extLst>
                    <a:ext uri="{9D8B030D-6E8A-4147-A177-3AD203B41FA5}">
                      <a16:colId xmlns:a16="http://schemas.microsoft.com/office/drawing/2014/main" val="2491676046"/>
                    </a:ext>
                  </a:extLst>
                </a:gridCol>
                <a:gridCol w="2237864">
                  <a:extLst>
                    <a:ext uri="{9D8B030D-6E8A-4147-A177-3AD203B41FA5}">
                      <a16:colId xmlns:a16="http://schemas.microsoft.com/office/drawing/2014/main" val="4115811753"/>
                    </a:ext>
                  </a:extLst>
                </a:gridCol>
                <a:gridCol w="2424585">
                  <a:extLst>
                    <a:ext uri="{9D8B030D-6E8A-4147-A177-3AD203B41FA5}">
                      <a16:colId xmlns:a16="http://schemas.microsoft.com/office/drawing/2014/main" val="2713442215"/>
                    </a:ext>
                  </a:extLst>
                </a:gridCol>
                <a:gridCol w="2185842">
                  <a:extLst>
                    <a:ext uri="{9D8B030D-6E8A-4147-A177-3AD203B41FA5}">
                      <a16:colId xmlns:a16="http://schemas.microsoft.com/office/drawing/2014/main" val="905911517"/>
                    </a:ext>
                  </a:extLst>
                </a:gridCol>
              </a:tblGrid>
              <a:tr h="278486">
                <a:tc>
                  <a:txBody>
                    <a:bodyPr/>
                    <a:lstStyle/>
                    <a:p>
                      <a:pPr>
                        <a:buNone/>
                      </a:pPr>
                      <a:endParaRPr lang="en-US" sz="1400" kern="100" dirty="0">
                        <a:effectLst/>
                        <a:latin typeface="Aptos" panose="020B0004020202020204" pitchFamily="34" charset="0"/>
                      </a:endParaRPr>
                    </a:p>
                  </a:txBody>
                  <a:tcPr marL="54232" marR="54232" marT="0" marB="0" anchor="ctr"/>
                </a:tc>
                <a:tc>
                  <a:txBody>
                    <a:bodyPr/>
                    <a:lstStyle/>
                    <a:p>
                      <a:pPr marL="0" marR="0" algn="ctr">
                        <a:lnSpc>
                          <a:spcPct val="106000"/>
                        </a:lnSpc>
                        <a:buNone/>
                      </a:pPr>
                      <a:r>
                        <a:rPr lang="en-US" sz="1100" kern="1200">
                          <a:effectLst/>
                        </a:rPr>
                        <a:t>MLN2704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PSMA-MMAE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MEDI3726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ARX517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3026632383"/>
                  </a:ext>
                </a:extLst>
              </a:tr>
              <a:tr h="199349">
                <a:tc>
                  <a:txBody>
                    <a:bodyPr/>
                    <a:lstStyle/>
                    <a:p>
                      <a:pPr marL="0" marR="0" algn="ctr">
                        <a:lnSpc>
                          <a:spcPct val="106000"/>
                        </a:lnSpc>
                        <a:buNone/>
                      </a:pPr>
                      <a:r>
                        <a:rPr lang="en-US" sz="1100" kern="100">
                          <a:effectLst/>
                        </a:rPr>
                        <a:t>NCT#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NCT00070837</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NCT01414283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NCT02991911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NCT04662580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134431782"/>
                  </a:ext>
                </a:extLst>
              </a:tr>
              <a:tr h="612212">
                <a:tc>
                  <a:txBody>
                    <a:bodyPr/>
                    <a:lstStyle/>
                    <a:p>
                      <a:pPr marL="0" marR="0" algn="ctr">
                        <a:lnSpc>
                          <a:spcPct val="106000"/>
                        </a:lnSpc>
                        <a:buNone/>
                      </a:pPr>
                      <a:r>
                        <a:rPr lang="en-US" sz="1100" kern="100">
                          <a:effectLst/>
                        </a:rPr>
                        <a:t>Patient population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err="1">
                          <a:effectLst/>
                        </a:rPr>
                        <a:t>mCRPC</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mCRPC with prior progression on abiraterone and/or enzalutamide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mCRPC with prior progression on taxane-based CT and abiraterone and/or enzalutamide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mCRPC</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2388380494"/>
                  </a:ext>
                </a:extLst>
              </a:tr>
              <a:tr h="199349">
                <a:tc>
                  <a:txBody>
                    <a:bodyPr/>
                    <a:lstStyle/>
                    <a:p>
                      <a:pPr marL="0" marR="0" algn="ctr">
                        <a:lnSpc>
                          <a:spcPct val="106000"/>
                        </a:lnSpc>
                        <a:buNone/>
                      </a:pPr>
                      <a:r>
                        <a:rPr lang="en-US" sz="1100" kern="100">
                          <a:effectLst/>
                        </a:rPr>
                        <a:t>Study design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Phase I / II</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Phase II</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Phase I / Ib</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Phase I</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2257493946"/>
                  </a:ext>
                </a:extLst>
              </a:tr>
              <a:tr h="199349">
                <a:tc>
                  <a:txBody>
                    <a:bodyPr/>
                    <a:lstStyle/>
                    <a:p>
                      <a:pPr marL="0" marR="0" algn="ctr">
                        <a:lnSpc>
                          <a:spcPct val="106000"/>
                        </a:lnSpc>
                        <a:buNone/>
                      </a:pPr>
                      <a:r>
                        <a:rPr lang="en-US" sz="1100" kern="100">
                          <a:effectLst/>
                        </a:rPr>
                        <a:t>Tumor antigen target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PSMA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PSMA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PSMA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PSMA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463357900"/>
                  </a:ext>
                </a:extLst>
              </a:tr>
              <a:tr h="405781">
                <a:tc>
                  <a:txBody>
                    <a:bodyPr/>
                    <a:lstStyle/>
                    <a:p>
                      <a:pPr marL="0" marR="0" algn="ctr">
                        <a:lnSpc>
                          <a:spcPct val="106000"/>
                        </a:lnSpc>
                        <a:buNone/>
                      </a:pPr>
                      <a:r>
                        <a:rPr lang="en-US" sz="1100" kern="100">
                          <a:effectLst/>
                        </a:rPr>
                        <a:t>Payload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Maytansinoid-1 (DM-1)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Monomethyl</a:t>
                      </a:r>
                      <a:endParaRPr lang="en-US" sz="1400" kern="100">
                        <a:effectLst/>
                      </a:endParaRPr>
                    </a:p>
                    <a:p>
                      <a:pPr marL="0" marR="0" algn="ctr">
                        <a:lnSpc>
                          <a:spcPct val="106000"/>
                        </a:lnSpc>
                        <a:buNone/>
                      </a:pPr>
                      <a:r>
                        <a:rPr lang="en-US" sz="1100" kern="100">
                          <a:effectLst/>
                        </a:rPr>
                        <a:t>auristatin E(MMAE)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Pyrrolobenzodiazepine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200">
                          <a:effectLst/>
                        </a:rPr>
                        <a:t>Amberstatin-269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504814254"/>
                  </a:ext>
                </a:extLst>
              </a:tr>
              <a:tr h="390395">
                <a:tc>
                  <a:txBody>
                    <a:bodyPr/>
                    <a:lstStyle/>
                    <a:p>
                      <a:pPr marL="0" marR="0" algn="ctr">
                        <a:lnSpc>
                          <a:spcPct val="106000"/>
                        </a:lnSpc>
                        <a:buNone/>
                      </a:pPr>
                      <a:r>
                        <a:rPr lang="en-US" sz="1100" kern="100">
                          <a:effectLst/>
                        </a:rPr>
                        <a:t>Primary endpoint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DLT, MTD, PSA50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Antitumor activity, safety, tolerability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Safety, DLT, MTD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Safety, PK and clinical efficacy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2831020639"/>
                  </a:ext>
                </a:extLst>
              </a:tr>
              <a:tr h="199349">
                <a:tc>
                  <a:txBody>
                    <a:bodyPr/>
                    <a:lstStyle/>
                    <a:p>
                      <a:pPr marL="0" marR="0" algn="ctr">
                        <a:lnSpc>
                          <a:spcPct val="106000"/>
                        </a:lnSpc>
                        <a:buNone/>
                      </a:pPr>
                      <a:r>
                        <a:rPr lang="en-US" sz="1100" kern="100">
                          <a:effectLst/>
                        </a:rPr>
                        <a:t>No. of patients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62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119</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24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392669108"/>
                  </a:ext>
                </a:extLst>
              </a:tr>
              <a:tr h="439206">
                <a:tc>
                  <a:txBody>
                    <a:bodyPr/>
                    <a:lstStyle/>
                    <a:p>
                      <a:pPr marL="0" marR="0" algn="ctr">
                        <a:lnSpc>
                          <a:spcPct val="106000"/>
                        </a:lnSpc>
                        <a:buNone/>
                      </a:pPr>
                      <a:r>
                        <a:rPr lang="en-US" sz="1100" kern="100">
                          <a:effectLst/>
                        </a:rPr>
                        <a:t>Median number of prior lines of therapy, n (range)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a:effectLst/>
                        </a:rPr>
                        <a: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4 (NA)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4 (NA)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394624702"/>
                  </a:ext>
                </a:extLst>
              </a:tr>
              <a:tr h="199349">
                <a:tc>
                  <a:txBody>
                    <a:bodyPr/>
                    <a:lstStyle/>
                    <a:p>
                      <a:pPr marL="0" marR="0" algn="ctr">
                        <a:lnSpc>
                          <a:spcPct val="106000"/>
                        </a:lnSpc>
                        <a:buNone/>
                      </a:pPr>
                      <a:r>
                        <a:rPr lang="en-US" sz="1100" kern="100">
                          <a:effectLst/>
                        </a:rPr>
                        <a:t>Prior Taxane, 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33 (53)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33 (100)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12 (50)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3281022095"/>
                  </a:ext>
                </a:extLst>
              </a:tr>
              <a:tr h="199349">
                <a:tc>
                  <a:txBody>
                    <a:bodyPr/>
                    <a:lstStyle/>
                    <a:p>
                      <a:pPr marL="0" marR="0" algn="ctr">
                        <a:lnSpc>
                          <a:spcPct val="106000"/>
                        </a:lnSpc>
                        <a:buNone/>
                      </a:pPr>
                      <a:r>
                        <a:rPr lang="en-US" sz="1100" kern="100">
                          <a:effectLst/>
                        </a:rPr>
                        <a:t>Prior ARPI, 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119 (100)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33 (100)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24 (100)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3318620626"/>
                  </a:ext>
                </a:extLst>
              </a:tr>
              <a:tr h="199349">
                <a:tc>
                  <a:txBody>
                    <a:bodyPr/>
                    <a:lstStyle/>
                    <a:p>
                      <a:pPr marL="0" marR="0" algn="ctr">
                        <a:lnSpc>
                          <a:spcPct val="106000"/>
                        </a:lnSpc>
                        <a:buNone/>
                      </a:pPr>
                      <a:r>
                        <a:rPr lang="en-US" sz="1100" kern="100">
                          <a:effectLst/>
                        </a:rPr>
                        <a:t>PSA50 responses, 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5 of 62 (8)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16 of 113 (14)</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0 of 24 (33.3)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621506305"/>
                  </a:ext>
                </a:extLst>
              </a:tr>
              <a:tr h="212481">
                <a:tc>
                  <a:txBody>
                    <a:bodyPr/>
                    <a:lstStyle/>
                    <a:p>
                      <a:pPr marL="0" marR="0" algn="ctr">
                        <a:lnSpc>
                          <a:spcPct val="115000"/>
                        </a:lnSpc>
                        <a:buNone/>
                      </a:pPr>
                      <a:r>
                        <a:rPr lang="en-US" sz="1100" kern="100">
                          <a:effectLst/>
                        </a:rPr>
                        <a:t>ORR, 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0 of 27 (0)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0 of 33 (0)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2 of 7 (28.5)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552089179"/>
                  </a:ext>
                </a:extLst>
              </a:tr>
              <a:tr h="419923">
                <a:tc>
                  <a:txBody>
                    <a:bodyPr/>
                    <a:lstStyle/>
                    <a:p>
                      <a:pPr marL="0" marR="0" algn="ctr">
                        <a:lnSpc>
                          <a:spcPct val="115000"/>
                        </a:lnSpc>
                        <a:buNone/>
                      </a:pPr>
                      <a:r>
                        <a:rPr lang="en-US" sz="1100" kern="100">
                          <a:effectLst/>
                        </a:rPr>
                        <a:t>Peripheral neuropathy, any G – G ≥ 3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71 – 10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NA – 7.6</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473847146"/>
                  </a:ext>
                </a:extLst>
              </a:tr>
              <a:tr h="419923">
                <a:tc>
                  <a:txBody>
                    <a:bodyPr/>
                    <a:lstStyle/>
                    <a:p>
                      <a:pPr marL="0" marR="0" algn="ctr">
                        <a:lnSpc>
                          <a:spcPct val="115000"/>
                        </a:lnSpc>
                        <a:buNone/>
                      </a:pPr>
                      <a:r>
                        <a:rPr lang="en-US" sz="1100" kern="100">
                          <a:effectLst/>
                        </a:rPr>
                        <a:t>Neutropenia, any G – G ≥ 3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a:effectLst/>
                        </a:rPr>
                        <a:t>NA – 31.4</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4019007697"/>
                  </a:ext>
                </a:extLst>
              </a:tr>
              <a:tr h="313068">
                <a:tc>
                  <a:txBody>
                    <a:bodyPr/>
                    <a:lstStyle/>
                    <a:p>
                      <a:pPr marL="0" marR="0" algn="ctr">
                        <a:lnSpc>
                          <a:spcPct val="115000"/>
                        </a:lnSpc>
                        <a:buNone/>
                      </a:pPr>
                      <a:r>
                        <a:rPr lang="en-US" sz="1100" kern="100">
                          <a:effectLst/>
                        </a:rPr>
                        <a:t>Nausea, any G – G ≥ 3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61 - NA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NA – 2.5</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21.2 - 0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045565134"/>
                  </a:ext>
                </a:extLst>
              </a:tr>
              <a:tr h="313068">
                <a:tc>
                  <a:txBody>
                    <a:bodyPr/>
                    <a:lstStyle/>
                    <a:p>
                      <a:pPr marL="0" marR="0" algn="ctr">
                        <a:lnSpc>
                          <a:spcPct val="115000"/>
                        </a:lnSpc>
                        <a:buNone/>
                      </a:pPr>
                      <a:r>
                        <a:rPr lang="en-US" sz="1100" kern="100">
                          <a:effectLst/>
                        </a:rPr>
                        <a:t>Fatigue, any G – G ≥ 3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60 - NA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NA – 16.8</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30.3 – 6.1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a:effectLst/>
                        </a:rPr>
                        <a:t>33.3 - 0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3509522853"/>
                  </a:ext>
                </a:extLst>
              </a:tr>
              <a:tr h="405781">
                <a:tc>
                  <a:txBody>
                    <a:bodyPr/>
                    <a:lstStyle/>
                    <a:p>
                      <a:pPr marL="0" marR="0" algn="ctr">
                        <a:lnSpc>
                          <a:spcPct val="115000"/>
                        </a:lnSpc>
                        <a:buNone/>
                      </a:pPr>
                      <a:r>
                        <a:rPr lang="en-US" sz="1100" kern="100">
                          <a:effectLst/>
                        </a:rPr>
                        <a:t>Reference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err="1">
                          <a:effectLst/>
                        </a:rPr>
                        <a:t>Milowsky</a:t>
                      </a:r>
                      <a:r>
                        <a:rPr lang="en-US" sz="1100" kern="100" dirty="0">
                          <a:effectLst/>
                        </a:rPr>
                        <a:t> et al., </a:t>
                      </a:r>
                      <a:r>
                        <a:rPr lang="en-US" sz="1100" i="1" kern="100" dirty="0">
                          <a:effectLst/>
                        </a:rPr>
                        <a:t>Urologic Oncology</a:t>
                      </a:r>
                      <a:r>
                        <a:rPr lang="en-US" sz="1100" kern="100" dirty="0">
                          <a:effectLst/>
                        </a:rPr>
                        <a:t>, 2016</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err="1">
                          <a:effectLst/>
                        </a:rPr>
                        <a:t>Petrylak</a:t>
                      </a:r>
                      <a:r>
                        <a:rPr lang="en-US" sz="1100" kern="100" dirty="0">
                          <a:effectLst/>
                        </a:rPr>
                        <a:t> et al., </a:t>
                      </a:r>
                      <a:r>
                        <a:rPr lang="en-US" sz="1100" i="1" kern="100" dirty="0">
                          <a:effectLst/>
                        </a:rPr>
                        <a:t>The Prostate</a:t>
                      </a:r>
                      <a:r>
                        <a:rPr lang="en-US" sz="1100" kern="100" dirty="0">
                          <a:effectLst/>
                        </a:rPr>
                        <a:t>, 2020</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a:effectLst/>
                        </a:rPr>
                        <a:t>de Bono et al., </a:t>
                      </a:r>
                      <a:r>
                        <a:rPr lang="en-US" sz="1100" i="1" kern="100" dirty="0">
                          <a:effectLst/>
                        </a:rPr>
                        <a:t>Clinical Cancer Research</a:t>
                      </a:r>
                      <a:r>
                        <a:rPr lang="en-US" sz="1100" kern="100" dirty="0">
                          <a:effectLst/>
                        </a:rPr>
                        <a:t>, 2021</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tc>
                  <a:txBody>
                    <a:bodyPr/>
                    <a:lstStyle/>
                    <a:p>
                      <a:pPr marL="0" marR="0" algn="ctr">
                        <a:lnSpc>
                          <a:spcPct val="106000"/>
                        </a:lnSpc>
                        <a:buNone/>
                      </a:pPr>
                      <a:r>
                        <a:rPr lang="en-US" sz="1100" kern="100" dirty="0">
                          <a:effectLst/>
                        </a:rPr>
                        <a:t>Shen et al., ESMO 2023</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232" marR="54232" marT="0" marB="0" anchor="ctr"/>
                </a:tc>
                <a:extLst>
                  <a:ext uri="{0D108BD9-81ED-4DB2-BD59-A6C34878D82A}">
                    <a16:rowId xmlns:a16="http://schemas.microsoft.com/office/drawing/2014/main" val="191992397"/>
                  </a:ext>
                </a:extLst>
              </a:tr>
            </a:tbl>
          </a:graphicData>
        </a:graphic>
      </p:graphicFrame>
      <p:sp>
        <p:nvSpPr>
          <p:cNvPr id="6" name="Rectangle 5">
            <a:extLst>
              <a:ext uri="{FF2B5EF4-FFF2-40B4-BE49-F238E27FC236}">
                <a16:creationId xmlns:a16="http://schemas.microsoft.com/office/drawing/2014/main" id="{F6E331DA-557C-68FF-0D4E-DD0585512043}"/>
              </a:ext>
            </a:extLst>
          </p:cNvPr>
          <p:cNvSpPr/>
          <p:nvPr/>
        </p:nvSpPr>
        <p:spPr>
          <a:xfrm>
            <a:off x="30178" y="4141090"/>
            <a:ext cx="12176911" cy="4426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443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9C6726-795B-BA21-0DD2-BB22EDD56D08}"/>
              </a:ext>
            </a:extLst>
          </p:cNvPr>
          <p:cNvSpPr>
            <a:spLocks noGrp="1"/>
          </p:cNvSpPr>
          <p:nvPr>
            <p:ph type="title"/>
          </p:nvPr>
        </p:nvSpPr>
        <p:spPr>
          <a:xfrm>
            <a:off x="15089" y="-155936"/>
            <a:ext cx="12192000" cy="873759"/>
          </a:xfrm>
        </p:spPr>
        <p:txBody>
          <a:bodyPr/>
          <a:lstStyle/>
          <a:p>
            <a:r>
              <a:rPr lang="en-LB" sz="2400" dirty="0"/>
              <a:t>Phase I/II Prospective Studies of ADCs in Prostate Cancer</a:t>
            </a:r>
            <a:r>
              <a:rPr lang="en-US" sz="2400" dirty="0"/>
              <a:t> (non-PSMA targets)</a:t>
            </a:r>
          </a:p>
        </p:txBody>
      </p:sp>
      <p:sp>
        <p:nvSpPr>
          <p:cNvPr id="9" name="Slide Number Placeholder 3">
            <a:extLst>
              <a:ext uri="{FF2B5EF4-FFF2-40B4-BE49-F238E27FC236}">
                <a16:creationId xmlns:a16="http://schemas.microsoft.com/office/drawing/2014/main" id="{78893A46-60A4-BEF5-33FE-0FCFFD45378E}"/>
              </a:ext>
            </a:extLst>
          </p:cNvPr>
          <p:cNvSpPr txBox="1">
            <a:spLocks/>
          </p:cNvSpPr>
          <p:nvPr/>
        </p:nvSpPr>
        <p:spPr>
          <a:xfrm>
            <a:off x="9433711" y="960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B8174D-3D80-4E2C-987B-2D45B0AEF028}" type="slidenum">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593698C-940D-5590-9CE4-910025215322}"/>
              </a:ext>
            </a:extLst>
          </p:cNvPr>
          <p:cNvGraphicFramePr>
            <a:graphicFrameLocks noGrp="1"/>
          </p:cNvGraphicFramePr>
          <p:nvPr/>
        </p:nvGraphicFramePr>
        <p:xfrm>
          <a:off x="15089" y="529869"/>
          <a:ext cx="12176913" cy="5943018"/>
        </p:xfrm>
        <a:graphic>
          <a:graphicData uri="http://schemas.openxmlformats.org/drawingml/2006/table">
            <a:tbl>
              <a:tblPr firstRow="1" firstCol="1" bandRow="1">
                <a:tableStyleId>{5C22544A-7EE6-4342-B048-85BDC9FD1C3A}</a:tableStyleId>
              </a:tblPr>
              <a:tblGrid>
                <a:gridCol w="1738264">
                  <a:extLst>
                    <a:ext uri="{9D8B030D-6E8A-4147-A177-3AD203B41FA5}">
                      <a16:colId xmlns:a16="http://schemas.microsoft.com/office/drawing/2014/main" val="3838551423"/>
                    </a:ext>
                  </a:extLst>
                </a:gridCol>
                <a:gridCol w="1737218">
                  <a:extLst>
                    <a:ext uri="{9D8B030D-6E8A-4147-A177-3AD203B41FA5}">
                      <a16:colId xmlns:a16="http://schemas.microsoft.com/office/drawing/2014/main" val="3226460176"/>
                    </a:ext>
                  </a:extLst>
                </a:gridCol>
                <a:gridCol w="1908693">
                  <a:extLst>
                    <a:ext uri="{9D8B030D-6E8A-4147-A177-3AD203B41FA5}">
                      <a16:colId xmlns:a16="http://schemas.microsoft.com/office/drawing/2014/main" val="4140076668"/>
                    </a:ext>
                  </a:extLst>
                </a:gridCol>
                <a:gridCol w="2247280">
                  <a:extLst>
                    <a:ext uri="{9D8B030D-6E8A-4147-A177-3AD203B41FA5}">
                      <a16:colId xmlns:a16="http://schemas.microsoft.com/office/drawing/2014/main" val="194937119"/>
                    </a:ext>
                  </a:extLst>
                </a:gridCol>
                <a:gridCol w="2247280">
                  <a:extLst>
                    <a:ext uri="{9D8B030D-6E8A-4147-A177-3AD203B41FA5}">
                      <a16:colId xmlns:a16="http://schemas.microsoft.com/office/drawing/2014/main" val="563195336"/>
                    </a:ext>
                  </a:extLst>
                </a:gridCol>
                <a:gridCol w="2298178">
                  <a:extLst>
                    <a:ext uri="{9D8B030D-6E8A-4147-A177-3AD203B41FA5}">
                      <a16:colId xmlns:a16="http://schemas.microsoft.com/office/drawing/2014/main" val="2150018307"/>
                    </a:ext>
                  </a:extLst>
                </a:gridCol>
              </a:tblGrid>
              <a:tr h="320587">
                <a:tc>
                  <a:txBody>
                    <a:bodyPr/>
                    <a:lstStyle/>
                    <a:p>
                      <a:pPr>
                        <a:buNone/>
                      </a:pPr>
                      <a:endParaRPr lang="en-US" sz="1000" kern="100">
                        <a:effectLst/>
                        <a:latin typeface="Aptos" panose="020B0004020202020204" pitchFamily="34" charset="0"/>
                      </a:endParaRPr>
                    </a:p>
                  </a:txBody>
                  <a:tcPr marL="42137" marR="42137" marT="0" marB="0" anchor="ctr"/>
                </a:tc>
                <a:tc>
                  <a:txBody>
                    <a:bodyPr/>
                    <a:lstStyle/>
                    <a:p>
                      <a:pPr marL="0" marR="0" algn="ctr">
                        <a:lnSpc>
                          <a:spcPct val="106000"/>
                        </a:lnSpc>
                        <a:buNone/>
                      </a:pPr>
                      <a:r>
                        <a:rPr lang="en-US" sz="1000" kern="1200" dirty="0">
                          <a:effectLst/>
                        </a:rPr>
                        <a:t>DSTP3086S</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lvl="0" indent="0" algn="ctr" defTabSz="914377" rtl="0" eaLnBrk="1" fontAlgn="auto" latinLnBrk="0" hangingPunct="1">
                        <a:lnSpc>
                          <a:spcPct val="106000"/>
                        </a:lnSpc>
                        <a:spcBef>
                          <a:spcPts val="0"/>
                        </a:spcBef>
                        <a:spcAft>
                          <a:spcPts val="0"/>
                        </a:spcAft>
                        <a:buClrTx/>
                        <a:buSzTx/>
                        <a:buFontTx/>
                        <a:buNone/>
                        <a:tabLst/>
                        <a:defRPr/>
                      </a:pPr>
                      <a:r>
                        <a:rPr lang="en-US" sz="1000" kern="1200" dirty="0">
                          <a:effectLst/>
                        </a:rPr>
                        <a:t>Sacituzumab </a:t>
                      </a:r>
                      <a:r>
                        <a:rPr lang="en-US" sz="1000" kern="1200" dirty="0" err="1">
                          <a:effectLst/>
                        </a:rPr>
                        <a:t>govitecan</a:t>
                      </a:r>
                      <a:r>
                        <a:rPr lang="en-US" sz="1000" kern="1200" dirty="0">
                          <a:effectLst/>
                        </a:rPr>
                        <a:t>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200" dirty="0">
                          <a:solidFill>
                            <a:schemeClr val="bg1"/>
                          </a:solidFill>
                          <a:effectLst/>
                        </a:rPr>
                        <a:t>FOR46</a:t>
                      </a:r>
                      <a:endParaRPr lang="en-US" sz="1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lvl="0" indent="0" algn="ctr" defTabSz="914377" rtl="0" eaLnBrk="1" fontAlgn="auto" latinLnBrk="0" hangingPunct="1">
                        <a:lnSpc>
                          <a:spcPct val="106000"/>
                        </a:lnSpc>
                        <a:spcBef>
                          <a:spcPts val="0"/>
                        </a:spcBef>
                        <a:spcAft>
                          <a:spcPts val="0"/>
                        </a:spcAft>
                        <a:buClrTx/>
                        <a:buSzTx/>
                        <a:buFontTx/>
                        <a:buNone/>
                        <a:tabLst/>
                        <a:defRPr/>
                      </a:pPr>
                      <a:r>
                        <a:rPr lang="en-US" sz="1000" b="1" i="0" dirty="0" err="1">
                          <a:solidFill>
                            <a:schemeClr val="bg1"/>
                          </a:solidFill>
                          <a:effectLst/>
                          <a:latin typeface="Roboto" panose="02000000000000000000" pitchFamily="2" charset="0"/>
                        </a:rPr>
                        <a:t>Ifinatamab</a:t>
                      </a:r>
                      <a:r>
                        <a:rPr lang="en-US" sz="1000" b="1" i="0" dirty="0">
                          <a:solidFill>
                            <a:schemeClr val="bg1"/>
                          </a:solidFill>
                          <a:effectLst/>
                          <a:latin typeface="Roboto" panose="02000000000000000000" pitchFamily="2" charset="0"/>
                        </a:rPr>
                        <a:t> </a:t>
                      </a:r>
                      <a:r>
                        <a:rPr lang="en-US" sz="1000" b="1" i="0" dirty="0" err="1">
                          <a:solidFill>
                            <a:schemeClr val="bg1"/>
                          </a:solidFill>
                          <a:effectLst/>
                          <a:latin typeface="Roboto" panose="02000000000000000000" pitchFamily="2" charset="0"/>
                        </a:rPr>
                        <a:t>Deruxtecan</a:t>
                      </a:r>
                      <a:r>
                        <a:rPr lang="en-US" sz="1000" b="1" i="0" dirty="0">
                          <a:solidFill>
                            <a:schemeClr val="bg1"/>
                          </a:solidFill>
                          <a:effectLst/>
                          <a:latin typeface="Roboto" panose="02000000000000000000" pitchFamily="2" charset="0"/>
                        </a:rPr>
                        <a:t>/DS-7300a</a:t>
                      </a:r>
                    </a:p>
                  </a:txBody>
                  <a:tcPr marL="42137" marR="42137" marT="0" marB="0" anchor="ctr"/>
                </a:tc>
                <a:tc>
                  <a:txBody>
                    <a:bodyPr/>
                    <a:lstStyle/>
                    <a:p>
                      <a:pPr marL="0" marR="0" algn="ctr">
                        <a:lnSpc>
                          <a:spcPct val="106000"/>
                        </a:lnSpc>
                        <a:buNone/>
                      </a:pPr>
                      <a:r>
                        <a:rPr lang="en-US" sz="1000" kern="1200" dirty="0">
                          <a:effectLst/>
                        </a:rPr>
                        <a:t>DB 1311/BNT324</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619863090"/>
                  </a:ext>
                </a:extLst>
              </a:tr>
              <a:tr h="187856">
                <a:tc>
                  <a:txBody>
                    <a:bodyPr/>
                    <a:lstStyle/>
                    <a:p>
                      <a:pPr marL="0" marR="0" algn="ctr">
                        <a:lnSpc>
                          <a:spcPct val="106000"/>
                        </a:lnSpc>
                        <a:buNone/>
                      </a:pPr>
                      <a:r>
                        <a:rPr lang="en-US" sz="1000" kern="100">
                          <a:effectLst/>
                        </a:rPr>
                        <a:t>NCT#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NCT01283373</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NCT03725761</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NCT03575819</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200" b="0" i="0" kern="1200" dirty="0">
                          <a:solidFill>
                            <a:schemeClr val="dk1"/>
                          </a:solidFill>
                          <a:effectLst/>
                          <a:latin typeface="+mn-lt"/>
                          <a:ea typeface="+mn-ea"/>
                          <a:cs typeface="+mn-cs"/>
                        </a:rPr>
                        <a:t>NCT04145622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NCT05914116</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900124918"/>
                  </a:ext>
                </a:extLst>
              </a:tr>
              <a:tr h="577029">
                <a:tc>
                  <a:txBody>
                    <a:bodyPr/>
                    <a:lstStyle/>
                    <a:p>
                      <a:pPr marL="0" marR="0" algn="ctr">
                        <a:lnSpc>
                          <a:spcPct val="106000"/>
                        </a:lnSpc>
                        <a:buNone/>
                      </a:pPr>
                      <a:r>
                        <a:rPr lang="en-US" sz="1000" kern="100" dirty="0">
                          <a:effectLst/>
                        </a:rPr>
                        <a:t>Patient population</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mCRPC</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mCRPC with prior progression on ARPI</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mCRPC previously treated with an ARPI but chemotherapy-naïve in the mCRPC setting</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err="1">
                          <a:effectLst/>
                        </a:rPr>
                        <a:t>mCRPC</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Advanced/metastatic solid tumors (including </a:t>
                      </a:r>
                      <a:r>
                        <a:rPr lang="en-US" sz="1000" kern="100" dirty="0" err="1">
                          <a:effectLst/>
                        </a:rPr>
                        <a:t>mCPRC</a:t>
                      </a: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2341874042"/>
                  </a:ext>
                </a:extLst>
              </a:tr>
              <a:tr h="187856">
                <a:tc>
                  <a:txBody>
                    <a:bodyPr/>
                    <a:lstStyle/>
                    <a:p>
                      <a:pPr marL="0" marR="0" algn="ctr">
                        <a:lnSpc>
                          <a:spcPct val="106000"/>
                        </a:lnSpc>
                        <a:buNone/>
                      </a:pPr>
                      <a:r>
                        <a:rPr lang="en-US" sz="1000" kern="100">
                          <a:effectLst/>
                        </a:rPr>
                        <a:t>Study design</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Phase I</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Phase II</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Phase I</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Phase I/II</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Phase I / II</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902707666"/>
                  </a:ext>
                </a:extLst>
              </a:tr>
              <a:tr h="187856">
                <a:tc>
                  <a:txBody>
                    <a:bodyPr/>
                    <a:lstStyle/>
                    <a:p>
                      <a:pPr marL="0" marR="0" algn="ctr">
                        <a:lnSpc>
                          <a:spcPct val="106000"/>
                        </a:lnSpc>
                        <a:buNone/>
                      </a:pPr>
                      <a:r>
                        <a:rPr lang="en-US" sz="1000" kern="100">
                          <a:effectLst/>
                        </a:rPr>
                        <a:t>Tumor antigen target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200">
                          <a:effectLst/>
                        </a:rPr>
                        <a:t>STEAP-1</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TROP-2</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CD46</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b="0" i="0" kern="1200" dirty="0">
                          <a:solidFill>
                            <a:schemeClr val="dk1"/>
                          </a:solidFill>
                          <a:effectLst/>
                          <a:latin typeface="+mn-lt"/>
                          <a:ea typeface="+mn-ea"/>
                          <a:cs typeface="+mn-cs"/>
                        </a:rPr>
                        <a:t>B7-H3</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B7-H3</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981215157"/>
                  </a:ext>
                </a:extLst>
              </a:tr>
              <a:tr h="382443">
                <a:tc>
                  <a:txBody>
                    <a:bodyPr/>
                    <a:lstStyle/>
                    <a:p>
                      <a:pPr marL="0" marR="0" algn="ctr">
                        <a:lnSpc>
                          <a:spcPct val="106000"/>
                        </a:lnSpc>
                        <a:buNone/>
                      </a:pPr>
                      <a:r>
                        <a:rPr lang="en-US" sz="1000" kern="100" dirty="0">
                          <a:effectLst/>
                        </a:rPr>
                        <a:t>Payload</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Monomethyl</a:t>
                      </a:r>
                      <a:endParaRPr lang="en-US" sz="1050" kern="100" dirty="0">
                        <a:effectLst/>
                      </a:endParaRPr>
                    </a:p>
                    <a:p>
                      <a:pPr marL="0" marR="0" algn="ctr">
                        <a:lnSpc>
                          <a:spcPct val="106000"/>
                        </a:lnSpc>
                        <a:buNone/>
                      </a:pPr>
                      <a:r>
                        <a:rPr lang="en-US" sz="1000" kern="100" dirty="0">
                          <a:effectLst/>
                        </a:rPr>
                        <a:t>auristatin 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SN-38</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Monomethyl</a:t>
                      </a:r>
                      <a:endParaRPr lang="en-US" sz="1050" kern="100" dirty="0">
                        <a:effectLst/>
                      </a:endParaRPr>
                    </a:p>
                    <a:p>
                      <a:pPr marL="0" marR="0" algn="ctr">
                        <a:lnSpc>
                          <a:spcPct val="106000"/>
                        </a:lnSpc>
                        <a:buNone/>
                      </a:pPr>
                      <a:r>
                        <a:rPr lang="en-US" sz="1000" kern="100" dirty="0">
                          <a:effectLst/>
                        </a:rPr>
                        <a:t>auristatin 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50" dirty="0"/>
                        <a:t>DNA topoisomerase I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DNA topoisomerase 1</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32812396"/>
                  </a:ext>
                </a:extLst>
              </a:tr>
              <a:tr h="187856">
                <a:tc>
                  <a:txBody>
                    <a:bodyPr/>
                    <a:lstStyle/>
                    <a:p>
                      <a:pPr marL="0" marR="0" algn="ctr">
                        <a:lnSpc>
                          <a:spcPct val="106000"/>
                        </a:lnSpc>
                        <a:buNone/>
                      </a:pPr>
                      <a:r>
                        <a:rPr lang="en-US" sz="1000" kern="100">
                          <a:effectLst/>
                        </a:rPr>
                        <a:t>Primary endpoint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Safety, RP2D</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PSA response rate</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MTD</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50" dirty="0"/>
                        <a:t>Safety and tolerability</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ORR</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774141091"/>
                  </a:ext>
                </a:extLst>
              </a:tr>
              <a:tr h="187856">
                <a:tc>
                  <a:txBody>
                    <a:bodyPr/>
                    <a:lstStyle/>
                    <a:p>
                      <a:pPr marL="0" marR="0" algn="ctr">
                        <a:lnSpc>
                          <a:spcPct val="106000"/>
                        </a:lnSpc>
                        <a:buNone/>
                      </a:pPr>
                      <a:r>
                        <a:rPr lang="en-US" sz="1000" kern="100">
                          <a:effectLst/>
                        </a:rPr>
                        <a:t>No. of patients</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77</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30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56</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50" dirty="0"/>
                        <a:t>29</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73 (patients with </a:t>
                      </a:r>
                      <a:r>
                        <a:rPr lang="en-US" sz="1000" kern="100" dirty="0" err="1">
                          <a:effectLst/>
                        </a:rPr>
                        <a:t>mCRPC</a:t>
                      </a: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753890073"/>
                  </a:ext>
                </a:extLst>
              </a:tr>
              <a:tr h="382443">
                <a:tc>
                  <a:txBody>
                    <a:bodyPr/>
                    <a:lstStyle/>
                    <a:p>
                      <a:pPr marL="0" marR="0" algn="ctr">
                        <a:lnSpc>
                          <a:spcPct val="106000"/>
                        </a:lnSpc>
                        <a:buNone/>
                      </a:pPr>
                      <a:r>
                        <a:rPr lang="en-US" sz="1000" kern="100" dirty="0">
                          <a:effectLst/>
                        </a:rPr>
                        <a:t>Median number of prior lines of therapy, n (range)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0">
                          <a:effectLst/>
                        </a:rPr>
                        <a:t>5 (2 – 14)</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r>
                        <a:rPr lang="en-US" sz="1000" b="0" dirty="0"/>
                        <a:t>Part 1 (dose-escalation): Median 6.0 prior lines of therapy (range 2–10)</a:t>
                      </a:r>
                    </a:p>
                    <a:p>
                      <a:r>
                        <a:rPr lang="en-US" sz="1000" b="0" dirty="0"/>
                        <a:t>Part 2 (dose-expansion): Median 5.0 prior lines of therapy (range 3–10)</a:t>
                      </a:r>
                    </a:p>
                  </a:txBody>
                  <a:tcPr marL="42137" marR="42137" marT="0" marB="0" anchor="ctr"/>
                </a:tc>
                <a:tc>
                  <a:txBody>
                    <a:bodyPr/>
                    <a:lstStyle/>
                    <a:p>
                      <a:pPr marL="0" marR="0" algn="ctr">
                        <a:lnSpc>
                          <a:spcPct val="106000"/>
                        </a:lnSpc>
                        <a:buNone/>
                      </a:pPr>
                      <a:r>
                        <a:rPr lang="en-US" sz="1000" kern="100" dirty="0">
                          <a:effectLst/>
                        </a:rPr>
                        <a:t>4 (1 – 14)</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081914679"/>
                  </a:ext>
                </a:extLst>
              </a:tr>
              <a:tr h="382443">
                <a:tc>
                  <a:txBody>
                    <a:bodyPr/>
                    <a:lstStyle/>
                    <a:p>
                      <a:pPr marL="0" marR="0" algn="ctr">
                        <a:lnSpc>
                          <a:spcPct val="106000"/>
                        </a:lnSpc>
                        <a:buNone/>
                      </a:pPr>
                      <a:r>
                        <a:rPr lang="en-US" sz="1000" kern="100" dirty="0">
                          <a:effectLst/>
                        </a:rPr>
                        <a:t>Prior </a:t>
                      </a:r>
                      <a:r>
                        <a:rPr lang="en-US" sz="1000" kern="100" dirty="0" err="1">
                          <a:effectLst/>
                        </a:rPr>
                        <a:t>taxane</a:t>
                      </a:r>
                      <a:r>
                        <a:rPr lang="en-US" sz="1000" kern="100" dirty="0">
                          <a:effectLst/>
                        </a:rPr>
                        <a:t>, n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Docetaxel: 43 (56)</a:t>
                      </a:r>
                      <a:endParaRPr lang="en-US" sz="1050" kern="100">
                        <a:effectLst/>
                      </a:endParaRPr>
                    </a:p>
                    <a:p>
                      <a:pPr marL="0" marR="0" algn="ctr">
                        <a:lnSpc>
                          <a:spcPct val="106000"/>
                        </a:lnSpc>
                        <a:buNone/>
                      </a:pPr>
                      <a:r>
                        <a:rPr lang="en-US" sz="1000" kern="100">
                          <a:effectLst/>
                        </a:rPr>
                        <a:t>Cabazitaxel: 8 (10)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6 (30) in mHSPC</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0 (0)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Docetaxel: 68 (93.2)</a:t>
                      </a:r>
                      <a:endParaRPr lang="en-US" sz="1050" kern="100" dirty="0">
                        <a:effectLst/>
                      </a:endParaRPr>
                    </a:p>
                    <a:p>
                      <a:pPr marL="0" marR="0" algn="ctr">
                        <a:lnSpc>
                          <a:spcPct val="106000"/>
                        </a:lnSpc>
                        <a:buNone/>
                      </a:pPr>
                      <a:r>
                        <a:rPr lang="en-US" sz="1000" kern="100" dirty="0" err="1">
                          <a:effectLst/>
                        </a:rPr>
                        <a:t>Cabazitaxel</a:t>
                      </a:r>
                      <a:r>
                        <a:rPr lang="en-US" sz="1000" kern="100" dirty="0">
                          <a:effectLst/>
                        </a:rPr>
                        <a:t>: 29 (39.7)</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2296790581"/>
                  </a:ext>
                </a:extLst>
              </a:tr>
              <a:tr h="382443">
                <a:tc>
                  <a:txBody>
                    <a:bodyPr/>
                    <a:lstStyle/>
                    <a:p>
                      <a:pPr marL="0" marR="0" algn="ctr">
                        <a:lnSpc>
                          <a:spcPct val="106000"/>
                        </a:lnSpc>
                        <a:buNone/>
                      </a:pPr>
                      <a:r>
                        <a:rPr lang="en-US" sz="1000" kern="100">
                          <a:effectLst/>
                        </a:rPr>
                        <a:t>Prior ARPI, n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Abiraterone: 52 (68)</a:t>
                      </a:r>
                      <a:endParaRPr lang="en-US" sz="1050" kern="100">
                        <a:effectLst/>
                      </a:endParaRPr>
                    </a:p>
                    <a:p>
                      <a:pPr marL="0" marR="0" algn="ctr">
                        <a:lnSpc>
                          <a:spcPct val="106000"/>
                        </a:lnSpc>
                        <a:buNone/>
                      </a:pPr>
                      <a:r>
                        <a:rPr lang="en-US" sz="1000" kern="100">
                          <a:effectLst/>
                        </a:rPr>
                        <a:t>Enzalutamide: 35 (45)</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20 (100)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56 (100)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70 (95.9)</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877241983"/>
                  </a:ext>
                </a:extLst>
              </a:tr>
              <a:tr h="187856">
                <a:tc>
                  <a:txBody>
                    <a:bodyPr/>
                    <a:lstStyle/>
                    <a:p>
                      <a:pPr marL="0" marR="0" algn="ctr">
                        <a:lnSpc>
                          <a:spcPct val="106000"/>
                        </a:lnSpc>
                        <a:buNone/>
                      </a:pPr>
                      <a:r>
                        <a:rPr lang="en-US" sz="1000" kern="100" dirty="0">
                          <a:effectLst/>
                        </a:rPr>
                        <a:t>PSA50 response, n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11 of 77 (14.3)</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0 (0)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14 of 39 (36)</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2475759150"/>
                  </a:ext>
                </a:extLst>
              </a:tr>
              <a:tr h="200247">
                <a:tc>
                  <a:txBody>
                    <a:bodyPr/>
                    <a:lstStyle/>
                    <a:p>
                      <a:pPr marL="0" marR="0" algn="ctr">
                        <a:lnSpc>
                          <a:spcPct val="115000"/>
                        </a:lnSpc>
                        <a:buNone/>
                      </a:pPr>
                      <a:r>
                        <a:rPr lang="en-US" sz="1000" kern="100">
                          <a:effectLst/>
                        </a:rPr>
                        <a:t>ORR, n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1 of 46 (2.7)</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 of 25 (20)</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50" dirty="0"/>
                        <a:t> 6 of 29 (20.7)</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22 of 52 (42.3)</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320697039"/>
                  </a:ext>
                </a:extLst>
              </a:tr>
              <a:tr h="383399">
                <a:tc>
                  <a:txBody>
                    <a:bodyPr/>
                    <a:lstStyle/>
                    <a:p>
                      <a:pPr marL="0" marR="0" algn="ctr">
                        <a:lnSpc>
                          <a:spcPct val="115000"/>
                        </a:lnSpc>
                        <a:buNone/>
                      </a:pPr>
                      <a:r>
                        <a:rPr lang="en-US" sz="1000" kern="100" dirty="0">
                          <a:effectLst/>
                        </a:rPr>
                        <a:t>Median rPFS, months (95% CI)</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0">
                          <a:effectLst/>
                        </a:rPr>
                        <a:t>8.7 (NA)</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5.5 (5.3 – NR)</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NE (5.7 – NE)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068013628"/>
                  </a:ext>
                </a:extLst>
              </a:tr>
              <a:tr h="411355">
                <a:tc>
                  <a:txBody>
                    <a:bodyPr/>
                    <a:lstStyle/>
                    <a:p>
                      <a:pPr marL="0" marR="0" algn="ctr">
                        <a:lnSpc>
                          <a:spcPct val="115000"/>
                        </a:lnSpc>
                        <a:buNone/>
                      </a:pPr>
                      <a:r>
                        <a:rPr lang="en-US" sz="1000" kern="100">
                          <a:effectLst/>
                        </a:rPr>
                        <a:t>Peripheral neuropathy, any G – G ≥ 3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51 – 4</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0">
                          <a:effectLst/>
                        </a:rPr>
                        <a:t>32.1 - NA</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784269526"/>
                  </a:ext>
                </a:extLst>
              </a:tr>
              <a:tr h="383399">
                <a:tc>
                  <a:txBody>
                    <a:bodyPr/>
                    <a:lstStyle/>
                    <a:p>
                      <a:pPr marL="0" marR="0" algn="ctr">
                        <a:lnSpc>
                          <a:spcPct val="115000"/>
                        </a:lnSpc>
                        <a:buNone/>
                      </a:pPr>
                      <a:r>
                        <a:rPr lang="en-US" sz="1000" kern="100">
                          <a:effectLst/>
                        </a:rPr>
                        <a:t>Neutropenia, any G – G ≥ 3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85 - NA</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41.1 - NA</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13.2 – 7.9</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456847791"/>
                  </a:ext>
                </a:extLst>
              </a:tr>
              <a:tr h="200247">
                <a:tc>
                  <a:txBody>
                    <a:bodyPr/>
                    <a:lstStyle/>
                    <a:p>
                      <a:pPr marL="0" marR="0" algn="ctr">
                        <a:lnSpc>
                          <a:spcPct val="115000"/>
                        </a:lnSpc>
                        <a:buNone/>
                      </a:pPr>
                      <a:r>
                        <a:rPr lang="en-US" sz="1000" kern="100">
                          <a:effectLst/>
                        </a:rPr>
                        <a:t>Nausea, any G – G ≥ 3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38 – 1</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44.7 - 0</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2564359230"/>
                  </a:ext>
                </a:extLst>
              </a:tr>
              <a:tr h="200247">
                <a:tc>
                  <a:txBody>
                    <a:bodyPr/>
                    <a:lstStyle/>
                    <a:p>
                      <a:pPr marL="0" marR="0" algn="ctr">
                        <a:lnSpc>
                          <a:spcPct val="115000"/>
                        </a:lnSpc>
                        <a:buNone/>
                      </a:pPr>
                      <a:r>
                        <a:rPr lang="en-US" sz="1000" kern="100">
                          <a:effectLst/>
                        </a:rPr>
                        <a:t>Fatigue, any G – G ≥ 3 (%)</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56 – 4</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a:effectLst/>
                        </a:rPr>
                        <a:t>-</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21.1 - 0</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399212716"/>
                  </a:ext>
                </a:extLst>
              </a:tr>
              <a:tr h="382443">
                <a:tc>
                  <a:txBody>
                    <a:bodyPr/>
                    <a:lstStyle/>
                    <a:p>
                      <a:pPr marL="0" marR="0" algn="ctr">
                        <a:lnSpc>
                          <a:spcPct val="115000"/>
                        </a:lnSpc>
                        <a:buNone/>
                      </a:pPr>
                      <a:r>
                        <a:rPr lang="en-US" sz="1000" kern="100">
                          <a:effectLst/>
                        </a:rPr>
                        <a:t>References</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Danila et al., ASCO 2019</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Lang et al., ESMO 2024</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00" kern="100" dirty="0">
                          <a:effectLst/>
                        </a:rPr>
                        <a:t>Aggarwal et al., </a:t>
                      </a:r>
                      <a:r>
                        <a:rPr lang="en-US" sz="1000" i="1" kern="100" dirty="0">
                          <a:effectLst/>
                        </a:rPr>
                        <a:t>Journal of Clinical Oncology</a:t>
                      </a:r>
                      <a:r>
                        <a:rPr lang="en-US" sz="1000" kern="100" dirty="0">
                          <a:effectLst/>
                        </a:rPr>
                        <a:t>, 2025</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tc>
                  <a:txBody>
                    <a:bodyPr/>
                    <a:lstStyle/>
                    <a:p>
                      <a:pPr marL="0" marR="0" algn="ctr">
                        <a:lnSpc>
                          <a:spcPct val="106000"/>
                        </a:lnSpc>
                        <a:buNone/>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Patel MR, et al., ASCO 2022</a:t>
                      </a:r>
                    </a:p>
                  </a:txBody>
                  <a:tcPr marL="42137" marR="42137" marT="0" marB="0" anchor="ctr"/>
                </a:tc>
                <a:tc>
                  <a:txBody>
                    <a:bodyPr/>
                    <a:lstStyle/>
                    <a:p>
                      <a:pPr marL="0" marR="0" algn="ctr">
                        <a:lnSpc>
                          <a:spcPct val="106000"/>
                        </a:lnSpc>
                        <a:buNone/>
                      </a:pPr>
                      <a:r>
                        <a:rPr lang="en-US" sz="1000" kern="100" dirty="0">
                          <a:effectLst/>
                        </a:rPr>
                        <a:t>Parsonson et al., ASCO 2025</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2137" marR="42137" marT="0" marB="0" anchor="ctr"/>
                </a:tc>
                <a:extLst>
                  <a:ext uri="{0D108BD9-81ED-4DB2-BD59-A6C34878D82A}">
                    <a16:rowId xmlns:a16="http://schemas.microsoft.com/office/drawing/2014/main" val="1745609083"/>
                  </a:ext>
                </a:extLst>
              </a:tr>
            </a:tbl>
          </a:graphicData>
        </a:graphic>
      </p:graphicFrame>
      <p:sp>
        <p:nvSpPr>
          <p:cNvPr id="2" name="Rectangle 1">
            <a:extLst>
              <a:ext uri="{FF2B5EF4-FFF2-40B4-BE49-F238E27FC236}">
                <a16:creationId xmlns:a16="http://schemas.microsoft.com/office/drawing/2014/main" id="{9AF29A33-17A1-7C27-1DFB-F2D4D0FD9652}"/>
              </a:ext>
            </a:extLst>
          </p:cNvPr>
          <p:cNvSpPr/>
          <p:nvPr/>
        </p:nvSpPr>
        <p:spPr>
          <a:xfrm>
            <a:off x="33544" y="4098258"/>
            <a:ext cx="12161822" cy="7785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3046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40A919-AAA9-21B0-16A5-206E8E0950D5}"/>
              </a:ext>
            </a:extLst>
          </p:cNvPr>
          <p:cNvSpPr>
            <a:spLocks noGrp="1"/>
          </p:cNvSpPr>
          <p:nvPr>
            <p:ph type="title"/>
          </p:nvPr>
        </p:nvSpPr>
        <p:spPr>
          <a:xfrm>
            <a:off x="738448" y="133031"/>
            <a:ext cx="10515600" cy="667262"/>
          </a:xfrm>
        </p:spPr>
        <p:txBody>
          <a:bodyPr>
            <a:noAutofit/>
          </a:bodyPr>
          <a:lstStyle/>
          <a:p>
            <a:pPr algn="ctr"/>
            <a:r>
              <a:rPr lang="en-US" sz="2800" b="1" dirty="0">
                <a:latin typeface="Calibri" panose="020F0502020204030204" pitchFamily="34" charset="0"/>
                <a:cs typeface="Calibri" panose="020F0502020204030204" pitchFamily="34" charset="0"/>
              </a:rPr>
              <a:t>Phase 3 IDeate-Prostate01 trial: B7-H3-directed ADC vs Docetaxel </a:t>
            </a:r>
          </a:p>
        </p:txBody>
      </p:sp>
      <p:sp>
        <p:nvSpPr>
          <p:cNvPr id="16" name="Rounded Rectangle 6">
            <a:extLst>
              <a:ext uri="{FF2B5EF4-FFF2-40B4-BE49-F238E27FC236}">
                <a16:creationId xmlns:a16="http://schemas.microsoft.com/office/drawing/2014/main" id="{53994725-605F-5D8A-D837-38BB2554A326}"/>
              </a:ext>
            </a:extLst>
          </p:cNvPr>
          <p:cNvSpPr/>
          <p:nvPr/>
        </p:nvSpPr>
        <p:spPr>
          <a:xfrm>
            <a:off x="304796" y="1101212"/>
            <a:ext cx="3347150" cy="4552333"/>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Eligibility</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Inclusion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mCRPC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Progression while on ADT within 6 months prior to entering the study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Prior progression on ARPI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Exclusion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Received prior treatment with a taxane-based chemotherapy agent for mCRPC</a:t>
            </a:r>
          </a:p>
          <a:p>
            <a:pPr marL="0" marR="0" lvl="0" indent="0" algn="l"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EAA3E31C-DE6B-BF32-07ED-F000FF4C325F}"/>
              </a:ext>
            </a:extLst>
          </p:cNvPr>
          <p:cNvSpPr/>
          <p:nvPr/>
        </p:nvSpPr>
        <p:spPr>
          <a:xfrm>
            <a:off x="385631" y="5910451"/>
            <a:ext cx="4534938" cy="261610"/>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NCT06925737</a:t>
            </a:r>
          </a:p>
        </p:txBody>
      </p:sp>
      <p:sp>
        <p:nvSpPr>
          <p:cNvPr id="18" name="Rounded Rectangle 3">
            <a:extLst>
              <a:ext uri="{FF2B5EF4-FFF2-40B4-BE49-F238E27FC236}">
                <a16:creationId xmlns:a16="http://schemas.microsoft.com/office/drawing/2014/main" id="{65E129E0-74EE-9A6E-AC90-5C800CB7D7D7}"/>
              </a:ext>
            </a:extLst>
          </p:cNvPr>
          <p:cNvSpPr/>
          <p:nvPr/>
        </p:nvSpPr>
        <p:spPr>
          <a:xfrm>
            <a:off x="8227942" y="1052052"/>
            <a:ext cx="3499884" cy="4974895"/>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endpoints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Primary Outcomes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OS</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rPFS</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Secondary Outcomes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Subsequent Therapy </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OR</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DOR</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Pain Progression </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PSA Progression</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PSA Response</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Symptomatic Skeletal-Related Event </a:t>
            </a: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Incidence of Adverse Events</a:t>
            </a:r>
          </a:p>
        </p:txBody>
      </p:sp>
      <p:sp>
        <p:nvSpPr>
          <p:cNvPr id="19" name="Rounded Rectangle 4">
            <a:extLst>
              <a:ext uri="{FF2B5EF4-FFF2-40B4-BE49-F238E27FC236}">
                <a16:creationId xmlns:a16="http://schemas.microsoft.com/office/drawing/2014/main" id="{247CF906-BA42-A376-C0F7-2A7799754EBE}"/>
              </a:ext>
            </a:extLst>
          </p:cNvPr>
          <p:cNvSpPr/>
          <p:nvPr/>
        </p:nvSpPr>
        <p:spPr>
          <a:xfrm>
            <a:off x="5748118" y="1675973"/>
            <a:ext cx="1865166" cy="1177798"/>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Ifinatamab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deruxtecan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(B7-H3-directed ADC)</a:t>
            </a:r>
            <a:endParaRPr kumimoji="0" lang="en-US" sz="1050" b="1"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20" name="Rounded Rectangle 5">
            <a:extLst>
              <a:ext uri="{FF2B5EF4-FFF2-40B4-BE49-F238E27FC236}">
                <a16:creationId xmlns:a16="http://schemas.microsoft.com/office/drawing/2014/main" id="{00FF6461-9CF0-8494-6FD6-34982C756920}"/>
              </a:ext>
            </a:extLst>
          </p:cNvPr>
          <p:cNvSpPr/>
          <p:nvPr/>
        </p:nvSpPr>
        <p:spPr>
          <a:xfrm>
            <a:off x="5766301" y="3938761"/>
            <a:ext cx="1828800" cy="951444"/>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Docetaxel</a:t>
            </a:r>
          </a:p>
        </p:txBody>
      </p:sp>
      <p:sp>
        <p:nvSpPr>
          <p:cNvPr id="21" name="AutoShape 17">
            <a:extLst>
              <a:ext uri="{FF2B5EF4-FFF2-40B4-BE49-F238E27FC236}">
                <a16:creationId xmlns:a16="http://schemas.microsoft.com/office/drawing/2014/main" id="{6EB3E6C3-222F-6375-2E43-072CC8AE2349}"/>
              </a:ext>
            </a:extLst>
          </p:cNvPr>
          <p:cNvSpPr>
            <a:spLocks noChangeArrowheads="1"/>
          </p:cNvSpPr>
          <p:nvPr/>
        </p:nvSpPr>
        <p:spPr bwMode="auto">
          <a:xfrm>
            <a:off x="4243728" y="1663573"/>
            <a:ext cx="800393" cy="332785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~1440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p:txBody>
      </p:sp>
      <p:cxnSp>
        <p:nvCxnSpPr>
          <p:cNvPr id="22" name="Straight Arrow Connector 21">
            <a:extLst>
              <a:ext uri="{FF2B5EF4-FFF2-40B4-BE49-F238E27FC236}">
                <a16:creationId xmlns:a16="http://schemas.microsoft.com/office/drawing/2014/main" id="{5EE2E3C1-48CF-81D0-6988-D3127C57174D}"/>
              </a:ext>
            </a:extLst>
          </p:cNvPr>
          <p:cNvCxnSpPr/>
          <p:nvPr/>
        </p:nvCxnSpPr>
        <p:spPr>
          <a:xfrm>
            <a:off x="3671610" y="3337465"/>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10">
            <a:extLst>
              <a:ext uri="{FF2B5EF4-FFF2-40B4-BE49-F238E27FC236}">
                <a16:creationId xmlns:a16="http://schemas.microsoft.com/office/drawing/2014/main" id="{F2C44E2A-E5C9-7A77-1D1C-44E995EC69F2}"/>
              </a:ext>
            </a:extLst>
          </p:cNvPr>
          <p:cNvCxnSpPr>
            <a:cxnSpLocks/>
          </p:cNvCxnSpPr>
          <p:nvPr/>
        </p:nvCxnSpPr>
        <p:spPr>
          <a:xfrm>
            <a:off x="5084645" y="3337465"/>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Elbow Connector 11">
            <a:extLst>
              <a:ext uri="{FF2B5EF4-FFF2-40B4-BE49-F238E27FC236}">
                <a16:creationId xmlns:a16="http://schemas.microsoft.com/office/drawing/2014/main" id="{D42B0002-0601-E6D0-1FFD-F769B7FEE9A8}"/>
              </a:ext>
            </a:extLst>
          </p:cNvPr>
          <p:cNvCxnSpPr>
            <a:cxnSpLocks/>
          </p:cNvCxnSpPr>
          <p:nvPr/>
        </p:nvCxnSpPr>
        <p:spPr>
          <a:xfrm flipV="1">
            <a:off x="5083699" y="2264872"/>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BC3848E-6944-27B5-30CE-D36FAC099385}"/>
              </a:ext>
            </a:extLst>
          </p:cNvPr>
          <p:cNvCxnSpPr/>
          <p:nvPr/>
        </p:nvCxnSpPr>
        <p:spPr>
          <a:xfrm>
            <a:off x="7634554" y="2264872"/>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6F65AD7-E716-6332-C8A5-4EBF4D4FE37F}"/>
              </a:ext>
            </a:extLst>
          </p:cNvPr>
          <p:cNvCxnSpPr/>
          <p:nvPr/>
        </p:nvCxnSpPr>
        <p:spPr>
          <a:xfrm>
            <a:off x="7655824" y="4429383"/>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1238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5B699-B5C1-1A67-AD15-5B654D564549}"/>
            </a:ext>
          </a:extLst>
        </p:cNvPr>
        <p:cNvGrpSpPr/>
        <p:nvPr/>
      </p:nvGrpSpPr>
      <p:grpSpPr>
        <a:xfrm>
          <a:off x="0" y="0"/>
          <a:ext cx="0" cy="0"/>
          <a:chOff x="0" y="0"/>
          <a:chExt cx="0" cy="0"/>
        </a:xfrm>
      </p:grpSpPr>
      <p:pic>
        <p:nvPicPr>
          <p:cNvPr id="6" name="Picture 5" descr="A diagram of a cell division&#10;&#10;Description automatically generated">
            <a:extLst>
              <a:ext uri="{FF2B5EF4-FFF2-40B4-BE49-F238E27FC236}">
                <a16:creationId xmlns:a16="http://schemas.microsoft.com/office/drawing/2014/main" id="{74F50091-531D-32CC-D650-08F9B971DB73}"/>
              </a:ext>
            </a:extLst>
          </p:cNvPr>
          <p:cNvPicPr>
            <a:picLocks noChangeAspect="1"/>
          </p:cNvPicPr>
          <p:nvPr/>
        </p:nvPicPr>
        <p:blipFill rotWithShape="1">
          <a:blip r:embed="rId3"/>
          <a:srcRect t="5675"/>
          <a:stretch/>
        </p:blipFill>
        <p:spPr>
          <a:xfrm>
            <a:off x="7568870" y="1063474"/>
            <a:ext cx="4327802" cy="2058682"/>
          </a:xfrm>
          <a:prstGeom prst="rect">
            <a:avLst/>
          </a:prstGeom>
        </p:spPr>
      </p:pic>
      <p:sp>
        <p:nvSpPr>
          <p:cNvPr id="46" name="Content Placeholder 2">
            <a:extLst>
              <a:ext uri="{FF2B5EF4-FFF2-40B4-BE49-F238E27FC236}">
                <a16:creationId xmlns:a16="http://schemas.microsoft.com/office/drawing/2014/main" id="{603A8FAE-793B-01ED-4C50-57D6D713F5EC}"/>
              </a:ext>
            </a:extLst>
          </p:cNvPr>
          <p:cNvSpPr txBox="1">
            <a:spLocks/>
          </p:cNvSpPr>
          <p:nvPr/>
        </p:nvSpPr>
        <p:spPr>
          <a:xfrm>
            <a:off x="-14028" y="1120877"/>
            <a:ext cx="7036951" cy="4812503"/>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eaLnBrk="1" hangingPunct="1">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eaLnBrk="1" hangingPunct="1">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eaLnBrk="1" hangingPunct="1">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r>
              <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rPr>
              <a:t>MHC-TCR engagement (and co-stimulation) is required for T-cell stimulation in normal circumstances</a:t>
            </a: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endPar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endParaRP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r>
              <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rPr>
              <a:t>MHC expression is downregulated in cancer cells</a:t>
            </a: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endPar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endParaRP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r>
              <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rPr>
              <a:t>TCEs bypass the steps needed for MHC-TCR-dependent T-cell activation</a:t>
            </a: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endPar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endParaRPr>
          </a:p>
          <a:p>
            <a:pPr marL="380972" marR="0" lvl="0" indent="-380972" algn="l" defTabSz="1219110" rtl="0" eaLnBrk="1" fontAlgn="auto" latinLnBrk="0" hangingPunct="1">
              <a:lnSpc>
                <a:spcPct val="100000"/>
              </a:lnSpc>
              <a:spcBef>
                <a:spcPts val="320"/>
              </a:spcBef>
              <a:spcAft>
                <a:spcPts val="0"/>
              </a:spcAft>
              <a:buClr>
                <a:srgbClr val="05416B"/>
              </a:buClr>
              <a:buSzPts val="1600"/>
              <a:buFont typeface="Arial" panose="020B0604020202020204" pitchFamily="34" charset="0"/>
              <a:buChar char="•"/>
              <a:tabLst/>
              <a:defRPr/>
            </a:pPr>
            <a:r>
              <a:rPr kumimoji="0" lang="en-US" sz="2133" b="0" i="0" u="none" strike="noStrike" kern="0" cap="none" spc="0" normalizeH="0" baseline="0" noProof="0" dirty="0">
                <a:ln>
                  <a:noFill/>
                </a:ln>
                <a:solidFill>
                  <a:prstClr val="black"/>
                </a:solidFill>
                <a:effectLst/>
                <a:uLnTx/>
                <a:uFillTx/>
                <a:latin typeface="Calibri" panose="020F0502020204030204"/>
                <a:cs typeface="Arial Narrow"/>
                <a:sym typeface="Arial Narrow"/>
              </a:rPr>
              <a:t>TCEs engage both CD3 on T-cells and a tumor-associated antigen on cancer cells, leading to T-cell mediated killing of cancer cells</a:t>
            </a:r>
          </a:p>
        </p:txBody>
      </p:sp>
      <p:grpSp>
        <p:nvGrpSpPr>
          <p:cNvPr id="11" name="Group 10">
            <a:extLst>
              <a:ext uri="{FF2B5EF4-FFF2-40B4-BE49-F238E27FC236}">
                <a16:creationId xmlns:a16="http://schemas.microsoft.com/office/drawing/2014/main" id="{D0C6C00D-BE9B-4E1F-B9B3-D31C2F185020}"/>
              </a:ext>
            </a:extLst>
          </p:cNvPr>
          <p:cNvGrpSpPr/>
          <p:nvPr/>
        </p:nvGrpSpPr>
        <p:grpSpPr>
          <a:xfrm>
            <a:off x="7824048" y="3186939"/>
            <a:ext cx="4233262" cy="2607587"/>
            <a:chOff x="5306346" y="1773957"/>
            <a:chExt cx="4117981" cy="2699551"/>
          </a:xfrm>
        </p:grpSpPr>
        <p:pic>
          <p:nvPicPr>
            <p:cNvPr id="39" name="Picture 38" descr="A diagram of a person's body&#10;&#10;Description automatically generated">
              <a:extLst>
                <a:ext uri="{FF2B5EF4-FFF2-40B4-BE49-F238E27FC236}">
                  <a16:creationId xmlns:a16="http://schemas.microsoft.com/office/drawing/2014/main" id="{A5DDE667-7366-3B87-F761-7716B09B028B}"/>
                </a:ext>
              </a:extLst>
            </p:cNvPr>
            <p:cNvPicPr>
              <a:picLocks noChangeAspect="1"/>
            </p:cNvPicPr>
            <p:nvPr/>
          </p:nvPicPr>
          <p:blipFill rotWithShape="1">
            <a:blip r:embed="rId4"/>
            <a:srcRect r="59756"/>
            <a:stretch/>
          </p:blipFill>
          <p:spPr>
            <a:xfrm>
              <a:off x="5306346" y="2298696"/>
              <a:ext cx="1344238" cy="1466083"/>
            </a:xfrm>
            <a:prstGeom prst="rect">
              <a:avLst/>
            </a:prstGeom>
          </p:spPr>
        </p:pic>
        <p:pic>
          <p:nvPicPr>
            <p:cNvPr id="16" name="Picture 15" descr="A diagram of a diagram of a bar&#10;&#10;Description automatically generated with medium confidence">
              <a:extLst>
                <a:ext uri="{FF2B5EF4-FFF2-40B4-BE49-F238E27FC236}">
                  <a16:creationId xmlns:a16="http://schemas.microsoft.com/office/drawing/2014/main" id="{A2BD10E6-05A8-3A71-AAC9-836A43C1D85C}"/>
                </a:ext>
              </a:extLst>
            </p:cNvPr>
            <p:cNvPicPr>
              <a:picLocks noChangeAspect="1"/>
            </p:cNvPicPr>
            <p:nvPr/>
          </p:nvPicPr>
          <p:blipFill rotWithShape="1">
            <a:blip r:embed="rId5"/>
            <a:srcRect t="72870"/>
            <a:stretch/>
          </p:blipFill>
          <p:spPr>
            <a:xfrm>
              <a:off x="5723707" y="3735065"/>
              <a:ext cx="1288143" cy="178996"/>
            </a:xfrm>
            <a:prstGeom prst="rect">
              <a:avLst/>
            </a:prstGeom>
          </p:spPr>
        </p:pic>
        <p:pic>
          <p:nvPicPr>
            <p:cNvPr id="14" name="Picture 13" descr="A diagram of a person's body&#10;&#10;Description automatically generated">
              <a:extLst>
                <a:ext uri="{FF2B5EF4-FFF2-40B4-BE49-F238E27FC236}">
                  <a16:creationId xmlns:a16="http://schemas.microsoft.com/office/drawing/2014/main" id="{69F5E378-44E6-E0D7-E402-BA2DE0A57AD6}"/>
                </a:ext>
              </a:extLst>
            </p:cNvPr>
            <p:cNvPicPr>
              <a:picLocks noChangeAspect="1"/>
            </p:cNvPicPr>
            <p:nvPr/>
          </p:nvPicPr>
          <p:blipFill rotWithShape="1">
            <a:blip r:embed="rId4"/>
            <a:srcRect l="38019"/>
            <a:stretch/>
          </p:blipFill>
          <p:spPr>
            <a:xfrm>
              <a:off x="6584291" y="2184913"/>
              <a:ext cx="2070322" cy="1466083"/>
            </a:xfrm>
            <a:prstGeom prst="rect">
              <a:avLst/>
            </a:prstGeom>
          </p:spPr>
        </p:pic>
        <p:pic>
          <p:nvPicPr>
            <p:cNvPr id="17" name="Picture 16" descr="A diagram of a diagram of a bar&#10;&#10;Description automatically generated with medium confidence">
              <a:extLst>
                <a:ext uri="{FF2B5EF4-FFF2-40B4-BE49-F238E27FC236}">
                  <a16:creationId xmlns:a16="http://schemas.microsoft.com/office/drawing/2014/main" id="{48BE27F4-3DEE-6D07-8629-3837C7F64E28}"/>
                </a:ext>
              </a:extLst>
            </p:cNvPr>
            <p:cNvPicPr>
              <a:picLocks noChangeAspect="1"/>
            </p:cNvPicPr>
            <p:nvPr/>
          </p:nvPicPr>
          <p:blipFill rotWithShape="1">
            <a:blip r:embed="rId5"/>
            <a:srcRect l="48028" r="22676" b="32607"/>
            <a:stretch/>
          </p:blipFill>
          <p:spPr>
            <a:xfrm>
              <a:off x="6352134" y="3255398"/>
              <a:ext cx="377371" cy="444639"/>
            </a:xfrm>
            <a:prstGeom prst="rect">
              <a:avLst/>
            </a:prstGeom>
          </p:spPr>
        </p:pic>
        <p:pic>
          <p:nvPicPr>
            <p:cNvPr id="19" name="Picture 18" descr="A diagram of a diagram of a bar&#10;&#10;Description automatically generated with medium confidence">
              <a:extLst>
                <a:ext uri="{FF2B5EF4-FFF2-40B4-BE49-F238E27FC236}">
                  <a16:creationId xmlns:a16="http://schemas.microsoft.com/office/drawing/2014/main" id="{7402F84E-21C5-600E-D080-4030A9314980}"/>
                </a:ext>
              </a:extLst>
            </p:cNvPr>
            <p:cNvPicPr>
              <a:picLocks noChangeAspect="1"/>
            </p:cNvPicPr>
            <p:nvPr/>
          </p:nvPicPr>
          <p:blipFill rotWithShape="1">
            <a:blip r:embed="rId5"/>
            <a:srcRect l="48028" t="20095" r="22676" b="32608"/>
            <a:stretch/>
          </p:blipFill>
          <p:spPr>
            <a:xfrm>
              <a:off x="7011850" y="3276692"/>
              <a:ext cx="377371" cy="312057"/>
            </a:xfrm>
            <a:prstGeom prst="rect">
              <a:avLst/>
            </a:prstGeom>
          </p:spPr>
        </p:pic>
        <p:sp>
          <p:nvSpPr>
            <p:cNvPr id="20" name="TextBox 19">
              <a:extLst>
                <a:ext uri="{FF2B5EF4-FFF2-40B4-BE49-F238E27FC236}">
                  <a16:creationId xmlns:a16="http://schemas.microsoft.com/office/drawing/2014/main" id="{4CF1C889-6402-4E63-5624-7757F3AADBE6}"/>
                </a:ext>
              </a:extLst>
            </p:cNvPr>
            <p:cNvSpPr txBox="1"/>
            <p:nvPr/>
          </p:nvSpPr>
          <p:spPr>
            <a:xfrm>
              <a:off x="7012830" y="3558687"/>
              <a:ext cx="505811" cy="28676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
                  <a:ea typeface="+mn-ea"/>
                  <a:cs typeface="Arial"/>
                  <a:sym typeface="Arial"/>
                </a:rPr>
                <a:t>CD3</a:t>
              </a:r>
            </a:p>
          </p:txBody>
        </p:sp>
        <p:pic>
          <p:nvPicPr>
            <p:cNvPr id="26" name="Picture 25" descr="A blue and purple logo&#10;&#10;Description automatically generated">
              <a:extLst>
                <a:ext uri="{FF2B5EF4-FFF2-40B4-BE49-F238E27FC236}">
                  <a16:creationId xmlns:a16="http://schemas.microsoft.com/office/drawing/2014/main" id="{4883FE82-B29A-B4F6-80BB-786BC0EB1FC7}"/>
                </a:ext>
              </a:extLst>
            </p:cNvPr>
            <p:cNvPicPr>
              <a:picLocks/>
            </p:cNvPicPr>
            <p:nvPr/>
          </p:nvPicPr>
          <p:blipFill rotWithShape="1">
            <a:blip r:embed="rId6"/>
            <a:srcRect t="36051" r="1695" b="18763"/>
            <a:stretch/>
          </p:blipFill>
          <p:spPr>
            <a:xfrm>
              <a:off x="6663848" y="3177156"/>
              <a:ext cx="393192" cy="199073"/>
            </a:xfrm>
            <a:prstGeom prst="rect">
              <a:avLst/>
            </a:prstGeom>
          </p:spPr>
        </p:pic>
        <p:pic>
          <p:nvPicPr>
            <p:cNvPr id="27" name="Picture 26" descr="A blue and purple logo&#10;&#10;Description automatically generated">
              <a:extLst>
                <a:ext uri="{FF2B5EF4-FFF2-40B4-BE49-F238E27FC236}">
                  <a16:creationId xmlns:a16="http://schemas.microsoft.com/office/drawing/2014/main" id="{13DEB5B6-D0E7-481A-7B81-8A844C3C7252}"/>
                </a:ext>
              </a:extLst>
            </p:cNvPr>
            <p:cNvPicPr>
              <a:picLocks/>
            </p:cNvPicPr>
            <p:nvPr/>
          </p:nvPicPr>
          <p:blipFill rotWithShape="1">
            <a:blip r:embed="rId6"/>
            <a:srcRect t="36051" r="1695" b="18763"/>
            <a:stretch/>
          </p:blipFill>
          <p:spPr>
            <a:xfrm>
              <a:off x="7271620" y="2133605"/>
              <a:ext cx="393192" cy="199073"/>
            </a:xfrm>
            <a:prstGeom prst="rect">
              <a:avLst/>
            </a:prstGeom>
          </p:spPr>
        </p:pic>
        <p:pic>
          <p:nvPicPr>
            <p:cNvPr id="35" name="Picture 34" descr="A group of blue balls&#10;&#10;Description automatically generated">
              <a:extLst>
                <a:ext uri="{FF2B5EF4-FFF2-40B4-BE49-F238E27FC236}">
                  <a16:creationId xmlns:a16="http://schemas.microsoft.com/office/drawing/2014/main" id="{8B18AFF2-B703-D2AF-002B-88114ADC6EFC}"/>
                </a:ext>
              </a:extLst>
            </p:cNvPr>
            <p:cNvPicPr>
              <a:picLocks noChangeAspect="1"/>
            </p:cNvPicPr>
            <p:nvPr/>
          </p:nvPicPr>
          <p:blipFill>
            <a:blip r:embed="rId7"/>
            <a:stretch>
              <a:fillRect/>
            </a:stretch>
          </p:blipFill>
          <p:spPr>
            <a:xfrm>
              <a:off x="6454869" y="2184453"/>
              <a:ext cx="745666" cy="594946"/>
            </a:xfrm>
            <a:prstGeom prst="rect">
              <a:avLst/>
            </a:prstGeom>
          </p:spPr>
        </p:pic>
        <p:pic>
          <p:nvPicPr>
            <p:cNvPr id="36" name="Picture 35" descr="A group of blue balls&#10;&#10;Description automatically generated">
              <a:extLst>
                <a:ext uri="{FF2B5EF4-FFF2-40B4-BE49-F238E27FC236}">
                  <a16:creationId xmlns:a16="http://schemas.microsoft.com/office/drawing/2014/main" id="{E59686A8-0C08-CB80-BBDF-CD4F89FC6F99}"/>
                </a:ext>
              </a:extLst>
            </p:cNvPr>
            <p:cNvPicPr>
              <a:picLocks noChangeAspect="1"/>
            </p:cNvPicPr>
            <p:nvPr/>
          </p:nvPicPr>
          <p:blipFill>
            <a:blip r:embed="rId7"/>
            <a:stretch>
              <a:fillRect/>
            </a:stretch>
          </p:blipFill>
          <p:spPr>
            <a:xfrm>
              <a:off x="6611652" y="3878562"/>
              <a:ext cx="745666" cy="594946"/>
            </a:xfrm>
            <a:prstGeom prst="rect">
              <a:avLst/>
            </a:prstGeom>
          </p:spPr>
        </p:pic>
        <p:sp>
          <p:nvSpPr>
            <p:cNvPr id="42" name="TextBox 41">
              <a:extLst>
                <a:ext uri="{FF2B5EF4-FFF2-40B4-BE49-F238E27FC236}">
                  <a16:creationId xmlns:a16="http://schemas.microsoft.com/office/drawing/2014/main" id="{2587B826-412B-9FD0-7CBE-D1C3F9F5F687}"/>
                </a:ext>
              </a:extLst>
            </p:cNvPr>
            <p:cNvSpPr txBox="1"/>
            <p:nvPr/>
          </p:nvSpPr>
          <p:spPr>
            <a:xfrm>
              <a:off x="7603391" y="2097785"/>
              <a:ext cx="1820936" cy="28676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
                  <a:ea typeface="+mn-ea"/>
                  <a:cs typeface="Arial"/>
                  <a:sym typeface="Arial"/>
                </a:rPr>
                <a:t>Bispecific T cell engager</a:t>
              </a:r>
            </a:p>
          </p:txBody>
        </p:sp>
        <p:sp>
          <p:nvSpPr>
            <p:cNvPr id="43" name="TextBox 42">
              <a:extLst>
                <a:ext uri="{FF2B5EF4-FFF2-40B4-BE49-F238E27FC236}">
                  <a16:creationId xmlns:a16="http://schemas.microsoft.com/office/drawing/2014/main" id="{A92ACDA3-3576-FA92-2F7B-0775641EA63E}"/>
                </a:ext>
              </a:extLst>
            </p:cNvPr>
            <p:cNvSpPr txBox="1"/>
            <p:nvPr/>
          </p:nvSpPr>
          <p:spPr>
            <a:xfrm>
              <a:off x="5778745" y="2258706"/>
              <a:ext cx="754022" cy="318632"/>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
                  <a:ea typeface="+mn-ea"/>
                  <a:cs typeface="Arial"/>
                  <a:sym typeface="Arial"/>
                </a:rPr>
                <a:t>Perforin</a:t>
              </a:r>
            </a:p>
          </p:txBody>
        </p:sp>
        <p:sp>
          <p:nvSpPr>
            <p:cNvPr id="44" name="TextBox 43">
              <a:extLst>
                <a:ext uri="{FF2B5EF4-FFF2-40B4-BE49-F238E27FC236}">
                  <a16:creationId xmlns:a16="http://schemas.microsoft.com/office/drawing/2014/main" id="{C35AC74D-F06F-900D-1AF8-91B7D1F522C5}"/>
                </a:ext>
              </a:extLst>
            </p:cNvPr>
            <p:cNvSpPr txBox="1"/>
            <p:nvPr/>
          </p:nvSpPr>
          <p:spPr>
            <a:xfrm>
              <a:off x="5541200" y="4080559"/>
              <a:ext cx="1168428" cy="318632"/>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
                  <a:ea typeface="+mn-ea"/>
                  <a:cs typeface="Arial"/>
                  <a:sym typeface="Arial"/>
                </a:rPr>
                <a:t>Granzymes</a:t>
              </a:r>
            </a:p>
          </p:txBody>
        </p:sp>
        <p:sp>
          <p:nvSpPr>
            <p:cNvPr id="47" name="TextBox 46">
              <a:extLst>
                <a:ext uri="{FF2B5EF4-FFF2-40B4-BE49-F238E27FC236}">
                  <a16:creationId xmlns:a16="http://schemas.microsoft.com/office/drawing/2014/main" id="{E658A32C-1FDF-5565-BA62-BF859A7D037C}"/>
                </a:ext>
              </a:extLst>
            </p:cNvPr>
            <p:cNvSpPr txBox="1"/>
            <p:nvPr/>
          </p:nvSpPr>
          <p:spPr>
            <a:xfrm>
              <a:off x="5868486" y="1773957"/>
              <a:ext cx="2521805" cy="28676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err="1">
                  <a:ln>
                    <a:noFill/>
                  </a:ln>
                  <a:solidFill>
                    <a:srgbClr val="000000"/>
                  </a:solidFill>
                  <a:effectLst/>
                  <a:uLnTx/>
                  <a:uFillTx/>
                  <a:latin typeface=""/>
                  <a:ea typeface="+mn-ea"/>
                  <a:cs typeface="Arial"/>
                  <a:sym typeface="Arial"/>
                </a:rPr>
                <a:t>BiTE</a:t>
              </a:r>
              <a:r>
                <a:rPr kumimoji="0" lang="en-US" sz="1200" b="0" i="0" u="none" strike="noStrike" kern="0" cap="none" spc="0" normalizeH="0" baseline="0" noProof="0" dirty="0">
                  <a:ln>
                    <a:noFill/>
                  </a:ln>
                  <a:solidFill>
                    <a:srgbClr val="000000"/>
                  </a:solidFill>
                  <a:effectLst/>
                  <a:uLnTx/>
                  <a:uFillTx/>
                  <a:latin typeface=""/>
                  <a:ea typeface="+mn-ea"/>
                  <a:cs typeface="Arial"/>
                  <a:sym typeface="Arial"/>
                </a:rPr>
                <a:t>-mediated T cell Engagement</a:t>
              </a:r>
            </a:p>
          </p:txBody>
        </p:sp>
        <p:sp>
          <p:nvSpPr>
            <p:cNvPr id="48" name="TextBox 47">
              <a:extLst>
                <a:ext uri="{FF2B5EF4-FFF2-40B4-BE49-F238E27FC236}">
                  <a16:creationId xmlns:a16="http://schemas.microsoft.com/office/drawing/2014/main" id="{E3A14040-E622-18E5-1530-73FDEF50261F}"/>
                </a:ext>
              </a:extLst>
            </p:cNvPr>
            <p:cNvSpPr txBox="1"/>
            <p:nvPr/>
          </p:nvSpPr>
          <p:spPr>
            <a:xfrm>
              <a:off x="5306346" y="2540893"/>
              <a:ext cx="1045788" cy="28676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
                  <a:ea typeface="+mn-ea"/>
                  <a:cs typeface="Arial"/>
                  <a:sym typeface="Arial"/>
                </a:rPr>
                <a:t>Cancer Cell</a:t>
              </a:r>
            </a:p>
          </p:txBody>
        </p:sp>
      </p:grpSp>
      <p:sp>
        <p:nvSpPr>
          <p:cNvPr id="3" name="TextBox 2">
            <a:extLst>
              <a:ext uri="{FF2B5EF4-FFF2-40B4-BE49-F238E27FC236}">
                <a16:creationId xmlns:a16="http://schemas.microsoft.com/office/drawing/2014/main" id="{E29091DB-1B85-FFED-46FF-B50516B8DA29}"/>
              </a:ext>
            </a:extLst>
          </p:cNvPr>
          <p:cNvSpPr txBox="1"/>
          <p:nvPr/>
        </p:nvSpPr>
        <p:spPr>
          <a:xfrm>
            <a:off x="425943" y="5933380"/>
            <a:ext cx="5358671" cy="254044"/>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mn-ea"/>
                <a:cs typeface="Arial"/>
                <a:sym typeface="Arial"/>
              </a:rPr>
              <a:t>MHC, Major Histocompatibility Complex; TCR, T-Cell Receptor</a:t>
            </a:r>
          </a:p>
        </p:txBody>
      </p:sp>
      <p:sp>
        <p:nvSpPr>
          <p:cNvPr id="4" name="TextBox 3">
            <a:extLst>
              <a:ext uri="{FF2B5EF4-FFF2-40B4-BE49-F238E27FC236}">
                <a16:creationId xmlns:a16="http://schemas.microsoft.com/office/drawing/2014/main" id="{5AE4DAC6-38FB-9DCE-76B0-96DA2FD89104}"/>
              </a:ext>
            </a:extLst>
          </p:cNvPr>
          <p:cNvSpPr txBox="1"/>
          <p:nvPr/>
        </p:nvSpPr>
        <p:spPr>
          <a:xfrm>
            <a:off x="5267327" y="6096002"/>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03B0B40-F1F6-C845-0A75-F1EAE549FD45}"/>
              </a:ext>
            </a:extLst>
          </p:cNvPr>
          <p:cNvSpPr txBox="1">
            <a:spLocks/>
          </p:cNvSpPr>
          <p:nvPr/>
        </p:nvSpPr>
        <p:spPr>
          <a:xfrm>
            <a:off x="2534483" y="332338"/>
            <a:ext cx="8976880" cy="1325563"/>
          </a:xfrm>
          <a:prstGeom prst="rect">
            <a:avLst/>
          </a:prstGeom>
          <a:noFill/>
          <a:ln>
            <a:noFill/>
          </a:ln>
        </p:spPr>
        <p:txBody>
          <a:bodyPr spcFirstLastPara="1" vert="horz" wrap="square" lIns="121900" tIns="60933" rIns="121900" bIns="60933" rtlCol="0" anchor="t" anchorCtr="0">
            <a:normAutofit/>
          </a:bodyPr>
          <a:lstStyle>
            <a:lvl1pPr marR="0" lvl="0" algn="l" defTabSz="685800" rtl="0" eaLnBrk="1" latinLnBrk="0" hangingPunct="1">
              <a:lnSpc>
                <a:spcPct val="80000"/>
              </a:lnSpc>
              <a:spcBef>
                <a:spcPts val="0"/>
              </a:spcBef>
              <a:spcAft>
                <a:spcPts val="0"/>
              </a:spcAft>
              <a:buClr>
                <a:srgbClr val="05416B"/>
              </a:buClr>
              <a:buSzPts val="1400"/>
              <a:buFont typeface="Arial"/>
              <a:buNone/>
              <a:defRPr sz="2800" b="1" i="0" u="none" strike="noStrike" kern="1200"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l" defTabSz="685800" rtl="0" eaLnBrk="1" fontAlgn="auto" latinLnBrk="0" hangingPunct="1">
              <a:lnSpc>
                <a:spcPct val="80000"/>
              </a:lnSpc>
              <a:spcBef>
                <a:spcPts val="0"/>
              </a:spcBef>
              <a:spcAft>
                <a:spcPts val="0"/>
              </a:spcAft>
              <a:buClr>
                <a:srgbClr val="05416B"/>
              </a:buClr>
              <a:buSzPts val="1400"/>
              <a:buFont typeface="Arial"/>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cs typeface="Arial Narrow"/>
                <a:sym typeface="Arial Narrow"/>
              </a:rPr>
              <a:t>T-cell Engagers: Mechanism of Action</a:t>
            </a:r>
            <a:endParaRPr kumimoji="0" lang="en-LB" sz="3200" b="1" i="0" u="none" strike="noStrike" kern="1200" cap="none" spc="0" normalizeH="0" baseline="0" noProof="0" dirty="0">
              <a:ln>
                <a:noFill/>
              </a:ln>
              <a:solidFill>
                <a:prstClr val="black"/>
              </a:solidFill>
              <a:effectLst/>
              <a:uLnTx/>
              <a:uFillTx/>
              <a:latin typeface="Calibri" panose="020F0502020204030204"/>
              <a:cs typeface="Arial Narrow"/>
              <a:sym typeface="Arial Narrow"/>
            </a:endParaRPr>
          </a:p>
        </p:txBody>
      </p:sp>
      <p:sp>
        <p:nvSpPr>
          <p:cNvPr id="2" name="TextBox 1">
            <a:extLst>
              <a:ext uri="{FF2B5EF4-FFF2-40B4-BE49-F238E27FC236}">
                <a16:creationId xmlns:a16="http://schemas.microsoft.com/office/drawing/2014/main" id="{7A3D7C96-0EA9-81BB-B6CD-058EBFC80861}"/>
              </a:ext>
            </a:extLst>
          </p:cNvPr>
          <p:cNvSpPr txBox="1"/>
          <p:nvPr/>
        </p:nvSpPr>
        <p:spPr>
          <a:xfrm>
            <a:off x="8484476" y="6121698"/>
            <a:ext cx="3692435" cy="276999"/>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Hage Chehade C…Agarwal N, </a:t>
            </a:r>
            <a:r>
              <a:rPr kumimoji="0" lang="en-US" sz="1200" b="1" i="1" u="none" strike="noStrike" kern="0" cap="none" spc="0" normalizeH="0" baseline="0" noProof="0" dirty="0">
                <a:ln>
                  <a:noFill/>
                </a:ln>
                <a:solidFill>
                  <a:srgbClr val="000000"/>
                </a:solidFill>
                <a:effectLst/>
                <a:uLnTx/>
                <a:uFillTx/>
                <a:latin typeface="Arial"/>
                <a:ea typeface="+mn-ea"/>
                <a:cs typeface="Arial"/>
                <a:sym typeface="Arial"/>
              </a:rPr>
              <a:t>EU</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2025</a:t>
            </a:r>
          </a:p>
        </p:txBody>
      </p:sp>
      <p:sp>
        <p:nvSpPr>
          <p:cNvPr id="5" name="Slide Number Placeholder 3">
            <a:extLst>
              <a:ext uri="{FF2B5EF4-FFF2-40B4-BE49-F238E27FC236}">
                <a16:creationId xmlns:a16="http://schemas.microsoft.com/office/drawing/2014/main" id="{8ECB31F5-A2AA-1568-6690-D4E22EF39C07}"/>
              </a:ext>
            </a:extLst>
          </p:cNvPr>
          <p:cNvSpPr txBox="1">
            <a:spLocks/>
          </p:cNvSpPr>
          <p:nvPr/>
        </p:nvSpPr>
        <p:spPr>
          <a:xfrm>
            <a:off x="9433711" y="960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B8174D-3D80-4E2C-987B-2D45B0AEF028}" type="slidenum">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9461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72D46-8655-DADC-F669-C981483960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54024B-977A-AE04-F319-FC493E46DEC3}"/>
              </a:ext>
            </a:extLst>
          </p:cNvPr>
          <p:cNvSpPr>
            <a:spLocks noGrp="1"/>
          </p:cNvSpPr>
          <p:nvPr>
            <p:ph type="ctrTitle"/>
          </p:nvPr>
        </p:nvSpPr>
        <p:spPr>
          <a:xfrm>
            <a:off x="660369" y="231311"/>
            <a:ext cx="10424028" cy="576000"/>
          </a:xfrm>
        </p:spPr>
        <p:txBody>
          <a:bodyPr/>
          <a:lstStyle/>
          <a:p>
            <a:pPr algn="ctr"/>
            <a:r>
              <a:rPr lang="en-US" sz="2667" dirty="0">
                <a:solidFill>
                  <a:schemeClr val="tx1"/>
                </a:solidFill>
                <a:latin typeface="+mn-lt"/>
              </a:rPr>
              <a:t>Bispecific T-Cell Engagers in Prostate Cancer</a:t>
            </a:r>
          </a:p>
        </p:txBody>
      </p:sp>
      <p:sp>
        <p:nvSpPr>
          <p:cNvPr id="6" name="Slide Number Placeholder 3">
            <a:extLst>
              <a:ext uri="{FF2B5EF4-FFF2-40B4-BE49-F238E27FC236}">
                <a16:creationId xmlns:a16="http://schemas.microsoft.com/office/drawing/2014/main" id="{B14AC2FE-E329-CC5D-AD65-BF86A8A1971F}"/>
              </a:ext>
            </a:extLst>
          </p:cNvPr>
          <p:cNvSpPr txBox="1">
            <a:spLocks/>
          </p:cNvSpPr>
          <p:nvPr/>
        </p:nvSpPr>
        <p:spPr>
          <a:xfrm>
            <a:off x="9433711" y="960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B8174D-3D80-4E2C-987B-2D45B0AEF028}" type="slidenum">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85C0A659-34ED-9BDF-88C9-E9540F0A610F}"/>
              </a:ext>
            </a:extLst>
          </p:cNvPr>
          <p:cNvGraphicFramePr>
            <a:graphicFrameLocks noGrp="1"/>
          </p:cNvGraphicFramePr>
          <p:nvPr/>
        </p:nvGraphicFramePr>
        <p:xfrm>
          <a:off x="0" y="654773"/>
          <a:ext cx="12176908" cy="5517037"/>
        </p:xfrm>
        <a:graphic>
          <a:graphicData uri="http://schemas.openxmlformats.org/drawingml/2006/table">
            <a:tbl>
              <a:tblPr firstRow="1" firstCol="1" bandRow="1">
                <a:tableStyleId>{5C22544A-7EE6-4342-B048-85BDC9FD1C3A}</a:tableStyleId>
              </a:tblPr>
              <a:tblGrid>
                <a:gridCol w="1475762">
                  <a:extLst>
                    <a:ext uri="{9D8B030D-6E8A-4147-A177-3AD203B41FA5}">
                      <a16:colId xmlns:a16="http://schemas.microsoft.com/office/drawing/2014/main" val="2559038487"/>
                    </a:ext>
                  </a:extLst>
                </a:gridCol>
                <a:gridCol w="1548740">
                  <a:extLst>
                    <a:ext uri="{9D8B030D-6E8A-4147-A177-3AD203B41FA5}">
                      <a16:colId xmlns:a16="http://schemas.microsoft.com/office/drawing/2014/main" val="2573426315"/>
                    </a:ext>
                  </a:extLst>
                </a:gridCol>
                <a:gridCol w="1451099">
                  <a:extLst>
                    <a:ext uri="{9D8B030D-6E8A-4147-A177-3AD203B41FA5}">
                      <a16:colId xmlns:a16="http://schemas.microsoft.com/office/drawing/2014/main" val="1748164136"/>
                    </a:ext>
                  </a:extLst>
                </a:gridCol>
                <a:gridCol w="1646381">
                  <a:extLst>
                    <a:ext uri="{9D8B030D-6E8A-4147-A177-3AD203B41FA5}">
                      <a16:colId xmlns:a16="http://schemas.microsoft.com/office/drawing/2014/main" val="1053041900"/>
                    </a:ext>
                  </a:extLst>
                </a:gridCol>
                <a:gridCol w="1548740">
                  <a:extLst>
                    <a:ext uri="{9D8B030D-6E8A-4147-A177-3AD203B41FA5}">
                      <a16:colId xmlns:a16="http://schemas.microsoft.com/office/drawing/2014/main" val="3425218300"/>
                    </a:ext>
                  </a:extLst>
                </a:gridCol>
                <a:gridCol w="1548740">
                  <a:extLst>
                    <a:ext uri="{9D8B030D-6E8A-4147-A177-3AD203B41FA5}">
                      <a16:colId xmlns:a16="http://schemas.microsoft.com/office/drawing/2014/main" val="573027185"/>
                    </a:ext>
                  </a:extLst>
                </a:gridCol>
                <a:gridCol w="1478723">
                  <a:extLst>
                    <a:ext uri="{9D8B030D-6E8A-4147-A177-3AD203B41FA5}">
                      <a16:colId xmlns:a16="http://schemas.microsoft.com/office/drawing/2014/main" val="3332902336"/>
                    </a:ext>
                  </a:extLst>
                </a:gridCol>
                <a:gridCol w="1478723">
                  <a:extLst>
                    <a:ext uri="{9D8B030D-6E8A-4147-A177-3AD203B41FA5}">
                      <a16:colId xmlns:a16="http://schemas.microsoft.com/office/drawing/2014/main" val="234704170"/>
                    </a:ext>
                  </a:extLst>
                </a:gridCol>
              </a:tblGrid>
              <a:tr h="222271">
                <a:tc>
                  <a:txBody>
                    <a:bodyPr/>
                    <a:lstStyle/>
                    <a:p>
                      <a:pPr marL="0" marR="0" algn="ctr">
                        <a:lnSpc>
                          <a:spcPct val="107000"/>
                        </a:lnSpc>
                        <a:spcBef>
                          <a:spcPts val="0"/>
                        </a:spcBef>
                        <a:spcAft>
                          <a:spcPts val="0"/>
                        </a:spcAft>
                      </a:pPr>
                      <a:r>
                        <a:rPr lang="en-US" sz="1100" kern="100" dirty="0">
                          <a:effectLst/>
                          <a:latin typeface="+mn-lt"/>
                        </a:rPr>
                        <a:t> </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err="1">
                          <a:effectLst/>
                          <a:latin typeface="+mn-lt"/>
                        </a:rPr>
                        <a:t>Pasotuxizumab</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a:effectLst/>
                          <a:latin typeface="+mn-lt"/>
                        </a:rPr>
                        <a:t>JNJ-63898081</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a:effectLst/>
                          <a:latin typeface="+mn-lt"/>
                        </a:rPr>
                        <a:t>AMG 160</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a:effectLst/>
                          <a:latin typeface="+mn-lt"/>
                          <a:ea typeface="Aptos" panose="020B0004020202020204" pitchFamily="34" charset="0"/>
                          <a:cs typeface="Arial" panose="020B0604020202020204" pitchFamily="34" charset="0"/>
                        </a:rPr>
                        <a:t>LAVA-1207</a:t>
                      </a:r>
                    </a:p>
                  </a:txBody>
                  <a:tcPr marL="47051" marR="47051" marT="0" marB="0" anchor="ctr"/>
                </a:tc>
                <a:tc>
                  <a:txBody>
                    <a:bodyPr/>
                    <a:lstStyle/>
                    <a:p>
                      <a:pPr marL="0" marR="0" algn="ctr">
                        <a:lnSpc>
                          <a:spcPct val="107000"/>
                        </a:lnSpc>
                        <a:spcBef>
                          <a:spcPts val="0"/>
                        </a:spcBef>
                        <a:spcAft>
                          <a:spcPts val="0"/>
                        </a:spcAft>
                      </a:pPr>
                      <a:r>
                        <a:rPr lang="en-US" sz="1100" kern="100" dirty="0">
                          <a:effectLst/>
                          <a:latin typeface="+mn-lt"/>
                        </a:rPr>
                        <a:t>Xaluritamig</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a:effectLst/>
                          <a:latin typeface="+mn-lt"/>
                        </a:rPr>
                        <a:t>Tarlatamab</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100" kern="100" dirty="0" err="1">
                          <a:effectLst/>
                          <a:latin typeface="+mn-lt"/>
                          <a:ea typeface="Aptos" panose="020B0004020202020204" pitchFamily="34" charset="0"/>
                          <a:cs typeface="Arial" panose="020B0604020202020204" pitchFamily="34" charset="0"/>
                        </a:rPr>
                        <a:t>Pasritamig</a:t>
                      </a:r>
                      <a:endParaRPr lang="en-US" sz="1100" kern="100" dirty="0">
                        <a:effectLst/>
                        <a:latin typeface="+mn-lt"/>
                        <a:ea typeface="Aptos" panose="020B0004020202020204" pitchFamily="34" charset="0"/>
                        <a:cs typeface="Arial" panose="020B0604020202020204" pitchFamily="34" charset="0"/>
                      </a:endParaRPr>
                    </a:p>
                  </a:txBody>
                  <a:tcPr marL="47051" marR="47051" marT="0" marB="0" anchor="ctr"/>
                </a:tc>
                <a:extLst>
                  <a:ext uri="{0D108BD9-81ED-4DB2-BD59-A6C34878D82A}">
                    <a16:rowId xmlns:a16="http://schemas.microsoft.com/office/drawing/2014/main" val="721741664"/>
                  </a:ext>
                </a:extLst>
              </a:tr>
              <a:tr h="761019">
                <a:tc>
                  <a:txBody>
                    <a:bodyPr/>
                    <a:lstStyle/>
                    <a:p>
                      <a:pPr marL="0" marR="0" algn="ctr">
                        <a:lnSpc>
                          <a:spcPct val="107000"/>
                        </a:lnSpc>
                        <a:spcBef>
                          <a:spcPts val="0"/>
                        </a:spcBef>
                        <a:spcAft>
                          <a:spcPts val="0"/>
                        </a:spcAft>
                      </a:pPr>
                      <a:r>
                        <a:rPr lang="en-US" sz="1000" kern="100" dirty="0">
                          <a:effectLst/>
                          <a:latin typeface="+mn-lt"/>
                        </a:rPr>
                        <a:t>Patient Population</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mCRPC with prior progression on ≥ 1 taxane and abiraterone and/or enzalutamide</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mCRPC with prior progression on taxane or ARPI</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mCRPC with prior progression on 1 to 2 taxane-based regimens and ARPI</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Treatment refractory mCRPC </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mCRPC with prior progression on ARPI and 1 – 2 taxane regimens</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Metastatic de novo or treatment-emergent NEPC with prior progression on ≥ 1 platinum CT or ARPI</a:t>
                      </a:r>
                    </a:p>
                  </a:txBody>
                  <a:tcPr marL="47051" marR="47051" marT="0" marB="0" anchor="ctr"/>
                </a:tc>
                <a:tc>
                  <a:txBody>
                    <a:bodyPr/>
                    <a:lstStyle/>
                    <a:p>
                      <a:pPr marL="0" marR="0" algn="ctr">
                        <a:lnSpc>
                          <a:spcPct val="107000"/>
                        </a:lnSpc>
                        <a:spcBef>
                          <a:spcPts val="0"/>
                        </a:spcBef>
                        <a:spcAft>
                          <a:spcPts val="0"/>
                        </a:spcAft>
                      </a:pPr>
                      <a:r>
                        <a:rPr lang="en-US" sz="1000" kern="100" dirty="0" err="1">
                          <a:effectLst/>
                          <a:latin typeface="+mn-lt"/>
                        </a:rPr>
                        <a:t>mCRPC</a:t>
                      </a:r>
                      <a:r>
                        <a:rPr lang="en-US" sz="1000" kern="100" dirty="0">
                          <a:effectLst/>
                          <a:latin typeface="+mn-lt"/>
                        </a:rPr>
                        <a:t> with prior receipt of ARPI and/or chemotherapy</a:t>
                      </a:r>
                    </a:p>
                  </a:txBody>
                  <a:tcPr marL="47051" marR="47051" marT="0" marB="0" anchor="ctr"/>
                </a:tc>
                <a:extLst>
                  <a:ext uri="{0D108BD9-81ED-4DB2-BD59-A6C34878D82A}">
                    <a16:rowId xmlns:a16="http://schemas.microsoft.com/office/drawing/2014/main" val="956507615"/>
                  </a:ext>
                </a:extLst>
              </a:tr>
              <a:tr h="568628">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Study Design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rPr>
                        <a:t>Phase 1 </a:t>
                      </a:r>
                      <a:endParaRPr lang="en-US" sz="1000" kern="100" dirty="0">
                        <a:effectLst/>
                        <a:latin typeface="+mn-lt"/>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rPr>
                        <a:t>Phase 1 </a:t>
                      </a:r>
                      <a:endParaRPr lang="en-US" sz="1000" kern="100" dirty="0">
                        <a:effectLst/>
                        <a:latin typeface="+mn-lt"/>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 + dose expansion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rPr>
                        <a:t>Phase 1 </a:t>
                      </a:r>
                      <a:endParaRPr lang="en-US" sz="1000" kern="100" dirty="0">
                        <a:effectLst/>
                        <a:latin typeface="+mn-lt"/>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 + dose expansion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Phase 1/2a</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 + dose expansion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rPr>
                        <a:t>Phase 1 </a:t>
                      </a:r>
                      <a:endParaRPr lang="en-US" sz="1000" kern="100" dirty="0">
                        <a:effectLst/>
                        <a:latin typeface="+mn-lt"/>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rPr>
                        <a:t>Phase 1</a:t>
                      </a:r>
                      <a:r>
                        <a:rPr lang="en-US" sz="1000" kern="100" dirty="0">
                          <a:effectLst/>
                          <a:latin typeface="+mn-lt"/>
                          <a:cs typeface="Arial" panose="020B0604020202020204" pitchFamily="34" charset="0"/>
                        </a:rPr>
                        <a:t>b</a:t>
                      </a:r>
                      <a:endParaRPr lang="en-US" sz="1000" kern="100" dirty="0">
                        <a:effectLst/>
                        <a:latin typeface="+mn-lt"/>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expansion</a:t>
                      </a:r>
                    </a:p>
                  </a:txBody>
                  <a:tcPr marL="47051" marR="4705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Phase 1</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00" dirty="0">
                          <a:effectLst/>
                          <a:latin typeface="+mn-lt"/>
                          <a:ea typeface="Aptos" panose="020B0004020202020204" pitchFamily="34" charset="0"/>
                          <a:cs typeface="Arial" panose="020B0604020202020204" pitchFamily="34" charset="0"/>
                        </a:rPr>
                        <a:t>Dose escalation + dose expansion</a:t>
                      </a:r>
                    </a:p>
                  </a:txBody>
                  <a:tcPr marL="47051" marR="47051" marT="0" marB="0" anchor="ctr"/>
                </a:tc>
                <a:extLst>
                  <a:ext uri="{0D108BD9-81ED-4DB2-BD59-A6C34878D82A}">
                    <a16:rowId xmlns:a16="http://schemas.microsoft.com/office/drawing/2014/main" val="2494156534"/>
                  </a:ext>
                </a:extLst>
              </a:tr>
              <a:tr h="183849">
                <a:tc>
                  <a:txBody>
                    <a:bodyPr/>
                    <a:lstStyle/>
                    <a:p>
                      <a:pPr marL="0" marR="0" algn="ctr">
                        <a:lnSpc>
                          <a:spcPct val="107000"/>
                        </a:lnSpc>
                        <a:spcBef>
                          <a:spcPts val="0"/>
                        </a:spcBef>
                        <a:spcAft>
                          <a:spcPts val="0"/>
                        </a:spcAft>
                      </a:pPr>
                      <a:r>
                        <a:rPr lang="en-US" sz="1000" kern="100" dirty="0">
                          <a:effectLst/>
                          <a:latin typeface="+mn-lt"/>
                        </a:rPr>
                        <a:t>Tumor Antigen Target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PSMA</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PSMA</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PSMA</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PSMA</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STEAP-1</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DLL3</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KLK2</a:t>
                      </a:r>
                    </a:p>
                  </a:txBody>
                  <a:tcPr marL="47051" marR="47051" marT="0" marB="0" anchor="ctr"/>
                </a:tc>
                <a:extLst>
                  <a:ext uri="{0D108BD9-81ED-4DB2-BD59-A6C34878D82A}">
                    <a16:rowId xmlns:a16="http://schemas.microsoft.com/office/drawing/2014/main" val="3430667772"/>
                  </a:ext>
                </a:extLst>
              </a:tr>
              <a:tr h="376239">
                <a:tc>
                  <a:txBody>
                    <a:bodyPr/>
                    <a:lstStyle/>
                    <a:p>
                      <a:pPr marL="0" marR="0" algn="ctr">
                        <a:lnSpc>
                          <a:spcPct val="107000"/>
                        </a:lnSpc>
                        <a:spcBef>
                          <a:spcPts val="0"/>
                        </a:spcBef>
                        <a:spcAft>
                          <a:spcPts val="0"/>
                        </a:spcAft>
                      </a:pPr>
                      <a:r>
                        <a:rPr lang="en-US" sz="1000" kern="100" dirty="0">
                          <a:effectLst/>
                          <a:latin typeface="+mn-lt"/>
                        </a:rPr>
                        <a:t>Primary Endpoint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Safety, MTD</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Safety, anti-tumor response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Safety, MTD, RP2D</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Safety, RP2D</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Safety, MTD, RP2D</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Safety</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Safety, RP2D</a:t>
                      </a:r>
                    </a:p>
                  </a:txBody>
                  <a:tcPr marL="47051" marR="47051" marT="0" marB="0" anchor="ctr"/>
                </a:tc>
                <a:extLst>
                  <a:ext uri="{0D108BD9-81ED-4DB2-BD59-A6C34878D82A}">
                    <a16:rowId xmlns:a16="http://schemas.microsoft.com/office/drawing/2014/main" val="1820812783"/>
                  </a:ext>
                </a:extLst>
              </a:tr>
              <a:tr h="183849">
                <a:tc>
                  <a:txBody>
                    <a:bodyPr/>
                    <a:lstStyle/>
                    <a:p>
                      <a:pPr marL="0" marR="0" algn="ctr">
                        <a:lnSpc>
                          <a:spcPct val="107000"/>
                        </a:lnSpc>
                        <a:spcBef>
                          <a:spcPts val="0"/>
                        </a:spcBef>
                        <a:spcAft>
                          <a:spcPts val="0"/>
                        </a:spcAft>
                      </a:pPr>
                      <a:r>
                        <a:rPr lang="en-US" sz="1000" kern="100" dirty="0">
                          <a:effectLst/>
                          <a:latin typeface="+mn-lt"/>
                        </a:rPr>
                        <a:t>No. of Patients</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47</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39</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133</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20</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97</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40</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174</a:t>
                      </a:r>
                    </a:p>
                  </a:txBody>
                  <a:tcPr marL="47051" marR="47051" marT="0" marB="0" anchor="ctr"/>
                </a:tc>
                <a:extLst>
                  <a:ext uri="{0D108BD9-81ED-4DB2-BD59-A6C34878D82A}">
                    <a16:rowId xmlns:a16="http://schemas.microsoft.com/office/drawing/2014/main" val="756083459"/>
                  </a:ext>
                </a:extLst>
              </a:tr>
              <a:tr h="183849">
                <a:tc>
                  <a:txBody>
                    <a:bodyPr/>
                    <a:lstStyle/>
                    <a:p>
                      <a:pPr marL="0" marR="0" algn="ctr">
                        <a:lnSpc>
                          <a:spcPct val="107000"/>
                        </a:lnSpc>
                        <a:spcBef>
                          <a:spcPts val="0"/>
                        </a:spcBef>
                        <a:spcAft>
                          <a:spcPts val="0"/>
                        </a:spcAft>
                      </a:pPr>
                      <a:r>
                        <a:rPr lang="en-US" sz="1000" kern="100" dirty="0">
                          <a:effectLst/>
                          <a:latin typeface="+mn-lt"/>
                        </a:rPr>
                        <a:t>Visceral Metastases, n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22 (16.5)</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51 (53)</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42 (24.3)</a:t>
                      </a:r>
                    </a:p>
                  </a:txBody>
                  <a:tcPr marL="47051" marR="47051" marT="0" marB="0" anchor="ctr"/>
                </a:tc>
                <a:extLst>
                  <a:ext uri="{0D108BD9-81ED-4DB2-BD59-A6C34878D82A}">
                    <a16:rowId xmlns:a16="http://schemas.microsoft.com/office/drawing/2014/main" val="476398537"/>
                  </a:ext>
                </a:extLst>
              </a:tr>
              <a:tr h="376239">
                <a:tc>
                  <a:txBody>
                    <a:bodyPr/>
                    <a:lstStyle/>
                    <a:p>
                      <a:pPr marL="0" marR="0" algn="ctr">
                        <a:lnSpc>
                          <a:spcPct val="107000"/>
                        </a:lnSpc>
                        <a:spcBef>
                          <a:spcPts val="0"/>
                        </a:spcBef>
                        <a:spcAft>
                          <a:spcPts val="0"/>
                        </a:spcAft>
                      </a:pPr>
                      <a:r>
                        <a:rPr lang="en-US" sz="1000" kern="100">
                          <a:effectLst/>
                          <a:latin typeface="+mn-lt"/>
                        </a:rPr>
                        <a:t>Median number of prior lines of therapy, n (range)</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4 (3 – 10)</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4 (1 – 9)</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3 (2 – 4)</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4 (1 – 13)</a:t>
                      </a:r>
                    </a:p>
                  </a:txBody>
                  <a:tcPr marL="47051" marR="47051" marT="0" marB="0" anchor="ctr"/>
                </a:tc>
                <a:extLst>
                  <a:ext uri="{0D108BD9-81ED-4DB2-BD59-A6C34878D82A}">
                    <a16:rowId xmlns:a16="http://schemas.microsoft.com/office/drawing/2014/main" val="1913283855"/>
                  </a:ext>
                </a:extLst>
              </a:tr>
              <a:tr h="183849">
                <a:tc>
                  <a:txBody>
                    <a:bodyPr/>
                    <a:lstStyle/>
                    <a:p>
                      <a:pPr marL="0" marR="0" algn="ctr">
                        <a:lnSpc>
                          <a:spcPct val="107000"/>
                        </a:lnSpc>
                        <a:spcBef>
                          <a:spcPts val="0"/>
                        </a:spcBef>
                        <a:spcAft>
                          <a:spcPts val="0"/>
                        </a:spcAft>
                      </a:pPr>
                      <a:r>
                        <a:rPr lang="en-US" sz="1000" kern="100" dirty="0">
                          <a:effectLst/>
                          <a:latin typeface="+mn-lt"/>
                        </a:rPr>
                        <a:t>Prior Taxane, n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30 (76.9)</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128 (96.2)</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82 (85)</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136 (78.2)</a:t>
                      </a:r>
                    </a:p>
                  </a:txBody>
                  <a:tcPr marL="47051" marR="47051" marT="0" marB="0" anchor="ctr"/>
                </a:tc>
                <a:extLst>
                  <a:ext uri="{0D108BD9-81ED-4DB2-BD59-A6C34878D82A}">
                    <a16:rowId xmlns:a16="http://schemas.microsoft.com/office/drawing/2014/main" val="3545822235"/>
                  </a:ext>
                </a:extLst>
              </a:tr>
              <a:tr h="183849">
                <a:tc>
                  <a:txBody>
                    <a:bodyPr/>
                    <a:lstStyle/>
                    <a:p>
                      <a:pPr marL="0" marR="0" algn="ctr">
                        <a:lnSpc>
                          <a:spcPct val="107000"/>
                        </a:lnSpc>
                        <a:spcBef>
                          <a:spcPts val="0"/>
                        </a:spcBef>
                        <a:spcAft>
                          <a:spcPts val="0"/>
                        </a:spcAft>
                      </a:pPr>
                      <a:r>
                        <a:rPr lang="en-US" sz="1000" kern="100" dirty="0">
                          <a:effectLst/>
                          <a:latin typeface="+mn-lt"/>
                        </a:rPr>
                        <a:t>Prior ARPI, n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38 (97.4)</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132 (99.2)</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96 (99)</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173 (99.4)</a:t>
                      </a:r>
                    </a:p>
                  </a:txBody>
                  <a:tcPr marL="47051" marR="47051" marT="0" marB="0" anchor="ctr"/>
                </a:tc>
                <a:extLst>
                  <a:ext uri="{0D108BD9-81ED-4DB2-BD59-A6C34878D82A}">
                    <a16:rowId xmlns:a16="http://schemas.microsoft.com/office/drawing/2014/main" val="3792404167"/>
                  </a:ext>
                </a:extLst>
              </a:tr>
              <a:tr h="183849">
                <a:tc>
                  <a:txBody>
                    <a:bodyPr/>
                    <a:lstStyle/>
                    <a:p>
                      <a:pPr marL="0" marR="0" algn="ctr">
                        <a:lnSpc>
                          <a:spcPct val="107000"/>
                        </a:lnSpc>
                        <a:spcBef>
                          <a:spcPts val="0"/>
                        </a:spcBef>
                        <a:spcAft>
                          <a:spcPts val="0"/>
                        </a:spcAft>
                      </a:pPr>
                      <a:r>
                        <a:rPr lang="en-US" sz="1000" kern="100" dirty="0">
                          <a:effectLst/>
                          <a:latin typeface="+mn-lt"/>
                        </a:rPr>
                        <a:t>PSA50 Responses, n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12 of 39 (30.7)</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2 of 26 (7.7)</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42 of 133 (31.6)</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43 of 87 (49)</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14 of 33 (42.4)</a:t>
                      </a:r>
                    </a:p>
                  </a:txBody>
                  <a:tcPr marL="47051" marR="47051" marT="0" marB="0" anchor="ctr"/>
                </a:tc>
                <a:extLst>
                  <a:ext uri="{0D108BD9-81ED-4DB2-BD59-A6C34878D82A}">
                    <a16:rowId xmlns:a16="http://schemas.microsoft.com/office/drawing/2014/main" val="1885940729"/>
                  </a:ext>
                </a:extLst>
              </a:tr>
              <a:tr h="376239">
                <a:tc>
                  <a:txBody>
                    <a:bodyPr/>
                    <a:lstStyle/>
                    <a:p>
                      <a:pPr marL="0" marR="0" algn="ctr">
                        <a:lnSpc>
                          <a:spcPct val="115000"/>
                        </a:lnSpc>
                        <a:spcBef>
                          <a:spcPts val="0"/>
                        </a:spcBef>
                        <a:spcAft>
                          <a:spcPts val="0"/>
                        </a:spcAft>
                      </a:pPr>
                      <a:r>
                        <a:rPr lang="en-US" sz="1000" kern="100">
                          <a:effectLst/>
                          <a:latin typeface="+mn-lt"/>
                        </a:rPr>
                        <a:t>ORR, n (%)</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0 of 18 (0)</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0 of 23 (0)</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7 of 59 (10.6)</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0</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16 of 67 (24)</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4 of 38 (10.5) in all pts, 4 of 18 (22.2) in DLL3+ pts</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7 of 84 (8.3)</a:t>
                      </a:r>
                    </a:p>
                  </a:txBody>
                  <a:tcPr marL="47051" marR="47051" marT="0" marB="0" anchor="ctr"/>
                </a:tc>
                <a:extLst>
                  <a:ext uri="{0D108BD9-81ED-4DB2-BD59-A6C34878D82A}">
                    <a16:rowId xmlns:a16="http://schemas.microsoft.com/office/drawing/2014/main" val="1154753456"/>
                  </a:ext>
                </a:extLst>
              </a:tr>
              <a:tr h="401412">
                <a:tc>
                  <a:txBody>
                    <a:bodyPr/>
                    <a:lstStyle/>
                    <a:p>
                      <a:pPr marL="0" marR="0" algn="ctr">
                        <a:lnSpc>
                          <a:spcPct val="115000"/>
                        </a:lnSpc>
                        <a:spcBef>
                          <a:spcPts val="0"/>
                        </a:spcBef>
                        <a:spcAft>
                          <a:spcPts val="0"/>
                        </a:spcAft>
                      </a:pPr>
                      <a:r>
                        <a:rPr lang="en-US" sz="1000" kern="100" dirty="0">
                          <a:effectLst/>
                          <a:latin typeface="+mn-lt"/>
                        </a:rPr>
                        <a:t>Median rPFS, months (95% CI)</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3.8 (3.5 – 4.9)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a:effectLst/>
                          <a:latin typeface="+mn-lt"/>
                        </a:rPr>
                        <a:t>-</a:t>
                      </a:r>
                      <a:endParaRPr lang="en-US" sz="1000" kern="10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2.1 for all pts, 3.7 for DLL3+ pts</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7.9 (2.9 – NE)</a:t>
                      </a:r>
                    </a:p>
                  </a:txBody>
                  <a:tcPr marL="47051" marR="47051" marT="0" marB="0" anchor="ctr"/>
                </a:tc>
                <a:extLst>
                  <a:ext uri="{0D108BD9-81ED-4DB2-BD59-A6C34878D82A}">
                    <a16:rowId xmlns:a16="http://schemas.microsoft.com/office/drawing/2014/main" val="3490993034"/>
                  </a:ext>
                </a:extLst>
              </a:tr>
              <a:tr h="761019">
                <a:tc>
                  <a:txBody>
                    <a:bodyPr/>
                    <a:lstStyle/>
                    <a:p>
                      <a:pPr marL="0" marR="0" algn="ctr">
                        <a:lnSpc>
                          <a:spcPct val="115000"/>
                        </a:lnSpc>
                        <a:spcBef>
                          <a:spcPts val="0"/>
                        </a:spcBef>
                        <a:spcAft>
                          <a:spcPts val="0"/>
                        </a:spcAft>
                      </a:pPr>
                      <a:r>
                        <a:rPr lang="en-US" sz="1000" kern="100" dirty="0">
                          <a:effectLst/>
                          <a:latin typeface="+mn-lt"/>
                        </a:rPr>
                        <a:t>Antidrug antibodies, n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30 of 31 (96.7%) in SC cohort</a:t>
                      </a:r>
                    </a:p>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0 of 16 (0) in IV cohort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17 of 27 (63%) in SC cohort</a:t>
                      </a:r>
                    </a:p>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2 of 12 (16.7%) in IV cohort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30 of 81 (37%) in dose escalation</a:t>
                      </a:r>
                    </a:p>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29 of 53 (55%) in dose expansion</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49 of 90 (54%)</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a:t>
                      </a:r>
                    </a:p>
                  </a:txBody>
                  <a:tcPr marL="47051" marR="47051" marT="0" marB="0" anchor="ctr"/>
                </a:tc>
                <a:extLst>
                  <a:ext uri="{0D108BD9-81ED-4DB2-BD59-A6C34878D82A}">
                    <a16:rowId xmlns:a16="http://schemas.microsoft.com/office/drawing/2014/main" val="3676000612"/>
                  </a:ext>
                </a:extLst>
              </a:tr>
              <a:tr h="194638">
                <a:tc>
                  <a:txBody>
                    <a:bodyPr/>
                    <a:lstStyle/>
                    <a:p>
                      <a:pPr marL="0" marR="0" algn="ctr">
                        <a:lnSpc>
                          <a:spcPct val="115000"/>
                        </a:lnSpc>
                        <a:spcBef>
                          <a:spcPts val="0"/>
                        </a:spcBef>
                        <a:spcAft>
                          <a:spcPts val="0"/>
                        </a:spcAft>
                      </a:pPr>
                      <a:r>
                        <a:rPr lang="en-US" sz="1000" kern="100" dirty="0">
                          <a:effectLst/>
                          <a:latin typeface="+mn-lt"/>
                        </a:rPr>
                        <a:t>CRS, any G – G ≥ 3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6 – 2.1</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66.7 – 0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97.7 – 20.3</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 10 - 0</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72 – 2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75 – 2.5</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8.9  - 0</a:t>
                      </a:r>
                    </a:p>
                  </a:txBody>
                  <a:tcPr marL="47051" marR="47051" marT="0" marB="0" anchor="ctr"/>
                </a:tc>
                <a:extLst>
                  <a:ext uri="{0D108BD9-81ED-4DB2-BD59-A6C34878D82A}">
                    <a16:rowId xmlns:a16="http://schemas.microsoft.com/office/drawing/2014/main" val="1342570541"/>
                  </a:ext>
                </a:extLst>
              </a:tr>
              <a:tr h="376239">
                <a:tc>
                  <a:txBody>
                    <a:bodyPr/>
                    <a:lstStyle/>
                    <a:p>
                      <a:pPr marL="0" marR="0" algn="ctr">
                        <a:lnSpc>
                          <a:spcPct val="115000"/>
                        </a:lnSpc>
                        <a:spcBef>
                          <a:spcPts val="0"/>
                        </a:spcBef>
                        <a:spcAft>
                          <a:spcPts val="0"/>
                        </a:spcAft>
                      </a:pPr>
                      <a:r>
                        <a:rPr lang="en-US" sz="1000" kern="100" dirty="0">
                          <a:effectLst/>
                          <a:latin typeface="+mn-lt"/>
                        </a:rPr>
                        <a:t>Fatigue, any G – G ≥ 3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34 – 2.1</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41 – 0 </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53.2 – 23.4% of dose exploration cohort (n = 77)</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 45 - 0</a:t>
                      </a: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45 – 11</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rPr>
                        <a:t>-</a:t>
                      </a:r>
                      <a:endParaRPr lang="en-US" sz="1000" kern="100" dirty="0">
                        <a:effectLst/>
                        <a:latin typeface="+mn-lt"/>
                        <a:ea typeface="Aptos" panose="020B0004020202020204" pitchFamily="34" charset="0"/>
                        <a:cs typeface="Arial" panose="020B0604020202020204" pitchFamily="34" charset="0"/>
                      </a:endParaRPr>
                    </a:p>
                  </a:txBody>
                  <a:tcPr marL="47051" marR="47051" marT="0" marB="0" anchor="ctr"/>
                </a:tc>
                <a:tc>
                  <a:txBody>
                    <a:bodyPr/>
                    <a:lstStyle/>
                    <a:p>
                      <a:pPr marL="0" marR="0" algn="ctr">
                        <a:lnSpc>
                          <a:spcPct val="107000"/>
                        </a:lnSpc>
                        <a:spcBef>
                          <a:spcPts val="0"/>
                        </a:spcBef>
                        <a:spcAft>
                          <a:spcPts val="0"/>
                        </a:spcAft>
                      </a:pPr>
                      <a:r>
                        <a:rPr lang="en-US" sz="1000" kern="100" dirty="0">
                          <a:effectLst/>
                          <a:latin typeface="+mn-lt"/>
                          <a:ea typeface="Aptos" panose="020B0004020202020204" pitchFamily="34" charset="0"/>
                          <a:cs typeface="Arial" panose="020B0604020202020204" pitchFamily="34" charset="0"/>
                        </a:rPr>
                        <a:t>15 - 0</a:t>
                      </a:r>
                    </a:p>
                  </a:txBody>
                  <a:tcPr marL="47051" marR="47051" marT="0" marB="0" anchor="ctr"/>
                </a:tc>
                <a:extLst>
                  <a:ext uri="{0D108BD9-81ED-4DB2-BD59-A6C34878D82A}">
                    <a16:rowId xmlns:a16="http://schemas.microsoft.com/office/drawing/2014/main" val="1974967083"/>
                  </a:ext>
                </a:extLst>
              </a:tr>
            </a:tbl>
          </a:graphicData>
        </a:graphic>
      </p:graphicFrame>
      <p:sp>
        <p:nvSpPr>
          <p:cNvPr id="7" name="TextBox 6">
            <a:extLst>
              <a:ext uri="{FF2B5EF4-FFF2-40B4-BE49-F238E27FC236}">
                <a16:creationId xmlns:a16="http://schemas.microsoft.com/office/drawing/2014/main" id="{059E8689-0A6D-917C-7CD5-DF86A93F68C3}"/>
              </a:ext>
            </a:extLst>
          </p:cNvPr>
          <p:cNvSpPr txBox="1"/>
          <p:nvPr/>
        </p:nvSpPr>
        <p:spPr>
          <a:xfrm>
            <a:off x="581692" y="6113639"/>
            <a:ext cx="11947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Hummel H et al., </a:t>
            </a: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Immunotherapy</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2020; Lim E et al., </a:t>
            </a: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CGUC</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2023; Dorff T et al., </a:t>
            </a: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CCR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2024; Mehra N et al., </a:t>
            </a: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ASCO 2023</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Kelly W et al., </a:t>
            </a:r>
            <a:r>
              <a:rPr kumimoji="0" lang="en-US" sz="900" b="1" i="1" u="none" strike="noStrike" kern="0" cap="none" spc="0" normalizeH="0" baseline="0" noProof="0" dirty="0">
                <a:ln>
                  <a:noFill/>
                </a:ln>
                <a:solidFill>
                  <a:srgbClr val="000000"/>
                </a:solidFill>
                <a:effectLst/>
                <a:uLnTx/>
                <a:uFillTx/>
                <a:latin typeface="Arial"/>
                <a:ea typeface="+mn-ea"/>
                <a:cs typeface="Arial"/>
                <a:sym typeface="Arial"/>
              </a:rPr>
              <a:t>Cancer Discovery</a:t>
            </a: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 2023; Aggarwal R et al., </a:t>
            </a:r>
            <a:r>
              <a:rPr kumimoji="0" lang="en-US" sz="900" b="1" i="1" u="none" strike="noStrike" kern="0" cap="none" spc="0" normalizeH="0" baseline="0" noProof="0" dirty="0">
                <a:ln>
                  <a:noFill/>
                </a:ln>
                <a:solidFill>
                  <a:srgbClr val="000000"/>
                </a:solidFill>
                <a:effectLst/>
                <a:uLnTx/>
                <a:uFillTx/>
                <a:latin typeface="Arial"/>
                <a:ea typeface="+mn-ea"/>
                <a:cs typeface="Arial"/>
                <a:sym typeface="Arial"/>
              </a:rPr>
              <a:t>ASCO 2024; Baldini et al., ASCO 2025</a:t>
            </a:r>
          </a:p>
        </p:txBody>
      </p:sp>
      <p:sp>
        <p:nvSpPr>
          <p:cNvPr id="9" name="TextBox 8">
            <a:extLst>
              <a:ext uri="{FF2B5EF4-FFF2-40B4-BE49-F238E27FC236}">
                <a16:creationId xmlns:a16="http://schemas.microsoft.com/office/drawing/2014/main" id="{4B2E40D2-2F75-EFD0-CA99-3BFDDA53A8DE}"/>
              </a:ext>
            </a:extLst>
          </p:cNvPr>
          <p:cNvSpPr txBox="1"/>
          <p:nvPr/>
        </p:nvSpPr>
        <p:spPr>
          <a:xfrm>
            <a:off x="9633719" y="6241144"/>
            <a:ext cx="3692435" cy="235898"/>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Hage Chehade C…Agarwal N, </a:t>
            </a:r>
            <a:r>
              <a:rPr kumimoji="0" lang="en-US" sz="900" b="1" i="1" u="none" strike="noStrike" kern="0" cap="none" spc="0" normalizeH="0" baseline="0" noProof="0" dirty="0">
                <a:ln>
                  <a:noFill/>
                </a:ln>
                <a:solidFill>
                  <a:srgbClr val="000000"/>
                </a:solidFill>
                <a:effectLst/>
                <a:uLnTx/>
                <a:uFillTx/>
                <a:latin typeface="Arial"/>
                <a:ea typeface="+mn-ea"/>
                <a:cs typeface="Arial"/>
                <a:sym typeface="Arial"/>
              </a:rPr>
              <a:t>EU</a:t>
            </a:r>
            <a:r>
              <a:rPr kumimoji="0" lang="en-US" sz="900" b="0" i="0" u="none" strike="noStrike" kern="0" cap="none" spc="0" normalizeH="0" baseline="0" noProof="0" dirty="0">
                <a:ln>
                  <a:noFill/>
                </a:ln>
                <a:solidFill>
                  <a:srgbClr val="000000"/>
                </a:solidFill>
                <a:effectLst/>
                <a:uLnTx/>
                <a:uFillTx/>
                <a:latin typeface="Arial"/>
                <a:ea typeface="+mn-ea"/>
                <a:cs typeface="Arial"/>
                <a:sym typeface="Arial"/>
              </a:rPr>
              <a:t>, 2025</a:t>
            </a:r>
          </a:p>
        </p:txBody>
      </p:sp>
      <p:sp>
        <p:nvSpPr>
          <p:cNvPr id="8" name="Rectangle 7">
            <a:extLst>
              <a:ext uri="{FF2B5EF4-FFF2-40B4-BE49-F238E27FC236}">
                <a16:creationId xmlns:a16="http://schemas.microsoft.com/office/drawing/2014/main" id="{91554E40-4E9C-306E-AF3D-4815F7D7619A}"/>
              </a:ext>
            </a:extLst>
          </p:cNvPr>
          <p:cNvSpPr/>
          <p:nvPr/>
        </p:nvSpPr>
        <p:spPr>
          <a:xfrm>
            <a:off x="15092" y="3892308"/>
            <a:ext cx="12161816" cy="1627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30B8E4A-69C8-CFA2-61B0-906AD22CB743}"/>
              </a:ext>
            </a:extLst>
          </p:cNvPr>
          <p:cNvSpPr/>
          <p:nvPr/>
        </p:nvSpPr>
        <p:spPr>
          <a:xfrm>
            <a:off x="-1" y="5602763"/>
            <a:ext cx="12192001" cy="1940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985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138CF94-21D6-97D7-D1C7-7C3D9EAA2AC0}"/>
              </a:ext>
            </a:extLst>
          </p:cNvPr>
          <p:cNvSpPr>
            <a:spLocks noGrp="1"/>
          </p:cNvSpPr>
          <p:nvPr>
            <p:ph type="title"/>
          </p:nvPr>
        </p:nvSpPr>
        <p:spPr>
          <a:xfrm>
            <a:off x="0" y="2"/>
            <a:ext cx="12192000" cy="904239"/>
          </a:xfrm>
        </p:spPr>
        <p:txBody>
          <a:bodyPr>
            <a:normAutofit/>
          </a:bodyPr>
          <a:lstStyle/>
          <a:p>
            <a:r>
              <a:rPr lang="en-US" sz="3200" dirty="0"/>
              <a:t>PSA Response with </a:t>
            </a:r>
            <a:r>
              <a:rPr lang="en-US" sz="3200" dirty="0" err="1"/>
              <a:t>Pasritamig</a:t>
            </a:r>
            <a:r>
              <a:rPr lang="en-US" sz="3200" dirty="0"/>
              <a:t> in mCRPC (phase 1 study)</a:t>
            </a:r>
          </a:p>
        </p:txBody>
      </p:sp>
      <p:pic>
        <p:nvPicPr>
          <p:cNvPr id="6" name="Picture 5">
            <a:extLst>
              <a:ext uri="{FF2B5EF4-FFF2-40B4-BE49-F238E27FC236}">
                <a16:creationId xmlns:a16="http://schemas.microsoft.com/office/drawing/2014/main" id="{79026C19-9FA0-8B23-2137-915DD1C281DC}"/>
              </a:ext>
            </a:extLst>
          </p:cNvPr>
          <p:cNvPicPr>
            <a:picLocks noChangeAspect="1"/>
          </p:cNvPicPr>
          <p:nvPr/>
        </p:nvPicPr>
        <p:blipFill>
          <a:blip r:embed="rId3"/>
          <a:stretch>
            <a:fillRect/>
          </a:stretch>
        </p:blipFill>
        <p:spPr>
          <a:xfrm>
            <a:off x="922993" y="1227015"/>
            <a:ext cx="4322305" cy="5160963"/>
          </a:xfrm>
          <a:prstGeom prst="rect">
            <a:avLst/>
          </a:prstGeom>
          <a:noFill/>
        </p:spPr>
      </p:pic>
      <p:pic>
        <p:nvPicPr>
          <p:cNvPr id="8" name="Content Placeholder 7">
            <a:extLst>
              <a:ext uri="{FF2B5EF4-FFF2-40B4-BE49-F238E27FC236}">
                <a16:creationId xmlns:a16="http://schemas.microsoft.com/office/drawing/2014/main" id="{0EF5FB22-1B26-84B8-1A04-9BDB15D423CC}"/>
              </a:ext>
            </a:extLst>
          </p:cNvPr>
          <p:cNvPicPr>
            <a:picLocks noGrp="1" noChangeAspect="1"/>
          </p:cNvPicPr>
          <p:nvPr>
            <p:ph sz="half" idx="2"/>
          </p:nvPr>
        </p:nvPicPr>
        <p:blipFill>
          <a:blip r:embed="rId4"/>
          <a:srcRect b="1235"/>
          <a:stretch>
            <a:fillRect/>
          </a:stretch>
        </p:blipFill>
        <p:spPr>
          <a:xfrm>
            <a:off x="6365631" y="1197743"/>
            <a:ext cx="4692361" cy="5160963"/>
          </a:xfrm>
          <a:prstGeom prst="rect">
            <a:avLst/>
          </a:prstGeom>
        </p:spPr>
      </p:pic>
      <p:sp>
        <p:nvSpPr>
          <p:cNvPr id="10" name="TextBox 9">
            <a:extLst>
              <a:ext uri="{FF2B5EF4-FFF2-40B4-BE49-F238E27FC236}">
                <a16:creationId xmlns:a16="http://schemas.microsoft.com/office/drawing/2014/main" id="{FD2CFB5E-C457-8BA5-8444-CEFEDBB61E9C}"/>
              </a:ext>
            </a:extLst>
          </p:cNvPr>
          <p:cNvSpPr txBox="1"/>
          <p:nvPr/>
        </p:nvSpPr>
        <p:spPr>
          <a:xfrm>
            <a:off x="873369" y="1227015"/>
            <a:ext cx="2696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06CE847-FDBD-03F3-F42F-2B80360A5D67}"/>
              </a:ext>
            </a:extLst>
          </p:cNvPr>
          <p:cNvSpPr txBox="1"/>
          <p:nvPr/>
        </p:nvSpPr>
        <p:spPr>
          <a:xfrm>
            <a:off x="6365631" y="1227015"/>
            <a:ext cx="2696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8C832C6-5AF9-9F91-8637-D729AA03A52B}"/>
              </a:ext>
            </a:extLst>
          </p:cNvPr>
          <p:cNvSpPr txBox="1"/>
          <p:nvPr/>
        </p:nvSpPr>
        <p:spPr>
          <a:xfrm>
            <a:off x="457199" y="1054574"/>
            <a:ext cx="56388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PSA response in patients treated by SC administration</a:t>
            </a:r>
          </a:p>
        </p:txBody>
      </p:sp>
      <p:sp>
        <p:nvSpPr>
          <p:cNvPr id="14" name="TextBox 13">
            <a:extLst>
              <a:ext uri="{FF2B5EF4-FFF2-40B4-BE49-F238E27FC236}">
                <a16:creationId xmlns:a16="http://schemas.microsoft.com/office/drawing/2014/main" id="{1A3A76D5-27C1-0268-B733-CFBBAEE9A64C}"/>
              </a:ext>
            </a:extLst>
          </p:cNvPr>
          <p:cNvSpPr txBox="1"/>
          <p:nvPr/>
        </p:nvSpPr>
        <p:spPr>
          <a:xfrm>
            <a:off x="5977054" y="1054574"/>
            <a:ext cx="57577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PSA response in patients treated by IV administration</a:t>
            </a:r>
          </a:p>
        </p:txBody>
      </p:sp>
      <p:sp>
        <p:nvSpPr>
          <p:cNvPr id="16" name="TextBox 15">
            <a:extLst>
              <a:ext uri="{FF2B5EF4-FFF2-40B4-BE49-F238E27FC236}">
                <a16:creationId xmlns:a16="http://schemas.microsoft.com/office/drawing/2014/main" id="{C8AF0EAA-8A1A-2229-5EA6-53AFC4DCE5C3}"/>
              </a:ext>
            </a:extLst>
          </p:cNvPr>
          <p:cNvSpPr txBox="1"/>
          <p:nvPr/>
        </p:nvSpPr>
        <p:spPr>
          <a:xfrm>
            <a:off x="9833265" y="6140250"/>
            <a:ext cx="2165448" cy="276999"/>
          </a:xfrm>
          <a:prstGeom prst="rect">
            <a:avLst/>
          </a:prstGeom>
          <a:noFill/>
        </p:spPr>
        <p:txBody>
          <a:bodyPr wrap="square"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Stein M et al., </a:t>
            </a:r>
            <a:r>
              <a:rPr kumimoji="0" lang="en-US" sz="1200" b="0" i="1" u="none" strike="noStrike" kern="0" cap="none" spc="0" normalizeH="0" baseline="0" noProof="0" dirty="0">
                <a:ln>
                  <a:noFill/>
                </a:ln>
                <a:solidFill>
                  <a:srgbClr val="000000"/>
                </a:solidFill>
                <a:effectLst/>
                <a:uLnTx/>
                <a:uFillTx/>
                <a:latin typeface="Arial"/>
                <a:ea typeface="+mn-ea"/>
                <a:cs typeface="Arial"/>
                <a:sym typeface="Arial"/>
              </a:rPr>
              <a:t>JCO</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2025</a:t>
            </a:r>
          </a:p>
        </p:txBody>
      </p:sp>
    </p:spTree>
    <p:extLst>
      <p:ext uri="{BB962C8B-B14F-4D97-AF65-F5344CB8AC3E}">
        <p14:creationId xmlns:p14="http://schemas.microsoft.com/office/powerpoint/2010/main" val="183896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Mechanisms of action of amivantamab to target NSCLC cells. Small molecule kinase inhibitors e.g. poziotinib and mobocertinib bind to the kinase domain of EGFR exon 20 insertion mutants and block downstream survival signaling. In contrast, the anti-EGFR-MET antibody amivantamab has been described to have 4 mechanisms to block EGFR/MET signaling: 1. Extracellular binding of amivantamab to receptors prevents further activation by blocking binding of ligands, 2. Antibody-bound receptors are internalized and degraded, 3. Macrophage/monocyte recruitment triggers antibody-dependent cellular trogocytosis (ADCT), from the Greek trogo ‘to gnaw’ – a process that results in transfer of small membrane fragments including EGFR/MET receptors from tumor cells to lymphocytes and 4. Activated NK cells directly lyse tumor cells via antibody-dependent cellular cytoxicity (ADCC)[Citation78–80].">
            <a:extLst>
              <a:ext uri="{FF2B5EF4-FFF2-40B4-BE49-F238E27FC236}">
                <a16:creationId xmlns:a16="http://schemas.microsoft.com/office/drawing/2014/main" id="{7A9B4891-A25F-048D-64EB-B8707063B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070" y="1609522"/>
            <a:ext cx="8059858" cy="4957088"/>
          </a:xfrm>
          <a:prstGeom prst="rect">
            <a:avLst/>
          </a:prstGeom>
          <a:noFill/>
          <a:ln w="127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2867" y="200167"/>
            <a:ext cx="9817795" cy="1320800"/>
          </a:xfrm>
        </p:spPr>
        <p:txBody>
          <a:bodyPr>
            <a:noAutofit/>
          </a:bodyPr>
          <a:lstStyle/>
          <a:p>
            <a:r>
              <a:rPr lang="en-US" sz="4400" b="1" dirty="0"/>
              <a:t>Amivantamab: </a:t>
            </a:r>
            <a:br>
              <a:rPr lang="en-US" sz="4400" b="1" dirty="0"/>
            </a:br>
            <a:r>
              <a:rPr lang="en-US" sz="4400" b="1" dirty="0"/>
              <a:t>Mechanism of Action </a:t>
            </a:r>
          </a:p>
        </p:txBody>
      </p:sp>
      <p:sp>
        <p:nvSpPr>
          <p:cNvPr id="5" name="Rectangle 4"/>
          <p:cNvSpPr/>
          <p:nvPr/>
        </p:nvSpPr>
        <p:spPr>
          <a:xfrm>
            <a:off x="3908541" y="6566610"/>
            <a:ext cx="437491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Vyse S, Huang PH. Expert Rev Anticancer Ther. 2022 Jan;22(1):3-16.</a:t>
            </a:r>
          </a:p>
        </p:txBody>
      </p:sp>
    </p:spTree>
    <p:extLst>
      <p:ext uri="{BB962C8B-B14F-4D97-AF65-F5344CB8AC3E}">
        <p14:creationId xmlns:p14="http://schemas.microsoft.com/office/powerpoint/2010/main" val="2968215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615259-AC72-F368-3164-FA8BB50B18FE}"/>
              </a:ext>
            </a:extLst>
          </p:cNvPr>
          <p:cNvSpPr>
            <a:spLocks noGrp="1"/>
          </p:cNvSpPr>
          <p:nvPr>
            <p:ph type="body" sz="quarter" idx="36"/>
          </p:nvPr>
        </p:nvSpPr>
        <p:spPr>
          <a:xfrm>
            <a:off x="601890" y="150293"/>
            <a:ext cx="11299903" cy="720367"/>
          </a:xfrm>
        </p:spPr>
        <p:txBody>
          <a:bodyPr/>
          <a:lstStyle/>
          <a:p>
            <a:pPr algn="ctr"/>
            <a:r>
              <a:rPr lang="en-US" sz="3200" dirty="0">
                <a:solidFill>
                  <a:schemeClr val="tx1"/>
                </a:solidFill>
              </a:rPr>
              <a:t>Mechanism of Action of </a:t>
            </a:r>
            <a:r>
              <a:rPr lang="en-US" sz="3200" dirty="0" err="1">
                <a:solidFill>
                  <a:schemeClr val="tx1"/>
                </a:solidFill>
              </a:rPr>
              <a:t>Opevesostat</a:t>
            </a:r>
            <a:r>
              <a:rPr lang="en-US" sz="3200" dirty="0">
                <a:solidFill>
                  <a:schemeClr val="tx1"/>
                </a:solidFill>
              </a:rPr>
              <a:t> (CYP11A1 inhibitor)</a:t>
            </a:r>
          </a:p>
        </p:txBody>
      </p:sp>
      <p:grpSp>
        <p:nvGrpSpPr>
          <p:cNvPr id="2" name="Group 1">
            <a:extLst>
              <a:ext uri="{FF2B5EF4-FFF2-40B4-BE49-F238E27FC236}">
                <a16:creationId xmlns:a16="http://schemas.microsoft.com/office/drawing/2014/main" id="{1E33E534-BE7C-BBAE-BD4F-E2020587143C}"/>
              </a:ext>
            </a:extLst>
          </p:cNvPr>
          <p:cNvGrpSpPr/>
          <p:nvPr/>
        </p:nvGrpSpPr>
        <p:grpSpPr>
          <a:xfrm>
            <a:off x="35418" y="1179872"/>
            <a:ext cx="12161262" cy="5092534"/>
            <a:chOff x="35418" y="1852702"/>
            <a:chExt cx="12161262" cy="4419703"/>
          </a:xfrm>
        </p:grpSpPr>
        <p:grpSp>
          <p:nvGrpSpPr>
            <p:cNvPr id="8" name="Group 2">
              <a:extLst>
                <a:ext uri="{FF2B5EF4-FFF2-40B4-BE49-F238E27FC236}">
                  <a16:creationId xmlns:a16="http://schemas.microsoft.com/office/drawing/2014/main" id="{D4AF497D-8965-365D-B7D2-2CC62FBAF8BF}"/>
                </a:ext>
              </a:extLst>
            </p:cNvPr>
            <p:cNvGrpSpPr>
              <a:grpSpLocks noChangeAspect="1"/>
            </p:cNvGrpSpPr>
            <p:nvPr/>
          </p:nvGrpSpPr>
          <p:grpSpPr bwMode="auto">
            <a:xfrm>
              <a:off x="2021829" y="1852702"/>
              <a:ext cx="10174851" cy="4010855"/>
              <a:chOff x="1948" y="1522"/>
              <a:chExt cx="8829" cy="3813"/>
            </a:xfrm>
          </p:grpSpPr>
          <p:sp>
            <p:nvSpPr>
              <p:cNvPr id="11" name="AutoShape 40">
                <a:extLst>
                  <a:ext uri="{FF2B5EF4-FFF2-40B4-BE49-F238E27FC236}">
                    <a16:creationId xmlns:a16="http://schemas.microsoft.com/office/drawing/2014/main" id="{79204631-5CFA-8810-826E-3E35E72C18C1}"/>
                  </a:ext>
                </a:extLst>
              </p:cNvPr>
              <p:cNvSpPr>
                <a:spLocks noChangeShapeType="1"/>
              </p:cNvSpPr>
              <p:nvPr/>
            </p:nvSpPr>
            <p:spPr bwMode="auto">
              <a:xfrm>
                <a:off x="3924" y="3292"/>
                <a:ext cx="1" cy="41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AutoShape 39">
                <a:extLst>
                  <a:ext uri="{FF2B5EF4-FFF2-40B4-BE49-F238E27FC236}">
                    <a16:creationId xmlns:a16="http://schemas.microsoft.com/office/drawing/2014/main" id="{943AF619-CC7D-95D0-E781-1E1317797041}"/>
                  </a:ext>
                </a:extLst>
              </p:cNvPr>
              <p:cNvSpPr>
                <a:spLocks noChangeShapeType="1"/>
              </p:cNvSpPr>
              <p:nvPr/>
            </p:nvSpPr>
            <p:spPr bwMode="auto">
              <a:xfrm>
                <a:off x="3924" y="4422"/>
                <a:ext cx="1" cy="41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utoShape 38">
                <a:extLst>
                  <a:ext uri="{FF2B5EF4-FFF2-40B4-BE49-F238E27FC236}">
                    <a16:creationId xmlns:a16="http://schemas.microsoft.com/office/drawing/2014/main" id="{97B95AEF-1669-C026-7383-625A30245670}"/>
                  </a:ext>
                </a:extLst>
              </p:cNvPr>
              <p:cNvSpPr>
                <a:spLocks noChangeShapeType="1"/>
              </p:cNvSpPr>
              <p:nvPr/>
            </p:nvSpPr>
            <p:spPr bwMode="auto">
              <a:xfrm>
                <a:off x="7869" y="4085"/>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utoShape 37">
                <a:extLst>
                  <a:ext uri="{FF2B5EF4-FFF2-40B4-BE49-F238E27FC236}">
                    <a16:creationId xmlns:a16="http://schemas.microsoft.com/office/drawing/2014/main" id="{6FC5A16A-9C43-5811-0F2B-157D3DCFEF06}"/>
                  </a:ext>
                </a:extLst>
              </p:cNvPr>
              <p:cNvSpPr>
                <a:spLocks noChangeShapeType="1"/>
              </p:cNvSpPr>
              <p:nvPr/>
            </p:nvSpPr>
            <p:spPr bwMode="auto">
              <a:xfrm>
                <a:off x="4481" y="4085"/>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utoShape 36">
                <a:extLst>
                  <a:ext uri="{FF2B5EF4-FFF2-40B4-BE49-F238E27FC236}">
                    <a16:creationId xmlns:a16="http://schemas.microsoft.com/office/drawing/2014/main" id="{6F1DE0DA-AE23-6C60-4A65-02D035E27D76}"/>
                  </a:ext>
                </a:extLst>
              </p:cNvPr>
              <p:cNvSpPr>
                <a:spLocks noChangeShapeType="1"/>
              </p:cNvSpPr>
              <p:nvPr/>
            </p:nvSpPr>
            <p:spPr bwMode="auto">
              <a:xfrm>
                <a:off x="4485" y="5174"/>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AutoShape 35">
                <a:extLst>
                  <a:ext uri="{FF2B5EF4-FFF2-40B4-BE49-F238E27FC236}">
                    <a16:creationId xmlns:a16="http://schemas.microsoft.com/office/drawing/2014/main" id="{9DCCFA1C-AEF1-8361-74AC-58E23133CE3D}"/>
                  </a:ext>
                </a:extLst>
              </p:cNvPr>
              <p:cNvSpPr>
                <a:spLocks noChangeShapeType="1"/>
              </p:cNvSpPr>
              <p:nvPr/>
            </p:nvSpPr>
            <p:spPr bwMode="auto">
              <a:xfrm>
                <a:off x="7818" y="2906"/>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AutoShape 34">
                <a:extLst>
                  <a:ext uri="{FF2B5EF4-FFF2-40B4-BE49-F238E27FC236}">
                    <a16:creationId xmlns:a16="http://schemas.microsoft.com/office/drawing/2014/main" id="{84932DE9-C7F1-DC95-F8F8-9495C7526D31}"/>
                  </a:ext>
                </a:extLst>
              </p:cNvPr>
              <p:cNvSpPr>
                <a:spLocks noChangeArrowheads="1"/>
              </p:cNvSpPr>
              <p:nvPr/>
            </p:nvSpPr>
            <p:spPr bwMode="auto">
              <a:xfrm>
                <a:off x="3293" y="3814"/>
                <a:ext cx="1143" cy="503"/>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17 Hydroxy-Pregnenolone</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AutoShape 33">
                <a:extLst>
                  <a:ext uri="{FF2B5EF4-FFF2-40B4-BE49-F238E27FC236}">
                    <a16:creationId xmlns:a16="http://schemas.microsoft.com/office/drawing/2014/main" id="{4251C676-CE47-FEC4-6E9D-823273915E3E}"/>
                  </a:ext>
                </a:extLst>
              </p:cNvPr>
              <p:cNvSpPr>
                <a:spLocks noChangeArrowheads="1"/>
              </p:cNvSpPr>
              <p:nvPr/>
            </p:nvSpPr>
            <p:spPr bwMode="auto">
              <a:xfrm>
                <a:off x="8301" y="3917"/>
                <a:ext cx="1009" cy="353"/>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Cortisol</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AutoShape 32">
                <a:extLst>
                  <a:ext uri="{FF2B5EF4-FFF2-40B4-BE49-F238E27FC236}">
                    <a16:creationId xmlns:a16="http://schemas.microsoft.com/office/drawing/2014/main" id="{02EE4788-1714-80C4-8254-E6D75F3EB856}"/>
                  </a:ext>
                </a:extLst>
              </p:cNvPr>
              <p:cNvSpPr>
                <a:spLocks noChangeArrowheads="1"/>
              </p:cNvSpPr>
              <p:nvPr/>
            </p:nvSpPr>
            <p:spPr bwMode="auto">
              <a:xfrm>
                <a:off x="8301" y="4977"/>
                <a:ext cx="1009" cy="320"/>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DHT</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AutoShape 31">
                <a:extLst>
                  <a:ext uri="{FF2B5EF4-FFF2-40B4-BE49-F238E27FC236}">
                    <a16:creationId xmlns:a16="http://schemas.microsoft.com/office/drawing/2014/main" id="{A6308853-AC59-3776-AEB5-EEB40698934C}"/>
                  </a:ext>
                </a:extLst>
              </p:cNvPr>
              <p:cNvSpPr>
                <a:spLocks noChangeArrowheads="1"/>
              </p:cNvSpPr>
              <p:nvPr/>
            </p:nvSpPr>
            <p:spPr bwMode="auto">
              <a:xfrm>
                <a:off x="3378" y="4993"/>
                <a:ext cx="994" cy="338"/>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DHEA</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AutoShape 30">
                <a:extLst>
                  <a:ext uri="{FF2B5EF4-FFF2-40B4-BE49-F238E27FC236}">
                    <a16:creationId xmlns:a16="http://schemas.microsoft.com/office/drawing/2014/main" id="{F1D68FCE-C852-F1B7-AFC0-077C3E840912}"/>
                  </a:ext>
                </a:extLst>
              </p:cNvPr>
              <p:cNvSpPr>
                <a:spLocks noChangeArrowheads="1"/>
              </p:cNvSpPr>
              <p:nvPr/>
            </p:nvSpPr>
            <p:spPr bwMode="auto">
              <a:xfrm>
                <a:off x="4942" y="5013"/>
                <a:ext cx="1353" cy="322"/>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Androstenedione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AutoShape 29">
                <a:extLst>
                  <a:ext uri="{FF2B5EF4-FFF2-40B4-BE49-F238E27FC236}">
                    <a16:creationId xmlns:a16="http://schemas.microsoft.com/office/drawing/2014/main" id="{26B0CA95-A479-89C4-F9D0-48A5AA580786}"/>
                  </a:ext>
                </a:extLst>
              </p:cNvPr>
              <p:cNvSpPr>
                <a:spLocks noChangeArrowheads="1"/>
              </p:cNvSpPr>
              <p:nvPr/>
            </p:nvSpPr>
            <p:spPr bwMode="auto">
              <a:xfrm>
                <a:off x="8203" y="2708"/>
                <a:ext cx="1205" cy="373"/>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Corticosterone</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AutoShape 28">
                <a:extLst>
                  <a:ext uri="{FF2B5EF4-FFF2-40B4-BE49-F238E27FC236}">
                    <a16:creationId xmlns:a16="http://schemas.microsoft.com/office/drawing/2014/main" id="{AE4CC3D4-5C9D-FE20-C938-5A6394F7FC7C}"/>
                  </a:ext>
                </a:extLst>
              </p:cNvPr>
              <p:cNvSpPr>
                <a:spLocks noChangeArrowheads="1"/>
              </p:cNvSpPr>
              <p:nvPr/>
            </p:nvSpPr>
            <p:spPr bwMode="auto">
              <a:xfrm>
                <a:off x="9736" y="2737"/>
                <a:ext cx="1041" cy="322"/>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Aldosterone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AutoShape 27">
                <a:extLst>
                  <a:ext uri="{FF2B5EF4-FFF2-40B4-BE49-F238E27FC236}">
                    <a16:creationId xmlns:a16="http://schemas.microsoft.com/office/drawing/2014/main" id="{75E57C1C-50AE-5D4A-5A7C-334EBD8B04FF}"/>
                  </a:ext>
                </a:extLst>
              </p:cNvPr>
              <p:cNvSpPr>
                <a:spLocks noChangeArrowheads="1"/>
              </p:cNvSpPr>
              <p:nvPr/>
            </p:nvSpPr>
            <p:spPr bwMode="auto">
              <a:xfrm>
                <a:off x="3293" y="2681"/>
                <a:ext cx="1143" cy="415"/>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Pregnenolone</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AutoShape 26">
                <a:extLst>
                  <a:ext uri="{FF2B5EF4-FFF2-40B4-BE49-F238E27FC236}">
                    <a16:creationId xmlns:a16="http://schemas.microsoft.com/office/drawing/2014/main" id="{6C65C6C5-8D7F-A933-CA03-B0E6F29F3BB1}"/>
                  </a:ext>
                </a:extLst>
              </p:cNvPr>
              <p:cNvSpPr>
                <a:spLocks noChangeArrowheads="1"/>
              </p:cNvSpPr>
              <p:nvPr/>
            </p:nvSpPr>
            <p:spPr bwMode="auto">
              <a:xfrm>
                <a:off x="6605" y="2678"/>
                <a:ext cx="1205" cy="495"/>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Deoxy corticosterone</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AutoShape 25">
                <a:extLst>
                  <a:ext uri="{FF2B5EF4-FFF2-40B4-BE49-F238E27FC236}">
                    <a16:creationId xmlns:a16="http://schemas.microsoft.com/office/drawing/2014/main" id="{D4863A36-C372-14F9-C3F5-4588E831E81D}"/>
                  </a:ext>
                </a:extLst>
              </p:cNvPr>
              <p:cNvSpPr>
                <a:spLocks noChangeArrowheads="1"/>
              </p:cNvSpPr>
              <p:nvPr/>
            </p:nvSpPr>
            <p:spPr bwMode="auto">
              <a:xfrm>
                <a:off x="6657" y="3838"/>
                <a:ext cx="1143" cy="495"/>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11-Deoxy cortisol</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AutoShape 23">
                <a:extLst>
                  <a:ext uri="{FF2B5EF4-FFF2-40B4-BE49-F238E27FC236}">
                    <a16:creationId xmlns:a16="http://schemas.microsoft.com/office/drawing/2014/main" id="{030BB2BC-3A27-8E27-11E0-D8C4BC09ADC0}"/>
                  </a:ext>
                </a:extLst>
              </p:cNvPr>
              <p:cNvSpPr>
                <a:spLocks noChangeShapeType="1"/>
              </p:cNvSpPr>
              <p:nvPr/>
            </p:nvSpPr>
            <p:spPr bwMode="auto">
              <a:xfrm>
                <a:off x="4485" y="2898"/>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AutoShape 20">
                <a:extLst>
                  <a:ext uri="{FF2B5EF4-FFF2-40B4-BE49-F238E27FC236}">
                    <a16:creationId xmlns:a16="http://schemas.microsoft.com/office/drawing/2014/main" id="{9D8A36D5-C268-7CDC-B705-B821F647465D}"/>
                  </a:ext>
                </a:extLst>
              </p:cNvPr>
              <p:cNvSpPr>
                <a:spLocks noChangeShapeType="1"/>
              </p:cNvSpPr>
              <p:nvPr/>
            </p:nvSpPr>
            <p:spPr bwMode="auto">
              <a:xfrm flipV="1">
                <a:off x="7908" y="5159"/>
                <a:ext cx="338" cy="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AutoShape 19">
                <a:extLst>
                  <a:ext uri="{FF2B5EF4-FFF2-40B4-BE49-F238E27FC236}">
                    <a16:creationId xmlns:a16="http://schemas.microsoft.com/office/drawing/2014/main" id="{10796AFD-19AF-0753-7A2E-8E159BF43CA5}"/>
                  </a:ext>
                </a:extLst>
              </p:cNvPr>
              <p:cNvSpPr>
                <a:spLocks noChangeArrowheads="1"/>
              </p:cNvSpPr>
              <p:nvPr/>
            </p:nvSpPr>
            <p:spPr bwMode="auto">
              <a:xfrm>
                <a:off x="3367" y="1522"/>
                <a:ext cx="994" cy="364"/>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Cholesterol</a:t>
                </a:r>
                <a:r>
                  <a:rPr kumimoji="0" lang="en-US" altLang="en-US" sz="9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AutoShape 14">
                <a:extLst>
                  <a:ext uri="{FF2B5EF4-FFF2-40B4-BE49-F238E27FC236}">
                    <a16:creationId xmlns:a16="http://schemas.microsoft.com/office/drawing/2014/main" id="{73B2DF70-2084-A5E0-2899-6FD1D952F1F4}"/>
                  </a:ext>
                </a:extLst>
              </p:cNvPr>
              <p:cNvSpPr>
                <a:spLocks noChangeArrowheads="1"/>
              </p:cNvSpPr>
              <p:nvPr/>
            </p:nvSpPr>
            <p:spPr bwMode="auto">
              <a:xfrm>
                <a:off x="4948" y="2680"/>
                <a:ext cx="1181" cy="415"/>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Progesterone</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AutoShape 13">
                <a:extLst>
                  <a:ext uri="{FF2B5EF4-FFF2-40B4-BE49-F238E27FC236}">
                    <a16:creationId xmlns:a16="http://schemas.microsoft.com/office/drawing/2014/main" id="{207A61C8-B117-0851-9C26-7E99C1221EB5}"/>
                  </a:ext>
                </a:extLst>
              </p:cNvPr>
              <p:cNvSpPr>
                <a:spLocks noChangeShapeType="1"/>
              </p:cNvSpPr>
              <p:nvPr/>
            </p:nvSpPr>
            <p:spPr bwMode="auto">
              <a:xfrm>
                <a:off x="6169" y="2895"/>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AutoShape 12">
                <a:extLst>
                  <a:ext uri="{FF2B5EF4-FFF2-40B4-BE49-F238E27FC236}">
                    <a16:creationId xmlns:a16="http://schemas.microsoft.com/office/drawing/2014/main" id="{F14C6DD8-735D-8925-9B44-94E683C1F4C2}"/>
                  </a:ext>
                </a:extLst>
              </p:cNvPr>
              <p:cNvSpPr>
                <a:spLocks noChangeArrowheads="1"/>
              </p:cNvSpPr>
              <p:nvPr/>
            </p:nvSpPr>
            <p:spPr bwMode="auto">
              <a:xfrm>
                <a:off x="4937" y="3858"/>
                <a:ext cx="1199" cy="496"/>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17 Hydroxy-progesterone</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AutoShape 11">
                <a:extLst>
                  <a:ext uri="{FF2B5EF4-FFF2-40B4-BE49-F238E27FC236}">
                    <a16:creationId xmlns:a16="http://schemas.microsoft.com/office/drawing/2014/main" id="{A3CA9BD4-9900-EF1C-92F5-2EEE10FD8EDA}"/>
                  </a:ext>
                </a:extLst>
              </p:cNvPr>
              <p:cNvSpPr>
                <a:spLocks noChangeShapeType="1"/>
              </p:cNvSpPr>
              <p:nvPr/>
            </p:nvSpPr>
            <p:spPr bwMode="auto">
              <a:xfrm>
                <a:off x="6181" y="4139"/>
                <a:ext cx="372"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AutoShape 10">
                <a:extLst>
                  <a:ext uri="{FF2B5EF4-FFF2-40B4-BE49-F238E27FC236}">
                    <a16:creationId xmlns:a16="http://schemas.microsoft.com/office/drawing/2014/main" id="{C17FBF0B-4870-D382-9AB1-56D510AC0599}"/>
                  </a:ext>
                </a:extLst>
              </p:cNvPr>
              <p:cNvSpPr>
                <a:spLocks noChangeShapeType="1"/>
              </p:cNvSpPr>
              <p:nvPr/>
            </p:nvSpPr>
            <p:spPr bwMode="auto">
              <a:xfrm flipV="1">
                <a:off x="6355" y="5182"/>
                <a:ext cx="338" cy="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AutoShape 9">
                <a:extLst>
                  <a:ext uri="{FF2B5EF4-FFF2-40B4-BE49-F238E27FC236}">
                    <a16:creationId xmlns:a16="http://schemas.microsoft.com/office/drawing/2014/main" id="{382B807E-DE3C-53FA-4F12-1AA6908A4487}"/>
                  </a:ext>
                </a:extLst>
              </p:cNvPr>
              <p:cNvSpPr>
                <a:spLocks noChangeShapeType="1"/>
              </p:cNvSpPr>
              <p:nvPr/>
            </p:nvSpPr>
            <p:spPr bwMode="auto">
              <a:xfrm>
                <a:off x="5504" y="3224"/>
                <a:ext cx="1" cy="41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AutoShape 8">
                <a:extLst>
                  <a:ext uri="{FF2B5EF4-FFF2-40B4-BE49-F238E27FC236}">
                    <a16:creationId xmlns:a16="http://schemas.microsoft.com/office/drawing/2014/main" id="{28F2D25F-5641-CCFE-E70F-2DF4ED262C46}"/>
                  </a:ext>
                </a:extLst>
              </p:cNvPr>
              <p:cNvSpPr>
                <a:spLocks noChangeShapeType="1"/>
              </p:cNvSpPr>
              <p:nvPr/>
            </p:nvSpPr>
            <p:spPr bwMode="auto">
              <a:xfrm>
                <a:off x="5504" y="4460"/>
                <a:ext cx="1" cy="41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AutoShape 4">
                <a:extLst>
                  <a:ext uri="{FF2B5EF4-FFF2-40B4-BE49-F238E27FC236}">
                    <a16:creationId xmlns:a16="http://schemas.microsoft.com/office/drawing/2014/main" id="{B3E09866-39F2-BEB2-11F3-035718B585E5}"/>
                  </a:ext>
                </a:extLst>
              </p:cNvPr>
              <p:cNvSpPr>
                <a:spLocks noChangeArrowheads="1"/>
              </p:cNvSpPr>
              <p:nvPr/>
            </p:nvSpPr>
            <p:spPr bwMode="auto">
              <a:xfrm>
                <a:off x="1948" y="2017"/>
                <a:ext cx="909" cy="532"/>
              </a:xfrm>
              <a:prstGeom prst="rightArrow">
                <a:avLst>
                  <a:gd name="adj1" fmla="val 50000"/>
                  <a:gd name="adj2" fmla="val 43363"/>
                </a:avLst>
              </a:prstGeom>
              <a:solidFill>
                <a:schemeClr val="bg2"/>
              </a:solidFill>
              <a:ln w="9525">
                <a:solidFill>
                  <a:srgbClr val="000000"/>
                </a:solid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quot;Not Allowed&quot; Symbol 51">
              <a:extLst>
                <a:ext uri="{FF2B5EF4-FFF2-40B4-BE49-F238E27FC236}">
                  <a16:creationId xmlns:a16="http://schemas.microsoft.com/office/drawing/2014/main" id="{3D152C25-790E-6763-42BF-BF4190DA562D}"/>
                </a:ext>
              </a:extLst>
            </p:cNvPr>
            <p:cNvSpPr/>
            <p:nvPr/>
          </p:nvSpPr>
          <p:spPr>
            <a:xfrm>
              <a:off x="2188906" y="2476317"/>
              <a:ext cx="543068" cy="401241"/>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AutoShape 30">
              <a:extLst>
                <a:ext uri="{FF2B5EF4-FFF2-40B4-BE49-F238E27FC236}">
                  <a16:creationId xmlns:a16="http://schemas.microsoft.com/office/drawing/2014/main" id="{3ED6AC8D-20EF-A345-F147-EC38A0392914}"/>
                </a:ext>
              </a:extLst>
            </p:cNvPr>
            <p:cNvSpPr>
              <a:spLocks noChangeArrowheads="1"/>
            </p:cNvSpPr>
            <p:nvPr/>
          </p:nvSpPr>
          <p:spPr bwMode="auto">
            <a:xfrm>
              <a:off x="7541533" y="5524923"/>
              <a:ext cx="1234259" cy="338556"/>
            </a:xfrm>
            <a:prstGeom prst="roundRect">
              <a:avLst>
                <a:gd name="adj" fmla="val 16667"/>
              </a:avLst>
            </a:prstGeom>
            <a:solidFill>
              <a:schemeClr val="accent6">
                <a:lumMod val="20000"/>
                <a:lumOff val="80000"/>
              </a:schemeClr>
            </a:solidFill>
            <a:ln w="19050">
              <a:solidFill>
                <a:schemeClr val="accent6">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Testosterone</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1" name="Straight Arrow Connector 60">
              <a:extLst>
                <a:ext uri="{FF2B5EF4-FFF2-40B4-BE49-F238E27FC236}">
                  <a16:creationId xmlns:a16="http://schemas.microsoft.com/office/drawing/2014/main" id="{51F645C0-CF1D-FD01-8F39-7FC0A6E1B7D8}"/>
                </a:ext>
              </a:extLst>
            </p:cNvPr>
            <p:cNvCxnSpPr>
              <a:cxnSpLocks/>
            </p:cNvCxnSpPr>
            <p:nvPr/>
          </p:nvCxnSpPr>
          <p:spPr>
            <a:xfrm>
              <a:off x="4270229" y="2313006"/>
              <a:ext cx="0" cy="68036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A5DADCAB-5161-144C-FD72-09BE4B2F98FB}"/>
                </a:ext>
              </a:extLst>
            </p:cNvPr>
            <p:cNvSpPr txBox="1"/>
            <p:nvPr/>
          </p:nvSpPr>
          <p:spPr>
            <a:xfrm>
              <a:off x="8058616" y="5964628"/>
              <a:ext cx="38898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Agarwal 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Future Oncology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2010</a:t>
              </a:r>
            </a:p>
          </p:txBody>
        </p:sp>
        <p:sp>
          <p:nvSpPr>
            <p:cNvPr id="68" name="Oval 67">
              <a:extLst>
                <a:ext uri="{FF2B5EF4-FFF2-40B4-BE49-F238E27FC236}">
                  <a16:creationId xmlns:a16="http://schemas.microsoft.com/office/drawing/2014/main" id="{15944359-D633-B7F6-F8DA-1952C3BB90EF}"/>
                </a:ext>
              </a:extLst>
            </p:cNvPr>
            <p:cNvSpPr/>
            <p:nvPr/>
          </p:nvSpPr>
          <p:spPr>
            <a:xfrm>
              <a:off x="3123330" y="2377143"/>
              <a:ext cx="1317327" cy="473524"/>
            </a:xfrm>
            <a:prstGeom prst="ellipse">
              <a:avLst/>
            </a:prstGeom>
            <a:solidFill>
              <a:schemeClr val="accent2">
                <a:lumMod val="40000"/>
                <a:lumOff val="60000"/>
              </a:schemeClr>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CYP11A1</a:t>
              </a:r>
            </a:p>
          </p:txBody>
        </p:sp>
        <p:sp>
          <p:nvSpPr>
            <p:cNvPr id="69" name="Rectangle: Rounded Corners 68">
              <a:extLst>
                <a:ext uri="{FF2B5EF4-FFF2-40B4-BE49-F238E27FC236}">
                  <a16:creationId xmlns:a16="http://schemas.microsoft.com/office/drawing/2014/main" id="{7E86268A-A3B0-F470-6BA8-DA34CE4B16E5}"/>
                </a:ext>
              </a:extLst>
            </p:cNvPr>
            <p:cNvSpPr/>
            <p:nvPr/>
          </p:nvSpPr>
          <p:spPr>
            <a:xfrm>
              <a:off x="35418" y="2224801"/>
              <a:ext cx="1916748" cy="1109947"/>
            </a:xfrm>
            <a:prstGeom prst="roundRect">
              <a:avLst/>
            </a:prstGeom>
            <a:solidFill>
              <a:schemeClr val="accent1">
                <a:lumMod val="40000"/>
                <a:lumOff val="60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OPEVESOSTAT</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MK-5684</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ODM-208</a:t>
              </a:r>
            </a:p>
          </p:txBody>
        </p:sp>
        <p:sp>
          <p:nvSpPr>
            <p:cNvPr id="77" name="AutoShape 20">
              <a:extLst>
                <a:ext uri="{FF2B5EF4-FFF2-40B4-BE49-F238E27FC236}">
                  <a16:creationId xmlns:a16="http://schemas.microsoft.com/office/drawing/2014/main" id="{CA833E1F-161F-3C94-F1DF-557A441218AA}"/>
                </a:ext>
              </a:extLst>
            </p:cNvPr>
            <p:cNvSpPr>
              <a:spLocks noChangeShapeType="1"/>
            </p:cNvSpPr>
            <p:nvPr/>
          </p:nvSpPr>
          <p:spPr bwMode="auto">
            <a:xfrm flipV="1">
              <a:off x="10608048" y="3305361"/>
              <a:ext cx="389523" cy="315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135189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FA0D4A-979B-C321-43EA-A41ED09D58E0}"/>
              </a:ext>
            </a:extLst>
          </p:cNvPr>
          <p:cNvSpPr txBox="1">
            <a:spLocks/>
          </p:cNvSpPr>
          <p:nvPr/>
        </p:nvSpPr>
        <p:spPr>
          <a:xfrm>
            <a:off x="838200" y="197977"/>
            <a:ext cx="10515600" cy="726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Phase 3 OMAHA-003: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Opevesostat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(CYP11A1 inhibitor) in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mCRPC</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(post prior ARPI and taxane in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j-ea"/>
                <a:cs typeface="Calibri" panose="020F0502020204030204" pitchFamily="34" charset="0"/>
              </a:rPr>
              <a:t>mCRPC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p>
        </p:txBody>
      </p:sp>
      <p:sp>
        <p:nvSpPr>
          <p:cNvPr id="6" name="Rounded Rectangle 6">
            <a:extLst>
              <a:ext uri="{FF2B5EF4-FFF2-40B4-BE49-F238E27FC236}">
                <a16:creationId xmlns:a16="http://schemas.microsoft.com/office/drawing/2014/main" id="{5CBBA631-093A-1282-2DBB-88C94EF50F61}"/>
              </a:ext>
            </a:extLst>
          </p:cNvPr>
          <p:cNvSpPr/>
          <p:nvPr/>
        </p:nvSpPr>
        <p:spPr>
          <a:xfrm>
            <a:off x="754698" y="1539496"/>
            <a:ext cx="2887291" cy="3595938"/>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Eligibility</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Inclusion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mPC</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progressing on ADT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Prior treatment with ≥1 ARPI and 1–2 taxane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ECOG 0–1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Ongoing ADT (testosterone &lt;50 ng/dL)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50E8DAB7-1C76-9E58-E2AC-ECDADD4B12EA}"/>
              </a:ext>
            </a:extLst>
          </p:cNvPr>
          <p:cNvSpPr/>
          <p:nvPr/>
        </p:nvSpPr>
        <p:spPr>
          <a:xfrm>
            <a:off x="1045328" y="5773444"/>
            <a:ext cx="4534938" cy="261610"/>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NCT06136624</a:t>
            </a:r>
          </a:p>
        </p:txBody>
      </p:sp>
      <p:sp>
        <p:nvSpPr>
          <p:cNvPr id="8" name="Rounded Rectangle 3">
            <a:extLst>
              <a:ext uri="{FF2B5EF4-FFF2-40B4-BE49-F238E27FC236}">
                <a16:creationId xmlns:a16="http://schemas.microsoft.com/office/drawing/2014/main" id="{DCA75E5B-61C5-9599-99C2-FC88C6E1F983}"/>
              </a:ext>
            </a:extLst>
          </p:cNvPr>
          <p:cNvSpPr/>
          <p:nvPr/>
        </p:nvSpPr>
        <p:spPr>
          <a:xfrm>
            <a:off x="8209634" y="1028975"/>
            <a:ext cx="3013238" cy="487527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endpoints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Primary Outcomes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rPFS</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Secondary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Subsequent Therapy (TFST)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ORR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Pain Progression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FACT-G: Change / Deterioration /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PSA Progression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PSA Response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Symptomatic Skeletal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Adverse Events</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ounded Rectangle 4">
            <a:extLst>
              <a:ext uri="{FF2B5EF4-FFF2-40B4-BE49-F238E27FC236}">
                <a16:creationId xmlns:a16="http://schemas.microsoft.com/office/drawing/2014/main" id="{613959B1-9F49-5518-2D18-8AC0772EFBF8}"/>
              </a:ext>
            </a:extLst>
          </p:cNvPr>
          <p:cNvSpPr/>
          <p:nvPr/>
        </p:nvSpPr>
        <p:spPr>
          <a:xfrm>
            <a:off x="5767782" y="1742047"/>
            <a:ext cx="1828800" cy="1045649"/>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Opevesostat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(oral inhibitor of CYP11A1)</a:t>
            </a:r>
            <a:endParaRPr kumimoji="0" lang="en-US" sz="1050" b="1"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0" name="AutoShape 17">
            <a:extLst>
              <a:ext uri="{FF2B5EF4-FFF2-40B4-BE49-F238E27FC236}">
                <a16:creationId xmlns:a16="http://schemas.microsoft.com/office/drawing/2014/main" id="{2134D8AE-CB54-5AC1-D405-E9B2768798E7}"/>
              </a:ext>
            </a:extLst>
          </p:cNvPr>
          <p:cNvSpPr>
            <a:spLocks noChangeArrowheads="1"/>
          </p:cNvSpPr>
          <p:nvPr/>
        </p:nvSpPr>
        <p:spPr bwMode="auto">
          <a:xfrm>
            <a:off x="4253307" y="1663573"/>
            <a:ext cx="722786" cy="332785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1310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p:txBody>
      </p:sp>
      <p:cxnSp>
        <p:nvCxnSpPr>
          <p:cNvPr id="11" name="Straight Arrow Connector 10">
            <a:extLst>
              <a:ext uri="{FF2B5EF4-FFF2-40B4-BE49-F238E27FC236}">
                <a16:creationId xmlns:a16="http://schemas.microsoft.com/office/drawing/2014/main" id="{2AF46F91-1182-4E5A-D24D-FD4B42BE760A}"/>
              </a:ext>
            </a:extLst>
          </p:cNvPr>
          <p:cNvCxnSpPr/>
          <p:nvPr/>
        </p:nvCxnSpPr>
        <p:spPr>
          <a:xfrm>
            <a:off x="3671610" y="3337465"/>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0">
            <a:extLst>
              <a:ext uri="{FF2B5EF4-FFF2-40B4-BE49-F238E27FC236}">
                <a16:creationId xmlns:a16="http://schemas.microsoft.com/office/drawing/2014/main" id="{8B0B756C-6080-7722-5FE8-C1B13F15BA71}"/>
              </a:ext>
            </a:extLst>
          </p:cNvPr>
          <p:cNvCxnSpPr>
            <a:cxnSpLocks/>
          </p:cNvCxnSpPr>
          <p:nvPr/>
        </p:nvCxnSpPr>
        <p:spPr>
          <a:xfrm>
            <a:off x="5084645" y="3337465"/>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2B54A056-300B-3B64-DAA6-DD236D200587}"/>
              </a:ext>
            </a:extLst>
          </p:cNvPr>
          <p:cNvCxnSpPr>
            <a:cxnSpLocks/>
          </p:cNvCxnSpPr>
          <p:nvPr/>
        </p:nvCxnSpPr>
        <p:spPr>
          <a:xfrm flipV="1">
            <a:off x="5083699" y="2264872"/>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AB6B78-8C51-2508-7ED6-1CA15EB0F344}"/>
              </a:ext>
            </a:extLst>
          </p:cNvPr>
          <p:cNvCxnSpPr/>
          <p:nvPr/>
        </p:nvCxnSpPr>
        <p:spPr>
          <a:xfrm>
            <a:off x="7634554" y="2264872"/>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D061A5-AE41-8066-7784-F948704E5582}"/>
              </a:ext>
            </a:extLst>
          </p:cNvPr>
          <p:cNvCxnSpPr/>
          <p:nvPr/>
        </p:nvCxnSpPr>
        <p:spPr>
          <a:xfrm>
            <a:off x="7655824" y="4429383"/>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4">
            <a:extLst>
              <a:ext uri="{FF2B5EF4-FFF2-40B4-BE49-F238E27FC236}">
                <a16:creationId xmlns:a16="http://schemas.microsoft.com/office/drawing/2014/main" id="{E738F16E-E14F-6A1F-E1AE-486D8DEC6736}"/>
              </a:ext>
            </a:extLst>
          </p:cNvPr>
          <p:cNvSpPr/>
          <p:nvPr/>
        </p:nvSpPr>
        <p:spPr>
          <a:xfrm>
            <a:off x="5767782" y="3945781"/>
            <a:ext cx="1828800" cy="1045649"/>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Abiraterone / Enzalutamide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prior ARPI)</a:t>
            </a:r>
            <a:endParaRPr kumimoji="0" lang="en-US" sz="1050" b="1"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2" name="TextBox 1">
            <a:extLst>
              <a:ext uri="{FF2B5EF4-FFF2-40B4-BE49-F238E27FC236}">
                <a16:creationId xmlns:a16="http://schemas.microsoft.com/office/drawing/2014/main" id="{5707C50B-24C6-FF53-7C99-4188AA0053FA}"/>
              </a:ext>
            </a:extLst>
          </p:cNvPr>
          <p:cNvSpPr txBox="1"/>
          <p:nvPr/>
        </p:nvSpPr>
        <p:spPr>
          <a:xfrm>
            <a:off x="6362700" y="5904249"/>
            <a:ext cx="44499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Yu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E..Antonarakis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 2025 ASCO GU symposium.</a:t>
            </a:r>
          </a:p>
        </p:txBody>
      </p:sp>
    </p:spTree>
    <p:extLst>
      <p:ext uri="{BB962C8B-B14F-4D97-AF65-F5344CB8AC3E}">
        <p14:creationId xmlns:p14="http://schemas.microsoft.com/office/powerpoint/2010/main" val="21569366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008F-9395-048A-D46B-D4BC9B7A8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25399-F65C-F95A-BBA8-A15B18196580}"/>
              </a:ext>
            </a:extLst>
          </p:cNvPr>
          <p:cNvSpPr>
            <a:spLocks noGrp="1"/>
          </p:cNvSpPr>
          <p:nvPr>
            <p:ph type="title"/>
          </p:nvPr>
        </p:nvSpPr>
        <p:spPr>
          <a:xfrm>
            <a:off x="838200" y="197977"/>
            <a:ext cx="10515600" cy="726256"/>
          </a:xfrm>
        </p:spPr>
        <p:txBody>
          <a:bodyPr>
            <a:normAutofit fontScale="90000"/>
          </a:bodyPr>
          <a:lstStyle/>
          <a:p>
            <a:pPr algn="ctr"/>
            <a:r>
              <a:rPr lang="en-US" sz="2800" b="1" dirty="0">
                <a:latin typeface="Calibri" panose="020F0502020204030204" pitchFamily="34" charset="0"/>
                <a:cs typeface="Calibri" panose="020F0502020204030204" pitchFamily="34" charset="0"/>
              </a:rPr>
              <a:t>Phase 3 OMAHA-004: </a:t>
            </a:r>
            <a:r>
              <a:rPr lang="en-US" sz="2800" b="1" dirty="0" err="1">
                <a:latin typeface="Calibri" panose="020F0502020204030204" pitchFamily="34" charset="0"/>
                <a:cs typeface="Calibri" panose="020F0502020204030204" pitchFamily="34" charset="0"/>
              </a:rPr>
              <a:t>Opevesostat</a:t>
            </a:r>
            <a:r>
              <a:rPr lang="en-US" sz="2800" b="1" dirty="0">
                <a:latin typeface="Calibri" panose="020F0502020204030204" pitchFamily="34" charset="0"/>
                <a:cs typeface="Calibri" panose="020F0502020204030204" pitchFamily="34" charset="0"/>
              </a:rPr>
              <a:t> (CYP11A1 inhibitor) in </a:t>
            </a:r>
            <a:r>
              <a:rPr lang="en-US" sz="2800" b="1" dirty="0" err="1">
                <a:latin typeface="Calibri" panose="020F0502020204030204" pitchFamily="34" charset="0"/>
                <a:cs typeface="Calibri" panose="020F0502020204030204" pitchFamily="34" charset="0"/>
              </a:rPr>
              <a:t>mCRPC</a:t>
            </a:r>
            <a:br>
              <a:rPr lang="en-US" sz="28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(post prior ARPI in </a:t>
            </a:r>
            <a:r>
              <a:rPr lang="en-US" sz="2000" b="1" dirty="0" err="1">
                <a:latin typeface="Calibri" panose="020F0502020204030204" pitchFamily="34" charset="0"/>
                <a:cs typeface="Calibri" panose="020F0502020204030204" pitchFamily="34" charset="0"/>
              </a:rPr>
              <a:t>mCRPC</a:t>
            </a:r>
            <a:r>
              <a:rPr lang="en-US" sz="2000" b="1" dirty="0">
                <a:latin typeface="Calibri" panose="020F0502020204030204" pitchFamily="34" charset="0"/>
                <a:cs typeface="Calibri" panose="020F0502020204030204" pitchFamily="34" charset="0"/>
              </a:rPr>
              <a:t>)</a:t>
            </a:r>
            <a:br>
              <a:rPr lang="en-US" sz="2000" b="1"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p:txBody>
      </p:sp>
      <p:sp>
        <p:nvSpPr>
          <p:cNvPr id="5" name="Rounded Rectangle 6">
            <a:extLst>
              <a:ext uri="{FF2B5EF4-FFF2-40B4-BE49-F238E27FC236}">
                <a16:creationId xmlns:a16="http://schemas.microsoft.com/office/drawing/2014/main" id="{ACD83575-3FA8-7C6D-6B47-61760DF417E2}"/>
              </a:ext>
            </a:extLst>
          </p:cNvPr>
          <p:cNvSpPr/>
          <p:nvPr/>
        </p:nvSpPr>
        <p:spPr>
          <a:xfrm>
            <a:off x="746625" y="1291034"/>
            <a:ext cx="2887291" cy="4092861"/>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Inclusion criteria</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Prostate adenocarcinoma (no small cell)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Progressive disease on ADT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progression on ARPI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progression on or ineligible for PARPi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ECOG 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Exclusion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Prior taxane for mCRPC</a:t>
            </a:r>
          </a:p>
          <a:p>
            <a:pPr marL="0" marR="0" lvl="0" indent="0" algn="l" defTabSz="914400" rtl="0" eaLnBrk="1" fontAlgn="base" latinLnBrk="0" hangingPunct="1">
              <a:lnSpc>
                <a:spcPct val="100000"/>
              </a:lnSpc>
              <a:spcBef>
                <a:spcPct val="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423EB9D0-6990-7CEE-09C0-4FEAD3E4470E}"/>
              </a:ext>
            </a:extLst>
          </p:cNvPr>
          <p:cNvSpPr/>
          <p:nvPr/>
        </p:nvSpPr>
        <p:spPr>
          <a:xfrm>
            <a:off x="1036828" y="5861625"/>
            <a:ext cx="4534938" cy="261610"/>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NCT06136650</a:t>
            </a:r>
          </a:p>
        </p:txBody>
      </p:sp>
      <p:sp>
        <p:nvSpPr>
          <p:cNvPr id="7" name="Rounded Rectangle 3">
            <a:extLst>
              <a:ext uri="{FF2B5EF4-FFF2-40B4-BE49-F238E27FC236}">
                <a16:creationId xmlns:a16="http://schemas.microsoft.com/office/drawing/2014/main" id="{D7215B6A-8028-3CA5-CFC6-B1692154F0B3}"/>
              </a:ext>
            </a:extLst>
          </p:cNvPr>
          <p:cNvSpPr/>
          <p:nvPr/>
        </p:nvSpPr>
        <p:spPr>
          <a:xfrm>
            <a:off x="8209634" y="1068728"/>
            <a:ext cx="3013238" cy="4720543"/>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Key endpoints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Primary Outcomes</a:t>
            </a:r>
          </a:p>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rPFS</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
                <a:prstClr val="white"/>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secondary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Subsequent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ORR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Pain Progression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FACT-G: Change / Deterioration /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PSA Progression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PSA Response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Time to First Symptomatic Skeletal Event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Adverse Events</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ounded Rectangle 4">
            <a:extLst>
              <a:ext uri="{FF2B5EF4-FFF2-40B4-BE49-F238E27FC236}">
                <a16:creationId xmlns:a16="http://schemas.microsoft.com/office/drawing/2014/main" id="{5E73047F-AD0C-279C-E6F9-46C0D94137F9}"/>
              </a:ext>
            </a:extLst>
          </p:cNvPr>
          <p:cNvSpPr/>
          <p:nvPr/>
        </p:nvSpPr>
        <p:spPr>
          <a:xfrm>
            <a:off x="5767782" y="1742047"/>
            <a:ext cx="1828800" cy="1045649"/>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Opevesostat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(oral inhibitor of CYP11A1)</a:t>
            </a:r>
            <a:endParaRPr kumimoji="0" lang="en-US" sz="1050" b="1"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10" name="AutoShape 17">
            <a:extLst>
              <a:ext uri="{FF2B5EF4-FFF2-40B4-BE49-F238E27FC236}">
                <a16:creationId xmlns:a16="http://schemas.microsoft.com/office/drawing/2014/main" id="{3298ED47-372D-78A8-CCEE-0B147D9F6D47}"/>
              </a:ext>
            </a:extLst>
          </p:cNvPr>
          <p:cNvSpPr>
            <a:spLocks noChangeArrowheads="1"/>
          </p:cNvSpPr>
          <p:nvPr/>
        </p:nvSpPr>
        <p:spPr bwMode="auto">
          <a:xfrm>
            <a:off x="4242018" y="1663573"/>
            <a:ext cx="772096" cy="332785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1:1</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 = ~1500</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p:txBody>
      </p:sp>
      <p:cxnSp>
        <p:nvCxnSpPr>
          <p:cNvPr id="11" name="Straight Arrow Connector 10">
            <a:extLst>
              <a:ext uri="{FF2B5EF4-FFF2-40B4-BE49-F238E27FC236}">
                <a16:creationId xmlns:a16="http://schemas.microsoft.com/office/drawing/2014/main" id="{803D967F-1338-5C14-6EF6-DE17AA8315C0}"/>
              </a:ext>
            </a:extLst>
          </p:cNvPr>
          <p:cNvCxnSpPr/>
          <p:nvPr/>
        </p:nvCxnSpPr>
        <p:spPr>
          <a:xfrm>
            <a:off x="3671610" y="3337465"/>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0">
            <a:extLst>
              <a:ext uri="{FF2B5EF4-FFF2-40B4-BE49-F238E27FC236}">
                <a16:creationId xmlns:a16="http://schemas.microsoft.com/office/drawing/2014/main" id="{8C31B094-EF14-C48C-68AA-C2D381447608}"/>
              </a:ext>
            </a:extLst>
          </p:cNvPr>
          <p:cNvCxnSpPr>
            <a:cxnSpLocks/>
          </p:cNvCxnSpPr>
          <p:nvPr/>
        </p:nvCxnSpPr>
        <p:spPr>
          <a:xfrm>
            <a:off x="5084645" y="3337465"/>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7101EF8B-5643-5488-1DCF-FF7D32FC1B87}"/>
              </a:ext>
            </a:extLst>
          </p:cNvPr>
          <p:cNvCxnSpPr>
            <a:cxnSpLocks/>
          </p:cNvCxnSpPr>
          <p:nvPr/>
        </p:nvCxnSpPr>
        <p:spPr>
          <a:xfrm flipV="1">
            <a:off x="5083699" y="2264872"/>
            <a:ext cx="646111" cy="1077018"/>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C69FCAA-A141-563F-EAFF-8780EAA21359}"/>
              </a:ext>
            </a:extLst>
          </p:cNvPr>
          <p:cNvCxnSpPr/>
          <p:nvPr/>
        </p:nvCxnSpPr>
        <p:spPr>
          <a:xfrm>
            <a:off x="7634554" y="2264872"/>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8006DD-5D24-FB3E-D94E-ADA32005F2B2}"/>
              </a:ext>
            </a:extLst>
          </p:cNvPr>
          <p:cNvCxnSpPr/>
          <p:nvPr/>
        </p:nvCxnSpPr>
        <p:spPr>
          <a:xfrm>
            <a:off x="7655824" y="4429383"/>
            <a:ext cx="55381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4">
            <a:extLst>
              <a:ext uri="{FF2B5EF4-FFF2-40B4-BE49-F238E27FC236}">
                <a16:creationId xmlns:a16="http://schemas.microsoft.com/office/drawing/2014/main" id="{1A7B9685-8CE9-EDE6-7E49-8223B6FBC4D7}"/>
              </a:ext>
            </a:extLst>
          </p:cNvPr>
          <p:cNvSpPr/>
          <p:nvPr/>
        </p:nvSpPr>
        <p:spPr>
          <a:xfrm>
            <a:off x="5767782" y="3945781"/>
            <a:ext cx="1828800" cy="1045649"/>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Abiraterone / Enzalutamide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prior ARPI)</a:t>
            </a:r>
            <a:endParaRPr kumimoji="0" lang="en-US" sz="1050" b="1"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sp>
        <p:nvSpPr>
          <p:cNvPr id="3" name="TextBox 2">
            <a:extLst>
              <a:ext uri="{FF2B5EF4-FFF2-40B4-BE49-F238E27FC236}">
                <a16:creationId xmlns:a16="http://schemas.microsoft.com/office/drawing/2014/main" id="{A48801CA-D226-8D1C-9F7B-D7363784483E}"/>
              </a:ext>
            </a:extLst>
          </p:cNvPr>
          <p:cNvSpPr txBox="1"/>
          <p:nvPr/>
        </p:nvSpPr>
        <p:spPr>
          <a:xfrm>
            <a:off x="5311140" y="5943600"/>
            <a:ext cx="48896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Gratzke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C..Fizazi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 2025 ASCO GU symposium.</a:t>
            </a:r>
          </a:p>
        </p:txBody>
      </p:sp>
    </p:spTree>
    <p:extLst>
      <p:ext uri="{BB962C8B-B14F-4D97-AF65-F5344CB8AC3E}">
        <p14:creationId xmlns:p14="http://schemas.microsoft.com/office/powerpoint/2010/main" val="29144305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EEE6-6872-36F5-3827-9EB5311DF735}"/>
              </a:ext>
            </a:extLst>
          </p:cNvPr>
          <p:cNvSpPr>
            <a:spLocks noGrp="1"/>
          </p:cNvSpPr>
          <p:nvPr>
            <p:ph type="title"/>
          </p:nvPr>
        </p:nvSpPr>
        <p:spPr/>
        <p:txBody>
          <a:bodyPr/>
          <a:lstStyle/>
          <a:p>
            <a:r>
              <a:rPr lang="en-US" dirty="0"/>
              <a:t>Conclusions</a:t>
            </a:r>
          </a:p>
        </p:txBody>
      </p:sp>
      <p:sp>
        <p:nvSpPr>
          <p:cNvPr id="3" name="TextBox 2">
            <a:extLst>
              <a:ext uri="{FF2B5EF4-FFF2-40B4-BE49-F238E27FC236}">
                <a16:creationId xmlns:a16="http://schemas.microsoft.com/office/drawing/2014/main" id="{384B972C-A500-C571-D665-AB62F351FDF6}"/>
              </a:ext>
            </a:extLst>
          </p:cNvPr>
          <p:cNvSpPr txBox="1"/>
          <p:nvPr/>
        </p:nvSpPr>
        <p:spPr>
          <a:xfrm>
            <a:off x="791738" y="1397675"/>
            <a:ext cx="10114156" cy="357020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Treatment of metastatic prostate cancer has undergone a revolution in the last decade leading to approval of multiple novel agents, and more coming soon</a:t>
            </a:r>
          </a:p>
          <a:p>
            <a:pPr marL="45720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However, disease eventually progresses and remains lethal</a:t>
            </a:r>
          </a:p>
          <a:p>
            <a:pPr marL="45720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Identification of new molecular targets and biomarkers of response remains critical to improve our patients’ lives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6228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09564-6345-53D8-4DE8-D902FF6B5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DC59B-D299-F504-BBCB-9F3E15EEA06F}"/>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29349860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332656"/>
            <a:ext cx="10358967" cy="5832648"/>
          </a:xfrm>
        </p:spPr>
        <p:txBody>
          <a:bodyPr/>
          <a:lstStyle/>
          <a:p>
            <a:pPr>
              <a:lnSpc>
                <a:spcPts val="3640"/>
              </a:lnSpc>
            </a:pPr>
            <a:r>
              <a:rPr lang="en-US" sz="4400" i="1" dirty="0"/>
              <a:t>We are taking a short break!</a:t>
            </a:r>
            <a:br>
              <a:rPr lang="en-US" sz="4400" dirty="0"/>
            </a:br>
            <a:r>
              <a:rPr lang="en-US" dirty="0"/>
              <a:t> </a:t>
            </a:r>
            <a:br>
              <a:rPr lang="en-US" dirty="0"/>
            </a:br>
            <a:r>
              <a:rPr lang="en-US" sz="3200" dirty="0"/>
              <a:t>The program </a:t>
            </a:r>
            <a:r>
              <a:rPr lang="en-US" sz="3200" dirty="0">
                <a:solidFill>
                  <a:srgbClr val="3232FD"/>
                </a:solidFill>
              </a:rPr>
              <a:t>will resume at 1:15 PM ET</a:t>
            </a:r>
            <a:br>
              <a:rPr lang="en-US" sz="3200" dirty="0"/>
            </a:br>
            <a:r>
              <a:rPr lang="en-US" dirty="0"/>
              <a:t> </a:t>
            </a:r>
            <a:br>
              <a:rPr lang="en-US" dirty="0"/>
            </a:br>
            <a:r>
              <a:rPr lang="en-US" sz="4400" i="1" dirty="0"/>
              <a:t>Up Next…</a:t>
            </a:r>
            <a:br>
              <a:rPr lang="en-US" sz="4400" dirty="0"/>
            </a:br>
            <a:r>
              <a:rPr lang="en-US" dirty="0"/>
              <a:t> </a:t>
            </a:r>
            <a:br>
              <a:rPr lang="en-US" dirty="0"/>
            </a:br>
            <a:r>
              <a:rPr lang="en-US" sz="3200" dirty="0"/>
              <a:t>Drs Anthony M Hunter and Abdulraheem Yacoub</a:t>
            </a:r>
            <a:br>
              <a:rPr lang="en-US" dirty="0"/>
            </a:br>
            <a:r>
              <a:rPr lang="en-US" sz="3200" dirty="0"/>
              <a:t>discuss the management of myelofibrosis </a:t>
            </a:r>
            <a:br>
              <a:rPr lang="en-US" sz="3200" dirty="0"/>
            </a:br>
            <a:r>
              <a:rPr lang="en-US" sz="3200" dirty="0"/>
              <a:t>and systemic mastocytosis </a:t>
            </a:r>
          </a:p>
        </p:txBody>
      </p:sp>
    </p:spTree>
    <p:extLst>
      <p:ext uri="{BB962C8B-B14F-4D97-AF65-F5344CB8AC3E}">
        <p14:creationId xmlns:p14="http://schemas.microsoft.com/office/powerpoint/2010/main" val="3148679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D55AF-DC50-E2F7-1458-4CEC1B6BA4CB}"/>
              </a:ext>
            </a:extLst>
          </p:cNvPr>
          <p:cNvPicPr>
            <a:picLocks noChangeAspect="1"/>
          </p:cNvPicPr>
          <p:nvPr/>
        </p:nvPicPr>
        <p:blipFill>
          <a:blip r:embed="rId2"/>
          <a:stretch>
            <a:fillRect/>
          </a:stretch>
        </p:blipFill>
        <p:spPr>
          <a:xfrm>
            <a:off x="241545" y="1538166"/>
            <a:ext cx="8935737" cy="3220306"/>
          </a:xfrm>
          <a:prstGeom prst="rect">
            <a:avLst/>
          </a:prstGeom>
          <a:ln w="12700">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677334" y="609600"/>
            <a:ext cx="8596668" cy="928566"/>
          </a:xfrm>
        </p:spPr>
        <p:txBody>
          <a:bodyPr>
            <a:normAutofit/>
          </a:bodyPr>
          <a:lstStyle/>
          <a:p>
            <a:r>
              <a:rPr lang="en-US" sz="4400" b="1" dirty="0"/>
              <a:t>MARIPOSA: PFS Benefit </a:t>
            </a:r>
          </a:p>
        </p:txBody>
      </p:sp>
      <p:sp>
        <p:nvSpPr>
          <p:cNvPr id="5" name="Rectangle 4"/>
          <p:cNvSpPr/>
          <p:nvPr/>
        </p:nvSpPr>
        <p:spPr>
          <a:xfrm>
            <a:off x="4890116" y="6488668"/>
            <a:ext cx="1973618" cy="27699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Cho BC, et al. NEJM, 2024</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6A69CD98-5B7B-5A60-4997-DE515617D9CA}"/>
              </a:ext>
            </a:extLst>
          </p:cNvPr>
          <p:cNvPicPr>
            <a:picLocks noChangeAspect="1"/>
          </p:cNvPicPr>
          <p:nvPr/>
        </p:nvPicPr>
        <p:blipFill>
          <a:blip r:embed="rId3"/>
          <a:stretch>
            <a:fillRect/>
          </a:stretch>
        </p:blipFill>
        <p:spPr>
          <a:xfrm>
            <a:off x="8341014" y="161164"/>
            <a:ext cx="3609441" cy="3829095"/>
          </a:xfrm>
          <a:prstGeom prst="rect">
            <a:avLst/>
          </a:prstGeom>
          <a:ln w="12700">
            <a:solidFill>
              <a:srgbClr val="2774AE"/>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BEDF4CF-6D20-42D4-3072-183AB96DD4D9}"/>
              </a:ext>
            </a:extLst>
          </p:cNvPr>
          <p:cNvPicPr>
            <a:picLocks noChangeAspect="1"/>
          </p:cNvPicPr>
          <p:nvPr/>
        </p:nvPicPr>
        <p:blipFill>
          <a:blip r:embed="rId4"/>
          <a:stretch>
            <a:fillRect/>
          </a:stretch>
        </p:blipFill>
        <p:spPr>
          <a:xfrm>
            <a:off x="7921781" y="2736607"/>
            <a:ext cx="3825432" cy="3999034"/>
          </a:xfrm>
          <a:prstGeom prst="rect">
            <a:avLst/>
          </a:prstGeom>
          <a:ln w="12700">
            <a:solidFill>
              <a:srgbClr val="2774A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75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MARIPOSA: toxicity</a:t>
            </a:r>
          </a:p>
        </p:txBody>
      </p:sp>
      <p:pic>
        <p:nvPicPr>
          <p:cNvPr id="4" name="Content Placeholder 3">
            <a:extLst>
              <a:ext uri="{FF2B5EF4-FFF2-40B4-BE49-F238E27FC236}">
                <a16:creationId xmlns:a16="http://schemas.microsoft.com/office/drawing/2014/main" id="{272253B5-C8AE-9E93-E753-762848A2C208}"/>
              </a:ext>
            </a:extLst>
          </p:cNvPr>
          <p:cNvPicPr>
            <a:picLocks noGrp="1" noChangeAspect="1"/>
          </p:cNvPicPr>
          <p:nvPr>
            <p:ph idx="1"/>
          </p:nvPr>
        </p:nvPicPr>
        <p:blipFill>
          <a:blip r:embed="rId2"/>
          <a:stretch>
            <a:fillRect/>
          </a:stretch>
        </p:blipFill>
        <p:spPr>
          <a:xfrm>
            <a:off x="459922" y="1320800"/>
            <a:ext cx="6685556" cy="2988241"/>
          </a:xfrm>
          <a:prstGeom prst="rect">
            <a:avLst/>
          </a:prstGeom>
          <a:ln w="12700">
            <a:solidFill>
              <a:srgbClr val="2774AE"/>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7C03B74-6619-8FD5-0C7C-73232588ABE1}"/>
              </a:ext>
            </a:extLst>
          </p:cNvPr>
          <p:cNvPicPr>
            <a:picLocks noChangeAspect="1"/>
          </p:cNvPicPr>
          <p:nvPr/>
        </p:nvPicPr>
        <p:blipFill>
          <a:blip r:embed="rId3"/>
          <a:stretch>
            <a:fillRect/>
          </a:stretch>
        </p:blipFill>
        <p:spPr>
          <a:xfrm>
            <a:off x="6518430" y="3396635"/>
            <a:ext cx="5612744" cy="2598184"/>
          </a:xfrm>
          <a:prstGeom prst="rect">
            <a:avLst/>
          </a:prstGeom>
          <a:ln w="12700">
            <a:solidFill>
              <a:srgbClr val="2774AE"/>
            </a:solidFill>
          </a:ln>
          <a:effectLst>
            <a:outerShdw blurRad="50800" dist="38100" dir="2700000" algn="tl" rotWithShape="0">
              <a:prstClr val="black">
                <a:alpha val="40000"/>
              </a:prstClr>
            </a:outerShdw>
          </a:effectLst>
        </p:spPr>
      </p:pic>
      <p:sp>
        <p:nvSpPr>
          <p:cNvPr id="6" name="Rectangle 5"/>
          <p:cNvSpPr/>
          <p:nvPr/>
        </p:nvSpPr>
        <p:spPr>
          <a:xfrm>
            <a:off x="241300" y="4431331"/>
            <a:ext cx="6159500" cy="181588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Trebuchet MS" panose="020B0603020202020204"/>
                <a:ea typeface="+mn-ea"/>
                <a:cs typeface="+mn-cs"/>
              </a:rPr>
              <a:t>Toxicities and QOL may determine if the benefit is “worth 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prstClr val="black"/>
                </a:solidFill>
                <a:effectLst/>
                <a:uLnTx/>
                <a:uFillTx/>
                <a:latin typeface="Trebuchet MS" panose="020B0603020202020204"/>
                <a:ea typeface="+mn-ea"/>
                <a:cs typeface="+mn-cs"/>
              </a:rPr>
              <a:t>SKIPPirr</a:t>
            </a:r>
            <a:r>
              <a:rPr kumimoji="0" lang="en-US" sz="1600" b="0" i="0" u="none" strike="noStrike" kern="0" cap="none" spc="0" normalizeH="0" baseline="0" noProof="0" dirty="0">
                <a:ln>
                  <a:noFill/>
                </a:ln>
                <a:solidFill>
                  <a:prstClr val="black"/>
                </a:solidFill>
                <a:effectLst/>
                <a:uLnTx/>
                <a:uFillTx/>
                <a:latin typeface="Trebuchet MS" panose="020B0603020202020204"/>
                <a:ea typeface="+mn-ea"/>
                <a:cs typeface="+mn-cs"/>
              </a:rPr>
              <a:t> trial developed extended course dexamethasone to reduce infusion related reactions by 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Trebuchet MS" panose="020B0603020202020204"/>
                <a:ea typeface="+mn-ea"/>
                <a:cs typeface="+mn-cs"/>
              </a:rPr>
              <a:t>COCOON trial optimized dermatologic management with oral doxy/minocycline, topical clindamycin and chlorhexidine, and ceramide moisturizer.</a:t>
            </a:r>
          </a:p>
        </p:txBody>
      </p:sp>
      <p:sp>
        <p:nvSpPr>
          <p:cNvPr id="7" name="TextBox 6"/>
          <p:cNvSpPr txBox="1"/>
          <p:nvPr/>
        </p:nvSpPr>
        <p:spPr>
          <a:xfrm>
            <a:off x="4057871" y="6248400"/>
            <a:ext cx="40762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Cho BC,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Felip</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Spira</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A. ESMO Congress, Madrid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Spira A, Paz-Ares L, Jan J-Y. JTO,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Cho BC, Li W, Spira A. JTO, 2025.</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443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688" y="-14179"/>
            <a:ext cx="2434260" cy="666307"/>
          </a:xfrm>
        </p:spPr>
        <p:txBody>
          <a:bodyPr/>
          <a:lstStyle/>
          <a:p>
            <a:pPr algn="ctr"/>
            <a:r>
              <a:rPr lang="en-US" b="1" dirty="0">
                <a:solidFill>
                  <a:schemeClr val="bg1"/>
                </a:solidFill>
              </a:rPr>
              <a:t>MARIPOSA</a:t>
            </a:r>
          </a:p>
        </p:txBody>
      </p:sp>
      <p:sp>
        <p:nvSpPr>
          <p:cNvPr id="8" name="Rectangle 7">
            <a:extLst>
              <a:ext uri="{FF2B5EF4-FFF2-40B4-BE49-F238E27FC236}">
                <a16:creationId xmlns:a16="http://schemas.microsoft.com/office/drawing/2014/main" id="{66A4BFF3-1682-254B-6209-20703ED3D59F}"/>
              </a:ext>
            </a:extLst>
          </p:cNvPr>
          <p:cNvSpPr/>
          <p:nvPr/>
        </p:nvSpPr>
        <p:spPr>
          <a:xfrm>
            <a:off x="6943634" y="6581001"/>
            <a:ext cx="2017027" cy="276999"/>
          </a:xfrm>
          <a:prstGeom prst="rect">
            <a:avLst/>
          </a:prstGeom>
          <a:solidFill>
            <a:schemeClr val="bg1"/>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Yang JC, et al. NEJM, 2025</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E5F5AD0E-2B5A-474C-C3F4-C57BBB6A43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35018" y="577241"/>
            <a:ext cx="5247001" cy="6028660"/>
          </a:xfrm>
          <a:prstGeom prst="rect">
            <a:avLst/>
          </a:prstGeom>
        </p:spPr>
      </p:pic>
      <p:pic>
        <p:nvPicPr>
          <p:cNvPr id="10" name="Picture 9">
            <a:extLst>
              <a:ext uri="{FF2B5EF4-FFF2-40B4-BE49-F238E27FC236}">
                <a16:creationId xmlns:a16="http://schemas.microsoft.com/office/drawing/2014/main" id="{ECE1BB0C-CF2F-E9F7-CD6C-E080A12F75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9981" y="577241"/>
            <a:ext cx="6119556" cy="2520089"/>
          </a:xfrm>
          <a:prstGeom prst="rect">
            <a:avLst/>
          </a:prstGeom>
        </p:spPr>
      </p:pic>
      <p:sp>
        <p:nvSpPr>
          <p:cNvPr id="11" name="Title 1">
            <a:extLst>
              <a:ext uri="{FF2B5EF4-FFF2-40B4-BE49-F238E27FC236}">
                <a16:creationId xmlns:a16="http://schemas.microsoft.com/office/drawing/2014/main" id="{52C828DD-FF52-6F32-F583-31BE424B0103}"/>
              </a:ext>
            </a:extLst>
          </p:cNvPr>
          <p:cNvSpPr txBox="1">
            <a:spLocks/>
          </p:cNvSpPr>
          <p:nvPr/>
        </p:nvSpPr>
        <p:spPr>
          <a:xfrm>
            <a:off x="209981" y="-1"/>
            <a:ext cx="2434260" cy="66630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CB5E0"/>
                </a:solidFill>
                <a:effectLst/>
                <a:uLnTx/>
                <a:uFillTx/>
                <a:latin typeface="Trebuchet MS" panose="020B0603020202020204"/>
                <a:ea typeface="+mj-ea"/>
                <a:cs typeface="+mj-cs"/>
              </a:rPr>
              <a:t>FLAURA-2</a:t>
            </a:r>
          </a:p>
        </p:txBody>
      </p:sp>
      <p:pic>
        <p:nvPicPr>
          <p:cNvPr id="12" name="Picture 11">
            <a:extLst>
              <a:ext uri="{FF2B5EF4-FFF2-40B4-BE49-F238E27FC236}">
                <a16:creationId xmlns:a16="http://schemas.microsoft.com/office/drawing/2014/main" id="{93170789-778C-FAEE-D7D0-6964550B43B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414625" y="3097330"/>
            <a:ext cx="4914912" cy="3605591"/>
          </a:xfrm>
          <a:prstGeom prst="rect">
            <a:avLst/>
          </a:prstGeom>
        </p:spPr>
      </p:pic>
      <p:sp>
        <p:nvSpPr>
          <p:cNvPr id="13" name="Rectangle 12">
            <a:extLst>
              <a:ext uri="{FF2B5EF4-FFF2-40B4-BE49-F238E27FC236}">
                <a16:creationId xmlns:a16="http://schemas.microsoft.com/office/drawing/2014/main" id="{40BAF4D9-4778-09CA-2620-71EC74EC140F}"/>
              </a:ext>
            </a:extLst>
          </p:cNvPr>
          <p:cNvSpPr/>
          <p:nvPr/>
        </p:nvSpPr>
        <p:spPr>
          <a:xfrm>
            <a:off x="655326" y="6564421"/>
            <a:ext cx="2102370" cy="276999"/>
          </a:xfrm>
          <a:prstGeom prst="rect">
            <a:avLst/>
          </a:prstGeom>
          <a:solidFill>
            <a:schemeClr val="bg1"/>
          </a:solid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Janne PA, et al. NEJM, 2026</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8FE40610-3D69-06AA-F2E3-956F65392F04}"/>
              </a:ext>
            </a:extLst>
          </p:cNvPr>
          <p:cNvSpPr txBox="1">
            <a:spLocks/>
          </p:cNvSpPr>
          <p:nvPr/>
        </p:nvSpPr>
        <p:spPr>
          <a:xfrm>
            <a:off x="4385930" y="8939"/>
            <a:ext cx="3420140" cy="585252"/>
          </a:xfrm>
          <a:prstGeom prst="rect">
            <a:avLst/>
          </a:prstGeom>
          <a:ln w="12700">
            <a:solidFill>
              <a:srgbClr val="2774AE"/>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A79B4"/>
                </a:solidFill>
                <a:effectLst/>
                <a:uLnTx/>
                <a:uFillTx/>
                <a:latin typeface="Trebuchet MS" panose="020B0603020202020204"/>
                <a:ea typeface="+mj-ea"/>
                <a:cs typeface="+mj-cs"/>
              </a:rPr>
              <a:t>OS Comparison</a:t>
            </a:r>
          </a:p>
        </p:txBody>
      </p:sp>
    </p:spTree>
    <p:extLst>
      <p:ext uri="{BB962C8B-B14F-4D97-AF65-F5344CB8AC3E}">
        <p14:creationId xmlns:p14="http://schemas.microsoft.com/office/powerpoint/2010/main" val="146884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26BF4F1-375F-5A22-2AF0-C9E9317CB1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286" b="1658"/>
          <a:stretch>
            <a:fillRect/>
          </a:stretch>
        </p:blipFill>
        <p:spPr bwMode="auto">
          <a:xfrm>
            <a:off x="7363334" y="1599683"/>
            <a:ext cx="4546340" cy="4648716"/>
          </a:xfrm>
          <a:prstGeom prst="rect">
            <a:avLst/>
          </a:prstGeom>
          <a:noFill/>
          <a:ln w="127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F54AD-9B25-A257-BB4F-D4A6268E061D}"/>
              </a:ext>
            </a:extLst>
          </p:cNvPr>
          <p:cNvSpPr>
            <a:spLocks noGrp="1"/>
          </p:cNvSpPr>
          <p:nvPr>
            <p:ph type="title"/>
          </p:nvPr>
        </p:nvSpPr>
        <p:spPr/>
        <p:txBody>
          <a:bodyPr>
            <a:normAutofit/>
          </a:bodyPr>
          <a:lstStyle/>
          <a:p>
            <a:r>
              <a:rPr lang="en-US" sz="4400" b="1" dirty="0"/>
              <a:t>Subcutaneous Amivantamab </a:t>
            </a:r>
          </a:p>
        </p:txBody>
      </p:sp>
      <p:sp>
        <p:nvSpPr>
          <p:cNvPr id="3" name="Content Placeholder 2">
            <a:extLst>
              <a:ext uri="{FF2B5EF4-FFF2-40B4-BE49-F238E27FC236}">
                <a16:creationId xmlns:a16="http://schemas.microsoft.com/office/drawing/2014/main" id="{E2F1CE1E-DCD9-D563-60ED-92E69B487DEE}"/>
              </a:ext>
            </a:extLst>
          </p:cNvPr>
          <p:cNvSpPr>
            <a:spLocks noGrp="1"/>
          </p:cNvSpPr>
          <p:nvPr>
            <p:ph idx="1"/>
          </p:nvPr>
        </p:nvSpPr>
        <p:spPr>
          <a:xfrm>
            <a:off x="576078" y="1450867"/>
            <a:ext cx="6951773" cy="1863834"/>
          </a:xfrm>
        </p:spPr>
        <p:txBody>
          <a:bodyPr>
            <a:normAutofit lnSpcReduction="10000"/>
          </a:bodyPr>
          <a:lstStyle/>
          <a:p>
            <a:r>
              <a:rPr lang="en-US" dirty="0"/>
              <a:t>Reduced infusion time and improved patient convenience </a:t>
            </a:r>
          </a:p>
          <a:p>
            <a:r>
              <a:rPr lang="en-US" dirty="0"/>
              <a:t>Reduced infusion related reactions</a:t>
            </a:r>
          </a:p>
          <a:p>
            <a:r>
              <a:rPr lang="en-US" dirty="0"/>
              <a:t>Similar dermatologic AE profile; no new safety signals </a:t>
            </a:r>
          </a:p>
          <a:p>
            <a:r>
              <a:rPr lang="en-US" dirty="0"/>
              <a:t>Enhances therapeutic accessibility </a:t>
            </a:r>
          </a:p>
          <a:p>
            <a:r>
              <a:rPr lang="en-US" dirty="0"/>
              <a:t>PALOMA-3 study unexpectedly with OS HR 0.62</a:t>
            </a:r>
          </a:p>
          <a:p>
            <a:endParaRPr lang="en-US" dirty="0"/>
          </a:p>
        </p:txBody>
      </p:sp>
      <p:sp>
        <p:nvSpPr>
          <p:cNvPr id="5" name="Rectangle 4">
            <a:extLst>
              <a:ext uri="{FF2B5EF4-FFF2-40B4-BE49-F238E27FC236}">
                <a16:creationId xmlns:a16="http://schemas.microsoft.com/office/drawing/2014/main" id="{4D12B7BD-8256-E4AD-1E1D-5AA9D2B18ACE}"/>
              </a:ext>
            </a:extLst>
          </p:cNvPr>
          <p:cNvSpPr/>
          <p:nvPr/>
        </p:nvSpPr>
        <p:spPr>
          <a:xfrm>
            <a:off x="4828665" y="6406346"/>
            <a:ext cx="2534669" cy="33855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Helvetica" pitchFamily="2" charset="0"/>
                <a:ea typeface="+mn-ea"/>
                <a:cs typeface="+mn-cs"/>
              </a:rPr>
              <a:t>Leighl</a:t>
            </a:r>
            <a:r>
              <a:rPr kumimoji="0" lang="en-US" sz="1600" b="0" i="0" u="none" strike="noStrike" kern="1200" cap="none" spc="0" normalizeH="0" baseline="0" noProof="0" dirty="0">
                <a:ln>
                  <a:noFill/>
                </a:ln>
                <a:solidFill>
                  <a:prstClr val="black"/>
                </a:solidFill>
                <a:effectLst/>
                <a:uLnTx/>
                <a:uFillTx/>
                <a:latin typeface="Helvetica" pitchFamily="2" charset="0"/>
                <a:ea typeface="+mn-ea"/>
                <a:cs typeface="+mn-cs"/>
              </a:rPr>
              <a:t> N, et al. JCO, 2025</a:t>
            </a:r>
            <a:endParaRPr kumimoji="0" lang="en-GB" sz="16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5B1F7690-06A6-AE46-7A63-80E9838A8B9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87723" y="3423407"/>
            <a:ext cx="3681858" cy="3296093"/>
          </a:xfrm>
          <a:prstGeom prst="rect">
            <a:avLst/>
          </a:prstGeom>
          <a:ln>
            <a:solidFill>
              <a:srgbClr val="2774A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34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par>
                                <p:cTn id="12" presetID="9"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dissolv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8191-6EEB-B553-9846-4CE351712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FE85D-1054-5535-ECC5-35307E290D75}"/>
              </a:ext>
            </a:extLst>
          </p:cNvPr>
          <p:cNvSpPr>
            <a:spLocks noGrp="1"/>
          </p:cNvSpPr>
          <p:nvPr>
            <p:ph type="title"/>
          </p:nvPr>
        </p:nvSpPr>
        <p:spPr>
          <a:xfrm>
            <a:off x="228600" y="-50546"/>
            <a:ext cx="8661399" cy="999999"/>
          </a:xfrm>
        </p:spPr>
        <p:txBody>
          <a:bodyPr>
            <a:normAutofit fontScale="90000"/>
          </a:bodyPr>
          <a:lstStyle/>
          <a:p>
            <a:pPr algn="l"/>
            <a:r>
              <a:rPr lang="en-GB" dirty="0">
                <a:latin typeface="Arial" panose="020B0604020202020204" pitchFamily="34" charset="0"/>
              </a:rPr>
              <a:t>Resistance mechanisms to first line osimertinib</a:t>
            </a:r>
          </a:p>
        </p:txBody>
      </p:sp>
      <p:sp>
        <p:nvSpPr>
          <p:cNvPr id="3" name="Content Placeholder 2">
            <a:extLst>
              <a:ext uri="{FF2B5EF4-FFF2-40B4-BE49-F238E27FC236}">
                <a16:creationId xmlns:a16="http://schemas.microsoft.com/office/drawing/2014/main" id="{D52CE7EE-CC28-6B55-1BB8-7D74E561A7F0}"/>
              </a:ext>
            </a:extLst>
          </p:cNvPr>
          <p:cNvSpPr>
            <a:spLocks noGrp="1"/>
          </p:cNvSpPr>
          <p:nvPr>
            <p:ph type="body" sz="quarter" idx="10"/>
          </p:nvPr>
        </p:nvSpPr>
        <p:spPr>
          <a:xfrm>
            <a:off x="8130031" y="1008599"/>
            <a:ext cx="3452369" cy="5259016"/>
          </a:xfrm>
          <a:ln>
            <a:solidFill>
              <a:schemeClr val="accent1"/>
            </a:solidFill>
          </a:ln>
        </p:spPr>
        <p:txBody>
          <a:bodyPr anchor="t">
            <a:noAutofit/>
          </a:bodyPr>
          <a:lstStyle/>
          <a:p>
            <a:pPr marL="284386" indent="-284386">
              <a:lnSpc>
                <a:spcPct val="120000"/>
              </a:lnSpc>
              <a:spcBef>
                <a:spcPts val="0"/>
              </a:spcBef>
              <a:spcAft>
                <a:spcPts val="600"/>
              </a:spcAft>
            </a:pPr>
            <a:r>
              <a:rPr lang="en-GB" b="1" dirty="0"/>
              <a:t>Orchard Trial: </a:t>
            </a:r>
            <a:r>
              <a:rPr lang="en-GB" dirty="0"/>
              <a:t>biomarker-based platform trial with pts progressing on 1L osimertinib: 400 tissue and 191 plasma samples. </a:t>
            </a:r>
          </a:p>
          <a:p>
            <a:pPr marL="284386" indent="-284386">
              <a:lnSpc>
                <a:spcPct val="120000"/>
              </a:lnSpc>
              <a:spcBef>
                <a:spcPts val="0"/>
              </a:spcBef>
              <a:spcAft>
                <a:spcPts val="600"/>
              </a:spcAft>
            </a:pPr>
            <a:r>
              <a:rPr lang="en-GB" dirty="0"/>
              <a:t>87% with resistance alterations, 46% with multiple ones </a:t>
            </a:r>
          </a:p>
          <a:p>
            <a:pPr marL="284386" indent="-284386">
              <a:lnSpc>
                <a:spcPct val="120000"/>
              </a:lnSpc>
              <a:spcBef>
                <a:spcPts val="0"/>
              </a:spcBef>
              <a:spcAft>
                <a:spcPts val="600"/>
              </a:spcAft>
            </a:pPr>
            <a:r>
              <a:rPr lang="en-GB" b="1" dirty="0"/>
              <a:t>MET</a:t>
            </a:r>
            <a:r>
              <a:rPr lang="en-GB" dirty="0"/>
              <a:t> amplification seen in 18%</a:t>
            </a:r>
          </a:p>
          <a:p>
            <a:pPr marL="284386" indent="-284386">
              <a:lnSpc>
                <a:spcPct val="120000"/>
              </a:lnSpc>
              <a:spcBef>
                <a:spcPts val="0"/>
              </a:spcBef>
              <a:spcAft>
                <a:spcPts val="600"/>
              </a:spcAft>
            </a:pPr>
            <a:r>
              <a:rPr lang="en-GB" b="1" dirty="0"/>
              <a:t>Secondary EGFR </a:t>
            </a:r>
            <a:r>
              <a:rPr lang="en-GB" dirty="0"/>
              <a:t>mut in 11% (21% in plasma)</a:t>
            </a:r>
          </a:p>
          <a:p>
            <a:pPr marL="284386" indent="-284386">
              <a:lnSpc>
                <a:spcPct val="120000"/>
              </a:lnSpc>
              <a:spcBef>
                <a:spcPts val="0"/>
              </a:spcBef>
              <a:spcAft>
                <a:spcPts val="600"/>
              </a:spcAft>
            </a:pPr>
            <a:r>
              <a:rPr lang="en-GB" dirty="0"/>
              <a:t>EGFR amplification in 35%</a:t>
            </a:r>
          </a:p>
          <a:p>
            <a:pPr marL="284386" indent="-284386">
              <a:lnSpc>
                <a:spcPct val="120000"/>
              </a:lnSpc>
              <a:spcBef>
                <a:spcPts val="0"/>
              </a:spcBef>
              <a:spcAft>
                <a:spcPts val="600"/>
              </a:spcAft>
            </a:pPr>
            <a:r>
              <a:rPr lang="en-GB" b="1" dirty="0"/>
              <a:t>BRAF</a:t>
            </a:r>
            <a:r>
              <a:rPr lang="en-GB" dirty="0"/>
              <a:t> fusion in 5%, mut 3%</a:t>
            </a:r>
          </a:p>
          <a:p>
            <a:pPr marL="284386" indent="-284386">
              <a:lnSpc>
                <a:spcPct val="120000"/>
              </a:lnSpc>
              <a:spcBef>
                <a:spcPts val="0"/>
              </a:spcBef>
              <a:spcAft>
                <a:spcPts val="600"/>
              </a:spcAft>
            </a:pPr>
            <a:r>
              <a:rPr lang="en-GB" dirty="0"/>
              <a:t>Alterations in </a:t>
            </a:r>
            <a:r>
              <a:rPr lang="en-GB" b="1" dirty="0"/>
              <a:t>HER2</a:t>
            </a:r>
            <a:r>
              <a:rPr lang="en-GB" dirty="0"/>
              <a:t>, </a:t>
            </a:r>
            <a:r>
              <a:rPr lang="en-GB" b="1" dirty="0"/>
              <a:t>RAS</a:t>
            </a:r>
            <a:r>
              <a:rPr lang="en-GB" dirty="0"/>
              <a:t> and </a:t>
            </a:r>
            <a:r>
              <a:rPr lang="en-GB" b="1" dirty="0"/>
              <a:t>FGFR</a:t>
            </a:r>
            <a:r>
              <a:rPr lang="en-GB" dirty="0"/>
              <a:t> in 4, 2 and 2%</a:t>
            </a:r>
          </a:p>
          <a:p>
            <a:pPr marL="284386" indent="-284386">
              <a:lnSpc>
                <a:spcPct val="120000"/>
              </a:lnSpc>
              <a:spcBef>
                <a:spcPts val="0"/>
              </a:spcBef>
              <a:spcAft>
                <a:spcPts val="600"/>
              </a:spcAft>
            </a:pPr>
            <a:r>
              <a:rPr lang="en-GB" dirty="0"/>
              <a:t>Histologic transformation in 5% (likely underrepresented) </a:t>
            </a:r>
          </a:p>
        </p:txBody>
      </p:sp>
      <p:sp>
        <p:nvSpPr>
          <p:cNvPr id="4" name="TextBox 3">
            <a:extLst>
              <a:ext uri="{FF2B5EF4-FFF2-40B4-BE49-F238E27FC236}">
                <a16:creationId xmlns:a16="http://schemas.microsoft.com/office/drawing/2014/main" id="{A3E13E95-5541-6859-4EA5-3F8536A157E8}"/>
              </a:ext>
            </a:extLst>
          </p:cNvPr>
          <p:cNvSpPr txBox="1"/>
          <p:nvPr/>
        </p:nvSpPr>
        <p:spPr>
          <a:xfrm>
            <a:off x="3441700" y="6355098"/>
            <a:ext cx="530859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Helvetica"/>
                <a:ea typeface="+mn-ea"/>
                <a:cs typeface="+mn-cs"/>
              </a:rPr>
              <a:t>Yu H…Goldman J…Piotrowska Z. Clin Cancer Res, 2026 Mar 6.</a:t>
            </a:r>
          </a:p>
        </p:txBody>
      </p:sp>
      <p:pic>
        <p:nvPicPr>
          <p:cNvPr id="6" name="Picture 5">
            <a:extLst>
              <a:ext uri="{FF2B5EF4-FFF2-40B4-BE49-F238E27FC236}">
                <a16:creationId xmlns:a16="http://schemas.microsoft.com/office/drawing/2014/main" id="{0B3326C8-227A-90B3-60C9-96DE4FA8DC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40" y="1193259"/>
            <a:ext cx="8097891" cy="3188241"/>
          </a:xfrm>
          <a:prstGeom prst="rect">
            <a:avLst/>
          </a:prstGeom>
        </p:spPr>
      </p:pic>
    </p:spTree>
    <p:extLst>
      <p:ext uri="{BB962C8B-B14F-4D97-AF65-F5344CB8AC3E}">
        <p14:creationId xmlns:p14="http://schemas.microsoft.com/office/powerpoint/2010/main" val="176845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7436-E494-4DA9-9952-A68CE0157B9F}"/>
              </a:ext>
            </a:extLst>
          </p:cNvPr>
          <p:cNvSpPr>
            <a:spLocks noGrp="1"/>
          </p:cNvSpPr>
          <p:nvPr>
            <p:ph type="title"/>
          </p:nvPr>
        </p:nvSpPr>
        <p:spPr>
          <a:xfrm>
            <a:off x="677334" y="274785"/>
            <a:ext cx="8596668" cy="1320800"/>
          </a:xfrm>
        </p:spPr>
        <p:txBody>
          <a:bodyPr>
            <a:normAutofit/>
          </a:bodyPr>
          <a:lstStyle/>
          <a:p>
            <a:r>
              <a:rPr lang="en-US" sz="4400" b="1" dirty="0"/>
              <a:t>COMPEL Trial</a:t>
            </a:r>
          </a:p>
        </p:txBody>
      </p:sp>
      <p:sp>
        <p:nvSpPr>
          <p:cNvPr id="3" name="Content Placeholder 2">
            <a:extLst>
              <a:ext uri="{FF2B5EF4-FFF2-40B4-BE49-F238E27FC236}">
                <a16:creationId xmlns:a16="http://schemas.microsoft.com/office/drawing/2014/main" id="{38105E93-EDDF-432A-2FF5-ACBE11C083FA}"/>
              </a:ext>
            </a:extLst>
          </p:cNvPr>
          <p:cNvSpPr>
            <a:spLocks noGrp="1"/>
          </p:cNvSpPr>
          <p:nvPr>
            <p:ph idx="1"/>
          </p:nvPr>
        </p:nvSpPr>
        <p:spPr>
          <a:xfrm>
            <a:off x="673100" y="1153798"/>
            <a:ext cx="8596668" cy="829285"/>
          </a:xfrm>
        </p:spPr>
        <p:txBody>
          <a:bodyPr/>
          <a:lstStyle/>
          <a:p>
            <a:r>
              <a:rPr lang="en-US" dirty="0"/>
              <a:t>Phase III trial of platinum-based chemotherapy ± Osimertinib in patients with non-CNS progression after first-line Osimertinib </a:t>
            </a:r>
          </a:p>
          <a:p>
            <a:endParaRPr lang="en-US" dirty="0"/>
          </a:p>
        </p:txBody>
      </p:sp>
      <p:sp>
        <p:nvSpPr>
          <p:cNvPr id="4" name="Rectangle 1">
            <a:extLst>
              <a:ext uri="{FF2B5EF4-FFF2-40B4-BE49-F238E27FC236}">
                <a16:creationId xmlns:a16="http://schemas.microsoft.com/office/drawing/2014/main" id="{E0F72FA9-0341-F1EF-2DF5-B373A9B29907}"/>
              </a:ext>
            </a:extLst>
          </p:cNvPr>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026" name="Picture 2">
            <a:extLst>
              <a:ext uri="{FF2B5EF4-FFF2-40B4-BE49-F238E27FC236}">
                <a16:creationId xmlns:a16="http://schemas.microsoft.com/office/drawing/2014/main" id="{DD2D3750-2DA9-387D-8958-9521784459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655" y="1807590"/>
            <a:ext cx="6978306" cy="4412512"/>
          </a:xfrm>
          <a:prstGeom prst="rect">
            <a:avLst/>
          </a:prstGeom>
          <a:noFill/>
          <a:ln>
            <a:solidFill>
              <a:srgbClr val="2774A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2D58DD-C806-3AB5-BCF7-C4D7C94F6E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318"/>
          <a:stretch>
            <a:fillRect/>
          </a:stretch>
        </p:blipFill>
        <p:spPr bwMode="auto">
          <a:xfrm>
            <a:off x="7473801" y="3072809"/>
            <a:ext cx="4335173" cy="2850006"/>
          </a:xfrm>
          <a:prstGeom prst="rect">
            <a:avLst/>
          </a:prstGeom>
          <a:noFill/>
          <a:ln>
            <a:solidFill>
              <a:srgbClr val="2774A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BE5D12-7165-A1BD-9D03-188B6995D4C0}"/>
              </a:ext>
            </a:extLst>
          </p:cNvPr>
          <p:cNvSpPr/>
          <p:nvPr/>
        </p:nvSpPr>
        <p:spPr>
          <a:xfrm>
            <a:off x="4885991" y="6581001"/>
            <a:ext cx="2420022" cy="27699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Peled N, et al. ESMO Open, 2025</a:t>
            </a: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534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5A91B6D-9C72-B056-9110-B5B556327C30}"/>
              </a:ext>
            </a:extLst>
          </p:cNvPr>
          <p:cNvSpPr>
            <a:spLocks noGrp="1"/>
          </p:cNvSpPr>
          <p:nvPr>
            <p:ph type="title"/>
          </p:nvPr>
        </p:nvSpPr>
        <p:spPr>
          <a:xfrm>
            <a:off x="846667" y="836566"/>
            <a:ext cx="9961395" cy="519373"/>
          </a:xfrm>
        </p:spPr>
        <p:txBody>
          <a:bodyPr anchor="ctr"/>
          <a:lstStyle/>
          <a:p>
            <a:pPr algn="l"/>
            <a:r>
              <a:rPr lang="en-US" sz="4400" b="1" dirty="0">
                <a:solidFill>
                  <a:schemeClr val="accent5"/>
                </a:solidFill>
                <a:cs typeface="Helvetica" panose="020B0604020202020204" pitchFamily="34" charset="0"/>
              </a:rPr>
              <a:t>MARIPOSA-2</a:t>
            </a:r>
          </a:p>
        </p:txBody>
      </p:sp>
      <p:pic>
        <p:nvPicPr>
          <p:cNvPr id="10244" name="Picture 4">
            <a:extLst>
              <a:ext uri="{FF2B5EF4-FFF2-40B4-BE49-F238E27FC236}">
                <a16:creationId xmlns:a16="http://schemas.microsoft.com/office/drawing/2014/main" id="{BCE73A70-4FB3-F4D0-39C5-FE687303F3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73" t="14210" r="3892" b="27093"/>
          <a:stretch/>
        </p:blipFill>
        <p:spPr bwMode="auto">
          <a:xfrm>
            <a:off x="3120877" y="4140201"/>
            <a:ext cx="7687184" cy="1999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9D424A-943D-6C8C-709D-CD50BFDB9B03}"/>
              </a:ext>
            </a:extLst>
          </p:cNvPr>
          <p:cNvSpPr txBox="1"/>
          <p:nvPr/>
        </p:nvSpPr>
        <p:spPr>
          <a:xfrm>
            <a:off x="3645448" y="6408705"/>
            <a:ext cx="4901103" cy="27687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2E51"/>
                </a:solidFill>
                <a:effectLst/>
                <a:uLnTx/>
                <a:uFillTx/>
                <a:latin typeface="Helvetica"/>
                <a:ea typeface="+mn-ea"/>
                <a:cs typeface="+mn-cs"/>
              </a:rPr>
              <a:t>Passaro A, Cho B.C., Wang Y, et al. ESMO Congress, Madrid 2023.</a:t>
            </a:r>
            <a:endParaRPr kumimoji="0" lang="en-GB" sz="1199" b="0" i="0" u="none" strike="noStrike" kern="1200" cap="none" spc="0" normalizeH="0" baseline="0" noProof="0" dirty="0">
              <a:ln>
                <a:noFill/>
              </a:ln>
              <a:solidFill>
                <a:srgbClr val="002E51"/>
              </a:solidFill>
              <a:effectLst/>
              <a:uLnTx/>
              <a:uFillTx/>
              <a:latin typeface="Helvetica"/>
              <a:ea typeface="+mn-ea"/>
              <a:cs typeface="+mn-cs"/>
            </a:endParaRPr>
          </a:p>
        </p:txBody>
      </p:sp>
      <p:pic>
        <p:nvPicPr>
          <p:cNvPr id="10242" name="Picture 2">
            <a:extLst>
              <a:ext uri="{FF2B5EF4-FFF2-40B4-BE49-F238E27FC236}">
                <a16:creationId xmlns:a16="http://schemas.microsoft.com/office/drawing/2014/main" id="{FAC24EAF-AB5D-4BC8-10AE-13EFBCB169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5" t="2624" r="8927" b="33287"/>
          <a:stretch/>
        </p:blipFill>
        <p:spPr bwMode="auto">
          <a:xfrm>
            <a:off x="697691" y="1680137"/>
            <a:ext cx="5812972" cy="246006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A5413CFD-F514-EECC-81D2-CA341A878C46}"/>
              </a:ext>
            </a:extLst>
          </p:cNvPr>
          <p:cNvPicPr>
            <a:picLocks noChangeAspect="1"/>
          </p:cNvPicPr>
          <p:nvPr/>
        </p:nvPicPr>
        <p:blipFill rotWithShape="1">
          <a:blip r:embed="rId4"/>
          <a:srcRect r="60824"/>
          <a:stretch/>
        </p:blipFill>
        <p:spPr bwMode="auto">
          <a:xfrm>
            <a:off x="7951809" y="188565"/>
            <a:ext cx="2091920" cy="3682574"/>
          </a:xfrm>
          <a:prstGeom prst="rect">
            <a:avLst/>
          </a:prstGeom>
          <a:noFill/>
          <a:ln w="2540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TextBox 4">
            <a:extLst>
              <a:ext uri="{FF2B5EF4-FFF2-40B4-BE49-F238E27FC236}">
                <a16:creationId xmlns:a16="http://schemas.microsoft.com/office/drawing/2014/main" id="{C3A5BD74-5D8D-22AE-4D17-0DF31AE54016}"/>
              </a:ext>
            </a:extLst>
          </p:cNvPr>
          <p:cNvSpPr txBox="1"/>
          <p:nvPr/>
        </p:nvSpPr>
        <p:spPr>
          <a:xfrm>
            <a:off x="10102805" y="2957077"/>
            <a:ext cx="1024128" cy="9133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375B"/>
                </a:solidFill>
                <a:effectLst/>
                <a:uLnTx/>
                <a:uFillTx/>
                <a:latin typeface="Helvetica"/>
                <a:ea typeface="+mn-ea"/>
                <a:cs typeface="+mn-cs"/>
              </a:rPr>
              <a:t>Vyse</a:t>
            </a:r>
            <a:r>
              <a:rPr kumimoji="0" lang="en-US" sz="1067" b="0" i="0" u="none" strike="noStrike" kern="1200" cap="none" spc="0" normalizeH="0" baseline="0" noProof="0" dirty="0">
                <a:ln>
                  <a:noFill/>
                </a:ln>
                <a:solidFill>
                  <a:srgbClr val="00375B"/>
                </a:solidFill>
                <a:effectLst/>
                <a:uLnTx/>
                <a:uFillTx/>
                <a:latin typeface="Helvetica"/>
                <a:ea typeface="+mn-ea"/>
                <a:cs typeface="+mn-cs"/>
              </a:rPr>
              <a:t>, et al, Exp Rev of Anti-infective Therapy, 2021.</a:t>
            </a:r>
          </a:p>
        </p:txBody>
      </p:sp>
    </p:spTree>
    <p:extLst>
      <p:ext uri="{BB962C8B-B14F-4D97-AF65-F5344CB8AC3E}">
        <p14:creationId xmlns:p14="http://schemas.microsoft.com/office/powerpoint/2010/main" val="353321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33A1B-9CFF-FE27-098E-8EFB190A4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3C937-AAD2-43B2-EC3A-9BFC5DCBFBF9}"/>
              </a:ext>
            </a:extLst>
          </p:cNvPr>
          <p:cNvSpPr>
            <a:spLocks noGrp="1"/>
          </p:cNvSpPr>
          <p:nvPr>
            <p:ph type="title"/>
          </p:nvPr>
        </p:nvSpPr>
        <p:spPr>
          <a:xfrm>
            <a:off x="838200" y="1"/>
            <a:ext cx="10515600" cy="1144588"/>
          </a:xfrm>
        </p:spPr>
        <p:txBody>
          <a:bodyPr>
            <a:normAutofit/>
          </a:bodyPr>
          <a:lstStyle/>
          <a:p>
            <a:r>
              <a:rPr lang="en-US" sz="3000" dirty="0"/>
              <a:t>Faculty</a:t>
            </a:r>
          </a:p>
        </p:txBody>
      </p:sp>
      <p:sp>
        <p:nvSpPr>
          <p:cNvPr id="3" name="Text Box 7">
            <a:extLst>
              <a:ext uri="{FF2B5EF4-FFF2-40B4-BE49-F238E27FC236}">
                <a16:creationId xmlns:a16="http://schemas.microsoft.com/office/drawing/2014/main" id="{7545A292-0D92-49FB-DDA0-A11CB4AFDA82}"/>
              </a:ext>
            </a:extLst>
          </p:cNvPr>
          <p:cNvSpPr txBox="1">
            <a:spLocks noChangeArrowheads="1"/>
          </p:cNvSpPr>
          <p:nvPr/>
        </p:nvSpPr>
        <p:spPr bwMode="auto">
          <a:xfrm>
            <a:off x="2324486"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Jonathan Goldman,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Santa Monica, California</a:t>
            </a:r>
          </a:p>
        </p:txBody>
      </p:sp>
      <p:pic>
        <p:nvPicPr>
          <p:cNvPr id="5" name="Picture 4">
            <a:extLst>
              <a:ext uri="{FF2B5EF4-FFF2-40B4-BE49-F238E27FC236}">
                <a16:creationId xmlns:a16="http://schemas.microsoft.com/office/drawing/2014/main" id="{A851F123-2577-ED61-52AC-2AC28BAD128F}"/>
              </a:ext>
            </a:extLst>
          </p:cNvPr>
          <p:cNvPicPr>
            <a:picLocks noChangeAspect="1"/>
          </p:cNvPicPr>
          <p:nvPr/>
        </p:nvPicPr>
        <p:blipFill>
          <a:blip r:embed="rId4"/>
          <a:srcRect/>
          <a:stretch/>
        </p:blipFill>
        <p:spPr>
          <a:xfrm>
            <a:off x="1002847" y="4083960"/>
            <a:ext cx="1261872" cy="1261872"/>
          </a:xfrm>
          <a:prstGeom prst="rect">
            <a:avLst/>
          </a:prstGeom>
        </p:spPr>
      </p:pic>
      <p:sp>
        <p:nvSpPr>
          <p:cNvPr id="6" name="Text Box 7">
            <a:extLst>
              <a:ext uri="{FF2B5EF4-FFF2-40B4-BE49-F238E27FC236}">
                <a16:creationId xmlns:a16="http://schemas.microsoft.com/office/drawing/2014/main" id="{A4688861-429C-2C6E-04C4-E9B806ED570C}"/>
              </a:ext>
            </a:extLst>
          </p:cNvPr>
          <p:cNvSpPr txBox="1">
            <a:spLocks noChangeArrowheads="1"/>
          </p:cNvSpPr>
          <p:nvPr/>
        </p:nvSpPr>
        <p:spPr bwMode="auto">
          <a:xfrm>
            <a:off x="2324486" y="4083960"/>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Zofia Piotrowska, MD, MHS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Brigham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10" name="Text Box 9">
            <a:extLst>
              <a:ext uri="{FF2B5EF4-FFF2-40B4-BE49-F238E27FC236}">
                <a16:creationId xmlns:a16="http://schemas.microsoft.com/office/drawing/2014/main" id="{3D891A85-DAD1-2008-16A9-079B979EB550}"/>
              </a:ext>
            </a:extLst>
          </p:cNvPr>
          <p:cNvSpPr txBox="1">
            <a:spLocks noChangeArrowheads="1"/>
          </p:cNvSpPr>
          <p:nvPr/>
        </p:nvSpPr>
        <p:spPr bwMode="auto">
          <a:xfrm>
            <a:off x="7546372" y="4083960"/>
            <a:ext cx="38404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800" b="1" i="0" u="none" strike="noStrike" kern="1200" cap="none" spc="0" normalizeH="0" baseline="0" noProof="0" dirty="0">
                <a:ln>
                  <a:noFill/>
                </a:ln>
                <a:solidFill>
                  <a:srgbClr val="0432FF"/>
                </a:solidFill>
                <a:effectLst/>
                <a:uLnTx/>
                <a:uFillTx/>
                <a:latin typeface="Calibri" pitchFamily="-72" charset="0"/>
                <a:ea typeface="MS PGothic" charset="0"/>
                <a:cs typeface="+mn-cs"/>
              </a:rPr>
              <a:t>Co-Moderator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Maria Regina Flores,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Advent Health Orlando</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Orlando, Florida</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sp>
        <p:nvSpPr>
          <p:cNvPr id="9" name="Text Box 7">
            <a:extLst>
              <a:ext uri="{FF2B5EF4-FFF2-40B4-BE49-F238E27FC236}">
                <a16:creationId xmlns:a16="http://schemas.microsoft.com/office/drawing/2014/main" id="{20CC9699-1667-4130-B692-999E04CE964A}"/>
              </a:ext>
            </a:extLst>
          </p:cNvPr>
          <p:cNvSpPr txBox="1">
            <a:spLocks noChangeArrowheads="1"/>
          </p:cNvSpPr>
          <p:nvPr/>
        </p:nvSpPr>
        <p:spPr bwMode="auto">
          <a:xfrm>
            <a:off x="7546372"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cs typeface="+mn-cs"/>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t>Neil Love,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To Practice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Miami, Florida</a:t>
            </a:r>
          </a:p>
        </p:txBody>
      </p:sp>
      <p:pic>
        <p:nvPicPr>
          <p:cNvPr id="12" name="Picture 11">
            <a:extLst>
              <a:ext uri="{FF2B5EF4-FFF2-40B4-BE49-F238E27FC236}">
                <a16:creationId xmlns:a16="http://schemas.microsoft.com/office/drawing/2014/main" id="{2A41C789-D6F9-0C9C-53F5-A4C99C7F62C9}"/>
              </a:ext>
            </a:extLst>
          </p:cNvPr>
          <p:cNvPicPr>
            <a:picLocks noChangeAspect="1"/>
          </p:cNvPicPr>
          <p:nvPr/>
        </p:nvPicPr>
        <p:blipFill>
          <a:blip r:embed="rId5"/>
          <a:srcRect/>
          <a:stretch/>
        </p:blipFill>
        <p:spPr>
          <a:xfrm>
            <a:off x="6224733" y="4083960"/>
            <a:ext cx="1261872" cy="1261872"/>
          </a:xfrm>
          <a:prstGeom prst="rect">
            <a:avLst/>
          </a:prstGeom>
        </p:spPr>
      </p:pic>
      <p:pic>
        <p:nvPicPr>
          <p:cNvPr id="13" name="Picture 12">
            <a:extLst>
              <a:ext uri="{FF2B5EF4-FFF2-40B4-BE49-F238E27FC236}">
                <a16:creationId xmlns:a16="http://schemas.microsoft.com/office/drawing/2014/main" id="{F5DF2F79-3567-BDF9-73E3-7C45ACD0AB9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224733" y="1653363"/>
            <a:ext cx="1261872" cy="1261872"/>
          </a:xfrm>
          <a:prstGeom prst="rect">
            <a:avLst/>
          </a:prstGeom>
        </p:spPr>
      </p:pic>
      <p:pic>
        <p:nvPicPr>
          <p:cNvPr id="4" name="Picture 3">
            <a:extLst>
              <a:ext uri="{FF2B5EF4-FFF2-40B4-BE49-F238E27FC236}">
                <a16:creationId xmlns:a16="http://schemas.microsoft.com/office/drawing/2014/main" id="{64ACA52F-1D24-8769-24B6-B694E449B21A}"/>
              </a:ext>
            </a:extLst>
          </p:cNvPr>
          <p:cNvPicPr>
            <a:picLocks noChangeAspect="1"/>
          </p:cNvPicPr>
          <p:nvPr/>
        </p:nvPicPr>
        <p:blipFill>
          <a:blip r:embed="rId7"/>
          <a:srcRect/>
          <a:stretch/>
        </p:blipFill>
        <p:spPr>
          <a:xfrm>
            <a:off x="1002847" y="1653363"/>
            <a:ext cx="1261872" cy="1261872"/>
          </a:xfrm>
          <a:prstGeom prst="rect">
            <a:avLst/>
          </a:prstGeom>
        </p:spPr>
      </p:pic>
    </p:spTree>
    <p:custDataLst>
      <p:tags r:id="rId1"/>
    </p:custDataLst>
    <p:extLst>
      <p:ext uri="{BB962C8B-B14F-4D97-AF65-F5344CB8AC3E}">
        <p14:creationId xmlns:p14="http://schemas.microsoft.com/office/powerpoint/2010/main" val="338631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53B5C45-1E19-193E-62F7-86F9D31BBF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8517" y="1241626"/>
            <a:ext cx="4615947" cy="5301145"/>
          </a:xfrm>
          <a:prstGeom prst="rect">
            <a:avLst/>
          </a:prstGeom>
          <a:noFill/>
          <a:ln w="127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3A1D35B-265D-DA08-FA79-383ED3C51F4A}"/>
              </a:ext>
            </a:extLst>
          </p:cNvPr>
          <p:cNvSpPr>
            <a:spLocks noGrp="1"/>
          </p:cNvSpPr>
          <p:nvPr>
            <p:ph type="title"/>
          </p:nvPr>
        </p:nvSpPr>
        <p:spPr>
          <a:xfrm>
            <a:off x="817833" y="422477"/>
            <a:ext cx="7037544" cy="556563"/>
          </a:xfrm>
        </p:spPr>
        <p:txBody>
          <a:bodyPr>
            <a:noAutofit/>
          </a:bodyPr>
          <a:lstStyle/>
          <a:p>
            <a:pPr algn="l"/>
            <a:r>
              <a:rPr lang="en-US" sz="4400" b="1" dirty="0"/>
              <a:t>MARIPOSA-2: PFS Benefit</a:t>
            </a:r>
          </a:p>
        </p:txBody>
      </p:sp>
      <p:pic>
        <p:nvPicPr>
          <p:cNvPr id="9218" name="Picture 2" descr="LBA15_MARIPOSA2_ESMO2023">
            <a:extLst>
              <a:ext uri="{FF2B5EF4-FFF2-40B4-BE49-F238E27FC236}">
                <a16:creationId xmlns:a16="http://schemas.microsoft.com/office/drawing/2014/main" id="{EBE300A4-0924-C17A-49C5-58C804137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5" t="6549" r="10828" b="11353"/>
          <a:stretch>
            <a:fillRect/>
          </a:stretch>
        </p:blipFill>
        <p:spPr bwMode="auto">
          <a:xfrm>
            <a:off x="374548" y="1241626"/>
            <a:ext cx="6679350" cy="32531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97FA80-458D-1701-87A1-5427C3BEEE6A}"/>
              </a:ext>
            </a:extLst>
          </p:cNvPr>
          <p:cNvSpPr txBox="1"/>
          <p:nvPr/>
        </p:nvSpPr>
        <p:spPr>
          <a:xfrm>
            <a:off x="1392614" y="5911600"/>
            <a:ext cx="4953493" cy="64594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2E51"/>
                </a:solidFill>
                <a:effectLst/>
                <a:uLnTx/>
                <a:uFillTx/>
                <a:latin typeface="Helvetica"/>
                <a:ea typeface="+mn-ea"/>
                <a:cs typeface="+mn-cs"/>
              </a:rPr>
              <a:t>Passaro A, Cho B.C., Wang Y, et al. ESMO Congress, Madrid 2023.</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2E51"/>
                </a:solidFill>
                <a:effectLst/>
                <a:uLnTx/>
                <a:uFillTx/>
                <a:latin typeface="Helvetica"/>
                <a:ea typeface="+mn-ea"/>
                <a:cs typeface="+mn-cs"/>
              </a:rPr>
              <a:t>Passaro A, Wang J, Wang Y, et al. Ann Oncol 2024 1:35;77-90.</a:t>
            </a:r>
            <a:endParaRPr kumimoji="0" lang="en-GB" sz="1199" b="0" i="0" u="none" strike="noStrike" kern="1200" cap="none" spc="0" normalizeH="0" baseline="0" noProof="0" dirty="0">
              <a:ln>
                <a:noFill/>
              </a:ln>
              <a:solidFill>
                <a:srgbClr val="002E51"/>
              </a:solidFill>
              <a:effectLst/>
              <a:uLnTx/>
              <a:uFillTx/>
              <a:latin typeface="Helvetica"/>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199" b="0" i="0" u="none" strike="noStrike" kern="1200" cap="none" spc="0" normalizeH="0" baseline="0" noProof="0" dirty="0">
              <a:ln>
                <a:noFill/>
              </a:ln>
              <a:solidFill>
                <a:srgbClr val="002E51"/>
              </a:solidFill>
              <a:effectLst/>
              <a:uLnTx/>
              <a:uFillTx/>
              <a:latin typeface="Helvetica"/>
              <a:ea typeface="+mn-ea"/>
              <a:cs typeface="+mn-cs"/>
            </a:endParaRPr>
          </a:p>
        </p:txBody>
      </p:sp>
      <p:sp>
        <p:nvSpPr>
          <p:cNvPr id="6" name="TextBox 5">
            <a:extLst>
              <a:ext uri="{FF2B5EF4-FFF2-40B4-BE49-F238E27FC236}">
                <a16:creationId xmlns:a16="http://schemas.microsoft.com/office/drawing/2014/main" id="{8C7E6EDA-32B2-2F2E-872C-CF1A1BB854D7}"/>
              </a:ext>
            </a:extLst>
          </p:cNvPr>
          <p:cNvSpPr txBox="1"/>
          <p:nvPr/>
        </p:nvSpPr>
        <p:spPr>
          <a:xfrm>
            <a:off x="1142724" y="4988763"/>
            <a:ext cx="5278168" cy="543226"/>
          </a:xfrm>
          <a:prstGeom prst="rect">
            <a:avLst/>
          </a:prstGeom>
          <a:noFill/>
          <a:ln>
            <a:solidFill>
              <a:srgbClr val="FFC92A"/>
            </a:solid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5" b="0" i="0" u="none" strike="noStrike" kern="1200" cap="none" spc="0" normalizeH="0" baseline="0" noProof="0" dirty="0">
                <a:ln>
                  <a:noFill/>
                </a:ln>
                <a:solidFill>
                  <a:srgbClr val="002E51"/>
                </a:solidFill>
                <a:effectLst/>
                <a:uLnTx/>
                <a:uFillTx/>
                <a:latin typeface="Helvetica"/>
                <a:ea typeface="+mn-ea"/>
                <a:cs typeface="+mn-cs"/>
              </a:rPr>
              <a:t>Significantly longer </a:t>
            </a:r>
            <a:r>
              <a:rPr kumimoji="0" lang="en-US" sz="1465" b="0" i="0" u="none" strike="noStrike" kern="1200" cap="none" spc="0" normalizeH="0" baseline="0" noProof="0" dirty="0" err="1">
                <a:ln>
                  <a:noFill/>
                </a:ln>
                <a:solidFill>
                  <a:srgbClr val="002E51"/>
                </a:solidFill>
                <a:effectLst/>
                <a:uLnTx/>
                <a:uFillTx/>
                <a:latin typeface="Helvetica"/>
                <a:ea typeface="+mn-ea"/>
                <a:cs typeface="+mn-cs"/>
              </a:rPr>
              <a:t>mPFS</a:t>
            </a:r>
            <a:r>
              <a:rPr kumimoji="0" lang="en-US" sz="1465" b="0" i="0" u="none" strike="noStrike" kern="1200" cap="none" spc="0" normalizeH="0" baseline="0" noProof="0" dirty="0">
                <a:ln>
                  <a:noFill/>
                </a:ln>
                <a:solidFill>
                  <a:srgbClr val="002E51"/>
                </a:solidFill>
                <a:effectLst/>
                <a:uLnTx/>
                <a:uFillTx/>
                <a:latin typeface="Helvetica"/>
                <a:ea typeface="+mn-ea"/>
                <a:cs typeface="+mn-cs"/>
              </a:rPr>
              <a:t> with </a:t>
            </a:r>
            <a:r>
              <a:rPr kumimoji="0" lang="en-US" sz="1465" b="0" i="0" u="none" strike="noStrike" kern="1200" cap="none" spc="0" normalizeH="0" baseline="0" noProof="0" dirty="0" err="1">
                <a:ln>
                  <a:noFill/>
                </a:ln>
                <a:solidFill>
                  <a:srgbClr val="002E51"/>
                </a:solidFill>
                <a:effectLst/>
                <a:uLnTx/>
                <a:uFillTx/>
                <a:latin typeface="Helvetica"/>
                <a:ea typeface="+mn-ea"/>
                <a:cs typeface="+mn-cs"/>
              </a:rPr>
              <a:t>ami+chemo</a:t>
            </a:r>
            <a:r>
              <a:rPr kumimoji="0" lang="en-US" sz="1465" b="0" i="0" u="none" strike="noStrike" kern="1200" cap="none" spc="0" normalizeH="0" baseline="0" noProof="0" dirty="0">
                <a:ln>
                  <a:noFill/>
                </a:ln>
                <a:solidFill>
                  <a:srgbClr val="002E51"/>
                </a:solidFill>
                <a:effectLst/>
                <a:uLnTx/>
                <a:uFillTx/>
                <a:latin typeface="Helvetica"/>
                <a:ea typeface="+mn-ea"/>
                <a:cs typeface="+mn-cs"/>
              </a:rPr>
              <a:t> and </a:t>
            </a:r>
            <a:r>
              <a:rPr kumimoji="0" lang="en-US" sz="1465" b="0" i="0" u="none" strike="noStrike" kern="1200" cap="none" spc="0" normalizeH="0" baseline="0" noProof="0" dirty="0" err="1">
                <a:ln>
                  <a:noFill/>
                </a:ln>
                <a:solidFill>
                  <a:srgbClr val="002E51"/>
                </a:solidFill>
                <a:effectLst/>
                <a:uLnTx/>
                <a:uFillTx/>
                <a:latin typeface="Helvetica"/>
                <a:ea typeface="+mn-ea"/>
                <a:cs typeface="+mn-cs"/>
              </a:rPr>
              <a:t>ami+laz+chemo</a:t>
            </a:r>
            <a:r>
              <a:rPr kumimoji="0" lang="en-US" sz="1465" b="0" i="0" u="none" strike="noStrike" kern="1200" cap="none" spc="0" normalizeH="0" baseline="0" noProof="0" dirty="0">
                <a:ln>
                  <a:noFill/>
                </a:ln>
                <a:solidFill>
                  <a:srgbClr val="002E51"/>
                </a:solidFill>
                <a:effectLst/>
                <a:uLnTx/>
                <a:uFillTx/>
                <a:latin typeface="Helvetica"/>
                <a:ea typeface="+mn-ea"/>
                <a:cs typeface="+mn-cs"/>
              </a:rPr>
              <a:t> than with chemo alone</a:t>
            </a:r>
            <a:endParaRPr kumimoji="0" lang="en-GB" sz="1465" b="0" i="0" u="none" strike="noStrike" kern="1200" cap="none" spc="0" normalizeH="0" baseline="0" noProof="0" dirty="0">
              <a:ln>
                <a:noFill/>
              </a:ln>
              <a:solidFill>
                <a:srgbClr val="002E51"/>
              </a:solidFill>
              <a:effectLst/>
              <a:uLnTx/>
              <a:uFillTx/>
              <a:latin typeface="Helvetica"/>
              <a:ea typeface="+mn-ea"/>
              <a:cs typeface="+mn-cs"/>
            </a:endParaRPr>
          </a:p>
        </p:txBody>
      </p:sp>
    </p:spTree>
    <p:extLst>
      <p:ext uri="{BB962C8B-B14F-4D97-AF65-F5344CB8AC3E}">
        <p14:creationId xmlns:p14="http://schemas.microsoft.com/office/powerpoint/2010/main" val="226507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EEA9-1E94-AE5E-BC03-7A5D1AE8E702}"/>
              </a:ext>
            </a:extLst>
          </p:cNvPr>
          <p:cNvSpPr>
            <a:spLocks noGrp="1"/>
          </p:cNvSpPr>
          <p:nvPr>
            <p:ph type="title"/>
          </p:nvPr>
        </p:nvSpPr>
        <p:spPr>
          <a:xfrm>
            <a:off x="853439" y="254395"/>
            <a:ext cx="10363200" cy="524256"/>
          </a:xfrm>
        </p:spPr>
        <p:txBody>
          <a:bodyPr>
            <a:noAutofit/>
          </a:bodyPr>
          <a:lstStyle/>
          <a:p>
            <a:r>
              <a:rPr lang="en-US" sz="4400" b="1" dirty="0">
                <a:solidFill>
                  <a:schemeClr val="accent5"/>
                </a:solidFill>
              </a:rPr>
              <a:t>MARIPOSA-2: PFS </a:t>
            </a:r>
            <a:r>
              <a:rPr lang="en-US" sz="4400" b="1">
                <a:solidFill>
                  <a:schemeClr val="accent5"/>
                </a:solidFill>
              </a:rPr>
              <a:t>by subgroup </a:t>
            </a:r>
            <a:endParaRPr lang="en-US" sz="4400" b="1" dirty="0">
              <a:solidFill>
                <a:schemeClr val="accent5"/>
              </a:solidFill>
            </a:endParaRPr>
          </a:p>
        </p:txBody>
      </p:sp>
      <p:sp>
        <p:nvSpPr>
          <p:cNvPr id="4" name="Slide Number Placeholder 3">
            <a:extLst>
              <a:ext uri="{FF2B5EF4-FFF2-40B4-BE49-F238E27FC236}">
                <a16:creationId xmlns:a16="http://schemas.microsoft.com/office/drawing/2014/main" id="{ACEF3C63-E94D-6DB7-3E0A-546BC98A02CF}"/>
              </a:ext>
            </a:extLst>
          </p:cNvPr>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86EF8F-97F8-43F9-9583-D336B9A33131}" type="slidenum">
              <a:rPr kumimoji="0" lang="en-US" alt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US" alt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3C27B865-896A-B919-BDF0-3EC1299E64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44178" y="1076391"/>
            <a:ext cx="2537250" cy="560098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758C5F6-69FA-BD55-5B51-DB9568A8A3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7453" y="1152959"/>
            <a:ext cx="3185651" cy="543072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C3A2E50-77C9-8EAD-F908-601FEE67EFA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8095061" y="1076391"/>
            <a:ext cx="3765932" cy="560098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31802FA-8632-FF43-C2D5-6335AF46297C}"/>
              </a:ext>
            </a:extLst>
          </p:cNvPr>
          <p:cNvSpPr txBox="1"/>
          <p:nvPr/>
        </p:nvSpPr>
        <p:spPr>
          <a:xfrm>
            <a:off x="74359" y="3429000"/>
            <a:ext cx="1243433" cy="91281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7585B"/>
                </a:solidFill>
                <a:effectLst/>
                <a:uLnTx/>
                <a:uFillTx/>
                <a:latin typeface="Helvetica"/>
                <a:ea typeface="+mn-ea"/>
                <a:cs typeface="+mn-cs"/>
              </a:rPr>
              <a:t>Califano, et al. Abstract 8639, ASCO 2025.</a:t>
            </a:r>
          </a:p>
        </p:txBody>
      </p:sp>
    </p:spTree>
    <p:extLst>
      <p:ext uri="{BB962C8B-B14F-4D97-AF65-F5344CB8AC3E}">
        <p14:creationId xmlns:p14="http://schemas.microsoft.com/office/powerpoint/2010/main" val="10408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354EF-46EF-93B5-CA49-B7E6E25F2E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2527" y="1677221"/>
            <a:ext cx="4649264" cy="3890202"/>
          </a:xfrm>
          <a:prstGeom prst="rect">
            <a:avLst/>
          </a:prstGeom>
        </p:spPr>
      </p:pic>
      <p:pic>
        <p:nvPicPr>
          <p:cNvPr id="6" name="Picture 5">
            <a:extLst>
              <a:ext uri="{FF2B5EF4-FFF2-40B4-BE49-F238E27FC236}">
                <a16:creationId xmlns:a16="http://schemas.microsoft.com/office/drawing/2014/main" id="{924A45B2-9013-294D-FEEB-8CD2EE36A42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54556" y="1677221"/>
            <a:ext cx="5081783" cy="4295316"/>
          </a:xfrm>
          <a:prstGeom prst="rect">
            <a:avLst/>
          </a:prstGeom>
        </p:spPr>
      </p:pic>
      <p:sp>
        <p:nvSpPr>
          <p:cNvPr id="8" name="TextBox 7">
            <a:extLst>
              <a:ext uri="{FF2B5EF4-FFF2-40B4-BE49-F238E27FC236}">
                <a16:creationId xmlns:a16="http://schemas.microsoft.com/office/drawing/2014/main" id="{162AD450-D2C5-15D9-29C4-EFA5EFFE66D0}"/>
              </a:ext>
            </a:extLst>
          </p:cNvPr>
          <p:cNvSpPr txBox="1"/>
          <p:nvPr/>
        </p:nvSpPr>
        <p:spPr>
          <a:xfrm>
            <a:off x="2990601" y="6396592"/>
            <a:ext cx="4807200" cy="46140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2E51"/>
                </a:solidFill>
                <a:effectLst/>
                <a:uLnTx/>
                <a:uFillTx/>
                <a:latin typeface="Helvetica"/>
                <a:ea typeface="+mn-ea"/>
                <a:cs typeface="+mn-cs"/>
              </a:rPr>
              <a:t>Passaro A, Wang J, Wang Y, et al. Ann Oncol 2024 1:35;77-90.</a:t>
            </a:r>
            <a:endParaRPr kumimoji="0" lang="en-GB" sz="1199" b="0" i="0" u="none" strike="noStrike" kern="1200" cap="none" spc="0" normalizeH="0" baseline="0" noProof="0" dirty="0">
              <a:ln>
                <a:noFill/>
              </a:ln>
              <a:solidFill>
                <a:srgbClr val="002E51"/>
              </a:solidFill>
              <a:effectLst/>
              <a:uLnTx/>
              <a:uFillTx/>
              <a:latin typeface="Helvetica"/>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199" b="0" i="0" u="none" strike="noStrike" kern="1200" cap="none" spc="0" normalizeH="0" baseline="0" noProof="0" dirty="0">
              <a:ln>
                <a:noFill/>
              </a:ln>
              <a:solidFill>
                <a:srgbClr val="002E51"/>
              </a:solidFill>
              <a:effectLst/>
              <a:uLnTx/>
              <a:uFillTx/>
              <a:latin typeface="Helvetica"/>
              <a:ea typeface="+mn-ea"/>
              <a:cs typeface="+mn-cs"/>
            </a:endParaRPr>
          </a:p>
        </p:txBody>
      </p:sp>
      <p:sp>
        <p:nvSpPr>
          <p:cNvPr id="9" name="Title 8">
            <a:extLst>
              <a:ext uri="{FF2B5EF4-FFF2-40B4-BE49-F238E27FC236}">
                <a16:creationId xmlns:a16="http://schemas.microsoft.com/office/drawing/2014/main" id="{FD4FEF3E-8CCF-FEA1-D09E-DAB80B2897DA}"/>
              </a:ext>
            </a:extLst>
          </p:cNvPr>
          <p:cNvSpPr>
            <a:spLocks noGrp="1"/>
          </p:cNvSpPr>
          <p:nvPr>
            <p:ph type="title"/>
          </p:nvPr>
        </p:nvSpPr>
        <p:spPr>
          <a:xfrm>
            <a:off x="880501" y="454312"/>
            <a:ext cx="11033708" cy="519373"/>
          </a:xfrm>
        </p:spPr>
        <p:txBody>
          <a:bodyPr>
            <a:noAutofit/>
          </a:bodyPr>
          <a:lstStyle/>
          <a:p>
            <a:r>
              <a:rPr lang="en-US" sz="4400" b="1" dirty="0"/>
              <a:t>MARIPOSA-2: Adverse Events</a:t>
            </a:r>
          </a:p>
        </p:txBody>
      </p:sp>
    </p:spTree>
    <p:extLst>
      <p:ext uri="{BB962C8B-B14F-4D97-AF65-F5344CB8AC3E}">
        <p14:creationId xmlns:p14="http://schemas.microsoft.com/office/powerpoint/2010/main" val="400941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1C0BC-FCA8-2586-2954-79CCE1EED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A8CA7-939E-D90E-92F6-BD2DE82B6E11}"/>
              </a:ext>
            </a:extLst>
          </p:cNvPr>
          <p:cNvSpPr>
            <a:spLocks noGrp="1"/>
          </p:cNvSpPr>
          <p:nvPr>
            <p:ph type="title"/>
          </p:nvPr>
        </p:nvSpPr>
        <p:spPr>
          <a:xfrm>
            <a:off x="853439" y="164426"/>
            <a:ext cx="7156242" cy="524256"/>
          </a:xfrm>
        </p:spPr>
        <p:txBody>
          <a:bodyPr>
            <a:noAutofit/>
          </a:bodyPr>
          <a:lstStyle/>
          <a:p>
            <a:r>
              <a:rPr lang="en-US" sz="4400" b="1" dirty="0">
                <a:solidFill>
                  <a:schemeClr val="accent5"/>
                </a:solidFill>
              </a:rPr>
              <a:t>MARIPOSA-2: 2</a:t>
            </a:r>
            <a:r>
              <a:rPr lang="en-US" sz="4400" b="1" baseline="30000" dirty="0">
                <a:solidFill>
                  <a:schemeClr val="accent5"/>
                </a:solidFill>
              </a:rPr>
              <a:t>nd</a:t>
            </a:r>
            <a:r>
              <a:rPr lang="en-US" sz="4400" b="1" dirty="0">
                <a:solidFill>
                  <a:schemeClr val="accent5"/>
                </a:solidFill>
              </a:rPr>
              <a:t> Interim OS update</a:t>
            </a:r>
          </a:p>
        </p:txBody>
      </p:sp>
      <p:sp>
        <p:nvSpPr>
          <p:cNvPr id="4" name="Slide Number Placeholder 3">
            <a:extLst>
              <a:ext uri="{FF2B5EF4-FFF2-40B4-BE49-F238E27FC236}">
                <a16:creationId xmlns:a16="http://schemas.microsoft.com/office/drawing/2014/main" id="{4989E91C-6094-4F8C-6083-CA7BAC3AC1DF}"/>
              </a:ext>
            </a:extLst>
          </p:cNvPr>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86EF8F-97F8-43F9-9583-D336B9A33131}" type="slidenum">
              <a:rPr kumimoji="0" lang="en-US" alt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US" alt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7B8B6A88-8CF0-D527-2B35-214D15464E3F}"/>
              </a:ext>
            </a:extLst>
          </p:cNvPr>
          <p:cNvSpPr txBox="1"/>
          <p:nvPr/>
        </p:nvSpPr>
        <p:spPr>
          <a:xfrm>
            <a:off x="3520283" y="6355427"/>
            <a:ext cx="3307644" cy="50257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7585B"/>
                </a:solidFill>
                <a:effectLst/>
                <a:uLnTx/>
                <a:uFillTx/>
                <a:latin typeface="Helvetica"/>
                <a:ea typeface="+mn-ea"/>
                <a:cs typeface="+mn-cs"/>
              </a:rPr>
              <a:t>Popat S, et al. Abstract LBA54,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7585B"/>
                </a:solidFill>
                <a:effectLst/>
                <a:uLnTx/>
                <a:uFillTx/>
                <a:latin typeface="Helvetica"/>
                <a:ea typeface="+mn-ea"/>
                <a:cs typeface="+mn-cs"/>
              </a:rPr>
              <a:t>ESMO 2024.</a:t>
            </a:r>
          </a:p>
        </p:txBody>
      </p:sp>
      <p:pic>
        <p:nvPicPr>
          <p:cNvPr id="10" name="Picture 9">
            <a:extLst>
              <a:ext uri="{FF2B5EF4-FFF2-40B4-BE49-F238E27FC236}">
                <a16:creationId xmlns:a16="http://schemas.microsoft.com/office/drawing/2014/main" id="{F730DE77-463B-25C0-8E18-925634BA4DD8}"/>
              </a:ext>
            </a:extLst>
          </p:cNvPr>
          <p:cNvPicPr>
            <a:picLocks noChangeAspect="1"/>
          </p:cNvPicPr>
          <p:nvPr/>
        </p:nvPicPr>
        <p:blipFill>
          <a:blip r:embed="rId2"/>
          <a:stretch>
            <a:fillRect/>
          </a:stretch>
        </p:blipFill>
        <p:spPr>
          <a:xfrm>
            <a:off x="914401" y="1615273"/>
            <a:ext cx="8519409" cy="4629348"/>
          </a:xfrm>
          <a:prstGeom prst="rect">
            <a:avLst/>
          </a:prstGeom>
        </p:spPr>
      </p:pic>
      <p:sp>
        <p:nvSpPr>
          <p:cNvPr id="11" name="Oval 10">
            <a:extLst>
              <a:ext uri="{FF2B5EF4-FFF2-40B4-BE49-F238E27FC236}">
                <a16:creationId xmlns:a16="http://schemas.microsoft.com/office/drawing/2014/main" id="{8C6AA0EE-DD18-4F11-976E-44CFDE582691}"/>
              </a:ext>
            </a:extLst>
          </p:cNvPr>
          <p:cNvSpPr/>
          <p:nvPr/>
        </p:nvSpPr>
        <p:spPr>
          <a:xfrm>
            <a:off x="259644" y="3375380"/>
            <a:ext cx="9674579" cy="812800"/>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8925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DC9194-1E5F-B21A-6163-1C6ABB6831C1}"/>
              </a:ext>
            </a:extLst>
          </p:cNvPr>
          <p:cNvSpPr>
            <a:spLocks noGrp="1"/>
          </p:cNvSpPr>
          <p:nvPr>
            <p:ph type="body" sz="quarter" idx="20"/>
          </p:nvPr>
        </p:nvSpPr>
        <p:spPr>
          <a:xfrm>
            <a:off x="865631" y="5574423"/>
            <a:ext cx="10115557" cy="738664"/>
          </a:xfrm>
          <a:solidFill>
            <a:schemeClr val="bg1"/>
          </a:solidFill>
          <a:ln>
            <a:solidFill>
              <a:schemeClr val="accent1"/>
            </a:solidFill>
          </a:ln>
        </p:spPr>
        <p:txBody>
          <a:bodyPr/>
          <a:lstStyle/>
          <a:p>
            <a:r>
              <a:rPr lang="en-US" sz="2400" dirty="0">
                <a:solidFill>
                  <a:schemeClr val="accent6"/>
                </a:solidFill>
              </a:rPr>
              <a:t>Target antigen selection, antibody subtype, internalization optimization, linkers, cytotoxic payloads, conjugation methods, Drug-Antibody Ratio.</a:t>
            </a:r>
          </a:p>
        </p:txBody>
      </p:sp>
      <p:sp>
        <p:nvSpPr>
          <p:cNvPr id="5" name="Text Placeholder 4">
            <a:extLst>
              <a:ext uri="{FF2B5EF4-FFF2-40B4-BE49-F238E27FC236}">
                <a16:creationId xmlns:a16="http://schemas.microsoft.com/office/drawing/2014/main" id="{7EFEC733-6977-2765-F989-27406C8627C1}"/>
              </a:ext>
            </a:extLst>
          </p:cNvPr>
          <p:cNvSpPr>
            <a:spLocks noGrp="1"/>
          </p:cNvSpPr>
          <p:nvPr>
            <p:ph type="body" sz="quarter" idx="21"/>
          </p:nvPr>
        </p:nvSpPr>
        <p:spPr>
          <a:xfrm>
            <a:off x="865631" y="5075157"/>
            <a:ext cx="5120639" cy="292608"/>
          </a:xfrm>
        </p:spPr>
        <p:txBody>
          <a:bodyPr>
            <a:noAutofit/>
          </a:bodyPr>
          <a:lstStyle/>
          <a:p>
            <a:r>
              <a:rPr lang="en-US" sz="2400" dirty="0">
                <a:solidFill>
                  <a:schemeClr val="accent2"/>
                </a:solidFill>
              </a:rPr>
              <a:t>ADC components</a:t>
            </a:r>
          </a:p>
        </p:txBody>
      </p:sp>
      <p:pic>
        <p:nvPicPr>
          <p:cNvPr id="11" name="Picture Placeholder 10" descr="A diagram of a protein structure&#10;&#10;Description automatically generated with medium confidence">
            <a:extLst>
              <a:ext uri="{FF2B5EF4-FFF2-40B4-BE49-F238E27FC236}">
                <a16:creationId xmlns:a16="http://schemas.microsoft.com/office/drawing/2014/main" id="{848A45D6-A161-1824-5676-F221BED4FD33}"/>
              </a:ext>
            </a:extLst>
          </p:cNvPr>
          <p:cNvPicPr>
            <a:picLocks noGrp="1" noChangeAspect="1"/>
          </p:cNvPicPr>
          <p:nvPr>
            <p:ph type="pic" sz="quarter" idx="22"/>
          </p:nvPr>
        </p:nvPicPr>
        <p:blipFill rotWithShape="1">
          <a:blip r:embed="rId2"/>
          <a:srcRect t="-406" b="739"/>
          <a:stretch/>
        </p:blipFill>
        <p:spPr>
          <a:xfrm>
            <a:off x="1822704" y="1565255"/>
            <a:ext cx="8449056" cy="3418920"/>
          </a:xfrm>
          <a:noFill/>
          <a:ln w="22225">
            <a:solidFill>
              <a:schemeClr val="accent1"/>
            </a:solidFill>
          </a:ln>
          <a:effectLst>
            <a:outerShdw blurRad="50800" dist="38100" dir="2700000" algn="tl" rotWithShape="0">
              <a:prstClr val="black">
                <a:alpha val="40000"/>
              </a:prstClr>
            </a:outerShdw>
          </a:effectLst>
        </p:spPr>
      </p:pic>
      <p:sp>
        <p:nvSpPr>
          <p:cNvPr id="7" name="Title 6">
            <a:extLst>
              <a:ext uri="{FF2B5EF4-FFF2-40B4-BE49-F238E27FC236}">
                <a16:creationId xmlns:a16="http://schemas.microsoft.com/office/drawing/2014/main" id="{4C6AAABA-554E-BD69-A5C9-A5C6E429C9A7}"/>
              </a:ext>
            </a:extLst>
          </p:cNvPr>
          <p:cNvSpPr>
            <a:spLocks noGrp="1"/>
          </p:cNvSpPr>
          <p:nvPr>
            <p:ph type="title"/>
          </p:nvPr>
        </p:nvSpPr>
        <p:spPr>
          <a:xfrm>
            <a:off x="804669" y="544913"/>
            <a:ext cx="10363200" cy="524256"/>
          </a:xfrm>
        </p:spPr>
        <p:txBody>
          <a:bodyPr>
            <a:normAutofit fontScale="90000"/>
          </a:bodyPr>
          <a:lstStyle/>
          <a:p>
            <a:r>
              <a:rPr lang="en-US" dirty="0">
                <a:solidFill>
                  <a:schemeClr val="accent6"/>
                </a:solidFill>
              </a:rPr>
              <a:t>Antibody Drug Conjugates</a:t>
            </a:r>
          </a:p>
        </p:txBody>
      </p:sp>
      <p:sp>
        <p:nvSpPr>
          <p:cNvPr id="13" name="TextBox 12">
            <a:extLst>
              <a:ext uri="{FF2B5EF4-FFF2-40B4-BE49-F238E27FC236}">
                <a16:creationId xmlns:a16="http://schemas.microsoft.com/office/drawing/2014/main" id="{6178F0B7-FFA3-A7DF-1119-8D1CAF5647C1}"/>
              </a:ext>
            </a:extLst>
          </p:cNvPr>
          <p:cNvSpPr txBox="1"/>
          <p:nvPr/>
        </p:nvSpPr>
        <p:spPr>
          <a:xfrm>
            <a:off x="3085727" y="6519745"/>
            <a:ext cx="5923011"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75B"/>
                </a:solidFill>
                <a:effectLst/>
                <a:uLnTx/>
                <a:uFillTx/>
                <a:latin typeface="Helvetica"/>
                <a:ea typeface="+mn-ea"/>
                <a:cs typeface="+mn-cs"/>
              </a:rPr>
              <a:t>Fu, Z., et al. Antibody drug conjugate. Sig </a:t>
            </a:r>
            <a:r>
              <a:rPr kumimoji="0" lang="en-US" sz="1200" b="0" i="0" u="none" strike="noStrike" kern="1200" cap="none" spc="0" normalizeH="0" baseline="0" noProof="0" dirty="0" err="1">
                <a:ln>
                  <a:noFill/>
                </a:ln>
                <a:solidFill>
                  <a:srgbClr val="00375B"/>
                </a:solidFill>
                <a:effectLst/>
                <a:uLnTx/>
                <a:uFillTx/>
                <a:latin typeface="Helvetica"/>
                <a:ea typeface="+mn-ea"/>
                <a:cs typeface="+mn-cs"/>
              </a:rPr>
              <a:t>Transduct</a:t>
            </a:r>
            <a:r>
              <a:rPr kumimoji="0" lang="en-US" sz="1200" b="0" i="0" u="none" strike="noStrike" kern="1200" cap="none" spc="0" normalizeH="0" baseline="0" noProof="0" dirty="0">
                <a:ln>
                  <a:noFill/>
                </a:ln>
                <a:solidFill>
                  <a:srgbClr val="00375B"/>
                </a:solidFill>
                <a:effectLst/>
                <a:uLnTx/>
                <a:uFillTx/>
                <a:latin typeface="Helvetica"/>
                <a:ea typeface="+mn-ea"/>
                <a:cs typeface="+mn-cs"/>
              </a:rPr>
              <a:t> Target </a:t>
            </a:r>
            <a:r>
              <a:rPr kumimoji="0" lang="en-US" sz="1200" b="0" i="0" u="none" strike="noStrike" kern="1200" cap="none" spc="0" normalizeH="0" baseline="0" noProof="0" dirty="0" err="1">
                <a:ln>
                  <a:noFill/>
                </a:ln>
                <a:solidFill>
                  <a:srgbClr val="00375B"/>
                </a:solidFill>
                <a:effectLst/>
                <a:uLnTx/>
                <a:uFillTx/>
                <a:latin typeface="Helvetica"/>
                <a:ea typeface="+mn-ea"/>
                <a:cs typeface="+mn-cs"/>
              </a:rPr>
              <a:t>Ther</a:t>
            </a:r>
            <a:r>
              <a:rPr kumimoji="0" lang="en-US" sz="1200" b="0" i="0" u="none" strike="noStrike" kern="1200" cap="none" spc="0" normalizeH="0" baseline="0" noProof="0" dirty="0">
                <a:ln>
                  <a:noFill/>
                </a:ln>
                <a:solidFill>
                  <a:srgbClr val="00375B"/>
                </a:solidFill>
                <a:effectLst/>
                <a:uLnTx/>
                <a:uFillTx/>
                <a:latin typeface="Helvetica"/>
                <a:ea typeface="+mn-ea"/>
                <a:cs typeface="+mn-cs"/>
              </a:rPr>
              <a:t> 7, 93 (2022). </a:t>
            </a:r>
          </a:p>
        </p:txBody>
      </p:sp>
    </p:spTree>
    <p:extLst>
      <p:ext uri="{BB962C8B-B14F-4D97-AF65-F5344CB8AC3E}">
        <p14:creationId xmlns:p14="http://schemas.microsoft.com/office/powerpoint/2010/main" val="102615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5E6BA-2DE6-F1BC-1DE4-2AFD16F115E6}"/>
              </a:ext>
            </a:extLst>
          </p:cNvPr>
          <p:cNvPicPr>
            <a:picLocks noChangeAspect="1"/>
          </p:cNvPicPr>
          <p:nvPr/>
        </p:nvPicPr>
        <p:blipFill>
          <a:blip r:embed="rId2"/>
          <a:stretch>
            <a:fillRect/>
          </a:stretch>
        </p:blipFill>
        <p:spPr>
          <a:xfrm>
            <a:off x="6747510" y="1764595"/>
            <a:ext cx="4914900" cy="3898900"/>
          </a:xfrm>
          <a:prstGeom prst="rect">
            <a:avLst/>
          </a:prstGeom>
        </p:spPr>
      </p:pic>
      <p:sp>
        <p:nvSpPr>
          <p:cNvPr id="2" name="Text Placeholder 1">
            <a:extLst>
              <a:ext uri="{FF2B5EF4-FFF2-40B4-BE49-F238E27FC236}">
                <a16:creationId xmlns:a16="http://schemas.microsoft.com/office/drawing/2014/main" id="{0FEC4B25-BF48-13A3-69F5-220026A517D2}"/>
              </a:ext>
            </a:extLst>
          </p:cNvPr>
          <p:cNvSpPr>
            <a:spLocks noGrp="1"/>
          </p:cNvSpPr>
          <p:nvPr>
            <p:ph type="body" sz="quarter" idx="10"/>
          </p:nvPr>
        </p:nvSpPr>
        <p:spPr>
          <a:xfrm>
            <a:off x="735696" y="664876"/>
            <a:ext cx="9761616" cy="632462"/>
          </a:xfrm>
        </p:spPr>
        <p:txBody>
          <a:bodyPr>
            <a:normAutofit fontScale="92500" lnSpcReduction="20000"/>
          </a:bodyPr>
          <a:lstStyle/>
          <a:p>
            <a:r>
              <a:rPr lang="en-US" dirty="0">
                <a:solidFill>
                  <a:schemeClr val="accent5"/>
                </a:solidFill>
              </a:rPr>
              <a:t>Datopotamab deruxtecan (Dato-DXd)</a:t>
            </a:r>
          </a:p>
        </p:txBody>
      </p:sp>
      <p:sp>
        <p:nvSpPr>
          <p:cNvPr id="4" name="TextBox 3">
            <a:extLst>
              <a:ext uri="{FF2B5EF4-FFF2-40B4-BE49-F238E27FC236}">
                <a16:creationId xmlns:a16="http://schemas.microsoft.com/office/drawing/2014/main" id="{0CE3AA31-B43F-CC40-6C3C-1F0D9B2475B4}"/>
              </a:ext>
            </a:extLst>
          </p:cNvPr>
          <p:cNvSpPr txBox="1"/>
          <p:nvPr/>
        </p:nvSpPr>
        <p:spPr>
          <a:xfrm>
            <a:off x="735697" y="1737360"/>
            <a:ext cx="5847984" cy="1754326"/>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Trop2-directed ADC</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Topoisomerase I inhibitor payload</a:t>
            </a:r>
          </a:p>
        </p:txBody>
      </p:sp>
      <p:sp>
        <p:nvSpPr>
          <p:cNvPr id="5" name="TextBox 4">
            <a:extLst>
              <a:ext uri="{FF2B5EF4-FFF2-40B4-BE49-F238E27FC236}">
                <a16:creationId xmlns:a16="http://schemas.microsoft.com/office/drawing/2014/main" id="{313F9F8E-2A94-E1E8-D80E-46C39A130FE4}"/>
              </a:ext>
            </a:extLst>
          </p:cNvPr>
          <p:cNvSpPr txBox="1"/>
          <p:nvPr/>
        </p:nvSpPr>
        <p:spPr>
          <a:xfrm>
            <a:off x="7818703" y="5663495"/>
            <a:ext cx="29931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Ahn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M-J, ESMO Asia, 2024.</a:t>
            </a:r>
          </a:p>
        </p:txBody>
      </p:sp>
      <p:pic>
        <p:nvPicPr>
          <p:cNvPr id="7" name="Picture 6">
            <a:extLst>
              <a:ext uri="{FF2B5EF4-FFF2-40B4-BE49-F238E27FC236}">
                <a16:creationId xmlns:a16="http://schemas.microsoft.com/office/drawing/2014/main" id="{3C0B2A0B-6F7D-D2BC-F765-E8DB98E2CCC7}"/>
              </a:ext>
            </a:extLst>
          </p:cNvPr>
          <p:cNvPicPr>
            <a:picLocks noChangeAspect="1"/>
          </p:cNvPicPr>
          <p:nvPr/>
        </p:nvPicPr>
        <p:blipFill>
          <a:blip r:embed="rId3"/>
          <a:stretch>
            <a:fillRect/>
          </a:stretch>
        </p:blipFill>
        <p:spPr>
          <a:xfrm>
            <a:off x="1143137" y="3491686"/>
            <a:ext cx="5321164" cy="2943838"/>
          </a:xfrm>
          <a:prstGeom prst="rect">
            <a:avLst/>
          </a:prstGeom>
        </p:spPr>
      </p:pic>
    </p:spTree>
    <p:extLst>
      <p:ext uri="{BB962C8B-B14F-4D97-AF65-F5344CB8AC3E}">
        <p14:creationId xmlns:p14="http://schemas.microsoft.com/office/powerpoint/2010/main" val="24005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AC483-D03B-65E4-C14C-A989330A2BE9}"/>
              </a:ext>
            </a:extLst>
          </p:cNvPr>
          <p:cNvSpPr>
            <a:spLocks noGrp="1"/>
          </p:cNvSpPr>
          <p:nvPr>
            <p:ph type="title"/>
          </p:nvPr>
        </p:nvSpPr>
        <p:spPr>
          <a:xfrm>
            <a:off x="0" y="118920"/>
            <a:ext cx="12051792" cy="1435560"/>
          </a:xfrm>
        </p:spPr>
        <p:txBody>
          <a:bodyPr/>
          <a:lstStyle/>
          <a:p>
            <a:r>
              <a:rPr lang="en-US" sz="4400" dirty="0"/>
              <a:t>Dato-</a:t>
            </a:r>
            <a:r>
              <a:rPr lang="en-US" sz="4400" dirty="0" err="1"/>
              <a:t>DXd</a:t>
            </a:r>
            <a:r>
              <a:rPr lang="en-US" sz="4400" dirty="0"/>
              <a:t> in EGFRm NSCLC</a:t>
            </a:r>
            <a:br>
              <a:rPr lang="en-US" sz="4400" dirty="0"/>
            </a:br>
            <a:r>
              <a:rPr lang="en-US" sz="4400" dirty="0">
                <a:solidFill>
                  <a:srgbClr val="2762A7"/>
                </a:solidFill>
              </a:rPr>
              <a:t>Pooled Analysis from TROPION-Lung05 and 01</a:t>
            </a:r>
          </a:p>
        </p:txBody>
      </p:sp>
      <p:pic>
        <p:nvPicPr>
          <p:cNvPr id="6" name="Picture 5">
            <a:extLst>
              <a:ext uri="{FF2B5EF4-FFF2-40B4-BE49-F238E27FC236}">
                <a16:creationId xmlns:a16="http://schemas.microsoft.com/office/drawing/2014/main" id="{EB86834C-CAC2-043E-E31E-214DE43BA6F5}"/>
              </a:ext>
            </a:extLst>
          </p:cNvPr>
          <p:cNvPicPr>
            <a:picLocks noChangeAspect="1"/>
          </p:cNvPicPr>
          <p:nvPr/>
        </p:nvPicPr>
        <p:blipFill>
          <a:blip r:embed="rId2"/>
          <a:stretch>
            <a:fillRect/>
          </a:stretch>
        </p:blipFill>
        <p:spPr>
          <a:xfrm>
            <a:off x="449161" y="1743250"/>
            <a:ext cx="11293677" cy="4334256"/>
          </a:xfrm>
          <a:prstGeom prst="rect">
            <a:avLst/>
          </a:prstGeom>
          <a:ln w="25400">
            <a:solidFill>
              <a:schemeClr val="accent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480C162-709E-AE38-A0A0-3D155D96BB5C}"/>
              </a:ext>
            </a:extLst>
          </p:cNvPr>
          <p:cNvSpPr txBox="1"/>
          <p:nvPr/>
        </p:nvSpPr>
        <p:spPr>
          <a:xfrm>
            <a:off x="4535284" y="6266276"/>
            <a:ext cx="312143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762A7"/>
                </a:solidFill>
                <a:effectLst/>
                <a:uLnTx/>
                <a:uFillTx/>
                <a:latin typeface="Trebuchet MS" panose="020B0603020202020204"/>
                <a:ea typeface="+mn-ea"/>
                <a:cs typeface="+mn-cs"/>
              </a:rPr>
              <a:t>Ahn</a:t>
            </a:r>
            <a:r>
              <a:rPr kumimoji="0" lang="en-US" sz="1800" b="0" i="0" u="none" strike="noStrike" kern="1200" cap="none" spc="0" normalizeH="0" baseline="0" noProof="0" dirty="0">
                <a:ln>
                  <a:noFill/>
                </a:ln>
                <a:solidFill>
                  <a:srgbClr val="2762A7"/>
                </a:solidFill>
                <a:effectLst/>
                <a:uLnTx/>
                <a:uFillTx/>
                <a:latin typeface="Trebuchet MS" panose="020B0603020202020204"/>
                <a:ea typeface="+mn-ea"/>
                <a:cs typeface="+mn-cs"/>
              </a:rPr>
              <a:t>, M-J, ESMO Asia, 2024.</a:t>
            </a:r>
          </a:p>
        </p:txBody>
      </p:sp>
    </p:spTree>
    <p:extLst>
      <p:ext uri="{BB962C8B-B14F-4D97-AF65-F5344CB8AC3E}">
        <p14:creationId xmlns:p14="http://schemas.microsoft.com/office/powerpoint/2010/main" val="282539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0909C8-1AC9-2DC6-5511-0A8AB20EDE17}"/>
              </a:ext>
            </a:extLst>
          </p:cNvPr>
          <p:cNvSpPr>
            <a:spLocks noGrp="1"/>
          </p:cNvSpPr>
          <p:nvPr>
            <p:ph type="body" sz="quarter" idx="10"/>
          </p:nvPr>
        </p:nvSpPr>
        <p:spPr>
          <a:xfrm>
            <a:off x="36576" y="262540"/>
            <a:ext cx="9304416" cy="632462"/>
          </a:xfrm>
        </p:spPr>
        <p:txBody>
          <a:bodyPr>
            <a:normAutofit fontScale="92500" lnSpcReduction="20000"/>
          </a:bodyPr>
          <a:lstStyle/>
          <a:p>
            <a:r>
              <a:rPr lang="en-US" sz="4300" dirty="0">
                <a:solidFill>
                  <a:schemeClr val="tx1"/>
                </a:solidFill>
              </a:rPr>
              <a:t>TROPION-Lung01 &amp; 05 EGFRm cohort</a:t>
            </a:r>
          </a:p>
        </p:txBody>
      </p:sp>
      <p:pic>
        <p:nvPicPr>
          <p:cNvPr id="4" name="Picture 3">
            <a:extLst>
              <a:ext uri="{FF2B5EF4-FFF2-40B4-BE49-F238E27FC236}">
                <a16:creationId xmlns:a16="http://schemas.microsoft.com/office/drawing/2014/main" id="{15E573D6-8938-FD09-B8BA-3D0C9DB407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8618" y="1139875"/>
            <a:ext cx="11354764" cy="5052582"/>
          </a:xfrm>
          <a:prstGeom prst="rect">
            <a:avLst/>
          </a:prstGeom>
        </p:spPr>
      </p:pic>
      <p:sp>
        <p:nvSpPr>
          <p:cNvPr id="7" name="TextBox 6">
            <a:extLst>
              <a:ext uri="{FF2B5EF4-FFF2-40B4-BE49-F238E27FC236}">
                <a16:creationId xmlns:a16="http://schemas.microsoft.com/office/drawing/2014/main" id="{419A9E71-277B-2C71-606A-708B50BC7EA1}"/>
              </a:ext>
            </a:extLst>
          </p:cNvPr>
          <p:cNvSpPr txBox="1"/>
          <p:nvPr/>
        </p:nvSpPr>
        <p:spPr>
          <a:xfrm>
            <a:off x="4599404" y="6410794"/>
            <a:ext cx="29931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Ahn</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M-J, ESMO Asia, 2024.</a:t>
            </a:r>
          </a:p>
        </p:txBody>
      </p:sp>
    </p:spTree>
    <p:extLst>
      <p:ext uri="{BB962C8B-B14F-4D97-AF65-F5344CB8AC3E}">
        <p14:creationId xmlns:p14="http://schemas.microsoft.com/office/powerpoint/2010/main" val="2234610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4BECE-AC3B-2914-FFFD-303F479DD00C}"/>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8F909B7E-BA3C-9F01-F747-7A7D0605862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6316"/>
          <a:stretch>
            <a:fillRect/>
          </a:stretch>
        </p:blipFill>
        <p:spPr bwMode="auto">
          <a:xfrm>
            <a:off x="156495" y="972614"/>
            <a:ext cx="6957126" cy="4257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4CC27E-0FC3-1F80-3814-0FBCA76A37DD}"/>
              </a:ext>
            </a:extLst>
          </p:cNvPr>
          <p:cNvSpPr>
            <a:spLocks noGrp="1"/>
          </p:cNvSpPr>
          <p:nvPr>
            <p:ph type="title"/>
          </p:nvPr>
        </p:nvSpPr>
        <p:spPr/>
        <p:txBody>
          <a:bodyPr/>
          <a:lstStyle/>
          <a:p>
            <a:r>
              <a:rPr lang="en-US" dirty="0">
                <a:solidFill>
                  <a:srgbClr val="FFFF00"/>
                </a:solidFill>
              </a:rPr>
              <a:t>Dato-</a:t>
            </a:r>
            <a:r>
              <a:rPr lang="en-US" dirty="0" err="1">
                <a:solidFill>
                  <a:srgbClr val="FFFF00"/>
                </a:solidFill>
              </a:rPr>
              <a:t>DXd</a:t>
            </a:r>
            <a:r>
              <a:rPr lang="en-US" dirty="0">
                <a:solidFill>
                  <a:srgbClr val="FFFF00"/>
                </a:solidFill>
              </a:rPr>
              <a:t> Efficacy in EGFRm cohort</a:t>
            </a:r>
          </a:p>
        </p:txBody>
      </p:sp>
      <p:sp>
        <p:nvSpPr>
          <p:cNvPr id="8" name="TextBox 7">
            <a:extLst>
              <a:ext uri="{FF2B5EF4-FFF2-40B4-BE49-F238E27FC236}">
                <a16:creationId xmlns:a16="http://schemas.microsoft.com/office/drawing/2014/main" id="{0AD9C56B-2B33-47C7-BEC0-EA74D80291FD}"/>
              </a:ext>
            </a:extLst>
          </p:cNvPr>
          <p:cNvSpPr txBox="1"/>
          <p:nvPr/>
        </p:nvSpPr>
        <p:spPr>
          <a:xfrm>
            <a:off x="2966265" y="6114046"/>
            <a:ext cx="625947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7AB6"/>
                </a:solidFill>
                <a:effectLst/>
                <a:uLnTx/>
                <a:uFillTx/>
                <a:latin typeface="Trebuchet MS" panose="020B0603020202020204"/>
                <a:ea typeface="+mn-ea"/>
                <a:cs typeface="+mn-cs"/>
              </a:rPr>
              <a:t>Ahn, M-J, Lisberg A, Goto Y, et al. J Thor Oncol, 2025 Nov.</a:t>
            </a:r>
          </a:p>
        </p:txBody>
      </p:sp>
      <p:sp>
        <p:nvSpPr>
          <p:cNvPr id="9" name="TextBox 8">
            <a:extLst>
              <a:ext uri="{FF2B5EF4-FFF2-40B4-BE49-F238E27FC236}">
                <a16:creationId xmlns:a16="http://schemas.microsoft.com/office/drawing/2014/main" id="{89B4F545-38EC-62F2-0665-1E9EC30A63E1}"/>
              </a:ext>
            </a:extLst>
          </p:cNvPr>
          <p:cNvSpPr txBox="1"/>
          <p:nvPr/>
        </p:nvSpPr>
        <p:spPr>
          <a:xfrm>
            <a:off x="7177193" y="4312898"/>
            <a:ext cx="4748355" cy="70788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ORR 43%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45 docetaxel-treated pts ORR 9%</a:t>
            </a:r>
          </a:p>
        </p:txBody>
      </p:sp>
      <p:pic>
        <p:nvPicPr>
          <p:cNvPr id="5" name="Picture 4">
            <a:extLst>
              <a:ext uri="{FF2B5EF4-FFF2-40B4-BE49-F238E27FC236}">
                <a16:creationId xmlns:a16="http://schemas.microsoft.com/office/drawing/2014/main" id="{D3912A97-A134-ED9A-631D-A1FD244CD9EF}"/>
              </a:ext>
            </a:extLst>
          </p:cNvPr>
          <p:cNvPicPr>
            <a:picLocks noChangeAspect="1"/>
          </p:cNvPicPr>
          <p:nvPr/>
        </p:nvPicPr>
        <p:blipFill>
          <a:blip r:embed="rId3"/>
          <a:stretch>
            <a:fillRect/>
          </a:stretch>
        </p:blipFill>
        <p:spPr>
          <a:xfrm>
            <a:off x="7406030" y="1157939"/>
            <a:ext cx="4629475" cy="2584008"/>
          </a:xfrm>
          <a:prstGeom prst="rect">
            <a:avLst/>
          </a:prstGeom>
        </p:spPr>
      </p:pic>
    </p:spTree>
    <p:extLst>
      <p:ext uri="{BB962C8B-B14F-4D97-AF65-F5344CB8AC3E}">
        <p14:creationId xmlns:p14="http://schemas.microsoft.com/office/powerpoint/2010/main" val="341465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88465-473A-6279-5D90-5EBB8BA10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2EA8E-4E4E-CCD1-CAE3-D1291290A189}"/>
              </a:ext>
            </a:extLst>
          </p:cNvPr>
          <p:cNvSpPr>
            <a:spLocks noGrp="1"/>
          </p:cNvSpPr>
          <p:nvPr>
            <p:ph type="title"/>
          </p:nvPr>
        </p:nvSpPr>
        <p:spPr/>
        <p:txBody>
          <a:bodyPr/>
          <a:lstStyle/>
          <a:p>
            <a:r>
              <a:rPr lang="en-US" dirty="0">
                <a:solidFill>
                  <a:srgbClr val="FFFF00"/>
                </a:solidFill>
              </a:rPr>
              <a:t>Dato-</a:t>
            </a:r>
            <a:r>
              <a:rPr lang="en-US" dirty="0" err="1">
                <a:solidFill>
                  <a:srgbClr val="FFFF00"/>
                </a:solidFill>
              </a:rPr>
              <a:t>DXd</a:t>
            </a:r>
            <a:r>
              <a:rPr lang="en-US" dirty="0">
                <a:solidFill>
                  <a:srgbClr val="FFFF00"/>
                </a:solidFill>
              </a:rPr>
              <a:t> Efficacy in EGFRm cohort</a:t>
            </a:r>
          </a:p>
        </p:txBody>
      </p:sp>
      <p:sp>
        <p:nvSpPr>
          <p:cNvPr id="8" name="TextBox 7">
            <a:extLst>
              <a:ext uri="{FF2B5EF4-FFF2-40B4-BE49-F238E27FC236}">
                <a16:creationId xmlns:a16="http://schemas.microsoft.com/office/drawing/2014/main" id="{C09B8CD3-54F0-1073-ACF1-DB720BCBA149}"/>
              </a:ext>
            </a:extLst>
          </p:cNvPr>
          <p:cNvSpPr txBox="1"/>
          <p:nvPr/>
        </p:nvSpPr>
        <p:spPr>
          <a:xfrm>
            <a:off x="2966265" y="6114046"/>
            <a:ext cx="625947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7AB6"/>
                </a:solidFill>
                <a:effectLst/>
                <a:uLnTx/>
                <a:uFillTx/>
                <a:latin typeface="Trebuchet MS" panose="020B0603020202020204"/>
                <a:ea typeface="+mn-ea"/>
                <a:cs typeface="+mn-cs"/>
              </a:rPr>
              <a:t>Ahn, M-J, Lisberg A, Goto Y, et al. J Thor Oncol, 2025 Nov.</a:t>
            </a:r>
          </a:p>
        </p:txBody>
      </p:sp>
      <p:pic>
        <p:nvPicPr>
          <p:cNvPr id="5" name="Picture 4">
            <a:extLst>
              <a:ext uri="{FF2B5EF4-FFF2-40B4-BE49-F238E27FC236}">
                <a16:creationId xmlns:a16="http://schemas.microsoft.com/office/drawing/2014/main" id="{FD9091E9-344F-3CB8-1141-FE16EF16A1D8}"/>
              </a:ext>
            </a:extLst>
          </p:cNvPr>
          <p:cNvPicPr>
            <a:picLocks noChangeAspect="1"/>
          </p:cNvPicPr>
          <p:nvPr/>
        </p:nvPicPr>
        <p:blipFill>
          <a:blip r:embed="rId2"/>
          <a:stretch>
            <a:fillRect/>
          </a:stretch>
        </p:blipFill>
        <p:spPr>
          <a:xfrm>
            <a:off x="2139608" y="1228258"/>
            <a:ext cx="7912784" cy="4630143"/>
          </a:xfrm>
          <a:prstGeom prst="rect">
            <a:avLst/>
          </a:prstGeom>
        </p:spPr>
      </p:pic>
    </p:spTree>
    <p:extLst>
      <p:ext uri="{BB962C8B-B14F-4D97-AF65-F5344CB8AC3E}">
        <p14:creationId xmlns:p14="http://schemas.microsoft.com/office/powerpoint/2010/main" val="2259975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8CDA-1511-D120-DD37-D86A32BD1F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9C47306-7AA8-5EE7-C773-812E2E325510}"/>
              </a:ext>
            </a:extLst>
          </p:cNvPr>
          <p:cNvSpPr/>
          <p:nvPr/>
        </p:nvSpPr>
        <p:spPr bwMode="auto">
          <a:xfrm>
            <a:off x="684426" y="1365969"/>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591E1978-AE21-DA38-639E-D66F6DDFA81C}"/>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12: EGFR-Mutated Non-Small Cell Lung Cancer (NSCLC)</a:t>
            </a:r>
          </a:p>
        </p:txBody>
      </p:sp>
      <p:sp>
        <p:nvSpPr>
          <p:cNvPr id="7" name="Content Placeholder 6">
            <a:extLst>
              <a:ext uri="{FF2B5EF4-FFF2-40B4-BE49-F238E27FC236}">
                <a16:creationId xmlns:a16="http://schemas.microsoft.com/office/drawing/2014/main" id="{9F143DCB-4F28-1840-3E22-CC93FBB7AB1E}"/>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solidFill>
                  <a:schemeClr val="bg1"/>
                </a:solidFill>
              </a:rPr>
              <a:t>Current Management of Metastatic EGFR-Mutated NSCLC — </a:t>
            </a:r>
            <a:r>
              <a:rPr lang="en-US" sz="3000" b="0" dirty="0">
                <a:solidFill>
                  <a:schemeClr val="bg1"/>
                </a:solidFill>
              </a:rPr>
              <a:t>Dr Goldman</a:t>
            </a:r>
          </a:p>
          <a:p>
            <a:pPr>
              <a:lnSpc>
                <a:spcPct val="100000"/>
              </a:lnSpc>
              <a:spcBef>
                <a:spcPts val="3000"/>
              </a:spcBef>
            </a:pPr>
            <a:r>
              <a:rPr lang="en-US" sz="3000" dirty="0"/>
              <a:t>Nonmetastatic EGFR-Mutated NSCLC, Exon 20 Insertion Mutations and Novel Agents — </a:t>
            </a:r>
            <a:r>
              <a:rPr lang="en-US" sz="3000" b="0" dirty="0"/>
              <a:t>Dr Piotrowska</a:t>
            </a:r>
          </a:p>
        </p:txBody>
      </p:sp>
    </p:spTree>
    <p:extLst>
      <p:ext uri="{BB962C8B-B14F-4D97-AF65-F5344CB8AC3E}">
        <p14:creationId xmlns:p14="http://schemas.microsoft.com/office/powerpoint/2010/main" val="366097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82E46-8531-F657-51F0-0BEFAEB38CF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9894828-0EB2-D149-AC00-D61BA4E06804}"/>
              </a:ext>
            </a:extLst>
          </p:cNvPr>
          <p:cNvSpPr>
            <a:spLocks noGrp="1"/>
          </p:cNvSpPr>
          <p:nvPr>
            <p:ph type="body" sz="quarter" idx="10"/>
          </p:nvPr>
        </p:nvSpPr>
        <p:spPr>
          <a:xfrm>
            <a:off x="444500" y="2779268"/>
            <a:ext cx="10464800" cy="2567432"/>
          </a:xfrm>
        </p:spPr>
        <p:txBody>
          <a:bodyPr>
            <a:normAutofit/>
          </a:bodyPr>
          <a:lstStyle/>
          <a:p>
            <a:r>
              <a:rPr lang="en-US" sz="2800" dirty="0"/>
              <a:t>First line options: FLAURA2 and MARIPOSA</a:t>
            </a:r>
          </a:p>
          <a:p>
            <a:r>
              <a:rPr lang="en-US" sz="2800" dirty="0"/>
              <a:t>Subcutaneous amivantamab</a:t>
            </a:r>
          </a:p>
          <a:p>
            <a:r>
              <a:rPr lang="en-US" sz="2800" dirty="0"/>
              <a:t>Data for continued TKI on progression</a:t>
            </a:r>
          </a:p>
          <a:p>
            <a:r>
              <a:rPr lang="en-US" sz="2800" dirty="0"/>
              <a:t>Later-line options: MARIPOSA2 and Datopotamab deruxtecan</a:t>
            </a:r>
          </a:p>
        </p:txBody>
      </p:sp>
      <p:sp>
        <p:nvSpPr>
          <p:cNvPr id="6" name="Text Placeholder 5">
            <a:extLst>
              <a:ext uri="{FF2B5EF4-FFF2-40B4-BE49-F238E27FC236}">
                <a16:creationId xmlns:a16="http://schemas.microsoft.com/office/drawing/2014/main" id="{66C389A0-6C85-03D9-6144-160940615C4B}"/>
              </a:ext>
            </a:extLst>
          </p:cNvPr>
          <p:cNvSpPr>
            <a:spLocks noGrp="1"/>
          </p:cNvSpPr>
          <p:nvPr>
            <p:ph type="body" sz="quarter" idx="11"/>
          </p:nvPr>
        </p:nvSpPr>
        <p:spPr>
          <a:xfrm>
            <a:off x="444499" y="1511299"/>
            <a:ext cx="10889807" cy="955453"/>
          </a:xfrm>
        </p:spPr>
        <p:txBody>
          <a:bodyPr>
            <a:normAutofit/>
          </a:bodyPr>
          <a:lstStyle/>
          <a:p>
            <a:r>
              <a:rPr lang="en-US" sz="3200" dirty="0"/>
              <a:t>For metastatic EGFR-mutated NSCLC, we reviewed:</a:t>
            </a:r>
          </a:p>
        </p:txBody>
      </p:sp>
    </p:spTree>
    <p:extLst>
      <p:ext uri="{BB962C8B-B14F-4D97-AF65-F5344CB8AC3E}">
        <p14:creationId xmlns:p14="http://schemas.microsoft.com/office/powerpoint/2010/main" val="1209964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8C9-7A93-C411-E637-829A1FD4C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9AB8-F522-AB1E-D1B7-90C2FB07441E}"/>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134473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902E8-3A01-2737-9688-D6965CED2DF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729FDB-5C24-BC02-F4DD-97E6423DEEE8}"/>
              </a:ext>
            </a:extLst>
          </p:cNvPr>
          <p:cNvSpPr/>
          <p:nvPr/>
        </p:nvSpPr>
        <p:spPr bwMode="auto">
          <a:xfrm>
            <a:off x="684426" y="2630411"/>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B3A6E381-AB63-FA34-2F73-3A8598638305}"/>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12: EGFR-Mutated Non-Small Cell Lung Cancer (NSCLC)</a:t>
            </a:r>
          </a:p>
        </p:txBody>
      </p:sp>
      <p:sp>
        <p:nvSpPr>
          <p:cNvPr id="7" name="Content Placeholder 6">
            <a:extLst>
              <a:ext uri="{FF2B5EF4-FFF2-40B4-BE49-F238E27FC236}">
                <a16:creationId xmlns:a16="http://schemas.microsoft.com/office/drawing/2014/main" id="{B64450D2-9194-7759-4B7F-FA6465B06E6B}"/>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Current Management of Metastatic EGFR-Mutated NSCLC — </a:t>
            </a:r>
            <a:r>
              <a:rPr lang="en-US" sz="3000" b="0" dirty="0"/>
              <a:t>Dr Goldman</a:t>
            </a:r>
          </a:p>
          <a:p>
            <a:pPr>
              <a:lnSpc>
                <a:spcPct val="100000"/>
              </a:lnSpc>
              <a:spcBef>
                <a:spcPts val="3000"/>
              </a:spcBef>
            </a:pPr>
            <a:r>
              <a:rPr lang="en-US" sz="3000" dirty="0">
                <a:solidFill>
                  <a:schemeClr val="bg1"/>
                </a:solidFill>
              </a:rPr>
              <a:t>Nonmetastatic EGFR-Mutated NSCLC, Exon 20 Insertion Mutations and Novel Agents — </a:t>
            </a:r>
            <a:r>
              <a:rPr lang="en-US" sz="3000" b="0" dirty="0">
                <a:solidFill>
                  <a:schemeClr val="bg1"/>
                </a:solidFill>
              </a:rPr>
              <a:t>Dr Piotrowska</a:t>
            </a:r>
          </a:p>
        </p:txBody>
      </p:sp>
    </p:spTree>
    <p:extLst>
      <p:ext uri="{BB962C8B-B14F-4D97-AF65-F5344CB8AC3E}">
        <p14:creationId xmlns:p14="http://schemas.microsoft.com/office/powerpoint/2010/main" val="445465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a:xfrm>
            <a:off x="629738" y="2119184"/>
            <a:ext cx="9144000" cy="1680909"/>
          </a:xfrm>
        </p:spPr>
        <p:txBody>
          <a:bodyPr lIns="91440" tIns="45720" rIns="91440" bIns="45720" anchor="ctr" anchorCtr="0"/>
          <a:lstStyle/>
          <a:p>
            <a:r>
              <a:rPr lang="en-US" sz="3600" dirty="0">
                <a:latin typeface="+mn-lt"/>
              </a:rPr>
              <a:t>Other Relevant Topics in EGFR Mutation-Positive NSCLC (</a:t>
            </a:r>
            <a:r>
              <a:rPr lang="en-US" sz="3600" dirty="0" err="1">
                <a:latin typeface="+mn-lt"/>
              </a:rPr>
              <a:t>eg</a:t>
            </a:r>
            <a:r>
              <a:rPr lang="en-US" sz="3600" dirty="0">
                <a:latin typeface="+mn-lt"/>
              </a:rPr>
              <a:t>, Nonmetastatic Disease, Exon 20 Insertion Mutations, Novel Agents) </a:t>
            </a:r>
            <a:endParaRPr lang="en-US" sz="1800" dirty="0">
              <a:latin typeface="+mn-lt"/>
            </a:endParaRPr>
          </a:p>
        </p:txBody>
      </p:sp>
      <p:sp>
        <p:nvSpPr>
          <p:cNvPr id="3" name="Subtitle 2">
            <a:extLst>
              <a:ext uri="{FF2B5EF4-FFF2-40B4-BE49-F238E27FC236}">
                <a16:creationId xmlns:a16="http://schemas.microsoft.com/office/drawing/2014/main" id="{E02C1933-575E-314E-A8C0-02AE388116AE}"/>
              </a:ext>
            </a:extLst>
          </p:cNvPr>
          <p:cNvSpPr>
            <a:spLocks noGrp="1"/>
          </p:cNvSpPr>
          <p:nvPr>
            <p:ph type="subTitle" idx="1"/>
          </p:nvPr>
        </p:nvSpPr>
        <p:spPr>
          <a:xfrm>
            <a:off x="629738" y="4209701"/>
            <a:ext cx="9144000" cy="1371600"/>
          </a:xfrm>
        </p:spPr>
        <p:txBody>
          <a:bodyPr lIns="91440" tIns="45720" rIns="91440" bIns="45720" anchor="ctr" anchorCtr="0"/>
          <a:lstStyle/>
          <a:p>
            <a:r>
              <a:rPr lang="en-US" sz="1800" b="1" dirty="0"/>
              <a:t>Zosia Piotrowska, MD, MHS</a:t>
            </a:r>
          </a:p>
          <a:p>
            <a:r>
              <a:rPr lang="en-US" sz="1800" dirty="0"/>
              <a:t>Associate Professor of Medicine, Harvard Medical School</a:t>
            </a:r>
            <a:br>
              <a:rPr lang="en-US" sz="1800" dirty="0"/>
            </a:br>
            <a:r>
              <a:rPr lang="en-US" sz="1800" dirty="0"/>
              <a:t>Clinical Co-Director, MGB Thoracic Medical Oncology Program</a:t>
            </a:r>
          </a:p>
          <a:p>
            <a:r>
              <a:rPr lang="en-US" sz="1800" dirty="0"/>
              <a:t>Massachusetts General Hospital</a:t>
            </a:r>
          </a:p>
          <a:p>
            <a:r>
              <a:rPr lang="en-US" sz="1800" dirty="0"/>
              <a:t>Boston, MA</a:t>
            </a:r>
            <a:endParaRPr lang="en-US" dirty="0"/>
          </a:p>
        </p:txBody>
      </p:sp>
    </p:spTree>
    <p:extLst>
      <p:ext uri="{BB962C8B-B14F-4D97-AF65-F5344CB8AC3E}">
        <p14:creationId xmlns:p14="http://schemas.microsoft.com/office/powerpoint/2010/main" val="351576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81A6-EA93-ACA4-EE4E-698B3A9115BB}"/>
              </a:ext>
            </a:extLst>
          </p:cNvPr>
          <p:cNvSpPr>
            <a:spLocks noGrp="1"/>
          </p:cNvSpPr>
          <p:nvPr>
            <p:ph type="title"/>
          </p:nvPr>
        </p:nvSpPr>
        <p:spPr/>
        <p:txBody>
          <a:bodyPr/>
          <a:lstStyle/>
          <a:p>
            <a:r>
              <a:rPr lang="en-US" dirty="0"/>
              <a:t>Disclosures</a:t>
            </a:r>
          </a:p>
        </p:txBody>
      </p:sp>
      <p:graphicFrame>
        <p:nvGraphicFramePr>
          <p:cNvPr id="4" name="Table 3">
            <a:extLst>
              <a:ext uri="{FF2B5EF4-FFF2-40B4-BE49-F238E27FC236}">
                <a16:creationId xmlns:a16="http://schemas.microsoft.com/office/drawing/2014/main" id="{ED76A6C4-787F-91CB-EC4F-6D3FDEFB80F9}"/>
              </a:ext>
            </a:extLst>
          </p:cNvPr>
          <p:cNvGraphicFramePr>
            <a:graphicFrameLocks noGrp="1"/>
          </p:cNvGraphicFramePr>
          <p:nvPr/>
        </p:nvGraphicFramePr>
        <p:xfrm>
          <a:off x="1259840" y="1613746"/>
          <a:ext cx="9936480" cy="4233898"/>
        </p:xfrm>
        <a:graphic>
          <a:graphicData uri="http://schemas.openxmlformats.org/drawingml/2006/table">
            <a:tbl>
              <a:tblPr firstRow="1" bandRow="1">
                <a:tableStyleId>{5C22544A-7EE6-4342-B048-85BDC9FD1C3A}</a:tableStyleId>
              </a:tblPr>
              <a:tblGrid>
                <a:gridCol w="2843889">
                  <a:extLst>
                    <a:ext uri="{9D8B030D-6E8A-4147-A177-3AD203B41FA5}">
                      <a16:colId xmlns:a16="http://schemas.microsoft.com/office/drawing/2014/main" val="3796520054"/>
                    </a:ext>
                  </a:extLst>
                </a:gridCol>
                <a:gridCol w="7092591">
                  <a:extLst>
                    <a:ext uri="{9D8B030D-6E8A-4147-A177-3AD203B41FA5}">
                      <a16:colId xmlns:a16="http://schemas.microsoft.com/office/drawing/2014/main" val="662764922"/>
                    </a:ext>
                  </a:extLst>
                </a:gridCol>
              </a:tblGrid>
              <a:tr h="1033498">
                <a:tc>
                  <a:txBody>
                    <a:bodyPr/>
                    <a:lstStyle/>
                    <a:p>
                      <a:r>
                        <a:rPr lang="en-US" b="1" dirty="0">
                          <a:solidFill>
                            <a:schemeClr val="tx1"/>
                          </a:solidFill>
                        </a:rPr>
                        <a:t>Consulting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AbbVie Inc, AstraZeneca Pharmaceuticals LP, Bayer HealthCare Pharmaceuticals, Black Diamond Therapeutics Inc, </a:t>
                      </a:r>
                      <a:r>
                        <a:rPr lang="en-US" b="0" dirty="0" err="1">
                          <a:solidFill>
                            <a:schemeClr val="tx1"/>
                          </a:solidFill>
                        </a:rPr>
                        <a:t>BlossomHill</a:t>
                      </a:r>
                      <a:r>
                        <a:rPr lang="en-US" b="0" dirty="0">
                          <a:solidFill>
                            <a:schemeClr val="tx1"/>
                          </a:solidFill>
                        </a:rPr>
                        <a:t> Therapeutics, Boehringer Ingelheim Pharmaceuticals Inc, Daiichi Sankyo Inc, Genentech, a member of the Roche Group, Genmab US Inc, Gilead Sciences Inc, Janssen Biotech Inc, Lilly, Natera Inc, Regeneron Pharmaceuticals Inc, Revolution Medicines Inc, Summit Therapeutics, Taiho Oncology Inc, Takeda Pharmaceuticals USA Inc, </a:t>
                      </a:r>
                      <a:r>
                        <a:rPr lang="en-US" b="0" dirty="0" err="1">
                          <a:solidFill>
                            <a:schemeClr val="tx1"/>
                          </a:solidFill>
                        </a:rPr>
                        <a:t>Tubulis</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1194957"/>
                  </a:ext>
                </a:extLst>
              </a:tr>
              <a:tr h="1033498">
                <a:tc>
                  <a:txBody>
                    <a:bodyPr/>
                    <a:lstStyle/>
                    <a:p>
                      <a:r>
                        <a:rPr lang="en-US" b="1" dirty="0">
                          <a:solidFill>
                            <a:schemeClr val="tx1"/>
                          </a:solidFill>
                        </a:rPr>
                        <a:t> 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AbbVie Inc, AstraZeneca Pharmaceuticals LP, </a:t>
                      </a:r>
                      <a:r>
                        <a:rPr lang="en-US" b="0" dirty="0" err="1">
                          <a:solidFill>
                            <a:schemeClr val="tx1"/>
                          </a:solidFill>
                        </a:rPr>
                        <a:t>BlossomHill</a:t>
                      </a:r>
                      <a:r>
                        <a:rPr lang="en-US" b="0" dirty="0">
                          <a:solidFill>
                            <a:schemeClr val="tx1"/>
                          </a:solidFill>
                        </a:rPr>
                        <a:t> Therapeutics, Blueprint Medicines, Cullinan Therapeutics, Daiichi Sankyo Inc, Janssen Biotech Inc, Novartis, </a:t>
                      </a:r>
                      <a:r>
                        <a:rPr lang="en-US" b="0" dirty="0" err="1">
                          <a:solidFill>
                            <a:schemeClr val="tx1"/>
                          </a:solidFill>
                        </a:rPr>
                        <a:t>Nuvalent</a:t>
                      </a:r>
                      <a:r>
                        <a:rPr lang="en-US" b="0" dirty="0">
                          <a:solidFill>
                            <a:schemeClr val="tx1"/>
                          </a:solidFill>
                        </a:rPr>
                        <a:t>, Spectrum Pharmaceuticals Inc, </a:t>
                      </a:r>
                      <a:r>
                        <a:rPr lang="en-US" b="0" dirty="0" err="1">
                          <a:solidFill>
                            <a:schemeClr val="tx1"/>
                          </a:solidFill>
                        </a:rPr>
                        <a:t>SystImmune</a:t>
                      </a:r>
                      <a:r>
                        <a:rPr lang="en-US" b="0" dirty="0">
                          <a:solidFill>
                            <a:schemeClr val="tx1"/>
                          </a:solidFill>
                        </a:rPr>
                        <a:t> Inc, Takeda Pharmaceuticals USA Inc, </a:t>
                      </a:r>
                      <a:r>
                        <a:rPr lang="en-US" b="0" dirty="0" err="1">
                          <a:solidFill>
                            <a:schemeClr val="tx1"/>
                          </a:solidFill>
                        </a:rPr>
                        <a:t>Tesaro</a:t>
                      </a:r>
                      <a:r>
                        <a:rPr lang="en-US" b="0" dirty="0">
                          <a:solidFill>
                            <a:schemeClr val="tx1"/>
                          </a:solidFill>
                        </a:rPr>
                        <a:t>, A GSK Company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3903007"/>
                  </a:ext>
                </a:extLst>
              </a:tr>
              <a:tr h="1033498">
                <a:tc>
                  <a:txBody>
                    <a:bodyPr/>
                    <a:lstStyle/>
                    <a:p>
                      <a:r>
                        <a:rPr lang="en-US" b="1" dirty="0">
                          <a:solidFill>
                            <a:schemeClr val="tx1"/>
                          </a:solidFill>
                        </a:rPr>
                        <a:t>Data and Safety Monitoring Boards/Committees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Genentech, a member of the Roche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4182070"/>
                  </a:ext>
                </a:extLst>
              </a:tr>
            </a:tbl>
          </a:graphicData>
        </a:graphic>
      </p:graphicFrame>
    </p:spTree>
    <p:extLst>
      <p:ext uri="{BB962C8B-B14F-4D97-AF65-F5344CB8AC3E}">
        <p14:creationId xmlns:p14="http://schemas.microsoft.com/office/powerpoint/2010/main" val="333014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8AA5C-4E30-EC97-DD6E-1FA0A4110DE5}"/>
              </a:ext>
            </a:extLst>
          </p:cNvPr>
          <p:cNvSpPr>
            <a:spLocks noGrp="1"/>
          </p:cNvSpPr>
          <p:nvPr>
            <p:ph type="title"/>
          </p:nvPr>
        </p:nvSpPr>
        <p:spPr>
          <a:xfrm>
            <a:off x="350519" y="381001"/>
            <a:ext cx="11324029" cy="914400"/>
          </a:xfrm>
        </p:spPr>
        <p:txBody>
          <a:bodyPr/>
          <a:lstStyle/>
          <a:p>
            <a:r>
              <a:rPr lang="en-US" b="1" dirty="0"/>
              <a:t>Other Relevant Topics in EGFR-mutation Positive NSCLC</a:t>
            </a:r>
          </a:p>
        </p:txBody>
      </p:sp>
      <p:sp>
        <p:nvSpPr>
          <p:cNvPr id="4" name="Content Placeholder 3">
            <a:extLst>
              <a:ext uri="{FF2B5EF4-FFF2-40B4-BE49-F238E27FC236}">
                <a16:creationId xmlns:a16="http://schemas.microsoft.com/office/drawing/2014/main" id="{FA596FD3-41C1-DBC0-8E9A-F1E6DDE10EE8}"/>
              </a:ext>
            </a:extLst>
          </p:cNvPr>
          <p:cNvSpPr>
            <a:spLocks noGrp="1"/>
          </p:cNvSpPr>
          <p:nvPr>
            <p:ph idx="1"/>
          </p:nvPr>
        </p:nvSpPr>
        <p:spPr>
          <a:xfrm>
            <a:off x="438150" y="1740337"/>
            <a:ext cx="10981217" cy="4023360"/>
          </a:xfrm>
          <a:solidFill>
            <a:schemeClr val="tx2">
              <a:lumMod val="20000"/>
              <a:lumOff val="80000"/>
            </a:schemeClr>
          </a:solidFill>
        </p:spPr>
        <p:txBody>
          <a:bodyPr/>
          <a:lstStyle/>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EGFR Exon 20 Insertions</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Novel agents in EGFR-mutant NSCLC</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Non-metastatic EGFR-positive disease</a:t>
            </a:r>
          </a:p>
        </p:txBody>
      </p:sp>
    </p:spTree>
    <p:extLst>
      <p:ext uri="{BB962C8B-B14F-4D97-AF65-F5344CB8AC3E}">
        <p14:creationId xmlns:p14="http://schemas.microsoft.com/office/powerpoint/2010/main" val="1368949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4EBE-844F-B7E2-EBB5-D382481847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A3E898-06EC-A8B8-83D3-F23C90B142E2}"/>
              </a:ext>
            </a:extLst>
          </p:cNvPr>
          <p:cNvSpPr>
            <a:spLocks noGrp="1"/>
          </p:cNvSpPr>
          <p:nvPr>
            <p:ph type="title"/>
          </p:nvPr>
        </p:nvSpPr>
        <p:spPr>
          <a:xfrm>
            <a:off x="350519" y="381001"/>
            <a:ext cx="11324029" cy="914400"/>
          </a:xfrm>
        </p:spPr>
        <p:txBody>
          <a:bodyPr/>
          <a:lstStyle/>
          <a:p>
            <a:r>
              <a:rPr lang="en-US" b="1" dirty="0"/>
              <a:t>Other Relevant Topics in EGFR-mutation Positive NSCLC</a:t>
            </a:r>
          </a:p>
        </p:txBody>
      </p:sp>
      <p:sp>
        <p:nvSpPr>
          <p:cNvPr id="4" name="Content Placeholder 3">
            <a:extLst>
              <a:ext uri="{FF2B5EF4-FFF2-40B4-BE49-F238E27FC236}">
                <a16:creationId xmlns:a16="http://schemas.microsoft.com/office/drawing/2014/main" id="{10805C28-33B5-EE69-4A98-63EC3FACACF4}"/>
              </a:ext>
            </a:extLst>
          </p:cNvPr>
          <p:cNvSpPr>
            <a:spLocks noGrp="1"/>
          </p:cNvSpPr>
          <p:nvPr>
            <p:ph idx="1"/>
          </p:nvPr>
        </p:nvSpPr>
        <p:spPr>
          <a:xfrm>
            <a:off x="438150" y="1740337"/>
            <a:ext cx="10981217" cy="4023360"/>
          </a:xfrm>
          <a:solidFill>
            <a:schemeClr val="tx2">
              <a:lumMod val="20000"/>
              <a:lumOff val="80000"/>
            </a:schemeClr>
          </a:solidFill>
        </p:spPr>
        <p:txBody>
          <a:bodyPr/>
          <a:lstStyle/>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EGFR Exon 20 Insertions</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Novel agents in EGFR-mutant NSCLC</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Non-metastatic EGFR-positive disease</a:t>
            </a:r>
          </a:p>
        </p:txBody>
      </p:sp>
      <p:sp>
        <p:nvSpPr>
          <p:cNvPr id="5" name="Rectangle 4">
            <a:extLst>
              <a:ext uri="{FF2B5EF4-FFF2-40B4-BE49-F238E27FC236}">
                <a16:creationId xmlns:a16="http://schemas.microsoft.com/office/drawing/2014/main" id="{BF9B896B-A98F-4656-D065-35A627989041}"/>
              </a:ext>
            </a:extLst>
          </p:cNvPr>
          <p:cNvSpPr/>
          <p:nvPr/>
        </p:nvSpPr>
        <p:spPr>
          <a:xfrm>
            <a:off x="350519" y="2173576"/>
            <a:ext cx="7954032" cy="7345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47623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a:extLst>
              <a:ext uri="{FF2B5EF4-FFF2-40B4-BE49-F238E27FC236}">
                <a16:creationId xmlns:a16="http://schemas.microsoft.com/office/drawing/2014/main" id="{DBFAE728-82AF-DAFD-67BF-68F6704590DC}"/>
              </a:ext>
            </a:extLst>
          </p:cNvPr>
          <p:cNvPicPr>
            <a:picLocks noChangeAspect="1" noChangeArrowheads="1"/>
          </p:cNvPicPr>
          <p:nvPr>
            <p:custDataLst>
              <p:tags r:id="rId1"/>
            </p:custDataLst>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19" y="1653611"/>
            <a:ext cx="7418053" cy="424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itle 1">
            <a:extLst>
              <a:ext uri="{FF2B5EF4-FFF2-40B4-BE49-F238E27FC236}">
                <a16:creationId xmlns:a16="http://schemas.microsoft.com/office/drawing/2014/main" id="{3239D3AC-AFCE-BEC8-D23D-D90D80031063}"/>
              </a:ext>
            </a:extLst>
          </p:cNvPr>
          <p:cNvSpPr>
            <a:spLocks noGrp="1"/>
          </p:cNvSpPr>
          <p:nvPr>
            <p:ph type="title"/>
          </p:nvPr>
        </p:nvSpPr>
        <p:spPr/>
        <p:txBody>
          <a:bodyPr/>
          <a:lstStyle/>
          <a:p>
            <a:r>
              <a:rPr lang="en-US" sz="3600" b="1" dirty="0">
                <a:latin typeface="Georgia" panose="02040502050405020303" pitchFamily="18" charset="0"/>
              </a:rPr>
              <a:t>Molecular Landscape of EGFR Exon 20 Insertions </a:t>
            </a:r>
          </a:p>
        </p:txBody>
      </p:sp>
      <p:pic>
        <p:nvPicPr>
          <p:cNvPr id="7" name="Picture 6" descr="A diagram of a number of patients&#10;&#10;Description automatically generated with medium confidence">
            <a:extLst>
              <a:ext uri="{FF2B5EF4-FFF2-40B4-BE49-F238E27FC236}">
                <a16:creationId xmlns:a16="http://schemas.microsoft.com/office/drawing/2014/main" id="{45DE1B75-4A9F-D7E6-0406-2287C3513C5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2467" r="44191" b="43345"/>
          <a:stretch/>
        </p:blipFill>
        <p:spPr>
          <a:xfrm>
            <a:off x="7768573" y="2011680"/>
            <a:ext cx="4072907" cy="3102901"/>
          </a:xfrm>
          <a:prstGeom prst="rect">
            <a:avLst/>
          </a:prstGeom>
        </p:spPr>
      </p:pic>
      <p:sp>
        <p:nvSpPr>
          <p:cNvPr id="8" name="TextBox 13">
            <a:extLst>
              <a:ext uri="{FF2B5EF4-FFF2-40B4-BE49-F238E27FC236}">
                <a16:creationId xmlns:a16="http://schemas.microsoft.com/office/drawing/2014/main" id="{1460CB76-1604-A1F1-4D85-738E05A4DA8D}"/>
              </a:ext>
            </a:extLst>
          </p:cNvPr>
          <p:cNvSpPr txBox="1">
            <a:spLocks noChangeArrowheads="1"/>
          </p:cNvSpPr>
          <p:nvPr/>
        </p:nvSpPr>
        <p:spPr bwMode="auto">
          <a:xfrm>
            <a:off x="731520" y="6309360"/>
            <a:ext cx="9144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sym typeface="Gill Sans" charset="0"/>
              </a:rPr>
              <a:t>Robichaux JP et al. </a:t>
            </a:r>
            <a:r>
              <a:rPr kumimoji="0" lang="en-US" sz="12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sym typeface="Gill Sans" charset="0"/>
              </a:rPr>
              <a:t>Nature</a:t>
            </a:r>
            <a:r>
              <a:rPr kumimoji="0" lang="en-US" sz="12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sym typeface="Gill Sans" charset="0"/>
              </a:rPr>
              <a:t>. 2021;597:732-737. Meador CB et al. </a:t>
            </a:r>
            <a:r>
              <a:rPr kumimoji="0" lang="en-US" sz="12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sym typeface="Gill Sans" charset="0"/>
              </a:rPr>
              <a:t>Cancer Disc.</a:t>
            </a:r>
            <a:r>
              <a:rPr kumimoji="0" lang="en-US" sz="12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sym typeface="Gill Sans" charset="0"/>
              </a:rPr>
              <a:t> 2021;11(9):2145-2157.</a:t>
            </a:r>
          </a:p>
        </p:txBody>
      </p:sp>
    </p:spTree>
    <p:extLst>
      <p:ext uri="{BB962C8B-B14F-4D97-AF65-F5344CB8AC3E}">
        <p14:creationId xmlns:p14="http://schemas.microsoft.com/office/powerpoint/2010/main" val="3249675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EE8F-AF60-6636-E4B8-C149387D83B4}"/>
              </a:ext>
            </a:extLst>
          </p:cNvPr>
          <p:cNvSpPr>
            <a:spLocks noGrp="1"/>
          </p:cNvSpPr>
          <p:nvPr>
            <p:ph type="title"/>
          </p:nvPr>
        </p:nvSpPr>
        <p:spPr>
          <a:xfrm>
            <a:off x="156556" y="133751"/>
            <a:ext cx="11315700" cy="914400"/>
          </a:xfrm>
        </p:spPr>
        <p:txBody>
          <a:bodyPr/>
          <a:lstStyle/>
          <a:p>
            <a:r>
              <a:rPr lang="en-US" sz="3600" b="1" dirty="0">
                <a:latin typeface="Georgia" panose="02040502050405020303" pitchFamily="18" charset="0"/>
              </a:rPr>
              <a:t>PAPILLON: Front-Line Amivantamab + Chemo</a:t>
            </a:r>
          </a:p>
        </p:txBody>
      </p:sp>
      <p:pic>
        <p:nvPicPr>
          <p:cNvPr id="6" name="Picture 5" descr="A graph of a patient's survival&#10;&#10;Description automatically generated">
            <a:extLst>
              <a:ext uri="{FF2B5EF4-FFF2-40B4-BE49-F238E27FC236}">
                <a16:creationId xmlns:a16="http://schemas.microsoft.com/office/drawing/2014/main" id="{9B7BA930-50EE-7F9A-B574-2DCE81C52935}"/>
              </a:ext>
            </a:extLst>
          </p:cNvPr>
          <p:cNvPicPr>
            <a:picLocks noChangeAspect="1"/>
          </p:cNvPicPr>
          <p:nvPr/>
        </p:nvPicPr>
        <p:blipFill>
          <a:blip r:embed="rId2"/>
          <a:srcRect t="16118" r="3876" b="12667"/>
          <a:stretch/>
        </p:blipFill>
        <p:spPr>
          <a:xfrm>
            <a:off x="3797086" y="1634879"/>
            <a:ext cx="8260596" cy="3447685"/>
          </a:xfrm>
          <a:prstGeom prst="rect">
            <a:avLst/>
          </a:prstGeom>
        </p:spPr>
      </p:pic>
      <p:sp>
        <p:nvSpPr>
          <p:cNvPr id="7" name="Rectangle 6">
            <a:extLst>
              <a:ext uri="{FF2B5EF4-FFF2-40B4-BE49-F238E27FC236}">
                <a16:creationId xmlns:a16="http://schemas.microsoft.com/office/drawing/2014/main" id="{9C6D36FA-8BFA-CA85-EE9B-EC1218B92DD6}"/>
              </a:ext>
            </a:extLst>
          </p:cNvPr>
          <p:cNvSpPr/>
          <p:nvPr/>
        </p:nvSpPr>
        <p:spPr bwMode="auto">
          <a:xfrm>
            <a:off x="8482740" y="1801058"/>
            <a:ext cx="3574942" cy="11313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ucida Grande" charset="0"/>
              <a:ea typeface="ＭＳ Ｐゴシック" charset="-128"/>
              <a:cs typeface="+mn-cs"/>
            </a:endParaRPr>
          </a:p>
        </p:txBody>
      </p:sp>
      <p:sp>
        <p:nvSpPr>
          <p:cNvPr id="8" name="TextBox 7">
            <a:extLst>
              <a:ext uri="{FF2B5EF4-FFF2-40B4-BE49-F238E27FC236}">
                <a16:creationId xmlns:a16="http://schemas.microsoft.com/office/drawing/2014/main" id="{890EBCDA-F9E6-0DEF-7191-DBD2740BDFDB}"/>
              </a:ext>
            </a:extLst>
          </p:cNvPr>
          <p:cNvSpPr txBox="1"/>
          <p:nvPr/>
        </p:nvSpPr>
        <p:spPr>
          <a:xfrm>
            <a:off x="6482707" y="1281990"/>
            <a:ext cx="3744358" cy="365760"/>
          </a:xfrm>
          <a:prstGeom prst="rect">
            <a:avLst/>
          </a:prstGeom>
          <a:no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Progression-Free Survival by BICR</a:t>
            </a:r>
          </a:p>
        </p:txBody>
      </p:sp>
      <p:graphicFrame>
        <p:nvGraphicFramePr>
          <p:cNvPr id="9" name="Table 8">
            <a:extLst>
              <a:ext uri="{FF2B5EF4-FFF2-40B4-BE49-F238E27FC236}">
                <a16:creationId xmlns:a16="http://schemas.microsoft.com/office/drawing/2014/main" id="{205ECA0A-F98E-94A3-B5EC-7C2A242F1B63}"/>
              </a:ext>
            </a:extLst>
          </p:cNvPr>
          <p:cNvGraphicFramePr>
            <a:graphicFrameLocks noGrp="1"/>
          </p:cNvGraphicFramePr>
          <p:nvPr/>
        </p:nvGraphicFramePr>
        <p:xfrm>
          <a:off x="4089070" y="5144762"/>
          <a:ext cx="8052835" cy="1036320"/>
        </p:xfrm>
        <a:graphic>
          <a:graphicData uri="http://schemas.openxmlformats.org/drawingml/2006/table">
            <a:tbl>
              <a:tblPr firstRow="1" bandRow="1">
                <a:tableStyleId>{5DA37D80-6434-44D0-A028-1B22A696006F}</a:tableStyleId>
              </a:tblPr>
              <a:tblGrid>
                <a:gridCol w="1141819">
                  <a:extLst>
                    <a:ext uri="{9D8B030D-6E8A-4147-A177-3AD203B41FA5}">
                      <a16:colId xmlns:a16="http://schemas.microsoft.com/office/drawing/2014/main" val="1025690569"/>
                    </a:ext>
                  </a:extLst>
                </a:gridCol>
                <a:gridCol w="1945508">
                  <a:extLst>
                    <a:ext uri="{9D8B030D-6E8A-4147-A177-3AD203B41FA5}">
                      <a16:colId xmlns:a16="http://schemas.microsoft.com/office/drawing/2014/main" val="192676867"/>
                    </a:ext>
                  </a:extLst>
                </a:gridCol>
                <a:gridCol w="2333312">
                  <a:extLst>
                    <a:ext uri="{9D8B030D-6E8A-4147-A177-3AD203B41FA5}">
                      <a16:colId xmlns:a16="http://schemas.microsoft.com/office/drawing/2014/main" val="387571771"/>
                    </a:ext>
                  </a:extLst>
                </a:gridCol>
                <a:gridCol w="2632196">
                  <a:extLst>
                    <a:ext uri="{9D8B030D-6E8A-4147-A177-3AD203B41FA5}">
                      <a16:colId xmlns:a16="http://schemas.microsoft.com/office/drawing/2014/main" val="4146698550"/>
                    </a:ext>
                  </a:extLst>
                </a:gridCol>
              </a:tblGrid>
              <a:tr h="186055">
                <a:tc>
                  <a:txBody>
                    <a:bodyPr/>
                    <a:lstStyle/>
                    <a:p>
                      <a:pPr algn="ctr"/>
                      <a:endParaRPr lang="en-US" sz="1100" dirty="0">
                        <a:latin typeface="+mn-lt"/>
                        <a:cs typeface="Arial" panose="020B0604020202020204" pitchFamily="34" charset="0"/>
                      </a:endParaRPr>
                    </a:p>
                  </a:txBody>
                  <a:tcPr/>
                </a:tc>
                <a:tc>
                  <a:txBody>
                    <a:bodyPr/>
                    <a:lstStyle/>
                    <a:p>
                      <a:pPr algn="ctr"/>
                      <a:r>
                        <a:rPr lang="en-US" sz="1100" dirty="0">
                          <a:latin typeface="+mn-lt"/>
                          <a:cs typeface="Arial" panose="020B0604020202020204" pitchFamily="34" charset="0"/>
                        </a:rPr>
                        <a:t>Amivantamab-Chemo</a:t>
                      </a:r>
                    </a:p>
                  </a:txBody>
                  <a:tcPr/>
                </a:tc>
                <a:tc>
                  <a:txBody>
                    <a:bodyPr/>
                    <a:lstStyle/>
                    <a:p>
                      <a:pPr algn="ctr"/>
                      <a:r>
                        <a:rPr lang="en-US" sz="1100" dirty="0">
                          <a:latin typeface="+mn-lt"/>
                          <a:cs typeface="Arial" panose="020B0604020202020204" pitchFamily="34" charset="0"/>
                        </a:rPr>
                        <a:t>Chemo</a:t>
                      </a:r>
                    </a:p>
                  </a:txBody>
                  <a:tcPr/>
                </a:tc>
                <a:tc>
                  <a:txBody>
                    <a:bodyPr/>
                    <a:lstStyle/>
                    <a:p>
                      <a:pPr algn="ctr"/>
                      <a:endParaRPr lang="en-US" sz="1100" dirty="0">
                        <a:latin typeface="+mn-lt"/>
                        <a:cs typeface="Arial" panose="020B0604020202020204" pitchFamily="34" charset="0"/>
                      </a:endParaRPr>
                    </a:p>
                  </a:txBody>
                  <a:tcPr/>
                </a:tc>
                <a:extLst>
                  <a:ext uri="{0D108BD9-81ED-4DB2-BD59-A6C34878D82A}">
                    <a16:rowId xmlns:a16="http://schemas.microsoft.com/office/drawing/2014/main" val="500127083"/>
                  </a:ext>
                </a:extLst>
              </a:tr>
              <a:tr h="186055">
                <a:tc>
                  <a:txBody>
                    <a:bodyPr/>
                    <a:lstStyle/>
                    <a:p>
                      <a:pPr algn="ctr"/>
                      <a:r>
                        <a:rPr lang="en-US" sz="1100" dirty="0">
                          <a:latin typeface="+mn-lt"/>
                          <a:cs typeface="Arial" panose="020B0604020202020204" pitchFamily="34" charset="0"/>
                        </a:rPr>
                        <a:t>ORR</a:t>
                      </a:r>
                    </a:p>
                  </a:txBody>
                  <a:tcPr/>
                </a:tc>
                <a:tc>
                  <a:txBody>
                    <a:bodyPr/>
                    <a:lstStyle/>
                    <a:p>
                      <a:pPr algn="ctr"/>
                      <a:r>
                        <a:rPr lang="en-US" sz="1100" dirty="0">
                          <a:latin typeface="+mn-lt"/>
                          <a:cs typeface="Arial" panose="020B0604020202020204" pitchFamily="34" charset="0"/>
                        </a:rPr>
                        <a:t>73% (95% CI, 65-80)</a:t>
                      </a:r>
                    </a:p>
                  </a:txBody>
                  <a:tcPr/>
                </a:tc>
                <a:tc>
                  <a:txBody>
                    <a:bodyPr/>
                    <a:lstStyle/>
                    <a:p>
                      <a:pPr algn="ctr"/>
                      <a:r>
                        <a:rPr lang="en-US" sz="1100" dirty="0">
                          <a:latin typeface="+mn-lt"/>
                          <a:cs typeface="Arial" panose="020B0604020202020204" pitchFamily="34" charset="0"/>
                        </a:rPr>
                        <a:t>47% (95% CI, 39-56)</a:t>
                      </a:r>
                    </a:p>
                  </a:txBody>
                  <a:tcPr/>
                </a:tc>
                <a:tc>
                  <a:txBody>
                    <a:bodyPr/>
                    <a:lstStyle/>
                    <a:p>
                      <a:pPr algn="ctr"/>
                      <a:endParaRPr lang="en-US" sz="1100" dirty="0">
                        <a:latin typeface="+mn-lt"/>
                        <a:cs typeface="Arial" panose="020B0604020202020204" pitchFamily="34" charset="0"/>
                      </a:endParaRPr>
                    </a:p>
                  </a:txBody>
                  <a:tcPr/>
                </a:tc>
                <a:extLst>
                  <a:ext uri="{0D108BD9-81ED-4DB2-BD59-A6C34878D82A}">
                    <a16:rowId xmlns:a16="http://schemas.microsoft.com/office/drawing/2014/main" val="3660777186"/>
                  </a:ext>
                </a:extLst>
              </a:tr>
              <a:tr h="186055">
                <a:tc>
                  <a:txBody>
                    <a:bodyPr/>
                    <a:lstStyle/>
                    <a:p>
                      <a:pPr algn="ctr"/>
                      <a:r>
                        <a:rPr lang="en-US" sz="1100" dirty="0">
                          <a:latin typeface="+mn-lt"/>
                          <a:cs typeface="Arial" panose="020B0604020202020204" pitchFamily="34" charset="0"/>
                        </a:rPr>
                        <a:t>mPFS</a:t>
                      </a:r>
                    </a:p>
                  </a:txBody>
                  <a:tcPr/>
                </a:tc>
                <a:tc>
                  <a:txBody>
                    <a:bodyPr/>
                    <a:lstStyle/>
                    <a:p>
                      <a:pPr algn="ctr"/>
                      <a:r>
                        <a:rPr lang="en-US" sz="1100" dirty="0">
                          <a:latin typeface="+mn-lt"/>
                          <a:cs typeface="Arial" panose="020B0604020202020204" pitchFamily="34" charset="0"/>
                        </a:rPr>
                        <a:t>11.4 mo (9.8-13.7)</a:t>
                      </a:r>
                    </a:p>
                  </a:txBody>
                  <a:tcPr/>
                </a:tc>
                <a:tc>
                  <a:txBody>
                    <a:bodyPr/>
                    <a:lstStyle/>
                    <a:p>
                      <a:pPr algn="ctr"/>
                      <a:r>
                        <a:rPr lang="en-US" sz="1100" dirty="0">
                          <a:latin typeface="+mn-lt"/>
                          <a:cs typeface="Arial" panose="020B0604020202020204" pitchFamily="34" charset="0"/>
                        </a:rPr>
                        <a:t>6.7 (95% CI, 5.6-7.3)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mn-lt"/>
                          <a:cs typeface="Arial" panose="020B0604020202020204" pitchFamily="34" charset="0"/>
                        </a:rPr>
                        <a:t>HR 0.395 (95% CI, 0.30-0.53)</a:t>
                      </a:r>
                    </a:p>
                  </a:txBody>
                  <a:tcPr/>
                </a:tc>
                <a:extLst>
                  <a:ext uri="{0D108BD9-81ED-4DB2-BD59-A6C34878D82A}">
                    <a16:rowId xmlns:a16="http://schemas.microsoft.com/office/drawing/2014/main" val="1672977989"/>
                  </a:ext>
                </a:extLst>
              </a:tr>
              <a:tr h="186055">
                <a:tc>
                  <a:txBody>
                    <a:bodyPr/>
                    <a:lstStyle/>
                    <a:p>
                      <a:pPr algn="ctr"/>
                      <a:r>
                        <a:rPr lang="en-US" sz="1100" i="1" dirty="0">
                          <a:latin typeface="+mn-lt"/>
                          <a:cs typeface="Arial" panose="020B0604020202020204" pitchFamily="34" charset="0"/>
                        </a:rPr>
                        <a:t>[OS (interim*)</a:t>
                      </a:r>
                    </a:p>
                  </a:txBody>
                  <a:tcPr/>
                </a:tc>
                <a:tc>
                  <a:txBody>
                    <a:bodyPr/>
                    <a:lstStyle/>
                    <a:p>
                      <a:pPr algn="ctr"/>
                      <a:r>
                        <a:rPr lang="en-US" sz="1100" i="1" dirty="0">
                          <a:latin typeface="+mn-lt"/>
                          <a:cs typeface="Arial" panose="020B0604020202020204" pitchFamily="34" charset="0"/>
                        </a:rPr>
                        <a:t>NE </a:t>
                      </a:r>
                    </a:p>
                  </a:txBody>
                  <a:tcPr/>
                </a:tc>
                <a:tc>
                  <a:txBody>
                    <a:bodyPr/>
                    <a:lstStyle/>
                    <a:p>
                      <a:pPr algn="ctr"/>
                      <a:r>
                        <a:rPr lang="en-US" sz="1100" i="1" dirty="0">
                          <a:latin typeface="+mn-lt"/>
                          <a:cs typeface="Arial" panose="020B0604020202020204" pitchFamily="34" charset="0"/>
                        </a:rPr>
                        <a:t>24.4 mo (95% CI, 22.1-NE)</a:t>
                      </a:r>
                    </a:p>
                  </a:txBody>
                  <a:tcPr/>
                </a:tc>
                <a:tc>
                  <a:txBody>
                    <a:bodyPr/>
                    <a:lstStyle/>
                    <a:p>
                      <a:pPr algn="ctr"/>
                      <a:r>
                        <a:rPr lang="en-US" sz="1100" i="1" dirty="0">
                          <a:latin typeface="+mn-lt"/>
                          <a:cs typeface="Arial" panose="020B0604020202020204" pitchFamily="34" charset="0"/>
                        </a:rPr>
                        <a:t>HR 0.675 (95% CI, 0.42-1.09)]</a:t>
                      </a:r>
                    </a:p>
                  </a:txBody>
                  <a:tcPr/>
                </a:tc>
                <a:extLst>
                  <a:ext uri="{0D108BD9-81ED-4DB2-BD59-A6C34878D82A}">
                    <a16:rowId xmlns:a16="http://schemas.microsoft.com/office/drawing/2014/main" val="2843525398"/>
                  </a:ext>
                </a:extLst>
              </a:tr>
            </a:tbl>
          </a:graphicData>
        </a:graphic>
      </p:graphicFrame>
      <p:sp>
        <p:nvSpPr>
          <p:cNvPr id="10" name="TextBox 9">
            <a:extLst>
              <a:ext uri="{FF2B5EF4-FFF2-40B4-BE49-F238E27FC236}">
                <a16:creationId xmlns:a16="http://schemas.microsoft.com/office/drawing/2014/main" id="{F9B5AD61-1038-0B08-CAEF-750C19ACE1C4}"/>
              </a:ext>
            </a:extLst>
          </p:cNvPr>
          <p:cNvSpPr txBox="1"/>
          <p:nvPr/>
        </p:nvSpPr>
        <p:spPr>
          <a:xfrm>
            <a:off x="4127354" y="6281041"/>
            <a:ext cx="771031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OS data are immature (~33% maturity), 66% of patients who progressed crossed over to amivantamab. </a:t>
            </a:r>
          </a:p>
        </p:txBody>
      </p:sp>
      <p:pic>
        <p:nvPicPr>
          <p:cNvPr id="11" name="Picture 10">
            <a:extLst>
              <a:ext uri="{FF2B5EF4-FFF2-40B4-BE49-F238E27FC236}">
                <a16:creationId xmlns:a16="http://schemas.microsoft.com/office/drawing/2014/main" id="{4CA61185-D526-F431-A403-88B2A83AD55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7206" b="18915"/>
          <a:stretch/>
        </p:blipFill>
        <p:spPr>
          <a:xfrm>
            <a:off x="-1" y="1281990"/>
            <a:ext cx="4316751" cy="1547619"/>
          </a:xfrm>
          <a:prstGeom prst="rect">
            <a:avLst/>
          </a:prstGeom>
        </p:spPr>
      </p:pic>
      <p:sp>
        <p:nvSpPr>
          <p:cNvPr id="5" name="TextBox 13">
            <a:extLst>
              <a:ext uri="{FF2B5EF4-FFF2-40B4-BE49-F238E27FC236}">
                <a16:creationId xmlns:a16="http://schemas.microsoft.com/office/drawing/2014/main" id="{2FCF9192-E9DC-9EB1-FC0C-90F989B68943}"/>
              </a:ext>
            </a:extLst>
          </p:cNvPr>
          <p:cNvSpPr txBox="1">
            <a:spLocks noChangeArrowheads="1"/>
          </p:cNvSpPr>
          <p:nvPr/>
        </p:nvSpPr>
        <p:spPr bwMode="auto">
          <a:xfrm>
            <a:off x="731520" y="6256019"/>
            <a:ext cx="3585229" cy="468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Heiti SC Light" charset="0"/>
                <a:cs typeface="Calibri" panose="020F0502020204030204" pitchFamily="34" charset="0"/>
                <a:sym typeface="Gill Sans" charset="0"/>
              </a:rPr>
              <a:t>Girard N et al. ESMO 2023. Abstract LBA5.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Heiti SC Light" charset="0"/>
                <a:cs typeface="Calibri" panose="020F0502020204030204" pitchFamily="34" charset="0"/>
                <a:sym typeface="Gill Sans" charset="0"/>
              </a:rPr>
              <a:t>Zhou C et al. </a:t>
            </a:r>
            <a:r>
              <a:rPr kumimoji="0" lang="en-US" sz="1200" b="0" i="1" u="none" strike="noStrike" kern="1200" cap="none" spc="0" normalizeH="0" baseline="0" noProof="0" dirty="0">
                <a:ln>
                  <a:noFill/>
                </a:ln>
                <a:solidFill>
                  <a:srgbClr val="000000"/>
                </a:solidFill>
                <a:effectLst/>
                <a:uLnTx/>
                <a:uFillTx/>
                <a:latin typeface="Calibri"/>
                <a:ea typeface="Heiti SC Light" charset="0"/>
                <a:cs typeface="Calibri" panose="020F0502020204030204" pitchFamily="34" charset="0"/>
                <a:sym typeface="Gill Sans" charset="0"/>
              </a:rPr>
              <a:t>N Engl J Med</a:t>
            </a:r>
            <a:r>
              <a:rPr kumimoji="0" lang="en-US" sz="1200" b="0" i="0" u="none" strike="noStrike" kern="1200" cap="none" spc="0" normalizeH="0" baseline="0" noProof="0" dirty="0">
                <a:ln>
                  <a:noFill/>
                </a:ln>
                <a:solidFill>
                  <a:srgbClr val="000000"/>
                </a:solidFill>
                <a:effectLst/>
                <a:uLnTx/>
                <a:uFillTx/>
                <a:latin typeface="Calibri"/>
                <a:ea typeface="Heiti SC Light" charset="0"/>
                <a:cs typeface="Calibri" panose="020F0502020204030204" pitchFamily="34" charset="0"/>
                <a:sym typeface="Gill Sans" charset="0"/>
              </a:rPr>
              <a:t>. 2023;389(22):2039-2051.</a:t>
            </a:r>
          </a:p>
        </p:txBody>
      </p:sp>
    </p:spTree>
    <p:extLst>
      <p:ext uri="{BB962C8B-B14F-4D97-AF65-F5344CB8AC3E}">
        <p14:creationId xmlns:p14="http://schemas.microsoft.com/office/powerpoint/2010/main" val="38752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3" y="331079"/>
            <a:ext cx="10997658" cy="1141412"/>
          </a:xfrm>
        </p:spPr>
        <p:txBody>
          <a:bodyPr/>
          <a:lstStyle/>
          <a:p>
            <a:pPr algn="l"/>
            <a:r>
              <a:rPr lang="en-US" sz="2400" dirty="0"/>
              <a:t>Positive Top-Line Phase III Results from the WU-KONG28 Study: Oral, Once-Daily </a:t>
            </a:r>
            <a:r>
              <a:rPr lang="en-US" sz="2400" dirty="0" err="1"/>
              <a:t>Sunvozertinib</a:t>
            </a:r>
            <a:r>
              <a:rPr lang="en-US" sz="2400" dirty="0"/>
              <a:t> versus Platinum-Containing Chemo Doublet for First-Line NSCLC with EGFR Exon 20 Insertion Mutation</a:t>
            </a:r>
            <a:br>
              <a:rPr lang="en-US" sz="2800" dirty="0"/>
            </a:br>
            <a:r>
              <a:rPr lang="en-US" sz="2400" dirty="0"/>
              <a:t>Press Release: March 31,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933510"/>
            <a:ext cx="11342395" cy="4316412"/>
          </a:xfrm>
        </p:spPr>
        <p:txBody>
          <a:bodyPr/>
          <a:lstStyle/>
          <a:p>
            <a:pPr marL="99718" indent="0">
              <a:buNone/>
            </a:pPr>
            <a:r>
              <a:rPr lang="en-US" sz="2200" b="0" dirty="0">
                <a:latin typeface="Calibri" panose="020F0502020204030204" pitchFamily="34" charset="0"/>
                <a:cs typeface="Calibri" panose="020F0502020204030204" pitchFamily="34" charset="0"/>
              </a:rPr>
              <a:t>“[The manufacturer] today announced that its multinational Phase 3 WU-KONG28 study evaluating sunvozertinib monotherapy as first-line treatment in non-small cell lung cancer (NSCLC) with EGFR exon 20 insertion mutations (exon20ins) met its primary endpoint with positive topline results. </a:t>
            </a:r>
          </a:p>
          <a:p>
            <a:pPr marL="99718" indent="0">
              <a:buNone/>
            </a:pPr>
            <a:r>
              <a:rPr lang="en-US" sz="2200" b="0" dirty="0">
                <a:latin typeface="Calibri" panose="020F0502020204030204" pitchFamily="34" charset="0"/>
                <a:cs typeface="Calibri" panose="020F0502020204030204" pitchFamily="34" charset="0"/>
              </a:rPr>
              <a:t>The findings suggest that sunvozertinib monotherapy has the potential to become the first and only chemo free, oral agent to treat newly diagnosed NSCLC patients with EGFR exon20ins.</a:t>
            </a:r>
          </a:p>
          <a:p>
            <a:pPr marL="99718" indent="0">
              <a:buNone/>
            </a:pPr>
            <a:r>
              <a:rPr lang="en-US" sz="2200" b="0" dirty="0">
                <a:latin typeface="Calibri" panose="020F0502020204030204" pitchFamily="34" charset="0"/>
                <a:cs typeface="Calibri" panose="020F0502020204030204" pitchFamily="34" charset="0"/>
              </a:rPr>
              <a:t>In the first-line setting, sunvozertinib has been granted Breakthrough Therapy Designations by both the U.S. Food and Drug Administration (FDA) and China Center for Drug Evaluation (CDE). Based on WU-KONG28 study results, [the Manufacturer] plans to engage with regulatory authorities regarding potential new drug applications (NDAs).”</a:t>
            </a:r>
          </a:p>
          <a:p>
            <a:pPr marL="99718" indent="0">
              <a:buNone/>
            </a:pPr>
            <a:endParaRPr lang="en-US" sz="20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https://www.dizalpharma.com/news/detail?id=109</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5D9D01B-B18C-220C-F757-47EE82ED58D0}"/>
                  </a:ext>
                </a:extLst>
              </p14:cNvPr>
              <p14:cNvContentPartPr/>
              <p14:nvPr/>
            </p14:nvContentPartPr>
            <p14:xfrm>
              <a:off x="6431853" y="-1651347"/>
              <a:ext cx="2520" cy="360"/>
            </p14:xfrm>
          </p:contentPart>
        </mc:Choice>
        <mc:Fallback xmlns="">
          <p:pic>
            <p:nvPicPr>
              <p:cNvPr id="6" name="Ink 5">
                <a:extLst>
                  <a:ext uri="{FF2B5EF4-FFF2-40B4-BE49-F238E27FC236}">
                    <a16:creationId xmlns:a16="http://schemas.microsoft.com/office/drawing/2014/main" id="{25D9D01B-B18C-220C-F757-47EE82ED58D0}"/>
                  </a:ext>
                </a:extLst>
              </p:cNvPr>
              <p:cNvPicPr/>
              <p:nvPr/>
            </p:nvPicPr>
            <p:blipFill>
              <a:blip r:embed="rId3"/>
              <a:stretch>
                <a:fillRect/>
              </a:stretch>
            </p:blipFill>
            <p:spPr>
              <a:xfrm>
                <a:off x="6425733" y="-1657467"/>
                <a:ext cx="14760" cy="12600"/>
              </a:xfrm>
              <a:prstGeom prst="rect">
                <a:avLst/>
              </a:prstGeom>
            </p:spPr>
          </p:pic>
        </mc:Fallback>
      </mc:AlternateContent>
    </p:spTree>
    <p:extLst>
      <p:ext uri="{BB962C8B-B14F-4D97-AF65-F5344CB8AC3E}">
        <p14:creationId xmlns:p14="http://schemas.microsoft.com/office/powerpoint/2010/main" val="168151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27FF-E965-57F1-0047-8D3C92E48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21ADC-A35F-4ECE-3C4E-DFD40684E532}"/>
              </a:ext>
            </a:extLst>
          </p:cNvPr>
          <p:cNvSpPr>
            <a:spLocks noGrp="1"/>
          </p:cNvSpPr>
          <p:nvPr>
            <p:ph type="title"/>
          </p:nvPr>
        </p:nvSpPr>
        <p:spPr>
          <a:xfrm>
            <a:off x="838200" y="1"/>
            <a:ext cx="10515600" cy="1144588"/>
          </a:xfrm>
        </p:spPr>
        <p:txBody>
          <a:bodyPr>
            <a:normAutofit/>
          </a:bodyPr>
          <a:lstStyle/>
          <a:p>
            <a:r>
              <a:rPr lang="en-US" sz="3000" dirty="0"/>
              <a:t>Module 12: EGFR-Mutated Non-Small Cell Lung Cancer</a:t>
            </a:r>
            <a:endParaRPr lang="en-US" sz="3000" dirty="0">
              <a:solidFill>
                <a:srgbClr val="0070C0"/>
              </a:solidFill>
            </a:endParaRPr>
          </a:p>
        </p:txBody>
      </p:sp>
      <p:sp>
        <p:nvSpPr>
          <p:cNvPr id="7" name="Content Placeholder 6">
            <a:extLst>
              <a:ext uri="{FF2B5EF4-FFF2-40B4-BE49-F238E27FC236}">
                <a16:creationId xmlns:a16="http://schemas.microsoft.com/office/drawing/2014/main" id="{2A9C6816-C2FA-E301-549C-A8F534646D21}"/>
              </a:ext>
            </a:extLst>
          </p:cNvPr>
          <p:cNvSpPr>
            <a:spLocks noGrp="1"/>
          </p:cNvSpPr>
          <p:nvPr>
            <p:ph idx="1"/>
          </p:nvPr>
        </p:nvSpPr>
        <p:spPr>
          <a:xfrm>
            <a:off x="462987" y="1144587"/>
            <a:ext cx="11262167" cy="5257800"/>
          </a:xfrm>
        </p:spPr>
        <p:txBody>
          <a:bodyPr>
            <a:noAutofit/>
          </a:bodyPr>
          <a:lstStyle/>
          <a:p>
            <a:pPr>
              <a:lnSpc>
                <a:spcPts val="3800"/>
              </a:lnSpc>
              <a:spcBef>
                <a:spcPts val="2000"/>
              </a:spcBef>
              <a:spcAft>
                <a:spcPts val="2000"/>
              </a:spcAft>
            </a:pPr>
            <a:endParaRPr lang="en-US" sz="2800" noProof="0" dirty="0"/>
          </a:p>
          <a:p>
            <a:pPr>
              <a:lnSpc>
                <a:spcPts val="3800"/>
              </a:lnSpc>
              <a:spcBef>
                <a:spcPts val="2000"/>
              </a:spcBef>
              <a:spcAft>
                <a:spcPts val="2000"/>
              </a:spcAft>
            </a:pPr>
            <a:r>
              <a:rPr lang="en-US" sz="3600" noProof="0" dirty="0">
                <a:latin typeface="Calibri" panose="020F0502020204030204" pitchFamily="34" charset="0"/>
                <a:cs typeface="Calibri" panose="020F0502020204030204" pitchFamily="34" charset="0"/>
              </a:rPr>
              <a:t>We would like to do a “best paper or presentation of the year” activity. </a:t>
            </a:r>
            <a:r>
              <a:rPr lang="en-US" sz="3600" noProof="0">
                <a:latin typeface="Calibri" panose="020F0502020204030204" pitchFamily="34" charset="0"/>
                <a:cs typeface="Calibri" panose="020F0502020204030204" pitchFamily="34" charset="0"/>
              </a:rPr>
              <a:t>Please suggest one “paper of the year” and 2 other worthy papers based on the value in treatment of current and future patients.</a:t>
            </a:r>
            <a:endParaRPr lang="en-US" sz="3600" b="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432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1BB1-269C-5C60-BEB2-7FB08DFB89BB}"/>
              </a:ext>
            </a:extLst>
          </p:cNvPr>
          <p:cNvSpPr>
            <a:spLocks noGrp="1"/>
          </p:cNvSpPr>
          <p:nvPr>
            <p:ph type="title"/>
          </p:nvPr>
        </p:nvSpPr>
        <p:spPr>
          <a:xfrm>
            <a:off x="270510" y="180946"/>
            <a:ext cx="11315700" cy="914400"/>
          </a:xfrm>
        </p:spPr>
        <p:txBody>
          <a:bodyPr/>
          <a:lstStyle/>
          <a:p>
            <a:r>
              <a:rPr lang="en-US" sz="3600" b="1" dirty="0">
                <a:latin typeface="Georgia" panose="02040502050405020303" pitchFamily="18" charset="0"/>
              </a:rPr>
              <a:t>Sunvozertinib (DZD9008)</a:t>
            </a:r>
          </a:p>
        </p:txBody>
      </p:sp>
      <p:graphicFrame>
        <p:nvGraphicFramePr>
          <p:cNvPr id="9" name="Content Placeholder 8">
            <a:extLst>
              <a:ext uri="{FF2B5EF4-FFF2-40B4-BE49-F238E27FC236}">
                <a16:creationId xmlns:a16="http://schemas.microsoft.com/office/drawing/2014/main" id="{C619CEDF-0177-79E5-6C50-BA53A735B64F}"/>
              </a:ext>
            </a:extLst>
          </p:cNvPr>
          <p:cNvGraphicFramePr>
            <a:graphicFrameLocks noGrp="1"/>
          </p:cNvGraphicFramePr>
          <p:nvPr>
            <p:ph idx="4294967295"/>
          </p:nvPr>
        </p:nvGraphicFramePr>
        <p:xfrm>
          <a:off x="350520" y="2516146"/>
          <a:ext cx="5577840" cy="23469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908078274"/>
                    </a:ext>
                  </a:extLst>
                </a:gridCol>
                <a:gridCol w="1463040">
                  <a:extLst>
                    <a:ext uri="{9D8B030D-6E8A-4147-A177-3AD203B41FA5}">
                      <a16:colId xmlns:a16="http://schemas.microsoft.com/office/drawing/2014/main" val="2128385046"/>
                    </a:ext>
                  </a:extLst>
                </a:gridCol>
                <a:gridCol w="1463040">
                  <a:extLst>
                    <a:ext uri="{9D8B030D-6E8A-4147-A177-3AD203B41FA5}">
                      <a16:colId xmlns:a16="http://schemas.microsoft.com/office/drawing/2014/main" val="65264988"/>
                    </a:ext>
                  </a:extLst>
                </a:gridCol>
              </a:tblGrid>
              <a:tr h="513180">
                <a:tc>
                  <a:txBody>
                    <a:bodyPr/>
                    <a:lstStyle/>
                    <a:p>
                      <a:pPr algn="l"/>
                      <a:endParaRPr lang="en-US" sz="1400" dirty="0"/>
                    </a:p>
                  </a:txBody>
                  <a:tcPr anchor="ctr"/>
                </a:tc>
                <a:tc>
                  <a:txBody>
                    <a:bodyPr/>
                    <a:lstStyle/>
                    <a:p>
                      <a:pPr algn="ctr"/>
                      <a:r>
                        <a:rPr lang="en-US" sz="1400" dirty="0"/>
                        <a:t>200 mg</a:t>
                      </a:r>
                    </a:p>
                    <a:p>
                      <a:pPr algn="ctr"/>
                      <a:r>
                        <a:rPr lang="en-US" sz="1400" dirty="0"/>
                        <a:t>(N = 85)</a:t>
                      </a:r>
                    </a:p>
                  </a:txBody>
                  <a:tcPr anchor="ctr"/>
                </a:tc>
                <a:tc>
                  <a:txBody>
                    <a:bodyPr/>
                    <a:lstStyle/>
                    <a:p>
                      <a:pPr algn="ctr"/>
                      <a:r>
                        <a:rPr lang="en-US" sz="1400" dirty="0"/>
                        <a:t>300 mg</a:t>
                      </a:r>
                    </a:p>
                    <a:p>
                      <a:pPr algn="ctr"/>
                      <a:r>
                        <a:rPr lang="en-US" sz="1400" dirty="0"/>
                        <a:t>(N = 89)</a:t>
                      </a:r>
                    </a:p>
                  </a:txBody>
                  <a:tcPr anchor="ctr"/>
                </a:tc>
                <a:extLst>
                  <a:ext uri="{0D108BD9-81ED-4DB2-BD59-A6C34878D82A}">
                    <a16:rowId xmlns:a16="http://schemas.microsoft.com/office/drawing/2014/main" val="3099797578"/>
                  </a:ext>
                </a:extLst>
              </a:tr>
              <a:tr h="365760">
                <a:tc>
                  <a:txBody>
                    <a:bodyPr/>
                    <a:lstStyle/>
                    <a:p>
                      <a:pPr algn="l"/>
                      <a:r>
                        <a:rPr lang="en-US" sz="1400" dirty="0"/>
                        <a:t>Confirmed ORR</a:t>
                      </a:r>
                    </a:p>
                  </a:txBody>
                  <a:tcPr anchor="ctr"/>
                </a:tc>
                <a:tc>
                  <a:txBody>
                    <a:bodyPr/>
                    <a:lstStyle/>
                    <a:p>
                      <a:pPr algn="ctr"/>
                      <a:r>
                        <a:rPr lang="en-US" sz="1400" dirty="0"/>
                        <a:t>45.9 (33.6, 58.5)</a:t>
                      </a:r>
                    </a:p>
                  </a:txBody>
                  <a:tcPr anchor="ctr"/>
                </a:tc>
                <a:tc>
                  <a:txBody>
                    <a:bodyPr/>
                    <a:lstStyle/>
                    <a:p>
                      <a:pPr algn="ctr"/>
                      <a:r>
                        <a:rPr lang="en-US" sz="1400" dirty="0"/>
                        <a:t>47.2 (35.1, 59.5)</a:t>
                      </a:r>
                    </a:p>
                  </a:txBody>
                  <a:tcPr anchor="ctr"/>
                </a:tc>
                <a:extLst>
                  <a:ext uri="{0D108BD9-81ED-4DB2-BD59-A6C34878D82A}">
                    <a16:rowId xmlns:a16="http://schemas.microsoft.com/office/drawing/2014/main" val="1951742978"/>
                  </a:ext>
                </a:extLst>
              </a:tr>
              <a:tr h="365760">
                <a:tc>
                  <a:txBody>
                    <a:bodyPr/>
                    <a:lstStyle/>
                    <a:p>
                      <a:pPr algn="l"/>
                      <a:r>
                        <a:rPr lang="en-US" sz="1400" dirty="0"/>
                        <a:t>mDOR</a:t>
                      </a:r>
                    </a:p>
                  </a:txBody>
                  <a:tcPr anchor="ctr"/>
                </a:tc>
                <a:tc>
                  <a:txBody>
                    <a:bodyPr/>
                    <a:lstStyle/>
                    <a:p>
                      <a:pPr algn="ctr"/>
                      <a:r>
                        <a:rPr lang="en-US" sz="1400" dirty="0"/>
                        <a:t>11.1 (8.2, NE)</a:t>
                      </a:r>
                    </a:p>
                  </a:txBody>
                  <a:tcPr anchor="ctr"/>
                </a:tc>
                <a:tc>
                  <a:txBody>
                    <a:bodyPr/>
                    <a:lstStyle/>
                    <a:p>
                      <a:pPr algn="ctr"/>
                      <a:r>
                        <a:rPr lang="en-US" sz="1400" dirty="0"/>
                        <a:t>13.8 (8.3, NE)</a:t>
                      </a:r>
                    </a:p>
                  </a:txBody>
                  <a:tcPr anchor="ctr"/>
                </a:tc>
                <a:extLst>
                  <a:ext uri="{0D108BD9-81ED-4DB2-BD59-A6C34878D82A}">
                    <a16:rowId xmlns:a16="http://schemas.microsoft.com/office/drawing/2014/main" val="3703004538"/>
                  </a:ext>
                </a:extLst>
              </a:tr>
              <a:tr h="365760">
                <a:tc>
                  <a:txBody>
                    <a:bodyPr/>
                    <a:lstStyle/>
                    <a:p>
                      <a:pPr algn="l"/>
                      <a:r>
                        <a:rPr lang="en-US" sz="1400" dirty="0"/>
                        <a:t>mPFS </a:t>
                      </a:r>
                    </a:p>
                  </a:txBody>
                  <a:tcPr anchor="ctr"/>
                </a:tc>
                <a:tc>
                  <a:txBody>
                    <a:bodyPr/>
                    <a:lstStyle/>
                    <a:p>
                      <a:pPr algn="ctr"/>
                      <a:r>
                        <a:rPr lang="en-US" sz="1400" dirty="0"/>
                        <a:t>8.4 (6.8, 13.9)</a:t>
                      </a:r>
                    </a:p>
                  </a:txBody>
                  <a:tcPr anchor="ctr"/>
                </a:tc>
                <a:tc>
                  <a:txBody>
                    <a:bodyPr/>
                    <a:lstStyle/>
                    <a:p>
                      <a:pPr algn="ctr"/>
                      <a:r>
                        <a:rPr lang="en-US" sz="1400" dirty="0"/>
                        <a:t>7.7 (6.0, 9.8)</a:t>
                      </a:r>
                    </a:p>
                  </a:txBody>
                  <a:tcPr anchor="ctr"/>
                </a:tc>
                <a:extLst>
                  <a:ext uri="{0D108BD9-81ED-4DB2-BD59-A6C34878D82A}">
                    <a16:rowId xmlns:a16="http://schemas.microsoft.com/office/drawing/2014/main" val="1786439934"/>
                  </a:ext>
                </a:extLst>
              </a:tr>
              <a:tr h="365760">
                <a:tc>
                  <a:txBody>
                    <a:bodyPr/>
                    <a:lstStyle/>
                    <a:p>
                      <a:pPr algn="l"/>
                      <a:r>
                        <a:rPr lang="en-US" sz="1400" dirty="0"/>
                        <a:t>Prior Ami (n = 12/cohort)</a:t>
                      </a:r>
                    </a:p>
                  </a:txBody>
                  <a:tcPr anchor="ctr"/>
                </a:tc>
                <a:tc>
                  <a:txBody>
                    <a:bodyPr/>
                    <a:lstStyle/>
                    <a:p>
                      <a:pPr algn="ctr"/>
                      <a:r>
                        <a:rPr lang="en-US" sz="1400" dirty="0"/>
                        <a:t>25%</a:t>
                      </a:r>
                    </a:p>
                  </a:txBody>
                  <a:tcPr anchor="ctr"/>
                </a:tc>
                <a:tc>
                  <a:txBody>
                    <a:bodyPr/>
                    <a:lstStyle/>
                    <a:p>
                      <a:pPr algn="ctr"/>
                      <a:r>
                        <a:rPr lang="en-US" sz="1400" dirty="0"/>
                        <a:t>41.7%</a:t>
                      </a:r>
                    </a:p>
                  </a:txBody>
                  <a:tcPr anchor="ctr"/>
                </a:tc>
                <a:extLst>
                  <a:ext uri="{0D108BD9-81ED-4DB2-BD59-A6C34878D82A}">
                    <a16:rowId xmlns:a16="http://schemas.microsoft.com/office/drawing/2014/main" val="3399135689"/>
                  </a:ext>
                </a:extLst>
              </a:tr>
              <a:tr h="365760">
                <a:tc>
                  <a:txBody>
                    <a:bodyPr/>
                    <a:lstStyle/>
                    <a:p>
                      <a:pPr algn="l"/>
                      <a:r>
                        <a:rPr lang="en-US" sz="1400" dirty="0"/>
                        <a:t>Baseline CNS mets (n = 21/cohort)</a:t>
                      </a:r>
                    </a:p>
                  </a:txBody>
                  <a:tcPr anchor="ctr"/>
                </a:tc>
                <a:tc>
                  <a:txBody>
                    <a:bodyPr/>
                    <a:lstStyle/>
                    <a:p>
                      <a:pPr algn="ctr"/>
                      <a:r>
                        <a:rPr lang="en-US" sz="1400" dirty="0"/>
                        <a:t>28.6%</a:t>
                      </a:r>
                    </a:p>
                  </a:txBody>
                  <a:tcPr anchor="ctr"/>
                </a:tc>
                <a:tc>
                  <a:txBody>
                    <a:bodyPr/>
                    <a:lstStyle/>
                    <a:p>
                      <a:pPr algn="ctr"/>
                      <a:r>
                        <a:rPr lang="en-US" sz="1400" dirty="0"/>
                        <a:t>52.4%</a:t>
                      </a:r>
                    </a:p>
                  </a:txBody>
                  <a:tcPr anchor="ctr"/>
                </a:tc>
                <a:extLst>
                  <a:ext uri="{0D108BD9-81ED-4DB2-BD59-A6C34878D82A}">
                    <a16:rowId xmlns:a16="http://schemas.microsoft.com/office/drawing/2014/main" val="1871510133"/>
                  </a:ext>
                </a:extLst>
              </a:tr>
            </a:tbl>
          </a:graphicData>
        </a:graphic>
      </p:graphicFrame>
      <p:sp>
        <p:nvSpPr>
          <p:cNvPr id="7" name="TextBox 6">
            <a:extLst>
              <a:ext uri="{FF2B5EF4-FFF2-40B4-BE49-F238E27FC236}">
                <a16:creationId xmlns:a16="http://schemas.microsoft.com/office/drawing/2014/main" id="{2AFD210A-84B7-2403-E3E8-A7E28372B0A7}"/>
              </a:ext>
            </a:extLst>
          </p:cNvPr>
          <p:cNvSpPr txBox="1"/>
          <p:nvPr/>
        </p:nvSpPr>
        <p:spPr>
          <a:xfrm>
            <a:off x="350520" y="1054157"/>
            <a:ext cx="6964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WU-KONG 1B Global Phase 2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NSCLC with EGFR exon 20 insertions, post-chemotherapy</a:t>
            </a:r>
          </a:p>
        </p:txBody>
      </p:sp>
      <p:sp>
        <p:nvSpPr>
          <p:cNvPr id="8" name="TextBox 13">
            <a:extLst>
              <a:ext uri="{FF2B5EF4-FFF2-40B4-BE49-F238E27FC236}">
                <a16:creationId xmlns:a16="http://schemas.microsoft.com/office/drawing/2014/main" id="{02EC55E3-E712-1CDB-2762-478EDC492369}"/>
              </a:ext>
            </a:extLst>
          </p:cNvPr>
          <p:cNvSpPr txBox="1">
            <a:spLocks noChangeArrowheads="1"/>
          </p:cNvSpPr>
          <p:nvPr/>
        </p:nvSpPr>
        <p:spPr bwMode="auto">
          <a:xfrm>
            <a:off x="731520" y="6309360"/>
            <a:ext cx="9144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Janne P et al. WCLC 2025. Abstract PL02.06. Yang JCH et al. </a:t>
            </a:r>
            <a:r>
              <a:rPr kumimoji="0" lang="en-US" sz="1200" b="0" i="1"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J Clin Oncol</a:t>
            </a:r>
            <a:r>
              <a:rPr kumimoji="0" lang="en-US" sz="1200" b="0" i="0"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 2025;43:3198-3208.</a:t>
            </a:r>
          </a:p>
        </p:txBody>
      </p:sp>
    </p:spTree>
    <p:extLst>
      <p:ext uri="{BB962C8B-B14F-4D97-AF65-F5344CB8AC3E}">
        <p14:creationId xmlns:p14="http://schemas.microsoft.com/office/powerpoint/2010/main" val="1092479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71F4-59FA-AC95-CC19-56242783CE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0460E-B9A5-A0C7-81FF-E835804136CC}"/>
              </a:ext>
            </a:extLst>
          </p:cNvPr>
          <p:cNvSpPr>
            <a:spLocks noGrp="1"/>
          </p:cNvSpPr>
          <p:nvPr>
            <p:ph type="title"/>
          </p:nvPr>
        </p:nvSpPr>
        <p:spPr>
          <a:xfrm>
            <a:off x="270510" y="180946"/>
            <a:ext cx="11315700" cy="914400"/>
          </a:xfrm>
        </p:spPr>
        <p:txBody>
          <a:bodyPr/>
          <a:lstStyle/>
          <a:p>
            <a:r>
              <a:rPr lang="en-US" sz="3600" b="1" dirty="0">
                <a:latin typeface="Georgia" panose="02040502050405020303" pitchFamily="18" charset="0"/>
              </a:rPr>
              <a:t>Sunvozertinib (DZD9008)</a:t>
            </a:r>
          </a:p>
        </p:txBody>
      </p:sp>
      <p:graphicFrame>
        <p:nvGraphicFramePr>
          <p:cNvPr id="9" name="Content Placeholder 8">
            <a:extLst>
              <a:ext uri="{FF2B5EF4-FFF2-40B4-BE49-F238E27FC236}">
                <a16:creationId xmlns:a16="http://schemas.microsoft.com/office/drawing/2014/main" id="{577BDDFE-CA7F-B1CB-E92D-D1F6C1D9F510}"/>
              </a:ext>
            </a:extLst>
          </p:cNvPr>
          <p:cNvGraphicFramePr>
            <a:graphicFrameLocks noGrp="1"/>
          </p:cNvGraphicFramePr>
          <p:nvPr>
            <p:ph idx="4294967295"/>
          </p:nvPr>
        </p:nvGraphicFramePr>
        <p:xfrm>
          <a:off x="350520" y="2516146"/>
          <a:ext cx="5577840" cy="23469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908078274"/>
                    </a:ext>
                  </a:extLst>
                </a:gridCol>
                <a:gridCol w="1463040">
                  <a:extLst>
                    <a:ext uri="{9D8B030D-6E8A-4147-A177-3AD203B41FA5}">
                      <a16:colId xmlns:a16="http://schemas.microsoft.com/office/drawing/2014/main" val="2128385046"/>
                    </a:ext>
                  </a:extLst>
                </a:gridCol>
                <a:gridCol w="1463040">
                  <a:extLst>
                    <a:ext uri="{9D8B030D-6E8A-4147-A177-3AD203B41FA5}">
                      <a16:colId xmlns:a16="http://schemas.microsoft.com/office/drawing/2014/main" val="65264988"/>
                    </a:ext>
                  </a:extLst>
                </a:gridCol>
              </a:tblGrid>
              <a:tr h="513180">
                <a:tc>
                  <a:txBody>
                    <a:bodyPr/>
                    <a:lstStyle/>
                    <a:p>
                      <a:pPr algn="l"/>
                      <a:endParaRPr lang="en-US" sz="1400" dirty="0"/>
                    </a:p>
                  </a:txBody>
                  <a:tcPr anchor="ctr"/>
                </a:tc>
                <a:tc>
                  <a:txBody>
                    <a:bodyPr/>
                    <a:lstStyle/>
                    <a:p>
                      <a:pPr algn="ctr"/>
                      <a:r>
                        <a:rPr lang="en-US" sz="1400" dirty="0"/>
                        <a:t>200 mg</a:t>
                      </a:r>
                    </a:p>
                    <a:p>
                      <a:pPr algn="ctr"/>
                      <a:r>
                        <a:rPr lang="en-US" sz="1400" dirty="0"/>
                        <a:t>(N = 85)</a:t>
                      </a:r>
                    </a:p>
                  </a:txBody>
                  <a:tcPr anchor="ctr"/>
                </a:tc>
                <a:tc>
                  <a:txBody>
                    <a:bodyPr/>
                    <a:lstStyle/>
                    <a:p>
                      <a:pPr algn="ctr"/>
                      <a:r>
                        <a:rPr lang="en-US" sz="1400" dirty="0"/>
                        <a:t>300 mg</a:t>
                      </a:r>
                    </a:p>
                    <a:p>
                      <a:pPr algn="ctr"/>
                      <a:r>
                        <a:rPr lang="en-US" sz="1400" dirty="0"/>
                        <a:t>(N = 89)</a:t>
                      </a:r>
                    </a:p>
                  </a:txBody>
                  <a:tcPr anchor="ctr"/>
                </a:tc>
                <a:extLst>
                  <a:ext uri="{0D108BD9-81ED-4DB2-BD59-A6C34878D82A}">
                    <a16:rowId xmlns:a16="http://schemas.microsoft.com/office/drawing/2014/main" val="3099797578"/>
                  </a:ext>
                </a:extLst>
              </a:tr>
              <a:tr h="365760">
                <a:tc>
                  <a:txBody>
                    <a:bodyPr/>
                    <a:lstStyle/>
                    <a:p>
                      <a:pPr algn="l"/>
                      <a:r>
                        <a:rPr lang="en-US" sz="1400" dirty="0"/>
                        <a:t>Confirmed ORR</a:t>
                      </a:r>
                    </a:p>
                  </a:txBody>
                  <a:tcPr anchor="ctr"/>
                </a:tc>
                <a:tc>
                  <a:txBody>
                    <a:bodyPr/>
                    <a:lstStyle/>
                    <a:p>
                      <a:pPr algn="ctr"/>
                      <a:r>
                        <a:rPr lang="en-US" sz="1400" dirty="0"/>
                        <a:t>45.9 (33.6, 58.5)</a:t>
                      </a:r>
                    </a:p>
                  </a:txBody>
                  <a:tcPr anchor="ctr"/>
                </a:tc>
                <a:tc>
                  <a:txBody>
                    <a:bodyPr/>
                    <a:lstStyle/>
                    <a:p>
                      <a:pPr algn="ctr"/>
                      <a:r>
                        <a:rPr lang="en-US" sz="1400" dirty="0"/>
                        <a:t>47.2 (35.1, 59.5)</a:t>
                      </a:r>
                    </a:p>
                  </a:txBody>
                  <a:tcPr anchor="ctr"/>
                </a:tc>
                <a:extLst>
                  <a:ext uri="{0D108BD9-81ED-4DB2-BD59-A6C34878D82A}">
                    <a16:rowId xmlns:a16="http://schemas.microsoft.com/office/drawing/2014/main" val="1951742978"/>
                  </a:ext>
                </a:extLst>
              </a:tr>
              <a:tr h="365760">
                <a:tc>
                  <a:txBody>
                    <a:bodyPr/>
                    <a:lstStyle/>
                    <a:p>
                      <a:pPr algn="l"/>
                      <a:r>
                        <a:rPr lang="en-US" sz="1400" dirty="0"/>
                        <a:t>mDOR</a:t>
                      </a:r>
                    </a:p>
                  </a:txBody>
                  <a:tcPr anchor="ctr"/>
                </a:tc>
                <a:tc>
                  <a:txBody>
                    <a:bodyPr/>
                    <a:lstStyle/>
                    <a:p>
                      <a:pPr algn="ctr"/>
                      <a:r>
                        <a:rPr lang="en-US" sz="1400" dirty="0"/>
                        <a:t>11.1 (8.2, NE)</a:t>
                      </a:r>
                    </a:p>
                  </a:txBody>
                  <a:tcPr anchor="ctr"/>
                </a:tc>
                <a:tc>
                  <a:txBody>
                    <a:bodyPr/>
                    <a:lstStyle/>
                    <a:p>
                      <a:pPr algn="ctr"/>
                      <a:r>
                        <a:rPr lang="en-US" sz="1400" dirty="0"/>
                        <a:t>13.8 (8.3, NE)</a:t>
                      </a:r>
                    </a:p>
                  </a:txBody>
                  <a:tcPr anchor="ctr"/>
                </a:tc>
                <a:extLst>
                  <a:ext uri="{0D108BD9-81ED-4DB2-BD59-A6C34878D82A}">
                    <a16:rowId xmlns:a16="http://schemas.microsoft.com/office/drawing/2014/main" val="3703004538"/>
                  </a:ext>
                </a:extLst>
              </a:tr>
              <a:tr h="365760">
                <a:tc>
                  <a:txBody>
                    <a:bodyPr/>
                    <a:lstStyle/>
                    <a:p>
                      <a:pPr algn="l"/>
                      <a:r>
                        <a:rPr lang="en-US" sz="1400" dirty="0"/>
                        <a:t>mPFS </a:t>
                      </a:r>
                    </a:p>
                  </a:txBody>
                  <a:tcPr anchor="ctr"/>
                </a:tc>
                <a:tc>
                  <a:txBody>
                    <a:bodyPr/>
                    <a:lstStyle/>
                    <a:p>
                      <a:pPr algn="ctr"/>
                      <a:r>
                        <a:rPr lang="en-US" sz="1400" dirty="0"/>
                        <a:t>8.4 (6.8, 13.9)</a:t>
                      </a:r>
                    </a:p>
                  </a:txBody>
                  <a:tcPr anchor="ctr"/>
                </a:tc>
                <a:tc>
                  <a:txBody>
                    <a:bodyPr/>
                    <a:lstStyle/>
                    <a:p>
                      <a:pPr algn="ctr"/>
                      <a:r>
                        <a:rPr lang="en-US" sz="1400" dirty="0"/>
                        <a:t>7.7 (6.0, 9.8)</a:t>
                      </a:r>
                    </a:p>
                  </a:txBody>
                  <a:tcPr anchor="ctr"/>
                </a:tc>
                <a:extLst>
                  <a:ext uri="{0D108BD9-81ED-4DB2-BD59-A6C34878D82A}">
                    <a16:rowId xmlns:a16="http://schemas.microsoft.com/office/drawing/2014/main" val="1786439934"/>
                  </a:ext>
                </a:extLst>
              </a:tr>
              <a:tr h="365760">
                <a:tc>
                  <a:txBody>
                    <a:bodyPr/>
                    <a:lstStyle/>
                    <a:p>
                      <a:pPr algn="l"/>
                      <a:r>
                        <a:rPr lang="en-US" sz="1400" dirty="0"/>
                        <a:t>Prior Ami (n = 12/cohort)</a:t>
                      </a:r>
                    </a:p>
                  </a:txBody>
                  <a:tcPr anchor="ctr"/>
                </a:tc>
                <a:tc>
                  <a:txBody>
                    <a:bodyPr/>
                    <a:lstStyle/>
                    <a:p>
                      <a:pPr algn="ctr"/>
                      <a:r>
                        <a:rPr lang="en-US" sz="1400" dirty="0"/>
                        <a:t>25%</a:t>
                      </a:r>
                    </a:p>
                  </a:txBody>
                  <a:tcPr anchor="ctr"/>
                </a:tc>
                <a:tc>
                  <a:txBody>
                    <a:bodyPr/>
                    <a:lstStyle/>
                    <a:p>
                      <a:pPr algn="ctr"/>
                      <a:r>
                        <a:rPr lang="en-US" sz="1400" dirty="0"/>
                        <a:t>41.7%</a:t>
                      </a:r>
                    </a:p>
                  </a:txBody>
                  <a:tcPr anchor="ctr"/>
                </a:tc>
                <a:extLst>
                  <a:ext uri="{0D108BD9-81ED-4DB2-BD59-A6C34878D82A}">
                    <a16:rowId xmlns:a16="http://schemas.microsoft.com/office/drawing/2014/main" val="3399135689"/>
                  </a:ext>
                </a:extLst>
              </a:tr>
              <a:tr h="365760">
                <a:tc>
                  <a:txBody>
                    <a:bodyPr/>
                    <a:lstStyle/>
                    <a:p>
                      <a:pPr algn="l"/>
                      <a:r>
                        <a:rPr lang="en-US" sz="1400" dirty="0"/>
                        <a:t>Baseline CNS mets (n = 21/cohort)</a:t>
                      </a:r>
                    </a:p>
                  </a:txBody>
                  <a:tcPr anchor="ctr"/>
                </a:tc>
                <a:tc>
                  <a:txBody>
                    <a:bodyPr/>
                    <a:lstStyle/>
                    <a:p>
                      <a:pPr algn="ctr"/>
                      <a:r>
                        <a:rPr lang="en-US" sz="1400" dirty="0"/>
                        <a:t>28.6%</a:t>
                      </a:r>
                    </a:p>
                  </a:txBody>
                  <a:tcPr anchor="ctr"/>
                </a:tc>
                <a:tc>
                  <a:txBody>
                    <a:bodyPr/>
                    <a:lstStyle/>
                    <a:p>
                      <a:pPr algn="ctr"/>
                      <a:r>
                        <a:rPr lang="en-US" sz="1400" dirty="0"/>
                        <a:t>52.4%</a:t>
                      </a:r>
                    </a:p>
                  </a:txBody>
                  <a:tcPr anchor="ctr"/>
                </a:tc>
                <a:extLst>
                  <a:ext uri="{0D108BD9-81ED-4DB2-BD59-A6C34878D82A}">
                    <a16:rowId xmlns:a16="http://schemas.microsoft.com/office/drawing/2014/main" val="1871510133"/>
                  </a:ext>
                </a:extLst>
              </a:tr>
            </a:tbl>
          </a:graphicData>
        </a:graphic>
      </p:graphicFrame>
      <p:sp>
        <p:nvSpPr>
          <p:cNvPr id="7" name="TextBox 6">
            <a:extLst>
              <a:ext uri="{FF2B5EF4-FFF2-40B4-BE49-F238E27FC236}">
                <a16:creationId xmlns:a16="http://schemas.microsoft.com/office/drawing/2014/main" id="{B3468912-60EA-400F-A1AF-F0E2CDE5EF23}"/>
              </a:ext>
            </a:extLst>
          </p:cNvPr>
          <p:cNvSpPr txBox="1"/>
          <p:nvPr/>
        </p:nvSpPr>
        <p:spPr>
          <a:xfrm>
            <a:off x="350520" y="1054157"/>
            <a:ext cx="6964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WU-KONG 1B Global Phase 2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NSCLC with EGFR exon 20 insertions, post-chemotherapy</a:t>
            </a:r>
          </a:p>
        </p:txBody>
      </p:sp>
      <p:sp>
        <p:nvSpPr>
          <p:cNvPr id="8" name="TextBox 13">
            <a:extLst>
              <a:ext uri="{FF2B5EF4-FFF2-40B4-BE49-F238E27FC236}">
                <a16:creationId xmlns:a16="http://schemas.microsoft.com/office/drawing/2014/main" id="{10F42F8E-2895-D3B2-26F5-E17B3265C0A2}"/>
              </a:ext>
            </a:extLst>
          </p:cNvPr>
          <p:cNvSpPr txBox="1">
            <a:spLocks noChangeArrowheads="1"/>
          </p:cNvSpPr>
          <p:nvPr/>
        </p:nvSpPr>
        <p:spPr bwMode="auto">
          <a:xfrm>
            <a:off x="731520" y="6309360"/>
            <a:ext cx="914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Janne P et al. WCLC 2025. Abstract PL02.06. Yang JCH et al. </a:t>
            </a:r>
            <a:r>
              <a:rPr kumimoji="0" lang="en-US" sz="1200" b="0" i="1"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J Clin Oncol</a:t>
            </a:r>
            <a:r>
              <a:rPr kumimoji="0" lang="en-US" sz="1200" b="0" i="0" u="none" strike="noStrike" kern="1200" cap="none" spc="0" normalizeH="0" baseline="0" noProof="0" dirty="0">
                <a:ln>
                  <a:noFill/>
                </a:ln>
                <a:solidFill>
                  <a:srgbClr val="000000"/>
                </a:solidFill>
                <a:effectLst/>
                <a:uLnTx/>
                <a:uFillTx/>
                <a:latin typeface="Calibri"/>
                <a:ea typeface="Heiti SC Light" charset="0"/>
                <a:cs typeface="Arial" panose="020B0604020202020204" pitchFamily="34" charset="0"/>
                <a:sym typeface="Century Gothic"/>
              </a:rPr>
              <a:t>. 2025;43:3198-3208.</a:t>
            </a:r>
          </a:p>
        </p:txBody>
      </p:sp>
      <p:pic>
        <p:nvPicPr>
          <p:cNvPr id="13" name="Picture 12" descr="A table with numbers and symbols&#10;&#10;AI-generated content may be incorrect.">
            <a:extLst>
              <a:ext uri="{FF2B5EF4-FFF2-40B4-BE49-F238E27FC236}">
                <a16:creationId xmlns:a16="http://schemas.microsoft.com/office/drawing/2014/main" id="{800D7BFE-E303-D8A8-23C2-C169F9C483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35772" b="10796"/>
          <a:stretch>
            <a:fillRect/>
          </a:stretch>
        </p:blipFill>
        <p:spPr>
          <a:xfrm>
            <a:off x="6082145" y="1945928"/>
            <a:ext cx="5975644" cy="4349577"/>
          </a:xfrm>
          <a:prstGeom prst="rect">
            <a:avLst/>
          </a:prstGeom>
        </p:spPr>
      </p:pic>
    </p:spTree>
    <p:extLst>
      <p:ext uri="{BB962C8B-B14F-4D97-AF65-F5344CB8AC3E}">
        <p14:creationId xmlns:p14="http://schemas.microsoft.com/office/powerpoint/2010/main" val="462366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3E1E-3895-5995-D77C-49E23ED5E830}"/>
              </a:ext>
            </a:extLst>
          </p:cNvPr>
          <p:cNvSpPr>
            <a:spLocks noGrp="1"/>
          </p:cNvSpPr>
          <p:nvPr>
            <p:ph type="title"/>
          </p:nvPr>
        </p:nvSpPr>
        <p:spPr>
          <a:xfrm>
            <a:off x="233152" y="133696"/>
            <a:ext cx="11958848" cy="914400"/>
          </a:xfrm>
        </p:spPr>
        <p:txBody>
          <a:bodyPr/>
          <a:lstStyle/>
          <a:p>
            <a:r>
              <a:rPr lang="en-US" sz="3600" b="1" dirty="0">
                <a:latin typeface="Georgia" panose="02040502050405020303" pitchFamily="18" charset="0"/>
              </a:rPr>
              <a:t>Zipalertinib: Activity after Amivantamab</a:t>
            </a:r>
          </a:p>
        </p:txBody>
      </p:sp>
      <p:sp>
        <p:nvSpPr>
          <p:cNvPr id="11" name="Rectangle 10">
            <a:extLst>
              <a:ext uri="{FF2B5EF4-FFF2-40B4-BE49-F238E27FC236}">
                <a16:creationId xmlns:a16="http://schemas.microsoft.com/office/drawing/2014/main" id="{D26C390E-A17B-CD5C-3F3D-39B34D3E325F}"/>
              </a:ext>
            </a:extLst>
          </p:cNvPr>
          <p:cNvSpPr/>
          <p:nvPr/>
        </p:nvSpPr>
        <p:spPr>
          <a:xfrm>
            <a:off x="9383339" y="2399195"/>
            <a:ext cx="1622799" cy="102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21E04D96-1EE9-A202-BE1F-033E0045BDF5}"/>
              </a:ext>
            </a:extLst>
          </p:cNvPr>
          <p:cNvGraphicFramePr>
            <a:graphicFrameLocks noGrp="1"/>
          </p:cNvGraphicFramePr>
          <p:nvPr/>
        </p:nvGraphicFramePr>
        <p:xfrm>
          <a:off x="531138" y="1503138"/>
          <a:ext cx="5254928" cy="1487670"/>
        </p:xfrm>
        <a:graphic>
          <a:graphicData uri="http://schemas.openxmlformats.org/drawingml/2006/table">
            <a:tbl>
              <a:tblPr firstRow="1" bandRow="1">
                <a:tableStyleId>{5C22544A-7EE6-4342-B048-85BDC9FD1C3A}</a:tableStyleId>
              </a:tblPr>
              <a:tblGrid>
                <a:gridCol w="3557352">
                  <a:extLst>
                    <a:ext uri="{9D8B030D-6E8A-4147-A177-3AD203B41FA5}">
                      <a16:colId xmlns:a16="http://schemas.microsoft.com/office/drawing/2014/main" val="658830611"/>
                    </a:ext>
                  </a:extLst>
                </a:gridCol>
                <a:gridCol w="1697576">
                  <a:extLst>
                    <a:ext uri="{9D8B030D-6E8A-4147-A177-3AD203B41FA5}">
                      <a16:colId xmlns:a16="http://schemas.microsoft.com/office/drawing/2014/main" val="1266483728"/>
                    </a:ext>
                  </a:extLst>
                </a:gridCol>
              </a:tblGrid>
              <a:tr h="294894">
                <a:tc>
                  <a:txBody>
                    <a:bodyPr/>
                    <a:lstStyle/>
                    <a:p>
                      <a:endParaRPr lang="en-US" sz="1600" dirty="0">
                        <a:latin typeface="+mn-lt"/>
                      </a:endParaRPr>
                    </a:p>
                  </a:txBody>
                  <a:tcPr anchor="ctr"/>
                </a:tc>
                <a:tc>
                  <a:txBody>
                    <a:bodyPr/>
                    <a:lstStyle/>
                    <a:p>
                      <a:pPr algn="ctr"/>
                      <a:r>
                        <a:rPr lang="en-US" sz="1600" dirty="0">
                          <a:latin typeface="+mn-lt"/>
                        </a:rPr>
                        <a:t>ORR</a:t>
                      </a:r>
                    </a:p>
                  </a:txBody>
                  <a:tcPr anchor="ctr"/>
                </a:tc>
                <a:extLst>
                  <a:ext uri="{0D108BD9-81ED-4DB2-BD59-A6C34878D82A}">
                    <a16:rowId xmlns:a16="http://schemas.microsoft.com/office/drawing/2014/main" val="4025075874"/>
                  </a:ext>
                </a:extLst>
              </a:tr>
              <a:tr h="294894">
                <a:tc>
                  <a:txBody>
                    <a:bodyPr/>
                    <a:lstStyle/>
                    <a:p>
                      <a:r>
                        <a:rPr lang="en-US" sz="1600" dirty="0">
                          <a:latin typeface="+mn-lt"/>
                        </a:rPr>
                        <a:t>Prior Chemo only (n = 125)</a:t>
                      </a:r>
                    </a:p>
                  </a:txBody>
                  <a:tcPr anchor="ctr"/>
                </a:tc>
                <a:tc>
                  <a:txBody>
                    <a:bodyPr/>
                    <a:lstStyle/>
                    <a:p>
                      <a:pPr algn="ctr"/>
                      <a:r>
                        <a:rPr lang="en-US" sz="1600" dirty="0">
                          <a:latin typeface="+mn-lt"/>
                        </a:rPr>
                        <a:t>40% (31-49)</a:t>
                      </a:r>
                    </a:p>
                  </a:txBody>
                  <a:tcPr anchor="ctr"/>
                </a:tc>
                <a:extLst>
                  <a:ext uri="{0D108BD9-81ED-4DB2-BD59-A6C34878D82A}">
                    <a16:rowId xmlns:a16="http://schemas.microsoft.com/office/drawing/2014/main" val="3568462321"/>
                  </a:ext>
                </a:extLst>
              </a:tr>
              <a:tr h="408555">
                <a:tc>
                  <a:txBody>
                    <a:bodyPr/>
                    <a:lstStyle/>
                    <a:p>
                      <a:r>
                        <a:rPr lang="en-US" sz="1600" dirty="0">
                          <a:latin typeface="+mn-lt"/>
                        </a:rPr>
                        <a:t>Prior Ami, no other Exon 20 TKIs (n = 30)</a:t>
                      </a:r>
                    </a:p>
                  </a:txBody>
                  <a:tcPr anchor="ctr"/>
                </a:tc>
                <a:tc>
                  <a:txBody>
                    <a:bodyPr/>
                    <a:lstStyle/>
                    <a:p>
                      <a:pPr algn="ctr"/>
                      <a:r>
                        <a:rPr lang="en-US" sz="1600" dirty="0">
                          <a:latin typeface="+mn-lt"/>
                        </a:rPr>
                        <a:t>30% (15-49)</a:t>
                      </a:r>
                    </a:p>
                  </a:txBody>
                  <a:tcPr anchor="ctr"/>
                </a:tc>
                <a:extLst>
                  <a:ext uri="{0D108BD9-81ED-4DB2-BD59-A6C34878D82A}">
                    <a16:rowId xmlns:a16="http://schemas.microsoft.com/office/drawing/2014/main" val="3026644089"/>
                  </a:ext>
                </a:extLst>
              </a:tr>
              <a:tr h="408555">
                <a:tc>
                  <a:txBody>
                    <a:bodyPr/>
                    <a:lstStyle/>
                    <a:p>
                      <a:r>
                        <a:rPr lang="en-US" sz="1600" dirty="0">
                          <a:latin typeface="+mn-lt"/>
                        </a:rPr>
                        <a:t>Prior Ami + prior Exon 20 TKIs (n = 21)</a:t>
                      </a:r>
                    </a:p>
                  </a:txBody>
                  <a:tcPr anchor="ctr"/>
                </a:tc>
                <a:tc>
                  <a:txBody>
                    <a:bodyPr/>
                    <a:lstStyle/>
                    <a:p>
                      <a:pPr algn="ctr"/>
                      <a:r>
                        <a:rPr lang="en-US" sz="1600" dirty="0">
                          <a:latin typeface="+mn-lt"/>
                        </a:rPr>
                        <a:t>14% (3-36)</a:t>
                      </a:r>
                    </a:p>
                  </a:txBody>
                  <a:tcPr anchor="ctr"/>
                </a:tc>
                <a:extLst>
                  <a:ext uri="{0D108BD9-81ED-4DB2-BD59-A6C34878D82A}">
                    <a16:rowId xmlns:a16="http://schemas.microsoft.com/office/drawing/2014/main" val="4263544832"/>
                  </a:ext>
                </a:extLst>
              </a:tr>
            </a:tbl>
          </a:graphicData>
        </a:graphic>
      </p:graphicFrame>
      <p:sp>
        <p:nvSpPr>
          <p:cNvPr id="16" name="Rectangle 15">
            <a:extLst>
              <a:ext uri="{FF2B5EF4-FFF2-40B4-BE49-F238E27FC236}">
                <a16:creationId xmlns:a16="http://schemas.microsoft.com/office/drawing/2014/main" id="{8259EFCA-1C9C-B2E7-DE32-7FE2352CD313}"/>
              </a:ext>
            </a:extLst>
          </p:cNvPr>
          <p:cNvSpPr/>
          <p:nvPr/>
        </p:nvSpPr>
        <p:spPr>
          <a:xfrm>
            <a:off x="2304756" y="3206314"/>
            <a:ext cx="3703614" cy="8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B627AF-B1D8-BDF1-0B68-EBAD62E6547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47" t="15674" r="5221" b="13702"/>
          <a:stretch>
            <a:fillRect/>
          </a:stretch>
        </p:blipFill>
        <p:spPr bwMode="auto">
          <a:xfrm>
            <a:off x="149344" y="3086376"/>
            <a:ext cx="6442247" cy="28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0A88E2E3-A22C-E924-700C-6E2E7B9662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20" t="20763" r="6826" b="62604"/>
          <a:stretch>
            <a:fillRect/>
          </a:stretch>
        </p:blipFill>
        <p:spPr bwMode="auto">
          <a:xfrm>
            <a:off x="775017" y="5151120"/>
            <a:ext cx="4152583" cy="73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517CAFE-8F3D-BA9E-90BD-B3F47551988A}"/>
              </a:ext>
            </a:extLst>
          </p:cNvPr>
          <p:cNvSpPr/>
          <p:nvPr/>
        </p:nvSpPr>
        <p:spPr>
          <a:xfrm>
            <a:off x="2304756" y="3206314"/>
            <a:ext cx="4152582" cy="8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13">
            <a:extLst>
              <a:ext uri="{FF2B5EF4-FFF2-40B4-BE49-F238E27FC236}">
                <a16:creationId xmlns:a16="http://schemas.microsoft.com/office/drawing/2014/main" id="{236AEA89-97CD-6F47-D09A-8AAFC8411306}"/>
              </a:ext>
            </a:extLst>
          </p:cNvPr>
          <p:cNvSpPr txBox="1">
            <a:spLocks noChangeArrowheads="1"/>
          </p:cNvSpPr>
          <p:nvPr/>
        </p:nvSpPr>
        <p:spPr bwMode="auto">
          <a:xfrm>
            <a:off x="775017" y="6227899"/>
            <a:ext cx="10641965" cy="67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Yu HA et al. ASCO 2025;Abstract 8503. Piotrowska Z.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J Clin Oncol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 2025;43(13):1523-1526. Yu HA et al. ESMO 2025;Abstract 1847MO.</a:t>
            </a:r>
          </a:p>
        </p:txBody>
      </p:sp>
    </p:spTree>
    <p:extLst>
      <p:ext uri="{BB962C8B-B14F-4D97-AF65-F5344CB8AC3E}">
        <p14:creationId xmlns:p14="http://schemas.microsoft.com/office/powerpoint/2010/main" val="656871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02316-802E-FDC9-53D6-AF8F2B9A3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96E5F-A2C5-92A5-8841-6A1DE152C0DC}"/>
              </a:ext>
            </a:extLst>
          </p:cNvPr>
          <p:cNvSpPr>
            <a:spLocks noGrp="1"/>
          </p:cNvSpPr>
          <p:nvPr>
            <p:ph type="title"/>
          </p:nvPr>
        </p:nvSpPr>
        <p:spPr>
          <a:xfrm>
            <a:off x="233152" y="133696"/>
            <a:ext cx="11958848" cy="914400"/>
          </a:xfrm>
        </p:spPr>
        <p:txBody>
          <a:bodyPr/>
          <a:lstStyle/>
          <a:p>
            <a:r>
              <a:rPr lang="en-US" sz="3600" b="1" dirty="0" err="1">
                <a:latin typeface="Georgia" panose="02040502050405020303" pitchFamily="18" charset="0"/>
              </a:rPr>
              <a:t>Zipalertinib</a:t>
            </a:r>
            <a:r>
              <a:rPr lang="en-US" sz="3600" b="1" dirty="0">
                <a:latin typeface="Georgia" panose="02040502050405020303" pitchFamily="18" charset="0"/>
              </a:rPr>
              <a:t>: Activity after Amivantamab</a:t>
            </a:r>
          </a:p>
        </p:txBody>
      </p:sp>
      <p:sp>
        <p:nvSpPr>
          <p:cNvPr id="11" name="Rectangle 10">
            <a:extLst>
              <a:ext uri="{FF2B5EF4-FFF2-40B4-BE49-F238E27FC236}">
                <a16:creationId xmlns:a16="http://schemas.microsoft.com/office/drawing/2014/main" id="{C62370ED-9162-E500-935D-C5C223A1E7BD}"/>
              </a:ext>
            </a:extLst>
          </p:cNvPr>
          <p:cNvSpPr/>
          <p:nvPr/>
        </p:nvSpPr>
        <p:spPr>
          <a:xfrm>
            <a:off x="9383339" y="2399195"/>
            <a:ext cx="1622799" cy="102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982C5E41-E9D9-5CF6-FCB0-2B698C02D834}"/>
              </a:ext>
            </a:extLst>
          </p:cNvPr>
          <p:cNvGraphicFramePr>
            <a:graphicFrameLocks noGrp="1"/>
          </p:cNvGraphicFramePr>
          <p:nvPr/>
        </p:nvGraphicFramePr>
        <p:xfrm>
          <a:off x="531138" y="1503138"/>
          <a:ext cx="5254928" cy="1487670"/>
        </p:xfrm>
        <a:graphic>
          <a:graphicData uri="http://schemas.openxmlformats.org/drawingml/2006/table">
            <a:tbl>
              <a:tblPr firstRow="1" bandRow="1">
                <a:tableStyleId>{5C22544A-7EE6-4342-B048-85BDC9FD1C3A}</a:tableStyleId>
              </a:tblPr>
              <a:tblGrid>
                <a:gridCol w="3557352">
                  <a:extLst>
                    <a:ext uri="{9D8B030D-6E8A-4147-A177-3AD203B41FA5}">
                      <a16:colId xmlns:a16="http://schemas.microsoft.com/office/drawing/2014/main" val="658830611"/>
                    </a:ext>
                  </a:extLst>
                </a:gridCol>
                <a:gridCol w="1697576">
                  <a:extLst>
                    <a:ext uri="{9D8B030D-6E8A-4147-A177-3AD203B41FA5}">
                      <a16:colId xmlns:a16="http://schemas.microsoft.com/office/drawing/2014/main" val="1266483728"/>
                    </a:ext>
                  </a:extLst>
                </a:gridCol>
              </a:tblGrid>
              <a:tr h="294894">
                <a:tc>
                  <a:txBody>
                    <a:bodyPr/>
                    <a:lstStyle/>
                    <a:p>
                      <a:endParaRPr lang="en-US" sz="1600" dirty="0">
                        <a:latin typeface="+mn-lt"/>
                      </a:endParaRPr>
                    </a:p>
                  </a:txBody>
                  <a:tcPr anchor="ctr"/>
                </a:tc>
                <a:tc>
                  <a:txBody>
                    <a:bodyPr/>
                    <a:lstStyle/>
                    <a:p>
                      <a:pPr algn="ctr"/>
                      <a:r>
                        <a:rPr lang="en-US" sz="1600" dirty="0">
                          <a:latin typeface="+mn-lt"/>
                        </a:rPr>
                        <a:t>ORR</a:t>
                      </a:r>
                    </a:p>
                  </a:txBody>
                  <a:tcPr anchor="ctr"/>
                </a:tc>
                <a:extLst>
                  <a:ext uri="{0D108BD9-81ED-4DB2-BD59-A6C34878D82A}">
                    <a16:rowId xmlns:a16="http://schemas.microsoft.com/office/drawing/2014/main" val="4025075874"/>
                  </a:ext>
                </a:extLst>
              </a:tr>
              <a:tr h="294894">
                <a:tc>
                  <a:txBody>
                    <a:bodyPr/>
                    <a:lstStyle/>
                    <a:p>
                      <a:r>
                        <a:rPr lang="en-US" sz="1600" dirty="0">
                          <a:latin typeface="+mn-lt"/>
                        </a:rPr>
                        <a:t>Prior Chemo only (n = 125)</a:t>
                      </a:r>
                    </a:p>
                  </a:txBody>
                  <a:tcPr anchor="ctr"/>
                </a:tc>
                <a:tc>
                  <a:txBody>
                    <a:bodyPr/>
                    <a:lstStyle/>
                    <a:p>
                      <a:pPr algn="ctr"/>
                      <a:r>
                        <a:rPr lang="en-US" sz="1600" dirty="0">
                          <a:latin typeface="+mn-lt"/>
                        </a:rPr>
                        <a:t>40% (31-49)</a:t>
                      </a:r>
                    </a:p>
                  </a:txBody>
                  <a:tcPr anchor="ctr"/>
                </a:tc>
                <a:extLst>
                  <a:ext uri="{0D108BD9-81ED-4DB2-BD59-A6C34878D82A}">
                    <a16:rowId xmlns:a16="http://schemas.microsoft.com/office/drawing/2014/main" val="3568462321"/>
                  </a:ext>
                </a:extLst>
              </a:tr>
              <a:tr h="408555">
                <a:tc>
                  <a:txBody>
                    <a:bodyPr/>
                    <a:lstStyle/>
                    <a:p>
                      <a:r>
                        <a:rPr lang="en-US" sz="1600" dirty="0">
                          <a:latin typeface="+mn-lt"/>
                        </a:rPr>
                        <a:t>Prior Ami, no other Exon 20 TKIs (n = 30)</a:t>
                      </a:r>
                    </a:p>
                  </a:txBody>
                  <a:tcPr anchor="ctr"/>
                </a:tc>
                <a:tc>
                  <a:txBody>
                    <a:bodyPr/>
                    <a:lstStyle/>
                    <a:p>
                      <a:pPr algn="ctr"/>
                      <a:r>
                        <a:rPr lang="en-US" sz="1600" dirty="0">
                          <a:latin typeface="+mn-lt"/>
                        </a:rPr>
                        <a:t>30% (15-49)</a:t>
                      </a:r>
                    </a:p>
                  </a:txBody>
                  <a:tcPr anchor="ctr"/>
                </a:tc>
                <a:extLst>
                  <a:ext uri="{0D108BD9-81ED-4DB2-BD59-A6C34878D82A}">
                    <a16:rowId xmlns:a16="http://schemas.microsoft.com/office/drawing/2014/main" val="3026644089"/>
                  </a:ext>
                </a:extLst>
              </a:tr>
              <a:tr h="408555">
                <a:tc>
                  <a:txBody>
                    <a:bodyPr/>
                    <a:lstStyle/>
                    <a:p>
                      <a:r>
                        <a:rPr lang="en-US" sz="1600" dirty="0">
                          <a:latin typeface="+mn-lt"/>
                        </a:rPr>
                        <a:t>Prior Ami + prior Exon 20 TKIs (n = 21)</a:t>
                      </a:r>
                    </a:p>
                  </a:txBody>
                  <a:tcPr anchor="ctr"/>
                </a:tc>
                <a:tc>
                  <a:txBody>
                    <a:bodyPr/>
                    <a:lstStyle/>
                    <a:p>
                      <a:pPr algn="ctr"/>
                      <a:r>
                        <a:rPr lang="en-US" sz="1600" dirty="0">
                          <a:latin typeface="+mn-lt"/>
                        </a:rPr>
                        <a:t>14% (3-36)</a:t>
                      </a:r>
                    </a:p>
                  </a:txBody>
                  <a:tcPr anchor="ctr"/>
                </a:tc>
                <a:extLst>
                  <a:ext uri="{0D108BD9-81ED-4DB2-BD59-A6C34878D82A}">
                    <a16:rowId xmlns:a16="http://schemas.microsoft.com/office/drawing/2014/main" val="4263544832"/>
                  </a:ext>
                </a:extLst>
              </a:tr>
            </a:tbl>
          </a:graphicData>
        </a:graphic>
      </p:graphicFrame>
      <p:sp>
        <p:nvSpPr>
          <p:cNvPr id="16" name="Rectangle 15">
            <a:extLst>
              <a:ext uri="{FF2B5EF4-FFF2-40B4-BE49-F238E27FC236}">
                <a16:creationId xmlns:a16="http://schemas.microsoft.com/office/drawing/2014/main" id="{2E1A6D31-5F2A-2967-6F69-FA1B0CEB299C}"/>
              </a:ext>
            </a:extLst>
          </p:cNvPr>
          <p:cNvSpPr/>
          <p:nvPr/>
        </p:nvSpPr>
        <p:spPr>
          <a:xfrm>
            <a:off x="2304756" y="3206314"/>
            <a:ext cx="3703614" cy="8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descr="A screenshot of a graph&#10;&#10;AI-generated content may be incorrect.">
            <a:extLst>
              <a:ext uri="{FF2B5EF4-FFF2-40B4-BE49-F238E27FC236}">
                <a16:creationId xmlns:a16="http://schemas.microsoft.com/office/drawing/2014/main" id="{61693D21-DDE7-3F26-2F12-34DF4D991D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879" b="51820"/>
          <a:stretch>
            <a:fillRect/>
          </a:stretch>
        </p:blipFill>
        <p:spPr>
          <a:xfrm>
            <a:off x="6796120" y="1067503"/>
            <a:ext cx="4735211" cy="2361495"/>
          </a:xfrm>
          <a:prstGeom prst="rect">
            <a:avLst/>
          </a:prstGeom>
        </p:spPr>
      </p:pic>
      <p:pic>
        <p:nvPicPr>
          <p:cNvPr id="4" name="Picture 2">
            <a:extLst>
              <a:ext uri="{FF2B5EF4-FFF2-40B4-BE49-F238E27FC236}">
                <a16:creationId xmlns:a16="http://schemas.microsoft.com/office/drawing/2014/main" id="{74E3B90A-3785-072E-624A-60B3E74F951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447" t="15674" r="5221" b="13702"/>
          <a:stretch>
            <a:fillRect/>
          </a:stretch>
        </p:blipFill>
        <p:spPr bwMode="auto">
          <a:xfrm>
            <a:off x="149344" y="3086376"/>
            <a:ext cx="6442247" cy="28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B352D62E-8263-5B93-2D4C-99B27CAA88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20" t="20763" r="6826" b="62604"/>
          <a:stretch>
            <a:fillRect/>
          </a:stretch>
        </p:blipFill>
        <p:spPr bwMode="auto">
          <a:xfrm>
            <a:off x="775017" y="5151120"/>
            <a:ext cx="4152583" cy="73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D4897FC-D5F9-8BCD-A1B3-B6EB28523736}"/>
              </a:ext>
            </a:extLst>
          </p:cNvPr>
          <p:cNvSpPr/>
          <p:nvPr/>
        </p:nvSpPr>
        <p:spPr>
          <a:xfrm>
            <a:off x="2304756" y="3206314"/>
            <a:ext cx="4152582" cy="8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13">
            <a:extLst>
              <a:ext uri="{FF2B5EF4-FFF2-40B4-BE49-F238E27FC236}">
                <a16:creationId xmlns:a16="http://schemas.microsoft.com/office/drawing/2014/main" id="{DFB6021D-46BE-130D-5907-41BA655C0B42}"/>
              </a:ext>
            </a:extLst>
          </p:cNvPr>
          <p:cNvSpPr txBox="1">
            <a:spLocks noChangeArrowheads="1"/>
          </p:cNvSpPr>
          <p:nvPr/>
        </p:nvSpPr>
        <p:spPr bwMode="auto">
          <a:xfrm>
            <a:off x="775017" y="6227899"/>
            <a:ext cx="10641965" cy="67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Yu HA et al. ASCO 2025;Abstract 8503. Piotrowska Z.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J Clin Oncol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 2025;43(13):1523-1526. Yu HA et al. ESMO 2025;Abstract 1847MO.</a:t>
            </a:r>
          </a:p>
        </p:txBody>
      </p:sp>
    </p:spTree>
    <p:extLst>
      <p:ext uri="{BB962C8B-B14F-4D97-AF65-F5344CB8AC3E}">
        <p14:creationId xmlns:p14="http://schemas.microsoft.com/office/powerpoint/2010/main" val="4251926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2567D-BE81-ADF0-EA8A-6E525BEA0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49AF1-7B5F-07A3-2807-1B46F35376C4}"/>
              </a:ext>
            </a:extLst>
          </p:cNvPr>
          <p:cNvSpPr>
            <a:spLocks noGrp="1"/>
          </p:cNvSpPr>
          <p:nvPr>
            <p:ph type="title"/>
          </p:nvPr>
        </p:nvSpPr>
        <p:spPr>
          <a:xfrm>
            <a:off x="233152" y="133696"/>
            <a:ext cx="11958848" cy="914400"/>
          </a:xfrm>
        </p:spPr>
        <p:txBody>
          <a:bodyPr/>
          <a:lstStyle/>
          <a:p>
            <a:r>
              <a:rPr lang="en-US" sz="3600" b="1" dirty="0">
                <a:latin typeface="Georgia" panose="02040502050405020303" pitchFamily="18" charset="0"/>
              </a:rPr>
              <a:t>Zipalertinib: Activity after Amivantamab</a:t>
            </a:r>
          </a:p>
        </p:txBody>
      </p:sp>
      <p:pic>
        <p:nvPicPr>
          <p:cNvPr id="6" name="Picture 2">
            <a:extLst>
              <a:ext uri="{FF2B5EF4-FFF2-40B4-BE49-F238E27FC236}">
                <a16:creationId xmlns:a16="http://schemas.microsoft.com/office/drawing/2014/main" id="{F56F23C6-38E7-BDAA-326F-D2D2DAE9F7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47" t="15674" r="5221" b="13702"/>
          <a:stretch>
            <a:fillRect/>
          </a:stretch>
        </p:blipFill>
        <p:spPr bwMode="auto">
          <a:xfrm>
            <a:off x="149344" y="3086376"/>
            <a:ext cx="6442247" cy="28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B9E54217-F401-A844-F453-F780D538D2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20" t="20763" r="6826" b="62604"/>
          <a:stretch>
            <a:fillRect/>
          </a:stretch>
        </p:blipFill>
        <p:spPr bwMode="auto">
          <a:xfrm>
            <a:off x="775017" y="5151120"/>
            <a:ext cx="4152583" cy="73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2FDD836D-2AC8-8F88-EA1E-FA795F2537BA}"/>
              </a:ext>
            </a:extLst>
          </p:cNvPr>
          <p:cNvSpPr/>
          <p:nvPr/>
        </p:nvSpPr>
        <p:spPr>
          <a:xfrm>
            <a:off x="9383339" y="2399195"/>
            <a:ext cx="1622799" cy="1029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957D08EC-64A4-2A16-1096-EADC835D730A}"/>
              </a:ext>
            </a:extLst>
          </p:cNvPr>
          <p:cNvGraphicFramePr>
            <a:graphicFrameLocks noGrp="1"/>
          </p:cNvGraphicFramePr>
          <p:nvPr/>
        </p:nvGraphicFramePr>
        <p:xfrm>
          <a:off x="531138" y="1503138"/>
          <a:ext cx="5254928" cy="1487670"/>
        </p:xfrm>
        <a:graphic>
          <a:graphicData uri="http://schemas.openxmlformats.org/drawingml/2006/table">
            <a:tbl>
              <a:tblPr firstRow="1" bandRow="1">
                <a:tableStyleId>{5C22544A-7EE6-4342-B048-85BDC9FD1C3A}</a:tableStyleId>
              </a:tblPr>
              <a:tblGrid>
                <a:gridCol w="3557352">
                  <a:extLst>
                    <a:ext uri="{9D8B030D-6E8A-4147-A177-3AD203B41FA5}">
                      <a16:colId xmlns:a16="http://schemas.microsoft.com/office/drawing/2014/main" val="658830611"/>
                    </a:ext>
                  </a:extLst>
                </a:gridCol>
                <a:gridCol w="1697576">
                  <a:extLst>
                    <a:ext uri="{9D8B030D-6E8A-4147-A177-3AD203B41FA5}">
                      <a16:colId xmlns:a16="http://schemas.microsoft.com/office/drawing/2014/main" val="1266483728"/>
                    </a:ext>
                  </a:extLst>
                </a:gridCol>
              </a:tblGrid>
              <a:tr h="294894">
                <a:tc>
                  <a:txBody>
                    <a:bodyPr/>
                    <a:lstStyle/>
                    <a:p>
                      <a:endParaRPr lang="en-US" sz="1600" dirty="0">
                        <a:latin typeface="+mn-lt"/>
                      </a:endParaRPr>
                    </a:p>
                  </a:txBody>
                  <a:tcPr anchor="ctr"/>
                </a:tc>
                <a:tc>
                  <a:txBody>
                    <a:bodyPr/>
                    <a:lstStyle/>
                    <a:p>
                      <a:pPr algn="ctr"/>
                      <a:r>
                        <a:rPr lang="en-US" sz="1600" dirty="0">
                          <a:latin typeface="+mn-lt"/>
                        </a:rPr>
                        <a:t>ORR</a:t>
                      </a:r>
                    </a:p>
                  </a:txBody>
                  <a:tcPr anchor="ctr"/>
                </a:tc>
                <a:extLst>
                  <a:ext uri="{0D108BD9-81ED-4DB2-BD59-A6C34878D82A}">
                    <a16:rowId xmlns:a16="http://schemas.microsoft.com/office/drawing/2014/main" val="4025075874"/>
                  </a:ext>
                </a:extLst>
              </a:tr>
              <a:tr h="294894">
                <a:tc>
                  <a:txBody>
                    <a:bodyPr/>
                    <a:lstStyle/>
                    <a:p>
                      <a:r>
                        <a:rPr lang="en-US" sz="1600" dirty="0">
                          <a:latin typeface="+mn-lt"/>
                        </a:rPr>
                        <a:t>Prior Chemo only (n = 125)</a:t>
                      </a:r>
                    </a:p>
                  </a:txBody>
                  <a:tcPr anchor="ctr"/>
                </a:tc>
                <a:tc>
                  <a:txBody>
                    <a:bodyPr/>
                    <a:lstStyle/>
                    <a:p>
                      <a:pPr algn="ctr"/>
                      <a:r>
                        <a:rPr lang="en-US" sz="1600" dirty="0">
                          <a:latin typeface="+mn-lt"/>
                        </a:rPr>
                        <a:t>40% (31-49)</a:t>
                      </a:r>
                    </a:p>
                  </a:txBody>
                  <a:tcPr anchor="ctr"/>
                </a:tc>
                <a:extLst>
                  <a:ext uri="{0D108BD9-81ED-4DB2-BD59-A6C34878D82A}">
                    <a16:rowId xmlns:a16="http://schemas.microsoft.com/office/drawing/2014/main" val="3568462321"/>
                  </a:ext>
                </a:extLst>
              </a:tr>
              <a:tr h="408555">
                <a:tc>
                  <a:txBody>
                    <a:bodyPr/>
                    <a:lstStyle/>
                    <a:p>
                      <a:r>
                        <a:rPr lang="en-US" sz="1600" dirty="0">
                          <a:latin typeface="+mn-lt"/>
                        </a:rPr>
                        <a:t>Prior Ami, no other Exon 20 TKIs (n = 30)</a:t>
                      </a:r>
                    </a:p>
                  </a:txBody>
                  <a:tcPr anchor="ctr"/>
                </a:tc>
                <a:tc>
                  <a:txBody>
                    <a:bodyPr/>
                    <a:lstStyle/>
                    <a:p>
                      <a:pPr algn="ctr"/>
                      <a:r>
                        <a:rPr lang="en-US" sz="1600" dirty="0">
                          <a:latin typeface="+mn-lt"/>
                        </a:rPr>
                        <a:t>30% (15-49)</a:t>
                      </a:r>
                    </a:p>
                  </a:txBody>
                  <a:tcPr anchor="ctr"/>
                </a:tc>
                <a:extLst>
                  <a:ext uri="{0D108BD9-81ED-4DB2-BD59-A6C34878D82A}">
                    <a16:rowId xmlns:a16="http://schemas.microsoft.com/office/drawing/2014/main" val="3026644089"/>
                  </a:ext>
                </a:extLst>
              </a:tr>
              <a:tr h="408555">
                <a:tc>
                  <a:txBody>
                    <a:bodyPr/>
                    <a:lstStyle/>
                    <a:p>
                      <a:r>
                        <a:rPr lang="en-US" sz="1600" dirty="0">
                          <a:latin typeface="+mn-lt"/>
                        </a:rPr>
                        <a:t>Prior Ami + prior Exon 20 TKIs (n = 21)</a:t>
                      </a:r>
                    </a:p>
                  </a:txBody>
                  <a:tcPr anchor="ctr"/>
                </a:tc>
                <a:tc>
                  <a:txBody>
                    <a:bodyPr/>
                    <a:lstStyle/>
                    <a:p>
                      <a:pPr algn="ctr"/>
                      <a:r>
                        <a:rPr lang="en-US" sz="1600" dirty="0">
                          <a:latin typeface="+mn-lt"/>
                        </a:rPr>
                        <a:t>14% (3-36)</a:t>
                      </a:r>
                    </a:p>
                  </a:txBody>
                  <a:tcPr anchor="ctr"/>
                </a:tc>
                <a:extLst>
                  <a:ext uri="{0D108BD9-81ED-4DB2-BD59-A6C34878D82A}">
                    <a16:rowId xmlns:a16="http://schemas.microsoft.com/office/drawing/2014/main" val="4263544832"/>
                  </a:ext>
                </a:extLst>
              </a:tr>
            </a:tbl>
          </a:graphicData>
        </a:graphic>
      </p:graphicFrame>
      <p:pic>
        <p:nvPicPr>
          <p:cNvPr id="15" name="Picture 14" descr="A table with numbers and text&#10;&#10;AI-generated content may be incorrect.">
            <a:extLst>
              <a:ext uri="{FF2B5EF4-FFF2-40B4-BE49-F238E27FC236}">
                <a16:creationId xmlns:a16="http://schemas.microsoft.com/office/drawing/2014/main" id="{282B856A-CABE-96E0-40E8-96C19DFF6B50}"/>
              </a:ext>
            </a:extLst>
          </p:cNvPr>
          <p:cNvPicPr>
            <a:picLocks noChangeAspect="1"/>
          </p:cNvPicPr>
          <p:nvPr/>
        </p:nvPicPr>
        <p:blipFill>
          <a:blip r:embed="rId5"/>
          <a:stretch>
            <a:fillRect/>
          </a:stretch>
        </p:blipFill>
        <p:spPr>
          <a:xfrm>
            <a:off x="6400799" y="3524567"/>
            <a:ext cx="5566927" cy="2815273"/>
          </a:xfrm>
          <a:prstGeom prst="rect">
            <a:avLst/>
          </a:prstGeom>
        </p:spPr>
      </p:pic>
      <p:sp>
        <p:nvSpPr>
          <p:cNvPr id="16" name="Rectangle 15">
            <a:extLst>
              <a:ext uri="{FF2B5EF4-FFF2-40B4-BE49-F238E27FC236}">
                <a16:creationId xmlns:a16="http://schemas.microsoft.com/office/drawing/2014/main" id="{C7DED7CB-D4D8-0992-8B40-79EBCDC11061}"/>
              </a:ext>
            </a:extLst>
          </p:cNvPr>
          <p:cNvSpPr/>
          <p:nvPr/>
        </p:nvSpPr>
        <p:spPr>
          <a:xfrm>
            <a:off x="2304756" y="3206314"/>
            <a:ext cx="4152582" cy="82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extBox 13">
            <a:extLst>
              <a:ext uri="{FF2B5EF4-FFF2-40B4-BE49-F238E27FC236}">
                <a16:creationId xmlns:a16="http://schemas.microsoft.com/office/drawing/2014/main" id="{552703DE-F6C9-7C46-90A5-17C51D77505D}"/>
              </a:ext>
            </a:extLst>
          </p:cNvPr>
          <p:cNvSpPr txBox="1">
            <a:spLocks noChangeArrowheads="1"/>
          </p:cNvSpPr>
          <p:nvPr/>
        </p:nvSpPr>
        <p:spPr bwMode="auto">
          <a:xfrm>
            <a:off x="775017" y="6227899"/>
            <a:ext cx="10641965" cy="67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chorCtr="0">
            <a:noAutofit/>
          </a:bodyPr>
          <a:lstStyle>
            <a:lvl1pPr eaLnBrk="0" hangingPunct="0">
              <a:defRPr sz="1200">
                <a:solidFill>
                  <a:srgbClr val="000000"/>
                </a:solidFill>
                <a:latin typeface="Gill Sans" charset="0"/>
                <a:ea typeface="Heiti SC Light" charset="0"/>
                <a:cs typeface="Heiti SC Light" charset="0"/>
                <a:sym typeface="Gill Sans" charset="0"/>
              </a:defRPr>
            </a:lvl1pPr>
            <a:lvl2pPr marL="742950" indent="-285750" eaLnBrk="0" hangingPunct="0">
              <a:defRPr sz="1200">
                <a:solidFill>
                  <a:srgbClr val="000000"/>
                </a:solidFill>
                <a:latin typeface="Gill Sans" charset="0"/>
                <a:ea typeface="Heiti SC Light" charset="0"/>
                <a:cs typeface="Heiti SC Light" charset="0"/>
                <a:sym typeface="Gill Sans" charset="0"/>
              </a:defRPr>
            </a:lvl2pPr>
            <a:lvl3pPr marL="1143000" indent="-228600" eaLnBrk="0" hangingPunct="0">
              <a:defRPr sz="1200">
                <a:solidFill>
                  <a:srgbClr val="000000"/>
                </a:solidFill>
                <a:latin typeface="Gill Sans" charset="0"/>
                <a:ea typeface="Heiti SC Light" charset="0"/>
                <a:cs typeface="Heiti SC Light" charset="0"/>
                <a:sym typeface="Gill Sans" charset="0"/>
              </a:defRPr>
            </a:lvl3pPr>
            <a:lvl4pPr marL="1600200" indent="-228600" eaLnBrk="0" hangingPunct="0">
              <a:defRPr sz="1200">
                <a:solidFill>
                  <a:srgbClr val="000000"/>
                </a:solidFill>
                <a:latin typeface="Gill Sans" charset="0"/>
                <a:ea typeface="Heiti SC Light" charset="0"/>
                <a:cs typeface="Heiti SC Light" charset="0"/>
                <a:sym typeface="Gill Sans" charset="0"/>
              </a:defRPr>
            </a:lvl4pPr>
            <a:lvl5pPr marL="2057400" indent="-228600" eaLnBrk="0" hangingPunct="0">
              <a:defRPr sz="12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1200">
                <a:solidFill>
                  <a:srgbClr val="000000"/>
                </a:solidFill>
                <a:latin typeface="Gill Sans" charset="0"/>
                <a:ea typeface="Heiti SC Light" charset="0"/>
                <a:cs typeface="Heiti SC Light" charset="0"/>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Yu HA et al. ASCO 2025;Abstract 8503. Piotrowska Z. </a:t>
            </a:r>
            <a:r>
              <a:rPr kumimoji="0" lang="en-US" sz="1200" b="0" i="1"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J Clin Oncol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Heiti SC Light" charset="0"/>
                <a:cs typeface="Arial" panose="020B0604020202020204" pitchFamily="34" charset="0"/>
                <a:sym typeface="Century Gothic"/>
              </a:rPr>
              <a:t>. 2025;43(13):1523-1526. Yu HA et al. ESMO 2025;Abstract 1847MO.</a:t>
            </a:r>
          </a:p>
        </p:txBody>
      </p:sp>
      <p:pic>
        <p:nvPicPr>
          <p:cNvPr id="5" name="Picture 4" descr="A screenshot of a graph&#10;&#10;AI-generated content may be incorrect.">
            <a:extLst>
              <a:ext uri="{FF2B5EF4-FFF2-40B4-BE49-F238E27FC236}">
                <a16:creationId xmlns:a16="http://schemas.microsoft.com/office/drawing/2014/main" id="{969FB422-F593-EF29-E8E7-874C8937F3C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t="2879" b="51820"/>
          <a:stretch>
            <a:fillRect/>
          </a:stretch>
        </p:blipFill>
        <p:spPr>
          <a:xfrm>
            <a:off x="6796120" y="1067503"/>
            <a:ext cx="4735211" cy="2361495"/>
          </a:xfrm>
          <a:prstGeom prst="rect">
            <a:avLst/>
          </a:prstGeom>
        </p:spPr>
      </p:pic>
    </p:spTree>
    <p:extLst>
      <p:ext uri="{BB962C8B-B14F-4D97-AF65-F5344CB8AC3E}">
        <p14:creationId xmlns:p14="http://schemas.microsoft.com/office/powerpoint/2010/main" val="4182906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519F-B92B-2E83-77AC-5654EB8DAC74}"/>
              </a:ext>
            </a:extLst>
          </p:cNvPr>
          <p:cNvSpPr>
            <a:spLocks noGrp="1"/>
          </p:cNvSpPr>
          <p:nvPr>
            <p:ph type="title"/>
          </p:nvPr>
        </p:nvSpPr>
        <p:spPr>
          <a:xfrm>
            <a:off x="131108" y="225362"/>
            <a:ext cx="11315700" cy="914400"/>
          </a:xfrm>
        </p:spPr>
        <p:txBody>
          <a:bodyPr/>
          <a:lstStyle/>
          <a:p>
            <a:r>
              <a:rPr lang="en-US" sz="3600" b="1" dirty="0">
                <a:latin typeface="Georgia" panose="02040502050405020303" pitchFamily="18" charset="0"/>
              </a:rPr>
              <a:t>Ongoing First-Line EGFR Exon 20 TKI Trials</a:t>
            </a:r>
          </a:p>
        </p:txBody>
      </p:sp>
      <p:sp>
        <p:nvSpPr>
          <p:cNvPr id="30" name="Rectangle 29">
            <a:extLst>
              <a:ext uri="{FF2B5EF4-FFF2-40B4-BE49-F238E27FC236}">
                <a16:creationId xmlns:a16="http://schemas.microsoft.com/office/drawing/2014/main" id="{4CA9199F-A070-EA15-939B-9F0D19F411F2}"/>
              </a:ext>
            </a:extLst>
          </p:cNvPr>
          <p:cNvSpPr/>
          <p:nvPr/>
        </p:nvSpPr>
        <p:spPr bwMode="auto">
          <a:xfrm>
            <a:off x="4249270" y="1507883"/>
            <a:ext cx="3079376" cy="537882"/>
          </a:xfrm>
          <a:prstGeom prst="rect">
            <a:avLst/>
          </a:prstGeom>
          <a:solidFill>
            <a:srgbClr val="002060"/>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a:ea typeface="ＭＳ Ｐゴシック" charset="-128"/>
                <a:cs typeface="Arial" panose="020B0604020202020204" pitchFamily="34" charset="0"/>
              </a:rPr>
              <a:t>Zipalertinib + Chemo</a:t>
            </a:r>
          </a:p>
        </p:txBody>
      </p:sp>
      <p:sp>
        <p:nvSpPr>
          <p:cNvPr id="31" name="Rectangle 30">
            <a:extLst>
              <a:ext uri="{FF2B5EF4-FFF2-40B4-BE49-F238E27FC236}">
                <a16:creationId xmlns:a16="http://schemas.microsoft.com/office/drawing/2014/main" id="{5DE88F4A-C0BB-0132-589E-7DDFC09A1D77}"/>
              </a:ext>
            </a:extLst>
          </p:cNvPr>
          <p:cNvSpPr/>
          <p:nvPr/>
        </p:nvSpPr>
        <p:spPr bwMode="auto">
          <a:xfrm>
            <a:off x="4249270" y="2151528"/>
            <a:ext cx="3079376" cy="537882"/>
          </a:xfrm>
          <a:prstGeom prst="rect">
            <a:avLst/>
          </a:prstGeom>
          <a:solidFill>
            <a:srgbClr val="002060">
              <a:alpha val="25098"/>
            </a:srgbClr>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ＭＳ Ｐゴシック" charset="-128"/>
                <a:cs typeface="Arial" panose="020B0604020202020204" pitchFamily="34" charset="0"/>
              </a:rPr>
              <a:t>Chemo</a:t>
            </a:r>
          </a:p>
        </p:txBody>
      </p:sp>
      <p:sp>
        <p:nvSpPr>
          <p:cNvPr id="32" name="TextBox 31">
            <a:extLst>
              <a:ext uri="{FF2B5EF4-FFF2-40B4-BE49-F238E27FC236}">
                <a16:creationId xmlns:a16="http://schemas.microsoft.com/office/drawing/2014/main" id="{BD467865-8DA8-730E-1657-6E5AECB34FEE}"/>
              </a:ext>
            </a:extLst>
          </p:cNvPr>
          <p:cNvSpPr txBox="1"/>
          <p:nvPr/>
        </p:nvSpPr>
        <p:spPr>
          <a:xfrm>
            <a:off x="2387698" y="1828362"/>
            <a:ext cx="15066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REZILIENT3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NCT05973773</a:t>
            </a:r>
          </a:p>
        </p:txBody>
      </p:sp>
      <p:sp>
        <p:nvSpPr>
          <p:cNvPr id="33" name="Rectangle 32">
            <a:extLst>
              <a:ext uri="{FF2B5EF4-FFF2-40B4-BE49-F238E27FC236}">
                <a16:creationId xmlns:a16="http://schemas.microsoft.com/office/drawing/2014/main" id="{98A11E92-84EC-F9C3-3C81-D3C1808897AF}"/>
              </a:ext>
            </a:extLst>
          </p:cNvPr>
          <p:cNvSpPr/>
          <p:nvPr/>
        </p:nvSpPr>
        <p:spPr bwMode="auto">
          <a:xfrm>
            <a:off x="4249270" y="3434463"/>
            <a:ext cx="3079376" cy="537882"/>
          </a:xfrm>
          <a:prstGeom prst="rect">
            <a:avLst/>
          </a:prstGeom>
          <a:solidFill>
            <a:srgbClr val="156082"/>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a:ea typeface="ＭＳ Ｐゴシック" charset="-128"/>
                <a:cs typeface="Arial" panose="020B0604020202020204" pitchFamily="34" charset="0"/>
              </a:rPr>
              <a:t>Sunvozertinib</a:t>
            </a:r>
          </a:p>
        </p:txBody>
      </p:sp>
      <p:sp>
        <p:nvSpPr>
          <p:cNvPr id="34" name="Rectangle 33">
            <a:extLst>
              <a:ext uri="{FF2B5EF4-FFF2-40B4-BE49-F238E27FC236}">
                <a16:creationId xmlns:a16="http://schemas.microsoft.com/office/drawing/2014/main" id="{B23BC230-2126-42D8-F53B-0D5605B45829}"/>
              </a:ext>
            </a:extLst>
          </p:cNvPr>
          <p:cNvSpPr/>
          <p:nvPr/>
        </p:nvSpPr>
        <p:spPr bwMode="auto">
          <a:xfrm>
            <a:off x="4249270" y="4072736"/>
            <a:ext cx="3079376" cy="537882"/>
          </a:xfrm>
          <a:prstGeom prst="rect">
            <a:avLst/>
          </a:prstGeom>
          <a:solidFill>
            <a:srgbClr val="006100">
              <a:alpha val="25098"/>
            </a:srgbClr>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ＭＳ Ｐゴシック" charset="-128"/>
                <a:cs typeface="Arial" panose="020B0604020202020204" pitchFamily="34" charset="0"/>
              </a:rPr>
              <a:t>Chemo</a:t>
            </a:r>
          </a:p>
        </p:txBody>
      </p:sp>
      <p:sp>
        <p:nvSpPr>
          <p:cNvPr id="35" name="TextBox 34">
            <a:extLst>
              <a:ext uri="{FF2B5EF4-FFF2-40B4-BE49-F238E27FC236}">
                <a16:creationId xmlns:a16="http://schemas.microsoft.com/office/drawing/2014/main" id="{2AC69941-720F-C22E-546C-497507E93C51}"/>
              </a:ext>
            </a:extLst>
          </p:cNvPr>
          <p:cNvSpPr txBox="1"/>
          <p:nvPr/>
        </p:nvSpPr>
        <p:spPr>
          <a:xfrm>
            <a:off x="2335921" y="3749570"/>
            <a:ext cx="161024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WU-KONG28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NCT05668988</a:t>
            </a:r>
          </a:p>
        </p:txBody>
      </p:sp>
      <p:sp>
        <p:nvSpPr>
          <p:cNvPr id="36" name="Rectangle 35">
            <a:extLst>
              <a:ext uri="{FF2B5EF4-FFF2-40B4-BE49-F238E27FC236}">
                <a16:creationId xmlns:a16="http://schemas.microsoft.com/office/drawing/2014/main" id="{1DFD4D27-7035-2869-B5F5-6A127B69489F}"/>
              </a:ext>
            </a:extLst>
          </p:cNvPr>
          <p:cNvSpPr/>
          <p:nvPr/>
        </p:nvSpPr>
        <p:spPr bwMode="auto">
          <a:xfrm>
            <a:off x="4249270" y="5350117"/>
            <a:ext cx="3079376" cy="537882"/>
          </a:xfrm>
          <a:prstGeom prst="rect">
            <a:avLst/>
          </a:prstGeom>
          <a:solidFill>
            <a:srgbClr val="4EA72E"/>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a:ea typeface="ＭＳ Ｐゴシック" charset="-128"/>
                <a:cs typeface="Arial" panose="020B0604020202020204" pitchFamily="34" charset="0"/>
              </a:rPr>
              <a:t>Furmonertinib</a:t>
            </a:r>
          </a:p>
        </p:txBody>
      </p:sp>
      <p:sp>
        <p:nvSpPr>
          <p:cNvPr id="37" name="Rectangle 36">
            <a:extLst>
              <a:ext uri="{FF2B5EF4-FFF2-40B4-BE49-F238E27FC236}">
                <a16:creationId xmlns:a16="http://schemas.microsoft.com/office/drawing/2014/main" id="{0591C09C-3265-C3F1-BFCD-5CB481EA1C66}"/>
              </a:ext>
            </a:extLst>
          </p:cNvPr>
          <p:cNvSpPr/>
          <p:nvPr/>
        </p:nvSpPr>
        <p:spPr bwMode="auto">
          <a:xfrm>
            <a:off x="4249270" y="5988390"/>
            <a:ext cx="3079376" cy="537882"/>
          </a:xfrm>
          <a:prstGeom prst="rect">
            <a:avLst/>
          </a:prstGeom>
          <a:solidFill>
            <a:srgbClr val="007193">
              <a:alpha val="25098"/>
            </a:srgbClr>
          </a:solidFill>
          <a:ln w="12700" cap="flat" cmpd="sng" algn="ctr">
            <a:solidFill>
              <a:srgbClr val="4EA72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ＭＳ Ｐゴシック" charset="-128"/>
                <a:cs typeface="Arial" panose="020B0604020202020204" pitchFamily="34" charset="0"/>
              </a:rPr>
              <a:t>Chemo</a:t>
            </a:r>
          </a:p>
        </p:txBody>
      </p:sp>
      <p:sp>
        <p:nvSpPr>
          <p:cNvPr id="38" name="TextBox 37">
            <a:extLst>
              <a:ext uri="{FF2B5EF4-FFF2-40B4-BE49-F238E27FC236}">
                <a16:creationId xmlns:a16="http://schemas.microsoft.com/office/drawing/2014/main" id="{4EAE9F5C-1DA9-32C4-5EBA-FB7A61270AF7}"/>
              </a:ext>
            </a:extLst>
          </p:cNvPr>
          <p:cNvSpPr txBox="1"/>
          <p:nvPr/>
        </p:nvSpPr>
        <p:spPr>
          <a:xfrm>
            <a:off x="2385069" y="5665224"/>
            <a:ext cx="15066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FURVENT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FF"/>
                </a:highlight>
                <a:uLnTx/>
                <a:uFillTx/>
                <a:latin typeface="Calibri"/>
                <a:ea typeface="+mn-ea"/>
                <a:cs typeface="Arial" panose="020B0604020202020204" pitchFamily="34" charset="0"/>
              </a:rPr>
              <a:t>NCT05607550</a:t>
            </a: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9" name="TextBox 38">
            <a:extLst>
              <a:ext uri="{FF2B5EF4-FFF2-40B4-BE49-F238E27FC236}">
                <a16:creationId xmlns:a16="http://schemas.microsoft.com/office/drawing/2014/main" id="{B17D4025-81AA-5B3C-4078-1F000AF63659}"/>
              </a:ext>
            </a:extLst>
          </p:cNvPr>
          <p:cNvSpPr txBox="1"/>
          <p:nvPr/>
        </p:nvSpPr>
        <p:spPr>
          <a:xfrm>
            <a:off x="7626908" y="5803723"/>
            <a:ext cx="15614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Not Recruiting</a:t>
            </a:r>
          </a:p>
        </p:txBody>
      </p:sp>
      <p:sp>
        <p:nvSpPr>
          <p:cNvPr id="40" name="TextBox 39">
            <a:extLst>
              <a:ext uri="{FF2B5EF4-FFF2-40B4-BE49-F238E27FC236}">
                <a16:creationId xmlns:a16="http://schemas.microsoft.com/office/drawing/2014/main" id="{94A11048-EBF0-B071-5C53-E6CCBCB7078B}"/>
              </a:ext>
            </a:extLst>
          </p:cNvPr>
          <p:cNvSpPr txBox="1"/>
          <p:nvPr/>
        </p:nvSpPr>
        <p:spPr>
          <a:xfrm>
            <a:off x="7626908" y="3886605"/>
            <a:ext cx="15614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Not Recruiting</a:t>
            </a:r>
          </a:p>
        </p:txBody>
      </p:sp>
      <p:sp>
        <p:nvSpPr>
          <p:cNvPr id="41" name="TextBox 40">
            <a:extLst>
              <a:ext uri="{FF2B5EF4-FFF2-40B4-BE49-F238E27FC236}">
                <a16:creationId xmlns:a16="http://schemas.microsoft.com/office/drawing/2014/main" id="{6B2CEE62-EFF6-4964-2919-808738978E25}"/>
              </a:ext>
            </a:extLst>
          </p:cNvPr>
          <p:cNvSpPr txBox="1"/>
          <p:nvPr/>
        </p:nvSpPr>
        <p:spPr>
          <a:xfrm>
            <a:off x="7626908" y="1969487"/>
            <a:ext cx="15614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Not Recruiting</a:t>
            </a:r>
          </a:p>
        </p:txBody>
      </p:sp>
    </p:spTree>
    <p:extLst>
      <p:ext uri="{BB962C8B-B14F-4D97-AF65-F5344CB8AC3E}">
        <p14:creationId xmlns:p14="http://schemas.microsoft.com/office/powerpoint/2010/main" val="779148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A7D10-B172-1827-2CDB-E33C2D54EA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831794-7D51-4604-846E-88843E3367EF}"/>
              </a:ext>
            </a:extLst>
          </p:cNvPr>
          <p:cNvSpPr>
            <a:spLocks noGrp="1"/>
          </p:cNvSpPr>
          <p:nvPr>
            <p:ph type="title"/>
          </p:nvPr>
        </p:nvSpPr>
        <p:spPr>
          <a:xfrm>
            <a:off x="350519" y="381001"/>
            <a:ext cx="11324029" cy="914400"/>
          </a:xfrm>
        </p:spPr>
        <p:txBody>
          <a:bodyPr/>
          <a:lstStyle/>
          <a:p>
            <a:r>
              <a:rPr lang="en-US" b="1" dirty="0"/>
              <a:t>Other Relevant Topics in EGFR-mutation Positive NSCLC</a:t>
            </a:r>
          </a:p>
        </p:txBody>
      </p:sp>
      <p:sp>
        <p:nvSpPr>
          <p:cNvPr id="4" name="Content Placeholder 3">
            <a:extLst>
              <a:ext uri="{FF2B5EF4-FFF2-40B4-BE49-F238E27FC236}">
                <a16:creationId xmlns:a16="http://schemas.microsoft.com/office/drawing/2014/main" id="{46587D26-C409-6B01-68E6-AAA806158ECC}"/>
              </a:ext>
            </a:extLst>
          </p:cNvPr>
          <p:cNvSpPr>
            <a:spLocks noGrp="1"/>
          </p:cNvSpPr>
          <p:nvPr>
            <p:ph idx="1"/>
          </p:nvPr>
        </p:nvSpPr>
        <p:spPr>
          <a:xfrm>
            <a:off x="438150" y="1740337"/>
            <a:ext cx="10981217" cy="4023360"/>
          </a:xfrm>
          <a:solidFill>
            <a:schemeClr val="tx2">
              <a:lumMod val="20000"/>
              <a:lumOff val="80000"/>
            </a:schemeClr>
          </a:solidFill>
        </p:spPr>
        <p:txBody>
          <a:bodyPr/>
          <a:lstStyle/>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EGFR Exon 20 Insertions</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Novel agents in EGFR-mutant NSCLC</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Non-metastatic EGFR-positive disease</a:t>
            </a:r>
          </a:p>
        </p:txBody>
      </p:sp>
      <p:sp>
        <p:nvSpPr>
          <p:cNvPr id="2" name="Rectangle 1">
            <a:extLst>
              <a:ext uri="{FF2B5EF4-FFF2-40B4-BE49-F238E27FC236}">
                <a16:creationId xmlns:a16="http://schemas.microsoft.com/office/drawing/2014/main" id="{4EC4FF47-B5C6-CDEC-FE0A-7ED9DDCE3133}"/>
              </a:ext>
            </a:extLst>
          </p:cNvPr>
          <p:cNvSpPr/>
          <p:nvPr/>
        </p:nvSpPr>
        <p:spPr>
          <a:xfrm>
            <a:off x="350519" y="3192905"/>
            <a:ext cx="7954032" cy="7345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44528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A52C6B-7E8B-11B2-23BB-8221430530B9}"/>
              </a:ext>
            </a:extLst>
          </p:cNvPr>
          <p:cNvPicPr>
            <a:picLocks noGrp="1" noChangeAspect="1"/>
          </p:cNvPicPr>
          <p:nvPr>
            <p:ph type="tbl" sz="quarter" idx="1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36693" y="315477"/>
            <a:ext cx="3090253" cy="3785965"/>
          </a:xfrm>
          <a:prstGeom prst="rect">
            <a:avLst/>
          </a:prstGeom>
        </p:spPr>
      </p:pic>
      <p:sp>
        <p:nvSpPr>
          <p:cNvPr id="2" name="Title 1">
            <a:extLst>
              <a:ext uri="{FF2B5EF4-FFF2-40B4-BE49-F238E27FC236}">
                <a16:creationId xmlns:a16="http://schemas.microsoft.com/office/drawing/2014/main" id="{18AC012B-C2A4-7BE2-EF4D-CD296F56A85A}"/>
              </a:ext>
            </a:extLst>
          </p:cNvPr>
          <p:cNvSpPr>
            <a:spLocks noGrp="1"/>
          </p:cNvSpPr>
          <p:nvPr>
            <p:ph type="title"/>
          </p:nvPr>
        </p:nvSpPr>
        <p:spPr>
          <a:xfrm>
            <a:off x="336872" y="119002"/>
            <a:ext cx="11315700" cy="914400"/>
          </a:xfrm>
        </p:spPr>
        <p:txBody>
          <a:bodyPr/>
          <a:lstStyle/>
          <a:p>
            <a:r>
              <a:rPr lang="en-US" b="1" dirty="0"/>
              <a:t>Ivonescimab</a:t>
            </a:r>
          </a:p>
        </p:txBody>
      </p:sp>
      <p:pic>
        <p:nvPicPr>
          <p:cNvPr id="7" name="Picture 6">
            <a:extLst>
              <a:ext uri="{FF2B5EF4-FFF2-40B4-BE49-F238E27FC236}">
                <a16:creationId xmlns:a16="http://schemas.microsoft.com/office/drawing/2014/main" id="{90054A66-406C-68AD-365B-1D947B0B6F46}"/>
              </a:ext>
            </a:extLst>
          </p:cNvPr>
          <p:cNvPicPr>
            <a:picLocks noChangeAspect="1"/>
          </p:cNvPicPr>
          <p:nvPr/>
        </p:nvPicPr>
        <p:blipFill>
          <a:blip r:embed="rId4"/>
          <a:srcRect l="1" t="15169" r="-210"/>
          <a:stretch>
            <a:fillRect/>
          </a:stretch>
        </p:blipFill>
        <p:spPr>
          <a:xfrm>
            <a:off x="336872" y="2733233"/>
            <a:ext cx="8773636" cy="3310728"/>
          </a:xfrm>
          <a:prstGeom prst="rect">
            <a:avLst/>
          </a:prstGeom>
        </p:spPr>
      </p:pic>
      <p:sp>
        <p:nvSpPr>
          <p:cNvPr id="10" name="TextBox 9">
            <a:extLst>
              <a:ext uri="{FF2B5EF4-FFF2-40B4-BE49-F238E27FC236}">
                <a16:creationId xmlns:a16="http://schemas.microsoft.com/office/drawing/2014/main" id="{0F1B6139-067B-2545-411C-E65EC47722BB}"/>
              </a:ext>
            </a:extLst>
          </p:cNvPr>
          <p:cNvSpPr txBox="1"/>
          <p:nvPr/>
        </p:nvSpPr>
        <p:spPr>
          <a:xfrm>
            <a:off x="488098" y="2064346"/>
            <a:ext cx="3480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PFS (BICR)</a:t>
            </a:r>
          </a:p>
        </p:txBody>
      </p:sp>
      <p:sp>
        <p:nvSpPr>
          <p:cNvPr id="13" name="TextBox 12">
            <a:extLst>
              <a:ext uri="{FF2B5EF4-FFF2-40B4-BE49-F238E27FC236}">
                <a16:creationId xmlns:a16="http://schemas.microsoft.com/office/drawing/2014/main" id="{CD9A2113-0A28-F4EE-0A3E-D63EA5AAE5F6}"/>
              </a:ext>
            </a:extLst>
          </p:cNvPr>
          <p:cNvSpPr txBox="1"/>
          <p:nvPr/>
        </p:nvSpPr>
        <p:spPr>
          <a:xfrm>
            <a:off x="336872" y="902069"/>
            <a:ext cx="8089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Ivonescimab vs Placebo Plus Chemo, Phase 3 in Patients with </a:t>
            </a:r>
            <a:b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b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EGFR+ NSCLC Progressed with 3rd gen EGFR-TKI Treatment: </a:t>
            </a:r>
            <a:r>
              <a:rPr kumimoji="0" lang="en-US"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HARMONi</a:t>
            </a:r>
            <a:endPar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15" name="TextBox 14">
            <a:extLst>
              <a:ext uri="{FF2B5EF4-FFF2-40B4-BE49-F238E27FC236}">
                <a16:creationId xmlns:a16="http://schemas.microsoft.com/office/drawing/2014/main" id="{B45B1F56-4581-3F17-A43E-7082F1EC3114}"/>
              </a:ext>
            </a:extLst>
          </p:cNvPr>
          <p:cNvSpPr txBox="1"/>
          <p:nvPr/>
        </p:nvSpPr>
        <p:spPr>
          <a:xfrm>
            <a:off x="669238" y="6293625"/>
            <a:ext cx="25635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Goldman J, et al, WCLC 2025</a:t>
            </a:r>
          </a:p>
        </p:txBody>
      </p:sp>
    </p:spTree>
    <p:extLst>
      <p:ext uri="{BB962C8B-B14F-4D97-AF65-F5344CB8AC3E}">
        <p14:creationId xmlns:p14="http://schemas.microsoft.com/office/powerpoint/2010/main" val="4237543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E50D8-32F4-F42F-05B5-AD529921A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48078-86BB-07B5-29B4-C3DAEB6C032D}"/>
              </a:ext>
            </a:extLst>
          </p:cNvPr>
          <p:cNvSpPr>
            <a:spLocks noGrp="1"/>
          </p:cNvSpPr>
          <p:nvPr>
            <p:ph type="title"/>
          </p:nvPr>
        </p:nvSpPr>
        <p:spPr>
          <a:xfrm>
            <a:off x="336872" y="119002"/>
            <a:ext cx="11315700" cy="914400"/>
          </a:xfrm>
        </p:spPr>
        <p:txBody>
          <a:bodyPr/>
          <a:lstStyle/>
          <a:p>
            <a:r>
              <a:rPr lang="en-US" b="1" dirty="0"/>
              <a:t>Ivonescimab</a:t>
            </a:r>
          </a:p>
        </p:txBody>
      </p:sp>
      <p:pic>
        <p:nvPicPr>
          <p:cNvPr id="9" name="Picture 8">
            <a:extLst>
              <a:ext uri="{FF2B5EF4-FFF2-40B4-BE49-F238E27FC236}">
                <a16:creationId xmlns:a16="http://schemas.microsoft.com/office/drawing/2014/main" id="{7A6B836F-54B7-F904-8D12-3F0FE46E5864}"/>
              </a:ext>
            </a:extLst>
          </p:cNvPr>
          <p:cNvPicPr>
            <a:picLocks noChangeAspect="1"/>
          </p:cNvPicPr>
          <p:nvPr/>
        </p:nvPicPr>
        <p:blipFill>
          <a:blip r:embed="rId2"/>
          <a:stretch>
            <a:fillRect/>
          </a:stretch>
        </p:blipFill>
        <p:spPr>
          <a:xfrm>
            <a:off x="669238" y="2331467"/>
            <a:ext cx="9540719" cy="3962158"/>
          </a:xfrm>
          <a:prstGeom prst="rect">
            <a:avLst/>
          </a:prstGeom>
        </p:spPr>
      </p:pic>
      <p:sp>
        <p:nvSpPr>
          <p:cNvPr id="11" name="TextBox 10">
            <a:extLst>
              <a:ext uri="{FF2B5EF4-FFF2-40B4-BE49-F238E27FC236}">
                <a16:creationId xmlns:a16="http://schemas.microsoft.com/office/drawing/2014/main" id="{2C3407D4-901B-A75B-7B6E-95665566B166}"/>
              </a:ext>
            </a:extLst>
          </p:cNvPr>
          <p:cNvSpPr txBox="1"/>
          <p:nvPr/>
        </p:nvSpPr>
        <p:spPr>
          <a:xfrm>
            <a:off x="669238" y="1831857"/>
            <a:ext cx="258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OS</a:t>
            </a:r>
          </a:p>
        </p:txBody>
      </p:sp>
      <p:sp>
        <p:nvSpPr>
          <p:cNvPr id="13" name="TextBox 12">
            <a:extLst>
              <a:ext uri="{FF2B5EF4-FFF2-40B4-BE49-F238E27FC236}">
                <a16:creationId xmlns:a16="http://schemas.microsoft.com/office/drawing/2014/main" id="{F427A93B-B655-8087-17BC-3D3C5755E706}"/>
              </a:ext>
            </a:extLst>
          </p:cNvPr>
          <p:cNvSpPr txBox="1"/>
          <p:nvPr/>
        </p:nvSpPr>
        <p:spPr>
          <a:xfrm>
            <a:off x="336872" y="902069"/>
            <a:ext cx="81496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Ivonescimab vs Placebo Plus Chemo, Phase 3 in Patients with </a:t>
            </a:r>
            <a:b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b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EGFR+ NSCLC Progressed with 3rd gen EGFR-TKI Treatment: </a:t>
            </a:r>
            <a:r>
              <a:rPr kumimoji="0" lang="en-US"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HARMONi</a:t>
            </a:r>
            <a:endPar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15" name="TextBox 14">
            <a:extLst>
              <a:ext uri="{FF2B5EF4-FFF2-40B4-BE49-F238E27FC236}">
                <a16:creationId xmlns:a16="http://schemas.microsoft.com/office/drawing/2014/main" id="{D82594E9-6AB4-0911-6821-ABA6E070B4DD}"/>
              </a:ext>
            </a:extLst>
          </p:cNvPr>
          <p:cNvSpPr txBox="1"/>
          <p:nvPr/>
        </p:nvSpPr>
        <p:spPr>
          <a:xfrm>
            <a:off x="669238" y="6293625"/>
            <a:ext cx="25635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Goldman J, et al, WCLC 2025</a:t>
            </a:r>
          </a:p>
        </p:txBody>
      </p:sp>
    </p:spTree>
    <p:extLst>
      <p:ext uri="{BB962C8B-B14F-4D97-AF65-F5344CB8AC3E}">
        <p14:creationId xmlns:p14="http://schemas.microsoft.com/office/powerpoint/2010/main" val="1294398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0921-2470-7BEE-E76E-083378B95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1EBD7-7C3E-269F-D597-CEAE1B41123C}"/>
              </a:ext>
            </a:extLst>
          </p:cNvPr>
          <p:cNvSpPr>
            <a:spLocks noGrp="1"/>
          </p:cNvSpPr>
          <p:nvPr>
            <p:ph type="title"/>
          </p:nvPr>
        </p:nvSpPr>
        <p:spPr>
          <a:xfrm>
            <a:off x="912286" y="996"/>
            <a:ext cx="10358967" cy="1143000"/>
          </a:xfrm>
        </p:spPr>
        <p:txBody>
          <a:bodyPr/>
          <a:lstStyle/>
          <a:p>
            <a:r>
              <a:rPr lang="en-US" dirty="0"/>
              <a:t>Phase III </a:t>
            </a:r>
            <a:r>
              <a:rPr lang="en-US" dirty="0" err="1"/>
              <a:t>HARMONi</a:t>
            </a:r>
            <a:r>
              <a:rPr lang="en-US" dirty="0"/>
              <a:t>: Responses (by IRRC)</a:t>
            </a:r>
          </a:p>
        </p:txBody>
      </p:sp>
      <p:sp>
        <p:nvSpPr>
          <p:cNvPr id="6" name="TextBox 5">
            <a:extLst>
              <a:ext uri="{FF2B5EF4-FFF2-40B4-BE49-F238E27FC236}">
                <a16:creationId xmlns:a16="http://schemas.microsoft.com/office/drawing/2014/main" id="{90C431A0-EC78-9BC0-7A83-756B129F5CBE}"/>
              </a:ext>
            </a:extLst>
          </p:cNvPr>
          <p:cNvSpPr txBox="1"/>
          <p:nvPr/>
        </p:nvSpPr>
        <p:spPr>
          <a:xfrm>
            <a:off x="81023" y="6534835"/>
            <a:ext cx="38977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Goldman JW et al. WCLC 2025;Abstract PL02.12</a:t>
            </a:r>
          </a:p>
        </p:txBody>
      </p:sp>
      <p:pic>
        <p:nvPicPr>
          <p:cNvPr id="4" name="Picture 3" descr="A graph of a number of patients with chronic obstructive pulmonary disease&#10;&#10;AI-generated content may be incorrect.">
            <a:extLst>
              <a:ext uri="{FF2B5EF4-FFF2-40B4-BE49-F238E27FC236}">
                <a16:creationId xmlns:a16="http://schemas.microsoft.com/office/drawing/2014/main" id="{20752F30-8CE0-C163-37F7-F7A5B5CCE7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1339" b="6621"/>
          <a:stretch>
            <a:fillRect/>
          </a:stretch>
        </p:blipFill>
        <p:spPr>
          <a:xfrm>
            <a:off x="457200" y="1143996"/>
            <a:ext cx="11277600" cy="4570008"/>
          </a:xfrm>
          <a:prstGeom prst="rect">
            <a:avLst/>
          </a:prstGeom>
        </p:spPr>
      </p:pic>
    </p:spTree>
    <p:extLst>
      <p:ext uri="{BB962C8B-B14F-4D97-AF65-F5344CB8AC3E}">
        <p14:creationId xmlns:p14="http://schemas.microsoft.com/office/powerpoint/2010/main" val="327714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ctrTitle"/>
          </p:nvPr>
        </p:nvSpPr>
        <p:spPr bwMode="auto">
          <a:xfrm>
            <a:off x="443048" y="2103120"/>
            <a:ext cx="102978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chemeClr val="tx1"/>
                </a:solidFill>
                <a:effectLst/>
                <a:latin typeface="Arial" panose="020B0604020202020204" pitchFamily="34" charset="0"/>
              </a:rPr>
              <a:t>Current Management of Metastatic EGFR Mutation-Positive </a:t>
            </a:r>
            <a:br>
              <a:rPr kumimoji="0" lang="en-US" altLang="en-US" sz="4400" b="0" i="0" u="none" strike="noStrike" cap="none" normalizeH="0" baseline="0" dirty="0">
                <a:ln>
                  <a:noFill/>
                </a:ln>
                <a:solidFill>
                  <a:schemeClr val="tx1"/>
                </a:solidFill>
                <a:effectLst/>
                <a:latin typeface="Arial" panose="020B0604020202020204" pitchFamily="34" charset="0"/>
              </a:rPr>
            </a:br>
            <a:r>
              <a:rPr kumimoji="0" lang="en-US" altLang="en-US" sz="4400" b="0" i="0" u="none" strike="noStrike" cap="none" normalizeH="0" baseline="0" dirty="0">
                <a:ln>
                  <a:noFill/>
                </a:ln>
                <a:solidFill>
                  <a:schemeClr val="tx1"/>
                </a:solidFill>
                <a:effectLst/>
                <a:latin typeface="Arial" panose="020B0604020202020204" pitchFamily="34" charset="0"/>
              </a:rPr>
              <a:t>Non-Small Cell Lung Cancer (NSCLC) </a:t>
            </a:r>
          </a:p>
        </p:txBody>
      </p:sp>
      <p:sp>
        <p:nvSpPr>
          <p:cNvPr id="3" name="Subtitle 2"/>
          <p:cNvSpPr>
            <a:spLocks noGrp="1"/>
          </p:cNvSpPr>
          <p:nvPr>
            <p:ph type="subTitle" idx="1"/>
          </p:nvPr>
        </p:nvSpPr>
        <p:spPr>
          <a:xfrm>
            <a:off x="1382486" y="4540536"/>
            <a:ext cx="7131594" cy="1653230"/>
          </a:xfrm>
        </p:spPr>
        <p:txBody>
          <a:bodyPr>
            <a:normAutofit/>
          </a:bodyPr>
          <a:lstStyle/>
          <a:p>
            <a:r>
              <a:rPr lang="en-US" b="1" dirty="0"/>
              <a:t>Jonathan W. Goldman, MD</a:t>
            </a:r>
          </a:p>
          <a:p>
            <a:r>
              <a:rPr lang="en-US" dirty="0"/>
              <a:t>Professor, UCLA Hematology &amp; Oncology</a:t>
            </a:r>
            <a:br>
              <a:rPr lang="en-US" dirty="0"/>
            </a:br>
            <a:r>
              <a:rPr lang="en-US" dirty="0"/>
              <a:t>Director of Clinical Trials in Thoracic Oncology</a:t>
            </a:r>
          </a:p>
          <a:p>
            <a:r>
              <a:rPr lang="en-US" dirty="0"/>
              <a:t>Associate Director of Drug Development</a:t>
            </a:r>
          </a:p>
        </p:txBody>
      </p:sp>
    </p:spTree>
    <p:extLst>
      <p:ext uri="{BB962C8B-B14F-4D97-AF65-F5344CB8AC3E}">
        <p14:creationId xmlns:p14="http://schemas.microsoft.com/office/powerpoint/2010/main" val="1312656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A274-584B-68FF-E97B-FEB556392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D43CD-0F0C-EE9F-E5D3-823301DCBFBB}"/>
              </a:ext>
            </a:extLst>
          </p:cNvPr>
          <p:cNvSpPr>
            <a:spLocks noGrp="1"/>
          </p:cNvSpPr>
          <p:nvPr>
            <p:ph type="title"/>
          </p:nvPr>
        </p:nvSpPr>
        <p:spPr>
          <a:xfrm>
            <a:off x="912286" y="0"/>
            <a:ext cx="10358967" cy="1143000"/>
          </a:xfrm>
        </p:spPr>
        <p:txBody>
          <a:bodyPr/>
          <a:lstStyle/>
          <a:p>
            <a:r>
              <a:rPr lang="en-US" dirty="0"/>
              <a:t>Phase III </a:t>
            </a:r>
            <a:r>
              <a:rPr lang="en-US" dirty="0" err="1"/>
              <a:t>HARMONi</a:t>
            </a:r>
            <a:r>
              <a:rPr lang="en-US" dirty="0"/>
              <a:t>: Safety</a:t>
            </a:r>
          </a:p>
        </p:txBody>
      </p:sp>
      <p:pic>
        <p:nvPicPr>
          <p:cNvPr id="4" name="Picture 3" descr="A close-up of a graph&#10;&#10;AI-generated content may be incorrect.">
            <a:extLst>
              <a:ext uri="{FF2B5EF4-FFF2-40B4-BE49-F238E27FC236}">
                <a16:creationId xmlns:a16="http://schemas.microsoft.com/office/drawing/2014/main" id="{BD06F24F-7E8A-17A4-A080-7AC0DA82A2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1171" b="7105"/>
          <a:stretch>
            <a:fillRect/>
          </a:stretch>
        </p:blipFill>
        <p:spPr>
          <a:xfrm>
            <a:off x="820349" y="1143000"/>
            <a:ext cx="10542839" cy="4846491"/>
          </a:xfrm>
          <a:prstGeom prst="rect">
            <a:avLst/>
          </a:prstGeom>
        </p:spPr>
      </p:pic>
      <p:sp>
        <p:nvSpPr>
          <p:cNvPr id="3" name="TextBox 2">
            <a:extLst>
              <a:ext uri="{FF2B5EF4-FFF2-40B4-BE49-F238E27FC236}">
                <a16:creationId xmlns:a16="http://schemas.microsoft.com/office/drawing/2014/main" id="{897676EB-B540-00F7-87E1-1631AF5B25C4}"/>
              </a:ext>
            </a:extLst>
          </p:cNvPr>
          <p:cNvSpPr txBox="1"/>
          <p:nvPr/>
        </p:nvSpPr>
        <p:spPr>
          <a:xfrm>
            <a:off x="81023" y="6534835"/>
            <a:ext cx="38977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Goldman JW et al. WCLC 2025;Abstract PL02.12</a:t>
            </a:r>
          </a:p>
        </p:txBody>
      </p:sp>
      <p:sp>
        <p:nvSpPr>
          <p:cNvPr id="5" name="TextBox 4">
            <a:extLst>
              <a:ext uri="{FF2B5EF4-FFF2-40B4-BE49-F238E27FC236}">
                <a16:creationId xmlns:a16="http://schemas.microsoft.com/office/drawing/2014/main" id="{9279D2EF-34F8-3AED-3F12-258CC14562A7}"/>
              </a:ext>
            </a:extLst>
          </p:cNvPr>
          <p:cNvSpPr txBox="1"/>
          <p:nvPr/>
        </p:nvSpPr>
        <p:spPr>
          <a:xfrm>
            <a:off x="785216" y="6061869"/>
            <a:ext cx="330475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TRAE = treatment-related adverse event</a:t>
            </a:r>
          </a:p>
        </p:txBody>
      </p:sp>
    </p:spTree>
    <p:extLst>
      <p:ext uri="{BB962C8B-B14F-4D97-AF65-F5344CB8AC3E}">
        <p14:creationId xmlns:p14="http://schemas.microsoft.com/office/powerpoint/2010/main" val="1993000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EEAB-5392-995B-B219-3B10CCD5A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7F1D-EBDC-FF82-A7E5-2F3D841BE379}"/>
              </a:ext>
            </a:extLst>
          </p:cNvPr>
          <p:cNvSpPr>
            <a:spLocks noGrp="1"/>
          </p:cNvSpPr>
          <p:nvPr>
            <p:ph type="title"/>
          </p:nvPr>
        </p:nvSpPr>
        <p:spPr>
          <a:xfrm>
            <a:off x="912286" y="16721"/>
            <a:ext cx="10358967" cy="1143000"/>
          </a:xfrm>
        </p:spPr>
        <p:txBody>
          <a:bodyPr/>
          <a:lstStyle/>
          <a:p>
            <a:r>
              <a:rPr lang="en-US" dirty="0"/>
              <a:t>Phase III </a:t>
            </a:r>
            <a:r>
              <a:rPr lang="en-US" dirty="0" err="1"/>
              <a:t>HARMONi</a:t>
            </a:r>
            <a:r>
              <a:rPr lang="en-US" dirty="0"/>
              <a:t>: </a:t>
            </a:r>
            <a:r>
              <a:rPr lang="en-US" dirty="0" err="1"/>
              <a:t>irAEs</a:t>
            </a:r>
            <a:r>
              <a:rPr lang="en-US" dirty="0"/>
              <a:t> and </a:t>
            </a:r>
            <a:r>
              <a:rPr lang="en-US"/>
              <a:t>VEGF-Related TRAEs</a:t>
            </a:r>
            <a:endParaRPr lang="en-US" dirty="0"/>
          </a:p>
        </p:txBody>
      </p:sp>
      <p:pic>
        <p:nvPicPr>
          <p:cNvPr id="5" name="Picture 4" descr="A screenshot of a graph&#10;&#10;AI-generated content may be incorrect.">
            <a:extLst>
              <a:ext uri="{FF2B5EF4-FFF2-40B4-BE49-F238E27FC236}">
                <a16:creationId xmlns:a16="http://schemas.microsoft.com/office/drawing/2014/main" id="{B3B14F71-F59B-4919-2D22-772B937E8F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0457" b="7045"/>
          <a:stretch>
            <a:fillRect/>
          </a:stretch>
        </p:blipFill>
        <p:spPr>
          <a:xfrm>
            <a:off x="980020" y="1185764"/>
            <a:ext cx="10223497" cy="4744237"/>
          </a:xfrm>
          <a:prstGeom prst="rect">
            <a:avLst/>
          </a:prstGeom>
        </p:spPr>
      </p:pic>
      <p:sp>
        <p:nvSpPr>
          <p:cNvPr id="3" name="TextBox 2">
            <a:extLst>
              <a:ext uri="{FF2B5EF4-FFF2-40B4-BE49-F238E27FC236}">
                <a16:creationId xmlns:a16="http://schemas.microsoft.com/office/drawing/2014/main" id="{DE4B7CAC-7D8D-4EF8-9033-B54F2F1D5C7A}"/>
              </a:ext>
            </a:extLst>
          </p:cNvPr>
          <p:cNvSpPr txBox="1"/>
          <p:nvPr/>
        </p:nvSpPr>
        <p:spPr>
          <a:xfrm>
            <a:off x="81023" y="6534835"/>
            <a:ext cx="38977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Goldman JW et al. WCLC 2025;Abstract PL02.12</a:t>
            </a:r>
          </a:p>
        </p:txBody>
      </p:sp>
    </p:spTree>
    <p:extLst>
      <p:ext uri="{BB962C8B-B14F-4D97-AF65-F5344CB8AC3E}">
        <p14:creationId xmlns:p14="http://schemas.microsoft.com/office/powerpoint/2010/main" val="660536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AECC977-E285-37FC-3BCC-57E123776D25}"/>
              </a:ext>
            </a:extLst>
          </p:cNvPr>
          <p:cNvGraphicFramePr>
            <a:graphicFrameLocks noGrp="1"/>
          </p:cNvGraphicFramePr>
          <p:nvPr>
            <p:ph idx="1"/>
          </p:nvPr>
        </p:nvGraphicFramePr>
        <p:xfrm>
          <a:off x="581815" y="1198584"/>
          <a:ext cx="11384166" cy="4067203"/>
        </p:xfrm>
        <a:graphic>
          <a:graphicData uri="http://schemas.openxmlformats.org/drawingml/2006/table">
            <a:tbl>
              <a:tblPr firstRow="1" bandRow="1">
                <a:tableStyleId>{B301B821-A1FF-4177-AEE7-76D212191A09}</a:tableStyleId>
              </a:tblPr>
              <a:tblGrid>
                <a:gridCol w="1246985">
                  <a:extLst>
                    <a:ext uri="{9D8B030D-6E8A-4147-A177-3AD203B41FA5}">
                      <a16:colId xmlns:a16="http://schemas.microsoft.com/office/drawing/2014/main" val="3085986790"/>
                    </a:ext>
                  </a:extLst>
                </a:gridCol>
                <a:gridCol w="1371600">
                  <a:extLst>
                    <a:ext uri="{9D8B030D-6E8A-4147-A177-3AD203B41FA5}">
                      <a16:colId xmlns:a16="http://schemas.microsoft.com/office/drawing/2014/main" val="452398312"/>
                    </a:ext>
                  </a:extLst>
                </a:gridCol>
                <a:gridCol w="1454727">
                  <a:extLst>
                    <a:ext uri="{9D8B030D-6E8A-4147-A177-3AD203B41FA5}">
                      <a16:colId xmlns:a16="http://schemas.microsoft.com/office/drawing/2014/main" val="273308198"/>
                    </a:ext>
                  </a:extLst>
                </a:gridCol>
                <a:gridCol w="493344">
                  <a:extLst>
                    <a:ext uri="{9D8B030D-6E8A-4147-A177-3AD203B41FA5}">
                      <a16:colId xmlns:a16="http://schemas.microsoft.com/office/drawing/2014/main" val="1288703327"/>
                    </a:ext>
                  </a:extLst>
                </a:gridCol>
                <a:gridCol w="1828800">
                  <a:extLst>
                    <a:ext uri="{9D8B030D-6E8A-4147-A177-3AD203B41FA5}">
                      <a16:colId xmlns:a16="http://schemas.microsoft.com/office/drawing/2014/main" val="31033112"/>
                    </a:ext>
                  </a:extLst>
                </a:gridCol>
                <a:gridCol w="1590260">
                  <a:extLst>
                    <a:ext uri="{9D8B030D-6E8A-4147-A177-3AD203B41FA5}">
                      <a16:colId xmlns:a16="http://schemas.microsoft.com/office/drawing/2014/main" val="1249462218"/>
                    </a:ext>
                  </a:extLst>
                </a:gridCol>
                <a:gridCol w="2465485">
                  <a:extLst>
                    <a:ext uri="{9D8B030D-6E8A-4147-A177-3AD203B41FA5}">
                      <a16:colId xmlns:a16="http://schemas.microsoft.com/office/drawing/2014/main" val="2177805009"/>
                    </a:ext>
                  </a:extLst>
                </a:gridCol>
                <a:gridCol w="932965">
                  <a:extLst>
                    <a:ext uri="{9D8B030D-6E8A-4147-A177-3AD203B41FA5}">
                      <a16:colId xmlns:a16="http://schemas.microsoft.com/office/drawing/2014/main" val="1506215865"/>
                    </a:ext>
                  </a:extLst>
                </a:gridCol>
              </a:tblGrid>
              <a:tr h="553988">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err="1">
                          <a:latin typeface="Aptos" panose="020B0004020202020204" pitchFamily="34" charset="0"/>
                          <a:cs typeface="Arial" panose="020B0604020202020204" pitchFamily="34" charset="0"/>
                        </a:rPr>
                        <a:t>MoA</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n</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ORR</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err="1">
                          <a:latin typeface="Aptos" panose="020B0004020202020204" pitchFamily="34" charset="0"/>
                        </a:rPr>
                        <a:t>mPFS</a:t>
                      </a:r>
                      <a:r>
                        <a:rPr lang="en-US" sz="1200" dirty="0">
                          <a:latin typeface="Aptos" panose="020B0004020202020204" pitchFamily="34" charset="0"/>
                        </a:rPr>
                        <a:t> </a:t>
                      </a:r>
                    </a:p>
                    <a:p>
                      <a:pPr algn="ctr"/>
                      <a:r>
                        <a:rPr lang="en-US" sz="1200" dirty="0">
                          <a:latin typeface="Aptos" panose="020B0004020202020204" pitchFamily="34" charset="0"/>
                        </a:rPr>
                        <a:t>HR vs. chemo (95% CI)</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err="1">
                          <a:latin typeface="Aptos" panose="020B0004020202020204" pitchFamily="34" charset="0"/>
                        </a:rPr>
                        <a:t>mOS</a:t>
                      </a:r>
                      <a:endParaRPr lang="en-US" sz="1200" dirty="0">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(HR vs chemo)</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Key Toxicities </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Grade </a:t>
                      </a:r>
                    </a:p>
                    <a:p>
                      <a:pPr algn="ctr"/>
                      <a:r>
                        <a:rPr lang="en-US" sz="1200" u="sng" dirty="0">
                          <a:latin typeface="Aptos" panose="020B0004020202020204" pitchFamily="34" charset="0"/>
                        </a:rPr>
                        <a:t>&gt;</a:t>
                      </a:r>
                      <a:r>
                        <a:rPr lang="en-US" sz="1200" u="none" dirty="0">
                          <a:latin typeface="Aptos" panose="020B0004020202020204" pitchFamily="34" charset="0"/>
                        </a:rPr>
                        <a:t> </a:t>
                      </a:r>
                      <a:r>
                        <a:rPr lang="en-US" sz="1200" dirty="0">
                          <a:latin typeface="Aptos" panose="020B0004020202020204" pitchFamily="34" charset="0"/>
                        </a:rPr>
                        <a:t>3 AEs</a:t>
                      </a:r>
                      <a:endParaRPr lang="en-US" sz="1200" dirty="0">
                        <a:latin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996931809"/>
                  </a:ext>
                </a:extLst>
              </a:tr>
              <a:tr h="606385">
                <a:tc>
                  <a:txBody>
                    <a:bodyPr/>
                    <a:lstStyle/>
                    <a:p>
                      <a:pPr algn="ctr"/>
                      <a:r>
                        <a:rPr lang="en-US" sz="1200" b="1" dirty="0">
                          <a:latin typeface="Aptos" panose="020B0004020202020204" pitchFamily="34" charset="0"/>
                        </a:rPr>
                        <a:t>Amivantamab + Chemo</a:t>
                      </a:r>
                    </a:p>
                    <a:p>
                      <a:pPr algn="ctr"/>
                      <a:r>
                        <a:rPr lang="en-US" sz="1200" dirty="0">
                          <a:latin typeface="Aptos" panose="020B0004020202020204" pitchFamily="34" charset="0"/>
                        </a:rPr>
                        <a:t>MARIPOSA-2</a:t>
                      </a:r>
                      <a:r>
                        <a:rPr lang="en-US" sz="1200" baseline="30000" dirty="0">
                          <a:latin typeface="Aptos" panose="020B0004020202020204" pitchFamily="34" charset="0"/>
                        </a:rPr>
                        <a:t>1,2</a:t>
                      </a:r>
                      <a:endParaRPr lang="en-US" sz="1200" baseline="300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cs typeface="Arial" panose="020B0604020202020204" pitchFamily="34" charset="0"/>
                        </a:rPr>
                        <a:t>EGFR/MET Ab</a:t>
                      </a:r>
                    </a:p>
                  </a:txBody>
                  <a:tcPr anchor="ctr"/>
                </a:tc>
                <a:tc>
                  <a:txBody>
                    <a:bodyPr/>
                    <a:lstStyle/>
                    <a:p>
                      <a:pPr algn="ctr"/>
                      <a:r>
                        <a:rPr lang="en-US" sz="1200" dirty="0">
                          <a:latin typeface="Aptos" panose="020B0004020202020204" pitchFamily="34" charset="0"/>
                        </a:rPr>
                        <a:t>130</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64%</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b="1" dirty="0">
                          <a:latin typeface="Aptos" panose="020B0004020202020204" pitchFamily="34" charset="0"/>
                        </a:rPr>
                        <a:t>6.3 </a:t>
                      </a:r>
                      <a:r>
                        <a:rPr lang="en-US" sz="1200" b="1" dirty="0" err="1">
                          <a:latin typeface="Aptos" panose="020B0004020202020204" pitchFamily="34" charset="0"/>
                        </a:rPr>
                        <a:t>mo</a:t>
                      </a:r>
                      <a:r>
                        <a:rPr lang="en-US" sz="1200" b="1" dirty="0">
                          <a:latin typeface="Aptos" panose="020B0004020202020204" pitchFamily="34" charset="0"/>
                        </a:rPr>
                        <a:t> </a:t>
                      </a:r>
                    </a:p>
                    <a:p>
                      <a:pPr algn="ctr"/>
                      <a:r>
                        <a:rPr lang="en-US" sz="1200" dirty="0">
                          <a:latin typeface="Aptos" panose="020B0004020202020204" pitchFamily="34" charset="0"/>
                        </a:rPr>
                        <a:t>HR 0.48 (0.36-0.64)</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b="1" dirty="0">
                          <a:latin typeface="Aptos" panose="020B0004020202020204" pitchFamily="34" charset="0"/>
                        </a:rPr>
                        <a:t>17.7 </a:t>
                      </a:r>
                      <a:r>
                        <a:rPr lang="en-US" sz="1200" b="1" dirty="0" err="1">
                          <a:latin typeface="Aptos" panose="020B0004020202020204" pitchFamily="34" charset="0"/>
                        </a:rPr>
                        <a:t>mo</a:t>
                      </a:r>
                      <a:r>
                        <a:rPr lang="en-US" sz="1200" b="1" dirty="0">
                          <a:latin typeface="Aptos" panose="020B0004020202020204" pitchFamily="34" charset="0"/>
                        </a:rPr>
                        <a:t>  </a:t>
                      </a:r>
                      <a:r>
                        <a:rPr lang="en-US" sz="1200" b="0" dirty="0">
                          <a:latin typeface="Aptos" panose="020B0004020202020204" pitchFamily="34" charset="0"/>
                        </a:rPr>
                        <a:t>*IA2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HR 0.73 (0.54–0.99)</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P=0.039</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Paronychia, rash, neutropenia, edema, hypoalbuminemia</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72% </a:t>
                      </a:r>
                    </a:p>
                    <a:p>
                      <a:pPr algn="ctr"/>
                      <a:r>
                        <a:rPr lang="en-US" sz="1200" dirty="0">
                          <a:latin typeface="Aptos" panose="020B0004020202020204" pitchFamily="34" charset="0"/>
                        </a:rPr>
                        <a:t>(TEAEs)</a:t>
                      </a:r>
                      <a:endParaRPr lang="en-US" sz="1200" dirty="0">
                        <a:latin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3554499268"/>
                  </a:ext>
                </a:extLst>
              </a:tr>
              <a:tr h="712270">
                <a:tc>
                  <a:txBody>
                    <a:bodyPr/>
                    <a:lstStyle/>
                    <a:p>
                      <a:pPr algn="ctr"/>
                      <a:r>
                        <a:rPr lang="en-US" sz="1200" b="1" dirty="0">
                          <a:latin typeface="Aptos" panose="020B0004020202020204" pitchFamily="34" charset="0"/>
                        </a:rPr>
                        <a:t>Ivonescimab + </a:t>
                      </a:r>
                    </a:p>
                    <a:p>
                      <a:pPr algn="ctr"/>
                      <a:r>
                        <a:rPr lang="en-US" sz="1200" b="1" dirty="0">
                          <a:latin typeface="Aptos" panose="020B0004020202020204" pitchFamily="34" charset="0"/>
                        </a:rPr>
                        <a:t>Chemo</a:t>
                      </a:r>
                    </a:p>
                    <a:p>
                      <a:pPr algn="ctr"/>
                      <a:r>
                        <a:rPr lang="en-US" sz="1200" dirty="0">
                          <a:latin typeface="Aptos" panose="020B0004020202020204" pitchFamily="34" charset="0"/>
                        </a:rPr>
                        <a:t>Harmoni-A</a:t>
                      </a:r>
                      <a:r>
                        <a:rPr lang="en-US" sz="1200" baseline="30000" dirty="0">
                          <a:latin typeface="Aptos" panose="020B0004020202020204" pitchFamily="34" charset="0"/>
                        </a:rPr>
                        <a:t>4</a:t>
                      </a:r>
                      <a:endParaRPr lang="en-US" sz="1200" baseline="300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cs typeface="Arial" panose="020B0604020202020204" pitchFamily="34" charset="0"/>
                        </a:rPr>
                        <a:t>PD1/VEGF Ab</a:t>
                      </a:r>
                    </a:p>
                  </a:txBody>
                  <a:tcPr anchor="ctr"/>
                </a:tc>
                <a:tc>
                  <a:txBody>
                    <a:bodyPr/>
                    <a:lstStyle/>
                    <a:p>
                      <a:pPr algn="ctr"/>
                      <a:r>
                        <a:rPr lang="en-US" sz="1200" dirty="0">
                          <a:latin typeface="Aptos" panose="020B0004020202020204" pitchFamily="34" charset="0"/>
                        </a:rPr>
                        <a:t>219</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45%</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b="1" dirty="0">
                          <a:latin typeface="Aptos" panose="020B0004020202020204" pitchFamily="34" charset="0"/>
                        </a:rPr>
                        <a:t>6.8 </a:t>
                      </a:r>
                      <a:r>
                        <a:rPr lang="en-US" sz="1200" b="1" dirty="0" err="1">
                          <a:latin typeface="Aptos" panose="020B0004020202020204" pitchFamily="34" charset="0"/>
                        </a:rPr>
                        <a:t>mo</a:t>
                      </a:r>
                      <a:endParaRPr lang="en-US" sz="1200" b="1" dirty="0">
                        <a:latin typeface="Aptos" panose="020B0004020202020204" pitchFamily="34" charset="0"/>
                      </a:endParaRPr>
                    </a:p>
                    <a:p>
                      <a:pPr algn="ctr"/>
                      <a:r>
                        <a:rPr lang="en-US" sz="1200">
                          <a:latin typeface="Aptos" panose="020B0004020202020204" pitchFamily="34" charset="0"/>
                        </a:rPr>
                        <a:t>HR 0.52 (0.41-0.66)</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b="1" dirty="0">
                          <a:latin typeface="Aptos" panose="020B0004020202020204" pitchFamily="34" charset="0"/>
                        </a:rPr>
                        <a:t>16.8 </a:t>
                      </a:r>
                      <a:r>
                        <a:rPr lang="en-US" sz="1200" b="1" dirty="0" err="1">
                          <a:latin typeface="Aptos" panose="020B0004020202020204" pitchFamily="34" charset="0"/>
                        </a:rPr>
                        <a:t>mo</a:t>
                      </a:r>
                      <a:endParaRPr lang="en-US" sz="1200" b="1" dirty="0">
                        <a:latin typeface="Aptos" panose="020B0004020202020204" pitchFamily="34" charset="0"/>
                      </a:endParaRPr>
                    </a:p>
                    <a:p>
                      <a:pPr algn="ctr"/>
                      <a:r>
                        <a:rPr lang="en-US" sz="1200" dirty="0">
                          <a:latin typeface="Aptos" panose="020B0004020202020204" pitchFamily="34" charset="0"/>
                        </a:rPr>
                        <a:t>HR 0.79 (0.62-1.01)</a:t>
                      </a:r>
                    </a:p>
                    <a:p>
                      <a:pPr algn="ctr"/>
                      <a:r>
                        <a:rPr lang="en-US" sz="1200" dirty="0">
                          <a:latin typeface="Aptos" panose="020B0004020202020204" pitchFamily="34" charset="0"/>
                        </a:rPr>
                        <a:t>P=0.0570</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Anemia, leukopenia, neutropenia, thrombocytopenia,</a:t>
                      </a:r>
                    </a:p>
                    <a:p>
                      <a:pPr algn="ctr"/>
                      <a:r>
                        <a:rPr lang="en-US" sz="1200" dirty="0">
                          <a:latin typeface="Aptos" panose="020B0004020202020204" pitchFamily="34" charset="0"/>
                        </a:rPr>
                        <a:t>VEGF-related tox</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rPr>
                        <a:t>50%</a:t>
                      </a:r>
                    </a:p>
                    <a:p>
                      <a:pPr algn="ctr"/>
                      <a:r>
                        <a:rPr lang="en-US" sz="1200" dirty="0">
                          <a:latin typeface="Aptos" panose="020B0004020202020204" pitchFamily="34" charset="0"/>
                        </a:rPr>
                        <a:t>(TRAEs)</a:t>
                      </a:r>
                      <a:endParaRPr lang="en-US" sz="1200" dirty="0">
                        <a:latin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2696935569"/>
                  </a:ext>
                </a:extLst>
              </a:tr>
              <a:tr h="606385">
                <a:tc>
                  <a:txBody>
                    <a:bodyPr/>
                    <a:lstStyle/>
                    <a:p>
                      <a:pPr algn="ctr"/>
                      <a:r>
                        <a:rPr lang="en-US" sz="1200" b="1" dirty="0">
                          <a:latin typeface="Aptos" panose="020B0004020202020204" pitchFamily="34" charset="0"/>
                        </a:rPr>
                        <a:t>Sac-TMT</a:t>
                      </a:r>
                    </a:p>
                    <a:p>
                      <a:pPr algn="ctr"/>
                      <a:r>
                        <a:rPr lang="en-US" sz="1200" b="0" dirty="0">
                          <a:latin typeface="Aptos" panose="020B0004020202020204" pitchFamily="34" charset="0"/>
                        </a:rPr>
                        <a:t>Opti-Trop4</a:t>
                      </a:r>
                      <a:r>
                        <a:rPr lang="en-US" sz="1200" b="0" baseline="30000" dirty="0">
                          <a:latin typeface="Aptos" panose="020B0004020202020204" pitchFamily="34" charset="0"/>
                        </a:rPr>
                        <a:t>5</a:t>
                      </a:r>
                    </a:p>
                  </a:txBody>
                  <a:tcPr anchor="ctr"/>
                </a:tc>
                <a:tc>
                  <a:txBody>
                    <a:bodyPr/>
                    <a:lstStyle/>
                    <a:p>
                      <a:pPr algn="ctr"/>
                      <a:r>
                        <a:rPr lang="en-US" sz="1200" dirty="0">
                          <a:latin typeface="Aptos" panose="020B0004020202020204" pitchFamily="34" charset="0"/>
                          <a:cs typeface="Arial" panose="020B0604020202020204" pitchFamily="34" charset="0"/>
                        </a:rPr>
                        <a:t>Trop2 ADC</a:t>
                      </a:r>
                    </a:p>
                    <a:p>
                      <a:pPr algn="ctr"/>
                      <a:r>
                        <a:rPr lang="en-US" sz="1200" dirty="0">
                          <a:latin typeface="Aptos" panose="020B0004020202020204" pitchFamily="34" charset="0"/>
                          <a:cs typeface="Arial" panose="020B0604020202020204" pitchFamily="34" charset="0"/>
                        </a:rPr>
                        <a:t>(Topo I)</a:t>
                      </a:r>
                    </a:p>
                  </a:txBody>
                  <a:tcPr anchor="ctr"/>
                </a:tc>
                <a:tc>
                  <a:txBody>
                    <a:bodyPr/>
                    <a:lstStyle/>
                    <a:p>
                      <a:pPr algn="ctr"/>
                      <a:r>
                        <a:rPr lang="en-US" sz="1200" dirty="0">
                          <a:latin typeface="Aptos" panose="020B0004020202020204" pitchFamily="34" charset="0"/>
                          <a:cs typeface="Arial" panose="020B0604020202020204" pitchFamily="34" charset="0"/>
                        </a:rPr>
                        <a:t>188</a:t>
                      </a:r>
                    </a:p>
                  </a:txBody>
                  <a:tcPr anchor="ctr"/>
                </a:tc>
                <a:tc>
                  <a:txBody>
                    <a:bodyPr/>
                    <a:lstStyle/>
                    <a:p>
                      <a:pPr algn="ctr"/>
                      <a:r>
                        <a:rPr lang="en-US" sz="1200" dirty="0">
                          <a:latin typeface="Aptos" panose="020B0004020202020204" pitchFamily="34" charset="0"/>
                          <a:cs typeface="Arial" panose="020B0604020202020204" pitchFamily="34" charset="0"/>
                        </a:rPr>
                        <a:t>61%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8.3 </a:t>
                      </a:r>
                      <a:r>
                        <a:rPr lang="en-US" sz="1200" b="1" i="0" u="none" strike="noStrike" kern="1200" dirty="0" err="1">
                          <a:solidFill>
                            <a:schemeClr val="tx1"/>
                          </a:solidFill>
                          <a:effectLst/>
                          <a:latin typeface="+mn-lt"/>
                          <a:ea typeface="+mn-ea"/>
                          <a:cs typeface="+mn-cs"/>
                        </a:rPr>
                        <a:t>mo</a:t>
                      </a:r>
                      <a:endParaRPr lang="en-US" sz="1200" b="1" i="0" u="none" strike="noStrike"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HR 0.49 (0.39–0.62)</a:t>
                      </a:r>
                    </a:p>
                  </a:txBody>
                  <a:tcPr anchor="ctr"/>
                </a:tc>
                <a:tc>
                  <a:txBody>
                    <a:bodyPr/>
                    <a:lstStyle/>
                    <a:p>
                      <a:pPr algn="ctr"/>
                      <a:r>
                        <a:rPr lang="en-US" sz="1200" b="1" dirty="0">
                          <a:latin typeface="Aptos" panose="020B0004020202020204" pitchFamily="34" charset="0"/>
                          <a:cs typeface="Arial" panose="020B0604020202020204" pitchFamily="34" charset="0"/>
                        </a:rPr>
                        <a:t>Median 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cs typeface="Arial" panose="020B0604020202020204" pitchFamily="34" charset="0"/>
                        </a:rPr>
                        <a:t>HR 0.60 (0.44–0.82)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cs typeface="Arial" panose="020B0604020202020204" pitchFamily="34" charset="0"/>
                        </a:rPr>
                        <a:t>P=0.001</a:t>
                      </a:r>
                    </a:p>
                  </a:txBody>
                  <a:tcPr anchor="ctr"/>
                </a:tc>
                <a:tc>
                  <a:txBody>
                    <a:bodyPr/>
                    <a:lstStyle/>
                    <a:p>
                      <a:pPr algn="ctr"/>
                      <a:r>
                        <a:rPr lang="en-US" sz="1200" dirty="0">
                          <a:latin typeface="Aptos" panose="020B0004020202020204" pitchFamily="34" charset="0"/>
                          <a:cs typeface="Arial" panose="020B0604020202020204" pitchFamily="34" charset="0"/>
                        </a:rPr>
                        <a:t>Anemia, leukopenia, alopecia, stomatitis, nausea</a:t>
                      </a:r>
                    </a:p>
                  </a:txBody>
                  <a:tcPr anchor="ctr"/>
                </a:tc>
                <a:tc>
                  <a:txBody>
                    <a:bodyPr/>
                    <a:lstStyle/>
                    <a:p>
                      <a:pPr algn="ctr"/>
                      <a:r>
                        <a:rPr lang="en-US" sz="1200" dirty="0">
                          <a:latin typeface="Aptos" panose="020B0004020202020204" pitchFamily="34" charset="0"/>
                          <a:cs typeface="Arial" panose="020B0604020202020204" pitchFamily="34" charset="0"/>
                        </a:rPr>
                        <a:t>58% </a:t>
                      </a:r>
                      <a:br>
                        <a:rPr lang="en-US" sz="1200" dirty="0">
                          <a:latin typeface="Aptos" panose="020B0004020202020204" pitchFamily="34" charset="0"/>
                          <a:cs typeface="Arial" panose="020B0604020202020204" pitchFamily="34" charset="0"/>
                        </a:rPr>
                      </a:br>
                      <a:r>
                        <a:rPr lang="en-US" sz="1200" dirty="0">
                          <a:latin typeface="Aptos" panose="020B0004020202020204" pitchFamily="34" charset="0"/>
                          <a:cs typeface="Arial" panose="020B0604020202020204" pitchFamily="34" charset="0"/>
                        </a:rPr>
                        <a:t>(TRAEs)</a:t>
                      </a:r>
                    </a:p>
                  </a:txBody>
                  <a:tcPr anchor="ctr"/>
                </a:tc>
                <a:extLst>
                  <a:ext uri="{0D108BD9-81ED-4DB2-BD59-A6C34878D82A}">
                    <a16:rowId xmlns:a16="http://schemas.microsoft.com/office/drawing/2014/main" val="2331357251"/>
                  </a:ext>
                </a:extLst>
              </a:tr>
              <a:tr h="259879">
                <a:tc>
                  <a:txBody>
                    <a:bodyPr/>
                    <a:lstStyle/>
                    <a:p>
                      <a:pPr algn="ctr"/>
                      <a:endParaRPr lang="en-US" sz="1200" b="0" baseline="300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tc>
                  <a:txBody>
                    <a:bodyPr/>
                    <a:lstStyle/>
                    <a:p>
                      <a:pPr algn="ctr"/>
                      <a:endParaRPr lang="en-US" sz="1200" dirty="0">
                        <a:latin typeface="Aptos" panose="020B0004020202020204" pitchFamily="34" charset="0"/>
                        <a:cs typeface="Arial" panose="020B0604020202020204" pitchFamily="34" charset="0"/>
                      </a:endParaRPr>
                    </a:p>
                  </a:txBody>
                  <a:tcPr anchor="ctr"/>
                </a:tc>
                <a:extLst>
                  <a:ext uri="{0D108BD9-81ED-4DB2-BD59-A6C34878D82A}">
                    <a16:rowId xmlns:a16="http://schemas.microsoft.com/office/drawing/2014/main" val="4177924681"/>
                  </a:ext>
                </a:extLst>
              </a:tr>
              <a:tr h="606385">
                <a:tc>
                  <a:txBody>
                    <a:bodyPr/>
                    <a:lstStyle/>
                    <a:p>
                      <a:pPr algn="ctr"/>
                      <a:r>
                        <a:rPr lang="en-US" sz="1200" b="1" dirty="0">
                          <a:latin typeface="Aptos" panose="020B0004020202020204" pitchFamily="34" charset="0"/>
                        </a:rPr>
                        <a:t>Dato-Dxd</a:t>
                      </a:r>
                      <a:r>
                        <a:rPr lang="en-US" sz="1200" b="0" baseline="30000" dirty="0">
                          <a:latin typeface="Aptos" panose="020B0004020202020204" pitchFamily="34" charset="0"/>
                        </a:rPr>
                        <a:t>6</a:t>
                      </a:r>
                      <a:endParaRPr lang="en-US" sz="1200" b="0" baseline="300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cs typeface="Arial" panose="020B0604020202020204" pitchFamily="34" charset="0"/>
                        </a:rPr>
                        <a:t>Trop2 ADC</a:t>
                      </a:r>
                    </a:p>
                    <a:p>
                      <a:pPr algn="ctr"/>
                      <a:r>
                        <a:rPr lang="en-US" sz="1200" dirty="0">
                          <a:latin typeface="Aptos" panose="020B0004020202020204" pitchFamily="34" charset="0"/>
                          <a:cs typeface="Arial" panose="020B0604020202020204" pitchFamily="34" charset="0"/>
                        </a:rPr>
                        <a:t>(Topo I)</a:t>
                      </a:r>
                    </a:p>
                  </a:txBody>
                  <a:tcPr anchor="ctr"/>
                </a:tc>
                <a:tc>
                  <a:txBody>
                    <a:bodyPr/>
                    <a:lstStyle/>
                    <a:p>
                      <a:pPr algn="ctr"/>
                      <a:r>
                        <a:rPr lang="en-US" sz="1200" dirty="0">
                          <a:latin typeface="Aptos" panose="020B0004020202020204" pitchFamily="34" charset="0"/>
                          <a:cs typeface="Arial" panose="020B0604020202020204" pitchFamily="34" charset="0"/>
                        </a:rPr>
                        <a:t>117</a:t>
                      </a:r>
                    </a:p>
                    <a:p>
                      <a:pPr algn="ctr"/>
                      <a:r>
                        <a:rPr lang="en-US" sz="1200" dirty="0">
                          <a:latin typeface="Aptos" panose="020B0004020202020204" pitchFamily="34" charset="0"/>
                          <a:cs typeface="Arial" panose="020B0604020202020204" pitchFamily="34" charset="0"/>
                        </a:rPr>
                        <a:t>Post-TKI, post-PBC</a:t>
                      </a:r>
                    </a:p>
                  </a:txBody>
                  <a:tcPr anchor="ctr"/>
                </a:tc>
                <a:tc>
                  <a:txBody>
                    <a:bodyPr/>
                    <a:lstStyle/>
                    <a:p>
                      <a:pPr algn="ctr"/>
                      <a:r>
                        <a:rPr lang="en-US" sz="1200" dirty="0">
                          <a:latin typeface="Aptos" panose="020B0004020202020204" pitchFamily="34" charset="0"/>
                          <a:cs typeface="Arial" panose="020B0604020202020204" pitchFamily="34" charset="0"/>
                        </a:rPr>
                        <a:t>43%</a:t>
                      </a:r>
                    </a:p>
                  </a:txBody>
                  <a:tcPr anchor="ctr"/>
                </a:tc>
                <a:tc>
                  <a:txBody>
                    <a:bodyPr/>
                    <a:lstStyle/>
                    <a:p>
                      <a:pPr algn="ctr"/>
                      <a:r>
                        <a:rPr lang="en-US" sz="1200" b="1" dirty="0">
                          <a:latin typeface="Aptos" panose="020B0004020202020204" pitchFamily="34" charset="0"/>
                          <a:cs typeface="Arial" panose="020B0604020202020204" pitchFamily="34" charset="0"/>
                        </a:rPr>
                        <a:t>5.8 months</a:t>
                      </a:r>
                      <a:endParaRPr lang="en-US" sz="1200" dirty="0">
                        <a:latin typeface="Aptos" panose="020B0004020202020204" pitchFamily="34" charset="0"/>
                        <a:cs typeface="Arial" panose="020B0604020202020204" pitchFamily="34" charset="0"/>
                      </a:endParaRPr>
                    </a:p>
                  </a:txBody>
                  <a:tcPr anchor="ctr"/>
                </a:tc>
                <a:tc>
                  <a:txBody>
                    <a:bodyPr/>
                    <a:lstStyle/>
                    <a:p>
                      <a:pPr algn="ctr"/>
                      <a:r>
                        <a:rPr lang="en-US" sz="1200" b="1" dirty="0">
                          <a:latin typeface="Aptos" panose="020B0004020202020204" pitchFamily="34" charset="0"/>
                          <a:cs typeface="Arial" panose="020B0604020202020204" pitchFamily="34" charset="0"/>
                        </a:rPr>
                        <a:t>15.6 </a:t>
                      </a:r>
                      <a:r>
                        <a:rPr lang="en-US" sz="1200" b="1" dirty="0" err="1">
                          <a:latin typeface="Aptos" panose="020B0004020202020204" pitchFamily="34" charset="0"/>
                          <a:cs typeface="Arial" panose="020B0604020202020204" pitchFamily="34" charset="0"/>
                        </a:rPr>
                        <a:t>mos</a:t>
                      </a:r>
                      <a:r>
                        <a:rPr lang="en-US" sz="1200" b="1" dirty="0">
                          <a:latin typeface="Aptos" panose="020B0004020202020204" pitchFamily="34" charset="0"/>
                          <a:cs typeface="Arial" panose="020B0604020202020204" pitchFamily="34" charset="0"/>
                        </a:rPr>
                        <a:t> </a:t>
                      </a:r>
                      <a:r>
                        <a:rPr lang="en-US" sz="1200" dirty="0">
                          <a:latin typeface="Aptos" panose="020B0004020202020204" pitchFamily="34" charset="0"/>
                          <a:cs typeface="Arial" panose="020B0604020202020204" pitchFamily="34" charset="0"/>
                        </a:rPr>
                        <a:t>(13.1–19.0)</a:t>
                      </a:r>
                    </a:p>
                  </a:txBody>
                  <a:tcPr anchor="ctr"/>
                </a:tc>
                <a:tc>
                  <a:txBody>
                    <a:bodyPr/>
                    <a:lstStyle/>
                    <a:p>
                      <a:pPr algn="ctr"/>
                      <a:r>
                        <a:rPr lang="en-US" sz="1200" dirty="0">
                          <a:latin typeface="Aptos" panose="020B0004020202020204" pitchFamily="34" charset="0"/>
                          <a:cs typeface="Arial" panose="020B0604020202020204" pitchFamily="34" charset="0"/>
                        </a:rPr>
                        <a:t>Stomatitis, alopecia, nausea, ocular surface events</a:t>
                      </a:r>
                    </a:p>
                  </a:txBody>
                  <a:tcPr anchor="ctr"/>
                </a:tc>
                <a:tc>
                  <a:txBody>
                    <a:bodyPr/>
                    <a:lstStyle/>
                    <a:p>
                      <a:pPr algn="ctr"/>
                      <a:r>
                        <a:rPr lang="en-US" sz="1200" dirty="0">
                          <a:latin typeface="Aptos" panose="020B0004020202020204" pitchFamily="34" charset="0"/>
                          <a:cs typeface="Arial" panose="020B0604020202020204" pitchFamily="34" charset="0"/>
                        </a:rPr>
                        <a:t>23% </a:t>
                      </a:r>
                    </a:p>
                    <a:p>
                      <a:pPr algn="ctr"/>
                      <a:r>
                        <a:rPr lang="en-US" sz="1200" dirty="0">
                          <a:latin typeface="Aptos" panose="020B0004020202020204" pitchFamily="34" charset="0"/>
                          <a:cs typeface="Arial" panose="020B0604020202020204" pitchFamily="34" charset="0"/>
                        </a:rPr>
                        <a:t>(TRAEs)</a:t>
                      </a:r>
                    </a:p>
                  </a:txBody>
                  <a:tcPr anchor="ctr"/>
                </a:tc>
                <a:extLst>
                  <a:ext uri="{0D108BD9-81ED-4DB2-BD59-A6C34878D82A}">
                    <a16:rowId xmlns:a16="http://schemas.microsoft.com/office/drawing/2014/main" val="3593662721"/>
                  </a:ext>
                </a:extLst>
              </a:tr>
              <a:tr h="6063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ptos" panose="020B0004020202020204" pitchFamily="34" charset="0"/>
                        </a:rPr>
                        <a:t>Iza-Bren</a:t>
                      </a:r>
                      <a:r>
                        <a:rPr lang="en-US" sz="1200" b="1" baseline="30000" dirty="0">
                          <a:latin typeface="Aptos" panose="020B0004020202020204" pitchFamily="34" charset="0"/>
                        </a:rPr>
                        <a:t>7</a:t>
                      </a:r>
                      <a:endParaRPr lang="en-US" sz="1200" b="1" baseline="30000" dirty="0">
                        <a:latin typeface="Aptos" panose="020B0004020202020204" pitchFamily="34" charset="0"/>
                        <a:cs typeface="Arial" panose="020B0604020202020204" pitchFamily="34" charset="0"/>
                      </a:endParaRPr>
                    </a:p>
                  </a:txBody>
                  <a:tcPr anchor="ctr"/>
                </a:tc>
                <a:tc>
                  <a:txBody>
                    <a:bodyPr/>
                    <a:lstStyle/>
                    <a:p>
                      <a:pPr algn="ctr"/>
                      <a:r>
                        <a:rPr lang="en-US" sz="1200" dirty="0">
                          <a:latin typeface="Aptos" panose="020B0004020202020204" pitchFamily="34" charset="0"/>
                          <a:cs typeface="Arial" panose="020B0604020202020204" pitchFamily="34" charset="0"/>
                        </a:rPr>
                        <a:t>EGFR/HER3 ADC </a:t>
                      </a:r>
                    </a:p>
                    <a:p>
                      <a:pPr algn="ctr"/>
                      <a:r>
                        <a:rPr lang="en-US" sz="1200" dirty="0">
                          <a:latin typeface="Aptos" panose="020B0004020202020204" pitchFamily="34" charset="0"/>
                          <a:cs typeface="Arial" panose="020B0604020202020204" pitchFamily="34" charset="0"/>
                        </a:rPr>
                        <a:t>(Topo I)</a:t>
                      </a:r>
                    </a:p>
                  </a:txBody>
                  <a:tcPr anchor="ctr"/>
                </a:tc>
                <a:tc>
                  <a:txBody>
                    <a:bodyPr/>
                    <a:lstStyle/>
                    <a:p>
                      <a:pPr algn="ctr"/>
                      <a:r>
                        <a:rPr lang="en-US" sz="1200" dirty="0">
                          <a:latin typeface="Aptos" panose="020B0004020202020204" pitchFamily="34" charset="0"/>
                          <a:cs typeface="Arial" panose="020B0604020202020204" pitchFamily="34" charset="0"/>
                        </a:rPr>
                        <a:t>50</a:t>
                      </a:r>
                    </a:p>
                    <a:p>
                      <a:pPr algn="ctr"/>
                      <a:r>
                        <a:rPr lang="en-US" sz="1200" dirty="0">
                          <a:latin typeface="Aptos" panose="020B0004020202020204" pitchFamily="34" charset="0"/>
                          <a:cs typeface="Arial" panose="020B0604020202020204" pitchFamily="34" charset="0"/>
                        </a:rPr>
                        <a:t>Post-TKI, </a:t>
                      </a:r>
                    </a:p>
                    <a:p>
                      <a:pPr algn="ctr"/>
                      <a:r>
                        <a:rPr lang="en-US" sz="1200" dirty="0">
                          <a:latin typeface="Aptos" panose="020B0004020202020204" pitchFamily="34" charset="0"/>
                          <a:cs typeface="Arial" panose="020B0604020202020204" pitchFamily="34" charset="0"/>
                        </a:rPr>
                        <a:t>chemo naive</a:t>
                      </a:r>
                    </a:p>
                  </a:txBody>
                  <a:tcPr anchor="ctr"/>
                </a:tc>
                <a:tc>
                  <a:txBody>
                    <a:bodyPr/>
                    <a:lstStyle/>
                    <a:p>
                      <a:pPr algn="ctr"/>
                      <a:r>
                        <a:rPr lang="en-US" sz="1200" dirty="0">
                          <a:latin typeface="Aptos" panose="020B0004020202020204" pitchFamily="34" charset="0"/>
                          <a:cs typeface="Arial" panose="020B0604020202020204" pitchFamily="34" charset="0"/>
                        </a:rPr>
                        <a:t>56%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ptos" panose="020B0004020202020204" pitchFamily="34" charset="0"/>
                          <a:cs typeface="Arial" panose="020B0604020202020204" pitchFamily="34" charset="0"/>
                        </a:rPr>
                        <a:t>12.5 months</a:t>
                      </a:r>
                    </a:p>
                  </a:txBody>
                  <a:tcPr anchor="ctr"/>
                </a:tc>
                <a:tc>
                  <a:txBody>
                    <a:bodyPr/>
                    <a:lstStyle/>
                    <a:p>
                      <a:pPr algn="ctr"/>
                      <a:r>
                        <a:rPr lang="en-US" sz="1200" dirty="0">
                          <a:latin typeface="Aptos" panose="020B0004020202020204" pitchFamily="34" charset="0"/>
                          <a:cs typeface="Arial" panose="020B0604020202020204" pitchFamily="34" charset="0"/>
                        </a:rPr>
                        <a:t>Not Reached</a:t>
                      </a:r>
                    </a:p>
                    <a:p>
                      <a:pPr algn="ctr"/>
                      <a:r>
                        <a:rPr lang="en-US" sz="1200" dirty="0">
                          <a:latin typeface="Aptos" panose="020B0004020202020204" pitchFamily="34" charset="0"/>
                          <a:cs typeface="Arial" panose="020B0604020202020204" pitchFamily="34" charset="0"/>
                        </a:rPr>
                        <a:t>(12-mo OS rate 80%)</a:t>
                      </a:r>
                    </a:p>
                  </a:txBody>
                  <a:tcPr anchor="ctr"/>
                </a:tc>
                <a:tc>
                  <a:txBody>
                    <a:bodyPr/>
                    <a:lstStyle/>
                    <a:p>
                      <a:pPr algn="ctr"/>
                      <a:r>
                        <a:rPr lang="en-US" sz="1200" dirty="0">
                          <a:latin typeface="Aptos" panose="020B0004020202020204" pitchFamily="34" charset="0"/>
                          <a:cs typeface="Arial" panose="020B0604020202020204" pitchFamily="34" charset="0"/>
                        </a:rPr>
                        <a:t>High-grade (grade 3-4) hematologic toxicities </a:t>
                      </a:r>
                    </a:p>
                  </a:txBody>
                  <a:tcPr anchor="ctr"/>
                </a:tc>
                <a:tc>
                  <a:txBody>
                    <a:bodyPr/>
                    <a:lstStyle/>
                    <a:p>
                      <a:pPr algn="ctr"/>
                      <a:r>
                        <a:rPr lang="en-US" sz="1200" dirty="0">
                          <a:latin typeface="Aptos" panose="020B0004020202020204" pitchFamily="34" charset="0"/>
                          <a:cs typeface="Arial" panose="020B0604020202020204" pitchFamily="34" charset="0"/>
                        </a:rPr>
                        <a:t>NR</a:t>
                      </a:r>
                    </a:p>
                  </a:txBody>
                  <a:tcPr anchor="ctr"/>
                </a:tc>
                <a:extLst>
                  <a:ext uri="{0D108BD9-81ED-4DB2-BD59-A6C34878D82A}">
                    <a16:rowId xmlns:a16="http://schemas.microsoft.com/office/drawing/2014/main" val="2389451659"/>
                  </a:ext>
                </a:extLst>
              </a:tr>
            </a:tbl>
          </a:graphicData>
        </a:graphic>
      </p:graphicFrame>
      <p:sp>
        <p:nvSpPr>
          <p:cNvPr id="3" name="TextBox 2">
            <a:extLst>
              <a:ext uri="{FF2B5EF4-FFF2-40B4-BE49-F238E27FC236}">
                <a16:creationId xmlns:a16="http://schemas.microsoft.com/office/drawing/2014/main" id="{1D7AAFC5-70F2-1345-1F1C-97E8F96D0A9D}"/>
              </a:ext>
            </a:extLst>
          </p:cNvPr>
          <p:cNvSpPr txBox="1"/>
          <p:nvPr/>
        </p:nvSpPr>
        <p:spPr>
          <a:xfrm>
            <a:off x="807834" y="6210423"/>
            <a:ext cx="11384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Passaro A, et al. Annals of Oncology, Volume 35, Issue 1, 77 – 90; 2. Popat S, et al, Annals of Oncology, Volume 35, S1244 - S1245; 3. Peled N, et al. ESMO Open, Volume 10, Issue 10, 105807; 4. Goldman J, et al. WCLC 2025; 5. Fang W, et al. NEJM 2024; 6. Ahn MJ, et al. ESMO Asia 2024; 7. Fang W, et al. WCLC 2025.</a:t>
            </a:r>
          </a:p>
        </p:txBody>
      </p:sp>
      <p:sp>
        <p:nvSpPr>
          <p:cNvPr id="6" name="TextBox 5">
            <a:extLst>
              <a:ext uri="{FF2B5EF4-FFF2-40B4-BE49-F238E27FC236}">
                <a16:creationId xmlns:a16="http://schemas.microsoft.com/office/drawing/2014/main" id="{162AD1A8-0E55-2699-0261-9BD24BF3CD44}"/>
              </a:ext>
            </a:extLst>
          </p:cNvPr>
          <p:cNvSpPr txBox="1"/>
          <p:nvPr/>
        </p:nvSpPr>
        <p:spPr>
          <a:xfrm>
            <a:off x="581815" y="5340013"/>
            <a:ext cx="1138416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 Interim Analysis 2; **Median OS for chemotherapy 17.4 months </a:t>
            </a:r>
          </a:p>
        </p:txBody>
      </p:sp>
      <p:sp>
        <p:nvSpPr>
          <p:cNvPr id="7" name="Rectangle 6">
            <a:extLst>
              <a:ext uri="{FF2B5EF4-FFF2-40B4-BE49-F238E27FC236}">
                <a16:creationId xmlns:a16="http://schemas.microsoft.com/office/drawing/2014/main" id="{1EFD9EB5-4CBD-1C3D-B625-8F86B1334985}"/>
              </a:ext>
            </a:extLst>
          </p:cNvPr>
          <p:cNvSpPr/>
          <p:nvPr/>
        </p:nvSpPr>
        <p:spPr>
          <a:xfrm rot="16200000">
            <a:off x="-649566" y="2706905"/>
            <a:ext cx="1892689" cy="2452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Randomized vs. PBC</a:t>
            </a:r>
          </a:p>
        </p:txBody>
      </p:sp>
      <p:sp>
        <p:nvSpPr>
          <p:cNvPr id="8" name="Rectangle 7">
            <a:extLst>
              <a:ext uri="{FF2B5EF4-FFF2-40B4-BE49-F238E27FC236}">
                <a16:creationId xmlns:a16="http://schemas.microsoft.com/office/drawing/2014/main" id="{85456CB1-263C-F144-5801-7BAFA621A27A}"/>
              </a:ext>
            </a:extLst>
          </p:cNvPr>
          <p:cNvSpPr/>
          <p:nvPr/>
        </p:nvSpPr>
        <p:spPr>
          <a:xfrm rot="16200000">
            <a:off x="-349795" y="4570839"/>
            <a:ext cx="1293140" cy="245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Non-randomized</a:t>
            </a:r>
          </a:p>
        </p:txBody>
      </p:sp>
      <p:sp>
        <p:nvSpPr>
          <p:cNvPr id="9" name="TextBox 8">
            <a:extLst>
              <a:ext uri="{FF2B5EF4-FFF2-40B4-BE49-F238E27FC236}">
                <a16:creationId xmlns:a16="http://schemas.microsoft.com/office/drawing/2014/main" id="{EC807EAC-C1C3-AC2F-A588-8B913EF79734}"/>
              </a:ext>
            </a:extLst>
          </p:cNvPr>
          <p:cNvSpPr txBox="1"/>
          <p:nvPr/>
        </p:nvSpPr>
        <p:spPr>
          <a:xfrm>
            <a:off x="296775" y="278245"/>
            <a:ext cx="10532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A93"/>
                </a:solidFill>
                <a:effectLst/>
                <a:uLnTx/>
                <a:uFillTx/>
                <a:latin typeface="Georgia" panose="02040502050405020303" pitchFamily="18" charset="0"/>
                <a:ea typeface="+mn-ea"/>
                <a:cs typeface="+mn-cs"/>
              </a:rPr>
              <a:t>Emerging Agents in TKI-resistant, EGFR-mutant NSCLC</a:t>
            </a:r>
          </a:p>
        </p:txBody>
      </p:sp>
    </p:spTree>
    <p:extLst>
      <p:ext uri="{BB962C8B-B14F-4D97-AF65-F5344CB8AC3E}">
        <p14:creationId xmlns:p14="http://schemas.microsoft.com/office/powerpoint/2010/main" val="2665055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27E8-6B69-7166-E8B9-FD1555850F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FDDDCB-66C3-559E-D9A6-D62095665544}"/>
              </a:ext>
            </a:extLst>
          </p:cNvPr>
          <p:cNvSpPr>
            <a:spLocks noGrp="1"/>
          </p:cNvSpPr>
          <p:nvPr>
            <p:ph type="title"/>
          </p:nvPr>
        </p:nvSpPr>
        <p:spPr>
          <a:xfrm>
            <a:off x="350519" y="381001"/>
            <a:ext cx="11324029" cy="914400"/>
          </a:xfrm>
        </p:spPr>
        <p:txBody>
          <a:bodyPr/>
          <a:lstStyle/>
          <a:p>
            <a:r>
              <a:rPr lang="en-US" b="1" dirty="0"/>
              <a:t>Other Relevant Topics in EGFR-mutation Positive NSCLC</a:t>
            </a:r>
          </a:p>
        </p:txBody>
      </p:sp>
      <p:sp>
        <p:nvSpPr>
          <p:cNvPr id="4" name="Content Placeholder 3">
            <a:extLst>
              <a:ext uri="{FF2B5EF4-FFF2-40B4-BE49-F238E27FC236}">
                <a16:creationId xmlns:a16="http://schemas.microsoft.com/office/drawing/2014/main" id="{4C4F2FF7-E33C-13BF-73AB-FED08E3B3F2D}"/>
              </a:ext>
            </a:extLst>
          </p:cNvPr>
          <p:cNvSpPr>
            <a:spLocks noGrp="1"/>
          </p:cNvSpPr>
          <p:nvPr>
            <p:ph idx="1"/>
          </p:nvPr>
        </p:nvSpPr>
        <p:spPr>
          <a:xfrm>
            <a:off x="438150" y="1740337"/>
            <a:ext cx="10981217" cy="4023360"/>
          </a:xfrm>
          <a:solidFill>
            <a:schemeClr val="tx2">
              <a:lumMod val="20000"/>
              <a:lumOff val="80000"/>
            </a:schemeClr>
          </a:solidFill>
        </p:spPr>
        <p:txBody>
          <a:bodyPr/>
          <a:lstStyle/>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EGFR Exon 20 Insertions</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Novel agents in EGFR-mutant NSCLC</a:t>
            </a:r>
          </a:p>
          <a:p>
            <a:pPr marL="342900" indent="-342900">
              <a:buFont typeface="Arial" panose="020B0604020202020204" pitchFamily="34" charset="0"/>
              <a:buChar char="•"/>
            </a:pPr>
            <a:endParaRPr lang="en-US" sz="3200" dirty="0">
              <a:latin typeface="Georgia" panose="02040502050405020303" pitchFamily="18" charset="0"/>
            </a:endParaRPr>
          </a:p>
          <a:p>
            <a:pPr marL="342900" indent="-342900">
              <a:buFont typeface="Arial" panose="020B0604020202020204" pitchFamily="34" charset="0"/>
              <a:buChar char="•"/>
            </a:pPr>
            <a:r>
              <a:rPr lang="en-US" sz="3200" dirty="0">
                <a:latin typeface="Georgia" panose="02040502050405020303" pitchFamily="18" charset="0"/>
              </a:rPr>
              <a:t>Non-metastatic EGFR-positive disease</a:t>
            </a:r>
          </a:p>
        </p:txBody>
      </p:sp>
      <p:sp>
        <p:nvSpPr>
          <p:cNvPr id="5" name="Rectangle 4">
            <a:extLst>
              <a:ext uri="{FF2B5EF4-FFF2-40B4-BE49-F238E27FC236}">
                <a16:creationId xmlns:a16="http://schemas.microsoft.com/office/drawing/2014/main" id="{040353BE-9F3F-F6C0-B0A4-2B86C842A76D}"/>
              </a:ext>
            </a:extLst>
          </p:cNvPr>
          <p:cNvSpPr/>
          <p:nvPr/>
        </p:nvSpPr>
        <p:spPr>
          <a:xfrm>
            <a:off x="350519" y="4152274"/>
            <a:ext cx="7954032" cy="7345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12644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D71E-9A0A-29E8-D543-7E46C17F4512}"/>
              </a:ext>
            </a:extLst>
          </p:cNvPr>
          <p:cNvSpPr>
            <a:spLocks noGrp="1"/>
          </p:cNvSpPr>
          <p:nvPr>
            <p:ph type="title"/>
          </p:nvPr>
        </p:nvSpPr>
        <p:spPr>
          <a:xfrm>
            <a:off x="203665" y="246322"/>
            <a:ext cx="11315700" cy="914400"/>
          </a:xfrm>
        </p:spPr>
        <p:txBody>
          <a:bodyPr/>
          <a:lstStyle/>
          <a:p>
            <a:r>
              <a:rPr lang="en-US" dirty="0">
                <a:latin typeface="Georgia" panose="02040502050405020303" pitchFamily="18" charset="0"/>
                <a:cs typeface="Arial" panose="020B0604020202020204" pitchFamily="34" charset="0"/>
              </a:rPr>
              <a:t>ADAURA demonstrated improvement in DFS and OS with adjuvant osimertinib in EGFR+ NSCLC</a:t>
            </a:r>
          </a:p>
        </p:txBody>
      </p:sp>
      <p:pic>
        <p:nvPicPr>
          <p:cNvPr id="7" name="Picture 6" descr="A graph of a disease&#10;&#10;Description automatically generated">
            <a:extLst>
              <a:ext uri="{FF2B5EF4-FFF2-40B4-BE49-F238E27FC236}">
                <a16:creationId xmlns:a16="http://schemas.microsoft.com/office/drawing/2014/main" id="{6D223DCA-3336-C665-902B-762F7F2586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031"/>
          <a:stretch/>
        </p:blipFill>
        <p:spPr>
          <a:xfrm>
            <a:off x="5716593" y="3540877"/>
            <a:ext cx="6029037" cy="2991067"/>
          </a:xfrm>
          <a:prstGeom prst="rect">
            <a:avLst/>
          </a:prstGeom>
        </p:spPr>
      </p:pic>
      <p:pic>
        <p:nvPicPr>
          <p:cNvPr id="8" name="Picture 7" descr="A graph of a disease&#10;&#10;Description automatically generated">
            <a:extLst>
              <a:ext uri="{FF2B5EF4-FFF2-40B4-BE49-F238E27FC236}">
                <a16:creationId xmlns:a16="http://schemas.microsoft.com/office/drawing/2014/main" id="{0195A49E-E52D-6DDA-CCAB-64DF84CA50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87042" y="3590884"/>
            <a:ext cx="4207983" cy="2713042"/>
          </a:xfrm>
          <a:prstGeom prst="rect">
            <a:avLst/>
          </a:prstGeom>
        </p:spPr>
      </p:pic>
      <p:sp>
        <p:nvSpPr>
          <p:cNvPr id="9" name="Rectangle 8">
            <a:extLst>
              <a:ext uri="{FF2B5EF4-FFF2-40B4-BE49-F238E27FC236}">
                <a16:creationId xmlns:a16="http://schemas.microsoft.com/office/drawing/2014/main" id="{9A3F45E0-8A37-2325-CE23-0049FE5161B7}"/>
              </a:ext>
            </a:extLst>
          </p:cNvPr>
          <p:cNvSpPr/>
          <p:nvPr/>
        </p:nvSpPr>
        <p:spPr bwMode="auto">
          <a:xfrm>
            <a:off x="1298151" y="1865231"/>
            <a:ext cx="2846342"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Stage IB-IIIA (7th ed) NSCLC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Fully resected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sp>
        <p:nvSpPr>
          <p:cNvPr id="10" name="Rectangle 9">
            <a:extLst>
              <a:ext uri="{FF2B5EF4-FFF2-40B4-BE49-F238E27FC236}">
                <a16:creationId xmlns:a16="http://schemas.microsoft.com/office/drawing/2014/main" id="{49B7CBE3-3700-032D-91DD-9279405D3F10}"/>
              </a:ext>
            </a:extLst>
          </p:cNvPr>
          <p:cNvSpPr/>
          <p:nvPr/>
        </p:nvSpPr>
        <p:spPr bwMode="auto">
          <a:xfrm>
            <a:off x="4404491" y="1865231"/>
            <a:ext cx="1786321"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Adjuvant Chemo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(if clinically indicated)</a:t>
            </a:r>
          </a:p>
        </p:txBody>
      </p:sp>
      <p:sp>
        <p:nvSpPr>
          <p:cNvPr id="11" name="Rectangle 10">
            <a:extLst>
              <a:ext uri="{FF2B5EF4-FFF2-40B4-BE49-F238E27FC236}">
                <a16:creationId xmlns:a16="http://schemas.microsoft.com/office/drawing/2014/main" id="{4062EC8C-869F-6050-0BB1-5A07B266AE8B}"/>
              </a:ext>
            </a:extLst>
          </p:cNvPr>
          <p:cNvSpPr/>
          <p:nvPr/>
        </p:nvSpPr>
        <p:spPr bwMode="auto">
          <a:xfrm>
            <a:off x="8087004" y="1474559"/>
            <a:ext cx="2350536" cy="6181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Adjuvant osimertinib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x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years</a:t>
            </a:r>
          </a:p>
        </p:txBody>
      </p:sp>
      <p:sp>
        <p:nvSpPr>
          <p:cNvPr id="12" name="Rectangle 11">
            <a:extLst>
              <a:ext uri="{FF2B5EF4-FFF2-40B4-BE49-F238E27FC236}">
                <a16:creationId xmlns:a16="http://schemas.microsoft.com/office/drawing/2014/main" id="{FDCA27CC-92A2-2AAB-427C-132344B00ABD}"/>
              </a:ext>
            </a:extLst>
          </p:cNvPr>
          <p:cNvSpPr/>
          <p:nvPr/>
        </p:nvSpPr>
        <p:spPr bwMode="auto">
          <a:xfrm>
            <a:off x="8087005" y="2317382"/>
            <a:ext cx="2350536" cy="595347"/>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Placebo</a:t>
            </a:r>
          </a:p>
        </p:txBody>
      </p:sp>
      <p:sp>
        <p:nvSpPr>
          <p:cNvPr id="13" name="Oval 12">
            <a:extLst>
              <a:ext uri="{FF2B5EF4-FFF2-40B4-BE49-F238E27FC236}">
                <a16:creationId xmlns:a16="http://schemas.microsoft.com/office/drawing/2014/main" id="{7265D8AB-F73A-4270-21C2-46788A022494}"/>
              </a:ext>
            </a:extLst>
          </p:cNvPr>
          <p:cNvSpPr/>
          <p:nvPr/>
        </p:nvSpPr>
        <p:spPr bwMode="auto">
          <a:xfrm>
            <a:off x="6655771" y="2015471"/>
            <a:ext cx="543942" cy="543942"/>
          </a:xfrm>
          <a:prstGeom prst="ellipse">
            <a:avLst/>
          </a:prstGeom>
          <a:solidFill>
            <a:schemeClr val="accent2">
              <a:lumMod val="5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0E3E2"/>
                </a:solidFill>
                <a:effectLst/>
                <a:uLnTx/>
                <a:uFillTx/>
                <a:latin typeface="Arial" panose="020B0604020202020204" pitchFamily="34" charset="0"/>
                <a:ea typeface="ＭＳ Ｐゴシック" charset="-128"/>
                <a:cs typeface="Arial" panose="020B0604020202020204" pitchFamily="34" charset="0"/>
              </a:rPr>
              <a:t>R</a:t>
            </a:r>
          </a:p>
        </p:txBody>
      </p:sp>
      <p:sp>
        <p:nvSpPr>
          <p:cNvPr id="14" name="TextBox 13">
            <a:extLst>
              <a:ext uri="{FF2B5EF4-FFF2-40B4-BE49-F238E27FC236}">
                <a16:creationId xmlns:a16="http://schemas.microsoft.com/office/drawing/2014/main" id="{8B2E7243-5910-C803-181E-16B2F4198114}"/>
              </a:ext>
            </a:extLst>
          </p:cNvPr>
          <p:cNvSpPr txBox="1"/>
          <p:nvPr/>
        </p:nvSpPr>
        <p:spPr>
          <a:xfrm>
            <a:off x="2449200" y="2693367"/>
            <a:ext cx="7168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N=682</a:t>
            </a:r>
          </a:p>
        </p:txBody>
      </p:sp>
      <p:cxnSp>
        <p:nvCxnSpPr>
          <p:cNvPr id="4" name="Straight Arrow Connector 3">
            <a:extLst>
              <a:ext uri="{FF2B5EF4-FFF2-40B4-BE49-F238E27FC236}">
                <a16:creationId xmlns:a16="http://schemas.microsoft.com/office/drawing/2014/main" id="{88AEB294-AC16-4215-8D22-BD4C1D1FD768}"/>
              </a:ext>
            </a:extLst>
          </p:cNvPr>
          <p:cNvCxnSpPr>
            <a:cxnSpLocks/>
            <a:stCxn id="13" idx="6"/>
          </p:cNvCxnSpPr>
          <p:nvPr/>
        </p:nvCxnSpPr>
        <p:spPr bwMode="auto">
          <a:xfrm flipV="1">
            <a:off x="7199713" y="1883557"/>
            <a:ext cx="815510" cy="4038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 name="Straight Arrow Connector 4">
            <a:extLst>
              <a:ext uri="{FF2B5EF4-FFF2-40B4-BE49-F238E27FC236}">
                <a16:creationId xmlns:a16="http://schemas.microsoft.com/office/drawing/2014/main" id="{DCFD54E4-A11D-E579-4BC4-7A57101F4FF7}"/>
              </a:ext>
            </a:extLst>
          </p:cNvPr>
          <p:cNvCxnSpPr>
            <a:cxnSpLocks/>
            <a:stCxn id="13" idx="6"/>
          </p:cNvCxnSpPr>
          <p:nvPr/>
        </p:nvCxnSpPr>
        <p:spPr bwMode="auto">
          <a:xfrm>
            <a:off x="7199713" y="2287442"/>
            <a:ext cx="777534" cy="4059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0FA88E93-786B-5A60-514C-A86D3CAF85E7}"/>
              </a:ext>
            </a:extLst>
          </p:cNvPr>
          <p:cNvCxnSpPr>
            <a:cxnSpLocks/>
          </p:cNvCxnSpPr>
          <p:nvPr/>
        </p:nvCxnSpPr>
        <p:spPr bwMode="auto">
          <a:xfrm>
            <a:off x="4190438" y="2279299"/>
            <a:ext cx="1842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1502BCE-F862-ADFE-BA02-9ABB7B057B6A}"/>
              </a:ext>
            </a:extLst>
          </p:cNvPr>
          <p:cNvCxnSpPr>
            <a:cxnSpLocks/>
          </p:cNvCxnSpPr>
          <p:nvPr/>
        </p:nvCxnSpPr>
        <p:spPr bwMode="auto">
          <a:xfrm>
            <a:off x="6271029" y="2288505"/>
            <a:ext cx="34455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10F4625B-864E-C3E9-23F6-20A31DEC1ACB}"/>
              </a:ext>
            </a:extLst>
          </p:cNvPr>
          <p:cNvSpPr txBox="1"/>
          <p:nvPr/>
        </p:nvSpPr>
        <p:spPr>
          <a:xfrm>
            <a:off x="728882" y="3254130"/>
            <a:ext cx="40893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PFS in Stage II-IIIA Disease</a:t>
            </a:r>
          </a:p>
        </p:txBody>
      </p:sp>
      <p:sp>
        <p:nvSpPr>
          <p:cNvPr id="23" name="TextBox 22">
            <a:extLst>
              <a:ext uri="{FF2B5EF4-FFF2-40B4-BE49-F238E27FC236}">
                <a16:creationId xmlns:a16="http://schemas.microsoft.com/office/drawing/2014/main" id="{401332B2-5373-60D3-15A2-5481816D4610}"/>
              </a:ext>
            </a:extLst>
          </p:cNvPr>
          <p:cNvSpPr txBox="1"/>
          <p:nvPr/>
        </p:nvSpPr>
        <p:spPr>
          <a:xfrm>
            <a:off x="7024684" y="3254129"/>
            <a:ext cx="34128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Survival, Stage IB-IIIA Disease</a:t>
            </a:r>
          </a:p>
        </p:txBody>
      </p:sp>
      <p:sp>
        <p:nvSpPr>
          <p:cNvPr id="25" name="TextBox 24">
            <a:extLst>
              <a:ext uri="{FF2B5EF4-FFF2-40B4-BE49-F238E27FC236}">
                <a16:creationId xmlns:a16="http://schemas.microsoft.com/office/drawing/2014/main" id="{2E705129-2009-AF42-7B30-2010C8AFE5CA}"/>
              </a:ext>
            </a:extLst>
          </p:cNvPr>
          <p:cNvSpPr txBox="1"/>
          <p:nvPr/>
        </p:nvSpPr>
        <p:spPr>
          <a:xfrm>
            <a:off x="0" y="6628132"/>
            <a:ext cx="316144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Wu YL, NEJM 2020 and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Tsuboi</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 et al, NEJM 2023</a:t>
            </a:r>
          </a:p>
        </p:txBody>
      </p:sp>
      <p:sp>
        <p:nvSpPr>
          <p:cNvPr id="16" name="TextBox 15">
            <a:extLst>
              <a:ext uri="{FF2B5EF4-FFF2-40B4-BE49-F238E27FC236}">
                <a16:creationId xmlns:a16="http://schemas.microsoft.com/office/drawing/2014/main" id="{06EF7986-93CF-7F7B-B2B6-D76E0EE1835F}"/>
              </a:ext>
            </a:extLst>
          </p:cNvPr>
          <p:cNvSpPr txBox="1"/>
          <p:nvPr/>
        </p:nvSpPr>
        <p:spPr>
          <a:xfrm>
            <a:off x="450389" y="1407559"/>
            <a:ext cx="24981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ADAURA Study Design</a:t>
            </a:r>
          </a:p>
        </p:txBody>
      </p:sp>
    </p:spTree>
    <p:extLst>
      <p:ext uri="{BB962C8B-B14F-4D97-AF65-F5344CB8AC3E}">
        <p14:creationId xmlns:p14="http://schemas.microsoft.com/office/powerpoint/2010/main" val="4267083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4B4865-D5AF-81C6-3397-2CCA38EBB43C}"/>
              </a:ext>
            </a:extLst>
          </p:cNvPr>
          <p:cNvPicPr>
            <a:picLocks noGrp="1" noChangeAspect="1"/>
          </p:cNvPicPr>
          <p:nvPr>
            <p:ph idx="1"/>
          </p:nvPr>
        </p:nvPicPr>
        <p:blipFill>
          <a:blip r:embed="rId2"/>
          <a:srcRect t="2209"/>
          <a:stretch>
            <a:fillRect/>
          </a:stretch>
        </p:blipFill>
        <p:spPr>
          <a:xfrm>
            <a:off x="7045918" y="873760"/>
            <a:ext cx="4968575" cy="5397496"/>
          </a:xfrm>
          <a:prstGeom prst="rect">
            <a:avLst/>
          </a:prstGeom>
        </p:spPr>
      </p:pic>
      <p:sp>
        <p:nvSpPr>
          <p:cNvPr id="6" name="Rectangle 5">
            <a:extLst>
              <a:ext uri="{FF2B5EF4-FFF2-40B4-BE49-F238E27FC236}">
                <a16:creationId xmlns:a16="http://schemas.microsoft.com/office/drawing/2014/main" id="{82661D42-7FC0-3555-44C4-62EC69FECD1C}"/>
              </a:ext>
            </a:extLst>
          </p:cNvPr>
          <p:cNvSpPr/>
          <p:nvPr/>
        </p:nvSpPr>
        <p:spPr bwMode="auto">
          <a:xfrm>
            <a:off x="351664" y="3007051"/>
            <a:ext cx="1682519" cy="1509581"/>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Resectable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stage II-IIIB NSCLC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sp>
        <p:nvSpPr>
          <p:cNvPr id="8" name="Rectangle 7">
            <a:extLst>
              <a:ext uri="{FF2B5EF4-FFF2-40B4-BE49-F238E27FC236}">
                <a16:creationId xmlns:a16="http://schemas.microsoft.com/office/drawing/2014/main" id="{B3DAF47D-1A90-EBB3-80AC-A04B62126CE9}"/>
              </a:ext>
            </a:extLst>
          </p:cNvPr>
          <p:cNvSpPr/>
          <p:nvPr/>
        </p:nvSpPr>
        <p:spPr bwMode="auto">
          <a:xfrm>
            <a:off x="3357122" y="3452768"/>
            <a:ext cx="1682518" cy="6181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Osimertinib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(9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128"/>
                <a:cs typeface="Arial" panose="020B0604020202020204" pitchFamily="34" charset="0"/>
              </a:rPr>
              <a:t>wks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p>
        </p:txBody>
      </p:sp>
      <p:sp>
        <p:nvSpPr>
          <p:cNvPr id="10" name="Oval 9">
            <a:extLst>
              <a:ext uri="{FF2B5EF4-FFF2-40B4-BE49-F238E27FC236}">
                <a16:creationId xmlns:a16="http://schemas.microsoft.com/office/drawing/2014/main" id="{7F92D911-4D9B-D7F5-03CB-46DD28890714}"/>
              </a:ext>
            </a:extLst>
          </p:cNvPr>
          <p:cNvSpPr/>
          <p:nvPr/>
        </p:nvSpPr>
        <p:spPr bwMode="auto">
          <a:xfrm>
            <a:off x="2161237" y="3446823"/>
            <a:ext cx="543942" cy="543942"/>
          </a:xfrm>
          <a:prstGeom prst="ellipse">
            <a:avLst/>
          </a:prstGeom>
          <a:solidFill>
            <a:schemeClr val="accent2">
              <a:lumMod val="5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0E3E2"/>
                </a:solidFill>
                <a:effectLst/>
                <a:uLnTx/>
                <a:uFillTx/>
                <a:latin typeface="Arial" panose="020B0604020202020204" pitchFamily="34" charset="0"/>
                <a:ea typeface="ＭＳ Ｐゴシック" charset="-128"/>
                <a:cs typeface="Arial" panose="020B0604020202020204" pitchFamily="34" charset="0"/>
              </a:rPr>
              <a:t>R</a:t>
            </a:r>
          </a:p>
        </p:txBody>
      </p:sp>
      <p:sp>
        <p:nvSpPr>
          <p:cNvPr id="11" name="TextBox 10">
            <a:extLst>
              <a:ext uri="{FF2B5EF4-FFF2-40B4-BE49-F238E27FC236}">
                <a16:creationId xmlns:a16="http://schemas.microsoft.com/office/drawing/2014/main" id="{3D97A0DF-EB84-13CA-6065-4E0A71D054E7}"/>
              </a:ext>
            </a:extLst>
          </p:cNvPr>
          <p:cNvSpPr txBox="1"/>
          <p:nvPr/>
        </p:nvSpPr>
        <p:spPr>
          <a:xfrm>
            <a:off x="717456" y="4516632"/>
            <a:ext cx="7665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N=358 </a:t>
            </a:r>
          </a:p>
        </p:txBody>
      </p:sp>
      <p:cxnSp>
        <p:nvCxnSpPr>
          <p:cNvPr id="12" name="Straight Arrow Connector 11">
            <a:extLst>
              <a:ext uri="{FF2B5EF4-FFF2-40B4-BE49-F238E27FC236}">
                <a16:creationId xmlns:a16="http://schemas.microsoft.com/office/drawing/2014/main" id="{D369EA1A-B9F2-CB67-DB44-133E15165BEA}"/>
              </a:ext>
            </a:extLst>
          </p:cNvPr>
          <p:cNvCxnSpPr>
            <a:cxnSpLocks/>
            <a:stCxn id="10" idx="6"/>
          </p:cNvCxnSpPr>
          <p:nvPr/>
        </p:nvCxnSpPr>
        <p:spPr bwMode="auto">
          <a:xfrm flipV="1">
            <a:off x="2705179" y="3392553"/>
            <a:ext cx="411706" cy="3262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4BEB22FB-CF7F-160F-5953-66B7C15920B8}"/>
              </a:ext>
            </a:extLst>
          </p:cNvPr>
          <p:cNvCxnSpPr>
            <a:cxnSpLocks/>
            <a:stCxn id="10" idx="6"/>
          </p:cNvCxnSpPr>
          <p:nvPr/>
        </p:nvCxnSpPr>
        <p:spPr bwMode="auto">
          <a:xfrm>
            <a:off x="2705179" y="3718794"/>
            <a:ext cx="371066" cy="4422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F110EB19-424F-D28C-D73C-54D06CB174F6}"/>
              </a:ext>
            </a:extLst>
          </p:cNvPr>
          <p:cNvSpPr txBox="1"/>
          <p:nvPr/>
        </p:nvSpPr>
        <p:spPr>
          <a:xfrm>
            <a:off x="293732" y="2377614"/>
            <a:ext cx="2815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NeoADAURA</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Study Design</a:t>
            </a:r>
          </a:p>
        </p:txBody>
      </p:sp>
      <p:cxnSp>
        <p:nvCxnSpPr>
          <p:cNvPr id="20" name="Straight Arrow Connector 19">
            <a:extLst>
              <a:ext uri="{FF2B5EF4-FFF2-40B4-BE49-F238E27FC236}">
                <a16:creationId xmlns:a16="http://schemas.microsoft.com/office/drawing/2014/main" id="{2D1CE52E-E0F4-CDA0-E76C-5426D9CB2A83}"/>
              </a:ext>
            </a:extLst>
          </p:cNvPr>
          <p:cNvCxnSpPr>
            <a:cxnSpLocks/>
          </p:cNvCxnSpPr>
          <p:nvPr/>
        </p:nvCxnSpPr>
        <p:spPr bwMode="auto">
          <a:xfrm>
            <a:off x="2705179" y="3718794"/>
            <a:ext cx="41170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Rectangle 21">
            <a:extLst>
              <a:ext uri="{FF2B5EF4-FFF2-40B4-BE49-F238E27FC236}">
                <a16:creationId xmlns:a16="http://schemas.microsoft.com/office/drawing/2014/main" id="{CE0306CB-1CC5-CE6E-56C8-06AF63783804}"/>
              </a:ext>
            </a:extLst>
          </p:cNvPr>
          <p:cNvSpPr/>
          <p:nvPr/>
        </p:nvSpPr>
        <p:spPr bwMode="auto">
          <a:xfrm>
            <a:off x="3357122" y="2730382"/>
            <a:ext cx="1682519" cy="6181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Chemo + Osi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cycles)</a:t>
            </a:r>
          </a:p>
        </p:txBody>
      </p:sp>
      <p:sp>
        <p:nvSpPr>
          <p:cNvPr id="24" name="Rectangle 23">
            <a:extLst>
              <a:ext uri="{FF2B5EF4-FFF2-40B4-BE49-F238E27FC236}">
                <a16:creationId xmlns:a16="http://schemas.microsoft.com/office/drawing/2014/main" id="{008EE0A2-5794-9660-337D-487DFA3C8DED}"/>
              </a:ext>
            </a:extLst>
          </p:cNvPr>
          <p:cNvSpPr/>
          <p:nvPr/>
        </p:nvSpPr>
        <p:spPr bwMode="auto">
          <a:xfrm>
            <a:off x="3357122" y="4161040"/>
            <a:ext cx="1682519" cy="6181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Chemo + PBO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cycles)</a:t>
            </a:r>
          </a:p>
        </p:txBody>
      </p:sp>
      <p:sp>
        <p:nvSpPr>
          <p:cNvPr id="28" name="TextBox 27">
            <a:extLst>
              <a:ext uri="{FF2B5EF4-FFF2-40B4-BE49-F238E27FC236}">
                <a16:creationId xmlns:a16="http://schemas.microsoft.com/office/drawing/2014/main" id="{80706E09-A7C4-5BE5-362D-990F751D212C}"/>
              </a:ext>
            </a:extLst>
          </p:cNvPr>
          <p:cNvSpPr txBox="1"/>
          <p:nvPr/>
        </p:nvSpPr>
        <p:spPr>
          <a:xfrm>
            <a:off x="5589900" y="1800405"/>
            <a:ext cx="150554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MPR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EFS* HR 0.5</a:t>
            </a:r>
          </a:p>
        </p:txBody>
      </p:sp>
      <p:sp>
        <p:nvSpPr>
          <p:cNvPr id="29" name="TextBox 28">
            <a:extLst>
              <a:ext uri="{FF2B5EF4-FFF2-40B4-BE49-F238E27FC236}">
                <a16:creationId xmlns:a16="http://schemas.microsoft.com/office/drawing/2014/main" id="{B30F5268-BE60-9CE9-9E80-5549DCB7F717}"/>
              </a:ext>
            </a:extLst>
          </p:cNvPr>
          <p:cNvSpPr txBox="1"/>
          <p:nvPr/>
        </p:nvSpPr>
        <p:spPr>
          <a:xfrm>
            <a:off x="5542547" y="3429000"/>
            <a:ext cx="163378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MPR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EFS* HR 0.73</a:t>
            </a:r>
          </a:p>
        </p:txBody>
      </p:sp>
      <p:sp>
        <p:nvSpPr>
          <p:cNvPr id="30" name="TextBox 29">
            <a:extLst>
              <a:ext uri="{FF2B5EF4-FFF2-40B4-BE49-F238E27FC236}">
                <a16:creationId xmlns:a16="http://schemas.microsoft.com/office/drawing/2014/main" id="{F221F3AF-D464-42D5-5967-3DBD74B9F0D6}"/>
              </a:ext>
            </a:extLst>
          </p:cNvPr>
          <p:cNvSpPr txBox="1"/>
          <p:nvPr/>
        </p:nvSpPr>
        <p:spPr>
          <a:xfrm>
            <a:off x="5589900" y="5057595"/>
            <a:ext cx="10951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a:t>
            </a:r>
          </a:p>
        </p:txBody>
      </p:sp>
      <p:sp>
        <p:nvSpPr>
          <p:cNvPr id="31" name="Title 1">
            <a:extLst>
              <a:ext uri="{FF2B5EF4-FFF2-40B4-BE49-F238E27FC236}">
                <a16:creationId xmlns:a16="http://schemas.microsoft.com/office/drawing/2014/main" id="{CE0579D6-02ED-C168-8846-53D37A2E0003}"/>
              </a:ext>
            </a:extLst>
          </p:cNvPr>
          <p:cNvSpPr>
            <a:spLocks noGrp="1"/>
          </p:cNvSpPr>
          <p:nvPr>
            <p:ph type="title"/>
          </p:nvPr>
        </p:nvSpPr>
        <p:spPr>
          <a:xfrm>
            <a:off x="203665" y="246322"/>
            <a:ext cx="11315700" cy="914400"/>
          </a:xfrm>
        </p:spPr>
        <p:txBody>
          <a:bodyPr/>
          <a:lstStyle/>
          <a:p>
            <a:r>
              <a:rPr lang="en-US" dirty="0" err="1">
                <a:latin typeface="Georgia" panose="02040502050405020303" pitchFamily="18" charset="0"/>
                <a:cs typeface="Arial" panose="020B0604020202020204" pitchFamily="34" charset="0"/>
              </a:rPr>
              <a:t>NeoADAURA</a:t>
            </a:r>
            <a:r>
              <a:rPr lang="en-US" dirty="0">
                <a:latin typeface="Georgia" panose="02040502050405020303" pitchFamily="18" charset="0"/>
                <a:cs typeface="Arial" panose="020B0604020202020204" pitchFamily="34" charset="0"/>
              </a:rPr>
              <a:t> demonstrated improvement in MPR with neoadjuvant Osi and Osi/Chemo</a:t>
            </a:r>
          </a:p>
        </p:txBody>
      </p:sp>
      <p:sp>
        <p:nvSpPr>
          <p:cNvPr id="32" name="TextBox 31">
            <a:extLst>
              <a:ext uri="{FF2B5EF4-FFF2-40B4-BE49-F238E27FC236}">
                <a16:creationId xmlns:a16="http://schemas.microsoft.com/office/drawing/2014/main" id="{EFC0BBC9-6401-E6EB-4980-AC8D479B9D15}"/>
              </a:ext>
            </a:extLst>
          </p:cNvPr>
          <p:cNvSpPr txBox="1"/>
          <p:nvPr/>
        </p:nvSpPr>
        <p:spPr>
          <a:xfrm>
            <a:off x="9346169" y="6457789"/>
            <a:ext cx="23150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*EFS vs chemo; immature.</a:t>
            </a:r>
          </a:p>
        </p:txBody>
      </p:sp>
      <p:sp>
        <p:nvSpPr>
          <p:cNvPr id="34" name="TextBox 33">
            <a:extLst>
              <a:ext uri="{FF2B5EF4-FFF2-40B4-BE49-F238E27FC236}">
                <a16:creationId xmlns:a16="http://schemas.microsoft.com/office/drawing/2014/main" id="{865DC91A-030C-70DA-3855-7E9153D6197B}"/>
              </a:ext>
            </a:extLst>
          </p:cNvPr>
          <p:cNvSpPr txBox="1"/>
          <p:nvPr/>
        </p:nvSpPr>
        <p:spPr>
          <a:xfrm>
            <a:off x="695537" y="6233089"/>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J et al,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Clin Oncol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43, 2875-2887(2025)</a:t>
            </a:r>
          </a:p>
        </p:txBody>
      </p:sp>
    </p:spTree>
    <p:extLst>
      <p:ext uri="{BB962C8B-B14F-4D97-AF65-F5344CB8AC3E}">
        <p14:creationId xmlns:p14="http://schemas.microsoft.com/office/powerpoint/2010/main" val="843400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B197-6572-CFEF-1063-C31AE2AA58CD}"/>
              </a:ext>
            </a:extLst>
          </p:cNvPr>
          <p:cNvSpPr>
            <a:spLocks noGrp="1"/>
          </p:cNvSpPr>
          <p:nvPr>
            <p:ph type="title"/>
          </p:nvPr>
        </p:nvSpPr>
        <p:spPr>
          <a:xfrm>
            <a:off x="227492" y="266260"/>
            <a:ext cx="11315700" cy="914400"/>
          </a:xfrm>
        </p:spPr>
        <p:txBody>
          <a:bodyPr/>
          <a:lstStyle/>
          <a:p>
            <a:r>
              <a:rPr lang="en-US" dirty="0"/>
              <a:t>LAURA </a:t>
            </a:r>
            <a:r>
              <a:rPr lang="en-US" dirty="0">
                <a:latin typeface="Georgia" panose="02040502050405020303" pitchFamily="18" charset="0"/>
                <a:cs typeface="Arial" panose="020B0604020202020204" pitchFamily="34" charset="0"/>
              </a:rPr>
              <a:t>demonstrated improvement in PFS with consolidation after </a:t>
            </a:r>
            <a:r>
              <a:rPr lang="en-US" dirty="0" err="1">
                <a:latin typeface="Georgia" panose="02040502050405020303" pitchFamily="18" charset="0"/>
                <a:cs typeface="Arial" panose="020B0604020202020204" pitchFamily="34" charset="0"/>
              </a:rPr>
              <a:t>chemoRT</a:t>
            </a:r>
            <a:endParaRPr lang="en-US" dirty="0"/>
          </a:p>
        </p:txBody>
      </p:sp>
      <p:sp>
        <p:nvSpPr>
          <p:cNvPr id="4" name="Rectangle 3">
            <a:extLst>
              <a:ext uri="{FF2B5EF4-FFF2-40B4-BE49-F238E27FC236}">
                <a16:creationId xmlns:a16="http://schemas.microsoft.com/office/drawing/2014/main" id="{8995ADC6-92D0-B031-69A6-F688B79281B9}"/>
              </a:ext>
            </a:extLst>
          </p:cNvPr>
          <p:cNvSpPr/>
          <p:nvPr/>
        </p:nvSpPr>
        <p:spPr bwMode="auto">
          <a:xfrm>
            <a:off x="1170630" y="2030069"/>
            <a:ext cx="2846342"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Unresectable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stage III NSCLC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sp>
        <p:nvSpPr>
          <p:cNvPr id="5" name="Rectangle 4">
            <a:extLst>
              <a:ext uri="{FF2B5EF4-FFF2-40B4-BE49-F238E27FC236}">
                <a16:creationId xmlns:a16="http://schemas.microsoft.com/office/drawing/2014/main" id="{E2951A10-8995-EC54-4E7A-D9CD60BEE0BC}"/>
              </a:ext>
            </a:extLst>
          </p:cNvPr>
          <p:cNvSpPr/>
          <p:nvPr/>
        </p:nvSpPr>
        <p:spPr bwMode="auto">
          <a:xfrm>
            <a:off x="4276970" y="2030069"/>
            <a:ext cx="1786321"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128"/>
                <a:cs typeface="Arial" panose="020B0604020202020204" pitchFamily="34" charset="0"/>
              </a:rPr>
              <a:t>ChemoRT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(No progression)</a:t>
            </a:r>
          </a:p>
        </p:txBody>
      </p:sp>
      <p:sp>
        <p:nvSpPr>
          <p:cNvPr id="6" name="Rectangle 5">
            <a:extLst>
              <a:ext uri="{FF2B5EF4-FFF2-40B4-BE49-F238E27FC236}">
                <a16:creationId xmlns:a16="http://schemas.microsoft.com/office/drawing/2014/main" id="{858C1664-D548-8072-9D95-EA56C42E114E}"/>
              </a:ext>
            </a:extLst>
          </p:cNvPr>
          <p:cNvSpPr/>
          <p:nvPr/>
        </p:nvSpPr>
        <p:spPr bwMode="auto">
          <a:xfrm>
            <a:off x="7959483" y="1639397"/>
            <a:ext cx="2350536" cy="61814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Osimertinib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until PD</a:t>
            </a:r>
          </a:p>
        </p:txBody>
      </p:sp>
      <p:sp>
        <p:nvSpPr>
          <p:cNvPr id="7" name="Rectangle 6">
            <a:extLst>
              <a:ext uri="{FF2B5EF4-FFF2-40B4-BE49-F238E27FC236}">
                <a16:creationId xmlns:a16="http://schemas.microsoft.com/office/drawing/2014/main" id="{D9F192AD-0267-781C-B4CD-989244AE5B29}"/>
              </a:ext>
            </a:extLst>
          </p:cNvPr>
          <p:cNvSpPr/>
          <p:nvPr/>
        </p:nvSpPr>
        <p:spPr bwMode="auto">
          <a:xfrm>
            <a:off x="7959484" y="2482220"/>
            <a:ext cx="2350536" cy="595347"/>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Placebo</a:t>
            </a:r>
          </a:p>
        </p:txBody>
      </p:sp>
      <p:sp>
        <p:nvSpPr>
          <p:cNvPr id="8" name="Oval 7">
            <a:extLst>
              <a:ext uri="{FF2B5EF4-FFF2-40B4-BE49-F238E27FC236}">
                <a16:creationId xmlns:a16="http://schemas.microsoft.com/office/drawing/2014/main" id="{5C86688A-CF28-6C25-2350-CC14B7354203}"/>
              </a:ext>
            </a:extLst>
          </p:cNvPr>
          <p:cNvSpPr/>
          <p:nvPr/>
        </p:nvSpPr>
        <p:spPr bwMode="auto">
          <a:xfrm>
            <a:off x="6528250" y="2180309"/>
            <a:ext cx="543942" cy="543942"/>
          </a:xfrm>
          <a:prstGeom prst="ellipse">
            <a:avLst/>
          </a:prstGeom>
          <a:solidFill>
            <a:schemeClr val="accent2">
              <a:lumMod val="5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B0E3E2"/>
                </a:solidFill>
                <a:effectLst/>
                <a:uLnTx/>
                <a:uFillTx/>
                <a:latin typeface="Arial" panose="020B0604020202020204" pitchFamily="34" charset="0"/>
                <a:ea typeface="ＭＳ Ｐゴシック" charset="-128"/>
                <a:cs typeface="Arial" panose="020B0604020202020204" pitchFamily="34" charset="0"/>
              </a:rPr>
              <a:t>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B0E3E2"/>
                </a:solidFill>
                <a:effectLst/>
                <a:uLnTx/>
                <a:uFillTx/>
                <a:latin typeface="Arial" panose="020B0604020202020204" pitchFamily="34" charset="0"/>
                <a:ea typeface="ＭＳ Ｐゴシック" charset="-128"/>
                <a:cs typeface="Arial" panose="020B0604020202020204" pitchFamily="34" charset="0"/>
              </a:rPr>
              <a:t>2:1</a:t>
            </a:r>
          </a:p>
        </p:txBody>
      </p:sp>
      <p:cxnSp>
        <p:nvCxnSpPr>
          <p:cNvPr id="10" name="Straight Arrow Connector 9">
            <a:extLst>
              <a:ext uri="{FF2B5EF4-FFF2-40B4-BE49-F238E27FC236}">
                <a16:creationId xmlns:a16="http://schemas.microsoft.com/office/drawing/2014/main" id="{8E87FB21-5A91-341D-6149-0405C958E3A9}"/>
              </a:ext>
            </a:extLst>
          </p:cNvPr>
          <p:cNvCxnSpPr>
            <a:cxnSpLocks/>
            <a:stCxn id="8" idx="6"/>
          </p:cNvCxnSpPr>
          <p:nvPr/>
        </p:nvCxnSpPr>
        <p:spPr bwMode="auto">
          <a:xfrm flipV="1">
            <a:off x="7072192" y="2048395"/>
            <a:ext cx="815510" cy="4038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C864C6A3-D794-2041-C1A2-BFA6C3150371}"/>
              </a:ext>
            </a:extLst>
          </p:cNvPr>
          <p:cNvCxnSpPr>
            <a:cxnSpLocks/>
            <a:stCxn id="8" idx="6"/>
          </p:cNvCxnSpPr>
          <p:nvPr/>
        </p:nvCxnSpPr>
        <p:spPr bwMode="auto">
          <a:xfrm>
            <a:off x="7072192" y="2452280"/>
            <a:ext cx="777534" cy="4059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AFDFAC0-ACF0-9E92-BEBA-3674FFF17346}"/>
              </a:ext>
            </a:extLst>
          </p:cNvPr>
          <p:cNvCxnSpPr>
            <a:cxnSpLocks/>
          </p:cNvCxnSpPr>
          <p:nvPr/>
        </p:nvCxnSpPr>
        <p:spPr bwMode="auto">
          <a:xfrm>
            <a:off x="4062917" y="2444137"/>
            <a:ext cx="1842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9C4D17E-1879-4AF3-597F-01D12556227F}"/>
              </a:ext>
            </a:extLst>
          </p:cNvPr>
          <p:cNvCxnSpPr>
            <a:cxnSpLocks/>
          </p:cNvCxnSpPr>
          <p:nvPr/>
        </p:nvCxnSpPr>
        <p:spPr bwMode="auto">
          <a:xfrm>
            <a:off x="6143508" y="2453343"/>
            <a:ext cx="34455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026" name="Picture 2" descr="LAURA: Osimertinib Significantly Improves PFS in Unresectable, Stage III,  EGFR-Mutant NSCLC">
            <a:extLst>
              <a:ext uri="{FF2B5EF4-FFF2-40B4-BE49-F238E27FC236}">
                <a16:creationId xmlns:a16="http://schemas.microsoft.com/office/drawing/2014/main" id="{ADB646EA-D459-CAF3-800E-3A0B15FD9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183" y="3302244"/>
            <a:ext cx="6365913" cy="317218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1289BFB-61E2-18C1-2660-67856C72CED1}"/>
              </a:ext>
            </a:extLst>
          </p:cNvPr>
          <p:cNvSpPr txBox="1"/>
          <p:nvPr/>
        </p:nvSpPr>
        <p:spPr>
          <a:xfrm>
            <a:off x="398028" y="1609916"/>
            <a:ext cx="22593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LAURA Study Design</a:t>
            </a:r>
          </a:p>
        </p:txBody>
      </p:sp>
      <p:sp>
        <p:nvSpPr>
          <p:cNvPr id="19" name="TextBox 18">
            <a:extLst>
              <a:ext uri="{FF2B5EF4-FFF2-40B4-BE49-F238E27FC236}">
                <a16:creationId xmlns:a16="http://schemas.microsoft.com/office/drawing/2014/main" id="{A08328FA-68C2-8D3B-75A4-F2CC5D55A778}"/>
              </a:ext>
            </a:extLst>
          </p:cNvPr>
          <p:cNvSpPr txBox="1"/>
          <p:nvPr/>
        </p:nvSpPr>
        <p:spPr>
          <a:xfrm>
            <a:off x="7401259" y="6530541"/>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 S, et al, N Engl J Med 2024;391:585-597 and Ramalingam S, ASCO 2024</a:t>
            </a:r>
          </a:p>
        </p:txBody>
      </p:sp>
      <p:sp>
        <p:nvSpPr>
          <p:cNvPr id="21" name="TextBox 20">
            <a:extLst>
              <a:ext uri="{FF2B5EF4-FFF2-40B4-BE49-F238E27FC236}">
                <a16:creationId xmlns:a16="http://schemas.microsoft.com/office/drawing/2014/main" id="{11F2F685-7C60-EB10-1C1B-3ED347A43099}"/>
              </a:ext>
            </a:extLst>
          </p:cNvPr>
          <p:cNvSpPr txBox="1"/>
          <p:nvPr/>
        </p:nvSpPr>
        <p:spPr>
          <a:xfrm>
            <a:off x="2210522" y="2858205"/>
            <a:ext cx="7168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N=216</a:t>
            </a:r>
          </a:p>
        </p:txBody>
      </p:sp>
    </p:spTree>
    <p:extLst>
      <p:ext uri="{BB962C8B-B14F-4D97-AF65-F5344CB8AC3E}">
        <p14:creationId xmlns:p14="http://schemas.microsoft.com/office/powerpoint/2010/main" val="438551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FB29-5624-02E0-9B10-0F28E2D57502}"/>
              </a:ext>
            </a:extLst>
          </p:cNvPr>
          <p:cNvSpPr>
            <a:spLocks noGrp="1"/>
          </p:cNvSpPr>
          <p:nvPr>
            <p:ph type="title"/>
          </p:nvPr>
        </p:nvSpPr>
        <p:spPr>
          <a:xfrm>
            <a:off x="175260" y="224735"/>
            <a:ext cx="11841480" cy="914400"/>
          </a:xfrm>
        </p:spPr>
        <p:txBody>
          <a:bodyPr/>
          <a:lstStyle/>
          <a:p>
            <a:r>
              <a:rPr lang="en-US" dirty="0"/>
              <a:t>Treatment Approaches for nonmetastatic EGFR-mutant NSCLC</a:t>
            </a:r>
          </a:p>
        </p:txBody>
      </p:sp>
      <p:sp>
        <p:nvSpPr>
          <p:cNvPr id="4" name="Rectangle 3">
            <a:extLst>
              <a:ext uri="{FF2B5EF4-FFF2-40B4-BE49-F238E27FC236}">
                <a16:creationId xmlns:a16="http://schemas.microsoft.com/office/drawing/2014/main" id="{D474B8B5-CB33-EC1B-3D74-A5B4C705035E}"/>
              </a:ext>
            </a:extLst>
          </p:cNvPr>
          <p:cNvSpPr/>
          <p:nvPr/>
        </p:nvSpPr>
        <p:spPr bwMode="auto">
          <a:xfrm>
            <a:off x="513522" y="5082494"/>
            <a:ext cx="2846342" cy="828136"/>
          </a:xfrm>
          <a:prstGeom prst="rect">
            <a:avLst/>
          </a:prstGeom>
          <a:solidFill>
            <a:schemeClr val="bg1"/>
          </a:solid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Unresectable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stage III NSCLC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sp>
        <p:nvSpPr>
          <p:cNvPr id="5" name="Rectangle 4">
            <a:extLst>
              <a:ext uri="{FF2B5EF4-FFF2-40B4-BE49-F238E27FC236}">
                <a16:creationId xmlns:a16="http://schemas.microsoft.com/office/drawing/2014/main" id="{612A16C3-0855-9E0F-F188-254BE583A8B1}"/>
              </a:ext>
            </a:extLst>
          </p:cNvPr>
          <p:cNvSpPr/>
          <p:nvPr/>
        </p:nvSpPr>
        <p:spPr bwMode="auto">
          <a:xfrm>
            <a:off x="513522" y="2192336"/>
            <a:ext cx="2846342" cy="828136"/>
          </a:xfrm>
          <a:prstGeom prst="rect">
            <a:avLst/>
          </a:prstGeom>
          <a:solidFill>
            <a:schemeClr val="bg1"/>
          </a:solid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128"/>
                <a:cs typeface="Arial" panose="020B0604020202020204" pitchFamily="34" charset="0"/>
              </a:rPr>
              <a:t>Resectable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NSCLC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sp>
        <p:nvSpPr>
          <p:cNvPr id="6" name="Rectangle 5">
            <a:extLst>
              <a:ext uri="{FF2B5EF4-FFF2-40B4-BE49-F238E27FC236}">
                <a16:creationId xmlns:a16="http://schemas.microsoft.com/office/drawing/2014/main" id="{A6E24FA0-40B3-B7AB-B0AD-B1A503D43145}"/>
              </a:ext>
            </a:extLst>
          </p:cNvPr>
          <p:cNvSpPr/>
          <p:nvPr/>
        </p:nvSpPr>
        <p:spPr bwMode="auto">
          <a:xfrm>
            <a:off x="7329350" y="1600392"/>
            <a:ext cx="1786321"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Adjuvant Chemo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(if clinically indicated)</a:t>
            </a:r>
          </a:p>
        </p:txBody>
      </p:sp>
      <p:sp>
        <p:nvSpPr>
          <p:cNvPr id="7" name="Rectangle 6">
            <a:extLst>
              <a:ext uri="{FF2B5EF4-FFF2-40B4-BE49-F238E27FC236}">
                <a16:creationId xmlns:a16="http://schemas.microsoft.com/office/drawing/2014/main" id="{EBC818A3-9C3C-3ED7-F4BA-427C9D8D23B0}"/>
              </a:ext>
            </a:extLst>
          </p:cNvPr>
          <p:cNvSpPr/>
          <p:nvPr/>
        </p:nvSpPr>
        <p:spPr bwMode="auto">
          <a:xfrm>
            <a:off x="9237398" y="1602166"/>
            <a:ext cx="2350536" cy="826361"/>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Adjuvant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osimertinib </a:t>
            </a:r>
          </a:p>
        </p:txBody>
      </p:sp>
      <p:sp>
        <p:nvSpPr>
          <p:cNvPr id="8" name="Rectangle 7">
            <a:extLst>
              <a:ext uri="{FF2B5EF4-FFF2-40B4-BE49-F238E27FC236}">
                <a16:creationId xmlns:a16="http://schemas.microsoft.com/office/drawing/2014/main" id="{A57696D1-EF93-D66C-C617-C9921FEBE6CC}"/>
              </a:ext>
            </a:extLst>
          </p:cNvPr>
          <p:cNvSpPr/>
          <p:nvPr/>
        </p:nvSpPr>
        <p:spPr bwMode="auto">
          <a:xfrm>
            <a:off x="5421302" y="1600392"/>
            <a:ext cx="1786321" cy="828136"/>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B0E3E2">
                    <a:lumMod val="20000"/>
                    <a:lumOff val="80000"/>
                  </a:srgbClr>
                </a:solidFill>
                <a:effectLst/>
                <a:uLnTx/>
                <a:uFillTx/>
                <a:latin typeface="Arial" panose="020B0604020202020204" pitchFamily="34" charset="0"/>
                <a:ea typeface="ＭＳ Ｐゴシック" charset="-128"/>
                <a:cs typeface="Arial" panose="020B0604020202020204" pitchFamily="34" charset="0"/>
              </a:rPr>
              <a:t>Resection</a:t>
            </a:r>
          </a:p>
        </p:txBody>
      </p:sp>
      <p:sp>
        <p:nvSpPr>
          <p:cNvPr id="9" name="Rectangle 8">
            <a:extLst>
              <a:ext uri="{FF2B5EF4-FFF2-40B4-BE49-F238E27FC236}">
                <a16:creationId xmlns:a16="http://schemas.microsoft.com/office/drawing/2014/main" id="{80CB7651-D06E-2454-E437-E39251A998E6}"/>
              </a:ext>
            </a:extLst>
          </p:cNvPr>
          <p:cNvSpPr/>
          <p:nvPr/>
        </p:nvSpPr>
        <p:spPr bwMode="auto">
          <a:xfrm>
            <a:off x="7329350" y="2753359"/>
            <a:ext cx="1786321" cy="828136"/>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B0E3E2">
                    <a:lumMod val="20000"/>
                    <a:lumOff val="80000"/>
                  </a:srgbClr>
                </a:solidFill>
                <a:effectLst/>
                <a:uLnTx/>
                <a:uFillTx/>
                <a:latin typeface="Arial" panose="020B0604020202020204" pitchFamily="34" charset="0"/>
                <a:ea typeface="ＭＳ Ｐゴシック" charset="-128"/>
                <a:cs typeface="Arial" panose="020B0604020202020204" pitchFamily="34" charset="0"/>
              </a:rPr>
              <a:t>Resection</a:t>
            </a:r>
          </a:p>
        </p:txBody>
      </p:sp>
      <p:sp>
        <p:nvSpPr>
          <p:cNvPr id="10" name="Rectangle 9">
            <a:extLst>
              <a:ext uri="{FF2B5EF4-FFF2-40B4-BE49-F238E27FC236}">
                <a16:creationId xmlns:a16="http://schemas.microsoft.com/office/drawing/2014/main" id="{F4AF3E59-46B1-3864-F3C4-23D1F64C6427}"/>
              </a:ext>
            </a:extLst>
          </p:cNvPr>
          <p:cNvSpPr/>
          <p:nvPr/>
        </p:nvSpPr>
        <p:spPr bwMode="auto">
          <a:xfrm>
            <a:off x="9237398" y="2755133"/>
            <a:ext cx="2350536" cy="826361"/>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Adjuvant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osimertinib </a:t>
            </a:r>
          </a:p>
        </p:txBody>
      </p:sp>
      <p:sp>
        <p:nvSpPr>
          <p:cNvPr id="11" name="Rectangle 10">
            <a:extLst>
              <a:ext uri="{FF2B5EF4-FFF2-40B4-BE49-F238E27FC236}">
                <a16:creationId xmlns:a16="http://schemas.microsoft.com/office/drawing/2014/main" id="{D433C1AE-4435-1639-FF2F-2CDC5506B36C}"/>
              </a:ext>
            </a:extLst>
          </p:cNvPr>
          <p:cNvSpPr/>
          <p:nvPr/>
        </p:nvSpPr>
        <p:spPr bwMode="auto">
          <a:xfrm>
            <a:off x="5421302" y="2753359"/>
            <a:ext cx="1786321"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Neoadjuvant*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Osimertinib +/- Chemo</a:t>
            </a:r>
          </a:p>
        </p:txBody>
      </p:sp>
      <p:sp>
        <p:nvSpPr>
          <p:cNvPr id="12" name="Rectangle 11">
            <a:extLst>
              <a:ext uri="{FF2B5EF4-FFF2-40B4-BE49-F238E27FC236}">
                <a16:creationId xmlns:a16="http://schemas.microsoft.com/office/drawing/2014/main" id="{7DC12FFA-40C5-A1D5-A970-23D3CDFF77C2}"/>
              </a:ext>
            </a:extLst>
          </p:cNvPr>
          <p:cNvSpPr/>
          <p:nvPr/>
        </p:nvSpPr>
        <p:spPr bwMode="auto">
          <a:xfrm>
            <a:off x="5421302" y="5082495"/>
            <a:ext cx="1786321" cy="82813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128"/>
                <a:cs typeface="Arial" panose="020B0604020202020204" pitchFamily="34" charset="0"/>
              </a:rPr>
              <a:t>ChemoRT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(No progression)</a:t>
            </a:r>
          </a:p>
        </p:txBody>
      </p:sp>
      <p:sp>
        <p:nvSpPr>
          <p:cNvPr id="13" name="Rectangle 12">
            <a:extLst>
              <a:ext uri="{FF2B5EF4-FFF2-40B4-BE49-F238E27FC236}">
                <a16:creationId xmlns:a16="http://schemas.microsoft.com/office/drawing/2014/main" id="{A24DA8E7-448B-813D-7E94-EF6256953980}"/>
              </a:ext>
            </a:extLst>
          </p:cNvPr>
          <p:cNvSpPr/>
          <p:nvPr/>
        </p:nvSpPr>
        <p:spPr bwMode="auto">
          <a:xfrm>
            <a:off x="7383548" y="5082494"/>
            <a:ext cx="4204386" cy="82636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Osimertinib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until PD</a:t>
            </a:r>
          </a:p>
        </p:txBody>
      </p:sp>
      <p:sp>
        <p:nvSpPr>
          <p:cNvPr id="14" name="Rectangle 13">
            <a:extLst>
              <a:ext uri="{FF2B5EF4-FFF2-40B4-BE49-F238E27FC236}">
                <a16:creationId xmlns:a16="http://schemas.microsoft.com/office/drawing/2014/main" id="{82AA2418-408D-1419-0AFC-3DF17CE23F68}"/>
              </a:ext>
            </a:extLst>
          </p:cNvPr>
          <p:cNvSpPr/>
          <p:nvPr/>
        </p:nvSpPr>
        <p:spPr bwMode="auto">
          <a:xfrm>
            <a:off x="513522" y="3689686"/>
            <a:ext cx="2846342" cy="828136"/>
          </a:xfrm>
          <a:prstGeom prst="rect">
            <a:avLst/>
          </a:prstGeom>
          <a:solidFill>
            <a:schemeClr val="bg1"/>
          </a:solid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Borderline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128"/>
                <a:cs typeface="Arial" panose="020B0604020202020204" pitchFamily="34" charset="0"/>
              </a:rPr>
              <a:t>resectable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NSCLC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Classical EGFR mutations</a:t>
            </a:r>
          </a:p>
        </p:txBody>
      </p:sp>
      <p:cxnSp>
        <p:nvCxnSpPr>
          <p:cNvPr id="16" name="Straight Arrow Connector 15">
            <a:extLst>
              <a:ext uri="{FF2B5EF4-FFF2-40B4-BE49-F238E27FC236}">
                <a16:creationId xmlns:a16="http://schemas.microsoft.com/office/drawing/2014/main" id="{B10565F3-A0DE-4BCB-46C1-DB06702F5810}"/>
              </a:ext>
            </a:extLst>
          </p:cNvPr>
          <p:cNvCxnSpPr/>
          <p:nvPr/>
        </p:nvCxnSpPr>
        <p:spPr>
          <a:xfrm>
            <a:off x="4113697" y="5495674"/>
            <a:ext cx="76809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63414D-4FA8-A636-9DA0-74A9A30D81D5}"/>
              </a:ext>
            </a:extLst>
          </p:cNvPr>
          <p:cNvCxnSpPr>
            <a:cxnSpLocks/>
          </p:cNvCxnSpPr>
          <p:nvPr/>
        </p:nvCxnSpPr>
        <p:spPr>
          <a:xfrm flipV="1">
            <a:off x="4098708" y="2014460"/>
            <a:ext cx="768096" cy="5869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8A4A6D-8AEE-EC89-9C20-480A7F075C36}"/>
              </a:ext>
            </a:extLst>
          </p:cNvPr>
          <p:cNvCxnSpPr>
            <a:cxnSpLocks/>
          </p:cNvCxnSpPr>
          <p:nvPr/>
        </p:nvCxnSpPr>
        <p:spPr>
          <a:xfrm>
            <a:off x="4098708" y="2601390"/>
            <a:ext cx="781146" cy="5660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AE27A28-76A7-383F-1518-76243C482D1B}"/>
              </a:ext>
            </a:extLst>
          </p:cNvPr>
          <p:cNvSpPr/>
          <p:nvPr/>
        </p:nvSpPr>
        <p:spPr>
          <a:xfrm>
            <a:off x="5299575" y="1463040"/>
            <a:ext cx="6424326" cy="109352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58577838-5A82-9FBF-C36C-947D4CA40B83}"/>
              </a:ext>
            </a:extLst>
          </p:cNvPr>
          <p:cNvSpPr/>
          <p:nvPr/>
        </p:nvSpPr>
        <p:spPr>
          <a:xfrm>
            <a:off x="5299575" y="2639693"/>
            <a:ext cx="6424326" cy="104999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082C3802-FDF7-03E3-74BC-C63BBDCA8767}"/>
              </a:ext>
            </a:extLst>
          </p:cNvPr>
          <p:cNvSpPr/>
          <p:nvPr/>
        </p:nvSpPr>
        <p:spPr>
          <a:xfrm>
            <a:off x="5306529" y="4948914"/>
            <a:ext cx="6424326" cy="109352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BAF27CDF-0EC8-15B9-E78D-4EA12676A4AA}"/>
              </a:ext>
            </a:extLst>
          </p:cNvPr>
          <p:cNvSpPr/>
          <p:nvPr/>
        </p:nvSpPr>
        <p:spPr bwMode="auto">
          <a:xfrm>
            <a:off x="3500827" y="3696952"/>
            <a:ext cx="768097" cy="82813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A93"/>
                </a:solidFill>
                <a:effectLst/>
                <a:uLnTx/>
                <a:uFillTx/>
                <a:latin typeface="Arial" panose="020B0604020202020204" pitchFamily="34" charset="0"/>
                <a:ea typeface="ＭＳ Ｐゴシック" charset="-128"/>
                <a:cs typeface="Arial" panose="020B0604020202020204" pitchFamily="34" charset="0"/>
              </a:rPr>
              <a:t>MDT</a:t>
            </a:r>
          </a:p>
        </p:txBody>
      </p:sp>
      <p:cxnSp>
        <p:nvCxnSpPr>
          <p:cNvPr id="27" name="Straight Arrow Connector 26">
            <a:extLst>
              <a:ext uri="{FF2B5EF4-FFF2-40B4-BE49-F238E27FC236}">
                <a16:creationId xmlns:a16="http://schemas.microsoft.com/office/drawing/2014/main" id="{2268FE4D-E0CC-092E-F56F-41A16E9EEF86}"/>
              </a:ext>
            </a:extLst>
          </p:cNvPr>
          <p:cNvCxnSpPr>
            <a:cxnSpLocks/>
          </p:cNvCxnSpPr>
          <p:nvPr/>
        </p:nvCxnSpPr>
        <p:spPr>
          <a:xfrm flipV="1">
            <a:off x="4309473" y="3802471"/>
            <a:ext cx="390573" cy="298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C9987D-AB44-5F9F-1769-8293431C4B16}"/>
              </a:ext>
            </a:extLst>
          </p:cNvPr>
          <p:cNvCxnSpPr>
            <a:cxnSpLocks/>
          </p:cNvCxnSpPr>
          <p:nvPr/>
        </p:nvCxnSpPr>
        <p:spPr>
          <a:xfrm>
            <a:off x="4309473" y="4100922"/>
            <a:ext cx="412429" cy="3257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EBAD098-D1F9-651A-8DF1-CA774E53F85E}"/>
              </a:ext>
            </a:extLst>
          </p:cNvPr>
          <p:cNvSpPr txBox="1"/>
          <p:nvPr/>
        </p:nvSpPr>
        <p:spPr>
          <a:xfrm>
            <a:off x="7839858" y="3715074"/>
            <a:ext cx="40059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*Neoadjuvant osimertinib not yet FDA approved.</a:t>
            </a:r>
          </a:p>
        </p:txBody>
      </p:sp>
    </p:spTree>
    <p:extLst>
      <p:ext uri="{BB962C8B-B14F-4D97-AF65-F5344CB8AC3E}">
        <p14:creationId xmlns:p14="http://schemas.microsoft.com/office/powerpoint/2010/main" val="3977122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F09F-C114-5BC5-3B1E-F37D9EA8541E}"/>
              </a:ext>
            </a:extLst>
          </p:cNvPr>
          <p:cNvSpPr>
            <a:spLocks noGrp="1"/>
          </p:cNvSpPr>
          <p:nvPr>
            <p:ph type="title"/>
          </p:nvPr>
        </p:nvSpPr>
        <p:spPr/>
        <p:txBody>
          <a:bodyPr/>
          <a:lstStyle/>
          <a:p>
            <a:r>
              <a:rPr lang="en-US" sz="3600" b="1" dirty="0">
                <a:latin typeface="Georgia" panose="02040502050405020303" pitchFamily="18" charset="0"/>
              </a:rPr>
              <a:t>Summary and Conclusions</a:t>
            </a:r>
          </a:p>
        </p:txBody>
      </p:sp>
      <p:sp>
        <p:nvSpPr>
          <p:cNvPr id="3" name="Content Placeholder 2">
            <a:extLst>
              <a:ext uri="{FF2B5EF4-FFF2-40B4-BE49-F238E27FC236}">
                <a16:creationId xmlns:a16="http://schemas.microsoft.com/office/drawing/2014/main" id="{59255A14-FCEC-D160-7AD5-FF300A6A0D31}"/>
              </a:ext>
            </a:extLst>
          </p:cNvPr>
          <p:cNvSpPr>
            <a:spLocks noGrp="1"/>
          </p:cNvSpPr>
          <p:nvPr>
            <p:ph idx="1"/>
          </p:nvPr>
        </p:nvSpPr>
        <p:spPr>
          <a:xfrm>
            <a:off x="350520" y="1417320"/>
            <a:ext cx="11315700" cy="4023360"/>
          </a:xfrm>
        </p:spPr>
        <p:txBody>
          <a:bodyPr/>
          <a:lstStyle/>
          <a:p>
            <a:pPr marL="342900" indent="-342900">
              <a:spcAft>
                <a:spcPts val="600"/>
              </a:spcAft>
              <a:buFont typeface="Arial" panose="020B0604020202020204" pitchFamily="34" charset="0"/>
              <a:buChar char="•"/>
            </a:pPr>
            <a:r>
              <a:rPr lang="en-US" sz="2400" b="1" dirty="0">
                <a:latin typeface="Georgia" panose="02040502050405020303" pitchFamily="18" charset="0"/>
              </a:rPr>
              <a:t>EGFR exon 20 insertions represent a unique NSCLC subtype and are treated differently than classical EGFR mutations.</a:t>
            </a:r>
          </a:p>
          <a:p>
            <a:pPr marL="804863" lvl="1" indent="-342900">
              <a:spcAft>
                <a:spcPts val="600"/>
              </a:spcAft>
            </a:pPr>
            <a:r>
              <a:rPr lang="en-US" dirty="0">
                <a:latin typeface="Georgia" panose="02040502050405020303" pitchFamily="18" charset="0"/>
              </a:rPr>
              <a:t>Carboplatin/Pemetrexed/Amivantamab remains the preferred first-line therapy</a:t>
            </a:r>
          </a:p>
          <a:p>
            <a:pPr marL="804863" lvl="1" indent="-342900">
              <a:spcAft>
                <a:spcPts val="600"/>
              </a:spcAft>
            </a:pPr>
            <a:r>
              <a:rPr lang="en-US" dirty="0">
                <a:latin typeface="Georgia" panose="02040502050405020303" pitchFamily="18" charset="0"/>
              </a:rPr>
              <a:t>Sunvozertinib has accelerated approval post-chemotherapy but is not currently available in the US market</a:t>
            </a:r>
          </a:p>
          <a:p>
            <a:pPr marL="804863" lvl="1" indent="-342900">
              <a:spcAft>
                <a:spcPts val="600"/>
              </a:spcAft>
            </a:pPr>
            <a:endParaRPr lang="en-US" dirty="0">
              <a:latin typeface="Georgia" panose="02040502050405020303" pitchFamily="18" charset="0"/>
            </a:endParaRPr>
          </a:p>
          <a:p>
            <a:pPr marL="342900" indent="-342900">
              <a:spcAft>
                <a:spcPts val="600"/>
              </a:spcAft>
              <a:buFont typeface="Arial" panose="020B0604020202020204" pitchFamily="34" charset="0"/>
              <a:buChar char="•"/>
            </a:pPr>
            <a:r>
              <a:rPr lang="en-US" sz="2400" b="1" dirty="0">
                <a:latin typeface="Georgia" panose="02040502050405020303" pitchFamily="18" charset="0"/>
              </a:rPr>
              <a:t>New agents in development for EGFR-mutant NSCLC include ivonescimab, sac-TMT and other novel ADCs.</a:t>
            </a:r>
          </a:p>
          <a:p>
            <a:pPr marL="342900" indent="-342900">
              <a:spcAft>
                <a:spcPts val="600"/>
              </a:spcAft>
              <a:buFont typeface="Arial" panose="020B0604020202020204" pitchFamily="34" charset="0"/>
              <a:buChar char="•"/>
            </a:pPr>
            <a:endParaRPr lang="en-US" sz="2400" dirty="0">
              <a:latin typeface="Georgia" panose="02040502050405020303" pitchFamily="18" charset="0"/>
            </a:endParaRPr>
          </a:p>
          <a:p>
            <a:pPr marL="342900" indent="-342900">
              <a:spcAft>
                <a:spcPts val="600"/>
              </a:spcAft>
              <a:buFont typeface="Arial" panose="020B0604020202020204" pitchFamily="34" charset="0"/>
              <a:buChar char="•"/>
            </a:pPr>
            <a:r>
              <a:rPr lang="en-US" sz="2400" b="1" dirty="0">
                <a:latin typeface="Georgia" panose="02040502050405020303" pitchFamily="18" charset="0"/>
              </a:rPr>
              <a:t>Osimertinib now has a growing role in early-stage disease (adjuvant, post-</a:t>
            </a:r>
            <a:r>
              <a:rPr lang="en-US" sz="2400" b="1" dirty="0" err="1">
                <a:latin typeface="Georgia" panose="02040502050405020303" pitchFamily="18" charset="0"/>
              </a:rPr>
              <a:t>chemoRT</a:t>
            </a:r>
            <a:r>
              <a:rPr lang="en-US" sz="2400" b="1" dirty="0">
                <a:latin typeface="Georgia" panose="02040502050405020303" pitchFamily="18" charset="0"/>
              </a:rPr>
              <a:t> and likely neoadjuvant)</a:t>
            </a:r>
          </a:p>
          <a:p>
            <a:pPr marL="342900" indent="-342900">
              <a:spcAft>
                <a:spcPts val="600"/>
              </a:spcAft>
              <a:buFont typeface="Arial" panose="020B0604020202020204" pitchFamily="34" charset="0"/>
              <a:buChar char="•"/>
            </a:pPr>
            <a:endParaRPr lang="en-US" sz="2400" dirty="0">
              <a:latin typeface="Georgia" panose="02040502050405020303" pitchFamily="18" charset="0"/>
            </a:endParaRPr>
          </a:p>
        </p:txBody>
      </p:sp>
    </p:spTree>
    <p:extLst>
      <p:ext uri="{BB962C8B-B14F-4D97-AF65-F5344CB8AC3E}">
        <p14:creationId xmlns:p14="http://schemas.microsoft.com/office/powerpoint/2010/main" val="2927333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91A5-80A8-0623-ABCA-39D531D8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8E4DF-7002-858E-5B84-CDAB7A8BEF82}"/>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371278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2B91C6D-B018-DD10-6218-F0D662C93846}"/>
              </a:ext>
            </a:extLst>
          </p:cNvPr>
          <p:cNvSpPr>
            <a:spLocks noGrp="1"/>
          </p:cNvSpPr>
          <p:nvPr>
            <p:ph type="title"/>
          </p:nvPr>
        </p:nvSpPr>
        <p:spPr/>
        <p:txBody>
          <a:bodyPr/>
          <a:lstStyle/>
          <a:p>
            <a:r>
              <a:rPr lang="en-US" altLang="en-US" b="1"/>
              <a:t>Disclosures</a:t>
            </a:r>
          </a:p>
        </p:txBody>
      </p:sp>
      <p:graphicFrame>
        <p:nvGraphicFramePr>
          <p:cNvPr id="4" name="Table 3">
            <a:extLst>
              <a:ext uri="{FF2B5EF4-FFF2-40B4-BE49-F238E27FC236}">
                <a16:creationId xmlns:a16="http://schemas.microsoft.com/office/drawing/2014/main" id="{9F6A9C01-943C-2CE2-FA05-F54A0847CDDD}"/>
              </a:ext>
            </a:extLst>
          </p:cNvPr>
          <p:cNvGraphicFramePr>
            <a:graphicFrameLocks noGrp="1"/>
          </p:cNvGraphicFramePr>
          <p:nvPr/>
        </p:nvGraphicFramePr>
        <p:xfrm>
          <a:off x="914400" y="1872576"/>
          <a:ext cx="9000000" cy="3375025"/>
        </p:xfrm>
        <a:graphic>
          <a:graphicData uri="http://schemas.openxmlformats.org/drawingml/2006/table">
            <a:tbl>
              <a:tblPr firstRow="1" bandRow="1">
                <a:tableStyleId>{5C22544A-7EE6-4342-B048-85BDC9FD1C3A}</a:tableStyleId>
              </a:tblPr>
              <a:tblGrid>
                <a:gridCol w="2476800">
                  <a:extLst>
                    <a:ext uri="{9D8B030D-6E8A-4147-A177-3AD203B41FA5}">
                      <a16:colId xmlns:a16="http://schemas.microsoft.com/office/drawing/2014/main" val="20000"/>
                    </a:ext>
                  </a:extLst>
                </a:gridCol>
                <a:gridCol w="6523200">
                  <a:extLst>
                    <a:ext uri="{9D8B030D-6E8A-4147-A177-3AD203B41FA5}">
                      <a16:colId xmlns:a16="http://schemas.microsoft.com/office/drawing/2014/main" val="20001"/>
                    </a:ext>
                  </a:extLst>
                </a:gridCol>
              </a:tblGrid>
              <a:tr h="1512939">
                <a:tc>
                  <a:txBody>
                    <a:bodyPr/>
                    <a:lstStyle/>
                    <a:p>
                      <a:r>
                        <a:rPr lang="en-US" sz="1800" b="1" dirty="0">
                          <a:solidFill>
                            <a:schemeClr val="tx1"/>
                          </a:solidFill>
                          <a:latin typeface="Calibri" panose="020F0502020204030204" pitchFamily="34" charset="0"/>
                          <a:cs typeface="Calibri" panose="020F0502020204030204" pitchFamily="34" charset="0"/>
                        </a:rPr>
                        <a:t>Consulting Agreements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latin typeface="Calibri" panose="020F0502020204030204" pitchFamily="34" charset="0"/>
                          <a:cs typeface="Calibri" panose="020F0502020204030204" pitchFamily="34" charset="0"/>
                        </a:rPr>
                        <a:t>AbbVie Inc, Amgen Inc, AstraZeneca Pharmaceuticals LP, Bristol Myers Squibb, Genentech, a member of the Roche Group, Janssen Biotech Inc, Lilly, Pfizer Inc, Summit Therapeutics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62086">
                <a:tc>
                  <a:txBody>
                    <a:bodyPr/>
                    <a:lstStyle/>
                    <a:p>
                      <a:r>
                        <a:rPr lang="en-US" sz="1800" b="1" dirty="0">
                          <a:solidFill>
                            <a:schemeClr val="tx1"/>
                          </a:solidFill>
                          <a:latin typeface="Calibri" panose="020F0502020204030204" pitchFamily="34" charset="0"/>
                          <a:cs typeface="Calibri" panose="020F0502020204030204" pitchFamily="34" charset="0"/>
                        </a:rPr>
                        <a:t>Contracted Research</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latin typeface="Calibri" panose="020F0502020204030204" pitchFamily="34" charset="0"/>
                          <a:cs typeface="Calibri" panose="020F0502020204030204" pitchFamily="34" charset="0"/>
                        </a:rPr>
                        <a:t>AbbVie Inc, Agenus Inc, Amgen Inc, Astellas, AstraZeneca Pharmaceuticals LP, Bristol Myers Squibb, Genentech, a member of the Roche Group, GSK, Janssen Biotech Inc, Lilly, Merck, Pfizer Inc, Puma Biotechnology Inc, </a:t>
                      </a:r>
                      <a:r>
                        <a:rPr lang="en-US" sz="1800" b="0" dirty="0" err="1">
                          <a:solidFill>
                            <a:schemeClr val="tx1"/>
                          </a:solidFill>
                          <a:latin typeface="Calibri" panose="020F0502020204030204" pitchFamily="34" charset="0"/>
                          <a:cs typeface="Calibri" panose="020F0502020204030204" pitchFamily="34" charset="0"/>
                        </a:rPr>
                        <a:t>RayzeBio</a:t>
                      </a:r>
                      <a:r>
                        <a:rPr lang="en-US" sz="1800" b="0" dirty="0">
                          <a:solidFill>
                            <a:schemeClr val="tx1"/>
                          </a:solidFill>
                          <a:latin typeface="Calibri" panose="020F0502020204030204" pitchFamily="34" charset="0"/>
                          <a:cs typeface="Calibri" panose="020F0502020204030204" pitchFamily="34" charset="0"/>
                        </a:rPr>
                        <a:t>, Summit Therapeutics, Tango Therapeutics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37F14-93E0-76CF-F945-D947A04F6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E38EA-9B1E-4CFE-444B-0F457FC8BACF}"/>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13: Prostate Cancer</a:t>
            </a:r>
          </a:p>
        </p:txBody>
      </p:sp>
      <p:sp>
        <p:nvSpPr>
          <p:cNvPr id="7" name="Content Placeholder 6">
            <a:extLst>
              <a:ext uri="{FF2B5EF4-FFF2-40B4-BE49-F238E27FC236}">
                <a16:creationId xmlns:a16="http://schemas.microsoft.com/office/drawing/2014/main" id="{19994EEA-6B10-F6E7-00D2-FB889C441A5E}"/>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Optimizing the Role of Hormonal Therapy in the Care of Patients with Prostate Cancer — </a:t>
            </a:r>
            <a:r>
              <a:rPr lang="en-US" sz="3000" b="0" dirty="0"/>
              <a:t>Dr Bryce</a:t>
            </a:r>
          </a:p>
          <a:p>
            <a:pPr>
              <a:lnSpc>
                <a:spcPct val="100000"/>
              </a:lnSpc>
              <a:spcBef>
                <a:spcPts val="3000"/>
              </a:spcBef>
            </a:pPr>
            <a:r>
              <a:rPr lang="en-US" sz="3000" dirty="0"/>
              <a:t>Other Available and Emerging Therapeutic Approaches — </a:t>
            </a:r>
            <a:r>
              <a:rPr lang="en-US" sz="3000" b="0" dirty="0"/>
              <a:t>Dr Agarwal</a:t>
            </a:r>
          </a:p>
        </p:txBody>
      </p:sp>
    </p:spTree>
    <p:extLst>
      <p:ext uri="{BB962C8B-B14F-4D97-AF65-F5344CB8AC3E}">
        <p14:creationId xmlns:p14="http://schemas.microsoft.com/office/powerpoint/2010/main" val="3799348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39E7F-C954-97AA-184B-7E05481CF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B140E-D4CE-F51E-3207-B1E058B95D88}"/>
              </a:ext>
            </a:extLst>
          </p:cNvPr>
          <p:cNvSpPr>
            <a:spLocks noGrp="1"/>
          </p:cNvSpPr>
          <p:nvPr>
            <p:ph type="title"/>
          </p:nvPr>
        </p:nvSpPr>
        <p:spPr>
          <a:xfrm>
            <a:off x="838200" y="1"/>
            <a:ext cx="10515600" cy="1144588"/>
          </a:xfrm>
        </p:spPr>
        <p:txBody>
          <a:bodyPr>
            <a:normAutofit/>
          </a:bodyPr>
          <a:lstStyle/>
          <a:p>
            <a:r>
              <a:rPr lang="en-US" sz="3000" dirty="0"/>
              <a:t>Faculty</a:t>
            </a:r>
          </a:p>
        </p:txBody>
      </p:sp>
      <p:sp>
        <p:nvSpPr>
          <p:cNvPr id="3" name="Text Box 7">
            <a:extLst>
              <a:ext uri="{FF2B5EF4-FFF2-40B4-BE49-F238E27FC236}">
                <a16:creationId xmlns:a16="http://schemas.microsoft.com/office/drawing/2014/main" id="{84EBC0D6-FCCA-1297-3B30-5D8D7B9AD715}"/>
              </a:ext>
            </a:extLst>
          </p:cNvPr>
          <p:cNvSpPr txBox="1">
            <a:spLocks noChangeArrowheads="1"/>
          </p:cNvSpPr>
          <p:nvPr/>
        </p:nvSpPr>
        <p:spPr bwMode="auto">
          <a:xfrm>
            <a:off x="2324486"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Neeraj Agarwal, MD,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Utah Huntsman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Salt Lake City, Utah</a:t>
            </a:r>
          </a:p>
        </p:txBody>
      </p:sp>
      <p:pic>
        <p:nvPicPr>
          <p:cNvPr id="5" name="Picture 4">
            <a:extLst>
              <a:ext uri="{FF2B5EF4-FFF2-40B4-BE49-F238E27FC236}">
                <a16:creationId xmlns:a16="http://schemas.microsoft.com/office/drawing/2014/main" id="{05396B2F-2098-751D-F320-961EE76F5400}"/>
              </a:ext>
            </a:extLst>
          </p:cNvPr>
          <p:cNvPicPr>
            <a:picLocks noChangeAspect="1"/>
          </p:cNvPicPr>
          <p:nvPr/>
        </p:nvPicPr>
        <p:blipFill>
          <a:blip r:embed="rId4"/>
          <a:srcRect/>
          <a:stretch/>
        </p:blipFill>
        <p:spPr>
          <a:xfrm>
            <a:off x="1002847" y="1653363"/>
            <a:ext cx="1261872" cy="1261872"/>
          </a:xfrm>
          <a:prstGeom prst="rect">
            <a:avLst/>
          </a:prstGeom>
        </p:spPr>
      </p:pic>
      <p:sp>
        <p:nvSpPr>
          <p:cNvPr id="6" name="Text Box 7">
            <a:extLst>
              <a:ext uri="{FF2B5EF4-FFF2-40B4-BE49-F238E27FC236}">
                <a16:creationId xmlns:a16="http://schemas.microsoft.com/office/drawing/2014/main" id="{05018F4A-2376-D78F-EE3F-BE050A7AD920}"/>
              </a:ext>
            </a:extLst>
          </p:cNvPr>
          <p:cNvSpPr txBox="1">
            <a:spLocks noChangeArrowheads="1"/>
          </p:cNvSpPr>
          <p:nvPr/>
        </p:nvSpPr>
        <p:spPr bwMode="auto">
          <a:xfrm>
            <a:off x="2324486" y="4083960"/>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Alan H Bryce,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Translational Genomics Research Institute (TGen)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City of Hope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Phoenix, Arizona</a:t>
            </a:r>
          </a:p>
        </p:txBody>
      </p:sp>
      <p:pic>
        <p:nvPicPr>
          <p:cNvPr id="7" name="Picture 6">
            <a:extLst>
              <a:ext uri="{FF2B5EF4-FFF2-40B4-BE49-F238E27FC236}">
                <a16:creationId xmlns:a16="http://schemas.microsoft.com/office/drawing/2014/main" id="{91AA3863-57B6-902E-E71C-5AAB274514CD}"/>
              </a:ext>
            </a:extLst>
          </p:cNvPr>
          <p:cNvPicPr>
            <a:picLocks noChangeAspect="1"/>
          </p:cNvPicPr>
          <p:nvPr/>
        </p:nvPicPr>
        <p:blipFill>
          <a:blip r:embed="rId5"/>
          <a:srcRect/>
          <a:stretch/>
        </p:blipFill>
        <p:spPr>
          <a:xfrm>
            <a:off x="1002847" y="4083960"/>
            <a:ext cx="1261872" cy="1261872"/>
          </a:xfrm>
          <a:prstGeom prst="rect">
            <a:avLst/>
          </a:prstGeom>
        </p:spPr>
      </p:pic>
      <p:sp>
        <p:nvSpPr>
          <p:cNvPr id="10" name="Text Box 9">
            <a:extLst>
              <a:ext uri="{FF2B5EF4-FFF2-40B4-BE49-F238E27FC236}">
                <a16:creationId xmlns:a16="http://schemas.microsoft.com/office/drawing/2014/main" id="{BEEF446A-E1A5-86F8-DBE6-6D92B8876998}"/>
              </a:ext>
            </a:extLst>
          </p:cNvPr>
          <p:cNvSpPr txBox="1">
            <a:spLocks noChangeArrowheads="1"/>
          </p:cNvSpPr>
          <p:nvPr/>
        </p:nvSpPr>
        <p:spPr bwMode="auto">
          <a:xfrm>
            <a:off x="7546372" y="4083960"/>
            <a:ext cx="38404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800" b="1" i="0" u="none" strike="noStrike" kern="1200" cap="none" spc="0" normalizeH="0" baseline="0" noProof="0" dirty="0">
                <a:ln>
                  <a:noFill/>
                </a:ln>
                <a:solidFill>
                  <a:srgbClr val="0432FF"/>
                </a:solidFill>
                <a:effectLst/>
                <a:uLnTx/>
                <a:uFillTx/>
                <a:latin typeface="Calibri" pitchFamily="-72" charset="0"/>
                <a:ea typeface="MS PGothic" charset="0"/>
                <a:cs typeface="+mn-cs"/>
              </a:rPr>
              <a:t>Co-Moderator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Uday Dandamudi, MD </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Florida Cancer Specialists &amp; </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Institute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New Port Richey, Florida</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sp>
        <p:nvSpPr>
          <p:cNvPr id="9" name="Text Box 7">
            <a:extLst>
              <a:ext uri="{FF2B5EF4-FFF2-40B4-BE49-F238E27FC236}">
                <a16:creationId xmlns:a16="http://schemas.microsoft.com/office/drawing/2014/main" id="{702A79F9-DA08-F027-D50F-47F689A42A43}"/>
              </a:ext>
            </a:extLst>
          </p:cNvPr>
          <p:cNvSpPr txBox="1">
            <a:spLocks noChangeArrowheads="1"/>
          </p:cNvSpPr>
          <p:nvPr/>
        </p:nvSpPr>
        <p:spPr bwMode="auto">
          <a:xfrm>
            <a:off x="7546372"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cs typeface="+mn-cs"/>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t>Neil Love,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To Practice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Miami, Florida</a:t>
            </a:r>
          </a:p>
        </p:txBody>
      </p:sp>
      <p:pic>
        <p:nvPicPr>
          <p:cNvPr id="12" name="Picture 11">
            <a:extLst>
              <a:ext uri="{FF2B5EF4-FFF2-40B4-BE49-F238E27FC236}">
                <a16:creationId xmlns:a16="http://schemas.microsoft.com/office/drawing/2014/main" id="{82872173-EB0A-3DB6-7D4B-680DF94E740A}"/>
              </a:ext>
            </a:extLst>
          </p:cNvPr>
          <p:cNvPicPr>
            <a:picLocks noChangeAspect="1"/>
          </p:cNvPicPr>
          <p:nvPr/>
        </p:nvPicPr>
        <p:blipFill>
          <a:blip r:embed="rId6"/>
          <a:srcRect/>
          <a:stretch/>
        </p:blipFill>
        <p:spPr>
          <a:xfrm>
            <a:off x="6224733" y="4083960"/>
            <a:ext cx="1261872" cy="1261872"/>
          </a:xfrm>
          <a:prstGeom prst="rect">
            <a:avLst/>
          </a:prstGeom>
        </p:spPr>
      </p:pic>
      <p:pic>
        <p:nvPicPr>
          <p:cNvPr id="13" name="Picture 12">
            <a:extLst>
              <a:ext uri="{FF2B5EF4-FFF2-40B4-BE49-F238E27FC236}">
                <a16:creationId xmlns:a16="http://schemas.microsoft.com/office/drawing/2014/main" id="{21196F86-5707-26CD-2AE2-34CB2F648EB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224733" y="1653363"/>
            <a:ext cx="1261872" cy="1261872"/>
          </a:xfrm>
          <a:prstGeom prst="rect">
            <a:avLst/>
          </a:prstGeom>
        </p:spPr>
      </p:pic>
    </p:spTree>
    <p:custDataLst>
      <p:tags r:id="rId1"/>
    </p:custDataLst>
    <p:extLst>
      <p:ext uri="{BB962C8B-B14F-4D97-AF65-F5344CB8AC3E}">
        <p14:creationId xmlns:p14="http://schemas.microsoft.com/office/powerpoint/2010/main" val="2021817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1101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873023" y="1124744"/>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Karim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Fizazi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Head of Service and Full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Institut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Gustave Roussy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Paris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Saclay</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Villejuif, France</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12474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123295"/>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cs typeface="+mn-cs"/>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Elisabeth I Heath,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Chair, Department of Oncology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Mayo Clinic</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Rochester, Minnesota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123295"/>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873023" y="3655959"/>
            <a:ext cx="484745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Daniel George,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Eleanor Easley Distinguished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Surgery and Urology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ACS Research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 DCI Center for Prostate and Urologic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3655959"/>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655089"/>
            <a:ext cx="477544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Neeraj Agarwal, MD, FASCO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Huntsman Cancer Institute Presidential Endowed Chair of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Center of Investigational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Huntsman Cancer Institute, University of Utah (NCI-CCC)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Salt Lake City, Utah</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655089"/>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8353743" y="1494258"/>
            <a:ext cx="351357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Miami, Florida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9425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4437112"/>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Rana R McKay, MD, FASCO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Urology, and Radiation Medicine and Applied Sciences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Clinical Research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 Genitourinary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Moores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Diego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Diego, California</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srcRect/>
          <a:stretch/>
        </p:blipFill>
        <p:spPr>
          <a:xfrm>
            <a:off x="430961" y="4437112"/>
            <a:ext cx="1261872" cy="1261872"/>
          </a:xfrm>
          <a:prstGeom prst="rect">
            <a:avLst/>
          </a:prstGeom>
        </p:spPr>
      </p:pic>
    </p:spTree>
    <p:custDataLst>
      <p:tags r:id="rId1"/>
    </p:custDataLst>
    <p:extLst>
      <p:ext uri="{BB962C8B-B14F-4D97-AF65-F5344CB8AC3E}">
        <p14:creationId xmlns:p14="http://schemas.microsoft.com/office/powerpoint/2010/main" val="3468629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4B013-F002-135C-D8EE-E2E9A1A0A2E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69B4E47-0300-AB77-92A1-44D77D135051}"/>
              </a:ext>
            </a:extLst>
          </p:cNvPr>
          <p:cNvSpPr/>
          <p:nvPr/>
        </p:nvSpPr>
        <p:spPr bwMode="auto">
          <a:xfrm>
            <a:off x="684426" y="1365969"/>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46198962-E2B1-C142-F7FD-8D06FE717453}"/>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13: Prostate Cancer</a:t>
            </a:r>
          </a:p>
        </p:txBody>
      </p:sp>
      <p:sp>
        <p:nvSpPr>
          <p:cNvPr id="7" name="Content Placeholder 6">
            <a:extLst>
              <a:ext uri="{FF2B5EF4-FFF2-40B4-BE49-F238E27FC236}">
                <a16:creationId xmlns:a16="http://schemas.microsoft.com/office/drawing/2014/main" id="{89EF817D-9437-EC8D-AE06-5506B6C71BBE}"/>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solidFill>
                  <a:schemeClr val="bg1"/>
                </a:solidFill>
              </a:rPr>
              <a:t>Optimizing the Role of Hormonal Therapy in the Care of Patients with Prostate Cancer — </a:t>
            </a:r>
            <a:r>
              <a:rPr lang="en-US" sz="3000" b="0" dirty="0">
                <a:solidFill>
                  <a:schemeClr val="bg1"/>
                </a:solidFill>
              </a:rPr>
              <a:t>Dr Bryce</a:t>
            </a:r>
          </a:p>
          <a:p>
            <a:pPr>
              <a:lnSpc>
                <a:spcPct val="100000"/>
              </a:lnSpc>
              <a:spcBef>
                <a:spcPts val="3000"/>
              </a:spcBef>
            </a:pPr>
            <a:r>
              <a:rPr lang="en-US" sz="3000" dirty="0"/>
              <a:t>Other Available and Emerging Therapeutic Approaches — </a:t>
            </a:r>
            <a:r>
              <a:rPr lang="en-US" sz="3000" b="0" dirty="0"/>
              <a:t>Dr Agarwal</a:t>
            </a:r>
          </a:p>
        </p:txBody>
      </p:sp>
    </p:spTree>
    <p:extLst>
      <p:ext uri="{BB962C8B-B14F-4D97-AF65-F5344CB8AC3E}">
        <p14:creationId xmlns:p14="http://schemas.microsoft.com/office/powerpoint/2010/main" val="1210947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743A-CF85-ACC6-B64F-FCFEB80DF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156CB-3546-19E0-0B51-4E8824614A15}"/>
              </a:ext>
            </a:extLst>
          </p:cNvPr>
          <p:cNvSpPr>
            <a:spLocks noGrp="1"/>
          </p:cNvSpPr>
          <p:nvPr>
            <p:ph type="title"/>
          </p:nvPr>
        </p:nvSpPr>
        <p:spPr>
          <a:xfrm>
            <a:off x="838200" y="1"/>
            <a:ext cx="10515600" cy="1144588"/>
          </a:xfrm>
        </p:spPr>
        <p:txBody>
          <a:bodyPr>
            <a:normAutofit/>
          </a:bodyPr>
          <a:lstStyle/>
          <a:p>
            <a:r>
              <a:rPr lang="en-US" sz="3000" dirty="0"/>
              <a:t>Module 13: Prostate Cancer </a:t>
            </a:r>
            <a:endParaRPr lang="en-US" sz="3000" dirty="0">
              <a:solidFill>
                <a:srgbClr val="0070C0"/>
              </a:solidFill>
            </a:endParaRPr>
          </a:p>
        </p:txBody>
      </p:sp>
      <p:sp>
        <p:nvSpPr>
          <p:cNvPr id="7" name="Content Placeholder 6">
            <a:extLst>
              <a:ext uri="{FF2B5EF4-FFF2-40B4-BE49-F238E27FC236}">
                <a16:creationId xmlns:a16="http://schemas.microsoft.com/office/drawing/2014/main" id="{6054F27B-303A-F9E1-E332-48616380F938}"/>
              </a:ext>
            </a:extLst>
          </p:cNvPr>
          <p:cNvSpPr>
            <a:spLocks noGrp="1"/>
          </p:cNvSpPr>
          <p:nvPr>
            <p:ph idx="1"/>
          </p:nvPr>
        </p:nvSpPr>
        <p:spPr>
          <a:xfrm>
            <a:off x="462987" y="1144587"/>
            <a:ext cx="11262167" cy="5257800"/>
          </a:xfrm>
        </p:spPr>
        <p:txBody>
          <a:bodyPr>
            <a:noAutofit/>
          </a:bodyPr>
          <a:lstStyle/>
          <a:p>
            <a:pPr>
              <a:lnSpc>
                <a:spcPts val="3800"/>
              </a:lnSpc>
              <a:spcBef>
                <a:spcPts val="2000"/>
              </a:spcBef>
              <a:spcAft>
                <a:spcPts val="2000"/>
              </a:spcAft>
            </a:pPr>
            <a:endParaRPr lang="en-US" sz="2800" noProof="0" dirty="0"/>
          </a:p>
          <a:p>
            <a:pPr>
              <a:lnSpc>
                <a:spcPts val="3800"/>
              </a:lnSpc>
              <a:spcBef>
                <a:spcPts val="2000"/>
              </a:spcBef>
              <a:spcAft>
                <a:spcPts val="2000"/>
              </a:spcAft>
            </a:pPr>
            <a:r>
              <a:rPr lang="en-US" sz="3600" noProof="0" dirty="0">
                <a:latin typeface="Calibri" panose="020F0502020204030204" pitchFamily="34" charset="0"/>
                <a:cs typeface="Calibri" panose="020F0502020204030204" pitchFamily="34" charset="0"/>
              </a:rPr>
              <a:t>We would like to do a “best paper or presentation of the year” activity. </a:t>
            </a:r>
            <a:r>
              <a:rPr lang="en-US" sz="3600" noProof="0">
                <a:latin typeface="Calibri" panose="020F0502020204030204" pitchFamily="34" charset="0"/>
                <a:cs typeface="Calibri" panose="020F0502020204030204" pitchFamily="34" charset="0"/>
              </a:rPr>
              <a:t>Please suggest one “paper of the year” and 2 other worthy papers based on the value in treatment of current and future patients.</a:t>
            </a:r>
            <a:endParaRPr lang="en-US" sz="3600" b="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8635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0C92E0-7C82-F84C-A59E-4E0F6AC64FF3}"/>
              </a:ext>
            </a:extLst>
          </p:cNvPr>
          <p:cNvSpPr>
            <a:spLocks noGrp="1"/>
          </p:cNvSpPr>
          <p:nvPr>
            <p:ph type="body" sz="quarter" idx="27"/>
          </p:nvPr>
        </p:nvSpPr>
        <p:spPr>
          <a:xfrm>
            <a:off x="585788" y="4849519"/>
            <a:ext cx="4486955" cy="285751"/>
          </a:xfrm>
        </p:spPr>
        <p:txBody>
          <a:bodyPr/>
          <a:lstStyle/>
          <a:p>
            <a:r>
              <a:rPr lang="en-US" sz="2000" b="1" dirty="0">
                <a:latin typeface="Lora" pitchFamily="2" charset="0"/>
              </a:rPr>
              <a:t>Alan H. Bryce, M.D.</a:t>
            </a:r>
          </a:p>
        </p:txBody>
      </p:sp>
      <p:sp>
        <p:nvSpPr>
          <p:cNvPr id="5" name="Text Placeholder 4">
            <a:extLst>
              <a:ext uri="{FF2B5EF4-FFF2-40B4-BE49-F238E27FC236}">
                <a16:creationId xmlns:a16="http://schemas.microsoft.com/office/drawing/2014/main" id="{A1BB9D1A-BE81-7543-983E-712996610175}"/>
              </a:ext>
            </a:extLst>
          </p:cNvPr>
          <p:cNvSpPr>
            <a:spLocks noGrp="1"/>
          </p:cNvSpPr>
          <p:nvPr>
            <p:ph type="body" sz="quarter" idx="28"/>
          </p:nvPr>
        </p:nvSpPr>
        <p:spPr>
          <a:xfrm>
            <a:off x="585788" y="5210175"/>
            <a:ext cx="6396037" cy="752475"/>
          </a:xfrm>
        </p:spPr>
        <p:txBody>
          <a:bodyPr/>
          <a:lstStyle/>
          <a:p>
            <a:r>
              <a:rPr lang="en-US" sz="1600" dirty="0">
                <a:latin typeface="Lora" pitchFamily="2" charset="0"/>
              </a:rPr>
              <a:t>Chief Clinical Officer, City of Hope Cancer Center, Phoenix</a:t>
            </a:r>
            <a:br>
              <a:rPr lang="en-US" sz="1600" dirty="0">
                <a:latin typeface="Lora" pitchFamily="2" charset="0"/>
              </a:rPr>
            </a:br>
            <a:r>
              <a:rPr lang="en-US" sz="1600" dirty="0">
                <a:latin typeface="Lora" pitchFamily="2" charset="0"/>
              </a:rPr>
              <a:t>Clinical Professor, Department of Medical Oncology</a:t>
            </a:r>
            <a:br>
              <a:rPr lang="en-US" sz="1600" dirty="0">
                <a:latin typeface="Lora" pitchFamily="2" charset="0"/>
              </a:rPr>
            </a:br>
            <a:r>
              <a:rPr lang="en-US" sz="1600" dirty="0">
                <a:latin typeface="Lora" pitchFamily="2" charset="0"/>
              </a:rPr>
              <a:t>Professor of Molecular Medicine, TGen Research Institute</a:t>
            </a:r>
          </a:p>
          <a:p>
            <a:endParaRPr lang="en-US" sz="1600" dirty="0">
              <a:latin typeface="Lora" pitchFamily="2" charset="0"/>
            </a:endParaRPr>
          </a:p>
          <a:p>
            <a:r>
              <a:rPr lang="en-US" sz="1600" dirty="0">
                <a:latin typeface="Lora" pitchFamily="2" charset="0"/>
              </a:rPr>
              <a:t>@AlanBryce9</a:t>
            </a:r>
          </a:p>
        </p:txBody>
      </p:sp>
      <p:sp>
        <p:nvSpPr>
          <p:cNvPr id="2" name="Text Placeholder 1">
            <a:extLst>
              <a:ext uri="{FF2B5EF4-FFF2-40B4-BE49-F238E27FC236}">
                <a16:creationId xmlns:a16="http://schemas.microsoft.com/office/drawing/2014/main" id="{E9370FE9-747F-F847-9E60-3D8251BFC3B7}"/>
              </a:ext>
            </a:extLst>
          </p:cNvPr>
          <p:cNvSpPr>
            <a:spLocks noGrp="1"/>
          </p:cNvSpPr>
          <p:nvPr>
            <p:ph type="body" sz="quarter" idx="25"/>
          </p:nvPr>
        </p:nvSpPr>
        <p:spPr>
          <a:xfrm>
            <a:off x="534990" y="2127403"/>
            <a:ext cx="9109342" cy="1843574"/>
          </a:xfrm>
        </p:spPr>
        <p:txBody>
          <a:bodyPr/>
          <a:lstStyle/>
          <a:p>
            <a:r>
              <a:rPr lang="en-US" b="1" dirty="0">
                <a:latin typeface="Lora" pitchFamily="2" charset="0"/>
              </a:rPr>
              <a:t>Optimizing the Role of Hormonal Therapy in the Care of Patients with Prostate Cancer (PC)</a:t>
            </a:r>
          </a:p>
        </p:txBody>
      </p:sp>
      <p:sp>
        <p:nvSpPr>
          <p:cNvPr id="3" name="Text Placeholder 2">
            <a:extLst>
              <a:ext uri="{FF2B5EF4-FFF2-40B4-BE49-F238E27FC236}">
                <a16:creationId xmlns:a16="http://schemas.microsoft.com/office/drawing/2014/main" id="{753C3821-EA05-B84C-B783-19400B32E810}"/>
              </a:ext>
            </a:extLst>
          </p:cNvPr>
          <p:cNvSpPr>
            <a:spLocks noGrp="1"/>
          </p:cNvSpPr>
          <p:nvPr>
            <p:ph type="body" sz="quarter" idx="26"/>
          </p:nvPr>
        </p:nvSpPr>
        <p:spPr>
          <a:xfrm>
            <a:off x="585788" y="3970977"/>
            <a:ext cx="7778036" cy="304800"/>
          </a:xfrm>
        </p:spPr>
        <p:txBody>
          <a:bodyPr/>
          <a:lstStyle/>
          <a:p>
            <a:r>
              <a:rPr lang="en-US" b="0" dirty="0">
                <a:latin typeface="Lora" pitchFamily="2" charset="0"/>
              </a:rPr>
              <a:t>Fifth Annual National General Medical Oncology (GMO) Summit</a:t>
            </a:r>
          </a:p>
        </p:txBody>
      </p:sp>
    </p:spTree>
    <p:extLst>
      <p:ext uri="{BB962C8B-B14F-4D97-AF65-F5344CB8AC3E}">
        <p14:creationId xmlns:p14="http://schemas.microsoft.com/office/powerpoint/2010/main" val="3461110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C9F671-44DA-C435-4CC0-3D0778AF9918}"/>
              </a:ext>
            </a:extLst>
          </p:cNvPr>
          <p:cNvSpPr>
            <a:spLocks noGrp="1"/>
          </p:cNvSpPr>
          <p:nvPr>
            <p:ph type="body" sz="quarter" idx="25"/>
          </p:nvPr>
        </p:nvSpPr>
        <p:spPr/>
        <p:txBody>
          <a:bodyPr/>
          <a:lstStyle/>
          <a:p>
            <a:r>
              <a:rPr lang="en-US" dirty="0"/>
              <a:t>Disclosures</a:t>
            </a:r>
          </a:p>
        </p:txBody>
      </p:sp>
      <p:graphicFrame>
        <p:nvGraphicFramePr>
          <p:cNvPr id="6" name="Table 5">
            <a:extLst>
              <a:ext uri="{FF2B5EF4-FFF2-40B4-BE49-F238E27FC236}">
                <a16:creationId xmlns:a16="http://schemas.microsoft.com/office/drawing/2014/main" id="{9F026967-EB04-ED0C-62A7-A0CECDB96DDB}"/>
              </a:ext>
            </a:extLst>
          </p:cNvPr>
          <p:cNvGraphicFramePr>
            <a:graphicFrameLocks noGrp="1"/>
          </p:cNvGraphicFramePr>
          <p:nvPr/>
        </p:nvGraphicFramePr>
        <p:xfrm>
          <a:off x="1709882" y="2070484"/>
          <a:ext cx="8535554" cy="2937933"/>
        </p:xfrm>
        <a:graphic>
          <a:graphicData uri="http://schemas.openxmlformats.org/drawingml/2006/table">
            <a:tbl>
              <a:tblPr firstRow="1" bandRow="1">
                <a:tableStyleId>{5C22544A-7EE6-4342-B048-85BDC9FD1C3A}</a:tableStyleId>
              </a:tblPr>
              <a:tblGrid>
                <a:gridCol w="2862118">
                  <a:extLst>
                    <a:ext uri="{9D8B030D-6E8A-4147-A177-3AD203B41FA5}">
                      <a16:colId xmlns:a16="http://schemas.microsoft.com/office/drawing/2014/main" val="2670870373"/>
                    </a:ext>
                  </a:extLst>
                </a:gridCol>
                <a:gridCol w="5673436">
                  <a:extLst>
                    <a:ext uri="{9D8B030D-6E8A-4147-A177-3AD203B41FA5}">
                      <a16:colId xmlns:a16="http://schemas.microsoft.com/office/drawing/2014/main" val="2460614000"/>
                    </a:ext>
                  </a:extLst>
                </a:gridCol>
              </a:tblGrid>
              <a:tr h="674511">
                <a:tc>
                  <a:txBody>
                    <a:bodyPr/>
                    <a:lstStyle/>
                    <a:p>
                      <a:r>
                        <a:rPr lang="en-US" b="1" dirty="0">
                          <a:solidFill>
                            <a:schemeClr val="tx1"/>
                          </a:solidFill>
                        </a:rPr>
                        <a:t>Advisory 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AstraZeneca Pharmaceuticals LP, Bayer HealthCare Pharmaceuticals, Johnson &amp; Johnson, </a:t>
                      </a:r>
                      <a:r>
                        <a:rPr lang="en-US" b="0" dirty="0" err="1">
                          <a:solidFill>
                            <a:schemeClr val="tx1"/>
                          </a:solidFill>
                        </a:rPr>
                        <a:t>Lantheus</a:t>
                      </a:r>
                      <a:r>
                        <a:rPr lang="en-US" b="0" dirty="0">
                          <a:solidFill>
                            <a:schemeClr val="tx1"/>
                          </a:solidFill>
                        </a:rPr>
                        <a:t>, MOMA Therapeutics, Novartis,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9156947"/>
                  </a:ext>
                </a:extLst>
              </a:tr>
              <a:tr h="674511">
                <a:tc>
                  <a:txBody>
                    <a:bodyPr/>
                    <a:lstStyle/>
                    <a:p>
                      <a:r>
                        <a:rPr lang="en-US" b="1" dirty="0">
                          <a:solidFill>
                            <a:schemeClr val="tx1"/>
                          </a:solidFill>
                        </a:rPr>
                        <a:t>Consulting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 Astellas, Johnson &amp; Johnson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6111353"/>
                  </a:ext>
                </a:extLst>
              </a:tr>
              <a:tr h="674511">
                <a:tc>
                  <a:txBody>
                    <a:bodyPr/>
                    <a:lstStyle/>
                    <a:p>
                      <a:r>
                        <a:rPr lang="en-US" b="1" dirty="0">
                          <a:solidFill>
                            <a:schemeClr val="tx1"/>
                          </a:solidFill>
                        </a:rPr>
                        <a:t>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Johnson &amp; Johnson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0527117"/>
                  </a:ext>
                </a:extLst>
              </a:tr>
              <a:tr h="674511">
                <a:tc>
                  <a:txBody>
                    <a:bodyPr/>
                    <a:lstStyle/>
                    <a:p>
                      <a:r>
                        <a:rPr lang="en-US" b="1" dirty="0">
                          <a:solidFill>
                            <a:schemeClr val="tx1"/>
                          </a:solidFill>
                        </a:rPr>
                        <a:t>Data and Safety Monitoring Boards/Committees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err="1">
                          <a:solidFill>
                            <a:schemeClr val="tx1"/>
                          </a:solidFill>
                        </a:rPr>
                        <a:t>Lantheus</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649551"/>
                  </a:ext>
                </a:extLst>
              </a:tr>
            </a:tbl>
          </a:graphicData>
        </a:graphic>
      </p:graphicFrame>
    </p:spTree>
    <p:extLst>
      <p:ext uri="{BB962C8B-B14F-4D97-AF65-F5344CB8AC3E}">
        <p14:creationId xmlns:p14="http://schemas.microsoft.com/office/powerpoint/2010/main" val="1759737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6733-5725-7D3F-4D8F-850D3AF6B6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3109B8C-87D5-E4D5-9587-9B7F0090F8B0}"/>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EMBARK Trial</a:t>
            </a:r>
          </a:p>
        </p:txBody>
      </p:sp>
      <p:sp>
        <p:nvSpPr>
          <p:cNvPr id="6" name="TextBox 5">
            <a:extLst>
              <a:ext uri="{FF2B5EF4-FFF2-40B4-BE49-F238E27FC236}">
                <a16:creationId xmlns:a16="http://schemas.microsoft.com/office/drawing/2014/main" id="{F7B35A63-85B4-FC36-6558-C4041F87F239}"/>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Study Design &amp; Results</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BBF48E48-A0AA-78BE-9D33-E61AD7587A96}"/>
              </a:ext>
            </a:extLst>
          </p:cNvPr>
          <p:cNvSpPr>
            <a:spLocks noGrp="1"/>
          </p:cNvSpPr>
          <p:nvPr>
            <p:ph type="body" sz="quarter" idx="30"/>
          </p:nvPr>
        </p:nvSpPr>
        <p:spPr>
          <a:xfrm>
            <a:off x="1666808" y="6478010"/>
            <a:ext cx="9637296" cy="266700"/>
          </a:xfrm>
        </p:spPr>
        <p:txBody>
          <a:bodyPr/>
          <a:lstStyle/>
          <a:p>
            <a:r>
              <a:rPr lang="da-DK" b="0" dirty="0"/>
              <a:t>Freedland SJ et al, NEJM 2023</a:t>
            </a:r>
          </a:p>
        </p:txBody>
      </p:sp>
      <p:grpSp>
        <p:nvGrpSpPr>
          <p:cNvPr id="81" name="Group 80">
            <a:extLst>
              <a:ext uri="{FF2B5EF4-FFF2-40B4-BE49-F238E27FC236}">
                <a16:creationId xmlns:a16="http://schemas.microsoft.com/office/drawing/2014/main" id="{389BDBEE-DD4B-3AE7-33BE-323D76E8B1E6}"/>
              </a:ext>
            </a:extLst>
          </p:cNvPr>
          <p:cNvGrpSpPr/>
          <p:nvPr/>
        </p:nvGrpSpPr>
        <p:grpSpPr>
          <a:xfrm>
            <a:off x="170753" y="2434678"/>
            <a:ext cx="6829251" cy="3006248"/>
            <a:chOff x="224862" y="1782924"/>
            <a:chExt cx="6829251" cy="3006248"/>
          </a:xfrm>
        </p:grpSpPr>
        <p:pic>
          <p:nvPicPr>
            <p:cNvPr id="74" name="Picture 73">
              <a:extLst>
                <a:ext uri="{FF2B5EF4-FFF2-40B4-BE49-F238E27FC236}">
                  <a16:creationId xmlns:a16="http://schemas.microsoft.com/office/drawing/2014/main" id="{6013F408-0F36-3B99-6724-4D080B3CD68E}"/>
                </a:ext>
              </a:extLst>
            </p:cNvPr>
            <p:cNvPicPr>
              <a:picLocks noChangeAspect="1"/>
            </p:cNvPicPr>
            <p:nvPr/>
          </p:nvPicPr>
          <p:blipFill>
            <a:blip r:embed="rId2"/>
            <a:stretch>
              <a:fillRect/>
            </a:stretch>
          </p:blipFill>
          <p:spPr>
            <a:xfrm>
              <a:off x="224862" y="1782924"/>
              <a:ext cx="6829251" cy="2535018"/>
            </a:xfrm>
            <a:prstGeom prst="rect">
              <a:avLst/>
            </a:prstGeom>
          </p:spPr>
        </p:pic>
        <p:pic>
          <p:nvPicPr>
            <p:cNvPr id="76" name="Picture 75">
              <a:extLst>
                <a:ext uri="{FF2B5EF4-FFF2-40B4-BE49-F238E27FC236}">
                  <a16:creationId xmlns:a16="http://schemas.microsoft.com/office/drawing/2014/main" id="{C67F8B76-6E9D-744A-A8AC-436179A28CDF}"/>
                </a:ext>
              </a:extLst>
            </p:cNvPr>
            <p:cNvPicPr>
              <a:picLocks noChangeAspect="1"/>
            </p:cNvPicPr>
            <p:nvPr/>
          </p:nvPicPr>
          <p:blipFill>
            <a:blip r:embed="rId3"/>
            <a:stretch>
              <a:fillRect/>
            </a:stretch>
          </p:blipFill>
          <p:spPr>
            <a:xfrm>
              <a:off x="1970283" y="3712811"/>
              <a:ext cx="2309888" cy="635419"/>
            </a:xfrm>
            <a:prstGeom prst="rect">
              <a:avLst/>
            </a:prstGeom>
          </p:spPr>
        </p:pic>
        <p:pic>
          <p:nvPicPr>
            <p:cNvPr id="80" name="Picture 79">
              <a:extLst>
                <a:ext uri="{FF2B5EF4-FFF2-40B4-BE49-F238E27FC236}">
                  <a16:creationId xmlns:a16="http://schemas.microsoft.com/office/drawing/2014/main" id="{280540E0-3F39-BEBE-A641-CC6FFF68329F}"/>
                </a:ext>
              </a:extLst>
            </p:cNvPr>
            <p:cNvPicPr>
              <a:picLocks noChangeAspect="1"/>
            </p:cNvPicPr>
            <p:nvPr/>
          </p:nvPicPr>
          <p:blipFill>
            <a:blip r:embed="rId4"/>
            <a:stretch>
              <a:fillRect/>
            </a:stretch>
          </p:blipFill>
          <p:spPr>
            <a:xfrm>
              <a:off x="4280171" y="3712812"/>
              <a:ext cx="2384552" cy="1076360"/>
            </a:xfrm>
            <a:prstGeom prst="rect">
              <a:avLst/>
            </a:prstGeom>
          </p:spPr>
        </p:pic>
      </p:grpSp>
      <p:pic>
        <p:nvPicPr>
          <p:cNvPr id="83" name="Picture 82">
            <a:extLst>
              <a:ext uri="{FF2B5EF4-FFF2-40B4-BE49-F238E27FC236}">
                <a16:creationId xmlns:a16="http://schemas.microsoft.com/office/drawing/2014/main" id="{BCF7E12A-F50B-0CF7-AF74-52670EE53FBF}"/>
              </a:ext>
            </a:extLst>
          </p:cNvPr>
          <p:cNvPicPr>
            <a:picLocks noChangeAspect="1"/>
          </p:cNvPicPr>
          <p:nvPr/>
        </p:nvPicPr>
        <p:blipFill>
          <a:blip r:embed="rId5"/>
          <a:stretch>
            <a:fillRect/>
          </a:stretch>
        </p:blipFill>
        <p:spPr>
          <a:xfrm>
            <a:off x="7212768" y="989235"/>
            <a:ext cx="4764404" cy="2439765"/>
          </a:xfrm>
          <a:prstGeom prst="rect">
            <a:avLst/>
          </a:prstGeom>
        </p:spPr>
      </p:pic>
      <p:pic>
        <p:nvPicPr>
          <p:cNvPr id="85" name="Picture 84">
            <a:extLst>
              <a:ext uri="{FF2B5EF4-FFF2-40B4-BE49-F238E27FC236}">
                <a16:creationId xmlns:a16="http://schemas.microsoft.com/office/drawing/2014/main" id="{BCDB6A1D-6748-99B6-0D15-807A7CACDA9C}"/>
              </a:ext>
            </a:extLst>
          </p:cNvPr>
          <p:cNvPicPr>
            <a:picLocks noChangeAspect="1"/>
          </p:cNvPicPr>
          <p:nvPr/>
        </p:nvPicPr>
        <p:blipFill>
          <a:blip r:embed="rId6"/>
          <a:stretch>
            <a:fillRect/>
          </a:stretch>
        </p:blipFill>
        <p:spPr>
          <a:xfrm>
            <a:off x="7373566" y="3904273"/>
            <a:ext cx="4603605" cy="2370385"/>
          </a:xfrm>
          <a:prstGeom prst="rect">
            <a:avLst/>
          </a:prstGeom>
        </p:spPr>
      </p:pic>
      <p:sp>
        <p:nvSpPr>
          <p:cNvPr id="86" name="Rounded Rectangle 10">
            <a:extLst>
              <a:ext uri="{FF2B5EF4-FFF2-40B4-BE49-F238E27FC236}">
                <a16:creationId xmlns:a16="http://schemas.microsoft.com/office/drawing/2014/main" id="{A1004FEB-6F2C-3F52-EEB2-BAFA33787EB3}"/>
              </a:ext>
            </a:extLst>
          </p:cNvPr>
          <p:cNvSpPr/>
          <p:nvPr/>
        </p:nvSpPr>
        <p:spPr>
          <a:xfrm>
            <a:off x="8241693" y="285231"/>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Metastasis-free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87" name="Rounded Rectangle 10">
            <a:extLst>
              <a:ext uri="{FF2B5EF4-FFF2-40B4-BE49-F238E27FC236}">
                <a16:creationId xmlns:a16="http://schemas.microsoft.com/office/drawing/2014/main" id="{B510782C-8A6F-5B48-EBEC-ADE06FCDCE0D}"/>
              </a:ext>
            </a:extLst>
          </p:cNvPr>
          <p:cNvSpPr/>
          <p:nvPr/>
        </p:nvSpPr>
        <p:spPr>
          <a:xfrm>
            <a:off x="8241692" y="652127"/>
            <a:ext cx="2706553" cy="247869"/>
          </a:xfrm>
          <a:prstGeom prst="roundRect">
            <a:avLst/>
          </a:prstGeom>
          <a:solidFill>
            <a:srgbClr val="C1E7F1"/>
          </a:solidFill>
          <a:ln>
            <a:solidFill>
              <a:srgbClr val="C1E7F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Enzalutamide + Leuprolide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88" name="Rounded Rectangle 10">
            <a:extLst>
              <a:ext uri="{FF2B5EF4-FFF2-40B4-BE49-F238E27FC236}">
                <a16:creationId xmlns:a16="http://schemas.microsoft.com/office/drawing/2014/main" id="{A54A2142-7ED3-30E6-1BA1-53E13F0E4B5D}"/>
              </a:ext>
            </a:extLst>
          </p:cNvPr>
          <p:cNvSpPr/>
          <p:nvPr/>
        </p:nvSpPr>
        <p:spPr>
          <a:xfrm>
            <a:off x="8241691" y="3632352"/>
            <a:ext cx="2706553" cy="247869"/>
          </a:xfrm>
          <a:prstGeom prst="roundRect">
            <a:avLst/>
          </a:prstGeom>
          <a:solidFill>
            <a:srgbClr val="C1E7F1"/>
          </a:solidFill>
          <a:ln>
            <a:solidFill>
              <a:srgbClr val="C1E7F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Enzalutamide only</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226830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B31AF0-E943-D7D8-48EB-1B6697589520}"/>
              </a:ext>
            </a:extLst>
          </p:cNvPr>
          <p:cNvSpPr>
            <a:spLocks noGrp="1"/>
          </p:cNvSpPr>
          <p:nvPr>
            <p:ph type="body" sz="quarter" idx="10"/>
          </p:nvPr>
        </p:nvSpPr>
        <p:spPr>
          <a:xfrm>
            <a:off x="444499" y="2779268"/>
            <a:ext cx="10494433" cy="2567432"/>
          </a:xfrm>
        </p:spPr>
        <p:txBody>
          <a:bodyPr>
            <a:normAutofit/>
          </a:bodyPr>
          <a:lstStyle/>
          <a:p>
            <a:r>
              <a:rPr lang="en-US" sz="2800" dirty="0"/>
              <a:t>First line options: FLAURA2 and MARIPOSA</a:t>
            </a:r>
          </a:p>
          <a:p>
            <a:r>
              <a:rPr lang="en-US" sz="2800" dirty="0"/>
              <a:t>Subcutaneous amivantamab</a:t>
            </a:r>
          </a:p>
          <a:p>
            <a:r>
              <a:rPr lang="en-US" sz="2800" dirty="0"/>
              <a:t>Data for continued TKI on progression</a:t>
            </a:r>
          </a:p>
          <a:p>
            <a:r>
              <a:rPr lang="en-US" sz="2800" dirty="0"/>
              <a:t>Later-line options: MARIPOSA2 and Datopotamab deruxtecan</a:t>
            </a:r>
          </a:p>
        </p:txBody>
      </p:sp>
      <p:sp>
        <p:nvSpPr>
          <p:cNvPr id="6" name="Text Placeholder 5">
            <a:extLst>
              <a:ext uri="{FF2B5EF4-FFF2-40B4-BE49-F238E27FC236}">
                <a16:creationId xmlns:a16="http://schemas.microsoft.com/office/drawing/2014/main" id="{4D8F97F0-21EA-A572-8E50-724BDCA6AAF5}"/>
              </a:ext>
            </a:extLst>
          </p:cNvPr>
          <p:cNvSpPr>
            <a:spLocks noGrp="1"/>
          </p:cNvSpPr>
          <p:nvPr>
            <p:ph type="body" sz="quarter" idx="11"/>
          </p:nvPr>
        </p:nvSpPr>
        <p:spPr>
          <a:xfrm>
            <a:off x="444499" y="1511299"/>
            <a:ext cx="10889807" cy="955453"/>
          </a:xfrm>
        </p:spPr>
        <p:txBody>
          <a:bodyPr>
            <a:normAutofit fontScale="92500"/>
          </a:bodyPr>
          <a:lstStyle/>
          <a:p>
            <a:r>
              <a:rPr lang="en-US" sz="3200" dirty="0"/>
              <a:t>What's new for </a:t>
            </a:r>
            <a:r>
              <a:rPr lang="en-US" sz="3200"/>
              <a:t>metastatic EGFR-mutated </a:t>
            </a:r>
            <a:r>
              <a:rPr lang="en-US" sz="3200" dirty="0"/>
              <a:t>NSCLC therapy?</a:t>
            </a:r>
          </a:p>
        </p:txBody>
      </p:sp>
    </p:spTree>
    <p:extLst>
      <p:ext uri="{BB962C8B-B14F-4D97-AF65-F5344CB8AC3E}">
        <p14:creationId xmlns:p14="http://schemas.microsoft.com/office/powerpoint/2010/main" val="359577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48A5-3671-E22E-4909-44013EC6C41F}"/>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AF0A828-6C8C-265F-ADDF-EFC305832249}"/>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EMBARK Trial</a:t>
            </a:r>
          </a:p>
        </p:txBody>
      </p:sp>
      <p:sp>
        <p:nvSpPr>
          <p:cNvPr id="6" name="TextBox 5">
            <a:extLst>
              <a:ext uri="{FF2B5EF4-FFF2-40B4-BE49-F238E27FC236}">
                <a16:creationId xmlns:a16="http://schemas.microsoft.com/office/drawing/2014/main" id="{9B4A0627-3805-B049-BBFA-D5A5C23D3627}"/>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Additional Secondary Endpoints</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264F18E8-A6C4-E0CE-7285-CFCBEDFC1BAE}"/>
              </a:ext>
            </a:extLst>
          </p:cNvPr>
          <p:cNvSpPr>
            <a:spLocks noGrp="1"/>
          </p:cNvSpPr>
          <p:nvPr>
            <p:ph type="body" sz="quarter" idx="30"/>
          </p:nvPr>
        </p:nvSpPr>
        <p:spPr>
          <a:xfrm>
            <a:off x="1666808" y="6478010"/>
            <a:ext cx="9637296" cy="266700"/>
          </a:xfrm>
        </p:spPr>
        <p:txBody>
          <a:bodyPr/>
          <a:lstStyle/>
          <a:p>
            <a:r>
              <a:rPr lang="da-DK" b="0" dirty="0"/>
              <a:t>Freedland SJ et al., NEJM, 2023; Shore ND et al., NEJM, 2026</a:t>
            </a:r>
          </a:p>
        </p:txBody>
      </p:sp>
      <p:pic>
        <p:nvPicPr>
          <p:cNvPr id="4" name="Picture 3">
            <a:extLst>
              <a:ext uri="{FF2B5EF4-FFF2-40B4-BE49-F238E27FC236}">
                <a16:creationId xmlns:a16="http://schemas.microsoft.com/office/drawing/2014/main" id="{02032D50-74EA-31C4-FADD-2869908522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17763" y="1546884"/>
            <a:ext cx="3963786" cy="2388601"/>
          </a:xfrm>
          <a:prstGeom prst="rect">
            <a:avLst/>
          </a:prstGeom>
        </p:spPr>
      </p:pic>
      <p:pic>
        <p:nvPicPr>
          <p:cNvPr id="7" name="Picture 6">
            <a:extLst>
              <a:ext uri="{FF2B5EF4-FFF2-40B4-BE49-F238E27FC236}">
                <a16:creationId xmlns:a16="http://schemas.microsoft.com/office/drawing/2014/main" id="{9846DFA9-29BE-0769-0683-61EBF34D90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402793" y="3955072"/>
            <a:ext cx="3878756" cy="2302747"/>
          </a:xfrm>
          <a:prstGeom prst="rect">
            <a:avLst/>
          </a:prstGeom>
        </p:spPr>
      </p:pic>
      <p:sp>
        <p:nvSpPr>
          <p:cNvPr id="87" name="Rounded Rectangle 10">
            <a:extLst>
              <a:ext uri="{FF2B5EF4-FFF2-40B4-BE49-F238E27FC236}">
                <a16:creationId xmlns:a16="http://schemas.microsoft.com/office/drawing/2014/main" id="{850AA068-8036-6F48-9E09-7D467F6F5E7D}"/>
              </a:ext>
            </a:extLst>
          </p:cNvPr>
          <p:cNvSpPr/>
          <p:nvPr/>
        </p:nvSpPr>
        <p:spPr>
          <a:xfrm>
            <a:off x="99098" y="1400964"/>
            <a:ext cx="2706553" cy="247869"/>
          </a:xfrm>
          <a:prstGeom prst="roundRect">
            <a:avLst/>
          </a:prstGeom>
          <a:solidFill>
            <a:srgbClr val="C1E7F1"/>
          </a:solidFill>
          <a:ln>
            <a:solidFill>
              <a:srgbClr val="C1E7F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Enzalutamide + Leuprolide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88" name="Rounded Rectangle 10">
            <a:extLst>
              <a:ext uri="{FF2B5EF4-FFF2-40B4-BE49-F238E27FC236}">
                <a16:creationId xmlns:a16="http://schemas.microsoft.com/office/drawing/2014/main" id="{BF89B155-732E-838B-F078-46BB0EB1B1C4}"/>
              </a:ext>
            </a:extLst>
          </p:cNvPr>
          <p:cNvSpPr/>
          <p:nvPr/>
        </p:nvSpPr>
        <p:spPr>
          <a:xfrm>
            <a:off x="99098" y="4009756"/>
            <a:ext cx="2706553" cy="247869"/>
          </a:xfrm>
          <a:prstGeom prst="roundRect">
            <a:avLst/>
          </a:prstGeom>
          <a:solidFill>
            <a:srgbClr val="C1E7F1"/>
          </a:solidFill>
          <a:ln>
            <a:solidFill>
              <a:srgbClr val="C1E7F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Enzalutamide only</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86" name="Rounded Rectangle 10">
            <a:extLst>
              <a:ext uri="{FF2B5EF4-FFF2-40B4-BE49-F238E27FC236}">
                <a16:creationId xmlns:a16="http://schemas.microsoft.com/office/drawing/2014/main" id="{7D70F67B-750F-5AAC-0F88-1A5AFB7DFCED}"/>
              </a:ext>
            </a:extLst>
          </p:cNvPr>
          <p:cNvSpPr/>
          <p:nvPr/>
        </p:nvSpPr>
        <p:spPr>
          <a:xfrm>
            <a:off x="3190323" y="1267236"/>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AC7F5DD-A3B5-E843-93E4-02E345302A1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344382" y="1546884"/>
            <a:ext cx="3820441" cy="2303930"/>
          </a:xfrm>
          <a:prstGeom prst="rect">
            <a:avLst/>
          </a:prstGeom>
        </p:spPr>
      </p:pic>
      <p:pic>
        <p:nvPicPr>
          <p:cNvPr id="14" name="Picture 13">
            <a:extLst>
              <a:ext uri="{FF2B5EF4-FFF2-40B4-BE49-F238E27FC236}">
                <a16:creationId xmlns:a16="http://schemas.microsoft.com/office/drawing/2014/main" id="{9A16B1F4-37FB-AF88-59E1-7F8E6ACE4B4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7340317" y="3909005"/>
            <a:ext cx="3963787" cy="2394879"/>
          </a:xfrm>
          <a:prstGeom prst="rect">
            <a:avLst/>
          </a:prstGeom>
        </p:spPr>
      </p:pic>
      <p:sp>
        <p:nvSpPr>
          <p:cNvPr id="15" name="Rounded Rectangle 10">
            <a:extLst>
              <a:ext uri="{FF2B5EF4-FFF2-40B4-BE49-F238E27FC236}">
                <a16:creationId xmlns:a16="http://schemas.microsoft.com/office/drawing/2014/main" id="{E241BD78-0047-F8A2-C89A-165AC03CA410}"/>
              </a:ext>
            </a:extLst>
          </p:cNvPr>
          <p:cNvSpPr/>
          <p:nvPr/>
        </p:nvSpPr>
        <p:spPr>
          <a:xfrm>
            <a:off x="7340317" y="1261584"/>
            <a:ext cx="4119778"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First use of new antineoplastic therapy</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1729559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2069A-4C06-CBC1-3B20-40878BEED30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5718451-03AE-7A9B-E0E5-3ACC45212AC9}"/>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EMBARK Trial</a:t>
            </a:r>
          </a:p>
        </p:txBody>
      </p:sp>
      <p:sp>
        <p:nvSpPr>
          <p:cNvPr id="6" name="TextBox 5">
            <a:extLst>
              <a:ext uri="{FF2B5EF4-FFF2-40B4-BE49-F238E27FC236}">
                <a16:creationId xmlns:a16="http://schemas.microsoft.com/office/drawing/2014/main" id="{8F28B3EE-EBB4-5B03-5F06-1DCB69B13655}"/>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Safety</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560532C4-E4B7-3A42-9DDB-86AEF83AA2ED}"/>
              </a:ext>
            </a:extLst>
          </p:cNvPr>
          <p:cNvSpPr>
            <a:spLocks noGrp="1"/>
          </p:cNvSpPr>
          <p:nvPr>
            <p:ph type="body" sz="quarter" idx="30"/>
          </p:nvPr>
        </p:nvSpPr>
        <p:spPr>
          <a:xfrm>
            <a:off x="1666808" y="6478010"/>
            <a:ext cx="9637296" cy="266700"/>
          </a:xfrm>
        </p:spPr>
        <p:txBody>
          <a:bodyPr/>
          <a:lstStyle/>
          <a:p>
            <a:r>
              <a:rPr lang="da-DK" b="0" dirty="0"/>
              <a:t>Shore ND et al., NEJM, 2026</a:t>
            </a:r>
          </a:p>
        </p:txBody>
      </p:sp>
      <p:graphicFrame>
        <p:nvGraphicFramePr>
          <p:cNvPr id="5" name="Table 4">
            <a:extLst>
              <a:ext uri="{FF2B5EF4-FFF2-40B4-BE49-F238E27FC236}">
                <a16:creationId xmlns:a16="http://schemas.microsoft.com/office/drawing/2014/main" id="{35B2EC78-0945-8ADB-4749-451F6A10F48D}"/>
              </a:ext>
            </a:extLst>
          </p:cNvPr>
          <p:cNvGraphicFramePr>
            <a:graphicFrameLocks noGrp="1"/>
          </p:cNvGraphicFramePr>
          <p:nvPr/>
        </p:nvGraphicFramePr>
        <p:xfrm>
          <a:off x="1942366" y="989235"/>
          <a:ext cx="8981795" cy="5159332"/>
        </p:xfrm>
        <a:graphic>
          <a:graphicData uri="http://schemas.openxmlformats.org/drawingml/2006/table">
            <a:tbl>
              <a:tblPr/>
              <a:tblGrid>
                <a:gridCol w="3751890">
                  <a:extLst>
                    <a:ext uri="{9D8B030D-6E8A-4147-A177-3AD203B41FA5}">
                      <a16:colId xmlns:a16="http://schemas.microsoft.com/office/drawing/2014/main" val="1077977864"/>
                    </a:ext>
                  </a:extLst>
                </a:gridCol>
                <a:gridCol w="1945424">
                  <a:extLst>
                    <a:ext uri="{9D8B030D-6E8A-4147-A177-3AD203B41FA5}">
                      <a16:colId xmlns:a16="http://schemas.microsoft.com/office/drawing/2014/main" val="413536324"/>
                    </a:ext>
                  </a:extLst>
                </a:gridCol>
                <a:gridCol w="1263262">
                  <a:extLst>
                    <a:ext uri="{9D8B030D-6E8A-4147-A177-3AD203B41FA5}">
                      <a16:colId xmlns:a16="http://schemas.microsoft.com/office/drawing/2014/main" val="3068701857"/>
                    </a:ext>
                  </a:extLst>
                </a:gridCol>
                <a:gridCol w="2021219">
                  <a:extLst>
                    <a:ext uri="{9D8B030D-6E8A-4147-A177-3AD203B41FA5}">
                      <a16:colId xmlns:a16="http://schemas.microsoft.com/office/drawing/2014/main" val="634375270"/>
                    </a:ext>
                  </a:extLst>
                </a:gridCol>
              </a:tblGrid>
              <a:tr h="355816">
                <a:tc>
                  <a:txBody>
                    <a:bodyPr/>
                    <a:lstStyle/>
                    <a:p>
                      <a:pPr algn="l" fontAlgn="ctr">
                        <a:buNone/>
                      </a:pPr>
                      <a:r>
                        <a:rPr lang="en-US" sz="1100" b="1" i="0" u="none" strike="noStrike" dirty="0">
                          <a:solidFill>
                            <a:schemeClr val="bg1"/>
                          </a:solidFill>
                          <a:effectLst/>
                          <a:latin typeface="Lora" pitchFamily="2" charset="0"/>
                        </a:rPr>
                        <a:t>Adverse Events</a:t>
                      </a:r>
                      <a:br>
                        <a:rPr lang="en-US" sz="1100" b="1" i="0" u="none" strike="noStrike" dirty="0">
                          <a:solidFill>
                            <a:schemeClr val="bg1"/>
                          </a:solidFill>
                          <a:effectLst/>
                          <a:latin typeface="Lora" pitchFamily="2" charset="0"/>
                        </a:rPr>
                      </a:br>
                      <a:r>
                        <a:rPr lang="en-US" sz="1100" b="1" i="0" u="none" strike="noStrike" dirty="0">
                          <a:solidFill>
                            <a:schemeClr val="bg1"/>
                          </a:solidFill>
                          <a:effectLst/>
                          <a:latin typeface="Lora" pitchFamily="2" charset="0"/>
                        </a:rPr>
                        <a:t>- N (%)</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100" b="1" i="0" u="none" strike="noStrike">
                          <a:solidFill>
                            <a:schemeClr val="bg1"/>
                          </a:solidFill>
                          <a:effectLst/>
                          <a:latin typeface="Lora" pitchFamily="2" charset="0"/>
                        </a:rPr>
                        <a:t>Enzalutamide + Leuprolide </a:t>
                      </a:r>
                      <a:br>
                        <a:rPr lang="en-US" sz="1100" b="1" i="0" u="none" strike="noStrike">
                          <a:solidFill>
                            <a:schemeClr val="bg1"/>
                          </a:solidFill>
                          <a:effectLst/>
                          <a:latin typeface="Lora" pitchFamily="2" charset="0"/>
                        </a:rPr>
                      </a:br>
                      <a:r>
                        <a:rPr lang="en-US" sz="1100" b="1" i="0" u="none" strike="noStrike">
                          <a:solidFill>
                            <a:schemeClr val="bg1"/>
                          </a:solidFill>
                          <a:effectLst/>
                          <a:latin typeface="Lora" pitchFamily="2" charset="0"/>
                        </a:rPr>
                        <a:t>(N=353)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100" b="1" i="0" u="none" strike="noStrike" dirty="0">
                          <a:solidFill>
                            <a:schemeClr val="bg1"/>
                          </a:solidFill>
                          <a:effectLst/>
                          <a:latin typeface="Lora" pitchFamily="2" charset="0"/>
                        </a:rPr>
                        <a:t>Leuprolide Alone </a:t>
                      </a:r>
                      <a:br>
                        <a:rPr lang="en-US" sz="1100" b="1" i="0" u="none" strike="noStrike" dirty="0">
                          <a:solidFill>
                            <a:schemeClr val="bg1"/>
                          </a:solidFill>
                          <a:effectLst/>
                          <a:latin typeface="Lora" pitchFamily="2" charset="0"/>
                        </a:rPr>
                      </a:br>
                      <a:r>
                        <a:rPr lang="en-US" sz="1100" b="1" i="0" u="none" strike="noStrike" dirty="0">
                          <a:solidFill>
                            <a:schemeClr val="bg1"/>
                          </a:solidFill>
                          <a:effectLst/>
                          <a:latin typeface="Lora" pitchFamily="2" charset="0"/>
                        </a:rPr>
                        <a:t>(N=354)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100" b="1" i="0" u="none" strike="noStrike" dirty="0">
                          <a:solidFill>
                            <a:schemeClr val="bg1"/>
                          </a:solidFill>
                          <a:effectLst/>
                          <a:latin typeface="Lora" pitchFamily="2" charset="0"/>
                        </a:rPr>
                        <a:t>Enzalutamide Monotherapy </a:t>
                      </a:r>
                      <a:br>
                        <a:rPr lang="en-US" sz="1100" b="1" i="0" u="none" strike="noStrike" dirty="0">
                          <a:solidFill>
                            <a:schemeClr val="bg1"/>
                          </a:solidFill>
                          <a:effectLst/>
                          <a:latin typeface="Lora" pitchFamily="2" charset="0"/>
                        </a:rPr>
                      </a:br>
                      <a:r>
                        <a:rPr lang="en-US" sz="1100" b="1" i="0" u="none" strike="noStrike" dirty="0">
                          <a:solidFill>
                            <a:schemeClr val="bg1"/>
                          </a:solidFill>
                          <a:effectLst/>
                          <a:latin typeface="Lora" pitchFamily="2" charset="0"/>
                        </a:rPr>
                        <a:t>(N=354)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4185391688"/>
                  </a:ext>
                </a:extLst>
              </a:tr>
              <a:tr h="177908">
                <a:tc>
                  <a:txBody>
                    <a:bodyPr/>
                    <a:lstStyle/>
                    <a:p>
                      <a:pPr algn="l" fontAlgn="ctr">
                        <a:buNone/>
                      </a:pPr>
                      <a:r>
                        <a:rPr lang="en-US" sz="1100" b="0" i="0" u="none" strike="noStrike" dirty="0">
                          <a:solidFill>
                            <a:srgbClr val="000000"/>
                          </a:solidFill>
                          <a:effectLst/>
                          <a:latin typeface="Lora" pitchFamily="2" charset="0"/>
                        </a:rPr>
                        <a:t>Adverse event that emerged during treatment</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346 (98.0)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347 (98.0)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348 (98.3)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021485805"/>
                  </a:ext>
                </a:extLst>
              </a:tr>
              <a:tr h="177908">
                <a:tc>
                  <a:txBody>
                    <a:bodyPr/>
                    <a:lstStyle/>
                    <a:p>
                      <a:pPr algn="l" fontAlgn="ctr">
                        <a:buNone/>
                      </a:pPr>
                      <a:r>
                        <a:rPr lang="en-US" sz="1100" b="0" i="0" u="none" strike="noStrike" dirty="0">
                          <a:solidFill>
                            <a:srgbClr val="000000"/>
                          </a:solidFill>
                          <a:effectLst/>
                          <a:latin typeface="Lora" pitchFamily="2" charset="0"/>
                        </a:rPr>
                        <a:t>AE primary reason for discontinuation of treatment</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97 (27.5)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45 (12.7)</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73 (20.6)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928648"/>
                  </a:ext>
                </a:extLst>
              </a:tr>
              <a:tr h="177908">
                <a:tc>
                  <a:txBody>
                    <a:bodyPr/>
                    <a:lstStyle/>
                    <a:p>
                      <a:pPr algn="l" fontAlgn="ctr">
                        <a:buNone/>
                      </a:pPr>
                      <a:r>
                        <a:rPr lang="en-US" sz="1100" b="0" i="0" u="none" strike="noStrike" dirty="0">
                          <a:solidFill>
                            <a:srgbClr val="000000"/>
                          </a:solidFill>
                          <a:effectLst/>
                          <a:latin typeface="Lora" pitchFamily="2" charset="0"/>
                        </a:rPr>
                        <a:t>AE during treatment leading to death</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10 (2.8)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 (1.4)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12 (3.4)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685522316"/>
                  </a:ext>
                </a:extLst>
              </a:tr>
              <a:tr h="177908">
                <a:tc>
                  <a:txBody>
                    <a:bodyPr/>
                    <a:lstStyle/>
                    <a:p>
                      <a:pPr algn="l" fontAlgn="ctr">
                        <a:buNone/>
                      </a:pPr>
                      <a:r>
                        <a:rPr lang="en-US" sz="1100" b="0" i="0" u="none" strike="noStrike">
                          <a:solidFill>
                            <a:srgbClr val="000000"/>
                          </a:solidFill>
                          <a:effectLst/>
                          <a:latin typeface="Lora" pitchFamily="2" charset="0"/>
                        </a:rPr>
                        <a:t>Any grade ≥3 AE during treatment</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185 (52.4)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175 (49.4)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203 (57.3)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2026536"/>
                  </a:ext>
                </a:extLst>
              </a:tr>
              <a:tr h="177908">
                <a:tc>
                  <a:txBody>
                    <a:bodyPr/>
                    <a:lstStyle/>
                    <a:p>
                      <a:pPr algn="l" fontAlgn="ctr">
                        <a:buNone/>
                      </a:pPr>
                      <a:r>
                        <a:rPr lang="en-US" sz="1100" b="0" i="0" u="none" strike="noStrike" dirty="0">
                          <a:solidFill>
                            <a:srgbClr val="000000"/>
                          </a:solidFill>
                          <a:effectLst/>
                          <a:latin typeface="Lora" pitchFamily="2" charset="0"/>
                        </a:rPr>
                        <a:t>AE during treatment related to trial drug</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307 (87.0)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286 (80.8)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316 (89.3)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748514629"/>
                  </a:ext>
                </a:extLst>
              </a:tr>
              <a:tr h="177908">
                <a:tc>
                  <a:txBody>
                    <a:bodyPr/>
                    <a:lstStyle/>
                    <a:p>
                      <a:pPr algn="l" fontAlgn="ctr">
                        <a:buNone/>
                      </a:pPr>
                      <a:r>
                        <a:rPr lang="en-US" sz="1100" b="0" i="0" u="none" strike="noStrike">
                          <a:solidFill>
                            <a:srgbClr val="000000"/>
                          </a:solidFill>
                          <a:effectLst/>
                          <a:latin typeface="Lora" pitchFamily="2" charset="0"/>
                        </a:rPr>
                        <a:t>Grade ≥3 AE during treatment related to trial drug</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68 (19.3)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34 (9.6)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72 (20.3)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288337"/>
                  </a:ext>
                </a:extLst>
              </a:tr>
              <a:tr h="177908">
                <a:tc>
                  <a:txBody>
                    <a:bodyPr/>
                    <a:lstStyle/>
                    <a:p>
                      <a:pPr algn="l" fontAlgn="ctr">
                        <a:buNone/>
                      </a:pPr>
                      <a:r>
                        <a:rPr lang="en-US" sz="1100" b="0" i="0" u="none" strike="noStrike" dirty="0">
                          <a:solidFill>
                            <a:srgbClr val="000000"/>
                          </a:solidFill>
                          <a:effectLst/>
                          <a:latin typeface="Lora" pitchFamily="2" charset="0"/>
                        </a:rPr>
                        <a:t>Serious AE during treatment</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143 (40.5)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133 (37.6)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154 (43.5)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981676649"/>
                  </a:ext>
                </a:extLst>
              </a:tr>
              <a:tr h="177908">
                <a:tc>
                  <a:txBody>
                    <a:bodyPr/>
                    <a:lstStyle/>
                    <a:p>
                      <a:pPr algn="l" fontAlgn="ctr">
                        <a:buNone/>
                      </a:pPr>
                      <a:r>
                        <a:rPr lang="en-US" sz="1100" b="0" i="0" u="none" strike="noStrike">
                          <a:solidFill>
                            <a:srgbClr val="000000"/>
                          </a:solidFill>
                          <a:effectLst/>
                          <a:latin typeface="Lora" pitchFamily="2" charset="0"/>
                        </a:rPr>
                        <a:t>Serious AE during treatment related to trial drug</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30 (8.5)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9 (2.5)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27 (7.6)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2317057"/>
                  </a:ext>
                </a:extLst>
              </a:tr>
              <a:tr h="177908">
                <a:tc>
                  <a:txBody>
                    <a:bodyPr/>
                    <a:lstStyle/>
                    <a:p>
                      <a:pPr algn="l" fontAlgn="ctr">
                        <a:buNone/>
                      </a:pPr>
                      <a:r>
                        <a:rPr lang="en-US" sz="1100" b="0" i="0" u="none" strike="noStrike" dirty="0">
                          <a:solidFill>
                            <a:srgbClr val="000000"/>
                          </a:solidFill>
                          <a:effectLst/>
                          <a:latin typeface="Lora" pitchFamily="2" charset="0"/>
                        </a:rPr>
                        <a:t>Hot flash</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246 (69.7)</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206 (58.2)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80 (22.6)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943548389"/>
                  </a:ext>
                </a:extLst>
              </a:tr>
              <a:tr h="177908">
                <a:tc>
                  <a:txBody>
                    <a:bodyPr/>
                    <a:lstStyle/>
                    <a:p>
                      <a:pPr algn="l" fontAlgn="ctr">
                        <a:buNone/>
                      </a:pPr>
                      <a:r>
                        <a:rPr lang="en-US" sz="1100" b="0" i="0" u="none" strike="noStrike">
                          <a:solidFill>
                            <a:srgbClr val="000000"/>
                          </a:solidFill>
                          <a:effectLst/>
                          <a:latin typeface="Lora" pitchFamily="2" charset="0"/>
                        </a:rPr>
                        <a:t>Fatigue</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154 (43.6)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119 (33.6)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170 (48.0)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8833528"/>
                  </a:ext>
                </a:extLst>
              </a:tr>
              <a:tr h="177908">
                <a:tc>
                  <a:txBody>
                    <a:bodyPr/>
                    <a:lstStyle/>
                    <a:p>
                      <a:pPr algn="l" fontAlgn="ctr">
                        <a:buNone/>
                      </a:pPr>
                      <a:r>
                        <a:rPr lang="en-US" sz="1100" b="0" i="0" u="none" strike="noStrike" dirty="0">
                          <a:solidFill>
                            <a:srgbClr val="000000"/>
                          </a:solidFill>
                          <a:effectLst/>
                          <a:latin typeface="Lora" pitchFamily="2" charset="0"/>
                        </a:rPr>
                        <a:t>Arthralgia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104 (29.5)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75 (21.2)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89 (25.1)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284712303"/>
                  </a:ext>
                </a:extLst>
              </a:tr>
              <a:tr h="177908">
                <a:tc>
                  <a:txBody>
                    <a:bodyPr/>
                    <a:lstStyle/>
                    <a:p>
                      <a:pPr algn="l" fontAlgn="ctr">
                        <a:buNone/>
                      </a:pPr>
                      <a:r>
                        <a:rPr lang="en-US" sz="1100" b="0" i="0" u="none" strike="noStrike" dirty="0">
                          <a:solidFill>
                            <a:srgbClr val="000000"/>
                          </a:solidFill>
                          <a:effectLst/>
                          <a:latin typeface="Lora" pitchFamily="2" charset="0"/>
                        </a:rPr>
                        <a:t>Fall</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104 (29.5)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60 (16.9)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71 (20.1)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2170126"/>
                  </a:ext>
                </a:extLst>
              </a:tr>
              <a:tr h="177908">
                <a:tc>
                  <a:txBody>
                    <a:bodyPr/>
                    <a:lstStyle/>
                    <a:p>
                      <a:pPr algn="l" fontAlgn="ctr">
                        <a:buNone/>
                      </a:pPr>
                      <a:r>
                        <a:rPr lang="en-US" sz="1100" b="0" i="0" u="none" strike="noStrike" dirty="0">
                          <a:solidFill>
                            <a:srgbClr val="000000"/>
                          </a:solidFill>
                          <a:effectLst/>
                          <a:latin typeface="Lora" pitchFamily="2" charset="0"/>
                        </a:rPr>
                        <a:t>Hypertension</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92 (26.1)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75 (21.2)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76 (21.5)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091553281"/>
                  </a:ext>
                </a:extLst>
              </a:tr>
              <a:tr h="177908">
                <a:tc>
                  <a:txBody>
                    <a:bodyPr/>
                    <a:lstStyle/>
                    <a:p>
                      <a:pPr algn="l" fontAlgn="ctr">
                        <a:buNone/>
                      </a:pPr>
                      <a:r>
                        <a:rPr lang="en-US" sz="1100" b="0" i="0" u="none" strike="noStrike">
                          <a:solidFill>
                            <a:srgbClr val="000000"/>
                          </a:solidFill>
                          <a:effectLst/>
                          <a:latin typeface="Lora" pitchFamily="2" charset="0"/>
                        </a:rPr>
                        <a:t>Back pain</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62 (17.6)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56 (15.8)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67 (18.9)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775824"/>
                  </a:ext>
                </a:extLst>
              </a:tr>
              <a:tr h="177908">
                <a:tc>
                  <a:txBody>
                    <a:bodyPr/>
                    <a:lstStyle/>
                    <a:p>
                      <a:pPr algn="l" fontAlgn="ctr">
                        <a:buNone/>
                      </a:pPr>
                      <a:r>
                        <a:rPr lang="en-US" sz="1100" b="0" i="0" u="none" strike="noStrike" dirty="0">
                          <a:solidFill>
                            <a:srgbClr val="000000"/>
                          </a:solidFill>
                          <a:effectLst/>
                          <a:latin typeface="Lora" pitchFamily="2" charset="0"/>
                        </a:rPr>
                        <a:t>Diarrhea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55 (15.6)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31 (8.8)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47 (13.3)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656533458"/>
                  </a:ext>
                </a:extLst>
              </a:tr>
              <a:tr h="177908">
                <a:tc>
                  <a:txBody>
                    <a:bodyPr/>
                    <a:lstStyle/>
                    <a:p>
                      <a:pPr algn="l" fontAlgn="ctr">
                        <a:buNone/>
                      </a:pPr>
                      <a:r>
                        <a:rPr lang="en-US" sz="1100" b="0" i="0" u="none" strike="noStrike">
                          <a:solidFill>
                            <a:srgbClr val="000000"/>
                          </a:solidFill>
                          <a:effectLst/>
                          <a:latin typeface="Lora" pitchFamily="2" charset="0"/>
                        </a:rPr>
                        <a:t>Constipation</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53 (15.0)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35 (9.9)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38 (10.7)</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5961480"/>
                  </a:ext>
                </a:extLst>
              </a:tr>
              <a:tr h="177908">
                <a:tc>
                  <a:txBody>
                    <a:bodyPr/>
                    <a:lstStyle/>
                    <a:p>
                      <a:pPr algn="l" fontAlgn="ctr">
                        <a:buNone/>
                      </a:pPr>
                      <a:r>
                        <a:rPr lang="en-US" sz="1100" b="0" i="0" u="none" strike="noStrike" dirty="0">
                          <a:solidFill>
                            <a:srgbClr val="000000"/>
                          </a:solidFill>
                          <a:effectLst/>
                          <a:latin typeface="Lora" pitchFamily="2" charset="0"/>
                        </a:rPr>
                        <a:t>Hematuria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50 (14.2)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57 (16.1)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53 (15.0)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830331101"/>
                  </a:ext>
                </a:extLst>
              </a:tr>
              <a:tr h="177908">
                <a:tc>
                  <a:txBody>
                    <a:bodyPr/>
                    <a:lstStyle/>
                    <a:p>
                      <a:pPr algn="l" fontAlgn="ctr">
                        <a:buNone/>
                      </a:pPr>
                      <a:r>
                        <a:rPr lang="en-US" sz="1100" b="0" i="0" u="none" strike="noStrike">
                          <a:solidFill>
                            <a:srgbClr val="000000"/>
                          </a:solidFill>
                          <a:effectLst/>
                          <a:latin typeface="Lora" pitchFamily="2" charset="0"/>
                        </a:rPr>
                        <a:t>Dizziness</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46 (13.0)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44 (12.4)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47 (13.3)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1161737"/>
                  </a:ext>
                </a:extLst>
              </a:tr>
              <a:tr h="177908">
                <a:tc>
                  <a:txBody>
                    <a:bodyPr/>
                    <a:lstStyle/>
                    <a:p>
                      <a:pPr algn="l" fontAlgn="ctr">
                        <a:buNone/>
                      </a:pPr>
                      <a:r>
                        <a:rPr lang="en-US" sz="1100" b="0" i="0" u="none" strike="noStrike" dirty="0">
                          <a:solidFill>
                            <a:srgbClr val="000000"/>
                          </a:solidFill>
                          <a:effectLst/>
                          <a:latin typeface="Lora" pitchFamily="2" charset="0"/>
                        </a:rPr>
                        <a:t>Headache</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46 (13.0)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36 (10.2)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47 (13.3)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593097003"/>
                  </a:ext>
                </a:extLst>
              </a:tr>
              <a:tr h="177908">
                <a:tc>
                  <a:txBody>
                    <a:bodyPr/>
                    <a:lstStyle/>
                    <a:p>
                      <a:pPr algn="l" fontAlgn="ctr">
                        <a:buNone/>
                      </a:pPr>
                      <a:r>
                        <a:rPr lang="en-US" sz="1100" b="0" i="0" u="none" strike="noStrike">
                          <a:solidFill>
                            <a:srgbClr val="000000"/>
                          </a:solidFill>
                          <a:effectLst/>
                          <a:latin typeface="Lora" pitchFamily="2" charset="0"/>
                        </a:rPr>
                        <a:t>Insomnia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45 (12.7)</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40 (11.3)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26 (7.3)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6382838"/>
                  </a:ext>
                </a:extLst>
              </a:tr>
              <a:tr h="177908">
                <a:tc>
                  <a:txBody>
                    <a:bodyPr/>
                    <a:lstStyle/>
                    <a:p>
                      <a:pPr algn="l" fontAlgn="ctr">
                        <a:buNone/>
                      </a:pPr>
                      <a:r>
                        <a:rPr lang="en-US" sz="1100" b="0" i="0" u="none" strike="noStrike" dirty="0">
                          <a:solidFill>
                            <a:srgbClr val="000000"/>
                          </a:solidFill>
                          <a:effectLst/>
                          <a:latin typeface="Lora" pitchFamily="2" charset="0"/>
                        </a:rPr>
                        <a:t>Nausea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43 (12.2)</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31 (8.8)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57 (16.1)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791614037"/>
                  </a:ext>
                </a:extLst>
              </a:tr>
              <a:tr h="177908">
                <a:tc>
                  <a:txBody>
                    <a:bodyPr/>
                    <a:lstStyle/>
                    <a:p>
                      <a:pPr algn="l" fontAlgn="ctr">
                        <a:buNone/>
                      </a:pPr>
                      <a:r>
                        <a:rPr lang="en-US" sz="1100" b="0" i="0" u="none" strike="noStrike" dirty="0">
                          <a:solidFill>
                            <a:srgbClr val="000000"/>
                          </a:solidFill>
                          <a:effectLst/>
                          <a:latin typeface="Lora" pitchFamily="2" charset="0"/>
                        </a:rPr>
                        <a:t>Asthenia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42 (11.9)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21 (5.9)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41 (11.6)</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897880"/>
                  </a:ext>
                </a:extLst>
              </a:tr>
              <a:tr h="177908">
                <a:tc>
                  <a:txBody>
                    <a:bodyPr/>
                    <a:lstStyle/>
                    <a:p>
                      <a:pPr algn="l" fontAlgn="ctr">
                        <a:buNone/>
                      </a:pPr>
                      <a:r>
                        <a:rPr lang="en-US" sz="1100" b="0" i="0" u="none" strike="noStrike" dirty="0">
                          <a:solidFill>
                            <a:srgbClr val="000000"/>
                          </a:solidFill>
                          <a:effectLst/>
                          <a:latin typeface="Lora" pitchFamily="2" charset="0"/>
                        </a:rPr>
                        <a:t>Pain in arm or leg</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42 (11.9)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37 (10.5)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44 (12.4)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49565962"/>
                  </a:ext>
                </a:extLst>
              </a:tr>
              <a:tr h="177908">
                <a:tc>
                  <a:txBody>
                    <a:bodyPr/>
                    <a:lstStyle/>
                    <a:p>
                      <a:pPr algn="l" fontAlgn="ctr">
                        <a:buNone/>
                      </a:pPr>
                      <a:r>
                        <a:rPr lang="en-US" sz="1100" b="0" i="0" u="none" strike="noStrike">
                          <a:solidFill>
                            <a:srgbClr val="000000"/>
                          </a:solidFill>
                          <a:effectLst/>
                          <a:latin typeface="Lora" pitchFamily="2" charset="0"/>
                        </a:rPr>
                        <a:t>Coronavirus disease 2019</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38 (10.8)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51 (14.4)</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50 (14.1)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3536836"/>
                  </a:ext>
                </a:extLst>
              </a:tr>
              <a:tr h="177908">
                <a:tc>
                  <a:txBody>
                    <a:bodyPr/>
                    <a:lstStyle/>
                    <a:p>
                      <a:pPr algn="l" fontAlgn="ctr">
                        <a:buNone/>
                      </a:pPr>
                      <a:r>
                        <a:rPr lang="en-US" sz="1100" b="0" i="0" u="none" strike="noStrike" dirty="0">
                          <a:solidFill>
                            <a:srgbClr val="000000"/>
                          </a:solidFill>
                          <a:effectLst/>
                          <a:latin typeface="Lora" pitchFamily="2" charset="0"/>
                        </a:rPr>
                        <a:t>Urinary incontinence</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38 (10.8)</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35 (9.9)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40 (11.3)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064208102"/>
                  </a:ext>
                </a:extLst>
              </a:tr>
              <a:tr h="177908">
                <a:tc>
                  <a:txBody>
                    <a:bodyPr/>
                    <a:lstStyle/>
                    <a:p>
                      <a:pPr algn="l" fontAlgn="ctr">
                        <a:buNone/>
                      </a:pPr>
                      <a:r>
                        <a:rPr lang="en-US" sz="1100" b="0" i="0" u="none" strike="noStrike">
                          <a:solidFill>
                            <a:srgbClr val="000000"/>
                          </a:solidFill>
                          <a:effectLst/>
                          <a:latin typeface="Lora" pitchFamily="2" charset="0"/>
                        </a:rPr>
                        <a:t>Urinary tract infection</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33 (9.3)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28 (7.9)</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46 (13.0)</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843422"/>
                  </a:ext>
                </a:extLst>
              </a:tr>
              <a:tr h="177908">
                <a:tc>
                  <a:txBody>
                    <a:bodyPr/>
                    <a:lstStyle/>
                    <a:p>
                      <a:pPr algn="l" fontAlgn="ctr">
                        <a:buNone/>
                      </a:pPr>
                      <a:r>
                        <a:rPr lang="en-US" sz="1100" b="0" i="0" u="none" strike="noStrike" dirty="0">
                          <a:solidFill>
                            <a:srgbClr val="000000"/>
                          </a:solidFill>
                          <a:effectLst/>
                          <a:latin typeface="Lora" pitchFamily="2" charset="0"/>
                        </a:rPr>
                        <a:t>Peripheral edema</a:t>
                      </a:r>
                    </a:p>
                  </a:txBody>
                  <a:tcPr marL="31288"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32 (9.1)</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40 (11.3)</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37 (10.5)</a:t>
                      </a:r>
                    </a:p>
                  </a:txBody>
                  <a:tcPr marL="3476" marR="3476" marT="347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58239075"/>
                  </a:ext>
                </a:extLst>
              </a:tr>
            </a:tbl>
          </a:graphicData>
        </a:graphic>
      </p:graphicFrame>
    </p:spTree>
    <p:extLst>
      <p:ext uri="{BB962C8B-B14F-4D97-AF65-F5344CB8AC3E}">
        <p14:creationId xmlns:p14="http://schemas.microsoft.com/office/powerpoint/2010/main" val="2133996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5FF7C-FF38-F59D-4C68-6F6A79F9640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A7CFF16-1AB9-C120-564F-83538DD18EB4}"/>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PRESTO Trial</a:t>
            </a:r>
          </a:p>
        </p:txBody>
      </p:sp>
      <p:sp>
        <p:nvSpPr>
          <p:cNvPr id="6" name="TextBox 5">
            <a:extLst>
              <a:ext uri="{FF2B5EF4-FFF2-40B4-BE49-F238E27FC236}">
                <a16:creationId xmlns:a16="http://schemas.microsoft.com/office/drawing/2014/main" id="{CE8471E5-8E92-623E-B369-164FF6B5421E}"/>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Study Design</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AF9D9D82-3026-8B05-8B57-E9E6FBF7D2CF}"/>
              </a:ext>
            </a:extLst>
          </p:cNvPr>
          <p:cNvSpPr>
            <a:spLocks noGrp="1"/>
          </p:cNvSpPr>
          <p:nvPr>
            <p:ph type="body" sz="quarter" idx="30"/>
          </p:nvPr>
        </p:nvSpPr>
        <p:spPr>
          <a:xfrm>
            <a:off x="1666808" y="6478010"/>
            <a:ext cx="9637296" cy="266700"/>
          </a:xfrm>
        </p:spPr>
        <p:txBody>
          <a:bodyPr/>
          <a:lstStyle/>
          <a:p>
            <a:r>
              <a:rPr lang="en-US" b="0" dirty="0"/>
              <a:t>Aggarwal R et al., ESMO, 2025</a:t>
            </a:r>
          </a:p>
        </p:txBody>
      </p:sp>
      <p:pic>
        <p:nvPicPr>
          <p:cNvPr id="7" name="Picture 6">
            <a:extLst>
              <a:ext uri="{FF2B5EF4-FFF2-40B4-BE49-F238E27FC236}">
                <a16:creationId xmlns:a16="http://schemas.microsoft.com/office/drawing/2014/main" id="{9323E3AA-09E4-166D-D8DA-7B03DC982681}"/>
              </a:ext>
            </a:extLst>
          </p:cNvPr>
          <p:cNvPicPr>
            <a:picLocks noChangeAspect="1"/>
          </p:cNvPicPr>
          <p:nvPr/>
        </p:nvPicPr>
        <p:blipFill>
          <a:blip r:embed="rId2"/>
          <a:stretch>
            <a:fillRect/>
          </a:stretch>
        </p:blipFill>
        <p:spPr>
          <a:xfrm>
            <a:off x="8082107" y="1535992"/>
            <a:ext cx="3759012" cy="945518"/>
          </a:xfrm>
          <a:prstGeom prst="rect">
            <a:avLst/>
          </a:prstGeom>
        </p:spPr>
      </p:pic>
      <p:pic>
        <p:nvPicPr>
          <p:cNvPr id="23" name="Picture 22">
            <a:extLst>
              <a:ext uri="{FF2B5EF4-FFF2-40B4-BE49-F238E27FC236}">
                <a16:creationId xmlns:a16="http://schemas.microsoft.com/office/drawing/2014/main" id="{83CB1CC4-DB43-3E96-E417-D920B5D48C5B}"/>
              </a:ext>
            </a:extLst>
          </p:cNvPr>
          <p:cNvPicPr>
            <a:picLocks noChangeAspect="1"/>
          </p:cNvPicPr>
          <p:nvPr/>
        </p:nvPicPr>
        <p:blipFill>
          <a:blip r:embed="rId3"/>
          <a:stretch>
            <a:fillRect/>
          </a:stretch>
        </p:blipFill>
        <p:spPr>
          <a:xfrm>
            <a:off x="8307237" y="2577332"/>
            <a:ext cx="3378606" cy="1799159"/>
          </a:xfrm>
          <a:prstGeom prst="rect">
            <a:avLst/>
          </a:prstGeom>
        </p:spPr>
      </p:pic>
      <p:pic>
        <p:nvPicPr>
          <p:cNvPr id="37" name="Picture 36">
            <a:extLst>
              <a:ext uri="{FF2B5EF4-FFF2-40B4-BE49-F238E27FC236}">
                <a16:creationId xmlns:a16="http://schemas.microsoft.com/office/drawing/2014/main" id="{B4A12B27-7F7D-AFEF-F091-496CF899E7C2}"/>
              </a:ext>
            </a:extLst>
          </p:cNvPr>
          <p:cNvPicPr>
            <a:picLocks noChangeAspect="1"/>
          </p:cNvPicPr>
          <p:nvPr/>
        </p:nvPicPr>
        <p:blipFill>
          <a:blip r:embed="rId4"/>
          <a:stretch>
            <a:fillRect/>
          </a:stretch>
        </p:blipFill>
        <p:spPr>
          <a:xfrm>
            <a:off x="69932" y="1535991"/>
            <a:ext cx="7857744" cy="3148151"/>
          </a:xfrm>
          <a:prstGeom prst="rect">
            <a:avLst/>
          </a:prstGeom>
        </p:spPr>
      </p:pic>
    </p:spTree>
    <p:extLst>
      <p:ext uri="{BB962C8B-B14F-4D97-AF65-F5344CB8AC3E}">
        <p14:creationId xmlns:p14="http://schemas.microsoft.com/office/powerpoint/2010/main" val="1339535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8629-C974-1AFE-C1C8-BBD92CF34EE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8897FC9-4EB5-5288-4BC6-AEC960077744}"/>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PRESTO Trial</a:t>
            </a:r>
          </a:p>
        </p:txBody>
      </p:sp>
      <p:sp>
        <p:nvSpPr>
          <p:cNvPr id="6" name="TextBox 5">
            <a:extLst>
              <a:ext uri="{FF2B5EF4-FFF2-40B4-BE49-F238E27FC236}">
                <a16:creationId xmlns:a16="http://schemas.microsoft.com/office/drawing/2014/main" id="{6E91CE3C-05B8-F2F5-CBB2-BBDC61FE0737}"/>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Baseline Characteristics</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DFCF97B1-0CA5-3C32-FC72-2CCF0763B607}"/>
              </a:ext>
            </a:extLst>
          </p:cNvPr>
          <p:cNvSpPr>
            <a:spLocks noGrp="1"/>
          </p:cNvSpPr>
          <p:nvPr>
            <p:ph type="body" sz="quarter" idx="30"/>
          </p:nvPr>
        </p:nvSpPr>
        <p:spPr>
          <a:xfrm>
            <a:off x="1666808" y="6478010"/>
            <a:ext cx="9637296" cy="266700"/>
          </a:xfrm>
        </p:spPr>
        <p:txBody>
          <a:bodyPr/>
          <a:lstStyle/>
          <a:p>
            <a:r>
              <a:rPr lang="en-US" b="0" dirty="0"/>
              <a:t>Aggarwal R et al., ESMO, 2025</a:t>
            </a:r>
          </a:p>
        </p:txBody>
      </p:sp>
      <p:graphicFrame>
        <p:nvGraphicFramePr>
          <p:cNvPr id="4" name="Table 3">
            <a:extLst>
              <a:ext uri="{FF2B5EF4-FFF2-40B4-BE49-F238E27FC236}">
                <a16:creationId xmlns:a16="http://schemas.microsoft.com/office/drawing/2014/main" id="{739CD8F4-853C-AD90-827B-47748E1D5C26}"/>
              </a:ext>
            </a:extLst>
          </p:cNvPr>
          <p:cNvGraphicFramePr>
            <a:graphicFrameLocks noGrp="1"/>
          </p:cNvGraphicFramePr>
          <p:nvPr/>
        </p:nvGraphicFramePr>
        <p:xfrm>
          <a:off x="420131" y="1358234"/>
          <a:ext cx="11277771" cy="4669733"/>
        </p:xfrm>
        <a:graphic>
          <a:graphicData uri="http://schemas.openxmlformats.org/drawingml/2006/table">
            <a:tbl>
              <a:tblPr/>
              <a:tblGrid>
                <a:gridCol w="4886510">
                  <a:extLst>
                    <a:ext uri="{9D8B030D-6E8A-4147-A177-3AD203B41FA5}">
                      <a16:colId xmlns:a16="http://schemas.microsoft.com/office/drawing/2014/main" val="2743259549"/>
                    </a:ext>
                  </a:extLst>
                </a:gridCol>
                <a:gridCol w="1424965">
                  <a:extLst>
                    <a:ext uri="{9D8B030D-6E8A-4147-A177-3AD203B41FA5}">
                      <a16:colId xmlns:a16="http://schemas.microsoft.com/office/drawing/2014/main" val="3908723911"/>
                    </a:ext>
                  </a:extLst>
                </a:gridCol>
                <a:gridCol w="1763806">
                  <a:extLst>
                    <a:ext uri="{9D8B030D-6E8A-4147-A177-3AD203B41FA5}">
                      <a16:colId xmlns:a16="http://schemas.microsoft.com/office/drawing/2014/main" val="1170567959"/>
                    </a:ext>
                  </a:extLst>
                </a:gridCol>
                <a:gridCol w="3202490">
                  <a:extLst>
                    <a:ext uri="{9D8B030D-6E8A-4147-A177-3AD203B41FA5}">
                      <a16:colId xmlns:a16="http://schemas.microsoft.com/office/drawing/2014/main" val="2916768918"/>
                    </a:ext>
                  </a:extLst>
                </a:gridCol>
              </a:tblGrid>
              <a:tr h="423350">
                <a:tc rowSpan="2">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t"/>
                      <a:r>
                        <a:rPr lang="en-US" sz="1400" u="none" strike="noStrike" dirty="0">
                          <a:solidFill>
                            <a:srgbClr val="FFFFFF"/>
                          </a:solidFill>
                          <a:effectLst/>
                          <a:latin typeface="Lora" pitchFamily="2" charset="0"/>
                        </a:rPr>
                        <a:t> </a:t>
                      </a:r>
                      <a:endParaRPr lang="en-US" sz="1400" b="1" i="0" u="none" strike="noStrike" dirty="0">
                        <a:solidFill>
                          <a:srgbClr val="FFFFFF"/>
                        </a:solidFill>
                        <a:effectLst/>
                        <a:latin typeface="Lora" pitchFamily="2" charset="0"/>
                      </a:endParaRPr>
                    </a:p>
                  </a:txBody>
                  <a:tcPr marL="9525" marR="9525" marT="9525" marB="0">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1" u="none" strike="noStrike" dirty="0">
                          <a:solidFill>
                            <a:srgbClr val="FFFFFF"/>
                          </a:solidFill>
                          <a:effectLst/>
                          <a:latin typeface="Lora" pitchFamily="2" charset="0"/>
                        </a:rPr>
                        <a:t>ADT</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1" u="none" strike="noStrike" dirty="0">
                          <a:solidFill>
                            <a:srgbClr val="FFFFFF"/>
                          </a:solidFill>
                          <a:effectLst/>
                          <a:latin typeface="Lora" pitchFamily="2" charset="0"/>
                        </a:rPr>
                        <a:t>Apalutamide + ADT</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1" u="none" strike="noStrike" dirty="0">
                          <a:solidFill>
                            <a:srgbClr val="FFFFFF"/>
                          </a:solidFill>
                          <a:effectLst/>
                          <a:latin typeface="Lora" pitchFamily="2" charset="0"/>
                        </a:rPr>
                        <a:t>Apalutamide + Abiraterone Acetate + ADT</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extLst>
                  <a:ext uri="{0D108BD9-81ED-4DB2-BD59-A6C34878D82A}">
                    <a16:rowId xmlns:a16="http://schemas.microsoft.com/office/drawing/2014/main" val="404084900"/>
                  </a:ext>
                </a:extLst>
              </a:tr>
              <a:tr h="264593">
                <a:tc vMerge="1">
                  <a:txBody>
                    <a:bodyPr/>
                    <a:lstStyle/>
                    <a:p>
                      <a:endParaRPr lang="en-US"/>
                    </a:p>
                  </a:txBody>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t"/>
                      <a:r>
                        <a:rPr lang="en-US" sz="1400" b="1" u="none" strike="noStrike" dirty="0">
                          <a:solidFill>
                            <a:srgbClr val="FFFFFF"/>
                          </a:solidFill>
                          <a:effectLst/>
                          <a:latin typeface="Lora" pitchFamily="2" charset="0"/>
                        </a:rPr>
                        <a:t>(N=166)</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t"/>
                      <a:r>
                        <a:rPr lang="en-US" sz="1400" b="1" u="none" strike="noStrike" dirty="0">
                          <a:solidFill>
                            <a:srgbClr val="FFFFFF"/>
                          </a:solidFill>
                          <a:effectLst/>
                          <a:latin typeface="Lora" pitchFamily="2" charset="0"/>
                        </a:rPr>
                        <a:t>(N=168)</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t"/>
                      <a:r>
                        <a:rPr lang="en-US" sz="1400" b="1" u="none" strike="noStrike" dirty="0">
                          <a:solidFill>
                            <a:srgbClr val="FFFFFF"/>
                          </a:solidFill>
                          <a:effectLst/>
                          <a:latin typeface="Lora" pitchFamily="2" charset="0"/>
                        </a:rPr>
                        <a:t>(N=169)</a:t>
                      </a:r>
                      <a:endParaRPr lang="en-US" sz="1400" b="1" i="0" u="none" strike="noStrike" dirty="0">
                        <a:solidFill>
                          <a:srgbClr val="FFFFFF"/>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2B70AC"/>
                    </a:solidFill>
                  </a:tcPr>
                </a:tc>
                <a:extLst>
                  <a:ext uri="{0D108BD9-81ED-4DB2-BD59-A6C34878D82A}">
                    <a16:rowId xmlns:a16="http://schemas.microsoft.com/office/drawing/2014/main" val="2155408190"/>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1" u="none" strike="noStrike" dirty="0">
                          <a:solidFill>
                            <a:schemeClr val="tx1"/>
                          </a:solidFill>
                          <a:effectLst/>
                          <a:latin typeface="Lora" pitchFamily="2" charset="0"/>
                        </a:rPr>
                        <a:t>Median age in years (IQR)</a:t>
                      </a:r>
                      <a:endParaRPr lang="en-US" sz="1400" b="1"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67.0 (60.3, 71.1)</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66.0 (60.7, 70.3)</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67.3 (62.4, 71.3)</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extLst>
                  <a:ext uri="{0D108BD9-81ED-4DB2-BD59-A6C34878D82A}">
                    <a16:rowId xmlns:a16="http://schemas.microsoft.com/office/drawing/2014/main" val="3877030437"/>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1" u="none" strike="noStrike" dirty="0">
                          <a:solidFill>
                            <a:schemeClr val="tx1"/>
                          </a:solidFill>
                          <a:effectLst/>
                          <a:latin typeface="Lora" pitchFamily="2" charset="0"/>
                        </a:rPr>
                        <a:t>Race — N (%)</a:t>
                      </a:r>
                      <a:endParaRPr lang="en-US" sz="1400" b="1"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extLst>
                  <a:ext uri="{0D108BD9-81ED-4DB2-BD59-A6C34878D82A}">
                    <a16:rowId xmlns:a16="http://schemas.microsoft.com/office/drawing/2014/main" val="4065424770"/>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White</a:t>
                      </a:r>
                      <a:endParaRPr lang="en-US" sz="1400" b="0" i="0" u="none" strike="noStrike" dirty="0">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142 (85.5)</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144 (85.7)</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135 (79.9)</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4496984"/>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Black or African-American</a:t>
                      </a:r>
                      <a:endParaRPr lang="en-US" sz="1400" b="0" i="0" u="none" strike="noStrike" dirty="0">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7 (4.2)</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13 (7.7)</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12 (7.1)</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7284099"/>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a:solidFill>
                            <a:schemeClr val="tx1"/>
                          </a:solidFill>
                          <a:effectLst/>
                          <a:latin typeface="Lora" pitchFamily="2" charset="0"/>
                        </a:rPr>
                        <a:t>Asian</a:t>
                      </a:r>
                      <a:endParaRPr lang="en-US" sz="1400" b="0" i="0" u="none" strike="noStrike">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3 (1.8)</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0 (0.0)</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2 (1.2)</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4881817"/>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Native Hawaiian/Pacific Islander</a:t>
                      </a:r>
                      <a:endParaRPr lang="en-US" sz="1400" b="0" i="0" u="none" strike="noStrike" dirty="0">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 (0.6)</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0 (0.0)</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 (0.6)</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2405806"/>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a:solidFill>
                            <a:schemeClr val="tx1"/>
                          </a:solidFill>
                          <a:effectLst/>
                          <a:latin typeface="Lora" pitchFamily="2" charset="0"/>
                        </a:rPr>
                        <a:t>American Indian/Alaska Native</a:t>
                      </a:r>
                      <a:endParaRPr lang="en-US" sz="1400" b="0" i="0" u="none" strike="noStrike">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 (0.6)</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0 (0.0)</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2 (1.2)</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7386819"/>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Other/Unknown/Not Reported/Missing</a:t>
                      </a:r>
                      <a:endParaRPr lang="en-US" sz="1400" b="0" i="0" u="none" strike="noStrike" dirty="0">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12 (7.1)</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11 (6.6)</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9 (5.3)</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79454"/>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1" u="none" strike="noStrike" dirty="0">
                          <a:solidFill>
                            <a:schemeClr val="tx1"/>
                          </a:solidFill>
                          <a:effectLst/>
                          <a:latin typeface="Lora" pitchFamily="2" charset="0"/>
                        </a:rPr>
                        <a:t>Ethnicity — N (%)</a:t>
                      </a:r>
                      <a:endParaRPr lang="en-US" sz="1400" b="1"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 </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extLst>
                  <a:ext uri="{0D108BD9-81ED-4DB2-BD59-A6C34878D82A}">
                    <a16:rowId xmlns:a16="http://schemas.microsoft.com/office/drawing/2014/main" val="3088854096"/>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Non-Hispanic</a:t>
                      </a:r>
                      <a:endParaRPr lang="en-US" sz="1400" b="0" i="0" u="none" strike="noStrike" dirty="0">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151 (91.0)</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152 (90.5)</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155 (91.7)</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2008505"/>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a:solidFill>
                            <a:schemeClr val="tx1"/>
                          </a:solidFill>
                          <a:effectLst/>
                          <a:latin typeface="Lora" pitchFamily="2" charset="0"/>
                        </a:rPr>
                        <a:t>Hispanic</a:t>
                      </a:r>
                      <a:endParaRPr lang="en-US" sz="1400" b="0" i="0" u="none" strike="noStrike">
                        <a:solidFill>
                          <a:schemeClr val="tx1"/>
                        </a:solidFill>
                        <a:effectLst/>
                        <a:latin typeface="Lora" pitchFamily="2" charset="0"/>
                      </a:endParaRP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10 (6.0)</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10 (6.0)</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7 (4.1)</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0782786"/>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0" i="0" u="none" strike="noStrike" dirty="0">
                          <a:solidFill>
                            <a:schemeClr val="tx1"/>
                          </a:solidFill>
                          <a:effectLst/>
                          <a:latin typeface="Lora" pitchFamily="2" charset="0"/>
                        </a:rPr>
                        <a:t>Unknown/Not Reported/Missing</a:t>
                      </a:r>
                    </a:p>
                  </a:txBody>
                  <a:tcPr marL="171450"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0" i="0" u="none" strike="noStrike" dirty="0">
                          <a:solidFill>
                            <a:schemeClr val="tx1"/>
                          </a:solidFill>
                          <a:effectLst/>
                          <a:latin typeface="Lora" pitchFamily="2" charset="0"/>
                        </a:rPr>
                        <a:t>5 (3.0)</a:t>
                      </a: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0" i="0" u="none" strike="noStrike" dirty="0">
                          <a:solidFill>
                            <a:schemeClr val="tx1"/>
                          </a:solidFill>
                          <a:effectLst/>
                          <a:latin typeface="Lora" pitchFamily="2" charset="0"/>
                        </a:rPr>
                        <a:t>6 (3.6)</a:t>
                      </a: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b="0" i="0" u="none" strike="noStrike" dirty="0">
                          <a:solidFill>
                            <a:schemeClr val="tx1"/>
                          </a:solidFill>
                          <a:effectLst/>
                          <a:latin typeface="Lora" pitchFamily="2" charset="0"/>
                        </a:rPr>
                        <a:t>7 (4.1)</a:t>
                      </a: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048019"/>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1" u="none" strike="noStrike" dirty="0">
                          <a:solidFill>
                            <a:schemeClr val="tx1"/>
                          </a:solidFill>
                          <a:effectLst/>
                          <a:latin typeface="Lora" pitchFamily="2" charset="0"/>
                        </a:rPr>
                        <a:t>Prior androgen-deprivation therapy — N (%)</a:t>
                      </a:r>
                      <a:endParaRPr lang="en-US" sz="1400" b="1"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a:solidFill>
                            <a:schemeClr val="tx1"/>
                          </a:solidFill>
                          <a:effectLst/>
                          <a:latin typeface="Lora" pitchFamily="2" charset="0"/>
                        </a:rPr>
                        <a:t>71 (42.8)</a:t>
                      </a:r>
                      <a:endParaRPr lang="en-US" sz="1400" b="0" i="0" u="none" strike="noStrike">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75 (44.6)</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67 (39.6)</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extLst>
                  <a:ext uri="{0D108BD9-81ED-4DB2-BD59-A6C34878D82A}">
                    <a16:rowId xmlns:a16="http://schemas.microsoft.com/office/drawing/2014/main" val="761732210"/>
                  </a:ext>
                </a:extLst>
              </a:tr>
              <a:tr h="264593">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b="1" u="none" strike="noStrike" dirty="0">
                          <a:solidFill>
                            <a:schemeClr val="tx1"/>
                          </a:solidFill>
                          <a:effectLst/>
                          <a:latin typeface="Lora" pitchFamily="2" charset="0"/>
                        </a:rPr>
                        <a:t>Prior radiotherapy — N (%)</a:t>
                      </a:r>
                      <a:endParaRPr lang="en-US" sz="1400" b="1"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147 (88.6)</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142 (84.5)</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ctr" fontAlgn="ctr"/>
                      <a:r>
                        <a:rPr lang="en-US" sz="1400" u="none" strike="noStrike" dirty="0">
                          <a:solidFill>
                            <a:schemeClr val="tx1"/>
                          </a:solidFill>
                          <a:effectLst/>
                          <a:latin typeface="Lora" pitchFamily="2" charset="0"/>
                        </a:rPr>
                        <a:t>137 (81.1)</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C1E7F1"/>
                    </a:solidFill>
                  </a:tcPr>
                </a:tc>
                <a:extLst>
                  <a:ext uri="{0D108BD9-81ED-4DB2-BD59-A6C34878D82A}">
                    <a16:rowId xmlns:a16="http://schemas.microsoft.com/office/drawing/2014/main" val="794436529"/>
                  </a:ext>
                </a:extLst>
              </a:tr>
              <a:tr h="264593">
                <a:tc gridSpan="4">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algn="l" fontAlgn="ctr"/>
                      <a:r>
                        <a:rPr lang="en-US" sz="1400" u="none" strike="noStrike" dirty="0">
                          <a:solidFill>
                            <a:schemeClr val="tx1"/>
                          </a:solidFill>
                          <a:effectLst/>
                          <a:latin typeface="Lora" pitchFamily="2" charset="0"/>
                        </a:rPr>
                        <a:t>ADT: LHRH Analog as Androgen Deprivation Therapy</a:t>
                      </a:r>
                      <a:endParaRPr lang="en-US" sz="1400" b="0" i="0" u="none" strike="noStrike" dirty="0">
                        <a:solidFill>
                          <a:schemeClr val="tx1"/>
                        </a:solidFill>
                        <a:effectLst/>
                        <a:latin typeface="Lora" pitchFamily="2" charset="0"/>
                      </a:endParaRPr>
                    </a:p>
                  </a:txBody>
                  <a:tcPr marL="9525" marR="9525" marT="9525" marB="0"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8482363"/>
                  </a:ext>
                </a:extLst>
              </a:tr>
            </a:tbl>
          </a:graphicData>
        </a:graphic>
      </p:graphicFrame>
    </p:spTree>
    <p:extLst>
      <p:ext uri="{BB962C8B-B14F-4D97-AF65-F5344CB8AC3E}">
        <p14:creationId xmlns:p14="http://schemas.microsoft.com/office/powerpoint/2010/main" val="1717972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EC51-3AAB-933B-4A9A-780F5BDD4EB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B0166E5-07C8-AD72-D5F1-BDD42112D335}"/>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PRESTO Trial</a:t>
            </a:r>
          </a:p>
        </p:txBody>
      </p:sp>
      <p:sp>
        <p:nvSpPr>
          <p:cNvPr id="6" name="TextBox 5">
            <a:extLst>
              <a:ext uri="{FF2B5EF4-FFF2-40B4-BE49-F238E27FC236}">
                <a16:creationId xmlns:a16="http://schemas.microsoft.com/office/drawing/2014/main" id="{6337A6A3-1296-0F9E-EC0B-AE4A809C7F7D}"/>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Results</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BCB3B7D9-695C-B95B-6CA4-E4ADC41EA172}"/>
              </a:ext>
            </a:extLst>
          </p:cNvPr>
          <p:cNvSpPr>
            <a:spLocks noGrp="1"/>
          </p:cNvSpPr>
          <p:nvPr>
            <p:ph type="body" sz="quarter" idx="30"/>
          </p:nvPr>
        </p:nvSpPr>
        <p:spPr>
          <a:xfrm>
            <a:off x="1666808" y="6478010"/>
            <a:ext cx="9637296" cy="266700"/>
          </a:xfrm>
        </p:spPr>
        <p:txBody>
          <a:bodyPr/>
          <a:lstStyle/>
          <a:p>
            <a:r>
              <a:rPr lang="en-US" b="0" dirty="0"/>
              <a:t>Aggarwal R et al., JCO, 2024</a:t>
            </a:r>
          </a:p>
        </p:txBody>
      </p:sp>
      <p:pic>
        <p:nvPicPr>
          <p:cNvPr id="11" name="Picture 10">
            <a:extLst>
              <a:ext uri="{FF2B5EF4-FFF2-40B4-BE49-F238E27FC236}">
                <a16:creationId xmlns:a16="http://schemas.microsoft.com/office/drawing/2014/main" id="{8469895A-9DC4-F5A6-9110-1927B5E17FF6}"/>
              </a:ext>
            </a:extLst>
          </p:cNvPr>
          <p:cNvPicPr>
            <a:picLocks noChangeAspect="1"/>
          </p:cNvPicPr>
          <p:nvPr/>
        </p:nvPicPr>
        <p:blipFill>
          <a:blip r:embed="rId2"/>
          <a:stretch>
            <a:fillRect/>
          </a:stretch>
        </p:blipFill>
        <p:spPr>
          <a:xfrm>
            <a:off x="5524497" y="2218947"/>
            <a:ext cx="2698969" cy="1394827"/>
          </a:xfrm>
          <a:prstGeom prst="rect">
            <a:avLst/>
          </a:prstGeom>
        </p:spPr>
      </p:pic>
      <p:pic>
        <p:nvPicPr>
          <p:cNvPr id="13" name="Picture 12">
            <a:extLst>
              <a:ext uri="{FF2B5EF4-FFF2-40B4-BE49-F238E27FC236}">
                <a16:creationId xmlns:a16="http://schemas.microsoft.com/office/drawing/2014/main" id="{08A5A478-2AB3-0215-4230-623AB5451998}"/>
              </a:ext>
            </a:extLst>
          </p:cNvPr>
          <p:cNvPicPr>
            <a:picLocks noChangeAspect="1"/>
          </p:cNvPicPr>
          <p:nvPr/>
        </p:nvPicPr>
        <p:blipFill>
          <a:blip r:embed="rId3"/>
          <a:stretch>
            <a:fillRect/>
          </a:stretch>
        </p:blipFill>
        <p:spPr>
          <a:xfrm>
            <a:off x="5597034" y="4467033"/>
            <a:ext cx="2719280" cy="1385787"/>
          </a:xfrm>
          <a:prstGeom prst="rect">
            <a:avLst/>
          </a:prstGeom>
        </p:spPr>
      </p:pic>
      <p:grpSp>
        <p:nvGrpSpPr>
          <p:cNvPr id="16" name="Group 15">
            <a:extLst>
              <a:ext uri="{FF2B5EF4-FFF2-40B4-BE49-F238E27FC236}">
                <a16:creationId xmlns:a16="http://schemas.microsoft.com/office/drawing/2014/main" id="{FBE50A2E-D601-1C03-C337-6A91E46C5F4C}"/>
              </a:ext>
            </a:extLst>
          </p:cNvPr>
          <p:cNvGrpSpPr/>
          <p:nvPr/>
        </p:nvGrpSpPr>
        <p:grpSpPr>
          <a:xfrm>
            <a:off x="2515159" y="2073028"/>
            <a:ext cx="2835606" cy="2169502"/>
            <a:chOff x="2512349" y="1308396"/>
            <a:chExt cx="3097726" cy="2434301"/>
          </a:xfrm>
        </p:grpSpPr>
        <p:pic>
          <p:nvPicPr>
            <p:cNvPr id="5" name="Picture 4">
              <a:extLst>
                <a:ext uri="{FF2B5EF4-FFF2-40B4-BE49-F238E27FC236}">
                  <a16:creationId xmlns:a16="http://schemas.microsoft.com/office/drawing/2014/main" id="{8C29E12B-CDE6-04AA-48CA-FB1A418CE294}"/>
                </a:ext>
              </a:extLst>
            </p:cNvPr>
            <p:cNvPicPr>
              <a:picLocks noChangeAspect="1"/>
            </p:cNvPicPr>
            <p:nvPr/>
          </p:nvPicPr>
          <p:blipFill>
            <a:blip r:embed="rId4"/>
            <a:stretch>
              <a:fillRect/>
            </a:stretch>
          </p:blipFill>
          <p:spPr>
            <a:xfrm>
              <a:off x="2512349" y="1308396"/>
              <a:ext cx="3097726" cy="2434301"/>
            </a:xfrm>
            <a:prstGeom prst="rect">
              <a:avLst/>
            </a:prstGeom>
          </p:spPr>
        </p:pic>
        <p:sp>
          <p:nvSpPr>
            <p:cNvPr id="15" name="TextBox 14">
              <a:extLst>
                <a:ext uri="{FF2B5EF4-FFF2-40B4-BE49-F238E27FC236}">
                  <a16:creationId xmlns:a16="http://schemas.microsoft.com/office/drawing/2014/main" id="{D6571804-1440-9327-59FE-BA3F7512A4EC}"/>
                </a:ext>
              </a:extLst>
            </p:cNvPr>
            <p:cNvSpPr txBox="1"/>
            <p:nvPr/>
          </p:nvSpPr>
          <p:spPr>
            <a:xfrm>
              <a:off x="3189464" y="2415582"/>
              <a:ext cx="1626408" cy="62161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0.52 </a:t>
              </a:r>
              <a:endParaRPr kumimoji="0" lang="en-US" sz="1000" b="1" i="0" u="none" strike="noStrike" kern="1200" cap="none" spc="0" normalizeH="0" baseline="0" noProof="0" dirty="0">
                <a:ln>
                  <a:noFill/>
                </a:ln>
                <a:solidFill>
                  <a:prstClr val="black"/>
                </a:solidFill>
                <a:effectLst/>
                <a:uLnTx/>
                <a:uFillTx/>
                <a:latin typeface="Lora" pitchFamily="2"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0.35 to 0.77</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.00047</a:t>
              </a:r>
              <a:endParaRPr kumimoji="0" lang="en-US" sz="1000" b="0" i="0" u="none" strike="noStrike" kern="1200" cap="none" spc="0" normalizeH="0" baseline="0" noProof="0" dirty="0">
                <a:ln>
                  <a:noFill/>
                </a:ln>
                <a:solidFill>
                  <a:prstClr val="black"/>
                </a:solidFill>
                <a:effectLst/>
                <a:uLnTx/>
                <a:uFillTx/>
                <a:latin typeface="Lora" pitchFamily="2" charset="0"/>
                <a:ea typeface="+mn-ea"/>
                <a:cs typeface="+mn-cs"/>
              </a:endParaRPr>
            </a:p>
          </p:txBody>
        </p:sp>
      </p:grpSp>
      <p:grpSp>
        <p:nvGrpSpPr>
          <p:cNvPr id="18" name="Group 17">
            <a:extLst>
              <a:ext uri="{FF2B5EF4-FFF2-40B4-BE49-F238E27FC236}">
                <a16:creationId xmlns:a16="http://schemas.microsoft.com/office/drawing/2014/main" id="{4C03CC63-EA1E-1A41-8334-5450A3BCDAAC}"/>
              </a:ext>
            </a:extLst>
          </p:cNvPr>
          <p:cNvGrpSpPr/>
          <p:nvPr/>
        </p:nvGrpSpPr>
        <p:grpSpPr>
          <a:xfrm>
            <a:off x="2515160" y="4242530"/>
            <a:ext cx="2960918" cy="2071095"/>
            <a:chOff x="6460570" y="1973325"/>
            <a:chExt cx="2936449" cy="2353182"/>
          </a:xfrm>
        </p:grpSpPr>
        <p:pic>
          <p:nvPicPr>
            <p:cNvPr id="8" name="Picture 7">
              <a:extLst>
                <a:ext uri="{FF2B5EF4-FFF2-40B4-BE49-F238E27FC236}">
                  <a16:creationId xmlns:a16="http://schemas.microsoft.com/office/drawing/2014/main" id="{8B6E4C10-9814-0544-768D-F96B37E87188}"/>
                </a:ext>
              </a:extLst>
            </p:cNvPr>
            <p:cNvPicPr>
              <a:picLocks noChangeAspect="1"/>
            </p:cNvPicPr>
            <p:nvPr/>
          </p:nvPicPr>
          <p:blipFill>
            <a:blip r:embed="rId5"/>
            <a:stretch>
              <a:fillRect/>
            </a:stretch>
          </p:blipFill>
          <p:spPr>
            <a:xfrm>
              <a:off x="6460570" y="1973325"/>
              <a:ext cx="2936449" cy="2353182"/>
            </a:xfrm>
            <a:prstGeom prst="rect">
              <a:avLst/>
            </a:prstGeom>
          </p:spPr>
        </p:pic>
        <p:sp>
          <p:nvSpPr>
            <p:cNvPr id="17" name="TextBox 16">
              <a:extLst>
                <a:ext uri="{FF2B5EF4-FFF2-40B4-BE49-F238E27FC236}">
                  <a16:creationId xmlns:a16="http://schemas.microsoft.com/office/drawing/2014/main" id="{B0F0F15A-07F2-1DE8-FBD4-83E9D7209867}"/>
                </a:ext>
              </a:extLst>
            </p:cNvPr>
            <p:cNvSpPr txBox="1"/>
            <p:nvPr/>
          </p:nvSpPr>
          <p:spPr>
            <a:xfrm>
              <a:off x="7145660" y="3015673"/>
              <a:ext cx="1406089" cy="6294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0.48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0.3</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2</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0.7</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.000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8</a:t>
              </a:r>
            </a:p>
          </p:txBody>
        </p:sp>
      </p:grpSp>
      <p:sp>
        <p:nvSpPr>
          <p:cNvPr id="19" name="Rounded Rectangle 10">
            <a:extLst>
              <a:ext uri="{FF2B5EF4-FFF2-40B4-BE49-F238E27FC236}">
                <a16:creationId xmlns:a16="http://schemas.microsoft.com/office/drawing/2014/main" id="{B5B7C9F8-0D5C-9DF6-C50B-07DAD34234CD}"/>
              </a:ext>
            </a:extLst>
          </p:cNvPr>
          <p:cNvSpPr/>
          <p:nvPr/>
        </p:nvSpPr>
        <p:spPr>
          <a:xfrm>
            <a:off x="3942216" y="1478532"/>
            <a:ext cx="3045022" cy="351421"/>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PSA Progression-free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22" name="Rounded Rectangle 10">
            <a:extLst>
              <a:ext uri="{FF2B5EF4-FFF2-40B4-BE49-F238E27FC236}">
                <a16:creationId xmlns:a16="http://schemas.microsoft.com/office/drawing/2014/main" id="{2F4602FF-C34C-9521-D85E-C4CA682025BE}"/>
              </a:ext>
            </a:extLst>
          </p:cNvPr>
          <p:cNvSpPr/>
          <p:nvPr/>
        </p:nvSpPr>
        <p:spPr>
          <a:xfrm>
            <a:off x="133403" y="2008652"/>
            <a:ext cx="2066333" cy="351421"/>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Apalutamide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23" name="Rounded Rectangle 10">
            <a:extLst>
              <a:ext uri="{FF2B5EF4-FFF2-40B4-BE49-F238E27FC236}">
                <a16:creationId xmlns:a16="http://schemas.microsoft.com/office/drawing/2014/main" id="{95268A73-E4F7-D1BB-6FC1-06959517CFC1}"/>
              </a:ext>
            </a:extLst>
          </p:cNvPr>
          <p:cNvSpPr/>
          <p:nvPr/>
        </p:nvSpPr>
        <p:spPr>
          <a:xfrm>
            <a:off x="0" y="5177683"/>
            <a:ext cx="2627050" cy="351421"/>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Apalutamide + Abiraterone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pic>
        <p:nvPicPr>
          <p:cNvPr id="25" name="Picture 24">
            <a:extLst>
              <a:ext uri="{FF2B5EF4-FFF2-40B4-BE49-F238E27FC236}">
                <a16:creationId xmlns:a16="http://schemas.microsoft.com/office/drawing/2014/main" id="{1F83DB07-4E78-B63B-874D-19866D9320EA}"/>
              </a:ext>
            </a:extLst>
          </p:cNvPr>
          <p:cNvPicPr>
            <a:picLocks noChangeAspect="1"/>
          </p:cNvPicPr>
          <p:nvPr/>
        </p:nvPicPr>
        <p:blipFill>
          <a:blip r:embed="rId6"/>
          <a:stretch>
            <a:fillRect/>
          </a:stretch>
        </p:blipFill>
        <p:spPr>
          <a:xfrm>
            <a:off x="8675526" y="1973324"/>
            <a:ext cx="2719280" cy="2169503"/>
          </a:xfrm>
          <a:prstGeom prst="rect">
            <a:avLst/>
          </a:prstGeom>
        </p:spPr>
      </p:pic>
      <p:pic>
        <p:nvPicPr>
          <p:cNvPr id="27" name="Picture 26">
            <a:extLst>
              <a:ext uri="{FF2B5EF4-FFF2-40B4-BE49-F238E27FC236}">
                <a16:creationId xmlns:a16="http://schemas.microsoft.com/office/drawing/2014/main" id="{5A044BF0-3B8C-434A-40A4-928430D93D43}"/>
              </a:ext>
            </a:extLst>
          </p:cNvPr>
          <p:cNvPicPr>
            <a:picLocks noChangeAspect="1"/>
          </p:cNvPicPr>
          <p:nvPr/>
        </p:nvPicPr>
        <p:blipFill>
          <a:blip r:embed="rId7"/>
          <a:stretch>
            <a:fillRect/>
          </a:stretch>
        </p:blipFill>
        <p:spPr>
          <a:xfrm>
            <a:off x="8781691" y="4205942"/>
            <a:ext cx="2613115" cy="2112027"/>
          </a:xfrm>
          <a:prstGeom prst="rect">
            <a:avLst/>
          </a:prstGeom>
        </p:spPr>
      </p:pic>
      <p:sp>
        <p:nvSpPr>
          <p:cNvPr id="28" name="TextBox 27">
            <a:extLst>
              <a:ext uri="{FF2B5EF4-FFF2-40B4-BE49-F238E27FC236}">
                <a16:creationId xmlns:a16="http://schemas.microsoft.com/office/drawing/2014/main" id="{CF2FC5B0-9D0D-9BC7-3CE8-05E8234167C5}"/>
              </a:ext>
            </a:extLst>
          </p:cNvPr>
          <p:cNvSpPr txBox="1"/>
          <p:nvPr/>
        </p:nvSpPr>
        <p:spPr>
          <a:xfrm>
            <a:off x="9871296" y="2360073"/>
            <a:ext cx="1432808"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0.94</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68</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1.29)</a:t>
            </a:r>
          </a:p>
        </p:txBody>
      </p:sp>
      <p:sp>
        <p:nvSpPr>
          <p:cNvPr id="29" name="TextBox 28">
            <a:extLst>
              <a:ext uri="{FF2B5EF4-FFF2-40B4-BE49-F238E27FC236}">
                <a16:creationId xmlns:a16="http://schemas.microsoft.com/office/drawing/2014/main" id="{B9948F8F-B2F2-271B-9C08-F4DFDD1B7F27}"/>
              </a:ext>
            </a:extLst>
          </p:cNvPr>
          <p:cNvSpPr txBox="1"/>
          <p:nvPr/>
        </p:nvSpPr>
        <p:spPr>
          <a:xfrm>
            <a:off x="10023696" y="4703367"/>
            <a:ext cx="1436399"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0.75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54</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1.03)</a:t>
            </a:r>
          </a:p>
        </p:txBody>
      </p:sp>
      <p:sp>
        <p:nvSpPr>
          <p:cNvPr id="30" name="Rounded Rectangle 10">
            <a:extLst>
              <a:ext uri="{FF2B5EF4-FFF2-40B4-BE49-F238E27FC236}">
                <a16:creationId xmlns:a16="http://schemas.microsoft.com/office/drawing/2014/main" id="{0C461E6D-B99F-6C80-402C-EB02B8E0594A}"/>
              </a:ext>
            </a:extLst>
          </p:cNvPr>
          <p:cNvSpPr/>
          <p:nvPr/>
        </p:nvSpPr>
        <p:spPr>
          <a:xfrm>
            <a:off x="8673611" y="1478531"/>
            <a:ext cx="3045022" cy="351421"/>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Testosterone Recovery</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cxnSp>
        <p:nvCxnSpPr>
          <p:cNvPr id="32" name="Straight Connector 31">
            <a:extLst>
              <a:ext uri="{FF2B5EF4-FFF2-40B4-BE49-F238E27FC236}">
                <a16:creationId xmlns:a16="http://schemas.microsoft.com/office/drawing/2014/main" id="{18E23F8C-CDDC-1E6A-9FDA-286235ACE3F9}"/>
              </a:ext>
            </a:extLst>
          </p:cNvPr>
          <p:cNvCxnSpPr/>
          <p:nvPr/>
        </p:nvCxnSpPr>
        <p:spPr>
          <a:xfrm>
            <a:off x="8445260" y="1544128"/>
            <a:ext cx="0" cy="4769497"/>
          </a:xfrm>
          <a:prstGeom prst="line">
            <a:avLst/>
          </a:prstGeom>
          <a:ln w="28575">
            <a:solidFill>
              <a:srgbClr val="C1E7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281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5FAC9-4184-EE9B-DB2C-7E60A59C462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05400E4-4CCE-4F50-6189-C08ECBB92C13}"/>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PRESTO Trial</a:t>
            </a:r>
          </a:p>
        </p:txBody>
      </p:sp>
      <p:sp>
        <p:nvSpPr>
          <p:cNvPr id="6" name="TextBox 5">
            <a:extLst>
              <a:ext uri="{FF2B5EF4-FFF2-40B4-BE49-F238E27FC236}">
                <a16:creationId xmlns:a16="http://schemas.microsoft.com/office/drawing/2014/main" id="{152683FD-AB60-B0C6-76DB-BDFBAAC66FB5}"/>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Results: </a:t>
            </a:r>
            <a:r>
              <a:rPr kumimoji="0" lang="en-US" sz="2600" b="0" i="0" u="none" strike="noStrike" kern="1200" cap="none" spc="0" normalizeH="0" baseline="0" noProof="0" dirty="0">
                <a:ln>
                  <a:noFill/>
                </a:ln>
                <a:solidFill>
                  <a:srgbClr val="7CCCE2"/>
                </a:solidFill>
                <a:effectLst/>
                <a:uLnTx/>
                <a:uFillTx/>
                <a:latin typeface="Lora" pitchFamily="2" charset="0"/>
                <a:ea typeface="+mn-ea"/>
                <a:cs typeface="+mn-cs"/>
              </a:rPr>
              <a:t>Secondary Endpoint(s)</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3C56B6E2-A385-B86C-5669-E7FF560DB0A2}"/>
              </a:ext>
            </a:extLst>
          </p:cNvPr>
          <p:cNvSpPr>
            <a:spLocks noGrp="1"/>
          </p:cNvSpPr>
          <p:nvPr>
            <p:ph type="body" sz="quarter" idx="30"/>
          </p:nvPr>
        </p:nvSpPr>
        <p:spPr>
          <a:xfrm>
            <a:off x="1666808" y="6478010"/>
            <a:ext cx="9637296" cy="266700"/>
          </a:xfrm>
        </p:spPr>
        <p:txBody>
          <a:bodyPr/>
          <a:lstStyle/>
          <a:p>
            <a:r>
              <a:rPr lang="en-US" b="0" dirty="0"/>
              <a:t>Aggarwal R et al., ESMO, 2025</a:t>
            </a:r>
          </a:p>
        </p:txBody>
      </p:sp>
      <p:sp>
        <p:nvSpPr>
          <p:cNvPr id="19" name="Rounded Rectangle 10">
            <a:extLst>
              <a:ext uri="{FF2B5EF4-FFF2-40B4-BE49-F238E27FC236}">
                <a16:creationId xmlns:a16="http://schemas.microsoft.com/office/drawing/2014/main" id="{4DFB61C6-0EC6-04B0-7D89-EC93AB895BC3}"/>
              </a:ext>
            </a:extLst>
          </p:cNvPr>
          <p:cNvSpPr/>
          <p:nvPr/>
        </p:nvSpPr>
        <p:spPr>
          <a:xfrm>
            <a:off x="2773958" y="1416798"/>
            <a:ext cx="2706553" cy="481224"/>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mCRPC</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20" name="Rounded Rectangle 10">
            <a:extLst>
              <a:ext uri="{FF2B5EF4-FFF2-40B4-BE49-F238E27FC236}">
                <a16:creationId xmlns:a16="http://schemas.microsoft.com/office/drawing/2014/main" id="{29DF6638-0D45-ED5E-96C6-FD9C771E7407}"/>
              </a:ext>
            </a:extLst>
          </p:cNvPr>
          <p:cNvSpPr/>
          <p:nvPr/>
        </p:nvSpPr>
        <p:spPr>
          <a:xfrm>
            <a:off x="133403" y="2008652"/>
            <a:ext cx="2066333" cy="351421"/>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Apalutamide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21" name="Rounded Rectangle 10">
            <a:extLst>
              <a:ext uri="{FF2B5EF4-FFF2-40B4-BE49-F238E27FC236}">
                <a16:creationId xmlns:a16="http://schemas.microsoft.com/office/drawing/2014/main" id="{B315EF5E-DBB8-846B-DFC4-E79BE957C9D7}"/>
              </a:ext>
            </a:extLst>
          </p:cNvPr>
          <p:cNvSpPr/>
          <p:nvPr/>
        </p:nvSpPr>
        <p:spPr>
          <a:xfrm>
            <a:off x="0" y="5177683"/>
            <a:ext cx="2627050" cy="351421"/>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Apalutamide + Abiraterone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id="{981B55C3-C9F9-7A22-CF7D-B6B30ADA46F7}"/>
              </a:ext>
            </a:extLst>
          </p:cNvPr>
          <p:cNvGrpSpPr/>
          <p:nvPr/>
        </p:nvGrpSpPr>
        <p:grpSpPr>
          <a:xfrm>
            <a:off x="2773958" y="2008652"/>
            <a:ext cx="2706553" cy="2029915"/>
            <a:chOff x="5706934" y="2008652"/>
            <a:chExt cx="2706553" cy="2029915"/>
          </a:xfrm>
        </p:grpSpPr>
        <p:pic>
          <p:nvPicPr>
            <p:cNvPr id="4" name="Picture 3">
              <a:extLst>
                <a:ext uri="{FF2B5EF4-FFF2-40B4-BE49-F238E27FC236}">
                  <a16:creationId xmlns:a16="http://schemas.microsoft.com/office/drawing/2014/main" id="{4A7B1A60-BB41-2952-EF0A-A1F367E622B0}"/>
                </a:ext>
              </a:extLst>
            </p:cNvPr>
            <p:cNvPicPr>
              <a:picLocks noChangeAspect="1"/>
            </p:cNvPicPr>
            <p:nvPr/>
          </p:nvPicPr>
          <p:blipFill>
            <a:blip r:embed="rId2"/>
            <a:stretch>
              <a:fillRect/>
            </a:stretch>
          </p:blipFill>
          <p:spPr>
            <a:xfrm>
              <a:off x="5706934" y="2008652"/>
              <a:ext cx="2706553" cy="2029915"/>
            </a:xfrm>
            <a:prstGeom prst="rect">
              <a:avLst/>
            </a:prstGeom>
          </p:spPr>
        </p:pic>
        <p:sp>
          <p:nvSpPr>
            <p:cNvPr id="17" name="TextBox 16">
              <a:extLst>
                <a:ext uri="{FF2B5EF4-FFF2-40B4-BE49-F238E27FC236}">
                  <a16:creationId xmlns:a16="http://schemas.microsoft.com/office/drawing/2014/main" id="{737262BE-654E-7DAA-8FFD-C5354E53A604}"/>
                </a:ext>
              </a:extLst>
            </p:cNvPr>
            <p:cNvSpPr txBox="1"/>
            <p:nvPr/>
          </p:nvSpPr>
          <p:spPr>
            <a:xfrm>
              <a:off x="6107824" y="2450683"/>
              <a:ext cx="1904772"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0.58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36</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0.95)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0.03</a:t>
              </a:r>
            </a:p>
          </p:txBody>
        </p:sp>
      </p:grpSp>
      <p:grpSp>
        <p:nvGrpSpPr>
          <p:cNvPr id="30" name="Group 29">
            <a:extLst>
              <a:ext uri="{FF2B5EF4-FFF2-40B4-BE49-F238E27FC236}">
                <a16:creationId xmlns:a16="http://schemas.microsoft.com/office/drawing/2014/main" id="{1F2A5EFC-B079-62CC-08E1-C4D32FE4B03F}"/>
              </a:ext>
            </a:extLst>
          </p:cNvPr>
          <p:cNvGrpSpPr/>
          <p:nvPr/>
        </p:nvGrpSpPr>
        <p:grpSpPr>
          <a:xfrm>
            <a:off x="2773958" y="4296443"/>
            <a:ext cx="2706553" cy="2029915"/>
            <a:chOff x="5706934" y="4296443"/>
            <a:chExt cx="2706553" cy="2029915"/>
          </a:xfrm>
        </p:grpSpPr>
        <p:pic>
          <p:nvPicPr>
            <p:cNvPr id="10" name="Picture 9">
              <a:extLst>
                <a:ext uri="{FF2B5EF4-FFF2-40B4-BE49-F238E27FC236}">
                  <a16:creationId xmlns:a16="http://schemas.microsoft.com/office/drawing/2014/main" id="{F041CE3E-9A67-C4C3-1485-A491FA87CFCE}"/>
                </a:ext>
              </a:extLst>
            </p:cNvPr>
            <p:cNvPicPr>
              <a:picLocks noChangeAspect="1"/>
            </p:cNvPicPr>
            <p:nvPr/>
          </p:nvPicPr>
          <p:blipFill>
            <a:blip r:embed="rId3"/>
            <a:stretch>
              <a:fillRect/>
            </a:stretch>
          </p:blipFill>
          <p:spPr>
            <a:xfrm>
              <a:off x="5706934" y="4296443"/>
              <a:ext cx="2706553" cy="2029915"/>
            </a:xfrm>
            <a:prstGeom prst="rect">
              <a:avLst/>
            </a:prstGeom>
          </p:spPr>
        </p:pic>
        <p:sp>
          <p:nvSpPr>
            <p:cNvPr id="12" name="TextBox 11">
              <a:extLst>
                <a:ext uri="{FF2B5EF4-FFF2-40B4-BE49-F238E27FC236}">
                  <a16:creationId xmlns:a16="http://schemas.microsoft.com/office/drawing/2014/main" id="{2AE0BF37-CBF5-62FC-17C2-A1A3C4812D4C}"/>
                </a:ext>
              </a:extLst>
            </p:cNvPr>
            <p:cNvSpPr txBox="1"/>
            <p:nvPr/>
          </p:nvSpPr>
          <p:spPr>
            <a:xfrm>
              <a:off x="6191212" y="4757402"/>
              <a:ext cx="1904772"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0.55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34</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0.90)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0.02</a:t>
              </a:r>
            </a:p>
          </p:txBody>
        </p:sp>
      </p:grpSp>
      <p:grpSp>
        <p:nvGrpSpPr>
          <p:cNvPr id="33" name="Group 32">
            <a:extLst>
              <a:ext uri="{FF2B5EF4-FFF2-40B4-BE49-F238E27FC236}">
                <a16:creationId xmlns:a16="http://schemas.microsoft.com/office/drawing/2014/main" id="{1516EF3B-9135-49C0-C8A8-815E8911997C}"/>
              </a:ext>
            </a:extLst>
          </p:cNvPr>
          <p:cNvGrpSpPr/>
          <p:nvPr/>
        </p:nvGrpSpPr>
        <p:grpSpPr>
          <a:xfrm>
            <a:off x="5820566" y="2008652"/>
            <a:ext cx="2706553" cy="2029915"/>
            <a:chOff x="8753542" y="2008652"/>
            <a:chExt cx="2706553" cy="2029915"/>
          </a:xfrm>
        </p:grpSpPr>
        <p:grpSp>
          <p:nvGrpSpPr>
            <p:cNvPr id="31" name="Group 30">
              <a:extLst>
                <a:ext uri="{FF2B5EF4-FFF2-40B4-BE49-F238E27FC236}">
                  <a16:creationId xmlns:a16="http://schemas.microsoft.com/office/drawing/2014/main" id="{27878343-BBBC-8A54-5906-F0E577C4440B}"/>
                </a:ext>
              </a:extLst>
            </p:cNvPr>
            <p:cNvGrpSpPr/>
            <p:nvPr/>
          </p:nvGrpSpPr>
          <p:grpSpPr>
            <a:xfrm>
              <a:off x="8753542" y="2008652"/>
              <a:ext cx="2706553" cy="2029915"/>
              <a:chOff x="8753542" y="2008652"/>
              <a:chExt cx="2706553" cy="2029915"/>
            </a:xfrm>
          </p:grpSpPr>
          <p:pic>
            <p:nvPicPr>
              <p:cNvPr id="22" name="Picture 21">
                <a:extLst>
                  <a:ext uri="{FF2B5EF4-FFF2-40B4-BE49-F238E27FC236}">
                    <a16:creationId xmlns:a16="http://schemas.microsoft.com/office/drawing/2014/main" id="{C09C5499-8543-29D6-20EF-B85122AE4FD2}"/>
                  </a:ext>
                </a:extLst>
              </p:cNvPr>
              <p:cNvPicPr>
                <a:picLocks noChangeAspect="1"/>
              </p:cNvPicPr>
              <p:nvPr/>
            </p:nvPicPr>
            <p:blipFill>
              <a:blip r:embed="rId4"/>
              <a:stretch>
                <a:fillRect/>
              </a:stretch>
            </p:blipFill>
            <p:spPr>
              <a:xfrm>
                <a:off x="8753542" y="2008652"/>
                <a:ext cx="2706553" cy="2029915"/>
              </a:xfrm>
              <a:prstGeom prst="rect">
                <a:avLst/>
              </a:prstGeom>
              <a:ln>
                <a:solidFill>
                  <a:schemeClr val="tx1"/>
                </a:solidFill>
              </a:ln>
            </p:spPr>
          </p:pic>
          <p:sp>
            <p:nvSpPr>
              <p:cNvPr id="25" name="TextBox 24">
                <a:extLst>
                  <a:ext uri="{FF2B5EF4-FFF2-40B4-BE49-F238E27FC236}">
                    <a16:creationId xmlns:a16="http://schemas.microsoft.com/office/drawing/2014/main" id="{32DCDD30-C106-B150-E0D6-626738F172BF}"/>
                  </a:ext>
                </a:extLst>
              </p:cNvPr>
              <p:cNvSpPr txBox="1"/>
              <p:nvPr/>
            </p:nvSpPr>
            <p:spPr>
              <a:xfrm>
                <a:off x="9137180" y="3135334"/>
                <a:ext cx="1568201"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0.72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55</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0.93)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0.03</a:t>
                </a:r>
              </a:p>
            </p:txBody>
          </p:sp>
        </p:grpSp>
        <p:sp>
          <p:nvSpPr>
            <p:cNvPr id="27" name="TextBox 26">
              <a:extLst>
                <a:ext uri="{FF2B5EF4-FFF2-40B4-BE49-F238E27FC236}">
                  <a16:creationId xmlns:a16="http://schemas.microsoft.com/office/drawing/2014/main" id="{CFDEE568-5E78-3390-3872-6000B4D3C878}"/>
                </a:ext>
              </a:extLst>
            </p:cNvPr>
            <p:cNvSpPr txBox="1"/>
            <p:nvPr/>
          </p:nvSpPr>
          <p:spPr>
            <a:xfrm>
              <a:off x="10106819" y="2376325"/>
              <a:ext cx="1312388"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72%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recovered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testosterone </a:t>
              </a:r>
            </a:p>
          </p:txBody>
        </p:sp>
      </p:grpSp>
      <p:grpSp>
        <p:nvGrpSpPr>
          <p:cNvPr id="34" name="Group 33">
            <a:extLst>
              <a:ext uri="{FF2B5EF4-FFF2-40B4-BE49-F238E27FC236}">
                <a16:creationId xmlns:a16="http://schemas.microsoft.com/office/drawing/2014/main" id="{2C0EC999-D227-1220-BA8B-E7F792952FB6}"/>
              </a:ext>
            </a:extLst>
          </p:cNvPr>
          <p:cNvGrpSpPr/>
          <p:nvPr/>
        </p:nvGrpSpPr>
        <p:grpSpPr>
          <a:xfrm>
            <a:off x="5820565" y="4327108"/>
            <a:ext cx="2665665" cy="1999249"/>
            <a:chOff x="8753541" y="4327108"/>
            <a:chExt cx="2665665" cy="1999249"/>
          </a:xfrm>
        </p:grpSpPr>
        <p:grpSp>
          <p:nvGrpSpPr>
            <p:cNvPr id="32" name="Group 31">
              <a:extLst>
                <a:ext uri="{FF2B5EF4-FFF2-40B4-BE49-F238E27FC236}">
                  <a16:creationId xmlns:a16="http://schemas.microsoft.com/office/drawing/2014/main" id="{5DA58584-750D-CE51-2222-20CDE462A352}"/>
                </a:ext>
              </a:extLst>
            </p:cNvPr>
            <p:cNvGrpSpPr/>
            <p:nvPr/>
          </p:nvGrpSpPr>
          <p:grpSpPr>
            <a:xfrm>
              <a:off x="8753541" y="4327108"/>
              <a:ext cx="2665665" cy="1999249"/>
              <a:chOff x="8753541" y="4327108"/>
              <a:chExt cx="2665665" cy="1999249"/>
            </a:xfrm>
          </p:grpSpPr>
          <p:pic>
            <p:nvPicPr>
              <p:cNvPr id="24" name="Picture 23">
                <a:extLst>
                  <a:ext uri="{FF2B5EF4-FFF2-40B4-BE49-F238E27FC236}">
                    <a16:creationId xmlns:a16="http://schemas.microsoft.com/office/drawing/2014/main" id="{418E99FA-F95D-DFDD-083E-C4B53E6F35BD}"/>
                  </a:ext>
                </a:extLst>
              </p:cNvPr>
              <p:cNvPicPr>
                <a:picLocks noChangeAspect="1"/>
              </p:cNvPicPr>
              <p:nvPr/>
            </p:nvPicPr>
            <p:blipFill>
              <a:blip r:embed="rId5"/>
              <a:stretch>
                <a:fillRect/>
              </a:stretch>
            </p:blipFill>
            <p:spPr>
              <a:xfrm>
                <a:off x="8753541" y="4327108"/>
                <a:ext cx="2665665" cy="1999249"/>
              </a:xfrm>
              <a:prstGeom prst="rect">
                <a:avLst/>
              </a:prstGeom>
              <a:ln>
                <a:solidFill>
                  <a:schemeClr val="tx1"/>
                </a:solidFill>
              </a:ln>
            </p:spPr>
          </p:pic>
          <p:sp>
            <p:nvSpPr>
              <p:cNvPr id="26" name="TextBox 25">
                <a:extLst>
                  <a:ext uri="{FF2B5EF4-FFF2-40B4-BE49-F238E27FC236}">
                    <a16:creationId xmlns:a16="http://schemas.microsoft.com/office/drawing/2014/main" id="{EDD34599-0331-DD0A-A6B1-3AB48E01A8CB}"/>
                  </a:ext>
                </a:extLst>
              </p:cNvPr>
              <p:cNvSpPr txBox="1"/>
              <p:nvPr/>
            </p:nvSpPr>
            <p:spPr>
              <a:xfrm>
                <a:off x="9154432" y="5449559"/>
                <a:ext cx="1904772"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0.67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50</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0.90)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0.008</a:t>
                </a:r>
              </a:p>
            </p:txBody>
          </p:sp>
        </p:grpSp>
        <p:sp>
          <p:nvSpPr>
            <p:cNvPr id="28" name="TextBox 27">
              <a:extLst>
                <a:ext uri="{FF2B5EF4-FFF2-40B4-BE49-F238E27FC236}">
                  <a16:creationId xmlns:a16="http://schemas.microsoft.com/office/drawing/2014/main" id="{D53619A3-BF37-55D4-997C-73B54C1BD32C}"/>
                </a:ext>
              </a:extLst>
            </p:cNvPr>
            <p:cNvSpPr txBox="1"/>
            <p:nvPr/>
          </p:nvSpPr>
          <p:spPr>
            <a:xfrm>
              <a:off x="10086373" y="4677224"/>
              <a:ext cx="1312388" cy="4001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68%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recovered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testosterone </a:t>
              </a:r>
            </a:p>
          </p:txBody>
        </p:sp>
      </p:grpSp>
      <p:pic>
        <p:nvPicPr>
          <p:cNvPr id="36" name="Picture 35">
            <a:extLst>
              <a:ext uri="{FF2B5EF4-FFF2-40B4-BE49-F238E27FC236}">
                <a16:creationId xmlns:a16="http://schemas.microsoft.com/office/drawing/2014/main" id="{4542B68B-2D4B-5211-9882-1CD7B402FB18}"/>
              </a:ext>
            </a:extLst>
          </p:cNvPr>
          <p:cNvPicPr>
            <a:picLocks noChangeAspect="1"/>
          </p:cNvPicPr>
          <p:nvPr/>
        </p:nvPicPr>
        <p:blipFill>
          <a:blip r:embed="rId6"/>
          <a:stretch>
            <a:fillRect/>
          </a:stretch>
        </p:blipFill>
        <p:spPr>
          <a:xfrm>
            <a:off x="8867174" y="2008651"/>
            <a:ext cx="2706554" cy="2029915"/>
          </a:xfrm>
          <a:prstGeom prst="rect">
            <a:avLst/>
          </a:prstGeom>
        </p:spPr>
      </p:pic>
      <p:pic>
        <p:nvPicPr>
          <p:cNvPr id="38" name="Picture 37">
            <a:extLst>
              <a:ext uri="{FF2B5EF4-FFF2-40B4-BE49-F238E27FC236}">
                <a16:creationId xmlns:a16="http://schemas.microsoft.com/office/drawing/2014/main" id="{7165B507-521D-4A80-54B3-6EB65ED9CBC9}"/>
              </a:ext>
            </a:extLst>
          </p:cNvPr>
          <p:cNvPicPr>
            <a:picLocks noChangeAspect="1"/>
          </p:cNvPicPr>
          <p:nvPr/>
        </p:nvPicPr>
        <p:blipFill>
          <a:blip r:embed="rId7"/>
          <a:stretch>
            <a:fillRect/>
          </a:stretch>
        </p:blipFill>
        <p:spPr>
          <a:xfrm>
            <a:off x="8867175" y="4327108"/>
            <a:ext cx="2706553" cy="2029915"/>
          </a:xfrm>
          <a:prstGeom prst="rect">
            <a:avLst/>
          </a:prstGeom>
        </p:spPr>
      </p:pic>
      <p:sp>
        <p:nvSpPr>
          <p:cNvPr id="39" name="TextBox 38">
            <a:extLst>
              <a:ext uri="{FF2B5EF4-FFF2-40B4-BE49-F238E27FC236}">
                <a16:creationId xmlns:a16="http://schemas.microsoft.com/office/drawing/2014/main" id="{AF7BD2A5-9B89-E9BF-FC72-E80BDAB66187}"/>
              </a:ext>
            </a:extLst>
          </p:cNvPr>
          <p:cNvSpPr txBox="1"/>
          <p:nvPr/>
        </p:nvSpPr>
        <p:spPr>
          <a:xfrm>
            <a:off x="9280958" y="2279366"/>
            <a:ext cx="1568201"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0.75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56</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1.00)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0.0078</a:t>
            </a:r>
          </a:p>
        </p:txBody>
      </p:sp>
      <p:sp>
        <p:nvSpPr>
          <p:cNvPr id="40" name="TextBox 39">
            <a:extLst>
              <a:ext uri="{FF2B5EF4-FFF2-40B4-BE49-F238E27FC236}">
                <a16:creationId xmlns:a16="http://schemas.microsoft.com/office/drawing/2014/main" id="{3A4A022D-ED4D-2F06-D2B6-FA738F3DB455}"/>
              </a:ext>
            </a:extLst>
          </p:cNvPr>
          <p:cNvSpPr txBox="1"/>
          <p:nvPr/>
        </p:nvSpPr>
        <p:spPr>
          <a:xfrm>
            <a:off x="9418042" y="4641962"/>
            <a:ext cx="1568201" cy="553998"/>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1"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000" b="1" i="0" u="none" strike="noStrike" kern="1200" cap="none" spc="0" normalizeH="0" baseline="0" noProof="0" dirty="0">
                <a:ln>
                  <a:noFill/>
                </a:ln>
                <a:solidFill>
                  <a:prstClr val="black"/>
                </a:solidFill>
                <a:effectLst/>
                <a:uLnTx/>
                <a:uFillTx/>
                <a:latin typeface="Lora" pitchFamily="2" charset="0"/>
                <a:ea typeface="+mn-ea"/>
                <a:cs typeface="+mn-cs"/>
              </a:rPr>
              <a:t>0.64</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95%</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CI</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0.</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47</a:t>
            </a: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 to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0.86)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Lora" pitchFamily="2" charset="0"/>
                <a:ea typeface="+mn-ea"/>
                <a:cs typeface="+mn-cs"/>
              </a:rPr>
              <a:t>P </a:t>
            </a:r>
            <a:r>
              <a:rPr kumimoji="0" lang="en-US" sz="1000" b="0" i="0" u="none" strike="noStrike" kern="1200" cap="none" spc="0" normalizeH="0" baseline="0" noProof="0" dirty="0">
                <a:ln>
                  <a:noFill/>
                </a:ln>
                <a:solidFill>
                  <a:prstClr val="black"/>
                </a:solidFill>
                <a:effectLst/>
                <a:uLnTx/>
                <a:uFillTx/>
                <a:latin typeface="Lora" pitchFamily="2" charset="0"/>
                <a:ea typeface="+mn-ea"/>
                <a:cs typeface="+mn-cs"/>
              </a:rPr>
              <a:t>= 0.0028</a:t>
            </a:r>
          </a:p>
        </p:txBody>
      </p:sp>
      <p:sp>
        <p:nvSpPr>
          <p:cNvPr id="41" name="Rounded Rectangle 10">
            <a:extLst>
              <a:ext uri="{FF2B5EF4-FFF2-40B4-BE49-F238E27FC236}">
                <a16:creationId xmlns:a16="http://schemas.microsoft.com/office/drawing/2014/main" id="{986C4501-C387-B2B5-C47F-80E514758E34}"/>
              </a:ext>
            </a:extLst>
          </p:cNvPr>
          <p:cNvSpPr/>
          <p:nvPr/>
        </p:nvSpPr>
        <p:spPr>
          <a:xfrm>
            <a:off x="5759232" y="1416798"/>
            <a:ext cx="2706553" cy="477807"/>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PSA-PFS in testosterone recovered subset</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42" name="Rounded Rectangle 10">
            <a:extLst>
              <a:ext uri="{FF2B5EF4-FFF2-40B4-BE49-F238E27FC236}">
                <a16:creationId xmlns:a16="http://schemas.microsoft.com/office/drawing/2014/main" id="{DBF925CE-33C4-10C9-69B8-43F35F8A5733}"/>
              </a:ext>
            </a:extLst>
          </p:cNvPr>
          <p:cNvSpPr/>
          <p:nvPr/>
        </p:nvSpPr>
        <p:spPr>
          <a:xfrm>
            <a:off x="8744506" y="1434621"/>
            <a:ext cx="2706553" cy="477807"/>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subsequent 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(both focal and systemic)</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3963726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AD6D-C0A1-2B4F-AEC5-7237FA350A9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3AD0FC8-CDBE-3FF5-B3B2-3BB7D1155D7E}"/>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PRESTO Trial</a:t>
            </a:r>
          </a:p>
        </p:txBody>
      </p:sp>
      <p:sp>
        <p:nvSpPr>
          <p:cNvPr id="6" name="TextBox 5">
            <a:extLst>
              <a:ext uri="{FF2B5EF4-FFF2-40B4-BE49-F238E27FC236}">
                <a16:creationId xmlns:a16="http://schemas.microsoft.com/office/drawing/2014/main" id="{2B4EAAFB-27B6-2C61-1992-0F9CF3BC461B}"/>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Results: </a:t>
            </a:r>
            <a:r>
              <a:rPr kumimoji="0" lang="en-US" sz="2600" b="0" i="0" u="none" strike="noStrike" kern="1200" cap="none" spc="0" normalizeH="0" baseline="0" noProof="0" dirty="0">
                <a:ln>
                  <a:noFill/>
                </a:ln>
                <a:solidFill>
                  <a:srgbClr val="7CCCE2"/>
                </a:solidFill>
                <a:effectLst/>
                <a:uLnTx/>
                <a:uFillTx/>
                <a:latin typeface="Lora" pitchFamily="2" charset="0"/>
                <a:ea typeface="+mn-ea"/>
                <a:cs typeface="+mn-cs"/>
              </a:rPr>
              <a:t>Adverse Events</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0CB8177D-E76B-BA8E-6BFF-ECAB2D8CEBE1}"/>
              </a:ext>
            </a:extLst>
          </p:cNvPr>
          <p:cNvSpPr>
            <a:spLocks noGrp="1"/>
          </p:cNvSpPr>
          <p:nvPr>
            <p:ph type="body" sz="quarter" idx="30"/>
          </p:nvPr>
        </p:nvSpPr>
        <p:spPr>
          <a:xfrm>
            <a:off x="1666808" y="6478010"/>
            <a:ext cx="9637296" cy="266700"/>
          </a:xfrm>
        </p:spPr>
        <p:txBody>
          <a:bodyPr/>
          <a:lstStyle/>
          <a:p>
            <a:r>
              <a:rPr lang="en-US" b="0" dirty="0"/>
              <a:t>Aggarwal R et al., ESMO, 2025</a:t>
            </a:r>
          </a:p>
        </p:txBody>
      </p:sp>
      <p:graphicFrame>
        <p:nvGraphicFramePr>
          <p:cNvPr id="8" name="Table 7">
            <a:extLst>
              <a:ext uri="{FF2B5EF4-FFF2-40B4-BE49-F238E27FC236}">
                <a16:creationId xmlns:a16="http://schemas.microsoft.com/office/drawing/2014/main" id="{7D8EC27B-FE7A-A8ED-3463-82710894B2CD}"/>
              </a:ext>
            </a:extLst>
          </p:cNvPr>
          <p:cNvGraphicFramePr>
            <a:graphicFrameLocks noGrp="1"/>
          </p:cNvGraphicFramePr>
          <p:nvPr/>
        </p:nvGraphicFramePr>
        <p:xfrm>
          <a:off x="171336" y="1937137"/>
          <a:ext cx="5163519" cy="3155005"/>
        </p:xfrm>
        <a:graphic>
          <a:graphicData uri="http://schemas.openxmlformats.org/drawingml/2006/table">
            <a:tbl>
              <a:tblPr/>
              <a:tblGrid>
                <a:gridCol w="2707372">
                  <a:extLst>
                    <a:ext uri="{9D8B030D-6E8A-4147-A177-3AD203B41FA5}">
                      <a16:colId xmlns:a16="http://schemas.microsoft.com/office/drawing/2014/main" val="1554662571"/>
                    </a:ext>
                  </a:extLst>
                </a:gridCol>
                <a:gridCol w="789360">
                  <a:extLst>
                    <a:ext uri="{9D8B030D-6E8A-4147-A177-3AD203B41FA5}">
                      <a16:colId xmlns:a16="http://schemas.microsoft.com/office/drawing/2014/main" val="1723102040"/>
                    </a:ext>
                  </a:extLst>
                </a:gridCol>
                <a:gridCol w="870474">
                  <a:extLst>
                    <a:ext uri="{9D8B030D-6E8A-4147-A177-3AD203B41FA5}">
                      <a16:colId xmlns:a16="http://schemas.microsoft.com/office/drawing/2014/main" val="3443495700"/>
                    </a:ext>
                  </a:extLst>
                </a:gridCol>
                <a:gridCol w="796313">
                  <a:extLst>
                    <a:ext uri="{9D8B030D-6E8A-4147-A177-3AD203B41FA5}">
                      <a16:colId xmlns:a16="http://schemas.microsoft.com/office/drawing/2014/main" val="963542638"/>
                    </a:ext>
                  </a:extLst>
                </a:gridCol>
              </a:tblGrid>
              <a:tr h="484459">
                <a:tc>
                  <a:txBody>
                    <a:bodyPr/>
                    <a:lstStyle/>
                    <a:p>
                      <a:pPr algn="l" fontAlgn="t">
                        <a:buNone/>
                      </a:pPr>
                      <a:r>
                        <a:rPr lang="en-US" sz="1200" b="1" i="0" u="none" strike="noStrike" dirty="0">
                          <a:solidFill>
                            <a:schemeClr val="bg1"/>
                          </a:solidFill>
                          <a:effectLst/>
                          <a:latin typeface="Lora" pitchFamily="2" charset="0"/>
                        </a:rPr>
                        <a:t>Adverse Events (AE)</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 N (%)</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69A7"/>
                    </a:solidFill>
                  </a:tcPr>
                </a:tc>
                <a:tc>
                  <a:txBody>
                    <a:bodyPr/>
                    <a:lstStyle/>
                    <a:p>
                      <a:pPr algn="ctr" fontAlgn="t">
                        <a:buNone/>
                      </a:pPr>
                      <a:r>
                        <a:rPr lang="pt-BR" sz="1200" b="1" i="0" u="none" strike="noStrike" dirty="0">
                          <a:solidFill>
                            <a:schemeClr val="bg1"/>
                          </a:solidFill>
                          <a:effectLst/>
                          <a:latin typeface="Lora" pitchFamily="2" charset="0"/>
                        </a:rPr>
                        <a:t>Arm A  </a:t>
                      </a:r>
                    </a:p>
                    <a:p>
                      <a:pPr algn="ctr" fontAlgn="t">
                        <a:buNone/>
                      </a:pPr>
                      <a:r>
                        <a:rPr lang="pt-BR" sz="1200" b="1" i="0" u="none" strike="noStrike" dirty="0">
                          <a:solidFill>
                            <a:schemeClr val="bg1"/>
                          </a:solidFill>
                          <a:effectLst/>
                          <a:latin typeface="Lora" pitchFamily="2" charset="0"/>
                        </a:rPr>
                        <a:t>(n=160)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69A7"/>
                    </a:solidFill>
                  </a:tcPr>
                </a:tc>
                <a:tc>
                  <a:txBody>
                    <a:bodyPr/>
                    <a:lstStyle/>
                    <a:p>
                      <a:pPr algn="ctr" fontAlgn="t">
                        <a:buNone/>
                      </a:pPr>
                      <a:r>
                        <a:rPr lang="pt-BR" sz="1200" b="1" i="0" u="none" strike="noStrike" dirty="0">
                          <a:solidFill>
                            <a:schemeClr val="bg1"/>
                          </a:solidFill>
                          <a:effectLst/>
                          <a:latin typeface="Lora" pitchFamily="2" charset="0"/>
                        </a:rPr>
                        <a:t>Arm B </a:t>
                      </a:r>
                      <a:br>
                        <a:rPr lang="pt-BR" sz="1200" b="1" i="0" u="none" strike="noStrike" dirty="0">
                          <a:solidFill>
                            <a:schemeClr val="bg1"/>
                          </a:solidFill>
                          <a:effectLst/>
                          <a:latin typeface="Lora" pitchFamily="2" charset="0"/>
                        </a:rPr>
                      </a:br>
                      <a:r>
                        <a:rPr lang="pt-BR" sz="1200" b="1" i="0" u="none" strike="noStrike" dirty="0">
                          <a:solidFill>
                            <a:schemeClr val="bg1"/>
                          </a:solidFill>
                          <a:effectLst/>
                          <a:latin typeface="Lora" pitchFamily="2" charset="0"/>
                        </a:rPr>
                        <a:t>(n=167)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69A7"/>
                    </a:solidFill>
                  </a:tcPr>
                </a:tc>
                <a:tc>
                  <a:txBody>
                    <a:bodyPr/>
                    <a:lstStyle/>
                    <a:p>
                      <a:pPr algn="ctr" fontAlgn="t">
                        <a:buNone/>
                      </a:pPr>
                      <a:r>
                        <a:rPr lang="pt-BR" sz="1200" b="1" i="0" u="none" strike="noStrike" dirty="0">
                          <a:solidFill>
                            <a:schemeClr val="bg1"/>
                          </a:solidFill>
                          <a:effectLst/>
                          <a:latin typeface="Lora" pitchFamily="2" charset="0"/>
                        </a:rPr>
                        <a:t>Arm C</a:t>
                      </a:r>
                      <a:br>
                        <a:rPr lang="pt-BR" sz="1200" b="1" i="0" u="none" strike="noStrike" dirty="0">
                          <a:solidFill>
                            <a:schemeClr val="bg1"/>
                          </a:solidFill>
                          <a:effectLst/>
                          <a:latin typeface="Lora" pitchFamily="2" charset="0"/>
                        </a:rPr>
                      </a:br>
                      <a:r>
                        <a:rPr lang="pt-BR" sz="1200" b="1" i="0" u="none" strike="noStrike" dirty="0">
                          <a:solidFill>
                            <a:schemeClr val="bg1"/>
                          </a:solidFill>
                          <a:effectLst/>
                          <a:latin typeface="Lora" pitchFamily="2" charset="0"/>
                        </a:rPr>
                        <a:t>(n=164)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669A7"/>
                    </a:solidFill>
                  </a:tcPr>
                </a:tc>
                <a:extLst>
                  <a:ext uri="{0D108BD9-81ED-4DB2-BD59-A6C34878D82A}">
                    <a16:rowId xmlns:a16="http://schemas.microsoft.com/office/drawing/2014/main" val="2572378090"/>
                  </a:ext>
                </a:extLst>
              </a:tr>
              <a:tr h="890182">
                <a:tc>
                  <a:txBody>
                    <a:bodyPr/>
                    <a:lstStyle/>
                    <a:p>
                      <a:pPr algn="l" fontAlgn="t">
                        <a:buNone/>
                      </a:pPr>
                      <a:r>
                        <a:rPr lang="en-US" sz="1200" b="0" i="0" u="none" strike="noStrike" dirty="0">
                          <a:solidFill>
                            <a:srgbClr val="000000"/>
                          </a:solidFill>
                          <a:effectLst/>
                          <a:latin typeface="Lora" pitchFamily="2" charset="0"/>
                        </a:rPr>
                        <a:t>Any AE</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153 (96)</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167 (100)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163 (99)</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684124201"/>
                  </a:ext>
                </a:extLst>
              </a:tr>
              <a:tr h="890182">
                <a:tc>
                  <a:txBody>
                    <a:bodyPr/>
                    <a:lstStyle/>
                    <a:p>
                      <a:pPr algn="l" fontAlgn="t">
                        <a:buNone/>
                      </a:pPr>
                      <a:r>
                        <a:rPr lang="en-US" sz="1200" b="0" i="0" u="none" strike="noStrike">
                          <a:solidFill>
                            <a:srgbClr val="000000"/>
                          </a:solidFill>
                          <a:effectLst/>
                          <a:latin typeface="Lora" pitchFamily="2" charset="0"/>
                        </a:rPr>
                        <a:t>Grade 3 or 4 AE</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35 (22)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43 (26)</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Lora" pitchFamily="2" charset="0"/>
                        </a:rPr>
                        <a:t>67 (41)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1631134"/>
                  </a:ext>
                </a:extLst>
              </a:tr>
              <a:tr h="890182">
                <a:tc>
                  <a:txBody>
                    <a:bodyPr/>
                    <a:lstStyle/>
                    <a:p>
                      <a:pPr algn="l" fontAlgn="t">
                        <a:buNone/>
                      </a:pPr>
                      <a:r>
                        <a:rPr lang="en-US" sz="1200" b="0" i="0" u="none" strike="noStrike" dirty="0">
                          <a:solidFill>
                            <a:srgbClr val="000000"/>
                          </a:solidFill>
                          <a:effectLst/>
                          <a:latin typeface="Lora" pitchFamily="2" charset="0"/>
                        </a:rPr>
                        <a:t>AE leading to treatment discontinuation</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 (0.6)</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2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4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978434561"/>
                  </a:ext>
                </a:extLst>
              </a:tr>
            </a:tbl>
          </a:graphicData>
        </a:graphic>
      </p:graphicFrame>
      <p:graphicFrame>
        <p:nvGraphicFramePr>
          <p:cNvPr id="13" name="Table 12">
            <a:extLst>
              <a:ext uri="{FF2B5EF4-FFF2-40B4-BE49-F238E27FC236}">
                <a16:creationId xmlns:a16="http://schemas.microsoft.com/office/drawing/2014/main" id="{F8BA70E0-BECC-2404-8441-182D58F19860}"/>
              </a:ext>
            </a:extLst>
          </p:cNvPr>
          <p:cNvGraphicFramePr>
            <a:graphicFrameLocks noGrp="1"/>
          </p:cNvGraphicFramePr>
          <p:nvPr/>
        </p:nvGraphicFramePr>
        <p:xfrm>
          <a:off x="5474044" y="1937137"/>
          <a:ext cx="6514947" cy="3155009"/>
        </p:xfrm>
        <a:graphic>
          <a:graphicData uri="http://schemas.openxmlformats.org/drawingml/2006/table">
            <a:tbl>
              <a:tblPr/>
              <a:tblGrid>
                <a:gridCol w="1532929">
                  <a:extLst>
                    <a:ext uri="{9D8B030D-6E8A-4147-A177-3AD203B41FA5}">
                      <a16:colId xmlns:a16="http://schemas.microsoft.com/office/drawing/2014/main" val="3629991501"/>
                    </a:ext>
                  </a:extLst>
                </a:gridCol>
                <a:gridCol w="850296">
                  <a:extLst>
                    <a:ext uri="{9D8B030D-6E8A-4147-A177-3AD203B41FA5}">
                      <a16:colId xmlns:a16="http://schemas.microsoft.com/office/drawing/2014/main" val="6758495"/>
                    </a:ext>
                  </a:extLst>
                </a:gridCol>
                <a:gridCol w="850296">
                  <a:extLst>
                    <a:ext uri="{9D8B030D-6E8A-4147-A177-3AD203B41FA5}">
                      <a16:colId xmlns:a16="http://schemas.microsoft.com/office/drawing/2014/main" val="1799604249"/>
                    </a:ext>
                  </a:extLst>
                </a:gridCol>
                <a:gridCol w="886224">
                  <a:extLst>
                    <a:ext uri="{9D8B030D-6E8A-4147-A177-3AD203B41FA5}">
                      <a16:colId xmlns:a16="http://schemas.microsoft.com/office/drawing/2014/main" val="1426115146"/>
                    </a:ext>
                  </a:extLst>
                </a:gridCol>
                <a:gridCol w="886224">
                  <a:extLst>
                    <a:ext uri="{9D8B030D-6E8A-4147-A177-3AD203B41FA5}">
                      <a16:colId xmlns:a16="http://schemas.microsoft.com/office/drawing/2014/main" val="216420269"/>
                    </a:ext>
                  </a:extLst>
                </a:gridCol>
                <a:gridCol w="754489">
                  <a:extLst>
                    <a:ext uri="{9D8B030D-6E8A-4147-A177-3AD203B41FA5}">
                      <a16:colId xmlns:a16="http://schemas.microsoft.com/office/drawing/2014/main" val="2247934795"/>
                    </a:ext>
                  </a:extLst>
                </a:gridCol>
                <a:gridCol w="754489">
                  <a:extLst>
                    <a:ext uri="{9D8B030D-6E8A-4147-A177-3AD203B41FA5}">
                      <a16:colId xmlns:a16="http://schemas.microsoft.com/office/drawing/2014/main" val="4090839905"/>
                    </a:ext>
                  </a:extLst>
                </a:gridCol>
              </a:tblGrid>
              <a:tr h="252707">
                <a:tc rowSpan="2">
                  <a:txBody>
                    <a:bodyPr/>
                    <a:lstStyle/>
                    <a:p>
                      <a:pPr algn="l" fontAlgn="t">
                        <a:buNone/>
                      </a:pPr>
                      <a:r>
                        <a:rPr lang="en-US" sz="1200" b="1" i="0" u="none" strike="noStrike" dirty="0">
                          <a:solidFill>
                            <a:schemeClr val="bg1"/>
                          </a:solidFill>
                          <a:effectLst/>
                          <a:latin typeface="Lora" pitchFamily="2" charset="0"/>
                        </a:rPr>
                        <a:t>Adverse Events (AE)</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 N (%)</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gridSpan="2">
                  <a:txBody>
                    <a:bodyPr/>
                    <a:lstStyle/>
                    <a:p>
                      <a:pPr algn="ctr" fontAlgn="t">
                        <a:buNone/>
                      </a:pPr>
                      <a:r>
                        <a:rPr lang="en-US" sz="1200" b="1" i="0" u="none" strike="noStrike">
                          <a:solidFill>
                            <a:schemeClr val="bg1"/>
                          </a:solidFill>
                          <a:effectLst/>
                          <a:latin typeface="Lora" pitchFamily="2" charset="0"/>
                        </a:rPr>
                        <a:t>Arm A</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tc gridSpan="2">
                  <a:txBody>
                    <a:bodyPr/>
                    <a:lstStyle/>
                    <a:p>
                      <a:pPr algn="ctr" fontAlgn="t">
                        <a:buNone/>
                      </a:pPr>
                      <a:r>
                        <a:rPr lang="en-US" sz="1200" b="1" i="0" u="none" strike="noStrike">
                          <a:solidFill>
                            <a:schemeClr val="bg1"/>
                          </a:solidFill>
                          <a:effectLst/>
                          <a:latin typeface="Lora" pitchFamily="2" charset="0"/>
                        </a:rPr>
                        <a:t>Arm B</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tc gridSpan="2">
                  <a:txBody>
                    <a:bodyPr/>
                    <a:lstStyle/>
                    <a:p>
                      <a:pPr algn="ctr" fontAlgn="t">
                        <a:buNone/>
                      </a:pPr>
                      <a:r>
                        <a:rPr lang="en-US" sz="1200" b="1" i="0" u="none" strike="noStrike">
                          <a:solidFill>
                            <a:schemeClr val="bg1"/>
                          </a:solidFill>
                          <a:effectLst/>
                          <a:latin typeface="Lora" pitchFamily="2" charset="0"/>
                        </a:rPr>
                        <a:t>Arm C</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extLst>
                  <a:ext uri="{0D108BD9-81ED-4DB2-BD59-A6C34878D82A}">
                    <a16:rowId xmlns:a16="http://schemas.microsoft.com/office/drawing/2014/main" val="2813120567"/>
                  </a:ext>
                </a:extLst>
              </a:tr>
              <a:tr h="252707">
                <a:tc vMerge="1">
                  <a:txBody>
                    <a:bodyPr/>
                    <a:lstStyle/>
                    <a:p>
                      <a:endParaRPr lang="en-US"/>
                    </a:p>
                  </a:txBody>
                  <a:tcPr/>
                </a:tc>
                <a:tc>
                  <a:txBody>
                    <a:bodyPr/>
                    <a:lstStyle/>
                    <a:p>
                      <a:pPr algn="ctr" fontAlgn="t">
                        <a:buNone/>
                      </a:pPr>
                      <a:r>
                        <a:rPr lang="en-US" sz="1200" b="1" i="0" u="none" strike="noStrike" dirty="0">
                          <a:solidFill>
                            <a:schemeClr val="bg1"/>
                          </a:solidFill>
                          <a:effectLst/>
                          <a:latin typeface="Lora" pitchFamily="2" charset="0"/>
                        </a:rPr>
                        <a:t>Grade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t">
                        <a:buNone/>
                      </a:pPr>
                      <a:r>
                        <a:rPr lang="en-US" sz="1200" b="1" i="0" u="none" strike="noStrike">
                          <a:solidFill>
                            <a:schemeClr val="bg1"/>
                          </a:solidFill>
                          <a:effectLst/>
                          <a:latin typeface="Lora" pitchFamily="2" charset="0"/>
                        </a:rPr>
                        <a:t>Grade ≥3 </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t">
                        <a:buNone/>
                      </a:pPr>
                      <a:r>
                        <a:rPr lang="en-US" sz="1200" b="1" i="0" u="none" strike="noStrike" dirty="0">
                          <a:solidFill>
                            <a:schemeClr val="bg1"/>
                          </a:solidFill>
                          <a:effectLst/>
                          <a:latin typeface="Lora" pitchFamily="2" charset="0"/>
                        </a:rPr>
                        <a:t>Grade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t">
                        <a:buNone/>
                      </a:pPr>
                      <a:r>
                        <a:rPr lang="en-US" sz="1200" b="1" i="0" u="none" strike="noStrike" dirty="0">
                          <a:solidFill>
                            <a:schemeClr val="bg1"/>
                          </a:solidFill>
                          <a:effectLst/>
                          <a:latin typeface="Lora" pitchFamily="2" charset="0"/>
                        </a:rPr>
                        <a:t>Grade ≥3 </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t">
                        <a:buNone/>
                      </a:pPr>
                      <a:r>
                        <a:rPr lang="en-US" sz="1200" b="1" i="0" u="none" strike="noStrike" dirty="0">
                          <a:solidFill>
                            <a:schemeClr val="bg1"/>
                          </a:solidFill>
                          <a:effectLst/>
                          <a:latin typeface="Lora" pitchFamily="2" charset="0"/>
                        </a:rPr>
                        <a:t>Grade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t">
                        <a:buNone/>
                      </a:pPr>
                      <a:r>
                        <a:rPr lang="en-US" sz="1200" b="1" i="0" u="none" strike="noStrike" dirty="0">
                          <a:solidFill>
                            <a:schemeClr val="bg1"/>
                          </a:solidFill>
                          <a:effectLst/>
                          <a:latin typeface="Lora" pitchFamily="2" charset="0"/>
                        </a:rPr>
                        <a:t>Grade ≥3 </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389194611"/>
                  </a:ext>
                </a:extLst>
              </a:tr>
              <a:tr h="252707">
                <a:tc>
                  <a:txBody>
                    <a:bodyPr/>
                    <a:lstStyle/>
                    <a:p>
                      <a:pPr algn="l" fontAlgn="t">
                        <a:buNone/>
                      </a:pPr>
                      <a:r>
                        <a:rPr lang="en-US" sz="1200" b="0" i="0" u="none" strike="noStrike" dirty="0">
                          <a:solidFill>
                            <a:srgbClr val="000000"/>
                          </a:solidFill>
                          <a:effectLst/>
                          <a:latin typeface="Lora" pitchFamily="2" charset="0"/>
                        </a:rPr>
                        <a:t>Hypertension</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19 (12)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12 (8)</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30 (18)</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13 (8)</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20 (12)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34 (21)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894121915"/>
                  </a:ext>
                </a:extLst>
              </a:tr>
              <a:tr h="252707">
                <a:tc>
                  <a:txBody>
                    <a:bodyPr/>
                    <a:lstStyle/>
                    <a:p>
                      <a:pPr algn="l" fontAlgn="t">
                        <a:buNone/>
                      </a:pPr>
                      <a:r>
                        <a:rPr lang="en-US" sz="1200" b="0" i="0" u="none" strike="noStrike">
                          <a:solidFill>
                            <a:srgbClr val="000000"/>
                          </a:solidFill>
                          <a:effectLst/>
                          <a:latin typeface="Lora" pitchFamily="2" charset="0"/>
                        </a:rPr>
                        <a:t>Hot flashes</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22 (14)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12 (7)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24 (15)</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0178862"/>
                  </a:ext>
                </a:extLst>
              </a:tr>
              <a:tr h="252707">
                <a:tc>
                  <a:txBody>
                    <a:bodyPr/>
                    <a:lstStyle/>
                    <a:p>
                      <a:pPr algn="l" fontAlgn="t">
                        <a:buNone/>
                      </a:pPr>
                      <a:r>
                        <a:rPr lang="en-US" sz="1200" b="0" i="0" u="none" strike="noStrike" dirty="0">
                          <a:solidFill>
                            <a:srgbClr val="000000"/>
                          </a:solidFill>
                          <a:effectLst/>
                          <a:latin typeface="Lora" pitchFamily="2" charset="0"/>
                        </a:rPr>
                        <a:t>Fatigue</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16 (10)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9 (5)</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19 (12)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2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641587170"/>
                  </a:ext>
                </a:extLst>
              </a:tr>
              <a:tr h="375232">
                <a:tc>
                  <a:txBody>
                    <a:bodyPr/>
                    <a:lstStyle/>
                    <a:p>
                      <a:pPr algn="l" fontAlgn="t">
                        <a:buNone/>
                      </a:pPr>
                      <a:r>
                        <a:rPr lang="en-US" sz="1200" b="0" i="0" u="none" strike="noStrike">
                          <a:solidFill>
                            <a:srgbClr val="000000"/>
                          </a:solidFill>
                          <a:effectLst/>
                          <a:latin typeface="Lora" pitchFamily="2" charset="0"/>
                        </a:rPr>
                        <a:t>Injection site reaction</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11 (7)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11 (7)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11 (7)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427550"/>
                  </a:ext>
                </a:extLst>
              </a:tr>
              <a:tr h="252707">
                <a:tc>
                  <a:txBody>
                    <a:bodyPr/>
                    <a:lstStyle/>
                    <a:p>
                      <a:pPr algn="l" fontAlgn="t">
                        <a:buNone/>
                      </a:pPr>
                      <a:r>
                        <a:rPr lang="en-US" sz="1200" b="0" i="0" u="none" strike="noStrike" dirty="0">
                          <a:solidFill>
                            <a:srgbClr val="000000"/>
                          </a:solidFill>
                          <a:effectLst/>
                          <a:latin typeface="Lora" pitchFamily="2" charset="0"/>
                        </a:rPr>
                        <a:t>Insomnia</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11 (7)</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6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8 (5)</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105491024"/>
                  </a:ext>
                </a:extLst>
              </a:tr>
              <a:tr h="252707">
                <a:tc>
                  <a:txBody>
                    <a:bodyPr/>
                    <a:lstStyle/>
                    <a:p>
                      <a:pPr algn="l" fontAlgn="t">
                        <a:buNone/>
                      </a:pPr>
                      <a:r>
                        <a:rPr lang="en-US" sz="1200" b="0" i="0" u="none" strike="noStrike">
                          <a:solidFill>
                            <a:srgbClr val="000000"/>
                          </a:solidFill>
                          <a:effectLst/>
                          <a:latin typeface="Lora" pitchFamily="2" charset="0"/>
                        </a:rPr>
                        <a:t>Hyperglycemia</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7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2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6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6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4559119"/>
                  </a:ext>
                </a:extLst>
              </a:tr>
              <a:tr h="252707">
                <a:tc>
                  <a:txBody>
                    <a:bodyPr/>
                    <a:lstStyle/>
                    <a:p>
                      <a:pPr algn="l" fontAlgn="t">
                        <a:buNone/>
                      </a:pPr>
                      <a:r>
                        <a:rPr lang="en-US" sz="1200" b="0" i="0" u="none" strike="noStrike" dirty="0">
                          <a:solidFill>
                            <a:srgbClr val="000000"/>
                          </a:solidFill>
                          <a:effectLst/>
                          <a:latin typeface="Lora" pitchFamily="2" charset="0"/>
                        </a:rPr>
                        <a:t>Rash</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2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8 (5)</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5 (3)</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319587358"/>
                  </a:ext>
                </a:extLst>
              </a:tr>
              <a:tr h="252707">
                <a:tc>
                  <a:txBody>
                    <a:bodyPr/>
                    <a:lstStyle/>
                    <a:p>
                      <a:pPr algn="l" fontAlgn="t">
                        <a:buNone/>
                      </a:pPr>
                      <a:r>
                        <a:rPr lang="en-US" sz="1200" b="0" i="0" u="none" strike="noStrike">
                          <a:solidFill>
                            <a:srgbClr val="000000"/>
                          </a:solidFill>
                          <a:effectLst/>
                          <a:latin typeface="Lora" pitchFamily="2" charset="0"/>
                        </a:rPr>
                        <a:t>Erectile dysfunction</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9 (6)</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6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9165"/>
                  </a:ext>
                </a:extLst>
              </a:tr>
              <a:tr h="252707">
                <a:tc>
                  <a:txBody>
                    <a:bodyPr/>
                    <a:lstStyle/>
                    <a:p>
                      <a:pPr algn="l" fontAlgn="t">
                        <a:buNone/>
                      </a:pPr>
                      <a:r>
                        <a:rPr lang="en-US" sz="1200" b="0" i="0" u="none" strike="noStrike" dirty="0">
                          <a:solidFill>
                            <a:srgbClr val="000000"/>
                          </a:solidFill>
                          <a:effectLst/>
                          <a:latin typeface="Lora" pitchFamily="2" charset="0"/>
                        </a:rPr>
                        <a:t>Arthralgia</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4 (3)</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a:solidFill>
                            <a:srgbClr val="000000"/>
                          </a:solidFill>
                          <a:effectLst/>
                          <a:latin typeface="Lora" pitchFamily="2" charset="0"/>
                        </a:rPr>
                        <a:t>1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4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2 (1)</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409613499"/>
                  </a:ext>
                </a:extLst>
              </a:tr>
              <a:tr h="252707">
                <a:tc>
                  <a:txBody>
                    <a:bodyPr/>
                    <a:lstStyle/>
                    <a:p>
                      <a:pPr algn="l" fontAlgn="t">
                        <a:buNone/>
                      </a:pPr>
                      <a:r>
                        <a:rPr lang="en-US" sz="1200" b="0" i="0" u="none" strike="noStrike">
                          <a:solidFill>
                            <a:srgbClr val="000000"/>
                          </a:solidFill>
                          <a:effectLst/>
                          <a:latin typeface="Lora" pitchFamily="2" charset="0"/>
                        </a:rPr>
                        <a:t>Fall</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3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7 (4)</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a:solidFill>
                            <a:srgbClr val="000000"/>
                          </a:solidFill>
                          <a:effectLst/>
                          <a:latin typeface="Lora" pitchFamily="2" charset="0"/>
                        </a:rPr>
                        <a:t>4 (2)</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buNone/>
                      </a:pPr>
                      <a:r>
                        <a:rPr lang="en-US" sz="1200" b="0" i="0" u="none" strike="noStrike" dirty="0">
                          <a:solidFill>
                            <a:srgbClr val="000000"/>
                          </a:solidFill>
                          <a:effectLst/>
                          <a:latin typeface="Lora" pitchFamily="2" charset="0"/>
                        </a:rPr>
                        <a:t>0</a:t>
                      </a:r>
                    </a:p>
                  </a:txBody>
                  <a:tcPr marL="7620" marR="7620" marT="762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6861441"/>
                  </a:ext>
                </a:extLst>
              </a:tr>
            </a:tbl>
          </a:graphicData>
        </a:graphic>
      </p:graphicFrame>
      <p:sp>
        <p:nvSpPr>
          <p:cNvPr id="16" name="Rounded Rectangle 10">
            <a:extLst>
              <a:ext uri="{FF2B5EF4-FFF2-40B4-BE49-F238E27FC236}">
                <a16:creationId xmlns:a16="http://schemas.microsoft.com/office/drawing/2014/main" id="{D8E5CA9B-75A0-B45A-C63E-322807573594}"/>
              </a:ext>
            </a:extLst>
          </p:cNvPr>
          <p:cNvSpPr/>
          <p:nvPr/>
        </p:nvSpPr>
        <p:spPr>
          <a:xfrm>
            <a:off x="7835625" y="367707"/>
            <a:ext cx="1974947" cy="542960"/>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Arm 1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LHRH Analog</a:t>
            </a:r>
          </a:p>
        </p:txBody>
      </p:sp>
      <p:sp>
        <p:nvSpPr>
          <p:cNvPr id="18" name="Rounded Rectangle 11">
            <a:extLst>
              <a:ext uri="{FF2B5EF4-FFF2-40B4-BE49-F238E27FC236}">
                <a16:creationId xmlns:a16="http://schemas.microsoft.com/office/drawing/2014/main" id="{972F7AB4-EC53-88E2-3A39-BC86B652C327}"/>
              </a:ext>
            </a:extLst>
          </p:cNvPr>
          <p:cNvSpPr/>
          <p:nvPr/>
        </p:nvSpPr>
        <p:spPr>
          <a:xfrm>
            <a:off x="10014045" y="367702"/>
            <a:ext cx="1974947" cy="542955"/>
          </a:xfrm>
          <a:prstGeom prst="roundRect">
            <a:avLst/>
          </a:prstGeom>
          <a:solidFill>
            <a:schemeClr val="accent6">
              <a:lumMod val="5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Arm 2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LHRH Analog with Apalutamide</a:t>
            </a:r>
          </a:p>
        </p:txBody>
      </p:sp>
      <p:sp>
        <p:nvSpPr>
          <p:cNvPr id="23" name="Rounded Rectangle 11">
            <a:extLst>
              <a:ext uri="{FF2B5EF4-FFF2-40B4-BE49-F238E27FC236}">
                <a16:creationId xmlns:a16="http://schemas.microsoft.com/office/drawing/2014/main" id="{4CB01DAC-5B47-648C-FB96-3B2927ADD2A9}"/>
              </a:ext>
            </a:extLst>
          </p:cNvPr>
          <p:cNvSpPr/>
          <p:nvPr/>
        </p:nvSpPr>
        <p:spPr>
          <a:xfrm>
            <a:off x="8999686" y="980154"/>
            <a:ext cx="1974947" cy="563333"/>
          </a:xfrm>
          <a:prstGeom prst="round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Arm 3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LHRH Analog with Apalutamide, Abiraterone Acetate and Prednisone</a:t>
            </a:r>
          </a:p>
        </p:txBody>
      </p:sp>
    </p:spTree>
    <p:extLst>
      <p:ext uri="{BB962C8B-B14F-4D97-AF65-F5344CB8AC3E}">
        <p14:creationId xmlns:p14="http://schemas.microsoft.com/office/powerpoint/2010/main" val="1262273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5C320-4F2D-291D-8075-BBDCE0AE9F4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92BB6A3-FE1E-CE65-A077-19E111322898}"/>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Abiraterone acetate </a:t>
            </a:r>
          </a:p>
        </p:txBody>
      </p:sp>
      <p:sp>
        <p:nvSpPr>
          <p:cNvPr id="6" name="TextBox 5">
            <a:extLst>
              <a:ext uri="{FF2B5EF4-FFF2-40B4-BE49-F238E27FC236}">
                <a16:creationId xmlns:a16="http://schemas.microsoft.com/office/drawing/2014/main" id="{B204C84C-FD3F-7287-E90A-218FE3FDCF9A}"/>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STAMPEDE trial</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E9F8B546-BF59-137E-558A-1FEB39F76098}"/>
              </a:ext>
            </a:extLst>
          </p:cNvPr>
          <p:cNvSpPr>
            <a:spLocks noGrp="1"/>
          </p:cNvSpPr>
          <p:nvPr>
            <p:ph type="body" sz="quarter" idx="30"/>
          </p:nvPr>
        </p:nvSpPr>
        <p:spPr>
          <a:xfrm>
            <a:off x="1666808" y="6478010"/>
            <a:ext cx="9637296" cy="266700"/>
          </a:xfrm>
        </p:spPr>
        <p:txBody>
          <a:bodyPr/>
          <a:lstStyle/>
          <a:p>
            <a:r>
              <a:rPr lang="en-US" b="0" dirty="0"/>
              <a:t>Attard G et al., Lancet Oncol, 2023</a:t>
            </a:r>
          </a:p>
        </p:txBody>
      </p:sp>
      <p:pic>
        <p:nvPicPr>
          <p:cNvPr id="5" name="Picture 4">
            <a:extLst>
              <a:ext uri="{FF2B5EF4-FFF2-40B4-BE49-F238E27FC236}">
                <a16:creationId xmlns:a16="http://schemas.microsoft.com/office/drawing/2014/main" id="{1D34FE55-C247-0625-990E-D118E392C57F}"/>
              </a:ext>
            </a:extLst>
          </p:cNvPr>
          <p:cNvPicPr>
            <a:picLocks noChangeAspect="1"/>
          </p:cNvPicPr>
          <p:nvPr/>
        </p:nvPicPr>
        <p:blipFill>
          <a:blip r:embed="rId2"/>
          <a:stretch>
            <a:fillRect/>
          </a:stretch>
        </p:blipFill>
        <p:spPr>
          <a:xfrm>
            <a:off x="9599425" y="236557"/>
            <a:ext cx="2590384" cy="1141526"/>
          </a:xfrm>
          <a:prstGeom prst="rect">
            <a:avLst/>
          </a:prstGeom>
        </p:spPr>
      </p:pic>
      <p:pic>
        <p:nvPicPr>
          <p:cNvPr id="8" name="Picture 7">
            <a:extLst>
              <a:ext uri="{FF2B5EF4-FFF2-40B4-BE49-F238E27FC236}">
                <a16:creationId xmlns:a16="http://schemas.microsoft.com/office/drawing/2014/main" id="{8C1AF51B-D0ED-7B13-264D-64BEA643A33C}"/>
              </a:ext>
            </a:extLst>
          </p:cNvPr>
          <p:cNvPicPr>
            <a:picLocks noChangeAspect="1"/>
          </p:cNvPicPr>
          <p:nvPr/>
        </p:nvPicPr>
        <p:blipFill>
          <a:blip r:embed="rId3"/>
          <a:stretch>
            <a:fillRect/>
          </a:stretch>
        </p:blipFill>
        <p:spPr>
          <a:xfrm>
            <a:off x="534998" y="1772124"/>
            <a:ext cx="3246571" cy="2075245"/>
          </a:xfrm>
          <a:prstGeom prst="rect">
            <a:avLst/>
          </a:prstGeom>
        </p:spPr>
      </p:pic>
      <p:pic>
        <p:nvPicPr>
          <p:cNvPr id="14" name="Picture 13">
            <a:extLst>
              <a:ext uri="{FF2B5EF4-FFF2-40B4-BE49-F238E27FC236}">
                <a16:creationId xmlns:a16="http://schemas.microsoft.com/office/drawing/2014/main" id="{85799E2E-9C3F-35E8-9C18-2DAD7B1E3FE0}"/>
              </a:ext>
            </a:extLst>
          </p:cNvPr>
          <p:cNvPicPr>
            <a:picLocks noChangeAspect="1"/>
          </p:cNvPicPr>
          <p:nvPr/>
        </p:nvPicPr>
        <p:blipFill>
          <a:blip r:embed="rId4"/>
          <a:stretch>
            <a:fillRect/>
          </a:stretch>
        </p:blipFill>
        <p:spPr>
          <a:xfrm>
            <a:off x="8410433" y="1772123"/>
            <a:ext cx="3242570" cy="2075245"/>
          </a:xfrm>
          <a:prstGeom prst="rect">
            <a:avLst/>
          </a:prstGeom>
        </p:spPr>
      </p:pic>
      <p:pic>
        <p:nvPicPr>
          <p:cNvPr id="16" name="Picture 15">
            <a:extLst>
              <a:ext uri="{FF2B5EF4-FFF2-40B4-BE49-F238E27FC236}">
                <a16:creationId xmlns:a16="http://schemas.microsoft.com/office/drawing/2014/main" id="{26B5B2B7-1F1F-1909-D092-EEEB07110461}"/>
              </a:ext>
            </a:extLst>
          </p:cNvPr>
          <p:cNvPicPr>
            <a:picLocks noChangeAspect="1"/>
          </p:cNvPicPr>
          <p:nvPr/>
        </p:nvPicPr>
        <p:blipFill>
          <a:blip r:embed="rId5"/>
          <a:stretch>
            <a:fillRect/>
          </a:stretch>
        </p:blipFill>
        <p:spPr>
          <a:xfrm>
            <a:off x="4533139" y="1772122"/>
            <a:ext cx="3125723" cy="2075245"/>
          </a:xfrm>
          <a:prstGeom prst="rect">
            <a:avLst/>
          </a:prstGeom>
        </p:spPr>
      </p:pic>
      <p:grpSp>
        <p:nvGrpSpPr>
          <p:cNvPr id="26" name="Group 25">
            <a:extLst>
              <a:ext uri="{FF2B5EF4-FFF2-40B4-BE49-F238E27FC236}">
                <a16:creationId xmlns:a16="http://schemas.microsoft.com/office/drawing/2014/main" id="{5CA7DDD8-5D4B-A42E-4EA0-805023C7B78B}"/>
              </a:ext>
            </a:extLst>
          </p:cNvPr>
          <p:cNvGrpSpPr/>
          <p:nvPr/>
        </p:nvGrpSpPr>
        <p:grpSpPr>
          <a:xfrm>
            <a:off x="665215" y="4289676"/>
            <a:ext cx="3246572" cy="2033978"/>
            <a:chOff x="665215" y="4289676"/>
            <a:chExt cx="3246572" cy="2033978"/>
          </a:xfrm>
        </p:grpSpPr>
        <p:pic>
          <p:nvPicPr>
            <p:cNvPr id="20" name="Picture 19">
              <a:extLst>
                <a:ext uri="{FF2B5EF4-FFF2-40B4-BE49-F238E27FC236}">
                  <a16:creationId xmlns:a16="http://schemas.microsoft.com/office/drawing/2014/main" id="{DD8BD6A0-4A92-72A8-9149-45251F69FB3A}"/>
                </a:ext>
              </a:extLst>
            </p:cNvPr>
            <p:cNvPicPr>
              <a:picLocks noChangeAspect="1"/>
            </p:cNvPicPr>
            <p:nvPr/>
          </p:nvPicPr>
          <p:blipFill>
            <a:blip r:embed="rId6"/>
            <a:stretch>
              <a:fillRect/>
            </a:stretch>
          </p:blipFill>
          <p:spPr>
            <a:xfrm>
              <a:off x="665215" y="4337778"/>
              <a:ext cx="3246572" cy="1985876"/>
            </a:xfrm>
            <a:prstGeom prst="rect">
              <a:avLst/>
            </a:prstGeom>
          </p:spPr>
        </p:pic>
        <p:sp>
          <p:nvSpPr>
            <p:cNvPr id="25" name="Rectangle 24">
              <a:extLst>
                <a:ext uri="{FF2B5EF4-FFF2-40B4-BE49-F238E27FC236}">
                  <a16:creationId xmlns:a16="http://schemas.microsoft.com/office/drawing/2014/main" id="{653DADCA-B954-2342-01EE-329BAF302FD3}"/>
                </a:ext>
              </a:extLst>
            </p:cNvPr>
            <p:cNvSpPr/>
            <p:nvPr/>
          </p:nvSpPr>
          <p:spPr>
            <a:xfrm>
              <a:off x="1666808" y="4289676"/>
              <a:ext cx="220358" cy="175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D7B5CF00-7EEC-97CC-A162-BBDCC1914D34}"/>
              </a:ext>
            </a:extLst>
          </p:cNvPr>
          <p:cNvGrpSpPr/>
          <p:nvPr/>
        </p:nvGrpSpPr>
        <p:grpSpPr>
          <a:xfrm>
            <a:off x="4533139" y="4202016"/>
            <a:ext cx="3151711" cy="2121638"/>
            <a:chOff x="4533139" y="4202016"/>
            <a:chExt cx="3151711" cy="2121638"/>
          </a:xfrm>
        </p:grpSpPr>
        <p:pic>
          <p:nvPicPr>
            <p:cNvPr id="22" name="Picture 21">
              <a:extLst>
                <a:ext uri="{FF2B5EF4-FFF2-40B4-BE49-F238E27FC236}">
                  <a16:creationId xmlns:a16="http://schemas.microsoft.com/office/drawing/2014/main" id="{159A2112-839F-155E-47DF-21BD45895873}"/>
                </a:ext>
              </a:extLst>
            </p:cNvPr>
            <p:cNvPicPr>
              <a:picLocks noChangeAspect="1"/>
            </p:cNvPicPr>
            <p:nvPr/>
          </p:nvPicPr>
          <p:blipFill>
            <a:blip r:embed="rId7"/>
            <a:stretch>
              <a:fillRect/>
            </a:stretch>
          </p:blipFill>
          <p:spPr>
            <a:xfrm>
              <a:off x="4533139" y="4248408"/>
              <a:ext cx="3151711" cy="2075246"/>
            </a:xfrm>
            <a:prstGeom prst="rect">
              <a:avLst/>
            </a:prstGeom>
          </p:spPr>
        </p:pic>
        <p:sp>
          <p:nvSpPr>
            <p:cNvPr id="27" name="Rectangle 26">
              <a:extLst>
                <a:ext uri="{FF2B5EF4-FFF2-40B4-BE49-F238E27FC236}">
                  <a16:creationId xmlns:a16="http://schemas.microsoft.com/office/drawing/2014/main" id="{C4E34093-9660-2803-89C9-8BC37BF92C98}"/>
                </a:ext>
              </a:extLst>
            </p:cNvPr>
            <p:cNvSpPr/>
            <p:nvPr/>
          </p:nvSpPr>
          <p:spPr>
            <a:xfrm>
              <a:off x="5535174" y="4202016"/>
              <a:ext cx="220358" cy="175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78BBF14B-8C8A-8128-9747-E2B8D607686B}"/>
              </a:ext>
            </a:extLst>
          </p:cNvPr>
          <p:cNvGrpSpPr/>
          <p:nvPr/>
        </p:nvGrpSpPr>
        <p:grpSpPr>
          <a:xfrm>
            <a:off x="8625909" y="4250118"/>
            <a:ext cx="3142349" cy="2032267"/>
            <a:chOff x="8625909" y="4250118"/>
            <a:chExt cx="3142349" cy="2032267"/>
          </a:xfrm>
        </p:grpSpPr>
        <p:pic>
          <p:nvPicPr>
            <p:cNvPr id="24" name="Picture 23">
              <a:extLst>
                <a:ext uri="{FF2B5EF4-FFF2-40B4-BE49-F238E27FC236}">
                  <a16:creationId xmlns:a16="http://schemas.microsoft.com/office/drawing/2014/main" id="{8A0D0D52-2DCF-8DEA-6717-05A005959B71}"/>
                </a:ext>
              </a:extLst>
            </p:cNvPr>
            <p:cNvPicPr>
              <a:picLocks noChangeAspect="1"/>
            </p:cNvPicPr>
            <p:nvPr/>
          </p:nvPicPr>
          <p:blipFill>
            <a:blip r:embed="rId8"/>
            <a:stretch>
              <a:fillRect/>
            </a:stretch>
          </p:blipFill>
          <p:spPr>
            <a:xfrm>
              <a:off x="8625909" y="4289676"/>
              <a:ext cx="3142349" cy="1992709"/>
            </a:xfrm>
            <a:prstGeom prst="rect">
              <a:avLst/>
            </a:prstGeom>
          </p:spPr>
        </p:pic>
        <p:sp>
          <p:nvSpPr>
            <p:cNvPr id="28" name="Rectangle 27">
              <a:extLst>
                <a:ext uri="{FF2B5EF4-FFF2-40B4-BE49-F238E27FC236}">
                  <a16:creationId xmlns:a16="http://schemas.microsoft.com/office/drawing/2014/main" id="{3247BB47-BC30-F5BA-12B4-8785AECCB429}"/>
                </a:ext>
              </a:extLst>
            </p:cNvPr>
            <p:cNvSpPr/>
            <p:nvPr/>
          </p:nvSpPr>
          <p:spPr>
            <a:xfrm>
              <a:off x="9695370" y="4250118"/>
              <a:ext cx="220358" cy="175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ounded Rectangle 10">
            <a:extLst>
              <a:ext uri="{FF2B5EF4-FFF2-40B4-BE49-F238E27FC236}">
                <a16:creationId xmlns:a16="http://schemas.microsoft.com/office/drawing/2014/main" id="{5BA5B9E2-067D-B54C-41D8-4978DB3FF340}"/>
              </a:ext>
            </a:extLst>
          </p:cNvPr>
          <p:cNvSpPr/>
          <p:nvPr/>
        </p:nvSpPr>
        <p:spPr>
          <a:xfrm>
            <a:off x="4755717" y="723791"/>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32" name="Rounded Rectangle 10">
            <a:extLst>
              <a:ext uri="{FF2B5EF4-FFF2-40B4-BE49-F238E27FC236}">
                <a16:creationId xmlns:a16="http://schemas.microsoft.com/office/drawing/2014/main" id="{6FCEC5FA-674C-AF47-6A27-AF1FF1F6D029}"/>
              </a:ext>
            </a:extLst>
          </p:cNvPr>
          <p:cNvSpPr/>
          <p:nvPr/>
        </p:nvSpPr>
        <p:spPr>
          <a:xfrm>
            <a:off x="4755717" y="1157914"/>
            <a:ext cx="2706553" cy="247869"/>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Abiraterone w/ pred + ADT</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33" name="Rounded Rectangle 10">
            <a:extLst>
              <a:ext uri="{FF2B5EF4-FFF2-40B4-BE49-F238E27FC236}">
                <a16:creationId xmlns:a16="http://schemas.microsoft.com/office/drawing/2014/main" id="{8BA5E2B6-3E1F-7EEE-2BA3-B990A15922CF}"/>
              </a:ext>
            </a:extLst>
          </p:cNvPr>
          <p:cNvSpPr/>
          <p:nvPr/>
        </p:nvSpPr>
        <p:spPr>
          <a:xfrm>
            <a:off x="4192621" y="4036425"/>
            <a:ext cx="4217812" cy="247869"/>
          </a:xfrm>
          <a:prstGeom prst="roundRect">
            <a:avLst/>
          </a:prstGeom>
          <a:solidFill>
            <a:srgbClr val="BDE3D1"/>
          </a:solidFill>
          <a:ln>
            <a:solidFill>
              <a:srgbClr val="BDE3D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Abiraterone w/ pred + Enzalutamide + ADT</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34" name="Rounded Rectangle 10">
            <a:extLst>
              <a:ext uri="{FF2B5EF4-FFF2-40B4-BE49-F238E27FC236}">
                <a16:creationId xmlns:a16="http://schemas.microsoft.com/office/drawing/2014/main" id="{13BF7E4E-B228-8143-E1D8-33583700C6C5}"/>
              </a:ext>
            </a:extLst>
          </p:cNvPr>
          <p:cNvSpPr/>
          <p:nvPr/>
        </p:nvSpPr>
        <p:spPr>
          <a:xfrm>
            <a:off x="1205234" y="1592567"/>
            <a:ext cx="2706553" cy="247869"/>
          </a:xfrm>
          <a:prstGeom prst="roundRect">
            <a:avLst/>
          </a:prstGeom>
          <a:solidFill>
            <a:srgbClr val="7CCCE2"/>
          </a:solidFill>
          <a:ln>
            <a:solidFill>
              <a:srgbClr val="7CCCE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Overall population</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35" name="Rounded Rectangle 10">
            <a:extLst>
              <a:ext uri="{FF2B5EF4-FFF2-40B4-BE49-F238E27FC236}">
                <a16:creationId xmlns:a16="http://schemas.microsoft.com/office/drawing/2014/main" id="{59084590-2358-1C56-126A-B0C05F8F9102}"/>
              </a:ext>
            </a:extLst>
          </p:cNvPr>
          <p:cNvSpPr/>
          <p:nvPr/>
        </p:nvSpPr>
        <p:spPr>
          <a:xfrm>
            <a:off x="4948250" y="1589901"/>
            <a:ext cx="2706553" cy="247869"/>
          </a:xfrm>
          <a:prstGeom prst="round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High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36" name="Rounded Rectangle 10">
            <a:extLst>
              <a:ext uri="{FF2B5EF4-FFF2-40B4-BE49-F238E27FC236}">
                <a16:creationId xmlns:a16="http://schemas.microsoft.com/office/drawing/2014/main" id="{6727C7BD-57A0-2810-F511-61CBFBE6AA8E}"/>
              </a:ext>
            </a:extLst>
          </p:cNvPr>
          <p:cNvSpPr/>
          <p:nvPr/>
        </p:nvSpPr>
        <p:spPr>
          <a:xfrm>
            <a:off x="9012080" y="1595227"/>
            <a:ext cx="2706553" cy="247869"/>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Low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4020061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2FD0-BA54-898E-EB85-AE0E658F03B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1CCFD90-5CA3-FF08-8673-60633994D1A5}"/>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Abiraterone acetate </a:t>
            </a:r>
          </a:p>
        </p:txBody>
      </p:sp>
      <p:sp>
        <p:nvSpPr>
          <p:cNvPr id="6" name="TextBox 5">
            <a:extLst>
              <a:ext uri="{FF2B5EF4-FFF2-40B4-BE49-F238E27FC236}">
                <a16:creationId xmlns:a16="http://schemas.microsoft.com/office/drawing/2014/main" id="{80BC2C0E-0E15-F563-0575-2C0E158ED3E5}"/>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LATITUDE trial</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9EE89639-99A1-CC44-57E4-AE141334BEE9}"/>
              </a:ext>
            </a:extLst>
          </p:cNvPr>
          <p:cNvSpPr>
            <a:spLocks noGrp="1"/>
          </p:cNvSpPr>
          <p:nvPr>
            <p:ph type="body" sz="quarter" idx="30"/>
          </p:nvPr>
        </p:nvSpPr>
        <p:spPr>
          <a:xfrm>
            <a:off x="1666808" y="6478010"/>
            <a:ext cx="9637296" cy="266700"/>
          </a:xfrm>
        </p:spPr>
        <p:txBody>
          <a:bodyPr/>
          <a:lstStyle/>
          <a:p>
            <a:r>
              <a:rPr lang="en-US" b="0" dirty="0" err="1"/>
              <a:t>Fizazi</a:t>
            </a:r>
            <a:r>
              <a:rPr lang="en-US" b="0" dirty="0"/>
              <a:t> K et al., Lancet Oncol, 2019</a:t>
            </a:r>
          </a:p>
        </p:txBody>
      </p:sp>
      <p:sp>
        <p:nvSpPr>
          <p:cNvPr id="31" name="Rounded Rectangle 10">
            <a:extLst>
              <a:ext uri="{FF2B5EF4-FFF2-40B4-BE49-F238E27FC236}">
                <a16:creationId xmlns:a16="http://schemas.microsoft.com/office/drawing/2014/main" id="{AD17F7EE-FDBD-1598-4C22-AB98F7FFB8F9}"/>
              </a:ext>
            </a:extLst>
          </p:cNvPr>
          <p:cNvSpPr/>
          <p:nvPr/>
        </p:nvSpPr>
        <p:spPr>
          <a:xfrm>
            <a:off x="4755717" y="723791"/>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15DC5EB-DB7E-3C75-0F93-B0021331C58C}"/>
              </a:ext>
            </a:extLst>
          </p:cNvPr>
          <p:cNvPicPr>
            <a:picLocks noChangeAspect="1"/>
          </p:cNvPicPr>
          <p:nvPr/>
        </p:nvPicPr>
        <p:blipFill>
          <a:blip r:embed="rId2"/>
          <a:stretch>
            <a:fillRect/>
          </a:stretch>
        </p:blipFill>
        <p:spPr>
          <a:xfrm>
            <a:off x="104949" y="1814119"/>
            <a:ext cx="4496855" cy="3064285"/>
          </a:xfrm>
          <a:prstGeom prst="rect">
            <a:avLst/>
          </a:prstGeom>
        </p:spPr>
      </p:pic>
      <p:pic>
        <p:nvPicPr>
          <p:cNvPr id="12" name="Picture 11">
            <a:extLst>
              <a:ext uri="{FF2B5EF4-FFF2-40B4-BE49-F238E27FC236}">
                <a16:creationId xmlns:a16="http://schemas.microsoft.com/office/drawing/2014/main" id="{5E373D20-D912-715D-D7BB-CD41EF17C6E2}"/>
              </a:ext>
            </a:extLst>
          </p:cNvPr>
          <p:cNvPicPr>
            <a:picLocks noChangeAspect="1"/>
          </p:cNvPicPr>
          <p:nvPr/>
        </p:nvPicPr>
        <p:blipFill>
          <a:blip r:embed="rId3"/>
          <a:stretch>
            <a:fillRect/>
          </a:stretch>
        </p:blipFill>
        <p:spPr>
          <a:xfrm>
            <a:off x="8284200" y="3664546"/>
            <a:ext cx="3802851" cy="2543530"/>
          </a:xfrm>
          <a:prstGeom prst="rect">
            <a:avLst/>
          </a:prstGeom>
        </p:spPr>
      </p:pic>
      <p:pic>
        <p:nvPicPr>
          <p:cNvPr id="10" name="Picture 9">
            <a:extLst>
              <a:ext uri="{FF2B5EF4-FFF2-40B4-BE49-F238E27FC236}">
                <a16:creationId xmlns:a16="http://schemas.microsoft.com/office/drawing/2014/main" id="{4749738A-D317-A63B-11C7-612D58E7C4D6}"/>
              </a:ext>
            </a:extLst>
          </p:cNvPr>
          <p:cNvPicPr>
            <a:picLocks noChangeAspect="1"/>
          </p:cNvPicPr>
          <p:nvPr/>
        </p:nvPicPr>
        <p:blipFill>
          <a:blip r:embed="rId4"/>
          <a:stretch>
            <a:fillRect/>
          </a:stretch>
        </p:blipFill>
        <p:spPr>
          <a:xfrm>
            <a:off x="5047546" y="1814119"/>
            <a:ext cx="3662873" cy="2543530"/>
          </a:xfrm>
          <a:prstGeom prst="rect">
            <a:avLst/>
          </a:prstGeom>
        </p:spPr>
      </p:pic>
      <p:sp>
        <p:nvSpPr>
          <p:cNvPr id="13" name="Rounded Rectangle 10">
            <a:extLst>
              <a:ext uri="{FF2B5EF4-FFF2-40B4-BE49-F238E27FC236}">
                <a16:creationId xmlns:a16="http://schemas.microsoft.com/office/drawing/2014/main" id="{CB8D40FD-34CD-09A3-3CB2-50253DEEF8E8}"/>
              </a:ext>
            </a:extLst>
          </p:cNvPr>
          <p:cNvSpPr/>
          <p:nvPr/>
        </p:nvSpPr>
        <p:spPr>
          <a:xfrm>
            <a:off x="1205234" y="1404474"/>
            <a:ext cx="2706553" cy="247869"/>
          </a:xfrm>
          <a:prstGeom prst="roundRect">
            <a:avLst/>
          </a:prstGeom>
          <a:solidFill>
            <a:srgbClr val="7CCCE2"/>
          </a:solidFill>
          <a:ln>
            <a:solidFill>
              <a:srgbClr val="7CCCE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Overall population</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15" name="Rounded Rectangle 10">
            <a:extLst>
              <a:ext uri="{FF2B5EF4-FFF2-40B4-BE49-F238E27FC236}">
                <a16:creationId xmlns:a16="http://schemas.microsoft.com/office/drawing/2014/main" id="{4926894B-E4C1-A878-C913-B7FED60F43BF}"/>
              </a:ext>
            </a:extLst>
          </p:cNvPr>
          <p:cNvSpPr/>
          <p:nvPr/>
        </p:nvSpPr>
        <p:spPr>
          <a:xfrm>
            <a:off x="5507065" y="1404474"/>
            <a:ext cx="2706553" cy="247869"/>
          </a:xfrm>
          <a:prstGeom prst="round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High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17" name="Rounded Rectangle 10">
            <a:extLst>
              <a:ext uri="{FF2B5EF4-FFF2-40B4-BE49-F238E27FC236}">
                <a16:creationId xmlns:a16="http://schemas.microsoft.com/office/drawing/2014/main" id="{DE4B5342-1284-8596-73D8-79920100BF29}"/>
              </a:ext>
            </a:extLst>
          </p:cNvPr>
          <p:cNvSpPr/>
          <p:nvPr/>
        </p:nvSpPr>
        <p:spPr>
          <a:xfrm>
            <a:off x="9176382" y="3331374"/>
            <a:ext cx="2706553" cy="247869"/>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Low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3716589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6A9B-107C-506D-196A-F44EA6B7F22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404A43C-8ECA-EE02-D469-07DEC94AA1BD}"/>
              </a:ext>
            </a:extLst>
          </p:cNvPr>
          <p:cNvPicPr>
            <a:picLocks noChangeAspect="1"/>
          </p:cNvPicPr>
          <p:nvPr/>
        </p:nvPicPr>
        <p:blipFill>
          <a:blip r:embed="rId2"/>
          <a:stretch>
            <a:fillRect/>
          </a:stretch>
        </p:blipFill>
        <p:spPr>
          <a:xfrm>
            <a:off x="7483554" y="1882843"/>
            <a:ext cx="4661664" cy="4401206"/>
          </a:xfrm>
          <a:prstGeom prst="rect">
            <a:avLst/>
          </a:prstGeom>
        </p:spPr>
      </p:pic>
      <p:sp>
        <p:nvSpPr>
          <p:cNvPr id="9" name="Text Placeholder 8">
            <a:extLst>
              <a:ext uri="{FF2B5EF4-FFF2-40B4-BE49-F238E27FC236}">
                <a16:creationId xmlns:a16="http://schemas.microsoft.com/office/drawing/2014/main" id="{1226EAF5-248D-F47A-A0A1-9B66A72A5B49}"/>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Apalutamide</a:t>
            </a:r>
          </a:p>
        </p:txBody>
      </p:sp>
      <p:sp>
        <p:nvSpPr>
          <p:cNvPr id="6" name="TextBox 5">
            <a:extLst>
              <a:ext uri="{FF2B5EF4-FFF2-40B4-BE49-F238E27FC236}">
                <a16:creationId xmlns:a16="http://schemas.microsoft.com/office/drawing/2014/main" id="{0914ABDA-216B-770B-3D24-4BD9B9DA2612}"/>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TITAN Trial</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611B6F31-D28A-3C8B-1F73-2C81B174B43C}"/>
              </a:ext>
            </a:extLst>
          </p:cNvPr>
          <p:cNvSpPr>
            <a:spLocks noGrp="1"/>
          </p:cNvSpPr>
          <p:nvPr>
            <p:ph type="body" sz="quarter" idx="30"/>
          </p:nvPr>
        </p:nvSpPr>
        <p:spPr>
          <a:xfrm>
            <a:off x="1666808" y="6478010"/>
            <a:ext cx="9637296" cy="266700"/>
          </a:xfrm>
        </p:spPr>
        <p:txBody>
          <a:bodyPr/>
          <a:lstStyle/>
          <a:p>
            <a:r>
              <a:rPr lang="en-US" b="0" dirty="0"/>
              <a:t>Chi K et al., JCO, 2021</a:t>
            </a:r>
          </a:p>
        </p:txBody>
      </p:sp>
      <p:pic>
        <p:nvPicPr>
          <p:cNvPr id="5" name="Picture 4">
            <a:extLst>
              <a:ext uri="{FF2B5EF4-FFF2-40B4-BE49-F238E27FC236}">
                <a16:creationId xmlns:a16="http://schemas.microsoft.com/office/drawing/2014/main" id="{6B27627F-B789-2024-CFAA-654ECDC84B7C}"/>
              </a:ext>
            </a:extLst>
          </p:cNvPr>
          <p:cNvPicPr>
            <a:picLocks noChangeAspect="1"/>
          </p:cNvPicPr>
          <p:nvPr/>
        </p:nvPicPr>
        <p:blipFill>
          <a:blip r:embed="rId3"/>
          <a:stretch>
            <a:fillRect/>
          </a:stretch>
        </p:blipFill>
        <p:spPr>
          <a:xfrm>
            <a:off x="9329912" y="213285"/>
            <a:ext cx="2815306" cy="973165"/>
          </a:xfrm>
          <a:prstGeom prst="rect">
            <a:avLst/>
          </a:prstGeom>
        </p:spPr>
      </p:pic>
      <p:pic>
        <p:nvPicPr>
          <p:cNvPr id="8" name="Picture 7">
            <a:extLst>
              <a:ext uri="{FF2B5EF4-FFF2-40B4-BE49-F238E27FC236}">
                <a16:creationId xmlns:a16="http://schemas.microsoft.com/office/drawing/2014/main" id="{210D6AD7-C105-A712-6627-FDD053526D3B}"/>
              </a:ext>
            </a:extLst>
          </p:cNvPr>
          <p:cNvPicPr>
            <a:picLocks noChangeAspect="1"/>
          </p:cNvPicPr>
          <p:nvPr/>
        </p:nvPicPr>
        <p:blipFill>
          <a:blip r:embed="rId4"/>
          <a:srcRect r="48510"/>
          <a:stretch>
            <a:fillRect/>
          </a:stretch>
        </p:blipFill>
        <p:spPr>
          <a:xfrm>
            <a:off x="189341" y="1707170"/>
            <a:ext cx="3818455" cy="3103079"/>
          </a:xfrm>
          <a:prstGeom prst="rect">
            <a:avLst/>
          </a:prstGeom>
        </p:spPr>
      </p:pic>
      <p:pic>
        <p:nvPicPr>
          <p:cNvPr id="10" name="Picture 9">
            <a:extLst>
              <a:ext uri="{FF2B5EF4-FFF2-40B4-BE49-F238E27FC236}">
                <a16:creationId xmlns:a16="http://schemas.microsoft.com/office/drawing/2014/main" id="{7895890D-A5DC-D3CB-DFCA-1537914D085C}"/>
              </a:ext>
            </a:extLst>
          </p:cNvPr>
          <p:cNvPicPr>
            <a:picLocks noChangeAspect="1"/>
          </p:cNvPicPr>
          <p:nvPr/>
        </p:nvPicPr>
        <p:blipFill>
          <a:blip r:embed="rId4"/>
          <a:srcRect l="51641"/>
          <a:stretch>
            <a:fillRect/>
          </a:stretch>
        </p:blipFill>
        <p:spPr>
          <a:xfrm>
            <a:off x="3925831" y="3240667"/>
            <a:ext cx="3472798" cy="3004900"/>
          </a:xfrm>
          <a:prstGeom prst="rect">
            <a:avLst/>
          </a:prstGeom>
        </p:spPr>
      </p:pic>
      <p:sp>
        <p:nvSpPr>
          <p:cNvPr id="14" name="Rounded Rectangle 10">
            <a:extLst>
              <a:ext uri="{FF2B5EF4-FFF2-40B4-BE49-F238E27FC236}">
                <a16:creationId xmlns:a16="http://schemas.microsoft.com/office/drawing/2014/main" id="{C4B50675-D806-C156-9CB8-37689074C4A1}"/>
              </a:ext>
            </a:extLst>
          </p:cNvPr>
          <p:cNvSpPr/>
          <p:nvPr/>
        </p:nvSpPr>
        <p:spPr>
          <a:xfrm>
            <a:off x="878826" y="1634974"/>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15" name="Rounded Rectangle 10">
            <a:extLst>
              <a:ext uri="{FF2B5EF4-FFF2-40B4-BE49-F238E27FC236}">
                <a16:creationId xmlns:a16="http://schemas.microsoft.com/office/drawing/2014/main" id="{7EA93DE7-5375-8C9B-88FC-BA2C3FF1BA8B}"/>
              </a:ext>
            </a:extLst>
          </p:cNvPr>
          <p:cNvSpPr/>
          <p:nvPr/>
        </p:nvSpPr>
        <p:spPr>
          <a:xfrm>
            <a:off x="4308953" y="3181131"/>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Cross-over adjusted analysis</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16" name="Rounded Rectangle 10">
            <a:extLst>
              <a:ext uri="{FF2B5EF4-FFF2-40B4-BE49-F238E27FC236}">
                <a16:creationId xmlns:a16="http://schemas.microsoft.com/office/drawing/2014/main" id="{091248F0-D363-61B1-8744-B1E6A4449891}"/>
              </a:ext>
            </a:extLst>
          </p:cNvPr>
          <p:cNvSpPr/>
          <p:nvPr/>
        </p:nvSpPr>
        <p:spPr>
          <a:xfrm>
            <a:off x="8184206" y="1542825"/>
            <a:ext cx="2706553" cy="247869"/>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Subgroup analysis</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9616311-9CEB-DAF8-391A-ED08824F0899}"/>
              </a:ext>
            </a:extLst>
          </p:cNvPr>
          <p:cNvSpPr/>
          <p:nvPr/>
        </p:nvSpPr>
        <p:spPr>
          <a:xfrm>
            <a:off x="7454370" y="4800521"/>
            <a:ext cx="4708446" cy="2773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0992389-68CA-3CFF-8E67-5C13C96D499C}"/>
              </a:ext>
            </a:extLst>
          </p:cNvPr>
          <p:cNvSpPr/>
          <p:nvPr/>
        </p:nvSpPr>
        <p:spPr>
          <a:xfrm>
            <a:off x="7436772" y="5282749"/>
            <a:ext cx="4708446" cy="2773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7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C85C4E-6265-B9CE-60F9-647469F5ADCF}"/>
              </a:ext>
            </a:extLst>
          </p:cNvPr>
          <p:cNvPicPr>
            <a:picLocks noChangeAspect="1"/>
          </p:cNvPicPr>
          <p:nvPr/>
        </p:nvPicPr>
        <p:blipFill>
          <a:blip r:embed="rId3"/>
          <a:stretch>
            <a:fillRect/>
          </a:stretch>
        </p:blipFill>
        <p:spPr>
          <a:xfrm>
            <a:off x="5638578" y="355823"/>
            <a:ext cx="6154640" cy="6098761"/>
          </a:xfrm>
          <a:prstGeom prst="rect">
            <a:avLst/>
          </a:prstGeom>
          <a:ln w="12700">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677334" y="609600"/>
            <a:ext cx="4524586" cy="853440"/>
          </a:xfrm>
        </p:spPr>
        <p:txBody>
          <a:bodyPr>
            <a:normAutofit/>
          </a:bodyPr>
          <a:lstStyle/>
          <a:p>
            <a:r>
              <a:rPr lang="en-US" sz="4400" b="1" dirty="0"/>
              <a:t>FLAURA2 Trial </a:t>
            </a:r>
          </a:p>
        </p:txBody>
      </p:sp>
      <p:sp>
        <p:nvSpPr>
          <p:cNvPr id="3" name="Content Placeholder 2"/>
          <p:cNvSpPr>
            <a:spLocks noGrp="1"/>
          </p:cNvSpPr>
          <p:nvPr>
            <p:ph idx="1"/>
          </p:nvPr>
        </p:nvSpPr>
        <p:spPr>
          <a:xfrm>
            <a:off x="279400" y="1825625"/>
            <a:ext cx="5328920" cy="2797175"/>
          </a:xfrm>
        </p:spPr>
        <p:txBody>
          <a:bodyPr>
            <a:normAutofit/>
          </a:bodyPr>
          <a:lstStyle/>
          <a:p>
            <a:r>
              <a:rPr lang="en-US" sz="2000" dirty="0"/>
              <a:t>Osimertinib+Chemo vs Osimertinib </a:t>
            </a:r>
          </a:p>
          <a:p>
            <a:r>
              <a:rPr lang="en-US" sz="2000" dirty="0"/>
              <a:t>Addition of platinum and pemetrexed improved: </a:t>
            </a:r>
          </a:p>
          <a:p>
            <a:pPr lvl="1"/>
            <a:r>
              <a:rPr lang="en-US" sz="1800" dirty="0"/>
              <a:t>ORR from 76 to 83%</a:t>
            </a:r>
          </a:p>
          <a:p>
            <a:pPr lvl="1"/>
            <a:r>
              <a:rPr lang="en-US" sz="1800" dirty="0"/>
              <a:t>Duration of response from 15.3 to 24.0m</a:t>
            </a:r>
          </a:p>
          <a:p>
            <a:pPr lvl="1"/>
            <a:r>
              <a:rPr lang="en-US" sz="1800" dirty="0"/>
              <a:t>mPFS from 16.7 to 25.5 months (HR 0.62)</a:t>
            </a:r>
          </a:p>
        </p:txBody>
      </p:sp>
      <p:sp>
        <p:nvSpPr>
          <p:cNvPr id="5" name="TextBox 4">
            <a:extLst>
              <a:ext uri="{FF2B5EF4-FFF2-40B4-BE49-F238E27FC236}">
                <a16:creationId xmlns:a16="http://schemas.microsoft.com/office/drawing/2014/main" id="{45FE4EC7-9BAF-7987-0975-394EAB4B8241}"/>
              </a:ext>
            </a:extLst>
          </p:cNvPr>
          <p:cNvSpPr txBox="1"/>
          <p:nvPr/>
        </p:nvSpPr>
        <p:spPr>
          <a:xfrm>
            <a:off x="3015798" y="6488668"/>
            <a:ext cx="61604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Planchard D, Janne P, Cheng Y, et al. NEJM 2023;389: 1935-1948</a:t>
            </a:r>
          </a:p>
        </p:txBody>
      </p:sp>
      <p:sp>
        <p:nvSpPr>
          <p:cNvPr id="9" name="Rounded Rectangle 8">
            <a:extLst>
              <a:ext uri="{FF2B5EF4-FFF2-40B4-BE49-F238E27FC236}">
                <a16:creationId xmlns:a16="http://schemas.microsoft.com/office/drawing/2014/main" id="{070A3020-5C42-D07D-A103-02B0A6DB5810}"/>
              </a:ext>
            </a:extLst>
          </p:cNvPr>
          <p:cNvSpPr/>
          <p:nvPr/>
        </p:nvSpPr>
        <p:spPr>
          <a:xfrm>
            <a:off x="9033087" y="2118360"/>
            <a:ext cx="1202266" cy="75099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19202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1636-652C-EEA0-2F6A-91DD0762E1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49D1B4A-7625-764B-F229-48F719C06DD4}"/>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Enzalutamide</a:t>
            </a:r>
          </a:p>
        </p:txBody>
      </p:sp>
      <p:sp>
        <p:nvSpPr>
          <p:cNvPr id="6" name="TextBox 5">
            <a:extLst>
              <a:ext uri="{FF2B5EF4-FFF2-40B4-BE49-F238E27FC236}">
                <a16:creationId xmlns:a16="http://schemas.microsoft.com/office/drawing/2014/main" id="{BED2B659-94F8-2BAC-93DC-D90293F67EE7}"/>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ARCHES Trial</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65C9F23B-BA51-B896-6843-E61C05AE16BF}"/>
              </a:ext>
            </a:extLst>
          </p:cNvPr>
          <p:cNvSpPr>
            <a:spLocks noGrp="1"/>
          </p:cNvSpPr>
          <p:nvPr>
            <p:ph type="body" sz="quarter" idx="30"/>
          </p:nvPr>
        </p:nvSpPr>
        <p:spPr>
          <a:xfrm>
            <a:off x="1666808" y="6478010"/>
            <a:ext cx="9637296" cy="266700"/>
          </a:xfrm>
        </p:spPr>
        <p:txBody>
          <a:bodyPr/>
          <a:lstStyle/>
          <a:p>
            <a:r>
              <a:rPr lang="en-US" b="0" dirty="0"/>
              <a:t>Armstrong AJ et al., EU, 2025</a:t>
            </a:r>
          </a:p>
        </p:txBody>
      </p:sp>
      <p:pic>
        <p:nvPicPr>
          <p:cNvPr id="4" name="Picture 3">
            <a:extLst>
              <a:ext uri="{FF2B5EF4-FFF2-40B4-BE49-F238E27FC236}">
                <a16:creationId xmlns:a16="http://schemas.microsoft.com/office/drawing/2014/main" id="{63DC9235-EBE2-F620-A4C0-1E86CCAE78A5}"/>
              </a:ext>
            </a:extLst>
          </p:cNvPr>
          <p:cNvPicPr>
            <a:picLocks noChangeAspect="1"/>
          </p:cNvPicPr>
          <p:nvPr/>
        </p:nvPicPr>
        <p:blipFill>
          <a:blip r:embed="rId2"/>
          <a:srcRect b="31867"/>
          <a:stretch>
            <a:fillRect/>
          </a:stretch>
        </p:blipFill>
        <p:spPr>
          <a:xfrm>
            <a:off x="8935278" y="246192"/>
            <a:ext cx="3256722" cy="1062204"/>
          </a:xfrm>
          <a:prstGeom prst="rect">
            <a:avLst/>
          </a:prstGeom>
        </p:spPr>
      </p:pic>
      <p:pic>
        <p:nvPicPr>
          <p:cNvPr id="11" name="Picture 10">
            <a:extLst>
              <a:ext uri="{FF2B5EF4-FFF2-40B4-BE49-F238E27FC236}">
                <a16:creationId xmlns:a16="http://schemas.microsoft.com/office/drawing/2014/main" id="{FC3A0A6B-BA81-3CA1-595B-E980A9C204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4828" y="1631431"/>
            <a:ext cx="5680429" cy="4063691"/>
          </a:xfrm>
          <a:prstGeom prst="rect">
            <a:avLst/>
          </a:prstGeom>
        </p:spPr>
      </p:pic>
      <p:pic>
        <p:nvPicPr>
          <p:cNvPr id="17" name="Picture 16">
            <a:extLst>
              <a:ext uri="{FF2B5EF4-FFF2-40B4-BE49-F238E27FC236}">
                <a16:creationId xmlns:a16="http://schemas.microsoft.com/office/drawing/2014/main" id="{26F9B408-F3EC-4AA8-52ED-01000BC43A7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66378" y="1631432"/>
            <a:ext cx="5837041" cy="4063692"/>
          </a:xfrm>
          <a:prstGeom prst="rect">
            <a:avLst/>
          </a:prstGeom>
        </p:spPr>
      </p:pic>
      <p:sp>
        <p:nvSpPr>
          <p:cNvPr id="19" name="TextBox 18">
            <a:extLst>
              <a:ext uri="{FF2B5EF4-FFF2-40B4-BE49-F238E27FC236}">
                <a16:creationId xmlns:a16="http://schemas.microsoft.com/office/drawing/2014/main" id="{6E227A7A-325B-5053-337B-0E9C55C2D783}"/>
              </a:ext>
            </a:extLst>
          </p:cNvPr>
          <p:cNvSpPr txBox="1"/>
          <p:nvPr/>
        </p:nvSpPr>
        <p:spPr>
          <a:xfrm>
            <a:off x="9599425" y="5695122"/>
            <a:ext cx="2377746" cy="246221"/>
          </a:xfrm>
          <a:prstGeom prst="rect">
            <a:avLst/>
          </a:prstGeom>
          <a:noFill/>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Lora" pitchFamily="2" charset="0"/>
                <a:ea typeface="+mn-ea"/>
                <a:cs typeface="+mn-cs"/>
              </a:rPr>
              <a:t>LV: Low volume; HV: High volume</a:t>
            </a:r>
          </a:p>
        </p:txBody>
      </p:sp>
    </p:spTree>
    <p:extLst>
      <p:ext uri="{BB962C8B-B14F-4D97-AF65-F5344CB8AC3E}">
        <p14:creationId xmlns:p14="http://schemas.microsoft.com/office/powerpoint/2010/main" val="1228360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E273-41CF-633C-1DE4-F34CFCFBF57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574D711-E1E5-3ADA-9548-CE9DA611C9D6}"/>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Enzalutamide</a:t>
            </a:r>
          </a:p>
        </p:txBody>
      </p:sp>
      <p:sp>
        <p:nvSpPr>
          <p:cNvPr id="6" name="TextBox 5">
            <a:extLst>
              <a:ext uri="{FF2B5EF4-FFF2-40B4-BE49-F238E27FC236}">
                <a16:creationId xmlns:a16="http://schemas.microsoft.com/office/drawing/2014/main" id="{9E3C8E2A-B6DE-17AA-23C5-44BDC3992CFB}"/>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ENZAMET</a:t>
            </a: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sym typeface="Wingdings" panose="05000000000000000000" pitchFamily="2" charset="2"/>
              </a:rPr>
              <a:t> Trial</a:t>
            </a:r>
            <a:endParaRPr kumimoji="0" lang="en-US" sz="1800" b="0"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55" name="Text Placeholder 9">
            <a:extLst>
              <a:ext uri="{FF2B5EF4-FFF2-40B4-BE49-F238E27FC236}">
                <a16:creationId xmlns:a16="http://schemas.microsoft.com/office/drawing/2014/main" id="{F3D261A9-EB58-5080-A89B-05519F649E45}"/>
              </a:ext>
            </a:extLst>
          </p:cNvPr>
          <p:cNvSpPr>
            <a:spLocks noGrp="1"/>
          </p:cNvSpPr>
          <p:nvPr>
            <p:ph type="body" sz="quarter" idx="30"/>
          </p:nvPr>
        </p:nvSpPr>
        <p:spPr>
          <a:xfrm>
            <a:off x="1666808" y="6478010"/>
            <a:ext cx="9637296" cy="266700"/>
          </a:xfrm>
        </p:spPr>
        <p:txBody>
          <a:bodyPr/>
          <a:lstStyle/>
          <a:p>
            <a:r>
              <a:rPr lang="en-US" b="0" dirty="0"/>
              <a:t>Zhang AY et al., ASCO, 2025</a:t>
            </a:r>
          </a:p>
        </p:txBody>
      </p:sp>
      <p:pic>
        <p:nvPicPr>
          <p:cNvPr id="5" name="Picture 4">
            <a:extLst>
              <a:ext uri="{FF2B5EF4-FFF2-40B4-BE49-F238E27FC236}">
                <a16:creationId xmlns:a16="http://schemas.microsoft.com/office/drawing/2014/main" id="{1920B863-4ED4-C494-3A12-2E599C03CDD9}"/>
              </a:ext>
            </a:extLst>
          </p:cNvPr>
          <p:cNvPicPr>
            <a:picLocks noChangeAspect="1"/>
          </p:cNvPicPr>
          <p:nvPr/>
        </p:nvPicPr>
        <p:blipFill>
          <a:blip r:embed="rId2"/>
          <a:stretch>
            <a:fillRect/>
          </a:stretch>
        </p:blipFill>
        <p:spPr>
          <a:xfrm>
            <a:off x="6128012" y="197087"/>
            <a:ext cx="6048625" cy="708925"/>
          </a:xfrm>
          <a:prstGeom prst="rect">
            <a:avLst/>
          </a:prstGeom>
        </p:spPr>
      </p:pic>
      <p:grpSp>
        <p:nvGrpSpPr>
          <p:cNvPr id="12" name="Group 11">
            <a:extLst>
              <a:ext uri="{FF2B5EF4-FFF2-40B4-BE49-F238E27FC236}">
                <a16:creationId xmlns:a16="http://schemas.microsoft.com/office/drawing/2014/main" id="{7FD1AA0E-4E25-29D6-9606-8EE98CAD8B50}"/>
              </a:ext>
            </a:extLst>
          </p:cNvPr>
          <p:cNvGrpSpPr/>
          <p:nvPr/>
        </p:nvGrpSpPr>
        <p:grpSpPr>
          <a:xfrm>
            <a:off x="311261" y="1802932"/>
            <a:ext cx="5700433" cy="3342647"/>
            <a:chOff x="311261" y="2130357"/>
            <a:chExt cx="7262713" cy="3342647"/>
          </a:xfrm>
        </p:grpSpPr>
        <p:pic>
          <p:nvPicPr>
            <p:cNvPr id="8" name="Picture 7">
              <a:extLst>
                <a:ext uri="{FF2B5EF4-FFF2-40B4-BE49-F238E27FC236}">
                  <a16:creationId xmlns:a16="http://schemas.microsoft.com/office/drawing/2014/main" id="{4F8DB1A4-012E-2B12-89B0-71791CC116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5421"/>
            <a:stretch>
              <a:fillRect/>
            </a:stretch>
          </p:blipFill>
          <p:spPr>
            <a:xfrm>
              <a:off x="311261" y="2227634"/>
              <a:ext cx="7262713" cy="3245370"/>
            </a:xfrm>
            <a:prstGeom prst="rect">
              <a:avLst/>
            </a:prstGeom>
          </p:spPr>
        </p:pic>
        <p:sp>
          <p:nvSpPr>
            <p:cNvPr id="10" name="Rectangle 9">
              <a:extLst>
                <a:ext uri="{FF2B5EF4-FFF2-40B4-BE49-F238E27FC236}">
                  <a16:creationId xmlns:a16="http://schemas.microsoft.com/office/drawing/2014/main" id="{A0722FFF-C1FB-F712-13F2-BE93360703D3}"/>
                </a:ext>
              </a:extLst>
            </p:cNvPr>
            <p:cNvSpPr/>
            <p:nvPr/>
          </p:nvSpPr>
          <p:spPr>
            <a:xfrm>
              <a:off x="4523362" y="2130357"/>
              <a:ext cx="3050612" cy="807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16CAB476-937A-6028-7734-243B109C22F7}"/>
              </a:ext>
            </a:extLst>
          </p:cNvPr>
          <p:cNvSpPr txBox="1"/>
          <p:nvPr/>
        </p:nvSpPr>
        <p:spPr>
          <a:xfrm>
            <a:off x="534998" y="5125885"/>
            <a:ext cx="4659572" cy="738664"/>
          </a:xfrm>
          <a:prstGeom prst="rect">
            <a:avLst/>
          </a:prstGeom>
          <a:solidFill>
            <a:srgbClr val="C1E7F1"/>
          </a:solidFill>
          <a:ln>
            <a:solidFill>
              <a:srgbClr val="C1E7F1"/>
            </a:solid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t>Median OS: </a:t>
            </a:r>
            <a:r>
              <a:rPr kumimoji="0" lang="en-US" sz="1400" b="1" i="0" u="none" strike="noStrike" kern="1200" cap="none" spc="0" normalizeH="0" baseline="0" noProof="0" dirty="0">
                <a:ln>
                  <a:noFill/>
                </a:ln>
                <a:solidFill>
                  <a:prstClr val="black"/>
                </a:solidFill>
                <a:effectLst/>
                <a:uLnTx/>
                <a:uFillTx/>
                <a:latin typeface="Lora" pitchFamily="2" charset="0"/>
                <a:ea typeface="+mn-ea"/>
                <a:cs typeface="+mn-cs"/>
              </a:rPr>
              <a:t>8.0</a:t>
            </a:r>
            <a: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t> vs 5.8 years</a:t>
            </a:r>
            <a:b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t>8-year OS: 50% vs 40%</a:t>
            </a:r>
            <a:b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400" b="1" i="0" u="none" strike="noStrike" kern="1200" cap="none" spc="0" normalizeH="0" baseline="0" noProof="0" dirty="0">
                <a:ln>
                  <a:noFill/>
                </a:ln>
                <a:solidFill>
                  <a:prstClr val="black"/>
                </a:solidFill>
                <a:effectLst/>
                <a:uLnTx/>
                <a:uFillTx/>
                <a:latin typeface="Lora" pitchFamily="2" charset="0"/>
                <a:ea typeface="+mn-ea"/>
                <a:cs typeface="+mn-cs"/>
              </a:rPr>
              <a:t>0.73</a:t>
            </a:r>
            <a:r>
              <a:rPr kumimoji="0" lang="en-US" sz="1400" b="0" i="0" u="none" strike="noStrike" kern="1200" cap="none" spc="0" normalizeH="0" baseline="0" noProof="0" dirty="0">
                <a:ln>
                  <a:noFill/>
                </a:ln>
                <a:solidFill>
                  <a:prstClr val="black"/>
                </a:solidFill>
                <a:effectLst/>
                <a:uLnTx/>
                <a:uFillTx/>
                <a:latin typeface="Lora" pitchFamily="2" charset="0"/>
                <a:ea typeface="+mn-ea"/>
                <a:cs typeface="+mn-cs"/>
              </a:rPr>
              <a:t> (95% CI, 0.63–0.86; p=0.0001)</a:t>
            </a:r>
          </a:p>
        </p:txBody>
      </p:sp>
      <p:graphicFrame>
        <p:nvGraphicFramePr>
          <p:cNvPr id="16" name="Table 15">
            <a:extLst>
              <a:ext uri="{FF2B5EF4-FFF2-40B4-BE49-F238E27FC236}">
                <a16:creationId xmlns:a16="http://schemas.microsoft.com/office/drawing/2014/main" id="{1FFE80ED-45A0-BCAD-984C-638139896783}"/>
              </a:ext>
            </a:extLst>
          </p:cNvPr>
          <p:cNvGraphicFramePr>
            <a:graphicFrameLocks noGrp="1"/>
          </p:cNvGraphicFramePr>
          <p:nvPr/>
        </p:nvGraphicFramePr>
        <p:xfrm>
          <a:off x="5934790" y="1825923"/>
          <a:ext cx="5281201" cy="4038630"/>
        </p:xfrm>
        <a:graphic>
          <a:graphicData uri="http://schemas.openxmlformats.org/drawingml/2006/table">
            <a:tbl>
              <a:tblPr/>
              <a:tblGrid>
                <a:gridCol w="3034231">
                  <a:extLst>
                    <a:ext uri="{9D8B030D-6E8A-4147-A177-3AD203B41FA5}">
                      <a16:colId xmlns:a16="http://schemas.microsoft.com/office/drawing/2014/main" val="517349447"/>
                    </a:ext>
                  </a:extLst>
                </a:gridCol>
                <a:gridCol w="1115284">
                  <a:extLst>
                    <a:ext uri="{9D8B030D-6E8A-4147-A177-3AD203B41FA5}">
                      <a16:colId xmlns:a16="http://schemas.microsoft.com/office/drawing/2014/main" val="154119410"/>
                    </a:ext>
                  </a:extLst>
                </a:gridCol>
                <a:gridCol w="1131686">
                  <a:extLst>
                    <a:ext uri="{9D8B030D-6E8A-4147-A177-3AD203B41FA5}">
                      <a16:colId xmlns:a16="http://schemas.microsoft.com/office/drawing/2014/main" val="2959287737"/>
                    </a:ext>
                  </a:extLst>
                </a:gridCol>
              </a:tblGrid>
              <a:tr h="535000">
                <a:tc>
                  <a:txBody>
                    <a:bodyPr/>
                    <a:lstStyle/>
                    <a:p>
                      <a:pPr algn="l" fontAlgn="t">
                        <a:buNone/>
                      </a:pPr>
                      <a:r>
                        <a:rPr lang="en-US" sz="1400" b="1" i="0" u="none" strike="noStrike" dirty="0">
                          <a:solidFill>
                            <a:schemeClr val="bg1"/>
                          </a:solidFill>
                          <a:effectLst/>
                          <a:latin typeface="Lora" pitchFamily="2" charset="0"/>
                        </a:rPr>
                        <a:t>Outcome</a:t>
                      </a:r>
                    </a:p>
                  </a:txBody>
                  <a:tcPr marL="672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400" b="1" i="0" u="none" strike="noStrike" dirty="0">
                          <a:solidFill>
                            <a:schemeClr val="bg1"/>
                          </a:solidFill>
                          <a:effectLst/>
                          <a:latin typeface="Lora" pitchFamily="2" charset="0"/>
                        </a:rPr>
                        <a:t>ENZA </a:t>
                      </a:r>
                      <a:br>
                        <a:rPr lang="en-US" sz="1400" b="1" i="0" u="none" strike="noStrike" dirty="0">
                          <a:solidFill>
                            <a:schemeClr val="bg1"/>
                          </a:solidFill>
                          <a:effectLst/>
                          <a:latin typeface="Lora" pitchFamily="2" charset="0"/>
                        </a:rPr>
                      </a:br>
                      <a:r>
                        <a:rPr lang="en-US" sz="1400" b="1" i="0" u="none" strike="noStrike" dirty="0">
                          <a:solidFill>
                            <a:schemeClr val="bg1"/>
                          </a:solidFill>
                          <a:effectLst/>
                          <a:latin typeface="Lora" pitchFamily="2" charset="0"/>
                        </a:rPr>
                        <a:t>(N=563)</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400" b="1" i="0" u="none" strike="noStrike" dirty="0">
                          <a:solidFill>
                            <a:schemeClr val="bg1"/>
                          </a:solidFill>
                          <a:effectLst/>
                          <a:latin typeface="Lora" pitchFamily="2" charset="0"/>
                        </a:rPr>
                        <a:t>NSAA </a:t>
                      </a:r>
                      <a:br>
                        <a:rPr lang="en-US" sz="1400" b="1" i="0" u="none" strike="noStrike" dirty="0">
                          <a:solidFill>
                            <a:schemeClr val="bg1"/>
                          </a:solidFill>
                          <a:effectLst/>
                          <a:latin typeface="Lora" pitchFamily="2" charset="0"/>
                        </a:rPr>
                      </a:br>
                      <a:r>
                        <a:rPr lang="en-US" sz="1400" b="1" i="0" u="none" strike="noStrike" dirty="0">
                          <a:solidFill>
                            <a:schemeClr val="bg1"/>
                          </a:solidFill>
                          <a:effectLst/>
                          <a:latin typeface="Lora" pitchFamily="2" charset="0"/>
                        </a:rPr>
                        <a:t>(N=562)</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759981495"/>
                  </a:ext>
                </a:extLst>
              </a:tr>
              <a:tr h="269510">
                <a:tc gridSpan="3">
                  <a:txBody>
                    <a:bodyPr/>
                    <a:lstStyle/>
                    <a:p>
                      <a:pPr algn="l" fontAlgn="t">
                        <a:buNone/>
                      </a:pPr>
                      <a:r>
                        <a:rPr lang="en-US" sz="1400" b="1" i="0" u="none" strike="noStrike" dirty="0">
                          <a:solidFill>
                            <a:srgbClr val="000000"/>
                          </a:solidFill>
                          <a:effectLst/>
                          <a:latin typeface="Lora" pitchFamily="2" charset="0"/>
                        </a:rPr>
                        <a:t>All participants</a:t>
                      </a:r>
                    </a:p>
                  </a:txBody>
                  <a:tcPr marL="672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7865776"/>
                  </a:ext>
                </a:extLst>
              </a:tr>
              <a:tr h="269510">
                <a:tc>
                  <a:txBody>
                    <a:bodyPr/>
                    <a:lstStyle/>
                    <a:p>
                      <a:pPr algn="l" fontAlgn="t">
                        <a:buNone/>
                      </a:pPr>
                      <a:r>
                        <a:rPr lang="en-US" sz="1400" b="0" i="0" u="none" strike="noStrike">
                          <a:solidFill>
                            <a:srgbClr val="000000"/>
                          </a:solidFill>
                          <a:effectLst/>
                          <a:latin typeface="Lora" pitchFamily="2" charset="0"/>
                        </a:rPr>
                        <a:t>Deaths due to prostate cancer, n</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207</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261</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9055202"/>
                  </a:ext>
                </a:extLst>
              </a:tr>
              <a:tr h="269510">
                <a:tc>
                  <a:txBody>
                    <a:bodyPr/>
                    <a:lstStyle/>
                    <a:p>
                      <a:pPr algn="l" fontAlgn="t">
                        <a:buNone/>
                      </a:pPr>
                      <a:r>
                        <a:rPr lang="en-US" sz="1400" b="0" i="0" u="none" strike="noStrike" dirty="0" err="1">
                          <a:solidFill>
                            <a:srgbClr val="000000"/>
                          </a:solidFill>
                          <a:effectLst/>
                          <a:latin typeface="Lora" pitchFamily="2" charset="0"/>
                        </a:rPr>
                        <a:t>sdHR</a:t>
                      </a:r>
                      <a:r>
                        <a:rPr lang="en-US" sz="1400" b="0" i="0" u="none" strike="noStrike" dirty="0">
                          <a:solidFill>
                            <a:srgbClr val="000000"/>
                          </a:solidFill>
                          <a:effectLst/>
                          <a:latin typeface="Lora" pitchFamily="2" charset="0"/>
                        </a:rPr>
                        <a:t> (95% CI)</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400" b="0" i="0" u="none" strike="noStrike">
                          <a:solidFill>
                            <a:srgbClr val="000000"/>
                          </a:solidFill>
                          <a:effectLst/>
                          <a:latin typeface="Lora" pitchFamily="2" charset="0"/>
                        </a:rPr>
                        <a:t>0.72 (0.60–0.87)</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94302176"/>
                  </a:ext>
                </a:extLst>
              </a:tr>
              <a:tr h="269510">
                <a:tc>
                  <a:txBody>
                    <a:bodyPr/>
                    <a:lstStyle/>
                    <a:p>
                      <a:pPr algn="l" fontAlgn="t">
                        <a:buNone/>
                      </a:pPr>
                      <a:r>
                        <a:rPr lang="en-US" sz="1400" b="0" i="0" u="none" strike="noStrike" dirty="0">
                          <a:solidFill>
                            <a:srgbClr val="000000"/>
                          </a:solidFill>
                          <a:effectLst/>
                          <a:latin typeface="Lora" pitchFamily="2" charset="0"/>
                        </a:rPr>
                        <a:t>Deaths due to other causes, n</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78</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76</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1341869"/>
                  </a:ext>
                </a:extLst>
              </a:tr>
              <a:tr h="269510">
                <a:tc>
                  <a:txBody>
                    <a:bodyPr/>
                    <a:lstStyle/>
                    <a:p>
                      <a:pPr algn="l" fontAlgn="t">
                        <a:buNone/>
                      </a:pPr>
                      <a:r>
                        <a:rPr lang="en-US" sz="1400" b="0" i="0" u="none" strike="noStrike" dirty="0" err="1">
                          <a:solidFill>
                            <a:srgbClr val="000000"/>
                          </a:solidFill>
                          <a:effectLst/>
                          <a:latin typeface="Lora" pitchFamily="2" charset="0"/>
                        </a:rPr>
                        <a:t>sdHR</a:t>
                      </a:r>
                      <a:r>
                        <a:rPr lang="en-US" sz="1400" b="0" i="0" u="none" strike="noStrike" dirty="0">
                          <a:solidFill>
                            <a:srgbClr val="000000"/>
                          </a:solidFill>
                          <a:effectLst/>
                          <a:latin typeface="Lora" pitchFamily="2" charset="0"/>
                        </a:rPr>
                        <a:t> (95% CI)</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400" b="0" i="0" u="none" strike="noStrike">
                          <a:solidFill>
                            <a:srgbClr val="000000"/>
                          </a:solidFill>
                          <a:effectLst/>
                          <a:latin typeface="Lora" pitchFamily="2" charset="0"/>
                        </a:rPr>
                        <a:t>1.24 (1.06–1.45)</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140671468"/>
                  </a:ext>
                </a:extLst>
              </a:tr>
              <a:tr h="269510">
                <a:tc gridSpan="3">
                  <a:txBody>
                    <a:bodyPr/>
                    <a:lstStyle/>
                    <a:p>
                      <a:pPr algn="l" fontAlgn="t">
                        <a:buNone/>
                      </a:pPr>
                      <a:r>
                        <a:rPr lang="en-US" sz="1400" b="1" i="0" u="none" strike="noStrike" dirty="0">
                          <a:solidFill>
                            <a:srgbClr val="000000"/>
                          </a:solidFill>
                          <a:effectLst/>
                          <a:latin typeface="Lora" pitchFamily="2" charset="0"/>
                        </a:rPr>
                        <a:t>Participants with PSA ≤0.2 at 7 months</a:t>
                      </a:r>
                    </a:p>
                  </a:txBody>
                  <a:tcPr marL="672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0129686"/>
                  </a:ext>
                </a:extLst>
              </a:tr>
              <a:tr h="269510">
                <a:tc>
                  <a:txBody>
                    <a:bodyPr/>
                    <a:lstStyle/>
                    <a:p>
                      <a:pPr algn="l" fontAlgn="t">
                        <a:buNone/>
                      </a:pPr>
                      <a:r>
                        <a:rPr lang="en-US" sz="1400" b="0" i="0" u="none" strike="noStrike" dirty="0">
                          <a:solidFill>
                            <a:srgbClr val="000000"/>
                          </a:solidFill>
                          <a:effectLst/>
                          <a:latin typeface="Lora" pitchFamily="2" charset="0"/>
                        </a:rPr>
                        <a:t>8-year survival</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56%</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54%</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5210588"/>
                  </a:ext>
                </a:extLst>
              </a:tr>
              <a:tr h="269510">
                <a:tc>
                  <a:txBody>
                    <a:bodyPr/>
                    <a:lstStyle/>
                    <a:p>
                      <a:pPr algn="l" fontAlgn="t">
                        <a:buNone/>
                      </a:pPr>
                      <a:r>
                        <a:rPr lang="en-US" sz="1400" b="0" i="0" u="none" strike="noStrike">
                          <a:solidFill>
                            <a:srgbClr val="000000"/>
                          </a:solidFill>
                          <a:effectLst/>
                          <a:latin typeface="Lora" pitchFamily="2" charset="0"/>
                        </a:rPr>
                        <a:t>8-year PC mortality rate</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26%</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31%</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8033850"/>
                  </a:ext>
                </a:extLst>
              </a:tr>
              <a:tr h="269510">
                <a:tc>
                  <a:txBody>
                    <a:bodyPr/>
                    <a:lstStyle/>
                    <a:p>
                      <a:pPr algn="l" fontAlgn="t">
                        <a:buNone/>
                      </a:pPr>
                      <a:r>
                        <a:rPr lang="en-US" sz="1400" b="0" i="0" u="none" strike="noStrike">
                          <a:solidFill>
                            <a:srgbClr val="000000"/>
                          </a:solidFill>
                          <a:effectLst/>
                          <a:latin typeface="Lora" pitchFamily="2" charset="0"/>
                        </a:rPr>
                        <a:t>8-year non-PC mortality rate</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13%</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10%</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7225871"/>
                  </a:ext>
                </a:extLst>
              </a:tr>
              <a:tr h="269510">
                <a:tc gridSpan="3">
                  <a:txBody>
                    <a:bodyPr/>
                    <a:lstStyle/>
                    <a:p>
                      <a:pPr algn="l" fontAlgn="t">
                        <a:buNone/>
                      </a:pPr>
                      <a:r>
                        <a:rPr lang="en-US" sz="1400" b="1" i="0" u="none" strike="noStrike" dirty="0">
                          <a:solidFill>
                            <a:srgbClr val="000000"/>
                          </a:solidFill>
                          <a:effectLst/>
                          <a:latin typeface="Lora" pitchFamily="2" charset="0"/>
                        </a:rPr>
                        <a:t>Participants with PSA &gt;0.2 at 7 months</a:t>
                      </a:r>
                    </a:p>
                  </a:txBody>
                  <a:tcPr marL="672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3309392"/>
                  </a:ext>
                </a:extLst>
              </a:tr>
              <a:tr h="269510">
                <a:tc>
                  <a:txBody>
                    <a:bodyPr/>
                    <a:lstStyle/>
                    <a:p>
                      <a:pPr algn="l" fontAlgn="t">
                        <a:buNone/>
                      </a:pPr>
                      <a:r>
                        <a:rPr lang="en-US" sz="1400" b="0" i="0" u="none" strike="noStrike">
                          <a:solidFill>
                            <a:srgbClr val="000000"/>
                          </a:solidFill>
                          <a:effectLst/>
                          <a:latin typeface="Lora" pitchFamily="2" charset="0"/>
                        </a:rPr>
                        <a:t>8-year survival</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25%</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22%</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0191081"/>
                  </a:ext>
                </a:extLst>
              </a:tr>
              <a:tr h="269510">
                <a:tc>
                  <a:txBody>
                    <a:bodyPr/>
                    <a:lstStyle/>
                    <a:p>
                      <a:pPr algn="l" fontAlgn="t">
                        <a:buNone/>
                      </a:pPr>
                      <a:r>
                        <a:rPr lang="en-US" sz="1400" b="0" i="0" u="none" strike="noStrike">
                          <a:solidFill>
                            <a:srgbClr val="000000"/>
                          </a:solidFill>
                          <a:effectLst/>
                          <a:latin typeface="Lora" pitchFamily="2" charset="0"/>
                        </a:rPr>
                        <a:t>8-year PC mortality rate</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57%</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Lora" pitchFamily="2" charset="0"/>
                        </a:rPr>
                        <a:t>61%</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3051168"/>
                  </a:ext>
                </a:extLst>
              </a:tr>
              <a:tr h="269510">
                <a:tc>
                  <a:txBody>
                    <a:bodyPr/>
                    <a:lstStyle/>
                    <a:p>
                      <a:pPr algn="l" fontAlgn="t">
                        <a:buNone/>
                      </a:pPr>
                      <a:r>
                        <a:rPr lang="en-US" sz="1400" b="0" i="0" u="none" strike="noStrike">
                          <a:solidFill>
                            <a:srgbClr val="000000"/>
                          </a:solidFill>
                          <a:effectLst/>
                          <a:latin typeface="Lora" pitchFamily="2" charset="0"/>
                        </a:rPr>
                        <a:t>8-year non-PC mortality rate</a:t>
                      </a:r>
                    </a:p>
                  </a:txBody>
                  <a:tcPr marL="60491" marR="6721" marT="672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11%</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Lora" pitchFamily="2" charset="0"/>
                        </a:rPr>
                        <a:t>14%</a:t>
                      </a:r>
                    </a:p>
                  </a:txBody>
                  <a:tcPr marL="6721" marR="6721" marT="672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1704485"/>
                  </a:ext>
                </a:extLst>
              </a:tr>
            </a:tbl>
          </a:graphicData>
        </a:graphic>
      </p:graphicFrame>
    </p:spTree>
    <p:extLst>
      <p:ext uri="{BB962C8B-B14F-4D97-AF65-F5344CB8AC3E}">
        <p14:creationId xmlns:p14="http://schemas.microsoft.com/office/powerpoint/2010/main" val="3405588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AB5F-872C-DF8D-282D-F8B5A5EEC82B}"/>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D9663B46-A6EC-3FA6-F5DE-6DFE44278BEF}"/>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ARANOTE Trial</a:t>
            </a:r>
          </a:p>
        </p:txBody>
      </p:sp>
      <p:sp>
        <p:nvSpPr>
          <p:cNvPr id="17" name="TextBox 16">
            <a:extLst>
              <a:ext uri="{FF2B5EF4-FFF2-40B4-BE49-F238E27FC236}">
                <a16:creationId xmlns:a16="http://schemas.microsoft.com/office/drawing/2014/main" id="{D58A717F-CE01-679C-84F0-04C99E6F08F3}"/>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Darolutamide + ADT</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pic>
        <p:nvPicPr>
          <p:cNvPr id="34" name="Picture 33">
            <a:extLst>
              <a:ext uri="{FF2B5EF4-FFF2-40B4-BE49-F238E27FC236}">
                <a16:creationId xmlns:a16="http://schemas.microsoft.com/office/drawing/2014/main" id="{B62173E8-A5B1-0714-7153-D36D84A69D7C}"/>
              </a:ext>
            </a:extLst>
          </p:cNvPr>
          <p:cNvPicPr>
            <a:picLocks noChangeAspect="1"/>
          </p:cNvPicPr>
          <p:nvPr/>
        </p:nvPicPr>
        <p:blipFill>
          <a:blip r:embed="rId2"/>
          <a:stretch>
            <a:fillRect/>
          </a:stretch>
        </p:blipFill>
        <p:spPr>
          <a:xfrm>
            <a:off x="363964" y="2516588"/>
            <a:ext cx="6147036" cy="3376796"/>
          </a:xfrm>
          <a:prstGeom prst="rect">
            <a:avLst/>
          </a:prstGeom>
        </p:spPr>
      </p:pic>
      <p:grpSp>
        <p:nvGrpSpPr>
          <p:cNvPr id="41" name="Group 40">
            <a:extLst>
              <a:ext uri="{FF2B5EF4-FFF2-40B4-BE49-F238E27FC236}">
                <a16:creationId xmlns:a16="http://schemas.microsoft.com/office/drawing/2014/main" id="{710477EF-6972-5765-6C62-B5E76300A6F7}"/>
              </a:ext>
            </a:extLst>
          </p:cNvPr>
          <p:cNvGrpSpPr/>
          <p:nvPr/>
        </p:nvGrpSpPr>
        <p:grpSpPr>
          <a:xfrm>
            <a:off x="6721814" y="623321"/>
            <a:ext cx="4738282" cy="2577078"/>
            <a:chOff x="7081736" y="623321"/>
            <a:chExt cx="4378359" cy="2098035"/>
          </a:xfrm>
        </p:grpSpPr>
        <p:pic>
          <p:nvPicPr>
            <p:cNvPr id="36" name="Picture 35">
              <a:extLst>
                <a:ext uri="{FF2B5EF4-FFF2-40B4-BE49-F238E27FC236}">
                  <a16:creationId xmlns:a16="http://schemas.microsoft.com/office/drawing/2014/main" id="{12BECC94-6820-6F65-CF2D-5CD428274521}"/>
                </a:ext>
              </a:extLst>
            </p:cNvPr>
            <p:cNvPicPr>
              <a:picLocks noChangeAspect="1"/>
            </p:cNvPicPr>
            <p:nvPr/>
          </p:nvPicPr>
          <p:blipFill>
            <a:blip r:embed="rId3"/>
            <a:stretch>
              <a:fillRect/>
            </a:stretch>
          </p:blipFill>
          <p:spPr>
            <a:xfrm>
              <a:off x="7081736" y="623321"/>
              <a:ext cx="4378359" cy="2098035"/>
            </a:xfrm>
            <a:prstGeom prst="rect">
              <a:avLst/>
            </a:prstGeom>
          </p:spPr>
        </p:pic>
        <p:sp>
          <p:nvSpPr>
            <p:cNvPr id="40" name="TextBox 39">
              <a:extLst>
                <a:ext uri="{FF2B5EF4-FFF2-40B4-BE49-F238E27FC236}">
                  <a16:creationId xmlns:a16="http://schemas.microsoft.com/office/drawing/2014/main" id="{B7C237CF-C181-CF2C-0CB0-F2B2C819F9A7}"/>
                </a:ext>
              </a:extLst>
            </p:cNvPr>
            <p:cNvSpPr txBox="1"/>
            <p:nvPr/>
          </p:nvSpPr>
          <p:spPr>
            <a:xfrm>
              <a:off x="7738353" y="1709823"/>
              <a:ext cx="2261681" cy="461665"/>
            </a:xfrm>
            <a:prstGeom prst="rect">
              <a:avLst/>
            </a:prstGeom>
            <a:solidFill>
              <a:srgbClr val="C1E7F1"/>
            </a:solidFill>
            <a:ln>
              <a:solidFill>
                <a:srgbClr val="C1E7F1"/>
              </a:solid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200" b="1" i="0" u="none" strike="noStrike" kern="1200" cap="none" spc="0" normalizeH="0" baseline="0" noProof="0" dirty="0">
                  <a:ln>
                    <a:noFill/>
                  </a:ln>
                  <a:solidFill>
                    <a:prstClr val="black"/>
                  </a:solidFill>
                  <a:effectLst/>
                  <a:uLnTx/>
                  <a:uFillTx/>
                  <a:latin typeface="Lora" pitchFamily="2" charset="0"/>
                  <a:ea typeface="+mn-ea"/>
                  <a:cs typeface="+mn-cs"/>
                </a:rPr>
                <a:t>0.54</a:t>
              </a:r>
              <a:r>
                <a:rPr kumimoji="0" lang="en-US" sz="1200" b="0" i="0" u="none" strike="noStrike" kern="1200" cap="none" spc="0" normalizeH="0" baseline="0" noProof="0" dirty="0">
                  <a:ln>
                    <a:noFill/>
                  </a:ln>
                  <a:solidFill>
                    <a:prstClr val="black"/>
                  </a:solidFill>
                  <a:effectLst/>
                  <a:uLnTx/>
                  <a:uFillTx/>
                  <a:latin typeface="Lora" pitchFamily="2" charset="0"/>
                  <a:ea typeface="+mn-ea"/>
                  <a:cs typeface="+mn-cs"/>
                </a:rPr>
                <a:t> (95% CI, 0.41 to 0.71)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ora" pitchFamily="2" charset="0"/>
                  <a:ea typeface="+mn-ea"/>
                  <a:cs typeface="+mn-cs"/>
                </a:rPr>
                <a:t>P &lt; .0001</a:t>
              </a:r>
            </a:p>
          </p:txBody>
        </p:sp>
      </p:grpSp>
      <p:grpSp>
        <p:nvGrpSpPr>
          <p:cNvPr id="45" name="Group 44">
            <a:extLst>
              <a:ext uri="{FF2B5EF4-FFF2-40B4-BE49-F238E27FC236}">
                <a16:creationId xmlns:a16="http://schemas.microsoft.com/office/drawing/2014/main" id="{0CE22DF9-B8D3-5F78-5665-60D2FE065265}"/>
              </a:ext>
            </a:extLst>
          </p:cNvPr>
          <p:cNvGrpSpPr/>
          <p:nvPr/>
        </p:nvGrpSpPr>
        <p:grpSpPr>
          <a:xfrm>
            <a:off x="6511001" y="3281462"/>
            <a:ext cx="5317036" cy="3376796"/>
            <a:chOff x="6937281" y="3200399"/>
            <a:chExt cx="5039889" cy="3059025"/>
          </a:xfrm>
        </p:grpSpPr>
        <p:pic>
          <p:nvPicPr>
            <p:cNvPr id="38" name="Picture 37">
              <a:extLst>
                <a:ext uri="{FF2B5EF4-FFF2-40B4-BE49-F238E27FC236}">
                  <a16:creationId xmlns:a16="http://schemas.microsoft.com/office/drawing/2014/main" id="{855010A5-CDB8-E408-6DA4-EF8FC1BF4546}"/>
                </a:ext>
              </a:extLst>
            </p:cNvPr>
            <p:cNvPicPr>
              <a:picLocks noChangeAspect="1"/>
            </p:cNvPicPr>
            <p:nvPr/>
          </p:nvPicPr>
          <p:blipFill>
            <a:blip r:embed="rId4"/>
            <a:stretch>
              <a:fillRect/>
            </a:stretch>
          </p:blipFill>
          <p:spPr>
            <a:xfrm>
              <a:off x="6937281" y="3200399"/>
              <a:ext cx="4890755" cy="3059025"/>
            </a:xfrm>
            <a:prstGeom prst="rect">
              <a:avLst/>
            </a:prstGeom>
          </p:spPr>
        </p:pic>
        <p:sp>
          <p:nvSpPr>
            <p:cNvPr id="42" name="Rectangle 41">
              <a:extLst>
                <a:ext uri="{FF2B5EF4-FFF2-40B4-BE49-F238E27FC236}">
                  <a16:creationId xmlns:a16="http://schemas.microsoft.com/office/drawing/2014/main" id="{42091390-7E98-9C9B-BCC0-20E4EB451A33}"/>
                </a:ext>
              </a:extLst>
            </p:cNvPr>
            <p:cNvSpPr/>
            <p:nvPr/>
          </p:nvSpPr>
          <p:spPr>
            <a:xfrm>
              <a:off x="7324927" y="4606694"/>
              <a:ext cx="4652243" cy="2042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Rounded Rectangle 10">
            <a:extLst>
              <a:ext uri="{FF2B5EF4-FFF2-40B4-BE49-F238E27FC236}">
                <a16:creationId xmlns:a16="http://schemas.microsoft.com/office/drawing/2014/main" id="{081BC3B2-4064-DEE2-33C6-E4B6DC251331}"/>
              </a:ext>
            </a:extLst>
          </p:cNvPr>
          <p:cNvSpPr/>
          <p:nvPr/>
        </p:nvSpPr>
        <p:spPr>
          <a:xfrm>
            <a:off x="1491669" y="2031865"/>
            <a:ext cx="3537531"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Study Design</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44" name="Rounded Rectangle 10">
            <a:extLst>
              <a:ext uri="{FF2B5EF4-FFF2-40B4-BE49-F238E27FC236}">
                <a16:creationId xmlns:a16="http://schemas.microsoft.com/office/drawing/2014/main" id="{7E3E7658-6811-E58F-03C6-92F7F27026D0}"/>
              </a:ext>
            </a:extLst>
          </p:cNvPr>
          <p:cNvSpPr/>
          <p:nvPr/>
        </p:nvSpPr>
        <p:spPr>
          <a:xfrm>
            <a:off x="8493686" y="423481"/>
            <a:ext cx="2314724"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Radiographic PFS</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BD2B7749-21BF-52F7-9EC2-5FB3C1717E5C}"/>
              </a:ext>
            </a:extLst>
          </p:cNvPr>
          <p:cNvSpPr/>
          <p:nvPr/>
        </p:nvSpPr>
        <p:spPr>
          <a:xfrm>
            <a:off x="7175793" y="5675158"/>
            <a:ext cx="4652243" cy="2042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 Placeholder 9">
            <a:extLst>
              <a:ext uri="{FF2B5EF4-FFF2-40B4-BE49-F238E27FC236}">
                <a16:creationId xmlns:a16="http://schemas.microsoft.com/office/drawing/2014/main" id="{C1973B09-72B2-793E-335F-33AEA51F1D0A}"/>
              </a:ext>
            </a:extLst>
          </p:cNvPr>
          <p:cNvSpPr>
            <a:spLocks noGrp="1"/>
          </p:cNvSpPr>
          <p:nvPr>
            <p:ph type="body" sz="quarter" idx="30"/>
          </p:nvPr>
        </p:nvSpPr>
        <p:spPr>
          <a:xfrm>
            <a:off x="1666808" y="6478010"/>
            <a:ext cx="9637296" cy="266700"/>
          </a:xfrm>
        </p:spPr>
        <p:txBody>
          <a:bodyPr/>
          <a:lstStyle/>
          <a:p>
            <a:r>
              <a:rPr lang="en-US" b="0" dirty="0"/>
              <a:t>Saad F et al., JCO, 2024</a:t>
            </a:r>
          </a:p>
        </p:txBody>
      </p:sp>
    </p:spTree>
    <p:extLst>
      <p:ext uri="{BB962C8B-B14F-4D97-AF65-F5344CB8AC3E}">
        <p14:creationId xmlns:p14="http://schemas.microsoft.com/office/powerpoint/2010/main" val="4208503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F8563-DC2C-74EB-F832-BAC75DAB4754}"/>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EC81CD3B-930A-FD19-C8AE-5D88DC6E8B4D}"/>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ARANOTE Trial</a:t>
            </a:r>
          </a:p>
        </p:txBody>
      </p:sp>
      <p:sp>
        <p:nvSpPr>
          <p:cNvPr id="17" name="TextBox 16">
            <a:extLst>
              <a:ext uri="{FF2B5EF4-FFF2-40B4-BE49-F238E27FC236}">
                <a16:creationId xmlns:a16="http://schemas.microsoft.com/office/drawing/2014/main" id="{16DDB6B4-3AF5-AC43-AF82-98BE069EF1C7}"/>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Darolutamide + ADT</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47" name="Text Placeholder 9">
            <a:extLst>
              <a:ext uri="{FF2B5EF4-FFF2-40B4-BE49-F238E27FC236}">
                <a16:creationId xmlns:a16="http://schemas.microsoft.com/office/drawing/2014/main" id="{E0AD6BD2-2E1D-DCA7-08BE-9C2057098C51}"/>
              </a:ext>
            </a:extLst>
          </p:cNvPr>
          <p:cNvSpPr>
            <a:spLocks noGrp="1"/>
          </p:cNvSpPr>
          <p:nvPr>
            <p:ph type="body" sz="quarter" idx="30"/>
          </p:nvPr>
        </p:nvSpPr>
        <p:spPr>
          <a:xfrm>
            <a:off x="1666808" y="6478010"/>
            <a:ext cx="9637296" cy="266700"/>
          </a:xfrm>
        </p:spPr>
        <p:txBody>
          <a:bodyPr/>
          <a:lstStyle/>
          <a:p>
            <a:r>
              <a:rPr lang="en-US" b="0" dirty="0"/>
              <a:t>Saad F et al., JCO, 2024</a:t>
            </a:r>
          </a:p>
        </p:txBody>
      </p:sp>
      <p:pic>
        <p:nvPicPr>
          <p:cNvPr id="4" name="Picture 3">
            <a:extLst>
              <a:ext uri="{FF2B5EF4-FFF2-40B4-BE49-F238E27FC236}">
                <a16:creationId xmlns:a16="http://schemas.microsoft.com/office/drawing/2014/main" id="{CF7BCDEC-BF52-6191-9F69-325AFCFEEA93}"/>
              </a:ext>
            </a:extLst>
          </p:cNvPr>
          <p:cNvPicPr>
            <a:picLocks noChangeAspect="1"/>
          </p:cNvPicPr>
          <p:nvPr/>
        </p:nvPicPr>
        <p:blipFill>
          <a:blip r:embed="rId2"/>
          <a:stretch>
            <a:fillRect/>
          </a:stretch>
        </p:blipFill>
        <p:spPr>
          <a:xfrm>
            <a:off x="6904179" y="989235"/>
            <a:ext cx="4923857" cy="2308776"/>
          </a:xfrm>
          <a:prstGeom prst="rect">
            <a:avLst/>
          </a:prstGeom>
        </p:spPr>
      </p:pic>
      <p:pic>
        <p:nvPicPr>
          <p:cNvPr id="11" name="Picture 10">
            <a:extLst>
              <a:ext uri="{FF2B5EF4-FFF2-40B4-BE49-F238E27FC236}">
                <a16:creationId xmlns:a16="http://schemas.microsoft.com/office/drawing/2014/main" id="{6D66F1C6-C77A-C9FA-A7DE-25AF5231857C}"/>
              </a:ext>
            </a:extLst>
          </p:cNvPr>
          <p:cNvPicPr>
            <a:picLocks noChangeAspect="1"/>
          </p:cNvPicPr>
          <p:nvPr/>
        </p:nvPicPr>
        <p:blipFill>
          <a:blip r:embed="rId3"/>
          <a:stretch>
            <a:fillRect/>
          </a:stretch>
        </p:blipFill>
        <p:spPr>
          <a:xfrm>
            <a:off x="62266" y="2159459"/>
            <a:ext cx="6455623" cy="3112988"/>
          </a:xfrm>
          <a:prstGeom prst="rect">
            <a:avLst/>
          </a:prstGeom>
        </p:spPr>
      </p:pic>
      <p:sp>
        <p:nvSpPr>
          <p:cNvPr id="12" name="Rounded Rectangle 10">
            <a:extLst>
              <a:ext uri="{FF2B5EF4-FFF2-40B4-BE49-F238E27FC236}">
                <a16:creationId xmlns:a16="http://schemas.microsoft.com/office/drawing/2014/main" id="{5861561C-4B1B-612F-D95C-B4DABC2864AD}"/>
              </a:ext>
            </a:extLst>
          </p:cNvPr>
          <p:cNvSpPr/>
          <p:nvPr/>
        </p:nvSpPr>
        <p:spPr>
          <a:xfrm>
            <a:off x="2283564" y="1585553"/>
            <a:ext cx="2314724"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13" name="Rounded Rectangle 10">
            <a:extLst>
              <a:ext uri="{FF2B5EF4-FFF2-40B4-BE49-F238E27FC236}">
                <a16:creationId xmlns:a16="http://schemas.microsoft.com/office/drawing/2014/main" id="{D512AA8A-4E37-369B-50AE-2C3BA63A6A05}"/>
              </a:ext>
            </a:extLst>
          </p:cNvPr>
          <p:cNvSpPr/>
          <p:nvPr/>
        </p:nvSpPr>
        <p:spPr>
          <a:xfrm>
            <a:off x="8307216" y="487713"/>
            <a:ext cx="2314724"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mCRPC</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CBC65C2D-A7B2-3B7C-0820-99E4FAEC72F8}"/>
              </a:ext>
            </a:extLst>
          </p:cNvPr>
          <p:cNvGrpSpPr/>
          <p:nvPr/>
        </p:nvGrpSpPr>
        <p:grpSpPr>
          <a:xfrm>
            <a:off x="6835055" y="3559990"/>
            <a:ext cx="5259046" cy="2655019"/>
            <a:chOff x="6835055" y="3559990"/>
            <a:chExt cx="5259046" cy="2655019"/>
          </a:xfrm>
        </p:grpSpPr>
        <p:pic>
          <p:nvPicPr>
            <p:cNvPr id="9" name="Picture 8">
              <a:extLst>
                <a:ext uri="{FF2B5EF4-FFF2-40B4-BE49-F238E27FC236}">
                  <a16:creationId xmlns:a16="http://schemas.microsoft.com/office/drawing/2014/main" id="{0FD4EE45-0B20-DEAB-B474-C221BFE0F047}"/>
                </a:ext>
              </a:extLst>
            </p:cNvPr>
            <p:cNvPicPr>
              <a:picLocks noChangeAspect="1"/>
            </p:cNvPicPr>
            <p:nvPr/>
          </p:nvPicPr>
          <p:blipFill>
            <a:blip r:embed="rId4"/>
            <a:stretch>
              <a:fillRect/>
            </a:stretch>
          </p:blipFill>
          <p:spPr>
            <a:xfrm>
              <a:off x="6835055" y="3643212"/>
              <a:ext cx="5259046" cy="2571797"/>
            </a:xfrm>
            <a:prstGeom prst="rect">
              <a:avLst/>
            </a:prstGeom>
          </p:spPr>
        </p:pic>
        <p:sp>
          <p:nvSpPr>
            <p:cNvPr id="14" name="Rounded Rectangle 10">
              <a:extLst>
                <a:ext uri="{FF2B5EF4-FFF2-40B4-BE49-F238E27FC236}">
                  <a16:creationId xmlns:a16="http://schemas.microsoft.com/office/drawing/2014/main" id="{3F18FE17-2343-27AC-0D7B-07841887E33A}"/>
                </a:ext>
              </a:extLst>
            </p:cNvPr>
            <p:cNvSpPr/>
            <p:nvPr/>
          </p:nvSpPr>
          <p:spPr>
            <a:xfrm>
              <a:off x="8307215" y="3559990"/>
              <a:ext cx="2422393"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PSA Progression</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grpSp>
    </p:spTree>
    <p:extLst>
      <p:ext uri="{BB962C8B-B14F-4D97-AF65-F5344CB8AC3E}">
        <p14:creationId xmlns:p14="http://schemas.microsoft.com/office/powerpoint/2010/main" val="1623730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A64C-6C23-39A9-FA7E-AAFA6EAD346A}"/>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9ECBDFF5-712E-88A6-DAF5-648C03E8203D}"/>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ARANOTE Trial</a:t>
            </a:r>
          </a:p>
        </p:txBody>
      </p:sp>
      <p:sp>
        <p:nvSpPr>
          <p:cNvPr id="17" name="TextBox 16">
            <a:extLst>
              <a:ext uri="{FF2B5EF4-FFF2-40B4-BE49-F238E27FC236}">
                <a16:creationId xmlns:a16="http://schemas.microsoft.com/office/drawing/2014/main" id="{68FE1D1D-16F2-92DE-9FA2-651659954143}"/>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Darolutamide + ADT</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47" name="Text Placeholder 9">
            <a:extLst>
              <a:ext uri="{FF2B5EF4-FFF2-40B4-BE49-F238E27FC236}">
                <a16:creationId xmlns:a16="http://schemas.microsoft.com/office/drawing/2014/main" id="{DD366961-42F0-5A27-2EE0-27F6FBE6B57F}"/>
              </a:ext>
            </a:extLst>
          </p:cNvPr>
          <p:cNvSpPr>
            <a:spLocks noGrp="1"/>
          </p:cNvSpPr>
          <p:nvPr>
            <p:ph type="body" sz="quarter" idx="30"/>
          </p:nvPr>
        </p:nvSpPr>
        <p:spPr>
          <a:xfrm>
            <a:off x="1666808" y="6478010"/>
            <a:ext cx="9637296" cy="266700"/>
          </a:xfrm>
        </p:spPr>
        <p:txBody>
          <a:bodyPr/>
          <a:lstStyle/>
          <a:p>
            <a:r>
              <a:rPr lang="en-US" b="0" dirty="0"/>
              <a:t>Saad F et al., JCO, 2024</a:t>
            </a:r>
          </a:p>
        </p:txBody>
      </p:sp>
      <p:graphicFrame>
        <p:nvGraphicFramePr>
          <p:cNvPr id="5" name="Table 4">
            <a:extLst>
              <a:ext uri="{FF2B5EF4-FFF2-40B4-BE49-F238E27FC236}">
                <a16:creationId xmlns:a16="http://schemas.microsoft.com/office/drawing/2014/main" id="{4E3A7019-458F-5D36-9EE7-8FA68F05DCF4}"/>
              </a:ext>
            </a:extLst>
          </p:cNvPr>
          <p:cNvGraphicFramePr>
            <a:graphicFrameLocks noGrp="1"/>
          </p:cNvGraphicFramePr>
          <p:nvPr/>
        </p:nvGraphicFramePr>
        <p:xfrm>
          <a:off x="404475" y="1627883"/>
          <a:ext cx="4867592" cy="1828800"/>
        </p:xfrm>
        <a:graphic>
          <a:graphicData uri="http://schemas.openxmlformats.org/drawingml/2006/table">
            <a:tbl>
              <a:tblPr/>
              <a:tblGrid>
                <a:gridCol w="2387600">
                  <a:extLst>
                    <a:ext uri="{9D8B030D-6E8A-4147-A177-3AD203B41FA5}">
                      <a16:colId xmlns:a16="http://schemas.microsoft.com/office/drawing/2014/main" val="3488695830"/>
                    </a:ext>
                  </a:extLst>
                </a:gridCol>
                <a:gridCol w="1442402">
                  <a:extLst>
                    <a:ext uri="{9D8B030D-6E8A-4147-A177-3AD203B41FA5}">
                      <a16:colId xmlns:a16="http://schemas.microsoft.com/office/drawing/2014/main" val="2423839642"/>
                    </a:ext>
                  </a:extLst>
                </a:gridCol>
                <a:gridCol w="1037590">
                  <a:extLst>
                    <a:ext uri="{9D8B030D-6E8A-4147-A177-3AD203B41FA5}">
                      <a16:colId xmlns:a16="http://schemas.microsoft.com/office/drawing/2014/main" val="3020358082"/>
                    </a:ext>
                  </a:extLst>
                </a:gridCol>
              </a:tblGrid>
              <a:tr h="495300">
                <a:tc>
                  <a:txBody>
                    <a:bodyPr/>
                    <a:lstStyle/>
                    <a:p>
                      <a:pPr algn="l" fontAlgn="ctr">
                        <a:buNone/>
                      </a:pPr>
                      <a:r>
                        <a:rPr lang="en-US" sz="1100" b="1" i="0" u="none" strike="noStrike" dirty="0">
                          <a:solidFill>
                            <a:schemeClr val="bg1"/>
                          </a:solidFill>
                          <a:effectLst/>
                          <a:latin typeface="Lora" pitchFamily="2" charset="0"/>
                        </a:rPr>
                        <a:t>Adverse Event</a:t>
                      </a:r>
                      <a:br>
                        <a:rPr lang="en-US" sz="1100" b="1" i="0" u="none" strike="noStrike" dirty="0">
                          <a:solidFill>
                            <a:schemeClr val="bg1"/>
                          </a:solidFill>
                          <a:effectLst/>
                          <a:latin typeface="Lora" pitchFamily="2" charset="0"/>
                        </a:rPr>
                      </a:br>
                      <a:r>
                        <a:rPr lang="en-US" sz="1100" b="1" i="0" u="none" strike="noStrike" dirty="0">
                          <a:solidFill>
                            <a:schemeClr val="bg1"/>
                          </a:solidFill>
                          <a:effectLst/>
                          <a:latin typeface="Lora" pitchFamily="2" charset="0"/>
                        </a:rPr>
                        <a:t>- N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100" b="1" i="0" u="none" strike="noStrike" dirty="0">
                          <a:solidFill>
                            <a:schemeClr val="bg1"/>
                          </a:solidFill>
                          <a:effectLst/>
                          <a:latin typeface="Lora" pitchFamily="2" charset="0"/>
                        </a:rPr>
                        <a:t>Darolutamide + ADT </a:t>
                      </a:r>
                    </a:p>
                    <a:p>
                      <a:pPr algn="ctr" fontAlgn="ctr">
                        <a:buNone/>
                      </a:pPr>
                      <a:r>
                        <a:rPr lang="en-US" sz="1100" b="1" i="0" u="none" strike="noStrike" dirty="0">
                          <a:solidFill>
                            <a:schemeClr val="bg1"/>
                          </a:solidFill>
                          <a:effectLst/>
                          <a:latin typeface="Lora" pitchFamily="2" charset="0"/>
                        </a:rPr>
                        <a:t>(n=445)</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100" b="1" i="0" u="none" strike="noStrike" dirty="0">
                          <a:solidFill>
                            <a:schemeClr val="bg1"/>
                          </a:solidFill>
                          <a:effectLst/>
                          <a:latin typeface="Lora" pitchFamily="2" charset="0"/>
                        </a:rPr>
                        <a:t>Placebo + ADT </a:t>
                      </a:r>
                      <a:br>
                        <a:rPr lang="en-US" sz="1100" b="1" i="0" u="none" strike="noStrike" dirty="0">
                          <a:solidFill>
                            <a:schemeClr val="bg1"/>
                          </a:solidFill>
                          <a:effectLst/>
                          <a:latin typeface="Lora" pitchFamily="2" charset="0"/>
                        </a:rPr>
                      </a:br>
                      <a:r>
                        <a:rPr lang="en-US" sz="1100" b="1" i="0" u="none" strike="noStrike" dirty="0">
                          <a:solidFill>
                            <a:schemeClr val="bg1"/>
                          </a:solidFill>
                          <a:effectLst/>
                          <a:latin typeface="Lora" pitchFamily="2" charset="0"/>
                        </a:rPr>
                        <a:t>(n=221)</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3812977771"/>
                  </a:ext>
                </a:extLst>
              </a:tr>
              <a:tr h="247650">
                <a:tc>
                  <a:txBody>
                    <a:bodyPr/>
                    <a:lstStyle/>
                    <a:p>
                      <a:pPr algn="l" fontAlgn="ctr">
                        <a:buNone/>
                      </a:pPr>
                      <a:r>
                        <a:rPr lang="en-US" sz="1100" b="0" i="0" u="none" strike="noStrike" dirty="0">
                          <a:solidFill>
                            <a:srgbClr val="000000"/>
                          </a:solidFill>
                          <a:effectLst/>
                          <a:latin typeface="Lora" pitchFamily="2" charset="0"/>
                        </a:rPr>
                        <a:t>Any adverse event</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a:solidFill>
                            <a:srgbClr val="000000"/>
                          </a:solidFill>
                          <a:effectLst/>
                          <a:latin typeface="Lora" pitchFamily="2" charset="0"/>
                        </a:rPr>
                        <a:t>405 (91.0)</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199 (90.0)</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049908393"/>
                  </a:ext>
                </a:extLst>
              </a:tr>
              <a:tr h="247650">
                <a:tc>
                  <a:txBody>
                    <a:bodyPr/>
                    <a:lstStyle/>
                    <a:p>
                      <a:pPr algn="l" fontAlgn="ctr">
                        <a:buNone/>
                      </a:pPr>
                      <a:r>
                        <a:rPr lang="en-US" sz="1100" b="0" i="0" u="none" strike="noStrike">
                          <a:solidFill>
                            <a:srgbClr val="000000"/>
                          </a:solidFill>
                          <a:effectLst/>
                          <a:latin typeface="Lora" pitchFamily="2" charset="0"/>
                        </a:rPr>
                        <a:t>Serious adverse event</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dirty="0">
                          <a:solidFill>
                            <a:srgbClr val="000000"/>
                          </a:solidFill>
                          <a:effectLst/>
                          <a:latin typeface="Lora" pitchFamily="2" charset="0"/>
                        </a:rPr>
                        <a:t>105 (23.6)</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52 (23.5)</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7945116"/>
                  </a:ext>
                </a:extLst>
              </a:tr>
              <a:tr h="247650">
                <a:tc>
                  <a:txBody>
                    <a:bodyPr/>
                    <a:lstStyle/>
                    <a:p>
                      <a:pPr algn="l" fontAlgn="ctr">
                        <a:buNone/>
                      </a:pPr>
                      <a:r>
                        <a:rPr lang="en-US" sz="1100" b="0" i="0" u="none" strike="noStrike" dirty="0">
                          <a:solidFill>
                            <a:srgbClr val="000000"/>
                          </a:solidFill>
                          <a:effectLst/>
                          <a:latin typeface="Lora" pitchFamily="2" charset="0"/>
                        </a:rPr>
                        <a:t>Grade 3 or 4 adverse event</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137 (30.8)</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67 (30.3)</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308542788"/>
                  </a:ext>
                </a:extLst>
              </a:tr>
              <a:tr h="247650">
                <a:tc>
                  <a:txBody>
                    <a:bodyPr/>
                    <a:lstStyle/>
                    <a:p>
                      <a:pPr algn="l" fontAlgn="ctr">
                        <a:buNone/>
                      </a:pPr>
                      <a:r>
                        <a:rPr lang="en-US" sz="1100" b="0" i="0" u="none" strike="noStrike">
                          <a:solidFill>
                            <a:srgbClr val="000000"/>
                          </a:solidFill>
                          <a:effectLst/>
                          <a:latin typeface="Lora" pitchFamily="2" charset="0"/>
                        </a:rPr>
                        <a:t>Grade 5 adverse event</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21 (4.7)</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Lora" pitchFamily="2" charset="0"/>
                        </a:rPr>
                        <a:t>12 (5.4)</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7545342"/>
                  </a:ext>
                </a:extLst>
              </a:tr>
              <a:tr h="213077">
                <a:tc>
                  <a:txBody>
                    <a:bodyPr/>
                    <a:lstStyle/>
                    <a:p>
                      <a:pPr algn="l" fontAlgn="ctr">
                        <a:buNone/>
                      </a:pPr>
                      <a:r>
                        <a:rPr lang="en-US" sz="1100" b="0" i="0" u="none" strike="noStrike" dirty="0">
                          <a:solidFill>
                            <a:srgbClr val="000000"/>
                          </a:solidFill>
                          <a:effectLst/>
                          <a:latin typeface="Lora" pitchFamily="2" charset="0"/>
                        </a:rPr>
                        <a:t>Adverse event leading to permanent discontinuation of study drug</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27 (6.1)</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100" b="0" i="0" u="none" strike="noStrike" dirty="0">
                          <a:solidFill>
                            <a:srgbClr val="000000"/>
                          </a:solidFill>
                          <a:effectLst/>
                          <a:latin typeface="Lora" pitchFamily="2" charset="0"/>
                        </a:rPr>
                        <a:t>20 (9.0)</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911609396"/>
                  </a:ext>
                </a:extLst>
              </a:tr>
            </a:tbl>
          </a:graphicData>
        </a:graphic>
      </p:graphicFrame>
      <p:graphicFrame>
        <p:nvGraphicFramePr>
          <p:cNvPr id="7" name="Table 6">
            <a:extLst>
              <a:ext uri="{FF2B5EF4-FFF2-40B4-BE49-F238E27FC236}">
                <a16:creationId xmlns:a16="http://schemas.microsoft.com/office/drawing/2014/main" id="{E8CAD7BC-FC36-029F-9690-A7421F73D1E7}"/>
              </a:ext>
            </a:extLst>
          </p:cNvPr>
          <p:cNvGraphicFramePr>
            <a:graphicFrameLocks noGrp="1"/>
          </p:cNvGraphicFramePr>
          <p:nvPr/>
        </p:nvGraphicFramePr>
        <p:xfrm>
          <a:off x="5668946" y="1637841"/>
          <a:ext cx="6264970" cy="4449177"/>
        </p:xfrm>
        <a:graphic>
          <a:graphicData uri="http://schemas.openxmlformats.org/drawingml/2006/table">
            <a:tbl>
              <a:tblPr/>
              <a:tblGrid>
                <a:gridCol w="2726566">
                  <a:extLst>
                    <a:ext uri="{9D8B030D-6E8A-4147-A177-3AD203B41FA5}">
                      <a16:colId xmlns:a16="http://schemas.microsoft.com/office/drawing/2014/main" val="138946840"/>
                    </a:ext>
                  </a:extLst>
                </a:gridCol>
                <a:gridCol w="888125">
                  <a:extLst>
                    <a:ext uri="{9D8B030D-6E8A-4147-A177-3AD203B41FA5}">
                      <a16:colId xmlns:a16="http://schemas.microsoft.com/office/drawing/2014/main" val="3739688804"/>
                    </a:ext>
                  </a:extLst>
                </a:gridCol>
                <a:gridCol w="888125">
                  <a:extLst>
                    <a:ext uri="{9D8B030D-6E8A-4147-A177-3AD203B41FA5}">
                      <a16:colId xmlns:a16="http://schemas.microsoft.com/office/drawing/2014/main" val="4037411291"/>
                    </a:ext>
                  </a:extLst>
                </a:gridCol>
                <a:gridCol w="888125">
                  <a:extLst>
                    <a:ext uri="{9D8B030D-6E8A-4147-A177-3AD203B41FA5}">
                      <a16:colId xmlns:a16="http://schemas.microsoft.com/office/drawing/2014/main" val="1270685572"/>
                    </a:ext>
                  </a:extLst>
                </a:gridCol>
                <a:gridCol w="874029">
                  <a:extLst>
                    <a:ext uri="{9D8B030D-6E8A-4147-A177-3AD203B41FA5}">
                      <a16:colId xmlns:a16="http://schemas.microsoft.com/office/drawing/2014/main" val="857634328"/>
                    </a:ext>
                  </a:extLst>
                </a:gridCol>
              </a:tblGrid>
              <a:tr h="404035">
                <a:tc rowSpan="2">
                  <a:txBody>
                    <a:bodyPr/>
                    <a:lstStyle/>
                    <a:p>
                      <a:pPr algn="l" fontAlgn="ctr">
                        <a:buNone/>
                      </a:pPr>
                      <a:r>
                        <a:rPr lang="en-US" sz="1200" b="1" i="0" u="none" strike="noStrike" dirty="0">
                          <a:solidFill>
                            <a:schemeClr val="bg1"/>
                          </a:solidFill>
                          <a:effectLst/>
                          <a:latin typeface="Lora" pitchFamily="2" charset="0"/>
                        </a:rPr>
                        <a:t>Adverse Event</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 N (%)</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gridSpan="2">
                  <a:txBody>
                    <a:bodyPr/>
                    <a:lstStyle/>
                    <a:p>
                      <a:pPr algn="ctr" fontAlgn="ctr">
                        <a:buNone/>
                      </a:pPr>
                      <a:r>
                        <a:rPr lang="en-US" sz="1200" b="1" i="0" u="none" strike="noStrike">
                          <a:solidFill>
                            <a:schemeClr val="bg1"/>
                          </a:solidFill>
                          <a:effectLst/>
                          <a:latin typeface="Lora" pitchFamily="2" charset="0"/>
                        </a:rPr>
                        <a:t>Darolutamide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tc gridSpan="2">
                  <a:txBody>
                    <a:bodyPr/>
                    <a:lstStyle/>
                    <a:p>
                      <a:pPr algn="ctr" fontAlgn="ctr">
                        <a:buNone/>
                      </a:pPr>
                      <a:r>
                        <a:rPr lang="en-US" sz="1200" b="1" i="0" u="none" strike="noStrike">
                          <a:solidFill>
                            <a:schemeClr val="bg1"/>
                          </a:solidFill>
                          <a:effectLst/>
                          <a:latin typeface="Lora" pitchFamily="2" charset="0"/>
                        </a:rPr>
                        <a:t>Placebo</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extLst>
                  <a:ext uri="{0D108BD9-81ED-4DB2-BD59-A6C34878D82A}">
                    <a16:rowId xmlns:a16="http://schemas.microsoft.com/office/drawing/2014/main" val="1420464446"/>
                  </a:ext>
                </a:extLst>
              </a:tr>
              <a:tr h="202018">
                <a:tc vMerge="1">
                  <a:txBody>
                    <a:bodyPr/>
                    <a:lstStyle/>
                    <a:p>
                      <a:endParaRPr lang="en-US"/>
                    </a:p>
                  </a:txBody>
                  <a:tcPr/>
                </a:tc>
                <a:tc>
                  <a:txBody>
                    <a:bodyPr/>
                    <a:lstStyle/>
                    <a:p>
                      <a:pPr algn="ctr" fontAlgn="ctr">
                        <a:buNone/>
                      </a:pPr>
                      <a:r>
                        <a:rPr lang="en-US" sz="1200" b="1" i="0" u="none" strike="noStrike">
                          <a:solidFill>
                            <a:schemeClr val="bg1"/>
                          </a:solidFill>
                          <a:effectLst/>
                          <a:latin typeface="Lora" pitchFamily="2" charset="0"/>
                        </a:rPr>
                        <a:t>Any Grade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dirty="0">
                          <a:solidFill>
                            <a:schemeClr val="bg1"/>
                          </a:solidFill>
                          <a:effectLst/>
                          <a:latin typeface="Lora" pitchFamily="2" charset="0"/>
                        </a:rPr>
                        <a:t>Grade 3/4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a:solidFill>
                            <a:schemeClr val="bg1"/>
                          </a:solidFill>
                          <a:effectLst/>
                          <a:latin typeface="Lora" pitchFamily="2" charset="0"/>
                        </a:rPr>
                        <a:t>Any Grade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dirty="0">
                          <a:solidFill>
                            <a:schemeClr val="bg1"/>
                          </a:solidFill>
                          <a:effectLst/>
                          <a:latin typeface="Lora" pitchFamily="2" charset="0"/>
                        </a:rPr>
                        <a:t>Grade 3/4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3888365241"/>
                  </a:ext>
                </a:extLst>
              </a:tr>
              <a:tr h="202018">
                <a:tc>
                  <a:txBody>
                    <a:bodyPr/>
                    <a:lstStyle/>
                    <a:p>
                      <a:pPr algn="l" fontAlgn="ctr">
                        <a:buNone/>
                      </a:pPr>
                      <a:r>
                        <a:rPr lang="en-US" sz="1200" b="0" i="0" u="none" strike="noStrike" dirty="0">
                          <a:solidFill>
                            <a:srgbClr val="000000"/>
                          </a:solidFill>
                          <a:effectLst/>
                          <a:latin typeface="Lora" pitchFamily="2" charset="0"/>
                        </a:rPr>
                        <a:t>Anemia</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91 (20.4)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14 (3.1)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39 (17.6)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8 (3.6)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66718221"/>
                  </a:ext>
                </a:extLst>
              </a:tr>
              <a:tr h="202018">
                <a:tc>
                  <a:txBody>
                    <a:bodyPr/>
                    <a:lstStyle/>
                    <a:p>
                      <a:pPr algn="l" fontAlgn="ctr">
                        <a:buNone/>
                      </a:pPr>
                      <a:r>
                        <a:rPr lang="en-US" sz="1200" b="0" i="0" u="none" strike="noStrike">
                          <a:solidFill>
                            <a:srgbClr val="000000"/>
                          </a:solidFill>
                          <a:effectLst/>
                          <a:latin typeface="Lora" pitchFamily="2" charset="0"/>
                        </a:rPr>
                        <a:t>Arthralgia</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55 (12.4)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5 (1.1)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25 (11.3)</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8777536"/>
                  </a:ext>
                </a:extLst>
              </a:tr>
              <a:tr h="202018">
                <a:tc>
                  <a:txBody>
                    <a:bodyPr/>
                    <a:lstStyle/>
                    <a:p>
                      <a:pPr algn="l" fontAlgn="ctr">
                        <a:buNone/>
                      </a:pPr>
                      <a:r>
                        <a:rPr lang="en-US" sz="1200" b="0" i="0" u="none" strike="noStrike" dirty="0">
                          <a:solidFill>
                            <a:srgbClr val="000000"/>
                          </a:solidFill>
                          <a:effectLst/>
                          <a:latin typeface="Lora" pitchFamily="2" charset="0"/>
                        </a:rPr>
                        <a:t>Urinary tract infection</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52 (11.7)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8 (1.8)</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17 (7.7)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622445025"/>
                  </a:ext>
                </a:extLst>
              </a:tr>
              <a:tr h="202018">
                <a:tc>
                  <a:txBody>
                    <a:bodyPr/>
                    <a:lstStyle/>
                    <a:p>
                      <a:pPr algn="l" fontAlgn="ctr">
                        <a:buNone/>
                      </a:pPr>
                      <a:r>
                        <a:rPr lang="en-US" sz="1200" b="0" i="0" u="none" strike="noStrike">
                          <a:solidFill>
                            <a:srgbClr val="000000"/>
                          </a:solidFill>
                          <a:effectLst/>
                          <a:latin typeface="Lora" pitchFamily="2" charset="0"/>
                        </a:rPr>
                        <a:t>Back pain</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43 (9.7)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 (1.1)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23 (10.4)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 (0.9)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9330414"/>
                  </a:ext>
                </a:extLst>
              </a:tr>
              <a:tr h="206800">
                <a:tc>
                  <a:txBody>
                    <a:bodyPr/>
                    <a:lstStyle/>
                    <a:p>
                      <a:pPr algn="l" fontAlgn="ctr">
                        <a:buNone/>
                      </a:pPr>
                      <a:r>
                        <a:rPr lang="en-US" sz="1200" b="0" i="0" u="none" strike="noStrike" dirty="0">
                          <a:solidFill>
                            <a:srgbClr val="000000"/>
                          </a:solidFill>
                          <a:effectLst/>
                          <a:latin typeface="Lora" pitchFamily="2" charset="0"/>
                        </a:rPr>
                        <a:t>Increased aspartate aminotransferase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43 (9.7)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10 (2.2)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17 (7.7)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325561405"/>
                  </a:ext>
                </a:extLst>
              </a:tr>
              <a:tr h="202018">
                <a:tc>
                  <a:txBody>
                    <a:bodyPr/>
                    <a:lstStyle/>
                    <a:p>
                      <a:pPr algn="l" fontAlgn="ctr">
                        <a:buNone/>
                      </a:pPr>
                      <a:r>
                        <a:rPr lang="en-US" sz="1200" b="0" i="0" u="none" strike="noStrike">
                          <a:solidFill>
                            <a:srgbClr val="000000"/>
                          </a:solidFill>
                          <a:effectLst/>
                          <a:latin typeface="Lora" pitchFamily="2" charset="0"/>
                        </a:rPr>
                        <a:t>Constipation</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42 (9.4)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16 (7.2)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530745"/>
                  </a:ext>
                </a:extLst>
              </a:tr>
              <a:tr h="202018">
                <a:tc>
                  <a:txBody>
                    <a:bodyPr/>
                    <a:lstStyle/>
                    <a:p>
                      <a:pPr algn="l" fontAlgn="ctr">
                        <a:buNone/>
                      </a:pPr>
                      <a:r>
                        <a:rPr lang="en-US" sz="1200" b="0" i="0" u="none" strike="noStrike" dirty="0">
                          <a:solidFill>
                            <a:srgbClr val="000000"/>
                          </a:solidFill>
                          <a:effectLst/>
                          <a:latin typeface="Lora" pitchFamily="2" charset="0"/>
                        </a:rPr>
                        <a:t>Hot flush</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41 (9.2)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16 (7.2)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262125496"/>
                  </a:ext>
                </a:extLst>
              </a:tr>
              <a:tr h="202018">
                <a:tc>
                  <a:txBody>
                    <a:bodyPr/>
                    <a:lstStyle/>
                    <a:p>
                      <a:pPr algn="l" fontAlgn="ctr">
                        <a:buNone/>
                      </a:pPr>
                      <a:r>
                        <a:rPr lang="en-US" sz="1200" b="0" i="0" u="none" strike="noStrike">
                          <a:solidFill>
                            <a:srgbClr val="000000"/>
                          </a:solidFill>
                          <a:effectLst/>
                          <a:latin typeface="Lora" pitchFamily="2" charset="0"/>
                        </a:rPr>
                        <a:t>Increased alanine aminotransferase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40 (9.0)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9 (2.0)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18 (8.1)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490656"/>
                  </a:ext>
                </a:extLst>
              </a:tr>
              <a:tr h="202018">
                <a:tc>
                  <a:txBody>
                    <a:bodyPr/>
                    <a:lstStyle/>
                    <a:p>
                      <a:pPr algn="l" fontAlgn="ctr">
                        <a:buNone/>
                      </a:pPr>
                      <a:r>
                        <a:rPr lang="en-US" sz="1200" b="0" i="0" u="none" strike="noStrike" dirty="0">
                          <a:solidFill>
                            <a:srgbClr val="000000"/>
                          </a:solidFill>
                          <a:effectLst/>
                          <a:latin typeface="Lora" pitchFamily="2" charset="0"/>
                        </a:rPr>
                        <a:t>Pain in extremity</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38 (8.5)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20 (9.0)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 (1.8)</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245623063"/>
                  </a:ext>
                </a:extLst>
              </a:tr>
              <a:tr h="202018">
                <a:tc>
                  <a:txBody>
                    <a:bodyPr/>
                    <a:lstStyle/>
                    <a:p>
                      <a:pPr algn="l" fontAlgn="ctr">
                        <a:buNone/>
                      </a:pPr>
                      <a:r>
                        <a:rPr lang="en-US" sz="1200" b="0" i="0" u="none" strike="noStrike">
                          <a:solidFill>
                            <a:srgbClr val="000000"/>
                          </a:solidFill>
                          <a:effectLst/>
                          <a:latin typeface="Lora" pitchFamily="2" charset="0"/>
                        </a:rPr>
                        <a:t>Hypertension</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38 (8.5)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19 (4.3)</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19 (8.6)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8 (3.6)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2180547"/>
                  </a:ext>
                </a:extLst>
              </a:tr>
              <a:tr h="202018">
                <a:tc>
                  <a:txBody>
                    <a:bodyPr/>
                    <a:lstStyle/>
                    <a:p>
                      <a:pPr algn="l" fontAlgn="ctr">
                        <a:buNone/>
                      </a:pPr>
                      <a:r>
                        <a:rPr lang="en-US" sz="1200" b="0" i="0" u="none" strike="noStrike" dirty="0">
                          <a:solidFill>
                            <a:srgbClr val="000000"/>
                          </a:solidFill>
                          <a:effectLst/>
                          <a:latin typeface="Lora" pitchFamily="2" charset="0"/>
                        </a:rPr>
                        <a:t>Bone pain</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33 (7.4)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9 (2.0)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27 (12.2)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 (1.4)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403352376"/>
                  </a:ext>
                </a:extLst>
              </a:tr>
              <a:tr h="202018">
                <a:tc>
                  <a:txBody>
                    <a:bodyPr/>
                    <a:lstStyle/>
                    <a:p>
                      <a:pPr algn="l" fontAlgn="ctr">
                        <a:buNone/>
                      </a:pPr>
                      <a:r>
                        <a:rPr lang="en-US" sz="1200" b="0" i="0" u="none" strike="noStrike">
                          <a:solidFill>
                            <a:srgbClr val="000000"/>
                          </a:solidFill>
                          <a:effectLst/>
                          <a:latin typeface="Lora" pitchFamily="2" charset="0"/>
                        </a:rPr>
                        <a:t>Increased weight</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33 (7.4)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4 (0.9)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17 (7.7)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4673336"/>
                  </a:ext>
                </a:extLst>
              </a:tr>
              <a:tr h="202018">
                <a:tc>
                  <a:txBody>
                    <a:bodyPr/>
                    <a:lstStyle/>
                    <a:p>
                      <a:pPr algn="l" fontAlgn="ctr">
                        <a:buNone/>
                      </a:pPr>
                      <a:r>
                        <a:rPr lang="en-US" sz="1200" b="0" i="0" u="none" strike="noStrike" dirty="0">
                          <a:solidFill>
                            <a:srgbClr val="000000"/>
                          </a:solidFill>
                          <a:effectLst/>
                          <a:latin typeface="Lora" pitchFamily="2" charset="0"/>
                        </a:rPr>
                        <a:t>COVID-19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32 (7.2)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15 (6.8)</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 (0.9)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27069495"/>
                  </a:ext>
                </a:extLst>
              </a:tr>
              <a:tr h="202018">
                <a:tc>
                  <a:txBody>
                    <a:bodyPr/>
                    <a:lstStyle/>
                    <a:p>
                      <a:pPr algn="l" fontAlgn="ctr">
                        <a:buNone/>
                      </a:pPr>
                      <a:r>
                        <a:rPr lang="en-US" sz="1200" b="0" i="0" u="none" strike="noStrike">
                          <a:solidFill>
                            <a:srgbClr val="000000"/>
                          </a:solidFill>
                          <a:effectLst/>
                          <a:latin typeface="Lora" pitchFamily="2" charset="0"/>
                        </a:rPr>
                        <a:t>Increased alkaline phosphatase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30 (6.7)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13 (5.9)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 (1.4)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4465220"/>
                  </a:ext>
                </a:extLst>
              </a:tr>
              <a:tr h="202018">
                <a:tc>
                  <a:txBody>
                    <a:bodyPr/>
                    <a:lstStyle/>
                    <a:p>
                      <a:pPr algn="l" fontAlgn="ctr">
                        <a:buNone/>
                      </a:pPr>
                      <a:r>
                        <a:rPr lang="en-US" sz="1200" b="0" i="0" u="none" strike="noStrike" dirty="0">
                          <a:solidFill>
                            <a:srgbClr val="000000"/>
                          </a:solidFill>
                          <a:effectLst/>
                          <a:latin typeface="Lora" pitchFamily="2" charset="0"/>
                        </a:rPr>
                        <a:t>Insomnia</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28 (6.3)</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 (2.7)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763576018"/>
                  </a:ext>
                </a:extLst>
              </a:tr>
              <a:tr h="202018">
                <a:tc>
                  <a:txBody>
                    <a:bodyPr/>
                    <a:lstStyle/>
                    <a:p>
                      <a:pPr algn="l" fontAlgn="ctr">
                        <a:buNone/>
                      </a:pPr>
                      <a:r>
                        <a:rPr lang="en-US" sz="1200" b="0" i="0" u="none" strike="noStrike">
                          <a:solidFill>
                            <a:srgbClr val="000000"/>
                          </a:solidFill>
                          <a:effectLst/>
                          <a:latin typeface="Lora" pitchFamily="2" charset="0"/>
                        </a:rPr>
                        <a:t>Hyperglycemia</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27 (6.1)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 (0.2)</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8 (3.6)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3359908"/>
                  </a:ext>
                </a:extLst>
              </a:tr>
              <a:tr h="202018">
                <a:tc>
                  <a:txBody>
                    <a:bodyPr/>
                    <a:lstStyle/>
                    <a:p>
                      <a:pPr algn="l" fontAlgn="ctr">
                        <a:buNone/>
                      </a:pPr>
                      <a:r>
                        <a:rPr lang="en-US" sz="1200" b="0" i="0" u="none" strike="noStrike" dirty="0">
                          <a:solidFill>
                            <a:srgbClr val="000000"/>
                          </a:solidFill>
                          <a:effectLst/>
                          <a:latin typeface="Lora" pitchFamily="2" charset="0"/>
                        </a:rPr>
                        <a:t>Fatigue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25 (5.6)</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18 (8.1)</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(0.5)</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149952354"/>
                  </a:ext>
                </a:extLst>
              </a:tr>
              <a:tr h="202018">
                <a:tc>
                  <a:txBody>
                    <a:bodyPr/>
                    <a:lstStyle/>
                    <a:p>
                      <a:pPr algn="l" fontAlgn="ctr">
                        <a:buNone/>
                      </a:pPr>
                      <a:r>
                        <a:rPr lang="en-US" sz="1200" b="0" i="0" u="none" strike="noStrike" dirty="0">
                          <a:solidFill>
                            <a:srgbClr val="000000"/>
                          </a:solidFill>
                          <a:effectLst/>
                          <a:latin typeface="Lora" pitchFamily="2" charset="0"/>
                        </a:rPr>
                        <a:t>Increased creatinine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21 (4.7)</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 (0.4)</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15 (6.8)</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538508"/>
                  </a:ext>
                </a:extLst>
              </a:tr>
              <a:tr h="202018">
                <a:tc>
                  <a:txBody>
                    <a:bodyPr/>
                    <a:lstStyle/>
                    <a:p>
                      <a:pPr algn="l" fontAlgn="ctr">
                        <a:buNone/>
                      </a:pPr>
                      <a:r>
                        <a:rPr lang="en-US" sz="1200" b="0" i="0" u="none" strike="noStrike" dirty="0">
                          <a:solidFill>
                            <a:srgbClr val="000000"/>
                          </a:solidFill>
                          <a:effectLst/>
                          <a:latin typeface="Lora" pitchFamily="2" charset="0"/>
                        </a:rPr>
                        <a:t>Headache</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18 (4.0)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14 (6.3)</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 (0.9)</a:t>
                      </a:r>
                    </a:p>
                  </a:txBody>
                  <a:tcPr marL="4383" marR="4383" marT="438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4294683431"/>
                  </a:ext>
                </a:extLst>
              </a:tr>
            </a:tbl>
          </a:graphicData>
        </a:graphic>
      </p:graphicFrame>
    </p:spTree>
    <p:extLst>
      <p:ext uri="{BB962C8B-B14F-4D97-AF65-F5344CB8AC3E}">
        <p14:creationId xmlns:p14="http://schemas.microsoft.com/office/powerpoint/2010/main" val="3900668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1000-716F-F3D8-5C8A-90B27A0D325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75A1A5-5816-5A18-01D6-95C9427A2456}"/>
              </a:ext>
            </a:extLst>
          </p:cNvPr>
          <p:cNvPicPr>
            <a:picLocks noChangeAspect="1"/>
          </p:cNvPicPr>
          <p:nvPr/>
        </p:nvPicPr>
        <p:blipFill>
          <a:blip r:embed="rId2"/>
          <a:stretch>
            <a:fillRect/>
          </a:stretch>
        </p:blipFill>
        <p:spPr>
          <a:xfrm>
            <a:off x="5733142" y="3871913"/>
            <a:ext cx="3164453" cy="2312732"/>
          </a:xfrm>
          <a:prstGeom prst="rect">
            <a:avLst/>
          </a:prstGeom>
        </p:spPr>
      </p:pic>
      <p:sp>
        <p:nvSpPr>
          <p:cNvPr id="16" name="Text Placeholder 8">
            <a:extLst>
              <a:ext uri="{FF2B5EF4-FFF2-40B4-BE49-F238E27FC236}">
                <a16:creationId xmlns:a16="http://schemas.microsoft.com/office/drawing/2014/main" id="{5F07362C-8099-9311-01C7-4381370BC9AD}"/>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ARASENS Trial</a:t>
            </a:r>
          </a:p>
        </p:txBody>
      </p:sp>
      <p:sp>
        <p:nvSpPr>
          <p:cNvPr id="17" name="TextBox 16">
            <a:extLst>
              <a:ext uri="{FF2B5EF4-FFF2-40B4-BE49-F238E27FC236}">
                <a16:creationId xmlns:a16="http://schemas.microsoft.com/office/drawing/2014/main" id="{70B42859-32E4-B393-F466-5FF41037B17E}"/>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Darolutamide + Docetaxel + ADT</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grpSp>
        <p:nvGrpSpPr>
          <p:cNvPr id="23" name="Group 22">
            <a:extLst>
              <a:ext uri="{FF2B5EF4-FFF2-40B4-BE49-F238E27FC236}">
                <a16:creationId xmlns:a16="http://schemas.microsoft.com/office/drawing/2014/main" id="{4C26C7CE-9826-1469-E057-7B9C8990F55B}"/>
              </a:ext>
            </a:extLst>
          </p:cNvPr>
          <p:cNvGrpSpPr/>
          <p:nvPr/>
        </p:nvGrpSpPr>
        <p:grpSpPr>
          <a:xfrm>
            <a:off x="7056537" y="650559"/>
            <a:ext cx="4890754" cy="2261317"/>
            <a:chOff x="7065866" y="906012"/>
            <a:chExt cx="4890754" cy="2261317"/>
          </a:xfrm>
        </p:grpSpPr>
        <p:pic>
          <p:nvPicPr>
            <p:cNvPr id="22" name="Picture 21">
              <a:extLst>
                <a:ext uri="{FF2B5EF4-FFF2-40B4-BE49-F238E27FC236}">
                  <a16:creationId xmlns:a16="http://schemas.microsoft.com/office/drawing/2014/main" id="{4B97D48D-92B9-AF7A-FA80-E5D6EADEAD91}"/>
                </a:ext>
              </a:extLst>
            </p:cNvPr>
            <p:cNvPicPr>
              <a:picLocks noChangeAspect="1"/>
            </p:cNvPicPr>
            <p:nvPr/>
          </p:nvPicPr>
          <p:blipFill>
            <a:blip r:embed="rId3"/>
            <a:stretch>
              <a:fillRect/>
            </a:stretch>
          </p:blipFill>
          <p:spPr>
            <a:xfrm>
              <a:off x="7065866" y="906012"/>
              <a:ext cx="4890754" cy="2261317"/>
            </a:xfrm>
            <a:prstGeom prst="rect">
              <a:avLst/>
            </a:prstGeom>
          </p:spPr>
        </p:pic>
        <p:sp>
          <p:nvSpPr>
            <p:cNvPr id="40" name="TextBox 39">
              <a:extLst>
                <a:ext uri="{FF2B5EF4-FFF2-40B4-BE49-F238E27FC236}">
                  <a16:creationId xmlns:a16="http://schemas.microsoft.com/office/drawing/2014/main" id="{34963B30-95B5-7BAF-44E7-6A4A65138418}"/>
                </a:ext>
              </a:extLst>
            </p:cNvPr>
            <p:cNvSpPr txBox="1"/>
            <p:nvPr/>
          </p:nvSpPr>
          <p:spPr>
            <a:xfrm>
              <a:off x="7733966" y="2080059"/>
              <a:ext cx="2447602" cy="461665"/>
            </a:xfrm>
            <a:prstGeom prst="rect">
              <a:avLst/>
            </a:prstGeom>
            <a:solidFill>
              <a:srgbClr val="C1E7F1"/>
            </a:solidFill>
            <a:ln>
              <a:solidFill>
                <a:srgbClr val="C1E7F1"/>
              </a:solid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ora" pitchFamily="2" charset="0"/>
                  <a:ea typeface="+mn-ea"/>
                  <a:cs typeface="+mn-cs"/>
                </a:rPr>
                <a:t>HR: </a:t>
              </a:r>
              <a:r>
                <a:rPr kumimoji="0" lang="en-US" sz="1200" b="1" i="0" u="none" strike="noStrike" kern="1200" cap="none" spc="0" normalizeH="0" baseline="0" noProof="0" dirty="0">
                  <a:ln>
                    <a:noFill/>
                  </a:ln>
                  <a:solidFill>
                    <a:prstClr val="black"/>
                  </a:solidFill>
                  <a:effectLst/>
                  <a:uLnTx/>
                  <a:uFillTx/>
                  <a:latin typeface="Lora" pitchFamily="2" charset="0"/>
                  <a:ea typeface="+mn-ea"/>
                  <a:cs typeface="+mn-cs"/>
                </a:rPr>
                <a:t>0.68</a:t>
              </a:r>
              <a:r>
                <a:rPr kumimoji="0" lang="en-US" sz="1200" b="0" i="0" u="none" strike="noStrike" kern="1200" cap="none" spc="0" normalizeH="0" baseline="0" noProof="0" dirty="0">
                  <a:ln>
                    <a:noFill/>
                  </a:ln>
                  <a:solidFill>
                    <a:prstClr val="black"/>
                  </a:solidFill>
                  <a:effectLst/>
                  <a:uLnTx/>
                  <a:uFillTx/>
                  <a:latin typeface="Lora" pitchFamily="2" charset="0"/>
                  <a:ea typeface="+mn-ea"/>
                  <a:cs typeface="+mn-cs"/>
                </a:rPr>
                <a:t> (95% CI, 0.57 to 0.80)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ora" pitchFamily="2" charset="0"/>
                  <a:ea typeface="+mn-ea"/>
                  <a:cs typeface="+mn-cs"/>
                </a:rPr>
                <a:t>P &lt; .001</a:t>
              </a:r>
            </a:p>
          </p:txBody>
        </p:sp>
      </p:grpSp>
      <p:sp>
        <p:nvSpPr>
          <p:cNvPr id="43" name="Rounded Rectangle 10">
            <a:extLst>
              <a:ext uri="{FF2B5EF4-FFF2-40B4-BE49-F238E27FC236}">
                <a16:creationId xmlns:a16="http://schemas.microsoft.com/office/drawing/2014/main" id="{5BA0AB35-4B49-EE78-2B30-08DA86F643CB}"/>
              </a:ext>
            </a:extLst>
          </p:cNvPr>
          <p:cNvSpPr/>
          <p:nvPr/>
        </p:nvSpPr>
        <p:spPr>
          <a:xfrm>
            <a:off x="1491669" y="2031865"/>
            <a:ext cx="3537531"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Study Design</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44" name="Rounded Rectangle 10">
            <a:extLst>
              <a:ext uri="{FF2B5EF4-FFF2-40B4-BE49-F238E27FC236}">
                <a16:creationId xmlns:a16="http://schemas.microsoft.com/office/drawing/2014/main" id="{C9F2ACD6-45DA-89C2-8FE5-32CCE5624C55}"/>
              </a:ext>
            </a:extLst>
          </p:cNvPr>
          <p:cNvSpPr/>
          <p:nvPr/>
        </p:nvSpPr>
        <p:spPr>
          <a:xfrm>
            <a:off x="8493686" y="423481"/>
            <a:ext cx="2314724"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Overall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47" name="Text Placeholder 9">
            <a:extLst>
              <a:ext uri="{FF2B5EF4-FFF2-40B4-BE49-F238E27FC236}">
                <a16:creationId xmlns:a16="http://schemas.microsoft.com/office/drawing/2014/main" id="{6FED4834-2704-581A-B58D-0C2737F5F9CF}"/>
              </a:ext>
            </a:extLst>
          </p:cNvPr>
          <p:cNvSpPr>
            <a:spLocks noGrp="1"/>
          </p:cNvSpPr>
          <p:nvPr>
            <p:ph type="body" sz="quarter" idx="30"/>
          </p:nvPr>
        </p:nvSpPr>
        <p:spPr>
          <a:xfrm>
            <a:off x="1666808" y="6478010"/>
            <a:ext cx="9637296" cy="266700"/>
          </a:xfrm>
        </p:spPr>
        <p:txBody>
          <a:bodyPr/>
          <a:lstStyle/>
          <a:p>
            <a:r>
              <a:rPr lang="en-US" b="0" dirty="0"/>
              <a:t>Smith M et al., NEJM, 2022; Hussain M et al., JCO, 2023</a:t>
            </a:r>
          </a:p>
        </p:txBody>
      </p:sp>
      <p:pic>
        <p:nvPicPr>
          <p:cNvPr id="33" name="Picture 32">
            <a:extLst>
              <a:ext uri="{FF2B5EF4-FFF2-40B4-BE49-F238E27FC236}">
                <a16:creationId xmlns:a16="http://schemas.microsoft.com/office/drawing/2014/main" id="{78C9B62A-8389-9556-3195-82C68693006E}"/>
              </a:ext>
            </a:extLst>
          </p:cNvPr>
          <p:cNvPicPr>
            <a:picLocks noChangeAspect="1"/>
          </p:cNvPicPr>
          <p:nvPr/>
        </p:nvPicPr>
        <p:blipFill>
          <a:blip r:embed="rId4"/>
          <a:stretch>
            <a:fillRect/>
          </a:stretch>
        </p:blipFill>
        <p:spPr>
          <a:xfrm>
            <a:off x="9036996" y="3871913"/>
            <a:ext cx="3155004" cy="2276651"/>
          </a:xfrm>
          <a:prstGeom prst="rect">
            <a:avLst/>
          </a:prstGeom>
        </p:spPr>
      </p:pic>
      <p:sp>
        <p:nvSpPr>
          <p:cNvPr id="35" name="Rounded Rectangle 10">
            <a:extLst>
              <a:ext uri="{FF2B5EF4-FFF2-40B4-BE49-F238E27FC236}">
                <a16:creationId xmlns:a16="http://schemas.microsoft.com/office/drawing/2014/main" id="{2A81AFB9-10CD-8B82-7E03-DACA254C9F6C}"/>
              </a:ext>
            </a:extLst>
          </p:cNvPr>
          <p:cNvSpPr/>
          <p:nvPr/>
        </p:nvSpPr>
        <p:spPr>
          <a:xfrm>
            <a:off x="6062017" y="3357396"/>
            <a:ext cx="2706553" cy="247869"/>
          </a:xfrm>
          <a:prstGeom prst="roundRect">
            <a:avLst/>
          </a:prstGeom>
          <a:solidFill>
            <a:schemeClr val="accent2">
              <a:lumMod val="20000"/>
              <a:lumOff val="80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High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sp>
        <p:nvSpPr>
          <p:cNvPr id="37" name="Rounded Rectangle 10">
            <a:extLst>
              <a:ext uri="{FF2B5EF4-FFF2-40B4-BE49-F238E27FC236}">
                <a16:creationId xmlns:a16="http://schemas.microsoft.com/office/drawing/2014/main" id="{365349A9-1F04-695F-546E-2B24672F5123}"/>
              </a:ext>
            </a:extLst>
          </p:cNvPr>
          <p:cNvSpPr/>
          <p:nvPr/>
        </p:nvSpPr>
        <p:spPr>
          <a:xfrm>
            <a:off x="9375907" y="3353427"/>
            <a:ext cx="2706553" cy="247869"/>
          </a:xfrm>
          <a:prstGeom prst="roundRect">
            <a:avLst/>
          </a:prstGeom>
          <a:solidFill>
            <a:schemeClr val="accent6">
              <a:lumMod val="20000"/>
              <a:lumOff val="8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rPr>
              <a:t>Low volume</a:t>
            </a:r>
            <a:endParaRPr kumimoji="0" lang="pt-BR" sz="1400" b="0" i="0" u="none" strike="noStrike" kern="1200" cap="none" spc="0" normalizeH="0" baseline="0" noProof="0" dirty="0">
              <a:ln>
                <a:noFill/>
              </a:ln>
              <a:solidFill>
                <a:prstClr val="black"/>
              </a:solidFill>
              <a:effectLst/>
              <a:uLnTx/>
              <a:uFillTx/>
              <a:latin typeface="Lora" pitchFamily="2" charset="0"/>
              <a:ea typeface="+mn-ea"/>
              <a:cs typeface="Arial" panose="020B0604020202020204" pitchFamily="34" charset="0"/>
            </a:endParaRPr>
          </a:p>
        </p:txBody>
      </p:sp>
      <p:pic>
        <p:nvPicPr>
          <p:cNvPr id="62" name="Picture 61">
            <a:extLst>
              <a:ext uri="{FF2B5EF4-FFF2-40B4-BE49-F238E27FC236}">
                <a16:creationId xmlns:a16="http://schemas.microsoft.com/office/drawing/2014/main" id="{87B04025-2D4C-B5AC-9CEE-D18A450E7818}"/>
              </a:ext>
            </a:extLst>
          </p:cNvPr>
          <p:cNvPicPr>
            <a:picLocks noChangeAspect="1"/>
          </p:cNvPicPr>
          <p:nvPr/>
        </p:nvPicPr>
        <p:blipFill>
          <a:blip r:embed="rId5"/>
          <a:stretch>
            <a:fillRect/>
          </a:stretch>
        </p:blipFill>
        <p:spPr>
          <a:xfrm>
            <a:off x="221172" y="2671867"/>
            <a:ext cx="5612179" cy="3512778"/>
          </a:xfrm>
          <a:prstGeom prst="rect">
            <a:avLst/>
          </a:prstGeom>
        </p:spPr>
      </p:pic>
    </p:spTree>
    <p:extLst>
      <p:ext uri="{BB962C8B-B14F-4D97-AF65-F5344CB8AC3E}">
        <p14:creationId xmlns:p14="http://schemas.microsoft.com/office/powerpoint/2010/main" val="3750420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DFA7-6BBC-92CE-28AB-7CC2E9B7827C}"/>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F04C7333-50C8-A0F3-7CF3-9F1B1E7FCCCF}"/>
              </a:ext>
            </a:extLst>
          </p:cNvPr>
          <p:cNvSpPr>
            <a:spLocks noGrp="1"/>
          </p:cNvSpPr>
          <p:nvPr>
            <p:ph type="body" sz="quarter" idx="25"/>
          </p:nvPr>
        </p:nvSpPr>
        <p:spPr>
          <a:xfrm>
            <a:off x="534998" y="340630"/>
            <a:ext cx="11054039" cy="565382"/>
          </a:xfrm>
        </p:spPr>
        <p:txBody>
          <a:bodyPr>
            <a:normAutofit/>
          </a:bodyPr>
          <a:lstStyle/>
          <a:p>
            <a:r>
              <a:rPr lang="en-US" sz="3000" b="1" dirty="0">
                <a:solidFill>
                  <a:srgbClr val="002060"/>
                </a:solidFill>
              </a:rPr>
              <a:t>Phase III ARASENS Trial</a:t>
            </a:r>
          </a:p>
        </p:txBody>
      </p:sp>
      <p:sp>
        <p:nvSpPr>
          <p:cNvPr id="17" name="TextBox 16">
            <a:extLst>
              <a:ext uri="{FF2B5EF4-FFF2-40B4-BE49-F238E27FC236}">
                <a16:creationId xmlns:a16="http://schemas.microsoft.com/office/drawing/2014/main" id="{A823A9F1-F4B6-DB30-74B0-A6DAD35903DC}"/>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Darolutamide + Docetaxel + ADT</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sp>
        <p:nvSpPr>
          <p:cNvPr id="47" name="Text Placeholder 9">
            <a:extLst>
              <a:ext uri="{FF2B5EF4-FFF2-40B4-BE49-F238E27FC236}">
                <a16:creationId xmlns:a16="http://schemas.microsoft.com/office/drawing/2014/main" id="{9FB4091F-151C-63C3-42BF-B1FEC7F7B0A1}"/>
              </a:ext>
            </a:extLst>
          </p:cNvPr>
          <p:cNvSpPr>
            <a:spLocks noGrp="1"/>
          </p:cNvSpPr>
          <p:nvPr>
            <p:ph type="body" sz="quarter" idx="30"/>
          </p:nvPr>
        </p:nvSpPr>
        <p:spPr>
          <a:xfrm>
            <a:off x="1666808" y="6478010"/>
            <a:ext cx="9637296" cy="266700"/>
          </a:xfrm>
        </p:spPr>
        <p:txBody>
          <a:bodyPr/>
          <a:lstStyle/>
          <a:p>
            <a:r>
              <a:rPr lang="en-US" b="0" dirty="0"/>
              <a:t>Smith M et al., NEJM, 2022</a:t>
            </a:r>
          </a:p>
        </p:txBody>
      </p:sp>
      <p:pic>
        <p:nvPicPr>
          <p:cNvPr id="25" name="Picture 24">
            <a:extLst>
              <a:ext uri="{FF2B5EF4-FFF2-40B4-BE49-F238E27FC236}">
                <a16:creationId xmlns:a16="http://schemas.microsoft.com/office/drawing/2014/main" id="{6DC959D8-CB80-6713-9307-37690DF8E13D}"/>
              </a:ext>
            </a:extLst>
          </p:cNvPr>
          <p:cNvPicPr>
            <a:picLocks noChangeAspect="1"/>
          </p:cNvPicPr>
          <p:nvPr/>
        </p:nvPicPr>
        <p:blipFill>
          <a:blip r:embed="rId3"/>
          <a:srcRect t="8641"/>
          <a:stretch>
            <a:fillRect/>
          </a:stretch>
        </p:blipFill>
        <p:spPr>
          <a:xfrm>
            <a:off x="447472" y="1489537"/>
            <a:ext cx="4951379" cy="2236902"/>
          </a:xfrm>
          <a:prstGeom prst="rect">
            <a:avLst/>
          </a:prstGeom>
        </p:spPr>
      </p:pic>
      <p:pic>
        <p:nvPicPr>
          <p:cNvPr id="27" name="Picture 26">
            <a:extLst>
              <a:ext uri="{FF2B5EF4-FFF2-40B4-BE49-F238E27FC236}">
                <a16:creationId xmlns:a16="http://schemas.microsoft.com/office/drawing/2014/main" id="{15085397-ED22-923F-0391-540E5E3D5459}"/>
              </a:ext>
            </a:extLst>
          </p:cNvPr>
          <p:cNvPicPr>
            <a:picLocks noChangeAspect="1"/>
          </p:cNvPicPr>
          <p:nvPr/>
        </p:nvPicPr>
        <p:blipFill>
          <a:blip r:embed="rId4"/>
          <a:srcRect t="10678"/>
          <a:stretch>
            <a:fillRect/>
          </a:stretch>
        </p:blipFill>
        <p:spPr>
          <a:xfrm>
            <a:off x="282542" y="3793355"/>
            <a:ext cx="5116309" cy="2351170"/>
          </a:xfrm>
          <a:prstGeom prst="rect">
            <a:avLst/>
          </a:prstGeom>
        </p:spPr>
      </p:pic>
      <p:sp>
        <p:nvSpPr>
          <p:cNvPr id="28" name="Rounded Rectangle 10">
            <a:extLst>
              <a:ext uri="{FF2B5EF4-FFF2-40B4-BE49-F238E27FC236}">
                <a16:creationId xmlns:a16="http://schemas.microsoft.com/office/drawing/2014/main" id="{3FC5CD95-3BC8-070B-7801-F41EC6F36786}"/>
              </a:ext>
            </a:extLst>
          </p:cNvPr>
          <p:cNvSpPr/>
          <p:nvPr/>
        </p:nvSpPr>
        <p:spPr>
          <a:xfrm>
            <a:off x="1788086" y="1423378"/>
            <a:ext cx="2314724"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CRPC</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
        <p:nvSpPr>
          <p:cNvPr id="29" name="Rounded Rectangle 10">
            <a:extLst>
              <a:ext uri="{FF2B5EF4-FFF2-40B4-BE49-F238E27FC236}">
                <a16:creationId xmlns:a16="http://schemas.microsoft.com/office/drawing/2014/main" id="{4C87B447-1CEB-BF13-75E0-9BFB6ECB61AA}"/>
              </a:ext>
            </a:extLst>
          </p:cNvPr>
          <p:cNvSpPr/>
          <p:nvPr/>
        </p:nvSpPr>
        <p:spPr>
          <a:xfrm>
            <a:off x="1788086" y="3792598"/>
            <a:ext cx="2495753"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Time to pain progression</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C5C560B3-4ED7-14B0-AE7F-C68E90AB1575}"/>
              </a:ext>
            </a:extLst>
          </p:cNvPr>
          <p:cNvGraphicFramePr>
            <a:graphicFrameLocks noGrp="1"/>
          </p:cNvGraphicFramePr>
          <p:nvPr/>
        </p:nvGraphicFramePr>
        <p:xfrm>
          <a:off x="6087370" y="1235458"/>
          <a:ext cx="5889800" cy="4899762"/>
        </p:xfrm>
        <a:graphic>
          <a:graphicData uri="http://schemas.openxmlformats.org/drawingml/2006/table">
            <a:tbl>
              <a:tblPr/>
              <a:tblGrid>
                <a:gridCol w="2542592">
                  <a:extLst>
                    <a:ext uri="{9D8B030D-6E8A-4147-A177-3AD203B41FA5}">
                      <a16:colId xmlns:a16="http://schemas.microsoft.com/office/drawing/2014/main" val="3123950145"/>
                    </a:ext>
                  </a:extLst>
                </a:gridCol>
                <a:gridCol w="1845256">
                  <a:extLst>
                    <a:ext uri="{9D8B030D-6E8A-4147-A177-3AD203B41FA5}">
                      <a16:colId xmlns:a16="http://schemas.microsoft.com/office/drawing/2014/main" val="2731036157"/>
                    </a:ext>
                  </a:extLst>
                </a:gridCol>
                <a:gridCol w="1501952">
                  <a:extLst>
                    <a:ext uri="{9D8B030D-6E8A-4147-A177-3AD203B41FA5}">
                      <a16:colId xmlns:a16="http://schemas.microsoft.com/office/drawing/2014/main" val="3267451089"/>
                    </a:ext>
                  </a:extLst>
                </a:gridCol>
              </a:tblGrid>
              <a:tr h="578698">
                <a:tc>
                  <a:txBody>
                    <a:bodyPr/>
                    <a:lstStyle/>
                    <a:p>
                      <a:pPr algn="l" fontAlgn="t">
                        <a:buNone/>
                      </a:pPr>
                      <a:r>
                        <a:rPr lang="en-US" sz="1200" b="1" i="0" u="none" strike="noStrike" dirty="0">
                          <a:solidFill>
                            <a:schemeClr val="bg1"/>
                          </a:solidFill>
                          <a:effectLst/>
                          <a:latin typeface="Lora" pitchFamily="2" charset="0"/>
                        </a:rPr>
                        <a:t>Adverse Event</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 N (%)</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pt-BR" sz="1200" b="1" i="0" u="none" strike="noStrike" dirty="0">
                          <a:solidFill>
                            <a:schemeClr val="bg1"/>
                          </a:solidFill>
                          <a:effectLst/>
                          <a:latin typeface="Lora" pitchFamily="2" charset="0"/>
                        </a:rPr>
                        <a:t>Darolutamide–ADT–Docetaxel </a:t>
                      </a:r>
                      <a:br>
                        <a:rPr lang="pt-BR" sz="1200" b="1" i="0" u="none" strike="noStrike" dirty="0">
                          <a:solidFill>
                            <a:schemeClr val="bg1"/>
                          </a:solidFill>
                          <a:effectLst/>
                          <a:latin typeface="Lora" pitchFamily="2" charset="0"/>
                        </a:rPr>
                      </a:br>
                      <a:r>
                        <a:rPr lang="pt-BR" sz="1200" b="1" i="0" u="none" strike="noStrike" dirty="0">
                          <a:solidFill>
                            <a:schemeClr val="bg1"/>
                          </a:solidFill>
                          <a:effectLst/>
                          <a:latin typeface="Lora" pitchFamily="2" charset="0"/>
                        </a:rPr>
                        <a:t>(N=652)</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pt-BR" sz="1200" b="1" i="0" u="none" strike="noStrike" dirty="0">
                          <a:solidFill>
                            <a:schemeClr val="bg1"/>
                          </a:solidFill>
                          <a:effectLst/>
                          <a:latin typeface="Lora" pitchFamily="2" charset="0"/>
                        </a:rPr>
                        <a:t>Placebo–ADT–Docetaxel </a:t>
                      </a:r>
                      <a:br>
                        <a:rPr lang="pt-BR" sz="1200" b="1" i="0" u="none" strike="noStrike" dirty="0">
                          <a:solidFill>
                            <a:schemeClr val="bg1"/>
                          </a:solidFill>
                          <a:effectLst/>
                          <a:latin typeface="Lora" pitchFamily="2" charset="0"/>
                        </a:rPr>
                      </a:br>
                      <a:r>
                        <a:rPr lang="pt-BR" sz="1200" b="1" i="0" u="none" strike="noStrike" dirty="0">
                          <a:solidFill>
                            <a:schemeClr val="bg1"/>
                          </a:solidFill>
                          <a:effectLst/>
                          <a:latin typeface="Lora" pitchFamily="2" charset="0"/>
                        </a:rPr>
                        <a:t>(N=650)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802674008"/>
                  </a:ext>
                </a:extLst>
              </a:tr>
              <a:tr h="196412">
                <a:tc>
                  <a:txBody>
                    <a:bodyPr/>
                    <a:lstStyle/>
                    <a:p>
                      <a:pPr algn="l" fontAlgn="t">
                        <a:buNone/>
                      </a:pPr>
                      <a:r>
                        <a:rPr lang="en-US" sz="1200" b="1" i="0" u="none" strike="noStrike" dirty="0">
                          <a:solidFill>
                            <a:srgbClr val="000000"/>
                          </a:solidFill>
                          <a:effectLst/>
                          <a:latin typeface="Lora" pitchFamily="2" charset="0"/>
                        </a:rPr>
                        <a:t>Any adverse event</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649 (99.5)</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643 (98.9)</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423474489"/>
                  </a:ext>
                </a:extLst>
              </a:tr>
              <a:tr h="196412">
                <a:tc gridSpan="3">
                  <a:txBody>
                    <a:bodyPr/>
                    <a:lstStyle/>
                    <a:p>
                      <a:pPr algn="l" fontAlgn="t">
                        <a:buNone/>
                      </a:pPr>
                      <a:r>
                        <a:rPr lang="en-US" sz="1200" b="1" i="0" u="none" strike="noStrike" dirty="0">
                          <a:solidFill>
                            <a:srgbClr val="000000"/>
                          </a:solidFill>
                          <a:effectLst/>
                          <a:latin typeface="Lora" pitchFamily="2" charset="0"/>
                        </a:rPr>
                        <a:t>Worst grade</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4782605"/>
                  </a:ext>
                </a:extLst>
              </a:tr>
              <a:tr h="196412">
                <a:tc>
                  <a:txBody>
                    <a:bodyPr/>
                    <a:lstStyle/>
                    <a:p>
                      <a:pPr algn="l" fontAlgn="t">
                        <a:buNone/>
                      </a:pPr>
                      <a:r>
                        <a:rPr lang="en-US" sz="1200" b="0" i="0" u="none" strike="noStrike" dirty="0">
                          <a:solidFill>
                            <a:srgbClr val="000000"/>
                          </a:solidFill>
                          <a:effectLst/>
                          <a:latin typeface="Lora" pitchFamily="2" charset="0"/>
                        </a:rPr>
                        <a:t>Grade 1</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28 (4.3)</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35 (5.4)</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5734161"/>
                  </a:ext>
                </a:extLst>
              </a:tr>
              <a:tr h="196412">
                <a:tc>
                  <a:txBody>
                    <a:bodyPr/>
                    <a:lstStyle/>
                    <a:p>
                      <a:pPr algn="l" fontAlgn="t">
                        <a:buNone/>
                      </a:pPr>
                      <a:r>
                        <a:rPr lang="en-US" sz="1200" b="0" i="0" u="none" strike="noStrike">
                          <a:solidFill>
                            <a:srgbClr val="000000"/>
                          </a:solidFill>
                          <a:effectLst/>
                          <a:latin typeface="Lora" pitchFamily="2" charset="0"/>
                        </a:rPr>
                        <a:t>Grade 2</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162 (24.8)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169 (26.0)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5349607"/>
                  </a:ext>
                </a:extLst>
              </a:tr>
              <a:tr h="196412">
                <a:tc>
                  <a:txBody>
                    <a:bodyPr/>
                    <a:lstStyle/>
                    <a:p>
                      <a:pPr algn="l" fontAlgn="t">
                        <a:buNone/>
                      </a:pPr>
                      <a:r>
                        <a:rPr lang="en-US" sz="1200" b="0" i="0" u="none" strike="noStrike">
                          <a:solidFill>
                            <a:srgbClr val="000000"/>
                          </a:solidFill>
                          <a:effectLst/>
                          <a:latin typeface="Lora" pitchFamily="2" charset="0"/>
                        </a:rPr>
                        <a:t>Grade 3</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248 (38.0)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232 (35.7)</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3970588"/>
                  </a:ext>
                </a:extLst>
              </a:tr>
              <a:tr h="196412">
                <a:tc>
                  <a:txBody>
                    <a:bodyPr/>
                    <a:lstStyle/>
                    <a:p>
                      <a:pPr algn="l" fontAlgn="t">
                        <a:buNone/>
                      </a:pPr>
                      <a:r>
                        <a:rPr lang="en-US" sz="1200" b="0" i="0" u="none" strike="noStrike">
                          <a:solidFill>
                            <a:srgbClr val="000000"/>
                          </a:solidFill>
                          <a:effectLst/>
                          <a:latin typeface="Lora" pitchFamily="2" charset="0"/>
                        </a:rPr>
                        <a:t>Grade 4</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183 (28.1)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181 (27.8)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3786"/>
                  </a:ext>
                </a:extLst>
              </a:tr>
              <a:tr h="196412">
                <a:tc>
                  <a:txBody>
                    <a:bodyPr/>
                    <a:lstStyle/>
                    <a:p>
                      <a:pPr algn="l" fontAlgn="t">
                        <a:buNone/>
                      </a:pPr>
                      <a:r>
                        <a:rPr lang="en-US" sz="1200" b="0" i="0" u="none" strike="noStrike">
                          <a:solidFill>
                            <a:srgbClr val="000000"/>
                          </a:solidFill>
                          <a:effectLst/>
                          <a:latin typeface="Lora" pitchFamily="2" charset="0"/>
                        </a:rPr>
                        <a:t>Grade 5</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27 (4.1)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26 (4.0)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626039"/>
                  </a:ext>
                </a:extLst>
              </a:tr>
              <a:tr h="196412">
                <a:tc>
                  <a:txBody>
                    <a:bodyPr/>
                    <a:lstStyle/>
                    <a:p>
                      <a:pPr algn="l" fontAlgn="t">
                        <a:buNone/>
                      </a:pPr>
                      <a:r>
                        <a:rPr lang="en-US" sz="1200" b="1" i="0" u="none" strike="noStrike" dirty="0">
                          <a:solidFill>
                            <a:srgbClr val="000000"/>
                          </a:solidFill>
                          <a:effectLst/>
                          <a:latin typeface="Lora" pitchFamily="2" charset="0"/>
                        </a:rPr>
                        <a:t>Serious adverse event</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292 (44.8)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275 (42.3)</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622773320"/>
                  </a:ext>
                </a:extLst>
              </a:tr>
              <a:tr h="196412">
                <a:tc gridSpan="3">
                  <a:txBody>
                    <a:bodyPr/>
                    <a:lstStyle/>
                    <a:p>
                      <a:pPr algn="l" fontAlgn="t">
                        <a:buNone/>
                      </a:pPr>
                      <a:r>
                        <a:rPr lang="en-US" sz="1200" b="1" i="0" u="none" strike="noStrike" dirty="0">
                          <a:solidFill>
                            <a:srgbClr val="000000"/>
                          </a:solidFill>
                          <a:effectLst/>
                          <a:latin typeface="Lora" pitchFamily="2" charset="0"/>
                        </a:rPr>
                        <a:t>Adverse event leading to permanent discontinuation of trial agent</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2217792"/>
                  </a:ext>
                </a:extLst>
              </a:tr>
              <a:tr h="196412">
                <a:tc>
                  <a:txBody>
                    <a:bodyPr/>
                    <a:lstStyle/>
                    <a:p>
                      <a:pPr algn="l" fontAlgn="t">
                        <a:buNone/>
                      </a:pPr>
                      <a:r>
                        <a:rPr lang="en-US" sz="1200" b="0" i="0" u="none" strike="noStrike" dirty="0">
                          <a:solidFill>
                            <a:srgbClr val="000000"/>
                          </a:solidFill>
                          <a:effectLst/>
                          <a:latin typeface="Lora" pitchFamily="2" charset="0"/>
                        </a:rPr>
                        <a:t>Darolutamide/placebo</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88 (13.5)</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69 (10.6)</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4896146"/>
                  </a:ext>
                </a:extLst>
              </a:tr>
              <a:tr h="196412">
                <a:tc>
                  <a:txBody>
                    <a:bodyPr/>
                    <a:lstStyle/>
                    <a:p>
                      <a:pPr algn="l" fontAlgn="t">
                        <a:buNone/>
                      </a:pPr>
                      <a:r>
                        <a:rPr lang="en-US" sz="1200" b="0" i="0" u="none" strike="noStrike">
                          <a:solidFill>
                            <a:srgbClr val="000000"/>
                          </a:solidFill>
                          <a:effectLst/>
                          <a:latin typeface="Lora" pitchFamily="2" charset="0"/>
                        </a:rPr>
                        <a:t>Docetaxel</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52 (8.0)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67 (10.3)</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117601"/>
                  </a:ext>
                </a:extLst>
              </a:tr>
              <a:tr h="196412">
                <a:tc gridSpan="3">
                  <a:txBody>
                    <a:bodyPr/>
                    <a:lstStyle/>
                    <a:p>
                      <a:pPr algn="l" fontAlgn="t">
                        <a:buNone/>
                      </a:pPr>
                      <a:r>
                        <a:rPr lang="en-US" sz="1200" b="1" i="0" u="none" strike="noStrike" dirty="0">
                          <a:solidFill>
                            <a:srgbClr val="000000"/>
                          </a:solidFill>
                          <a:effectLst/>
                          <a:latin typeface="Lora" pitchFamily="2" charset="0"/>
                        </a:rPr>
                        <a:t>Selected grade 3 or 4 adverse event</a:t>
                      </a:r>
                    </a:p>
                  </a:txBody>
                  <a:tcPr marL="4201"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7231293"/>
                  </a:ext>
                </a:extLst>
              </a:tr>
              <a:tr h="196412">
                <a:tc>
                  <a:txBody>
                    <a:bodyPr/>
                    <a:lstStyle/>
                    <a:p>
                      <a:pPr algn="l" fontAlgn="t">
                        <a:buNone/>
                      </a:pPr>
                      <a:r>
                        <a:rPr lang="en-US" sz="1200" b="0" i="0" u="none" strike="noStrike">
                          <a:solidFill>
                            <a:srgbClr val="000000"/>
                          </a:solidFill>
                          <a:effectLst/>
                          <a:latin typeface="Lora" pitchFamily="2" charset="0"/>
                        </a:rPr>
                        <a:t>Neutropenia</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220 (33.7)</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222 (34.2)</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7951922"/>
                  </a:ext>
                </a:extLst>
              </a:tr>
              <a:tr h="196412">
                <a:tc>
                  <a:txBody>
                    <a:bodyPr/>
                    <a:lstStyle/>
                    <a:p>
                      <a:pPr algn="l" fontAlgn="t">
                        <a:buNone/>
                      </a:pPr>
                      <a:r>
                        <a:rPr lang="en-US" sz="1200" b="0" i="0" u="none" strike="noStrike">
                          <a:solidFill>
                            <a:srgbClr val="000000"/>
                          </a:solidFill>
                          <a:effectLst/>
                          <a:latin typeface="Lora" pitchFamily="2" charset="0"/>
                        </a:rPr>
                        <a:t>Febrile neutropenia</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51 (7.8)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48 (7.4)</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6459743"/>
                  </a:ext>
                </a:extLst>
              </a:tr>
              <a:tr h="196412">
                <a:tc>
                  <a:txBody>
                    <a:bodyPr/>
                    <a:lstStyle/>
                    <a:p>
                      <a:pPr algn="l" fontAlgn="t">
                        <a:buNone/>
                      </a:pPr>
                      <a:r>
                        <a:rPr lang="en-US" sz="1200" b="0" i="0" u="none" strike="noStrike">
                          <a:solidFill>
                            <a:srgbClr val="000000"/>
                          </a:solidFill>
                          <a:effectLst/>
                          <a:latin typeface="Lora" pitchFamily="2" charset="0"/>
                        </a:rPr>
                        <a:t>Hypertension</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42 (6.4)</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21 (3.2)</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3741741"/>
                  </a:ext>
                </a:extLst>
              </a:tr>
              <a:tr h="196412">
                <a:tc>
                  <a:txBody>
                    <a:bodyPr/>
                    <a:lstStyle/>
                    <a:p>
                      <a:pPr algn="l" fontAlgn="t">
                        <a:buNone/>
                      </a:pPr>
                      <a:r>
                        <a:rPr lang="en-US" sz="1200" b="0" i="0" u="none" strike="noStrike">
                          <a:solidFill>
                            <a:srgbClr val="000000"/>
                          </a:solidFill>
                          <a:effectLst/>
                          <a:latin typeface="Lora" pitchFamily="2" charset="0"/>
                        </a:rPr>
                        <a:t>Anemia</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31 (4.8)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33 (5.1)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8211341"/>
                  </a:ext>
                </a:extLst>
              </a:tr>
              <a:tr h="196412">
                <a:tc>
                  <a:txBody>
                    <a:bodyPr/>
                    <a:lstStyle/>
                    <a:p>
                      <a:pPr algn="l" fontAlgn="t">
                        <a:buNone/>
                      </a:pPr>
                      <a:r>
                        <a:rPr lang="en-US" sz="1200" b="0" i="0" u="none" strike="noStrike">
                          <a:solidFill>
                            <a:srgbClr val="000000"/>
                          </a:solidFill>
                          <a:effectLst/>
                          <a:latin typeface="Lora" pitchFamily="2" charset="0"/>
                        </a:rPr>
                        <a:t>Pneumonia</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21 (3.2)</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20 (3.1)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783849"/>
                  </a:ext>
                </a:extLst>
              </a:tr>
              <a:tr h="196412">
                <a:tc>
                  <a:txBody>
                    <a:bodyPr/>
                    <a:lstStyle/>
                    <a:p>
                      <a:pPr algn="l" fontAlgn="t">
                        <a:buNone/>
                      </a:pPr>
                      <a:r>
                        <a:rPr lang="en-US" sz="1200" b="0" i="0" u="none" strike="noStrike">
                          <a:solidFill>
                            <a:srgbClr val="000000"/>
                          </a:solidFill>
                          <a:effectLst/>
                          <a:latin typeface="Lora" pitchFamily="2" charset="0"/>
                        </a:rPr>
                        <a:t>Hyperglycemia</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18 (2.8)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24 (3.7)</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973377"/>
                  </a:ext>
                </a:extLst>
              </a:tr>
              <a:tr h="196412">
                <a:tc>
                  <a:txBody>
                    <a:bodyPr/>
                    <a:lstStyle/>
                    <a:p>
                      <a:pPr algn="l" fontAlgn="t">
                        <a:buNone/>
                      </a:pPr>
                      <a:r>
                        <a:rPr lang="en-US" sz="1200" b="0" i="0" u="none" strike="noStrike">
                          <a:solidFill>
                            <a:srgbClr val="000000"/>
                          </a:solidFill>
                          <a:effectLst/>
                          <a:latin typeface="Lora" pitchFamily="2" charset="0"/>
                        </a:rPr>
                        <a:t>Increased ALT</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18 (2.8)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11 (1.7)</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1023027"/>
                  </a:ext>
                </a:extLst>
              </a:tr>
              <a:tr h="196412">
                <a:tc>
                  <a:txBody>
                    <a:bodyPr/>
                    <a:lstStyle/>
                    <a:p>
                      <a:pPr algn="l" fontAlgn="t">
                        <a:buNone/>
                      </a:pPr>
                      <a:r>
                        <a:rPr lang="en-US" sz="1200" b="0" i="0" u="none" strike="noStrike">
                          <a:solidFill>
                            <a:srgbClr val="000000"/>
                          </a:solidFill>
                          <a:effectLst/>
                          <a:latin typeface="Lora" pitchFamily="2" charset="0"/>
                        </a:rPr>
                        <a:t>Increased AST</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17 (2.6)</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7 (1.1)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3491104"/>
                  </a:ext>
                </a:extLst>
              </a:tr>
              <a:tr h="196412">
                <a:tc>
                  <a:txBody>
                    <a:bodyPr/>
                    <a:lstStyle/>
                    <a:p>
                      <a:pPr algn="l" fontAlgn="t">
                        <a:buNone/>
                      </a:pPr>
                      <a:r>
                        <a:rPr lang="en-US" sz="1200" b="0" i="0" u="none" strike="noStrike">
                          <a:solidFill>
                            <a:srgbClr val="000000"/>
                          </a:solidFill>
                          <a:effectLst/>
                          <a:latin typeface="Lora" pitchFamily="2" charset="0"/>
                        </a:rPr>
                        <a:t>Increased weight</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14 (2.1)</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8 (1.2)</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5651174"/>
                  </a:ext>
                </a:extLst>
              </a:tr>
              <a:tr h="196412">
                <a:tc>
                  <a:txBody>
                    <a:bodyPr/>
                    <a:lstStyle/>
                    <a:p>
                      <a:pPr algn="l" fontAlgn="t">
                        <a:buNone/>
                      </a:pPr>
                      <a:r>
                        <a:rPr lang="en-US" sz="1200" b="0" i="0" u="none" strike="noStrike">
                          <a:solidFill>
                            <a:srgbClr val="000000"/>
                          </a:solidFill>
                          <a:effectLst/>
                          <a:latin typeface="Lora" pitchFamily="2" charset="0"/>
                        </a:rPr>
                        <a:t>Urinary tract infection</a:t>
                      </a:r>
                    </a:p>
                  </a:txBody>
                  <a:tcPr marL="37807" marR="4201" marT="4201"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13 (2.0)</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12 (1.8)</a:t>
                      </a:r>
                    </a:p>
                  </a:txBody>
                  <a:tcPr marL="4201" marR="4201" marT="420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053212"/>
                  </a:ext>
                </a:extLst>
              </a:tr>
            </a:tbl>
          </a:graphicData>
        </a:graphic>
      </p:graphicFrame>
      <p:cxnSp>
        <p:nvCxnSpPr>
          <p:cNvPr id="9" name="Straight Connector 8">
            <a:extLst>
              <a:ext uri="{FF2B5EF4-FFF2-40B4-BE49-F238E27FC236}">
                <a16:creationId xmlns:a16="http://schemas.microsoft.com/office/drawing/2014/main" id="{81085BCD-764C-1DC2-6043-1DA19DC8BA00}"/>
              </a:ext>
            </a:extLst>
          </p:cNvPr>
          <p:cNvCxnSpPr/>
          <p:nvPr/>
        </p:nvCxnSpPr>
        <p:spPr>
          <a:xfrm>
            <a:off x="5906341" y="1423378"/>
            <a:ext cx="0" cy="4769497"/>
          </a:xfrm>
          <a:prstGeom prst="line">
            <a:avLst/>
          </a:prstGeom>
          <a:ln w="28575">
            <a:solidFill>
              <a:srgbClr val="C1E7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955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D363-D685-72C4-38F1-ABC9FEFE5662}"/>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5A5A4D76-937E-93FC-AD0A-3B8B895F9B93}"/>
              </a:ext>
            </a:extLst>
          </p:cNvPr>
          <p:cNvSpPr>
            <a:spLocks noGrp="1"/>
          </p:cNvSpPr>
          <p:nvPr>
            <p:ph type="body" sz="quarter" idx="25"/>
          </p:nvPr>
        </p:nvSpPr>
        <p:spPr>
          <a:xfrm>
            <a:off x="534998" y="340630"/>
            <a:ext cx="11054039" cy="565382"/>
          </a:xfrm>
        </p:spPr>
        <p:txBody>
          <a:bodyPr>
            <a:normAutofit fontScale="85000" lnSpcReduction="10000"/>
          </a:bodyPr>
          <a:lstStyle/>
          <a:p>
            <a:r>
              <a:rPr lang="en-US" sz="3000" b="1" dirty="0">
                <a:solidFill>
                  <a:srgbClr val="002060"/>
                </a:solidFill>
              </a:rPr>
              <a:t>Biologic justification for targeting the PI3K/AKT/mTOR pathway</a:t>
            </a:r>
          </a:p>
        </p:txBody>
      </p:sp>
      <p:sp>
        <p:nvSpPr>
          <p:cNvPr id="17" name="TextBox 16">
            <a:extLst>
              <a:ext uri="{FF2B5EF4-FFF2-40B4-BE49-F238E27FC236}">
                <a16:creationId xmlns:a16="http://schemas.microsoft.com/office/drawing/2014/main" id="{7EBD4751-13D4-1E33-FF8D-8D5D9EA6723E}"/>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C</a:t>
            </a:r>
            <a:r>
              <a:rPr kumimoji="0" lang="en-US" sz="2600" b="1" i="0" u="none" strike="noStrike" kern="1200" cap="none" spc="0" normalizeH="0" baseline="0" noProof="0" dirty="0" err="1">
                <a:ln>
                  <a:noFill/>
                </a:ln>
                <a:solidFill>
                  <a:srgbClr val="7CCCE2"/>
                </a:solidFill>
                <a:effectLst/>
                <a:uLnTx/>
                <a:uFillTx/>
                <a:latin typeface="Lora" pitchFamily="2" charset="0"/>
                <a:ea typeface="+mn-ea"/>
                <a:cs typeface="+mn-cs"/>
              </a:rPr>
              <a:t>apivasertib</a:t>
            </a: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 in PTEN-deficient PC</a:t>
            </a:r>
            <a:endParaRPr kumimoji="0" lang="en-US" sz="1800" b="1" i="0" u="none" strike="noStrike" kern="1200" cap="none" spc="0" normalizeH="0" baseline="0" noProof="0" dirty="0">
              <a:ln>
                <a:noFill/>
              </a:ln>
              <a:solidFill>
                <a:srgbClr val="7CCCE2"/>
              </a:solidFill>
              <a:effectLst/>
              <a:uLnTx/>
              <a:uFillTx/>
              <a:latin typeface="Lora" pitchFamily="2" charset="0"/>
              <a:ea typeface="+mn-ea"/>
              <a:cs typeface="+mn-cs"/>
            </a:endParaRPr>
          </a:p>
        </p:txBody>
      </p:sp>
      <p:pic>
        <p:nvPicPr>
          <p:cNvPr id="18434" name="Picture 2">
            <a:extLst>
              <a:ext uri="{FF2B5EF4-FFF2-40B4-BE49-F238E27FC236}">
                <a16:creationId xmlns:a16="http://schemas.microsoft.com/office/drawing/2014/main" id="{B1E046EE-DDAD-FBBA-0F89-74E26938A5B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057" t="14326" r="12943" b="16127"/>
          <a:stretch>
            <a:fillRect/>
          </a:stretch>
        </p:blipFill>
        <p:spPr bwMode="auto">
          <a:xfrm>
            <a:off x="391062" y="3152207"/>
            <a:ext cx="4134255" cy="2875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5973A06-49F5-3E47-5C94-E338E784AB95}"/>
              </a:ext>
            </a:extLst>
          </p:cNvPr>
          <p:cNvSpPr>
            <a:spLocks noGrp="1"/>
          </p:cNvSpPr>
          <p:nvPr>
            <p:ph type="body" sz="quarter" idx="30"/>
          </p:nvPr>
        </p:nvSpPr>
        <p:spPr>
          <a:xfrm>
            <a:off x="1666808" y="6454872"/>
            <a:ext cx="9637296" cy="266700"/>
          </a:xfrm>
        </p:spPr>
        <p:txBody>
          <a:bodyPr/>
          <a:lstStyle/>
          <a:p>
            <a:r>
              <a:rPr lang="en-US" b="0" dirty="0" err="1"/>
              <a:t>Shorning</a:t>
            </a:r>
            <a:r>
              <a:rPr lang="en-US" b="0" dirty="0"/>
              <a:t> BY et al., Int J. Mol. Sci, 2020; Taylor BS et al., Cancer cell, 2010; Robinson D et al., Cell, 2015; </a:t>
            </a:r>
            <a:r>
              <a:rPr lang="en-US" b="0" dirty="0" err="1"/>
              <a:t>Jamaspishvili</a:t>
            </a:r>
            <a:r>
              <a:rPr lang="en-US" b="0" dirty="0"/>
              <a:t> T et al., Nat Rev </a:t>
            </a:r>
            <a:r>
              <a:rPr lang="en-US" b="0" dirty="0" err="1"/>
              <a:t>Urol</a:t>
            </a:r>
            <a:r>
              <a:rPr lang="en-US" b="0" dirty="0"/>
              <a:t> 2018; Grunwald V et al., Cancer research, 2002; Qian DZ et al., The Prostate, 2010; </a:t>
            </a:r>
            <a:r>
              <a:rPr lang="en-US" b="0" dirty="0" err="1"/>
              <a:t>Fizazi</a:t>
            </a:r>
            <a:r>
              <a:rPr lang="en-US" b="0" dirty="0"/>
              <a:t> K et al., ESMO, 2025</a:t>
            </a:r>
          </a:p>
        </p:txBody>
      </p:sp>
      <p:sp>
        <p:nvSpPr>
          <p:cNvPr id="7" name="TextBox 6">
            <a:extLst>
              <a:ext uri="{FF2B5EF4-FFF2-40B4-BE49-F238E27FC236}">
                <a16:creationId xmlns:a16="http://schemas.microsoft.com/office/drawing/2014/main" id="{5B0E40B4-0E1E-AA97-48D4-6C06607EC9CF}"/>
              </a:ext>
            </a:extLst>
          </p:cNvPr>
          <p:cNvSpPr txBox="1"/>
          <p:nvPr/>
        </p:nvSpPr>
        <p:spPr>
          <a:xfrm>
            <a:off x="536518" y="1455403"/>
            <a:ext cx="11052519" cy="1569660"/>
          </a:xfrm>
          <a:prstGeom prst="rect">
            <a:avLst/>
          </a:prstGeom>
          <a:noFill/>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ora" pitchFamily="2" charset="0"/>
                <a:ea typeface="+mn-ea"/>
                <a:cs typeface="+mn-cs"/>
              </a:rPr>
              <a:t>PTEN loss removes pathway inhibition, causing oncogenic PI3K/Akt/mTOR hyperactivation.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ora" pitchFamily="2"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ora" pitchFamily="2" charset="0"/>
                <a:ea typeface="+mn-ea"/>
                <a:cs typeface="+mn-cs"/>
              </a:rPr>
              <a:t>PTEN loss occurs in ~40–50% of advanced PC and is associated with worse prognosis and reduced benefit from AR-targeted therapy.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ora" pitchFamily="2"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ora" pitchFamily="2" charset="0"/>
                <a:ea typeface="+mn-ea"/>
                <a:cs typeface="+mn-cs"/>
              </a:rPr>
              <a:t>PTEN loss with subsequent AKT activation may also promote radiation and chemotherapy resistance.</a:t>
            </a:r>
          </a:p>
        </p:txBody>
      </p:sp>
      <p:pic>
        <p:nvPicPr>
          <p:cNvPr id="13" name="Picture 12">
            <a:extLst>
              <a:ext uri="{FF2B5EF4-FFF2-40B4-BE49-F238E27FC236}">
                <a16:creationId xmlns:a16="http://schemas.microsoft.com/office/drawing/2014/main" id="{1B7A0D2C-6BC7-6A38-BB1F-1A5F8C7A1B4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694917" y="3009317"/>
            <a:ext cx="3881685" cy="3231837"/>
          </a:xfrm>
          <a:prstGeom prst="rect">
            <a:avLst/>
          </a:prstGeom>
        </p:spPr>
      </p:pic>
      <p:sp>
        <p:nvSpPr>
          <p:cNvPr id="21" name="TextBox 20">
            <a:extLst>
              <a:ext uri="{FF2B5EF4-FFF2-40B4-BE49-F238E27FC236}">
                <a16:creationId xmlns:a16="http://schemas.microsoft.com/office/drawing/2014/main" id="{036A391D-6869-F428-A643-D9B76E4C0A18}"/>
              </a:ext>
            </a:extLst>
          </p:cNvPr>
          <p:cNvSpPr txBox="1"/>
          <p:nvPr/>
        </p:nvSpPr>
        <p:spPr>
          <a:xfrm>
            <a:off x="8755935" y="3089326"/>
            <a:ext cx="3045003" cy="2492990"/>
          </a:xfrm>
          <a:prstGeom prst="rect">
            <a:avLst/>
          </a:prstGeom>
          <a:solidFill>
            <a:srgbClr val="C1E7F1"/>
          </a:solidFill>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err="1">
                <a:ln>
                  <a:noFill/>
                </a:ln>
                <a:solidFill>
                  <a:prstClr val="black"/>
                </a:solidFill>
                <a:effectLst/>
                <a:uLnTx/>
                <a:uFillTx/>
                <a:latin typeface="Lora" pitchFamily="2" charset="0"/>
                <a:ea typeface="+mn-ea"/>
                <a:cs typeface="+mn-cs"/>
              </a:rPr>
              <a:t>Capivasertib</a:t>
            </a:r>
            <a:r>
              <a:rPr kumimoji="0" lang="en-US" sz="1300" b="0" i="0" u="none" strike="noStrike" kern="1200" cap="none" spc="0" normalizeH="0" baseline="0" noProof="0" dirty="0">
                <a:ln>
                  <a:noFill/>
                </a:ln>
                <a:solidFill>
                  <a:prstClr val="black"/>
                </a:solidFill>
                <a:effectLst/>
                <a:uLnTx/>
                <a:uFillTx/>
                <a:latin typeface="Lora" pitchFamily="2" charset="0"/>
                <a:ea typeface="+mn-ea"/>
                <a:cs typeface="+mn-cs"/>
              </a:rPr>
              <a:t>, a </a:t>
            </a:r>
            <a:r>
              <a:rPr kumimoji="0" lang="en-US" sz="1300" b="0" i="0" u="none" strike="noStrike" kern="1200" cap="none" spc="0" normalizeH="0" baseline="0" noProof="0" dirty="0" err="1">
                <a:ln>
                  <a:noFill/>
                </a:ln>
                <a:solidFill>
                  <a:prstClr val="black"/>
                </a:solidFill>
                <a:effectLst/>
                <a:uLnTx/>
                <a:uFillTx/>
                <a:latin typeface="Lora" pitchFamily="2" charset="0"/>
                <a:ea typeface="+mn-ea"/>
                <a:cs typeface="+mn-cs"/>
              </a:rPr>
              <a:t>pyrrolopyrimidine</a:t>
            </a:r>
            <a:r>
              <a:rPr kumimoji="0" lang="en-US" sz="1300" b="0" i="0" u="none" strike="noStrike" kern="1200" cap="none" spc="0" normalizeH="0" baseline="0" noProof="0" dirty="0">
                <a:ln>
                  <a:noFill/>
                </a:ln>
                <a:solidFill>
                  <a:prstClr val="black"/>
                </a:solidFill>
                <a:effectLst/>
                <a:uLnTx/>
                <a:uFillTx/>
                <a:latin typeface="Lora" pitchFamily="2" charset="0"/>
                <a:ea typeface="+mn-ea"/>
                <a:cs typeface="+mn-cs"/>
              </a:rPr>
              <a:t>-derived compound, is a potent and selective inhibitor of all three AKT isoforms (AKT1-3).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Lora" pitchFamily="2" charset="0"/>
              <a:ea typeface="+mn-ea"/>
              <a:cs typeface="+mn-cs"/>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Lora" pitchFamily="2" charset="0"/>
                <a:ea typeface="+mn-ea"/>
                <a:cs typeface="+mn-cs"/>
              </a:rPr>
              <a:t>By binding to AKT and inhibiting phosphorylation of downstream substrates, </a:t>
            </a:r>
            <a:r>
              <a:rPr kumimoji="0" lang="en-US" sz="1300" b="1" i="0" u="none" strike="noStrike" kern="1200" cap="none" spc="0" normalizeH="0" baseline="0" noProof="0" dirty="0" err="1">
                <a:ln>
                  <a:noFill/>
                </a:ln>
                <a:solidFill>
                  <a:prstClr val="black"/>
                </a:solidFill>
                <a:effectLst/>
                <a:uLnTx/>
                <a:uFillTx/>
                <a:latin typeface="Lora" pitchFamily="2" charset="0"/>
                <a:ea typeface="+mn-ea"/>
                <a:cs typeface="+mn-cs"/>
              </a:rPr>
              <a:t>capivasertib</a:t>
            </a:r>
            <a:r>
              <a:rPr kumimoji="0" lang="en-US" sz="1300" b="1" i="0" u="none" strike="noStrike" kern="1200" cap="none" spc="0" normalizeH="0" baseline="0" noProof="0" dirty="0">
                <a:ln>
                  <a:noFill/>
                </a:ln>
                <a:solidFill>
                  <a:prstClr val="black"/>
                </a:solidFill>
                <a:effectLst/>
                <a:uLnTx/>
                <a:uFillTx/>
                <a:latin typeface="Lora" pitchFamily="2" charset="0"/>
                <a:ea typeface="+mn-ea"/>
                <a:cs typeface="+mn-cs"/>
              </a:rPr>
              <a:t> reduces the activation of AKT signaling processes that contribute to tumor growth</a:t>
            </a:r>
          </a:p>
        </p:txBody>
      </p:sp>
    </p:spTree>
    <p:extLst>
      <p:ext uri="{BB962C8B-B14F-4D97-AF65-F5344CB8AC3E}">
        <p14:creationId xmlns:p14="http://schemas.microsoft.com/office/powerpoint/2010/main" val="159114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8E97-6F70-4FF1-058F-7B2EDEC1CDC8}"/>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2F33DE29-2964-1637-E9DA-ABB3C9B45D33}"/>
              </a:ext>
            </a:extLst>
          </p:cNvPr>
          <p:cNvSpPr>
            <a:spLocks noGrp="1"/>
          </p:cNvSpPr>
          <p:nvPr>
            <p:ph type="body" sz="quarter" idx="25"/>
          </p:nvPr>
        </p:nvSpPr>
        <p:spPr>
          <a:xfrm>
            <a:off x="534998" y="340630"/>
            <a:ext cx="11054039" cy="565382"/>
          </a:xfrm>
        </p:spPr>
        <p:txBody>
          <a:bodyPr>
            <a:normAutofit/>
          </a:bodyPr>
          <a:lstStyle/>
          <a:p>
            <a:r>
              <a:rPr lang="en-US" sz="3000" b="1" dirty="0" err="1">
                <a:solidFill>
                  <a:srgbClr val="002060"/>
                </a:solidFill>
              </a:rPr>
              <a:t>Capivasertib</a:t>
            </a:r>
            <a:r>
              <a:rPr lang="en-US" sz="3000" b="1" dirty="0">
                <a:solidFill>
                  <a:srgbClr val="002060"/>
                </a:solidFill>
              </a:rPr>
              <a:t> in PTEN-deficient PC</a:t>
            </a:r>
          </a:p>
        </p:txBody>
      </p:sp>
      <p:sp>
        <p:nvSpPr>
          <p:cNvPr id="17" name="TextBox 16">
            <a:extLst>
              <a:ext uri="{FF2B5EF4-FFF2-40B4-BE49-F238E27FC236}">
                <a16:creationId xmlns:a16="http://schemas.microsoft.com/office/drawing/2014/main" id="{448FF254-6E5F-99BA-7987-E21EE9C62DEB}"/>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Phase III CAPItello-281 Trial</a:t>
            </a:r>
          </a:p>
        </p:txBody>
      </p:sp>
      <p:sp>
        <p:nvSpPr>
          <p:cNvPr id="4" name="Text Placeholder 3">
            <a:extLst>
              <a:ext uri="{FF2B5EF4-FFF2-40B4-BE49-F238E27FC236}">
                <a16:creationId xmlns:a16="http://schemas.microsoft.com/office/drawing/2014/main" id="{99B47239-B426-9E1D-4177-99DB06760138}"/>
              </a:ext>
            </a:extLst>
          </p:cNvPr>
          <p:cNvSpPr>
            <a:spLocks noGrp="1"/>
          </p:cNvSpPr>
          <p:nvPr>
            <p:ph type="body" sz="quarter" idx="30"/>
          </p:nvPr>
        </p:nvSpPr>
        <p:spPr>
          <a:xfrm>
            <a:off x="1666808" y="6454872"/>
            <a:ext cx="9637296" cy="266700"/>
          </a:xfrm>
        </p:spPr>
        <p:txBody>
          <a:bodyPr/>
          <a:lstStyle/>
          <a:p>
            <a:r>
              <a:rPr lang="en-US" b="0" dirty="0" err="1"/>
              <a:t>Fizazi</a:t>
            </a:r>
            <a:r>
              <a:rPr lang="en-US" b="0" dirty="0"/>
              <a:t> K et al., ESMO, 2025; </a:t>
            </a:r>
            <a:r>
              <a:rPr lang="en-US" b="0" dirty="0" err="1"/>
              <a:t>Fizazi</a:t>
            </a:r>
            <a:r>
              <a:rPr lang="en-US" b="0" dirty="0"/>
              <a:t> K et al., Ann Oncol, 2026 </a:t>
            </a:r>
          </a:p>
        </p:txBody>
      </p:sp>
      <p:pic>
        <p:nvPicPr>
          <p:cNvPr id="31" name="Picture 30">
            <a:extLst>
              <a:ext uri="{FF2B5EF4-FFF2-40B4-BE49-F238E27FC236}">
                <a16:creationId xmlns:a16="http://schemas.microsoft.com/office/drawing/2014/main" id="{7885125D-10A8-1487-A522-5B883520582A}"/>
              </a:ext>
            </a:extLst>
          </p:cNvPr>
          <p:cNvPicPr>
            <a:picLocks noChangeAspect="1"/>
          </p:cNvPicPr>
          <p:nvPr/>
        </p:nvPicPr>
        <p:blipFill>
          <a:blip r:embed="rId2"/>
          <a:stretch>
            <a:fillRect/>
          </a:stretch>
        </p:blipFill>
        <p:spPr>
          <a:xfrm>
            <a:off x="69573" y="2075161"/>
            <a:ext cx="12050838" cy="4021148"/>
          </a:xfrm>
          <a:prstGeom prst="rect">
            <a:avLst/>
          </a:prstGeom>
        </p:spPr>
      </p:pic>
      <p:sp>
        <p:nvSpPr>
          <p:cNvPr id="36" name="Rounded Rectangle 10">
            <a:extLst>
              <a:ext uri="{FF2B5EF4-FFF2-40B4-BE49-F238E27FC236}">
                <a16:creationId xmlns:a16="http://schemas.microsoft.com/office/drawing/2014/main" id="{48AC8586-047C-01CE-6FBE-B59DDED9BB30}"/>
              </a:ext>
            </a:extLst>
          </p:cNvPr>
          <p:cNvSpPr/>
          <p:nvPr/>
        </p:nvSpPr>
        <p:spPr>
          <a:xfrm>
            <a:off x="4157894" y="1344753"/>
            <a:ext cx="3537531"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Study Design</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975482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BC013-897A-B0DF-6C12-2D8B3E3C0C03}"/>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138CF230-9101-8055-EA1A-ED3F25C7DB6A}"/>
              </a:ext>
            </a:extLst>
          </p:cNvPr>
          <p:cNvSpPr>
            <a:spLocks noGrp="1"/>
          </p:cNvSpPr>
          <p:nvPr>
            <p:ph type="body" sz="quarter" idx="25"/>
          </p:nvPr>
        </p:nvSpPr>
        <p:spPr>
          <a:xfrm>
            <a:off x="534998" y="340630"/>
            <a:ext cx="11054039" cy="565382"/>
          </a:xfrm>
        </p:spPr>
        <p:txBody>
          <a:bodyPr>
            <a:normAutofit/>
          </a:bodyPr>
          <a:lstStyle/>
          <a:p>
            <a:r>
              <a:rPr lang="en-US" sz="3000" b="1" dirty="0" err="1">
                <a:solidFill>
                  <a:srgbClr val="002060"/>
                </a:solidFill>
              </a:rPr>
              <a:t>Capivasertib</a:t>
            </a:r>
            <a:r>
              <a:rPr lang="en-US" sz="3000" b="1" dirty="0">
                <a:solidFill>
                  <a:srgbClr val="002060"/>
                </a:solidFill>
              </a:rPr>
              <a:t> in PTEN-deficient PC</a:t>
            </a:r>
          </a:p>
        </p:txBody>
      </p:sp>
      <p:sp>
        <p:nvSpPr>
          <p:cNvPr id="17" name="TextBox 16">
            <a:extLst>
              <a:ext uri="{FF2B5EF4-FFF2-40B4-BE49-F238E27FC236}">
                <a16:creationId xmlns:a16="http://schemas.microsoft.com/office/drawing/2014/main" id="{C90DB0BF-D667-7F5D-0312-E84114AA5F8E}"/>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Phase III CAPItello-281 Trial</a:t>
            </a:r>
          </a:p>
        </p:txBody>
      </p:sp>
      <p:sp>
        <p:nvSpPr>
          <p:cNvPr id="4" name="Text Placeholder 3">
            <a:extLst>
              <a:ext uri="{FF2B5EF4-FFF2-40B4-BE49-F238E27FC236}">
                <a16:creationId xmlns:a16="http://schemas.microsoft.com/office/drawing/2014/main" id="{6EC27DB0-D752-1998-D7B3-ACF22D781EFF}"/>
              </a:ext>
            </a:extLst>
          </p:cNvPr>
          <p:cNvSpPr>
            <a:spLocks noGrp="1"/>
          </p:cNvSpPr>
          <p:nvPr>
            <p:ph type="body" sz="quarter" idx="30"/>
          </p:nvPr>
        </p:nvSpPr>
        <p:spPr>
          <a:xfrm>
            <a:off x="1666808" y="6454872"/>
            <a:ext cx="9637296" cy="266700"/>
          </a:xfrm>
        </p:spPr>
        <p:txBody>
          <a:bodyPr/>
          <a:lstStyle/>
          <a:p>
            <a:r>
              <a:rPr lang="en-US" b="0" dirty="0" err="1"/>
              <a:t>Fizazi</a:t>
            </a:r>
            <a:r>
              <a:rPr lang="en-US" b="0" dirty="0"/>
              <a:t> K et al., ESMO, 2025; </a:t>
            </a:r>
            <a:r>
              <a:rPr lang="en-US" b="0" dirty="0" err="1"/>
              <a:t>Fizazi</a:t>
            </a:r>
            <a:r>
              <a:rPr lang="en-US" b="0" dirty="0"/>
              <a:t> K et al., Ann Oncol, 2026 </a:t>
            </a:r>
          </a:p>
        </p:txBody>
      </p:sp>
      <p:pic>
        <p:nvPicPr>
          <p:cNvPr id="33" name="Picture 32">
            <a:extLst>
              <a:ext uri="{FF2B5EF4-FFF2-40B4-BE49-F238E27FC236}">
                <a16:creationId xmlns:a16="http://schemas.microsoft.com/office/drawing/2014/main" id="{38345C17-C965-F398-1ADE-29BF5B8C70CD}"/>
              </a:ext>
            </a:extLst>
          </p:cNvPr>
          <p:cNvPicPr>
            <a:picLocks noChangeAspect="1"/>
          </p:cNvPicPr>
          <p:nvPr/>
        </p:nvPicPr>
        <p:blipFill>
          <a:blip r:embed="rId2"/>
          <a:stretch>
            <a:fillRect/>
          </a:stretch>
        </p:blipFill>
        <p:spPr>
          <a:xfrm>
            <a:off x="2277796" y="1637841"/>
            <a:ext cx="7573283" cy="4512621"/>
          </a:xfrm>
          <a:prstGeom prst="rect">
            <a:avLst/>
          </a:prstGeom>
        </p:spPr>
      </p:pic>
      <p:sp>
        <p:nvSpPr>
          <p:cNvPr id="37" name="Rounded Rectangle 10">
            <a:extLst>
              <a:ext uri="{FF2B5EF4-FFF2-40B4-BE49-F238E27FC236}">
                <a16:creationId xmlns:a16="http://schemas.microsoft.com/office/drawing/2014/main" id="{403674FF-4066-1FBD-416F-13FD2D1AC8D3}"/>
              </a:ext>
            </a:extLst>
          </p:cNvPr>
          <p:cNvSpPr/>
          <p:nvPr/>
        </p:nvSpPr>
        <p:spPr>
          <a:xfrm>
            <a:off x="4189442" y="1189508"/>
            <a:ext cx="3745149" cy="310556"/>
          </a:xfrm>
          <a:prstGeom prst="roundRect">
            <a:avLst/>
          </a:prstGeom>
          <a:solidFill>
            <a:srgbClr val="3177B1"/>
          </a:solidFill>
          <a:ln>
            <a:solidFill>
              <a:srgbClr val="3177B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rPr>
              <a:t>Radiographic progression free survival</a:t>
            </a:r>
            <a:endParaRPr kumimoji="0" lang="pt-BR" sz="1400" b="0" i="0" u="none" strike="noStrike" kern="1200" cap="none" spc="0" normalizeH="0" baseline="0" noProof="0" dirty="0">
              <a:ln>
                <a:noFill/>
              </a:ln>
              <a:solidFill>
                <a:prstClr val="white"/>
              </a:solidFill>
              <a:effectLst/>
              <a:uLnTx/>
              <a:uFillTx/>
              <a:latin typeface="Lora" pitchFamily="2" charset="0"/>
              <a:ea typeface="+mn-ea"/>
              <a:cs typeface="Arial" panose="020B0604020202020204" pitchFamily="34" charset="0"/>
            </a:endParaRPr>
          </a:p>
        </p:txBody>
      </p:sp>
    </p:spTree>
    <p:extLst>
      <p:ext uri="{BB962C8B-B14F-4D97-AF65-F5344CB8AC3E}">
        <p14:creationId xmlns:p14="http://schemas.microsoft.com/office/powerpoint/2010/main" val="428594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8D607D2-7AC2-5D97-5F01-2712DC5C9F93}"/>
              </a:ext>
            </a:extLst>
          </p:cNvPr>
          <p:cNvPicPr>
            <a:picLocks noChangeAspect="1"/>
          </p:cNvPicPr>
          <p:nvPr/>
        </p:nvPicPr>
        <p:blipFill>
          <a:blip r:embed="rId2"/>
          <a:stretch>
            <a:fillRect/>
          </a:stretch>
        </p:blipFill>
        <p:spPr>
          <a:xfrm>
            <a:off x="119532" y="1504952"/>
            <a:ext cx="6909955" cy="1757459"/>
          </a:xfrm>
          <a:prstGeom prst="rect">
            <a:avLst/>
          </a:prstGeom>
          <a:ln w="12700">
            <a:solidFill>
              <a:schemeClr val="accent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F6004560-B4DE-F91B-3B2D-38DF4056FD5A}"/>
              </a:ext>
            </a:extLst>
          </p:cNvPr>
          <p:cNvPicPr>
            <a:picLocks noChangeAspect="1"/>
          </p:cNvPicPr>
          <p:nvPr/>
        </p:nvPicPr>
        <p:blipFill>
          <a:blip r:embed="rId3"/>
          <a:srcRect l="1963" t="2438" r="2449" b="1389"/>
          <a:stretch>
            <a:fillRect/>
          </a:stretch>
        </p:blipFill>
        <p:spPr>
          <a:xfrm rot="5400000">
            <a:off x="6663252" y="842720"/>
            <a:ext cx="5848599" cy="4763070"/>
          </a:xfrm>
          <a:prstGeom prst="rect">
            <a:avLst/>
          </a:prstGeom>
          <a:ln w="12700">
            <a:solidFill>
              <a:schemeClr val="accent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A1BD8B0-C532-55CD-CFD1-A0C424015AA7}"/>
              </a:ext>
            </a:extLst>
          </p:cNvPr>
          <p:cNvSpPr txBox="1"/>
          <p:nvPr/>
        </p:nvSpPr>
        <p:spPr>
          <a:xfrm>
            <a:off x="3324781" y="6211669"/>
            <a:ext cx="6288516" cy="646331"/>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Planchard D, Janne P, Cheng Y, et al. NEJM 2023;389: 1935-1948</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Osimertinib package insert, released 4/29/24,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accessdata.fda.gov</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itle 1"/>
          <p:cNvSpPr>
            <a:spLocks noGrp="1"/>
          </p:cNvSpPr>
          <p:nvPr>
            <p:ph type="title"/>
          </p:nvPr>
        </p:nvSpPr>
        <p:spPr>
          <a:xfrm>
            <a:off x="677334" y="609600"/>
            <a:ext cx="5791705" cy="796119"/>
          </a:xfrm>
        </p:spPr>
        <p:txBody>
          <a:bodyPr>
            <a:normAutofit/>
          </a:bodyPr>
          <a:lstStyle/>
          <a:p>
            <a:r>
              <a:rPr lang="en-US" sz="4400" b="1" dirty="0"/>
              <a:t>FLAURA2: Benefits </a:t>
            </a:r>
          </a:p>
        </p:txBody>
      </p:sp>
      <p:grpSp>
        <p:nvGrpSpPr>
          <p:cNvPr id="11" name="Group 10">
            <a:extLst>
              <a:ext uri="{FF2B5EF4-FFF2-40B4-BE49-F238E27FC236}">
                <a16:creationId xmlns:a16="http://schemas.microsoft.com/office/drawing/2014/main" id="{FEAA89AC-2CBE-64E2-D0EC-CD0840DD85C6}"/>
              </a:ext>
            </a:extLst>
          </p:cNvPr>
          <p:cNvGrpSpPr/>
          <p:nvPr/>
        </p:nvGrpSpPr>
        <p:grpSpPr>
          <a:xfrm>
            <a:off x="1045823" y="3420756"/>
            <a:ext cx="5791705" cy="2759355"/>
            <a:chOff x="1000443" y="3704884"/>
            <a:chExt cx="5841228" cy="2859202"/>
          </a:xfrm>
        </p:grpSpPr>
        <p:sp>
          <p:nvSpPr>
            <p:cNvPr id="10" name="Rectangle 9">
              <a:extLst>
                <a:ext uri="{FF2B5EF4-FFF2-40B4-BE49-F238E27FC236}">
                  <a16:creationId xmlns:a16="http://schemas.microsoft.com/office/drawing/2014/main" id="{B1BFFA22-C5F9-3B5C-0A52-9E754EA93EFA}"/>
                </a:ext>
              </a:extLst>
            </p:cNvPr>
            <p:cNvSpPr/>
            <p:nvPr/>
          </p:nvSpPr>
          <p:spPr>
            <a:xfrm>
              <a:off x="1000443" y="3704884"/>
              <a:ext cx="5837086" cy="2859202"/>
            </a:xfrm>
            <a:prstGeom prst="rect">
              <a:avLst/>
            </a:prstGeom>
            <a:no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271AF8CB-C51F-023C-9636-E74B3490B95C}"/>
                </a:ext>
              </a:extLst>
            </p:cNvPr>
            <p:cNvPicPr>
              <a:picLocks noChangeAspect="1"/>
            </p:cNvPicPr>
            <p:nvPr/>
          </p:nvPicPr>
          <p:blipFill>
            <a:blip r:embed="rId4"/>
            <a:srcRect l="1401" t="2214" r="1540" b="2682"/>
            <a:stretch>
              <a:fillRect/>
            </a:stretch>
          </p:blipFill>
          <p:spPr>
            <a:xfrm>
              <a:off x="1000443" y="3704884"/>
              <a:ext cx="5837086" cy="2564781"/>
            </a:xfrm>
            <a:prstGeom prst="rect">
              <a:avLst/>
            </a:prstGeom>
            <a:ln w="12700">
              <a:noFill/>
            </a:ln>
            <a:effectLst/>
          </p:spPr>
        </p:pic>
        <p:pic>
          <p:nvPicPr>
            <p:cNvPr id="9" name="Picture 8">
              <a:extLst>
                <a:ext uri="{FF2B5EF4-FFF2-40B4-BE49-F238E27FC236}">
                  <a16:creationId xmlns:a16="http://schemas.microsoft.com/office/drawing/2014/main" id="{5838B2FA-5261-61DE-E99B-D1893DADBE49}"/>
                </a:ext>
              </a:extLst>
            </p:cNvPr>
            <p:cNvPicPr>
              <a:picLocks noChangeAspect="1"/>
            </p:cNvPicPr>
            <p:nvPr/>
          </p:nvPicPr>
          <p:blipFill>
            <a:blip r:embed="rId5"/>
            <a:srcRect l="764" t="2" r="768" b="14585"/>
            <a:stretch>
              <a:fillRect/>
            </a:stretch>
          </p:blipFill>
          <p:spPr>
            <a:xfrm>
              <a:off x="1000443" y="6211419"/>
              <a:ext cx="5841228" cy="352667"/>
            </a:xfrm>
            <a:prstGeom prst="rect">
              <a:avLst/>
            </a:prstGeom>
            <a:ln w="12700">
              <a:noFill/>
            </a:ln>
            <a:effectLst/>
          </p:spPr>
        </p:pic>
      </p:grpSp>
    </p:spTree>
    <p:extLst>
      <p:ext uri="{BB962C8B-B14F-4D97-AF65-F5344CB8AC3E}">
        <p14:creationId xmlns:p14="http://schemas.microsoft.com/office/powerpoint/2010/main" val="30720465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191C-34D8-3ED7-27A2-0741306D9AB7}"/>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38131077-B335-B58B-36B3-A51C2FE32A3F}"/>
              </a:ext>
            </a:extLst>
          </p:cNvPr>
          <p:cNvSpPr>
            <a:spLocks noGrp="1"/>
          </p:cNvSpPr>
          <p:nvPr>
            <p:ph type="body" sz="quarter" idx="25"/>
          </p:nvPr>
        </p:nvSpPr>
        <p:spPr>
          <a:xfrm>
            <a:off x="534998" y="340630"/>
            <a:ext cx="11054039" cy="565382"/>
          </a:xfrm>
        </p:spPr>
        <p:txBody>
          <a:bodyPr>
            <a:normAutofit/>
          </a:bodyPr>
          <a:lstStyle/>
          <a:p>
            <a:r>
              <a:rPr lang="en-US" sz="3000" b="1" dirty="0" err="1">
                <a:solidFill>
                  <a:srgbClr val="002060"/>
                </a:solidFill>
              </a:rPr>
              <a:t>Capivasertib</a:t>
            </a:r>
            <a:r>
              <a:rPr lang="en-US" sz="3000" b="1" dirty="0">
                <a:solidFill>
                  <a:srgbClr val="002060"/>
                </a:solidFill>
              </a:rPr>
              <a:t> in PTEN-deficient PC</a:t>
            </a:r>
          </a:p>
        </p:txBody>
      </p:sp>
      <p:sp>
        <p:nvSpPr>
          <p:cNvPr id="17" name="TextBox 16">
            <a:extLst>
              <a:ext uri="{FF2B5EF4-FFF2-40B4-BE49-F238E27FC236}">
                <a16:creationId xmlns:a16="http://schemas.microsoft.com/office/drawing/2014/main" id="{B9C09D4D-E088-8C1E-F6CB-885658F0ACA1}"/>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Phase III CAPItello-281 Trial</a:t>
            </a:r>
          </a:p>
        </p:txBody>
      </p:sp>
      <p:sp>
        <p:nvSpPr>
          <p:cNvPr id="4" name="Text Placeholder 3">
            <a:extLst>
              <a:ext uri="{FF2B5EF4-FFF2-40B4-BE49-F238E27FC236}">
                <a16:creationId xmlns:a16="http://schemas.microsoft.com/office/drawing/2014/main" id="{CF8B1E5D-F1F3-5C5F-CE27-3B04AD86DB7E}"/>
              </a:ext>
            </a:extLst>
          </p:cNvPr>
          <p:cNvSpPr>
            <a:spLocks noGrp="1"/>
          </p:cNvSpPr>
          <p:nvPr>
            <p:ph type="body" sz="quarter" idx="30"/>
          </p:nvPr>
        </p:nvSpPr>
        <p:spPr>
          <a:xfrm>
            <a:off x="1666808" y="6454872"/>
            <a:ext cx="9637296" cy="266700"/>
          </a:xfrm>
        </p:spPr>
        <p:txBody>
          <a:bodyPr/>
          <a:lstStyle/>
          <a:p>
            <a:r>
              <a:rPr lang="en-US" b="0" dirty="0" err="1"/>
              <a:t>Fizazi</a:t>
            </a:r>
            <a:r>
              <a:rPr lang="en-US" b="0" dirty="0"/>
              <a:t> K et al., ESMO, 2025; </a:t>
            </a:r>
            <a:r>
              <a:rPr lang="en-US" b="0" dirty="0" err="1"/>
              <a:t>Fizazi</a:t>
            </a:r>
            <a:r>
              <a:rPr lang="en-US" b="0" dirty="0"/>
              <a:t> K et al., Ann Oncol, 2026 </a:t>
            </a:r>
          </a:p>
        </p:txBody>
      </p:sp>
      <p:pic>
        <p:nvPicPr>
          <p:cNvPr id="35" name="Picture 34">
            <a:extLst>
              <a:ext uri="{FF2B5EF4-FFF2-40B4-BE49-F238E27FC236}">
                <a16:creationId xmlns:a16="http://schemas.microsoft.com/office/drawing/2014/main" id="{78ABA888-4B3F-1AFF-9C74-E6E8FFAE0B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9266" y="1835207"/>
            <a:ext cx="11593467" cy="3581619"/>
          </a:xfrm>
          <a:prstGeom prst="rect">
            <a:avLst/>
          </a:prstGeom>
        </p:spPr>
      </p:pic>
    </p:spTree>
    <p:extLst>
      <p:ext uri="{BB962C8B-B14F-4D97-AF65-F5344CB8AC3E}">
        <p14:creationId xmlns:p14="http://schemas.microsoft.com/office/powerpoint/2010/main" val="4275165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14A86-A9FC-EDE6-6062-0DB1367C0C9E}"/>
            </a:ext>
          </a:extLst>
        </p:cNvPr>
        <p:cNvGrpSpPr/>
        <p:nvPr/>
      </p:nvGrpSpPr>
      <p:grpSpPr>
        <a:xfrm>
          <a:off x="0" y="0"/>
          <a:ext cx="0" cy="0"/>
          <a:chOff x="0" y="0"/>
          <a:chExt cx="0" cy="0"/>
        </a:xfrm>
      </p:grpSpPr>
      <p:sp>
        <p:nvSpPr>
          <p:cNvPr id="16" name="Text Placeholder 8">
            <a:extLst>
              <a:ext uri="{FF2B5EF4-FFF2-40B4-BE49-F238E27FC236}">
                <a16:creationId xmlns:a16="http://schemas.microsoft.com/office/drawing/2014/main" id="{E774C8ED-F395-290A-7FD3-6E6294F6779A}"/>
              </a:ext>
            </a:extLst>
          </p:cNvPr>
          <p:cNvSpPr>
            <a:spLocks noGrp="1"/>
          </p:cNvSpPr>
          <p:nvPr>
            <p:ph type="body" sz="quarter" idx="25"/>
          </p:nvPr>
        </p:nvSpPr>
        <p:spPr>
          <a:xfrm>
            <a:off x="534998" y="340630"/>
            <a:ext cx="11054039" cy="565382"/>
          </a:xfrm>
        </p:spPr>
        <p:txBody>
          <a:bodyPr>
            <a:normAutofit/>
          </a:bodyPr>
          <a:lstStyle/>
          <a:p>
            <a:r>
              <a:rPr lang="en-US" sz="3000" b="1" dirty="0" err="1">
                <a:solidFill>
                  <a:srgbClr val="002060"/>
                </a:solidFill>
              </a:rPr>
              <a:t>Capivasertib</a:t>
            </a:r>
            <a:r>
              <a:rPr lang="en-US" sz="3000" b="1" dirty="0">
                <a:solidFill>
                  <a:srgbClr val="002060"/>
                </a:solidFill>
              </a:rPr>
              <a:t> in PTEN-deficient PC</a:t>
            </a:r>
          </a:p>
        </p:txBody>
      </p:sp>
      <p:sp>
        <p:nvSpPr>
          <p:cNvPr id="17" name="TextBox 16">
            <a:extLst>
              <a:ext uri="{FF2B5EF4-FFF2-40B4-BE49-F238E27FC236}">
                <a16:creationId xmlns:a16="http://schemas.microsoft.com/office/drawing/2014/main" id="{74E5761B-50AA-EEEE-0E5C-697B73A39992}"/>
              </a:ext>
            </a:extLst>
          </p:cNvPr>
          <p:cNvSpPr txBox="1"/>
          <p:nvPr/>
        </p:nvSpPr>
        <p:spPr>
          <a:xfrm>
            <a:off x="534998" y="743014"/>
            <a:ext cx="6100762" cy="49244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CCCE2"/>
                </a:solidFill>
                <a:effectLst/>
                <a:uLnTx/>
                <a:uFillTx/>
                <a:latin typeface="Lora" pitchFamily="2" charset="0"/>
                <a:ea typeface="+mn-ea"/>
                <a:cs typeface="+mn-cs"/>
              </a:rPr>
              <a:t>Phase III CAPItello-281 Trial</a:t>
            </a:r>
          </a:p>
        </p:txBody>
      </p:sp>
      <p:sp>
        <p:nvSpPr>
          <p:cNvPr id="4" name="Text Placeholder 3">
            <a:extLst>
              <a:ext uri="{FF2B5EF4-FFF2-40B4-BE49-F238E27FC236}">
                <a16:creationId xmlns:a16="http://schemas.microsoft.com/office/drawing/2014/main" id="{BC983BDF-A658-44C8-BF46-547399FA71EA}"/>
              </a:ext>
            </a:extLst>
          </p:cNvPr>
          <p:cNvSpPr>
            <a:spLocks noGrp="1"/>
          </p:cNvSpPr>
          <p:nvPr>
            <p:ph type="body" sz="quarter" idx="30"/>
          </p:nvPr>
        </p:nvSpPr>
        <p:spPr>
          <a:xfrm>
            <a:off x="1666808" y="6454872"/>
            <a:ext cx="9637296" cy="266700"/>
          </a:xfrm>
        </p:spPr>
        <p:txBody>
          <a:bodyPr/>
          <a:lstStyle/>
          <a:p>
            <a:r>
              <a:rPr lang="en-US" b="0" dirty="0" err="1"/>
              <a:t>Fizazi</a:t>
            </a:r>
            <a:r>
              <a:rPr lang="en-US" b="0" dirty="0"/>
              <a:t> K et al., Ann Oncol, 2026 </a:t>
            </a:r>
          </a:p>
        </p:txBody>
      </p:sp>
      <p:graphicFrame>
        <p:nvGraphicFramePr>
          <p:cNvPr id="29" name="Table 28">
            <a:extLst>
              <a:ext uri="{FF2B5EF4-FFF2-40B4-BE49-F238E27FC236}">
                <a16:creationId xmlns:a16="http://schemas.microsoft.com/office/drawing/2014/main" id="{14020275-5FE6-0C79-83A5-3F8DDE588539}"/>
              </a:ext>
            </a:extLst>
          </p:cNvPr>
          <p:cNvGraphicFramePr>
            <a:graphicFrameLocks noGrp="1"/>
          </p:cNvGraphicFramePr>
          <p:nvPr/>
        </p:nvGraphicFramePr>
        <p:xfrm>
          <a:off x="2256794" y="1298003"/>
          <a:ext cx="7448248" cy="4846374"/>
        </p:xfrm>
        <a:graphic>
          <a:graphicData uri="http://schemas.openxmlformats.org/drawingml/2006/table">
            <a:tbl>
              <a:tblPr/>
              <a:tblGrid>
                <a:gridCol w="1542317">
                  <a:extLst>
                    <a:ext uri="{9D8B030D-6E8A-4147-A177-3AD203B41FA5}">
                      <a16:colId xmlns:a16="http://schemas.microsoft.com/office/drawing/2014/main" val="610588291"/>
                    </a:ext>
                  </a:extLst>
                </a:gridCol>
                <a:gridCol w="1500688">
                  <a:extLst>
                    <a:ext uri="{9D8B030D-6E8A-4147-A177-3AD203B41FA5}">
                      <a16:colId xmlns:a16="http://schemas.microsoft.com/office/drawing/2014/main" val="3524862820"/>
                    </a:ext>
                  </a:extLst>
                </a:gridCol>
                <a:gridCol w="1500688">
                  <a:extLst>
                    <a:ext uri="{9D8B030D-6E8A-4147-A177-3AD203B41FA5}">
                      <a16:colId xmlns:a16="http://schemas.microsoft.com/office/drawing/2014/main" val="3871831608"/>
                    </a:ext>
                  </a:extLst>
                </a:gridCol>
                <a:gridCol w="1500688">
                  <a:extLst>
                    <a:ext uri="{9D8B030D-6E8A-4147-A177-3AD203B41FA5}">
                      <a16:colId xmlns:a16="http://schemas.microsoft.com/office/drawing/2014/main" val="3477685799"/>
                    </a:ext>
                  </a:extLst>
                </a:gridCol>
                <a:gridCol w="1403867">
                  <a:extLst>
                    <a:ext uri="{9D8B030D-6E8A-4147-A177-3AD203B41FA5}">
                      <a16:colId xmlns:a16="http://schemas.microsoft.com/office/drawing/2014/main" val="4018420667"/>
                    </a:ext>
                  </a:extLst>
                </a:gridCol>
              </a:tblGrid>
              <a:tr h="418282">
                <a:tc rowSpan="2">
                  <a:txBody>
                    <a:bodyPr/>
                    <a:lstStyle/>
                    <a:p>
                      <a:pPr algn="l" fontAlgn="ctr">
                        <a:buNone/>
                      </a:pPr>
                      <a:r>
                        <a:rPr lang="en-US" sz="1200" b="1" i="0" u="none" strike="noStrike" dirty="0">
                          <a:solidFill>
                            <a:schemeClr val="bg1"/>
                          </a:solidFill>
                          <a:effectLst/>
                          <a:latin typeface="Lora" pitchFamily="2" charset="0"/>
                        </a:rPr>
                        <a:t>Adverse Event</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 N (%)</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gridSpan="2">
                  <a:txBody>
                    <a:bodyPr/>
                    <a:lstStyle/>
                    <a:p>
                      <a:pPr algn="ctr" fontAlgn="ctr">
                        <a:buNone/>
                      </a:pPr>
                      <a:r>
                        <a:rPr lang="en-US" sz="1200" b="1" i="0" u="none" strike="noStrike" dirty="0" err="1">
                          <a:solidFill>
                            <a:schemeClr val="bg1"/>
                          </a:solidFill>
                          <a:effectLst/>
                          <a:latin typeface="Lora" pitchFamily="2" charset="0"/>
                        </a:rPr>
                        <a:t>Capivasertib</a:t>
                      </a:r>
                      <a:r>
                        <a:rPr lang="en-US" sz="1200" b="1" i="0" u="none" strike="noStrike" dirty="0">
                          <a:solidFill>
                            <a:schemeClr val="bg1"/>
                          </a:solidFill>
                          <a:effectLst/>
                          <a:latin typeface="Lora" pitchFamily="2" charset="0"/>
                        </a:rPr>
                        <a:t> + Abiraterone</a:t>
                      </a:r>
                      <a:br>
                        <a:rPr lang="en-US" sz="1200" b="1" i="0" u="none" strike="noStrike" dirty="0">
                          <a:solidFill>
                            <a:schemeClr val="bg1"/>
                          </a:solidFill>
                          <a:effectLst/>
                          <a:latin typeface="Lora" pitchFamily="2" charset="0"/>
                        </a:rPr>
                      </a:br>
                      <a:r>
                        <a:rPr lang="en-US" sz="1200" b="1" i="0" u="none" strike="noStrike" dirty="0">
                          <a:solidFill>
                            <a:schemeClr val="bg1"/>
                          </a:solidFill>
                          <a:effectLst/>
                          <a:latin typeface="Lora" pitchFamily="2" charset="0"/>
                        </a:rPr>
                        <a:t>(n=503)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tc gridSpan="2">
                  <a:txBody>
                    <a:bodyPr/>
                    <a:lstStyle/>
                    <a:p>
                      <a:pPr algn="ctr" fontAlgn="ctr">
                        <a:buNone/>
                      </a:pPr>
                      <a:r>
                        <a:rPr lang="en-US" sz="1200" b="1" i="0" u="none" strike="noStrike">
                          <a:solidFill>
                            <a:schemeClr val="bg1"/>
                          </a:solidFill>
                          <a:effectLst/>
                          <a:latin typeface="Lora" pitchFamily="2" charset="0"/>
                        </a:rPr>
                        <a:t>Placebo + Abiraterone </a:t>
                      </a:r>
                      <a:br>
                        <a:rPr lang="en-US" sz="1200" b="1" i="0" u="none" strike="noStrike">
                          <a:solidFill>
                            <a:schemeClr val="bg1"/>
                          </a:solidFill>
                          <a:effectLst/>
                          <a:latin typeface="Lora" pitchFamily="2" charset="0"/>
                        </a:rPr>
                      </a:br>
                      <a:r>
                        <a:rPr lang="en-US" sz="1200" b="1" i="0" u="none" strike="noStrike">
                          <a:solidFill>
                            <a:schemeClr val="bg1"/>
                          </a:solidFill>
                          <a:effectLst/>
                          <a:latin typeface="Lora" pitchFamily="2" charset="0"/>
                        </a:rPr>
                        <a:t>(n=503)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hMerge="1">
                  <a:txBody>
                    <a:bodyPr/>
                    <a:lstStyle/>
                    <a:p>
                      <a:endParaRPr lang="en-US"/>
                    </a:p>
                  </a:txBody>
                  <a:tcPr/>
                </a:tc>
                <a:extLst>
                  <a:ext uri="{0D108BD9-81ED-4DB2-BD59-A6C34878D82A}">
                    <a16:rowId xmlns:a16="http://schemas.microsoft.com/office/drawing/2014/main" val="3510402791"/>
                  </a:ext>
                </a:extLst>
              </a:tr>
              <a:tr h="202898">
                <a:tc vMerge="1">
                  <a:txBody>
                    <a:bodyPr/>
                    <a:lstStyle/>
                    <a:p>
                      <a:endParaRPr lang="en-US"/>
                    </a:p>
                  </a:txBody>
                  <a:tcPr/>
                </a:tc>
                <a:tc>
                  <a:txBody>
                    <a:bodyPr/>
                    <a:lstStyle/>
                    <a:p>
                      <a:pPr algn="ctr" fontAlgn="ctr">
                        <a:buNone/>
                      </a:pPr>
                      <a:r>
                        <a:rPr lang="en-US" sz="1200" b="1" i="0" u="none" strike="noStrike" dirty="0">
                          <a:solidFill>
                            <a:schemeClr val="bg1"/>
                          </a:solidFill>
                          <a:effectLst/>
                          <a:latin typeface="Lora" pitchFamily="2" charset="0"/>
                        </a:rPr>
                        <a:t>All Grades</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dirty="0">
                          <a:solidFill>
                            <a:schemeClr val="bg1"/>
                          </a:solidFill>
                          <a:effectLst/>
                          <a:latin typeface="Lora" pitchFamily="2" charset="0"/>
                        </a:rPr>
                        <a:t>Grade ≥3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dirty="0">
                          <a:solidFill>
                            <a:schemeClr val="bg1"/>
                          </a:solidFill>
                          <a:effectLst/>
                          <a:latin typeface="Lora" pitchFamily="2" charset="0"/>
                        </a:rPr>
                        <a:t>All Grades</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tc>
                  <a:txBody>
                    <a:bodyPr/>
                    <a:lstStyle/>
                    <a:p>
                      <a:pPr algn="ctr" fontAlgn="ctr">
                        <a:buNone/>
                      </a:pPr>
                      <a:r>
                        <a:rPr lang="en-US" sz="1200" b="1" i="0" u="none" strike="noStrike" dirty="0">
                          <a:solidFill>
                            <a:schemeClr val="bg1"/>
                          </a:solidFill>
                          <a:effectLst/>
                          <a:latin typeface="Lora" pitchFamily="2" charset="0"/>
                        </a:rPr>
                        <a:t>Grade ≥3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B70AC"/>
                    </a:solidFill>
                  </a:tcPr>
                </a:tc>
                <a:extLst>
                  <a:ext uri="{0D108BD9-81ED-4DB2-BD59-A6C34878D82A}">
                    <a16:rowId xmlns:a16="http://schemas.microsoft.com/office/drawing/2014/main" val="1416158728"/>
                  </a:ext>
                </a:extLst>
              </a:tr>
              <a:tr h="202898">
                <a:tc>
                  <a:txBody>
                    <a:bodyPr/>
                    <a:lstStyle/>
                    <a:p>
                      <a:pPr algn="l" fontAlgn="ctr">
                        <a:buNone/>
                      </a:pPr>
                      <a:r>
                        <a:rPr lang="en-US" sz="1200" b="1" i="0" u="none" strike="noStrike" dirty="0">
                          <a:solidFill>
                            <a:srgbClr val="000000"/>
                          </a:solidFill>
                          <a:effectLst/>
                          <a:latin typeface="Lora" pitchFamily="2" charset="0"/>
                        </a:rPr>
                        <a:t>Any adverse event</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497 (98.8)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337 (67.0)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463 (92.0)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203 (40.4)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126102483"/>
                  </a:ext>
                </a:extLst>
              </a:tr>
              <a:tr h="202898">
                <a:tc>
                  <a:txBody>
                    <a:bodyPr/>
                    <a:lstStyle/>
                    <a:p>
                      <a:pPr algn="l" fontAlgn="ctr">
                        <a:buNone/>
                      </a:pPr>
                      <a:r>
                        <a:rPr lang="en-US" sz="1200" b="0" i="0" u="none" strike="noStrike" dirty="0">
                          <a:solidFill>
                            <a:srgbClr val="000000"/>
                          </a:solidFill>
                          <a:effectLst/>
                          <a:latin typeface="Lora" pitchFamily="2" charset="0"/>
                        </a:rPr>
                        <a:t>Diarrhea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261 (51.9)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31 (6.2)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40 (8.0)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 (0.4)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5665479"/>
                  </a:ext>
                </a:extLst>
              </a:tr>
              <a:tr h="202898">
                <a:tc>
                  <a:txBody>
                    <a:bodyPr/>
                    <a:lstStyle/>
                    <a:p>
                      <a:pPr algn="l" fontAlgn="ctr">
                        <a:buNone/>
                      </a:pPr>
                      <a:r>
                        <a:rPr lang="en-US" sz="1200" b="0" i="0" u="none" strike="noStrike" dirty="0">
                          <a:solidFill>
                            <a:srgbClr val="000000"/>
                          </a:solidFill>
                          <a:effectLst/>
                          <a:latin typeface="Lora" pitchFamily="2" charset="0"/>
                        </a:rPr>
                        <a:t>Hyperglycemia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191 (38.0)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52 (10.3)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65 (12.9)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 (0.6)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848362477"/>
                  </a:ext>
                </a:extLst>
              </a:tr>
              <a:tr h="202898">
                <a:tc>
                  <a:txBody>
                    <a:bodyPr/>
                    <a:lstStyle/>
                    <a:p>
                      <a:pPr algn="l" fontAlgn="ctr">
                        <a:buNone/>
                      </a:pPr>
                      <a:r>
                        <a:rPr lang="en-US" sz="1200" b="0" i="0" u="none" strike="noStrike">
                          <a:solidFill>
                            <a:srgbClr val="000000"/>
                          </a:solidFill>
                          <a:effectLst/>
                          <a:latin typeface="Lora" pitchFamily="2" charset="0"/>
                        </a:rPr>
                        <a:t>Rash</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178 (35.4)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62 (12.3)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35 (7.0)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1 (0.2)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2606977"/>
                  </a:ext>
                </a:extLst>
              </a:tr>
              <a:tr h="202898">
                <a:tc>
                  <a:txBody>
                    <a:bodyPr/>
                    <a:lstStyle/>
                    <a:p>
                      <a:pPr algn="l" fontAlgn="ctr">
                        <a:buNone/>
                      </a:pPr>
                      <a:r>
                        <a:rPr lang="en-US" sz="1200" b="0" i="0" u="none" strike="noStrike" dirty="0">
                          <a:solidFill>
                            <a:srgbClr val="000000"/>
                          </a:solidFill>
                          <a:effectLst/>
                          <a:latin typeface="Lora" pitchFamily="2" charset="0"/>
                        </a:rPr>
                        <a:t>Anemia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120 (23.9)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26 (5.2)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64 (12.7)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 (1.0)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887616631"/>
                  </a:ext>
                </a:extLst>
              </a:tr>
              <a:tr h="202898">
                <a:tc>
                  <a:txBody>
                    <a:bodyPr/>
                    <a:lstStyle/>
                    <a:p>
                      <a:pPr algn="l" fontAlgn="ctr">
                        <a:buNone/>
                      </a:pPr>
                      <a:r>
                        <a:rPr lang="en-US" sz="1200" b="0" i="0" u="none" strike="noStrike">
                          <a:solidFill>
                            <a:srgbClr val="000000"/>
                          </a:solidFill>
                          <a:effectLst/>
                          <a:latin typeface="Lora" pitchFamily="2" charset="0"/>
                        </a:rPr>
                        <a:t>Hypokalemia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111 (22.1)</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44 (8.7)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64 (12.7)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24 (4.8)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6446140"/>
                  </a:ext>
                </a:extLst>
              </a:tr>
              <a:tr h="202898">
                <a:tc>
                  <a:txBody>
                    <a:bodyPr/>
                    <a:lstStyle/>
                    <a:p>
                      <a:pPr algn="l" fontAlgn="ctr">
                        <a:buNone/>
                      </a:pPr>
                      <a:r>
                        <a:rPr lang="en-US" sz="1200" b="0" i="0" u="none" strike="noStrike" dirty="0">
                          <a:solidFill>
                            <a:srgbClr val="000000"/>
                          </a:solidFill>
                          <a:effectLst/>
                          <a:latin typeface="Lora" pitchFamily="2" charset="0"/>
                        </a:rPr>
                        <a:t>Hypertension</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100 (19.9)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29 (5.8)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120 (23.9)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39 (7.8)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798495113"/>
                  </a:ext>
                </a:extLst>
              </a:tr>
              <a:tr h="202898">
                <a:tc>
                  <a:txBody>
                    <a:bodyPr/>
                    <a:lstStyle/>
                    <a:p>
                      <a:pPr algn="l" fontAlgn="ctr">
                        <a:buNone/>
                      </a:pPr>
                      <a:r>
                        <a:rPr lang="en-US" sz="1200" b="0" i="0" u="none" strike="noStrike">
                          <a:solidFill>
                            <a:srgbClr val="000000"/>
                          </a:solidFill>
                          <a:effectLst/>
                          <a:latin typeface="Lora" pitchFamily="2" charset="0"/>
                        </a:rPr>
                        <a:t>Fatigue</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80 (15.9)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 (0.4)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63 (12.5)</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 (0.8)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5620475"/>
                  </a:ext>
                </a:extLst>
              </a:tr>
              <a:tr h="202898">
                <a:tc>
                  <a:txBody>
                    <a:bodyPr/>
                    <a:lstStyle/>
                    <a:p>
                      <a:pPr algn="l" fontAlgn="ctr">
                        <a:buNone/>
                      </a:pPr>
                      <a:r>
                        <a:rPr lang="en-US" sz="1200" b="0" i="0" u="none" strike="noStrike" dirty="0">
                          <a:solidFill>
                            <a:srgbClr val="000000"/>
                          </a:solidFill>
                          <a:effectLst/>
                          <a:latin typeface="Lora" pitchFamily="2" charset="0"/>
                        </a:rPr>
                        <a:t>ALT increased</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71 (14.1)</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22 (4.4)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67 (13.3)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17 (3.4)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4212398701"/>
                  </a:ext>
                </a:extLst>
              </a:tr>
              <a:tr h="202898">
                <a:tc>
                  <a:txBody>
                    <a:bodyPr/>
                    <a:lstStyle/>
                    <a:p>
                      <a:pPr algn="l" fontAlgn="ctr">
                        <a:buNone/>
                      </a:pPr>
                      <a:r>
                        <a:rPr lang="en-US" sz="1200" b="0" i="0" u="none" strike="noStrike">
                          <a:solidFill>
                            <a:srgbClr val="000000"/>
                          </a:solidFill>
                          <a:effectLst/>
                          <a:latin typeface="Lora" pitchFamily="2" charset="0"/>
                        </a:rPr>
                        <a:t>Urinary tract infection</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69 (13.7)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21 (4.2)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51 (10.1)</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 (1.2)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7008026"/>
                  </a:ext>
                </a:extLst>
              </a:tr>
              <a:tr h="202898">
                <a:tc>
                  <a:txBody>
                    <a:bodyPr/>
                    <a:lstStyle/>
                    <a:p>
                      <a:pPr algn="l" fontAlgn="ctr">
                        <a:buNone/>
                      </a:pPr>
                      <a:r>
                        <a:rPr lang="en-US" sz="1200" b="0" i="0" u="none" strike="noStrike" dirty="0">
                          <a:solidFill>
                            <a:srgbClr val="000000"/>
                          </a:solidFill>
                          <a:effectLst/>
                          <a:latin typeface="Lora" pitchFamily="2" charset="0"/>
                        </a:rPr>
                        <a:t>AST increased</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65 (12.9)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13 (2.6)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59 (11.7)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10 (2.0)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1362539163"/>
                  </a:ext>
                </a:extLst>
              </a:tr>
              <a:tr h="202898">
                <a:tc>
                  <a:txBody>
                    <a:bodyPr/>
                    <a:lstStyle/>
                    <a:p>
                      <a:pPr algn="l" fontAlgn="ctr">
                        <a:buNone/>
                      </a:pPr>
                      <a:r>
                        <a:rPr lang="en-US" sz="1200" b="0" i="0" u="none" strike="noStrike">
                          <a:solidFill>
                            <a:srgbClr val="000000"/>
                          </a:solidFill>
                          <a:effectLst/>
                          <a:latin typeface="Lora" pitchFamily="2" charset="0"/>
                        </a:rPr>
                        <a:t>Nausea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61 (12.1)</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 (0.6)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22 (4.4)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3043"/>
                  </a:ext>
                </a:extLst>
              </a:tr>
              <a:tr h="202898">
                <a:tc>
                  <a:txBody>
                    <a:bodyPr/>
                    <a:lstStyle/>
                    <a:p>
                      <a:pPr algn="l" fontAlgn="ctr">
                        <a:buNone/>
                      </a:pPr>
                      <a:r>
                        <a:rPr lang="en-US" sz="1200" b="0" i="0" u="none" strike="noStrike" dirty="0">
                          <a:solidFill>
                            <a:srgbClr val="000000"/>
                          </a:solidFill>
                          <a:effectLst/>
                          <a:latin typeface="Lora" pitchFamily="2" charset="0"/>
                        </a:rPr>
                        <a:t>COVID-19</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59 (11.7)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 (0.8)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44 (8.7)</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3 (0.6)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4263235841"/>
                  </a:ext>
                </a:extLst>
              </a:tr>
              <a:tr h="202898">
                <a:tc>
                  <a:txBody>
                    <a:bodyPr/>
                    <a:lstStyle/>
                    <a:p>
                      <a:pPr algn="l" fontAlgn="ctr">
                        <a:buNone/>
                      </a:pPr>
                      <a:r>
                        <a:rPr lang="en-US" sz="1200" b="0" i="0" u="none" strike="noStrike">
                          <a:solidFill>
                            <a:srgbClr val="000000"/>
                          </a:solidFill>
                          <a:effectLst/>
                          <a:latin typeface="Lora" pitchFamily="2" charset="0"/>
                        </a:rPr>
                        <a:t>Asthenia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57 (11.3)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4 (0.8)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25 (5.0)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 (0.4)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5983800"/>
                  </a:ext>
                </a:extLst>
              </a:tr>
              <a:tr h="202898">
                <a:tc>
                  <a:txBody>
                    <a:bodyPr/>
                    <a:lstStyle/>
                    <a:p>
                      <a:pPr algn="l" fontAlgn="ctr">
                        <a:buNone/>
                      </a:pPr>
                      <a:r>
                        <a:rPr lang="en-US" sz="1200" b="0" i="0" u="none" strike="noStrike" dirty="0">
                          <a:solidFill>
                            <a:srgbClr val="000000"/>
                          </a:solidFill>
                          <a:effectLst/>
                          <a:latin typeface="Lora" pitchFamily="2" charset="0"/>
                        </a:rPr>
                        <a:t>Pyrexia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55 (10.9)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 (1.2)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14 (2.8)</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284288333"/>
                  </a:ext>
                </a:extLst>
              </a:tr>
              <a:tr h="202898">
                <a:tc>
                  <a:txBody>
                    <a:bodyPr/>
                    <a:lstStyle/>
                    <a:p>
                      <a:pPr algn="l" fontAlgn="ctr">
                        <a:buNone/>
                      </a:pPr>
                      <a:r>
                        <a:rPr lang="en-US" sz="1200" b="0" i="0" u="none" strike="noStrike">
                          <a:solidFill>
                            <a:srgbClr val="000000"/>
                          </a:solidFill>
                          <a:effectLst/>
                          <a:latin typeface="Lora" pitchFamily="2" charset="0"/>
                        </a:rPr>
                        <a:t>Hot flush</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53 (10.5)</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1 (0.2)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68 (13.5)</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295984"/>
                  </a:ext>
                </a:extLst>
              </a:tr>
              <a:tr h="202898">
                <a:tc>
                  <a:txBody>
                    <a:bodyPr/>
                    <a:lstStyle/>
                    <a:p>
                      <a:pPr algn="l" fontAlgn="ctr">
                        <a:buNone/>
                      </a:pPr>
                      <a:r>
                        <a:rPr lang="en-US" sz="1200" b="0" i="0" u="none" strike="noStrike" dirty="0">
                          <a:solidFill>
                            <a:srgbClr val="000000"/>
                          </a:solidFill>
                          <a:effectLst/>
                          <a:latin typeface="Lora" pitchFamily="2" charset="0"/>
                        </a:rPr>
                        <a:t>Pruritus</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53 (10.5)</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13 (2.6)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2492450578"/>
                  </a:ext>
                </a:extLst>
              </a:tr>
              <a:tr h="202898">
                <a:tc>
                  <a:txBody>
                    <a:bodyPr/>
                    <a:lstStyle/>
                    <a:p>
                      <a:pPr algn="l" fontAlgn="ctr">
                        <a:buNone/>
                      </a:pPr>
                      <a:r>
                        <a:rPr lang="en-US" sz="1200" b="0" i="0" u="none" strike="noStrike">
                          <a:solidFill>
                            <a:srgbClr val="000000"/>
                          </a:solidFill>
                          <a:effectLst/>
                          <a:latin typeface="Lora" pitchFamily="2" charset="0"/>
                        </a:rPr>
                        <a:t>Back pain</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50 (9.9)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 (0.6)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55 (10.9)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7268265"/>
                  </a:ext>
                </a:extLst>
              </a:tr>
              <a:tr h="202898">
                <a:tc>
                  <a:txBody>
                    <a:bodyPr/>
                    <a:lstStyle/>
                    <a:p>
                      <a:pPr algn="l" fontAlgn="ctr">
                        <a:buNone/>
                      </a:pPr>
                      <a:r>
                        <a:rPr lang="en-US" sz="1200" b="0" i="0" u="none" strike="noStrike" dirty="0">
                          <a:solidFill>
                            <a:srgbClr val="000000"/>
                          </a:solidFill>
                          <a:effectLst/>
                          <a:latin typeface="Lora" pitchFamily="2" charset="0"/>
                        </a:rPr>
                        <a:t>Constipation</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a:solidFill>
                            <a:srgbClr val="000000"/>
                          </a:solidFill>
                          <a:effectLst/>
                          <a:latin typeface="Lora" pitchFamily="2" charset="0"/>
                        </a:rPr>
                        <a:t>42 (8.3)</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1 (0.2)</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60 (11.9)</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tc>
                  <a:txBody>
                    <a:bodyPr/>
                    <a:lstStyle/>
                    <a:p>
                      <a:pPr algn="ctr" fontAlgn="ctr">
                        <a:buNone/>
                      </a:pPr>
                      <a:r>
                        <a:rPr lang="en-US" sz="1200" b="0" i="0" u="none" strike="noStrike" dirty="0">
                          <a:solidFill>
                            <a:srgbClr val="000000"/>
                          </a:solidFill>
                          <a:effectLst/>
                          <a:latin typeface="Lora" pitchFamily="2" charset="0"/>
                        </a:rPr>
                        <a:t>0</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E7F1"/>
                    </a:solidFill>
                  </a:tcPr>
                </a:tc>
                <a:extLst>
                  <a:ext uri="{0D108BD9-81ED-4DB2-BD59-A6C34878D82A}">
                    <a16:rowId xmlns:a16="http://schemas.microsoft.com/office/drawing/2014/main" val="3058294921"/>
                  </a:ext>
                </a:extLst>
              </a:tr>
              <a:tr h="202898">
                <a:tc>
                  <a:txBody>
                    <a:bodyPr/>
                    <a:lstStyle/>
                    <a:p>
                      <a:pPr algn="l" fontAlgn="ctr">
                        <a:buNone/>
                      </a:pPr>
                      <a:r>
                        <a:rPr lang="en-US" sz="1200" b="0" i="0" u="none" strike="noStrike">
                          <a:solidFill>
                            <a:srgbClr val="000000"/>
                          </a:solidFill>
                          <a:effectLst/>
                          <a:latin typeface="Lora" pitchFamily="2" charset="0"/>
                        </a:rPr>
                        <a:t>Arthralgia</a:t>
                      </a:r>
                    </a:p>
                  </a:txBody>
                  <a:tcPr marL="39345"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38 (7.6)</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2 (0.4)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Lora" pitchFamily="2" charset="0"/>
                        </a:rPr>
                        <a:t>51 (10.1)</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Lora" pitchFamily="2" charset="0"/>
                        </a:rPr>
                        <a:t>2 (0.4)</a:t>
                      </a:r>
                    </a:p>
                  </a:txBody>
                  <a:tcPr marL="4372" marR="4372" marT="4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6423882"/>
                  </a:ext>
                </a:extLst>
              </a:tr>
            </a:tbl>
          </a:graphicData>
        </a:graphic>
      </p:graphicFrame>
    </p:spTree>
    <p:extLst>
      <p:ext uri="{BB962C8B-B14F-4D97-AF65-F5344CB8AC3E}">
        <p14:creationId xmlns:p14="http://schemas.microsoft.com/office/powerpoint/2010/main" val="817213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E34C-D387-E61E-F5C7-B851F8A81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29E07-3AD1-F610-FEC6-346E1E5C9CE2}"/>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2984135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0825E-7026-2DAE-412B-50CF4ED9FA4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D7F235-4F3C-B909-385B-7F4275BA564D}"/>
              </a:ext>
            </a:extLst>
          </p:cNvPr>
          <p:cNvSpPr/>
          <p:nvPr/>
        </p:nvSpPr>
        <p:spPr bwMode="auto">
          <a:xfrm>
            <a:off x="684426" y="2619251"/>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53772724-A82A-E3BE-AF1D-6F2327AC91AF}"/>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13: Prostate Cancer</a:t>
            </a:r>
          </a:p>
        </p:txBody>
      </p:sp>
      <p:sp>
        <p:nvSpPr>
          <p:cNvPr id="7" name="Content Placeholder 6">
            <a:extLst>
              <a:ext uri="{FF2B5EF4-FFF2-40B4-BE49-F238E27FC236}">
                <a16:creationId xmlns:a16="http://schemas.microsoft.com/office/drawing/2014/main" id="{9F8E1A04-2B02-BA56-6BBF-4595E195B5F0}"/>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Optimizing the Role of Hormonal Therapy in the Care of Patients with Prostate Cancer — </a:t>
            </a:r>
            <a:r>
              <a:rPr lang="en-US" sz="3000" b="0" dirty="0"/>
              <a:t>Dr Bryce</a:t>
            </a:r>
          </a:p>
          <a:p>
            <a:pPr>
              <a:lnSpc>
                <a:spcPct val="100000"/>
              </a:lnSpc>
              <a:spcBef>
                <a:spcPts val="3000"/>
              </a:spcBef>
            </a:pPr>
            <a:r>
              <a:rPr lang="en-US" sz="3000" dirty="0">
                <a:solidFill>
                  <a:schemeClr val="bg1"/>
                </a:solidFill>
              </a:rPr>
              <a:t>Other Available and Emerging Therapeutic Approaches — </a:t>
            </a:r>
            <a:r>
              <a:rPr lang="en-US" sz="3000" b="0" dirty="0">
                <a:solidFill>
                  <a:schemeClr val="bg1"/>
                </a:solidFill>
              </a:rPr>
              <a:t>Dr Agarwal</a:t>
            </a:r>
          </a:p>
        </p:txBody>
      </p:sp>
    </p:spTree>
    <p:extLst>
      <p:ext uri="{BB962C8B-B14F-4D97-AF65-F5344CB8AC3E}">
        <p14:creationId xmlns:p14="http://schemas.microsoft.com/office/powerpoint/2010/main" val="3482095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750" y="3606522"/>
            <a:ext cx="11583657" cy="423424"/>
          </a:xfrm>
        </p:spPr>
        <p:txBody>
          <a:bodyPr>
            <a:noAutofit/>
          </a:bodyPr>
          <a:lstStyle/>
          <a:p>
            <a:br>
              <a:rPr lang="en-US" b="0" dirty="0"/>
            </a:br>
            <a:r>
              <a:rPr lang="en-US" b="0" dirty="0"/>
              <a:t>	</a:t>
            </a:r>
            <a:br>
              <a:rPr lang="en-US" b="0" dirty="0"/>
            </a:br>
            <a:br>
              <a:rPr lang="en-US" dirty="0"/>
            </a:br>
            <a:r>
              <a:rPr lang="en-US" sz="2800" dirty="0"/>
              <a:t>Other Available and Emerging Therapeutic Approaches in </a:t>
            </a:r>
            <a:br>
              <a:rPr lang="en-US" sz="2800" dirty="0"/>
            </a:br>
            <a:r>
              <a:rPr lang="en-US" sz="2800" dirty="0"/>
              <a:t>Metastatic Prostate Cancer</a:t>
            </a:r>
            <a:endParaRPr lang="en-US" sz="2400" dirty="0">
              <a:solidFill>
                <a:schemeClr val="tx1"/>
              </a:solidFill>
            </a:endParaRPr>
          </a:p>
        </p:txBody>
      </p:sp>
      <p:sp>
        <p:nvSpPr>
          <p:cNvPr id="6" name="TextBox 5">
            <a:extLst>
              <a:ext uri="{FF2B5EF4-FFF2-40B4-BE49-F238E27FC236}">
                <a16:creationId xmlns:a16="http://schemas.microsoft.com/office/drawing/2014/main" id="{799E0588-23F0-43AC-BF2B-0014DFCE6473}"/>
              </a:ext>
            </a:extLst>
          </p:cNvPr>
          <p:cNvSpPr txBox="1"/>
          <p:nvPr/>
        </p:nvSpPr>
        <p:spPr>
          <a:xfrm>
            <a:off x="840121" y="4081278"/>
            <a:ext cx="10511758" cy="2308324"/>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Neeraj Agarwal, MD, FASCO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Professor of Medicine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Senior Director for Clinical Research, Huntsman Cancer Institute (HCI)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HCI Presidential Endowed Chair of Cancer Research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Center of Investigational Therapeutics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Genitourinary Oncology Program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Huntsman Cancer Institute, University of Utah (NCI-CCC)</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Salt Lake City, UT, USA</a:t>
            </a:r>
          </a:p>
        </p:txBody>
      </p:sp>
    </p:spTree>
    <p:extLst>
      <p:ext uri="{BB962C8B-B14F-4D97-AF65-F5344CB8AC3E}">
        <p14:creationId xmlns:p14="http://schemas.microsoft.com/office/powerpoint/2010/main" val="3916399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30B7D2-DC10-589B-3B36-3DC7206E40A8}"/>
              </a:ext>
            </a:extLst>
          </p:cNvPr>
          <p:cNvSpPr txBox="1">
            <a:spLocks/>
          </p:cNvSpPr>
          <p:nvPr/>
        </p:nvSpPr>
        <p:spPr>
          <a:xfrm>
            <a:off x="0" y="0"/>
            <a:ext cx="12192000" cy="873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Disclosures</a:t>
            </a:r>
            <a:endParaRPr kumimoji="0" lang="en-US" sz="18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aphicFrame>
        <p:nvGraphicFramePr>
          <p:cNvPr id="3" name="Table 2">
            <a:extLst>
              <a:ext uri="{FF2B5EF4-FFF2-40B4-BE49-F238E27FC236}">
                <a16:creationId xmlns:a16="http://schemas.microsoft.com/office/drawing/2014/main" id="{9CCB6611-0B77-04C7-C5E5-54411F5CDF55}"/>
              </a:ext>
            </a:extLst>
          </p:cNvPr>
          <p:cNvGraphicFramePr>
            <a:graphicFrameLocks noGrp="1"/>
          </p:cNvGraphicFramePr>
          <p:nvPr>
            <p:extLst>
              <p:ext uri="{D42A27DB-BD31-4B8C-83A1-F6EECF244321}">
                <p14:modId xmlns:p14="http://schemas.microsoft.com/office/powerpoint/2010/main" val="3252568954"/>
              </p:ext>
            </p:extLst>
          </p:nvPr>
        </p:nvGraphicFramePr>
        <p:xfrm>
          <a:off x="1909337" y="2264110"/>
          <a:ext cx="8128000" cy="116489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487429301"/>
                    </a:ext>
                  </a:extLst>
                </a:gridCol>
              </a:tblGrid>
              <a:tr h="116489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solidFill>
                            <a:schemeClr val="tx1"/>
                          </a:solidFill>
                        </a:rPr>
                        <a:t>No relevant financial relationships to disclose.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9132152"/>
                  </a:ext>
                </a:extLst>
              </a:tr>
            </a:tbl>
          </a:graphicData>
        </a:graphic>
      </p:graphicFrame>
    </p:spTree>
    <p:extLst>
      <p:ext uri="{BB962C8B-B14F-4D97-AF65-F5344CB8AC3E}">
        <p14:creationId xmlns:p14="http://schemas.microsoft.com/office/powerpoint/2010/main" val="17201291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B32A-6BF8-1080-6B1D-C18388A27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87776-2698-2F9E-F6CB-38E7C270789F}"/>
              </a:ext>
            </a:extLst>
          </p:cNvPr>
          <p:cNvSpPr>
            <a:spLocks noGrp="1"/>
          </p:cNvSpPr>
          <p:nvPr>
            <p:ph type="title"/>
          </p:nvPr>
        </p:nvSpPr>
        <p:spPr>
          <a:xfrm>
            <a:off x="180686" y="0"/>
            <a:ext cx="11830627" cy="710585"/>
          </a:xfrm>
        </p:spPr>
        <p:txBody>
          <a:bodyPr>
            <a:noAutofit/>
          </a:bodyPr>
          <a:lstStyle/>
          <a:p>
            <a:pPr algn="ctr"/>
            <a:br>
              <a:rPr lang="en-US" altLang="en-US" sz="2800" dirty="0">
                <a:cs typeface="Arial" panose="020B0604020202020204" pitchFamily="34" charset="0"/>
              </a:rPr>
            </a:br>
            <a:r>
              <a:rPr lang="en-US" altLang="en-US" sz="2800" dirty="0">
                <a:cs typeface="Arial" panose="020B0604020202020204" pitchFamily="34" charset="0"/>
              </a:rPr>
              <a:t>Emerging Therapeutics in Metastatic Prostate Cancer</a:t>
            </a:r>
            <a:endParaRPr lang="en-US" sz="2800" dirty="0">
              <a:cs typeface="Calibri" panose="020F0502020204030204" pitchFamily="34" charset="0"/>
            </a:endParaRPr>
          </a:p>
        </p:txBody>
      </p:sp>
      <p:sp>
        <p:nvSpPr>
          <p:cNvPr id="7" name="Content Placeholder 2">
            <a:extLst>
              <a:ext uri="{FF2B5EF4-FFF2-40B4-BE49-F238E27FC236}">
                <a16:creationId xmlns:a16="http://schemas.microsoft.com/office/drawing/2014/main" id="{3FEFA28E-49C6-58BD-60B3-50E73B2DB79F}"/>
              </a:ext>
            </a:extLst>
          </p:cNvPr>
          <p:cNvSpPr txBox="1">
            <a:spLocks/>
          </p:cNvSpPr>
          <p:nvPr/>
        </p:nvSpPr>
        <p:spPr>
          <a:xfrm>
            <a:off x="566737" y="1395010"/>
            <a:ext cx="11058524" cy="5051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PARP inhibitors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Radioligand therapies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Antibody-drug conjugates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T-cell engagers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CYP11A1 inhibitor</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35976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644" y="-154945"/>
            <a:ext cx="9670657" cy="1325563"/>
          </a:xfrm>
        </p:spPr>
        <p:txBody>
          <a:bodyPr>
            <a:normAutofit/>
          </a:bodyPr>
          <a:lstStyle/>
          <a:p>
            <a:pPr>
              <a:lnSpc>
                <a:spcPct val="100000"/>
              </a:lnSpc>
              <a:spcBef>
                <a:spcPts val="0"/>
              </a:spcBef>
              <a:defRPr/>
            </a:pPr>
            <a:r>
              <a:rPr lang="en-GB" b="0" dirty="0"/>
              <a:t>The Rationale for Combining </a:t>
            </a:r>
            <a:r>
              <a:rPr lang="en-GB" b="0" dirty="0" err="1"/>
              <a:t>PARPi</a:t>
            </a:r>
            <a:r>
              <a:rPr lang="en-GB" b="0" dirty="0"/>
              <a:t> with ARPI </a:t>
            </a:r>
          </a:p>
        </p:txBody>
      </p:sp>
      <p:grpSp>
        <p:nvGrpSpPr>
          <p:cNvPr id="3" name="Group 2">
            <a:extLst>
              <a:ext uri="{FF2B5EF4-FFF2-40B4-BE49-F238E27FC236}">
                <a16:creationId xmlns:a16="http://schemas.microsoft.com/office/drawing/2014/main" id="{DF07DE23-9401-DF89-84A4-FF3C9B5389F9}"/>
              </a:ext>
            </a:extLst>
          </p:cNvPr>
          <p:cNvGrpSpPr/>
          <p:nvPr/>
        </p:nvGrpSpPr>
        <p:grpSpPr>
          <a:xfrm>
            <a:off x="459947" y="1386348"/>
            <a:ext cx="5471128" cy="4510255"/>
            <a:chOff x="1611998" y="2391301"/>
            <a:chExt cx="4666867" cy="3819128"/>
          </a:xfrm>
        </p:grpSpPr>
        <p:sp>
          <p:nvSpPr>
            <p:cNvPr id="373" name="Rectangle 372">
              <a:extLst>
                <a:ext uri="{FF2B5EF4-FFF2-40B4-BE49-F238E27FC236}">
                  <a16:creationId xmlns:a16="http://schemas.microsoft.com/office/drawing/2014/main" id="{0F3372E9-8846-4FEC-BEE3-A61DF615D390}"/>
                </a:ext>
              </a:extLst>
            </p:cNvPr>
            <p:cNvSpPr/>
            <p:nvPr/>
          </p:nvSpPr>
          <p:spPr>
            <a:xfrm>
              <a:off x="1611998" y="2391301"/>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ARPIs induce a phenotype resembling HRR deficiency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4" name="Rectangle 373">
              <a:extLst>
                <a:ext uri="{FF2B5EF4-FFF2-40B4-BE49-F238E27FC236}">
                  <a16:creationId xmlns:a16="http://schemas.microsoft.com/office/drawing/2014/main" id="{7426848A-6F1F-4C3A-9723-26C4DED40F4D}"/>
                </a:ext>
              </a:extLst>
            </p:cNvPr>
            <p:cNvSpPr/>
            <p:nvPr/>
          </p:nvSpPr>
          <p:spPr>
            <a:xfrm>
              <a:off x="4065574" y="2428310"/>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Suppressed AR function causes an upregulation of PARP</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5" name="Rectangle 374">
              <a:extLst>
                <a:ext uri="{FF2B5EF4-FFF2-40B4-BE49-F238E27FC236}">
                  <a16:creationId xmlns:a16="http://schemas.microsoft.com/office/drawing/2014/main" id="{D6F93DAB-9F95-4AA9-9D1A-5EB3B8DAF02C}"/>
                </a:ext>
              </a:extLst>
            </p:cNvPr>
            <p:cNvSpPr/>
            <p:nvPr/>
          </p:nvSpPr>
          <p:spPr>
            <a:xfrm>
              <a:off x="1619127" y="4715599"/>
              <a:ext cx="2220419"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augments AR activity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6" name="Rectangle 375">
              <a:extLst>
                <a:ext uri="{FF2B5EF4-FFF2-40B4-BE49-F238E27FC236}">
                  <a16:creationId xmlns:a16="http://schemas.microsoft.com/office/drawing/2014/main" id="{5723D984-83BB-4FBD-BE2E-528B17D4DF10}"/>
                </a:ext>
              </a:extLst>
            </p:cNvPr>
            <p:cNvSpPr/>
            <p:nvPr/>
          </p:nvSpPr>
          <p:spPr>
            <a:xfrm>
              <a:off x="4065574" y="4715599"/>
              <a:ext cx="2213291"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inhibitors may attenuate resistance to ARPIs</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5" name="TextBox 4">
              <a:extLst>
                <a:ext uri="{FF2B5EF4-FFF2-40B4-BE49-F238E27FC236}">
                  <a16:creationId xmlns:a16="http://schemas.microsoft.com/office/drawing/2014/main" id="{F7D72706-ED07-42CF-A94F-B4DB10D26988}"/>
                </a:ext>
              </a:extLst>
            </p:cNvPr>
            <p:cNvSpPr txBox="1"/>
            <p:nvPr/>
          </p:nvSpPr>
          <p:spPr bwMode="gray">
            <a:xfrm>
              <a:off x="1860227" y="3840948"/>
              <a:ext cx="4258479" cy="582843"/>
            </a:xfrm>
            <a:prstGeom prst="rect">
              <a:avLst/>
            </a:prstGeom>
          </p:spPr>
          <p:txBody>
            <a:bodyPr wrap="none" lIns="45720" tIns="45720" rIns="45720" bIns="45720" rtlCol="0">
              <a:noAutofit/>
            </a:body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ARPIs prime tumor cells</a:t>
              </a:r>
              <a:b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b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for PARP inhibition </a:t>
              </a:r>
            </a:p>
            <a:p>
              <a:pPr marL="0" marR="0" lvl="0" indent="0" algn="ctr" defTabSz="914377"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18" name="TextBox 17">
              <a:extLst>
                <a:ext uri="{FF2B5EF4-FFF2-40B4-BE49-F238E27FC236}">
                  <a16:creationId xmlns:a16="http://schemas.microsoft.com/office/drawing/2014/main" id="{2ADA30CD-5369-4A2A-8D95-53DB35E5F31D}"/>
                </a:ext>
              </a:extLst>
            </p:cNvPr>
            <p:cNvSpPr txBox="1"/>
            <p:nvPr/>
          </p:nvSpPr>
          <p:spPr bwMode="gray">
            <a:xfrm>
              <a:off x="2209641" y="5954079"/>
              <a:ext cx="3559651" cy="256350"/>
            </a:xfrm>
            <a:prstGeom prst="rect">
              <a:avLst/>
            </a:prstGeom>
          </p:spPr>
          <p:txBody>
            <a:bodyPr wrap="square" lIns="45720" tIns="45720" rIns="45720" bIns="45720" rtlCol="0">
              <a:noAutofit/>
            </a:body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PARP inhibitors extend the benefits of ARPIs </a:t>
              </a:r>
            </a:p>
          </p:txBody>
        </p:sp>
        <p:sp>
          <p:nvSpPr>
            <p:cNvPr id="6" name="Left Brace 5">
              <a:extLst>
                <a:ext uri="{FF2B5EF4-FFF2-40B4-BE49-F238E27FC236}">
                  <a16:creationId xmlns:a16="http://schemas.microsoft.com/office/drawing/2014/main" id="{9E20E6BF-200E-4B37-AE0D-17C8A6C0A975}"/>
                </a:ext>
              </a:extLst>
            </p:cNvPr>
            <p:cNvSpPr/>
            <p:nvPr/>
          </p:nvSpPr>
          <p:spPr bwMode="gray">
            <a:xfrm rot="16200000">
              <a:off x="3837067" y="3738080"/>
              <a:ext cx="304800" cy="4156067"/>
            </a:xfrm>
            <a:prstGeom prst="leftBrace">
              <a:avLst>
                <a:gd name="adj1" fmla="val 78437"/>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sp>
          <p:nvSpPr>
            <p:cNvPr id="20" name="Left Brace 19">
              <a:extLst>
                <a:ext uri="{FF2B5EF4-FFF2-40B4-BE49-F238E27FC236}">
                  <a16:creationId xmlns:a16="http://schemas.microsoft.com/office/drawing/2014/main" id="{B2E2DD0D-82E4-4DD1-91D6-9BA6B5D11AAD}"/>
                </a:ext>
              </a:extLst>
            </p:cNvPr>
            <p:cNvSpPr/>
            <p:nvPr/>
          </p:nvSpPr>
          <p:spPr bwMode="gray">
            <a:xfrm rot="16200000">
              <a:off x="3811465" y="1572442"/>
              <a:ext cx="304800" cy="4207274"/>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grpSp>
      <p:sp>
        <p:nvSpPr>
          <p:cNvPr id="7" name="TextBox 6">
            <a:extLst>
              <a:ext uri="{FF2B5EF4-FFF2-40B4-BE49-F238E27FC236}">
                <a16:creationId xmlns:a16="http://schemas.microsoft.com/office/drawing/2014/main" id="{AA6071C0-4CC1-4BA1-3D96-33EC82202C79}"/>
              </a:ext>
            </a:extLst>
          </p:cNvPr>
          <p:cNvSpPr txBox="1"/>
          <p:nvPr/>
        </p:nvSpPr>
        <p:spPr>
          <a:xfrm>
            <a:off x="459945" y="1051651"/>
            <a:ext cx="11627667" cy="468195"/>
          </a:xfrm>
          <a:prstGeom prst="rect">
            <a:avLst/>
          </a:prstGeom>
          <a:noFill/>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57200"/>
              </a:solidFill>
              <a:effectLst/>
              <a:uLnTx/>
              <a:uFillTx/>
              <a:latin typeface="DIN 2014"/>
              <a:ea typeface="+mn-ea"/>
              <a:cs typeface="+mn-cs"/>
            </a:endParaRPr>
          </a:p>
        </p:txBody>
      </p:sp>
      <p:sp>
        <p:nvSpPr>
          <p:cNvPr id="13" name="Rectangle 1">
            <a:extLst>
              <a:ext uri="{FF2B5EF4-FFF2-40B4-BE49-F238E27FC236}">
                <a16:creationId xmlns:a16="http://schemas.microsoft.com/office/drawing/2014/main" id="{3D591D39-67C8-4EF4-95F7-6361D0E1F378}"/>
              </a:ext>
            </a:extLst>
          </p:cNvPr>
          <p:cNvSpPr>
            <a:spLocks noChangeArrowheads="1"/>
          </p:cNvSpPr>
          <p:nvPr/>
        </p:nvSpPr>
        <p:spPr bwMode="auto">
          <a:xfrm>
            <a:off x="5050007" y="5617290"/>
            <a:ext cx="7437269" cy="64633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5B616B"/>
              </a:solidFill>
              <a:effectLst/>
              <a:uLnTx/>
              <a:uFillTx/>
              <a:latin typeface="Calibri" panose="020F0502020204030204"/>
              <a:ea typeface="+mn-ea"/>
              <a:cs typeface="+mn-cs"/>
            </a:endParaRPr>
          </a:p>
          <a:p>
            <a:pPr marL="342891" marR="0" lvl="0" indent="-342891" algn="l" defTabSz="914377" rtl="0" eaLnBrk="0" fontAlgn="base" latinLnBrk="0" hangingPunct="0">
              <a:lnSpc>
                <a:spcPct val="100000"/>
              </a:lnSpc>
              <a:spcBef>
                <a:spcPct val="0"/>
              </a:spcBef>
              <a:spcAft>
                <a:spcPct val="0"/>
              </a:spcAft>
              <a:buClrTx/>
              <a:buSzTx/>
              <a:buFontTx/>
              <a:buAutoNum type="arabicPeriod"/>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Bin </a:t>
            </a:r>
            <a:r>
              <a:rPr kumimoji="0" lang="en-US" alt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Gui</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a:t>
            </a:r>
            <a:r>
              <a:rPr kumimoji="0" lang="en-US" altLang="en-US" sz="1400" b="0" i="1" u="none" strike="noStrike" kern="1200" cap="none" spc="0" normalizeH="0" baseline="0" noProof="0" dirty="0">
                <a:ln>
                  <a:noFill/>
                </a:ln>
                <a:solidFill>
                  <a:prstClr val="black"/>
                </a:solidFill>
                <a:effectLst/>
                <a:uLnTx/>
                <a:uFillTx/>
                <a:latin typeface="Calibri" panose="020F0502020204030204"/>
                <a:ea typeface="+mn-ea"/>
                <a:cs typeface="+mn-cs"/>
              </a:rPr>
              <a:t> PNAS</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 June,  DOI </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https://doi.org/10.1073/pnas.1908547116</a:t>
            </a: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891" marR="0" lvl="0" indent="-342891" algn="l" defTabSz="914377" rtl="0" eaLnBrk="0" fontAlgn="base" latinLnBrk="0" hangingPunct="0">
              <a:lnSpc>
                <a:spcPct val="100000"/>
              </a:lnSpc>
              <a:spcBef>
                <a:spcPct val="0"/>
              </a:spcBef>
              <a:spcAft>
                <a:spcPct val="0"/>
              </a:spcAft>
              <a:buClrTx/>
              <a:buSzTx/>
              <a:buFontTx/>
              <a:buAutoNum type="arabicPeriod"/>
              <a:tabLst/>
              <a:defRPr/>
            </a:pPr>
            <a:r>
              <a:rPr kumimoji="0" lang="en-US" sz="1400" b="0" i="0" u="none" strike="noStrike" kern="1200" cap="none" spc="0" normalizeH="0" baseline="0" noProof="0" dirty="0">
                <a:ln>
                  <a:noFill/>
                </a:ln>
                <a:solidFill>
                  <a:srgbClr val="242424"/>
                </a:solidFill>
                <a:effectLst/>
                <a:uLnTx/>
                <a:uFillTx/>
                <a:latin typeface="Calibri" panose="020F0502020204030204"/>
                <a:ea typeface="+mn-ea"/>
                <a:cs typeface="+mn-cs"/>
              </a:rPr>
              <a:t>Agarwal N, European Journal of Cancer, 2023.</a:t>
            </a: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18A380E9-EA8E-4632-9D0A-29F44864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3778" y="1353517"/>
            <a:ext cx="5390247" cy="4163647"/>
          </a:xfrm>
          <a:prstGeom prst="rect">
            <a:avLst/>
          </a:prstGeom>
        </p:spPr>
      </p:pic>
    </p:spTree>
    <p:custDataLst>
      <p:tags r:id="rId1"/>
    </p:custDataLst>
    <p:extLst>
      <p:ext uri="{BB962C8B-B14F-4D97-AF65-F5344CB8AC3E}">
        <p14:creationId xmlns:p14="http://schemas.microsoft.com/office/powerpoint/2010/main" val="42752104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5FD0086-509B-48F8-AC67-B2191A3DA565}"/>
              </a:ext>
            </a:extLst>
          </p:cNvPr>
          <p:cNvSpPr>
            <a:spLocks noGrp="1"/>
          </p:cNvSpPr>
          <p:nvPr>
            <p:ph type="title"/>
          </p:nvPr>
        </p:nvSpPr>
        <p:spPr>
          <a:xfrm>
            <a:off x="153060" y="127828"/>
            <a:ext cx="12192000" cy="873759"/>
          </a:xfrm>
        </p:spPr>
        <p:txBody>
          <a:bodyPr/>
          <a:lstStyle/>
          <a:p>
            <a:r>
              <a:rPr lang="en-LB" dirty="0"/>
              <a:t>Phase 3 PARPi + </a:t>
            </a:r>
            <a:r>
              <a:rPr lang="en-US" dirty="0"/>
              <a:t>ARPI</a:t>
            </a:r>
            <a:r>
              <a:rPr lang="en-LB" dirty="0"/>
              <a:t> Trials Design</a:t>
            </a:r>
            <a:endParaRPr lang="en-US" dirty="0"/>
          </a:p>
        </p:txBody>
      </p:sp>
      <p:sp>
        <p:nvSpPr>
          <p:cNvPr id="4" name="Slide Number Placeholder 3">
            <a:extLst>
              <a:ext uri="{FF2B5EF4-FFF2-40B4-BE49-F238E27FC236}">
                <a16:creationId xmlns:a16="http://schemas.microsoft.com/office/drawing/2014/main" id="{561DEA73-76A6-D982-A30F-37156475FC30}"/>
              </a:ext>
            </a:extLst>
          </p:cNvPr>
          <p:cNvSpPr>
            <a:spLocks/>
          </p:cNvSpPr>
          <p:nvPr/>
        </p:nvSpPr>
        <p:spPr>
          <a:xfrm>
            <a:off x="7934511" y="5893478"/>
            <a:ext cx="2129853" cy="283487"/>
          </a:xfrm>
          <a:prstGeom prst="rect">
            <a:avLst/>
          </a:prstGeom>
        </p:spPr>
        <p:txBody>
          <a:bodyPr/>
          <a:lstStyle/>
          <a:p>
            <a:pPr marL="0" marR="0" lvl="0" indent="0" algn="l" defTabSz="704070" rtl="0" eaLnBrk="1" fontAlgn="auto" latinLnBrk="0" hangingPunct="1">
              <a:lnSpc>
                <a:spcPct val="100000"/>
              </a:lnSpc>
              <a:spcBef>
                <a:spcPts val="0"/>
              </a:spcBef>
              <a:spcAft>
                <a:spcPts val="600"/>
              </a:spcAft>
              <a:buClrTx/>
              <a:buSzTx/>
              <a:buFontTx/>
              <a:buNone/>
              <a:tabLst/>
              <a:defRPr/>
            </a:pPr>
            <a:fld id="{3C0BBE5E-8DF2-4E42-80A3-157BCE5E8B54}" type="slidenum">
              <a:rPr kumimoji="0" lang="en-US" sz="1387"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704070" rtl="0" eaLnBrk="1" fontAlgn="auto" latinLnBrk="0" hangingPunct="1">
                <a:lnSpc>
                  <a:spcPct val="100000"/>
                </a:lnSpc>
                <a:spcBef>
                  <a:spcPts val="0"/>
                </a:spcBef>
                <a:spcAft>
                  <a:spcPts val="600"/>
                </a:spcAft>
                <a:buClrTx/>
                <a:buSzTx/>
                <a:buFontTx/>
                <a:buNone/>
                <a:tabLst/>
                <a:defRPr/>
              </a:pPr>
              <a:t>98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A528CB6-9A28-1D6A-CAC6-3224CF2AB342}"/>
              </a:ext>
            </a:extLst>
          </p:cNvPr>
          <p:cNvGrpSpPr/>
          <p:nvPr/>
        </p:nvGrpSpPr>
        <p:grpSpPr>
          <a:xfrm>
            <a:off x="196645" y="1170040"/>
            <a:ext cx="12339484" cy="5302516"/>
            <a:chOff x="-5512" y="1027535"/>
            <a:chExt cx="12806017" cy="5449467"/>
          </a:xfrm>
        </p:grpSpPr>
        <p:pic>
          <p:nvPicPr>
            <p:cNvPr id="5" name="Picture 4">
              <a:extLst>
                <a:ext uri="{FF2B5EF4-FFF2-40B4-BE49-F238E27FC236}">
                  <a16:creationId xmlns:a16="http://schemas.microsoft.com/office/drawing/2014/main" id="{3F8B506C-A44D-615D-60C5-2D046B8C044E}"/>
                </a:ext>
              </a:extLst>
            </p:cNvPr>
            <p:cNvPicPr>
              <a:picLocks noChangeAspect="1"/>
            </p:cNvPicPr>
            <p:nvPr/>
          </p:nvPicPr>
          <p:blipFill>
            <a:blip r:embed="rId3"/>
            <a:stretch>
              <a:fillRect/>
            </a:stretch>
          </p:blipFill>
          <p:spPr>
            <a:xfrm>
              <a:off x="138024" y="1028220"/>
              <a:ext cx="6137709" cy="2619755"/>
            </a:xfrm>
            <a:prstGeom prst="rect">
              <a:avLst/>
            </a:prstGeom>
          </p:spPr>
        </p:pic>
        <p:pic>
          <p:nvPicPr>
            <p:cNvPr id="6" name="Picture 5">
              <a:extLst>
                <a:ext uri="{FF2B5EF4-FFF2-40B4-BE49-F238E27FC236}">
                  <a16:creationId xmlns:a16="http://schemas.microsoft.com/office/drawing/2014/main" id="{262B95FA-513D-BA8D-97BC-29FD0FA28089}"/>
                </a:ext>
              </a:extLst>
            </p:cNvPr>
            <p:cNvPicPr>
              <a:picLocks noChangeAspect="1"/>
            </p:cNvPicPr>
            <p:nvPr/>
          </p:nvPicPr>
          <p:blipFill>
            <a:blip r:embed="rId4"/>
            <a:stretch>
              <a:fillRect/>
            </a:stretch>
          </p:blipFill>
          <p:spPr>
            <a:xfrm>
              <a:off x="6383837" y="1027535"/>
              <a:ext cx="5808164" cy="2624939"/>
            </a:xfrm>
            <a:prstGeom prst="rect">
              <a:avLst/>
            </a:prstGeom>
          </p:spPr>
        </p:pic>
        <p:pic>
          <p:nvPicPr>
            <p:cNvPr id="7" name="Picture 6">
              <a:extLst>
                <a:ext uri="{FF2B5EF4-FFF2-40B4-BE49-F238E27FC236}">
                  <a16:creationId xmlns:a16="http://schemas.microsoft.com/office/drawing/2014/main" id="{3E8F6C6E-C725-EF80-169B-B5D35D3210C9}"/>
                </a:ext>
              </a:extLst>
            </p:cNvPr>
            <p:cNvPicPr>
              <a:picLocks noChangeAspect="1"/>
            </p:cNvPicPr>
            <p:nvPr/>
          </p:nvPicPr>
          <p:blipFill>
            <a:blip r:embed="rId5"/>
            <a:stretch>
              <a:fillRect/>
            </a:stretch>
          </p:blipFill>
          <p:spPr>
            <a:xfrm>
              <a:off x="2990140" y="3682010"/>
              <a:ext cx="6211720" cy="2552613"/>
            </a:xfrm>
            <a:prstGeom prst="rect">
              <a:avLst/>
            </a:prstGeom>
          </p:spPr>
        </p:pic>
        <p:sp>
          <p:nvSpPr>
            <p:cNvPr id="3" name="TextBox 2">
              <a:extLst>
                <a:ext uri="{FF2B5EF4-FFF2-40B4-BE49-F238E27FC236}">
                  <a16:creationId xmlns:a16="http://schemas.microsoft.com/office/drawing/2014/main" id="{06BAF8E5-B7BE-9A16-0124-8361E975F691}"/>
                </a:ext>
              </a:extLst>
            </p:cNvPr>
            <p:cNvSpPr txBox="1"/>
            <p:nvPr/>
          </p:nvSpPr>
          <p:spPr>
            <a:xfrm>
              <a:off x="-5512" y="3590138"/>
              <a:ext cx="2908139"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Clarke, NW.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NEJM Evidence,</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2022</a:t>
              </a:r>
            </a:p>
          </p:txBody>
        </p:sp>
        <p:sp>
          <p:nvSpPr>
            <p:cNvPr id="9" name="TextBox 8">
              <a:extLst>
                <a:ext uri="{FF2B5EF4-FFF2-40B4-BE49-F238E27FC236}">
                  <a16:creationId xmlns:a16="http://schemas.microsoft.com/office/drawing/2014/main" id="{97165011-1B61-0A31-7E6A-E0CC866DA39C}"/>
                </a:ext>
              </a:extLst>
            </p:cNvPr>
            <p:cNvSpPr txBox="1"/>
            <p:nvPr/>
          </p:nvSpPr>
          <p:spPr>
            <a:xfrm>
              <a:off x="7373466" y="6166051"/>
              <a:ext cx="3104908" cy="31095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Agarwal, N.</a:t>
              </a:r>
              <a:r>
                <a:rPr kumimoji="0" lang="en-US" sz="1100" b="0" i="1" u="none" strike="noStrike" kern="1200" cap="none" spc="0" normalizeH="0" baseline="0" noProof="0" dirty="0">
                  <a:ln>
                    <a:noFill/>
                  </a:ln>
                  <a:solidFill>
                    <a:srgbClr val="242424"/>
                  </a:solidFill>
                  <a:effectLst/>
                  <a:uLnTx/>
                  <a:uFillTx/>
                  <a:latin typeface="Calibri" panose="020F0502020204030204"/>
                  <a:ea typeface="+mn-ea"/>
                  <a:cs typeface="+mn-cs"/>
                </a:rPr>
                <a:t> et al.</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a:t>
              </a:r>
              <a:r>
                <a:rPr kumimoji="0" lang="en-US" sz="1100" b="1" i="1" u="none" strike="noStrike" kern="1200" cap="none" spc="0" normalizeH="0" baseline="0" noProof="0" dirty="0">
                  <a:ln>
                    <a:noFill/>
                  </a:ln>
                  <a:solidFill>
                    <a:srgbClr val="242424"/>
                  </a:solidFill>
                  <a:effectLst/>
                  <a:uLnTx/>
                  <a:uFillTx/>
                  <a:latin typeface="Calibri" panose="020F0502020204030204"/>
                  <a:ea typeface="+mn-ea"/>
                  <a:cs typeface="+mn-cs"/>
                </a:rPr>
                <a:t>Lancet</a:t>
              </a:r>
              <a:r>
                <a:rPr kumimoji="0" lang="en-US" sz="1100" b="1" i="0" u="none" strike="noStrike" kern="1200" cap="none" spc="0" normalizeH="0" baseline="0" noProof="0" dirty="0">
                  <a:ln>
                    <a:noFill/>
                  </a:ln>
                  <a:solidFill>
                    <a:srgbClr val="242424"/>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2023</a:t>
              </a:r>
              <a:endParaRPr kumimoji="0" lang="en-L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287450-FD9E-FFBC-B933-7B532F77458C}"/>
                </a:ext>
              </a:extLst>
            </p:cNvPr>
            <p:cNvSpPr txBox="1"/>
            <p:nvPr/>
          </p:nvSpPr>
          <p:spPr>
            <a:xfrm>
              <a:off x="10697965" y="3590138"/>
              <a:ext cx="2102540"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JCO</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2022</a:t>
              </a:r>
              <a:endParaRPr kumimoji="0" lang="en-L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58765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0B879-4D82-4644-0310-194B9F1880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AB75FB-6204-8A4A-1C25-098D7242D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0FE07-4C00-4042-87A4-C41902D2B3E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6">
            <a:extLst>
              <a:ext uri="{FF2B5EF4-FFF2-40B4-BE49-F238E27FC236}">
                <a16:creationId xmlns:a16="http://schemas.microsoft.com/office/drawing/2014/main" id="{EEC97E06-D7C9-E603-5B1F-6720A2C664E1}"/>
              </a:ext>
            </a:extLst>
          </p:cNvPr>
          <p:cNvGraphicFramePr>
            <a:graphicFrameLocks/>
          </p:cNvGraphicFramePr>
          <p:nvPr/>
        </p:nvGraphicFramePr>
        <p:xfrm>
          <a:off x="3401" y="724758"/>
          <a:ext cx="12192001" cy="6181190"/>
        </p:xfrm>
        <a:graphic>
          <a:graphicData uri="http://schemas.openxmlformats.org/drawingml/2006/table">
            <a:tbl>
              <a:tblPr firstRow="1" firstCol="1" bandRow="1">
                <a:tableStyleId>{5C22544A-7EE6-4342-B048-85BDC9FD1C3A}</a:tableStyleId>
              </a:tblPr>
              <a:tblGrid>
                <a:gridCol w="2206439">
                  <a:extLst>
                    <a:ext uri="{9D8B030D-6E8A-4147-A177-3AD203B41FA5}">
                      <a16:colId xmlns:a16="http://schemas.microsoft.com/office/drawing/2014/main" val="3726504093"/>
                    </a:ext>
                  </a:extLst>
                </a:gridCol>
                <a:gridCol w="2679247">
                  <a:extLst>
                    <a:ext uri="{9D8B030D-6E8A-4147-A177-3AD203B41FA5}">
                      <a16:colId xmlns:a16="http://schemas.microsoft.com/office/drawing/2014/main" val="4103333622"/>
                    </a:ext>
                  </a:extLst>
                </a:gridCol>
                <a:gridCol w="2600449">
                  <a:extLst>
                    <a:ext uri="{9D8B030D-6E8A-4147-A177-3AD203B41FA5}">
                      <a16:colId xmlns:a16="http://schemas.microsoft.com/office/drawing/2014/main" val="1935745819"/>
                    </a:ext>
                  </a:extLst>
                </a:gridCol>
                <a:gridCol w="2285241">
                  <a:extLst>
                    <a:ext uri="{9D8B030D-6E8A-4147-A177-3AD203B41FA5}">
                      <a16:colId xmlns:a16="http://schemas.microsoft.com/office/drawing/2014/main" val="1886988604"/>
                    </a:ext>
                  </a:extLst>
                </a:gridCol>
                <a:gridCol w="2420625">
                  <a:extLst>
                    <a:ext uri="{9D8B030D-6E8A-4147-A177-3AD203B41FA5}">
                      <a16:colId xmlns:a16="http://schemas.microsoft.com/office/drawing/2014/main" val="2431788389"/>
                    </a:ext>
                  </a:extLst>
                </a:gridCol>
              </a:tblGrid>
              <a:tr h="402432">
                <a:tc>
                  <a:txBody>
                    <a:bodyPr/>
                    <a:lstStyle/>
                    <a:p>
                      <a:pPr marL="0" marR="0" algn="ctr">
                        <a:spcBef>
                          <a:spcPts val="0"/>
                        </a:spcBef>
                        <a:spcAft>
                          <a:spcPts val="0"/>
                        </a:spcAft>
                      </a:pPr>
                      <a:r>
                        <a:rPr lang="en-US" sz="1400" kern="100" dirty="0">
                          <a:effectLst/>
                          <a:latin typeface="+mn-lt"/>
                        </a:rPr>
                        <a:t>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err="1">
                          <a:effectLst/>
                          <a:latin typeface="+mn-lt"/>
                        </a:rPr>
                        <a:t>PROpel</a:t>
                      </a:r>
                      <a:r>
                        <a:rPr lang="en-US" sz="1400" kern="100" dirty="0">
                          <a:effectLst/>
                          <a:latin typeface="+mn-lt"/>
                        </a:rPr>
                        <a:t> (N = 796)</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MAGNITUDE (N = 423)</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TALAPRO-2 </a:t>
                      </a:r>
                    </a:p>
                    <a:p>
                      <a:pPr marL="0" marR="0" algn="ctr">
                        <a:spcBef>
                          <a:spcPts val="0"/>
                        </a:spcBef>
                        <a:spcAft>
                          <a:spcPts val="0"/>
                        </a:spcAft>
                      </a:pPr>
                      <a:r>
                        <a:rPr lang="en-US" sz="1400" kern="100" dirty="0">
                          <a:effectLst/>
                          <a:latin typeface="+mn-lt"/>
                        </a:rPr>
                        <a:t>(Cohort 1: N = 805)</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TALAPRO-2 (Cohort 2: N = 399)</a:t>
                      </a:r>
                    </a:p>
                  </a:txBody>
                  <a:tcPr marL="68580" marR="68580" marT="0" marB="0" anchor="ctr"/>
                </a:tc>
                <a:extLst>
                  <a:ext uri="{0D108BD9-81ED-4DB2-BD59-A6C34878D82A}">
                    <a16:rowId xmlns:a16="http://schemas.microsoft.com/office/drawing/2014/main" val="1274307942"/>
                  </a:ext>
                </a:extLst>
              </a:tr>
              <a:tr h="663977">
                <a:tc>
                  <a:txBody>
                    <a:bodyPr/>
                    <a:lstStyle/>
                    <a:p>
                      <a:pPr marL="0" marR="0" algn="ctr">
                        <a:spcBef>
                          <a:spcPts val="0"/>
                        </a:spcBef>
                        <a:spcAft>
                          <a:spcPts val="0"/>
                        </a:spcAft>
                      </a:pPr>
                      <a:r>
                        <a:rPr lang="en-US" sz="1400" kern="100" dirty="0">
                          <a:effectLst/>
                          <a:latin typeface="+mn-lt"/>
                        </a:rPr>
                        <a:t>Trial population</a:t>
                      </a:r>
                    </a:p>
                    <a:p>
                      <a:pPr marL="0" marR="0" algn="ctr">
                        <a:spcBef>
                          <a:spcPts val="0"/>
                        </a:spcBef>
                        <a:spcAft>
                          <a:spcPts val="0"/>
                        </a:spcAft>
                      </a:pPr>
                      <a:r>
                        <a:rPr lang="en-US" sz="1400" kern="100" dirty="0" err="1">
                          <a:effectLst/>
                          <a:latin typeface="+mn-lt"/>
                          <a:cs typeface="Times New Roman" panose="02020603050405020304" pitchFamily="18" charset="0"/>
                        </a:rPr>
                        <a:t>mCRPC</a:t>
                      </a:r>
                      <a:r>
                        <a:rPr lang="en-US" sz="1400" kern="100" dirty="0">
                          <a:effectLst/>
                          <a:latin typeface="+mn-lt"/>
                          <a:cs typeface="Times New Roman" panose="02020603050405020304" pitchFamily="18" charset="0"/>
                        </a:rPr>
                        <a:t> 1</a:t>
                      </a:r>
                      <a:r>
                        <a:rPr lang="en-US" sz="1400" kern="100" baseline="30000" dirty="0">
                          <a:effectLst/>
                          <a:latin typeface="+mn-lt"/>
                          <a:cs typeface="Times New Roman" panose="02020603050405020304" pitchFamily="18" charset="0"/>
                        </a:rPr>
                        <a:t>st</a:t>
                      </a:r>
                      <a:r>
                        <a:rPr lang="en-US" sz="1400" kern="100" dirty="0">
                          <a:effectLst/>
                          <a:latin typeface="+mn-lt"/>
                          <a:cs typeface="Times New Roman" panose="02020603050405020304" pitchFamily="18" charset="0"/>
                        </a:rPr>
                        <a:t> line</a:t>
                      </a:r>
                    </a:p>
                  </a:txBody>
                  <a:tcPr marL="68580" marR="68580" marT="0" marB="0" anchor="ctr"/>
                </a:tc>
                <a:tc>
                  <a:txBody>
                    <a:bodyPr/>
                    <a:lstStyle/>
                    <a:p>
                      <a:pPr marL="0" marR="0" algn="ctr">
                        <a:spcBef>
                          <a:spcPts val="0"/>
                        </a:spcBef>
                        <a:spcAft>
                          <a:spcPts val="0"/>
                        </a:spcAft>
                      </a:pPr>
                      <a:r>
                        <a:rPr lang="en-US" sz="1400" kern="100" dirty="0">
                          <a:effectLst/>
                          <a:latin typeface="+mn-lt"/>
                          <a:cs typeface="Times New Roman" panose="02020603050405020304" pitchFamily="18" charset="0"/>
                        </a:rPr>
                        <a:t>Docetaxel / ARSI in </a:t>
                      </a:r>
                      <a:r>
                        <a:rPr lang="en-US" sz="1400" kern="100" dirty="0" err="1">
                          <a:effectLst/>
                          <a:latin typeface="+mn-lt"/>
                          <a:cs typeface="Times New Roman" panose="02020603050405020304" pitchFamily="18" charset="0"/>
                        </a:rPr>
                        <a:t>mCSPC</a:t>
                      </a:r>
                      <a:r>
                        <a:rPr lang="en-US" sz="1400" kern="100" dirty="0">
                          <a:effectLst/>
                          <a:latin typeface="+mn-lt"/>
                          <a:cs typeface="Times New Roman" panose="02020603050405020304" pitchFamily="18" charset="0"/>
                        </a:rPr>
                        <a:t> setting allowed (ARSI without progression and &gt; 12 months ago)</a:t>
                      </a:r>
                    </a:p>
                  </a:txBody>
                  <a:tcPr marL="68580" marR="68580" marT="0" marB="0" anchor="ctr"/>
                </a:tc>
                <a:tc>
                  <a:txBody>
                    <a:bodyPr/>
                    <a:lstStyle/>
                    <a:p>
                      <a:pPr marL="0" marR="0" algn="ctr">
                        <a:spcBef>
                          <a:spcPts val="0"/>
                        </a:spcBef>
                        <a:spcAft>
                          <a:spcPts val="0"/>
                        </a:spcAft>
                      </a:pPr>
                      <a:r>
                        <a:rPr lang="en-US" sz="1400" kern="100" dirty="0">
                          <a:effectLst/>
                          <a:latin typeface="+mn-lt"/>
                          <a:cs typeface="Times New Roman" panose="02020603050405020304" pitchFamily="18" charset="0"/>
                        </a:rPr>
                        <a:t>Docetaxel / ARSI in </a:t>
                      </a:r>
                      <a:r>
                        <a:rPr lang="en-US" sz="1400" kern="100" dirty="0" err="1">
                          <a:effectLst/>
                          <a:latin typeface="+mn-lt"/>
                          <a:cs typeface="Times New Roman" panose="02020603050405020304" pitchFamily="18" charset="0"/>
                        </a:rPr>
                        <a:t>mCSPC</a:t>
                      </a:r>
                      <a:r>
                        <a:rPr lang="en-US" sz="1400" kern="100" dirty="0">
                          <a:effectLst/>
                          <a:latin typeface="+mn-lt"/>
                          <a:cs typeface="Times New Roman" panose="02020603050405020304" pitchFamily="18" charset="0"/>
                        </a:rPr>
                        <a:t> setting allowed ; Abiraterone in </a:t>
                      </a:r>
                      <a:r>
                        <a:rPr lang="en-US" sz="1400" kern="100" dirty="0" err="1">
                          <a:effectLst/>
                          <a:latin typeface="+mn-lt"/>
                          <a:cs typeface="Times New Roman" panose="02020603050405020304" pitchFamily="18" charset="0"/>
                        </a:rPr>
                        <a:t>mCRPC</a:t>
                      </a:r>
                      <a:r>
                        <a:rPr lang="en-US" sz="1400" kern="100" dirty="0">
                          <a:effectLst/>
                          <a:latin typeface="+mn-lt"/>
                          <a:cs typeface="Times New Roman" panose="02020603050405020304" pitchFamily="18" charset="0"/>
                        </a:rPr>
                        <a:t> allowed if given &lt; 4 months</a:t>
                      </a:r>
                    </a:p>
                  </a:txBody>
                  <a:tcPr marL="68580" marR="68580" marT="0" marB="0" anchor="ctr"/>
                </a:tc>
                <a:tc gridSpan="2">
                  <a:txBody>
                    <a:bodyPr/>
                    <a:lstStyle/>
                    <a:p>
                      <a:pPr marL="0" marR="0" algn="ctr">
                        <a:spcBef>
                          <a:spcPts val="0"/>
                        </a:spcBef>
                        <a:spcAft>
                          <a:spcPts val="0"/>
                        </a:spcAft>
                      </a:pPr>
                      <a:r>
                        <a:rPr lang="en-US" sz="1400" kern="100" dirty="0">
                          <a:effectLst/>
                          <a:latin typeface="+mn-lt"/>
                        </a:rPr>
                        <a:t>Docetaxel / Abiraterone in </a:t>
                      </a:r>
                      <a:r>
                        <a:rPr lang="en-US" sz="1400" kern="100" dirty="0" err="1">
                          <a:effectLst/>
                          <a:latin typeface="+mn-lt"/>
                        </a:rPr>
                        <a:t>mCSPC</a:t>
                      </a:r>
                      <a:r>
                        <a:rPr lang="en-US" sz="1400" kern="100" dirty="0">
                          <a:effectLst/>
                          <a:latin typeface="+mn-lt"/>
                        </a:rPr>
                        <a:t> setting allowed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rPr>
                        <a:t>Yes (abiraterone only)</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8131343"/>
                  </a:ext>
                </a:extLst>
              </a:tr>
              <a:tr h="1327955">
                <a:tc>
                  <a:txBody>
                    <a:bodyPr/>
                    <a:lstStyle/>
                    <a:p>
                      <a:pPr marL="0" marR="0" algn="ctr">
                        <a:spcBef>
                          <a:spcPts val="0"/>
                        </a:spcBef>
                        <a:spcAft>
                          <a:spcPts val="0"/>
                        </a:spcAft>
                      </a:pPr>
                      <a:r>
                        <a:rPr lang="en-US" sz="1400" kern="100" dirty="0">
                          <a:effectLst/>
                          <a:latin typeface="+mn-lt"/>
                          <a:cs typeface="Times New Roman" panose="02020603050405020304" pitchFamily="18" charset="0"/>
                        </a:rPr>
                        <a:t>Design and randomization</a:t>
                      </a:r>
                    </a:p>
                  </a:txBody>
                  <a:tcPr marL="68580" marR="68580" marT="0" marB="0" anchor="ctr"/>
                </a:tc>
                <a:tc>
                  <a:txBody>
                    <a:bodyPr/>
                    <a:lstStyle/>
                    <a:p>
                      <a:pPr marL="0" marR="0" algn="ctr">
                        <a:spcBef>
                          <a:spcPts val="0"/>
                        </a:spcBef>
                        <a:spcAft>
                          <a:spcPts val="0"/>
                        </a:spcAft>
                      </a:pPr>
                      <a:r>
                        <a:rPr lang="en-US" sz="1400" kern="100" dirty="0">
                          <a:effectLst/>
                          <a:latin typeface="+mn-lt"/>
                          <a:cs typeface="Times New Roman" panose="02020603050405020304" pitchFamily="18" charset="0"/>
                        </a:rPr>
                        <a:t>1 : 1 </a:t>
                      </a:r>
                      <a:r>
                        <a:rPr lang="en-US" sz="1400" kern="100" dirty="0" err="1">
                          <a:effectLst/>
                          <a:latin typeface="+mn-lt"/>
                          <a:cs typeface="Times New Roman" panose="02020603050405020304" pitchFamily="18" charset="0"/>
                        </a:rPr>
                        <a:t>randomisation</a:t>
                      </a:r>
                      <a:endParaRPr lang="en-US" sz="1400" kern="100" dirty="0">
                        <a:effectLst/>
                        <a:latin typeface="+mn-lt"/>
                        <a:cs typeface="Times New Roman" panose="02020603050405020304" pitchFamily="18" charset="0"/>
                      </a:endParaRPr>
                    </a:p>
                    <a:p>
                      <a:pPr marL="0" marR="0" algn="ctr">
                        <a:spcBef>
                          <a:spcPts val="0"/>
                        </a:spcBef>
                        <a:spcAft>
                          <a:spcPts val="0"/>
                        </a:spcAft>
                      </a:pPr>
                      <a:r>
                        <a:rPr lang="en-US" sz="1400" kern="100" dirty="0">
                          <a:effectLst/>
                          <a:latin typeface="+mn-lt"/>
                          <a:cs typeface="Times New Roman" panose="02020603050405020304" pitchFamily="18" charset="0"/>
                        </a:rPr>
                        <a:t>Abiraterone + </a:t>
                      </a:r>
                      <a:r>
                        <a:rPr lang="en-US" sz="1400" kern="100" dirty="0" err="1">
                          <a:effectLst/>
                          <a:latin typeface="+mn-lt"/>
                          <a:cs typeface="Times New Roman" panose="02020603050405020304" pitchFamily="18" charset="0"/>
                        </a:rPr>
                        <a:t>olaparib</a:t>
                      </a:r>
                      <a:r>
                        <a:rPr lang="en-US" sz="1400" kern="100" dirty="0">
                          <a:effectLst/>
                          <a:latin typeface="+mn-lt"/>
                          <a:cs typeface="Times New Roman" panose="02020603050405020304" pitchFamily="18" charset="0"/>
                        </a:rPr>
                        <a:t> (n = 399)</a:t>
                      </a:r>
                    </a:p>
                    <a:p>
                      <a:pPr marL="0" marR="0" algn="ctr">
                        <a:spcBef>
                          <a:spcPts val="0"/>
                        </a:spcBef>
                        <a:spcAft>
                          <a:spcPts val="0"/>
                        </a:spcAft>
                      </a:pPr>
                      <a:r>
                        <a:rPr lang="en-US" sz="1400" kern="100" dirty="0">
                          <a:effectLst/>
                          <a:latin typeface="+mn-lt"/>
                          <a:cs typeface="Times New Roman" panose="02020603050405020304" pitchFamily="18" charset="0"/>
                        </a:rPr>
                        <a:t>vs abiraterone + placebo (n = 397)</a:t>
                      </a:r>
                    </a:p>
                  </a:txBody>
                  <a:tcPr marL="68580" marR="68580" marT="0" marB="0" anchor="ctr"/>
                </a:tc>
                <a:tc>
                  <a:txBody>
                    <a:bodyPr/>
                    <a:lstStyle/>
                    <a:p>
                      <a:pPr marL="0" marR="0" algn="ctr">
                        <a:spcBef>
                          <a:spcPts val="0"/>
                        </a:spcBef>
                        <a:spcAft>
                          <a:spcPts val="0"/>
                        </a:spcAft>
                      </a:pPr>
                      <a:r>
                        <a:rPr lang="en-US" sz="1400" kern="100" dirty="0">
                          <a:effectLst/>
                          <a:latin typeface="+mn-lt"/>
                          <a:cs typeface="Times New Roman" panose="02020603050405020304" pitchFamily="18" charset="0"/>
                        </a:rPr>
                        <a:t>Cohort 1: HRR cohort</a:t>
                      </a:r>
                    </a:p>
                    <a:p>
                      <a:pPr marL="0" marR="0" algn="ctr">
                        <a:spcBef>
                          <a:spcPts val="0"/>
                        </a:spcBef>
                        <a:spcAft>
                          <a:spcPts val="0"/>
                        </a:spcAft>
                      </a:pPr>
                      <a:r>
                        <a:rPr lang="en-US" sz="1400" kern="100" dirty="0">
                          <a:effectLst/>
                          <a:latin typeface="+mn-lt"/>
                          <a:cs typeface="Times New Roman" panose="02020603050405020304" pitchFamily="18" charset="0"/>
                        </a:rPr>
                        <a:t>1 : 1 </a:t>
                      </a:r>
                      <a:r>
                        <a:rPr lang="en-US" sz="1400" kern="100" dirty="0" err="1">
                          <a:effectLst/>
                          <a:latin typeface="+mn-lt"/>
                          <a:cs typeface="Times New Roman" panose="02020603050405020304" pitchFamily="18" charset="0"/>
                        </a:rPr>
                        <a:t>randomisation</a:t>
                      </a:r>
                      <a:r>
                        <a:rPr lang="en-US" sz="1400" kern="100" dirty="0">
                          <a:effectLst/>
                          <a:latin typeface="+mn-lt"/>
                          <a:cs typeface="Times New Roman" panose="02020603050405020304" pitchFamily="18" charset="0"/>
                        </a:rPr>
                        <a:t> </a:t>
                      </a:r>
                    </a:p>
                    <a:p>
                      <a:pPr marL="0" marR="0" algn="ctr">
                        <a:spcBef>
                          <a:spcPts val="0"/>
                        </a:spcBef>
                        <a:spcAft>
                          <a:spcPts val="0"/>
                        </a:spcAft>
                      </a:pPr>
                      <a:r>
                        <a:rPr lang="en-US" sz="1400" kern="100" dirty="0">
                          <a:effectLst/>
                          <a:latin typeface="+mn-lt"/>
                          <a:cs typeface="Times New Roman" panose="02020603050405020304" pitchFamily="18" charset="0"/>
                        </a:rPr>
                        <a:t>abiraterone + niraparib (n = 212) </a:t>
                      </a:r>
                    </a:p>
                    <a:p>
                      <a:pPr marL="0" marR="0" algn="ctr">
                        <a:spcBef>
                          <a:spcPts val="0"/>
                        </a:spcBef>
                        <a:spcAft>
                          <a:spcPts val="0"/>
                        </a:spcAft>
                      </a:pPr>
                      <a:r>
                        <a:rPr lang="en-US" sz="1400" kern="100" dirty="0">
                          <a:effectLst/>
                          <a:latin typeface="+mn-lt"/>
                          <a:cs typeface="Times New Roman" panose="02020603050405020304" pitchFamily="18" charset="0"/>
                        </a:rPr>
                        <a:t>vs abiraterone + placebo (n = 211)</a:t>
                      </a:r>
                    </a:p>
                    <a:p>
                      <a:pPr marL="0" marR="0" algn="ctr">
                        <a:spcBef>
                          <a:spcPts val="0"/>
                        </a:spcBef>
                        <a:spcAft>
                          <a:spcPts val="0"/>
                        </a:spcAft>
                      </a:pPr>
                      <a:r>
                        <a:rPr lang="en-US" sz="1400" kern="100" dirty="0">
                          <a:effectLst/>
                          <a:latin typeface="+mn-lt"/>
                          <a:cs typeface="Times New Roman" panose="02020603050405020304" pitchFamily="18" charset="0"/>
                        </a:rPr>
                        <a:t>Cohort 2: non-HRR cohort (closed prematurely because of futility)</a:t>
                      </a:r>
                    </a:p>
                  </a:txBody>
                  <a:tcPr marL="68580" marR="68580" marT="0" marB="0" anchor="ctr"/>
                </a:tc>
                <a:tc>
                  <a:txBody>
                    <a:bodyPr/>
                    <a:lstStyle/>
                    <a:p>
                      <a:pPr marL="0" marR="0" algn="ctr">
                        <a:spcBef>
                          <a:spcPts val="0"/>
                        </a:spcBef>
                        <a:spcAft>
                          <a:spcPts val="0"/>
                        </a:spcAft>
                      </a:pPr>
                      <a:r>
                        <a:rPr lang="en-US" sz="1400" kern="100" dirty="0">
                          <a:effectLst/>
                          <a:latin typeface="+mn-lt"/>
                        </a:rPr>
                        <a:t>All-comer population</a:t>
                      </a:r>
                    </a:p>
                    <a:p>
                      <a:pPr marL="0" marR="0" algn="ctr">
                        <a:spcBef>
                          <a:spcPts val="0"/>
                        </a:spcBef>
                        <a:spcAft>
                          <a:spcPts val="0"/>
                        </a:spcAft>
                      </a:pPr>
                      <a:r>
                        <a:rPr lang="en-US" sz="1400" kern="100" dirty="0">
                          <a:effectLst/>
                          <a:latin typeface="+mn-lt"/>
                        </a:rPr>
                        <a:t>1 : 1 </a:t>
                      </a:r>
                      <a:r>
                        <a:rPr lang="en-US" sz="1400" kern="100" dirty="0" err="1">
                          <a:effectLst/>
                          <a:latin typeface="+mn-lt"/>
                        </a:rPr>
                        <a:t>randomisation</a:t>
                      </a:r>
                      <a:endParaRPr lang="en-US" sz="1400" kern="100" dirty="0">
                        <a:effectLst/>
                        <a:latin typeface="+mn-lt"/>
                      </a:endParaRPr>
                    </a:p>
                    <a:p>
                      <a:pPr marL="0" marR="0" algn="ctr">
                        <a:spcBef>
                          <a:spcPts val="0"/>
                        </a:spcBef>
                        <a:spcAft>
                          <a:spcPts val="0"/>
                        </a:spcAft>
                      </a:pPr>
                      <a:r>
                        <a:rPr lang="en-US" sz="1400" kern="100" dirty="0">
                          <a:effectLst/>
                          <a:latin typeface="+mn-lt"/>
                        </a:rPr>
                        <a:t>Enzalutamide + </a:t>
                      </a:r>
                      <a:r>
                        <a:rPr lang="en-US" sz="1400" kern="100" dirty="0" err="1">
                          <a:effectLst/>
                          <a:latin typeface="+mn-lt"/>
                        </a:rPr>
                        <a:t>talazoparib</a:t>
                      </a:r>
                      <a:r>
                        <a:rPr lang="en-US" sz="1400" kern="100" dirty="0">
                          <a:effectLst/>
                          <a:latin typeface="+mn-lt"/>
                        </a:rPr>
                        <a:t> </a:t>
                      </a:r>
                    </a:p>
                    <a:p>
                      <a:pPr marL="0" marR="0" algn="ctr">
                        <a:spcBef>
                          <a:spcPts val="0"/>
                        </a:spcBef>
                        <a:spcAft>
                          <a:spcPts val="0"/>
                        </a:spcAft>
                      </a:pPr>
                      <a:r>
                        <a:rPr lang="en-US" sz="1400" kern="100" dirty="0">
                          <a:effectLst/>
                          <a:latin typeface="+mn-lt"/>
                        </a:rPr>
                        <a:t>(n = 402) vs enzalutamide + placebo (n = 403)</a:t>
                      </a:r>
                    </a:p>
                  </a:txBody>
                  <a:tcPr marL="68580" marR="68580" marT="0" marB="0" anchor="ctr"/>
                </a:tc>
                <a:tc>
                  <a:txBody>
                    <a:bodyPr/>
                    <a:lstStyle/>
                    <a:p>
                      <a:pPr algn="ctr"/>
                      <a:r>
                        <a:rPr lang="en-LB" sz="1400" dirty="0"/>
                        <a:t>HRR cohort</a:t>
                      </a:r>
                    </a:p>
                    <a:p>
                      <a:pPr marL="0" marR="0" algn="ctr">
                        <a:spcBef>
                          <a:spcPts val="0"/>
                        </a:spcBef>
                        <a:spcAft>
                          <a:spcPts val="0"/>
                        </a:spcAft>
                      </a:pPr>
                      <a:r>
                        <a:rPr lang="en-US" sz="1400" kern="100" dirty="0">
                          <a:effectLst/>
                          <a:latin typeface="+mn-lt"/>
                        </a:rPr>
                        <a:t>1 : 1 </a:t>
                      </a:r>
                      <a:r>
                        <a:rPr lang="en-US" sz="1400" kern="100" dirty="0" err="1">
                          <a:effectLst/>
                          <a:latin typeface="+mn-lt"/>
                        </a:rPr>
                        <a:t>randomisation</a:t>
                      </a:r>
                      <a:endParaRPr lang="en-US" sz="1400" kern="100" dirty="0">
                        <a:effectLst/>
                        <a:latin typeface="+mn-lt"/>
                      </a:endParaRPr>
                    </a:p>
                    <a:p>
                      <a:pPr marL="0" marR="0" algn="ctr">
                        <a:spcBef>
                          <a:spcPts val="0"/>
                        </a:spcBef>
                        <a:spcAft>
                          <a:spcPts val="0"/>
                        </a:spcAft>
                      </a:pPr>
                      <a:r>
                        <a:rPr lang="en-US" sz="1400" kern="100" dirty="0">
                          <a:effectLst/>
                          <a:latin typeface="+mn-lt"/>
                        </a:rPr>
                        <a:t>Enzalutamide + </a:t>
                      </a:r>
                      <a:r>
                        <a:rPr lang="en-US" sz="1400" kern="100" dirty="0" err="1">
                          <a:effectLst/>
                          <a:latin typeface="+mn-lt"/>
                        </a:rPr>
                        <a:t>talazoparib</a:t>
                      </a:r>
                      <a:r>
                        <a:rPr lang="en-US" sz="1400" kern="100" dirty="0">
                          <a:effectLst/>
                          <a:latin typeface="+mn-lt"/>
                        </a:rPr>
                        <a:t> (n = 200) vs enzalutamide + placebo (n = 199)</a:t>
                      </a:r>
                    </a:p>
                  </a:txBody>
                  <a:tcPr marL="68580" marR="68580" marT="0" marB="0" anchor="ctr"/>
                </a:tc>
                <a:extLst>
                  <a:ext uri="{0D108BD9-81ED-4DB2-BD59-A6C34878D82A}">
                    <a16:rowId xmlns:a16="http://schemas.microsoft.com/office/drawing/2014/main" val="3259170241"/>
                  </a:ext>
                </a:extLst>
              </a:tr>
              <a:tr h="663977">
                <a:tc>
                  <a:txBody>
                    <a:bodyPr/>
                    <a:lstStyle/>
                    <a:p>
                      <a:pPr marL="0" marR="0" algn="ctr">
                        <a:spcBef>
                          <a:spcPts val="0"/>
                        </a:spcBef>
                        <a:spcAft>
                          <a:spcPts val="0"/>
                        </a:spcAft>
                      </a:pPr>
                      <a:r>
                        <a:rPr lang="en-US" sz="1400" kern="100" dirty="0">
                          <a:effectLst/>
                          <a:latin typeface="+mn-lt"/>
                        </a:rPr>
                        <a:t>HRR analysis</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Tissue or </a:t>
                      </a:r>
                      <a:r>
                        <a:rPr lang="en-US" sz="1400" kern="100" dirty="0" err="1">
                          <a:effectLst/>
                          <a:latin typeface="+mn-lt"/>
                        </a:rPr>
                        <a:t>ctDNA</a:t>
                      </a:r>
                      <a:r>
                        <a:rPr lang="en-US" sz="1400" kern="100" dirty="0">
                          <a:effectLst/>
                          <a:latin typeface="+mn-lt"/>
                        </a:rPr>
                        <a:t> / retrospective</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a:effectLst/>
                          <a:latin typeface="+mn-lt"/>
                        </a:rPr>
                        <a:t>100% tissue / prospective</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100% tissue / prospective</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rPr>
                        <a:t>99.5% tissue / prospective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Calibri" panose="020F0502020204030204" pitchFamily="34" charset="0"/>
                          <a:cs typeface="Times New Roman" panose="02020603050405020304" pitchFamily="18" charset="0"/>
                        </a:rPr>
                        <a:t>0.5% </a:t>
                      </a:r>
                      <a:r>
                        <a:rPr lang="en-US" sz="1400" kern="100" dirty="0" err="1">
                          <a:effectLst/>
                          <a:latin typeface="+mn-lt"/>
                          <a:ea typeface="Calibri" panose="020F0502020204030204" pitchFamily="34" charset="0"/>
                          <a:cs typeface="Times New Roman" panose="02020603050405020304" pitchFamily="18" charset="0"/>
                        </a:rPr>
                        <a:t>ctDNA</a:t>
                      </a:r>
                      <a:r>
                        <a:rPr lang="en-US" sz="1400" kern="100" dirty="0">
                          <a:effectLst/>
                          <a:latin typeface="+mn-lt"/>
                          <a:ea typeface="Calibri" panose="020F0502020204030204" pitchFamily="34" charset="0"/>
                          <a:cs typeface="Times New Roman" panose="02020603050405020304" pitchFamily="18" charset="0"/>
                        </a:rPr>
                        <a:t> or unspecified tissue source / prospective</a:t>
                      </a:r>
                    </a:p>
                  </a:txBody>
                  <a:tcPr marL="68580" marR="68580" marT="0" marB="0" anchor="ctr"/>
                </a:tc>
                <a:extLst>
                  <a:ext uri="{0D108BD9-81ED-4DB2-BD59-A6C34878D82A}">
                    <a16:rowId xmlns:a16="http://schemas.microsoft.com/office/drawing/2014/main" val="857206787"/>
                  </a:ext>
                </a:extLst>
              </a:tr>
              <a:tr h="221326">
                <a:tc>
                  <a:txBody>
                    <a:bodyPr/>
                    <a:lstStyle/>
                    <a:p>
                      <a:pPr marL="0" marR="0" algn="ctr">
                        <a:spcBef>
                          <a:spcPts val="0"/>
                        </a:spcBef>
                        <a:spcAft>
                          <a:spcPts val="0"/>
                        </a:spcAft>
                      </a:pPr>
                      <a:r>
                        <a:rPr lang="en-US" sz="1400" kern="100">
                          <a:effectLst/>
                          <a:latin typeface="+mn-lt"/>
                        </a:rPr>
                        <a:t>Primary endpoint</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rPFS (investigator review)</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rPFS (central review)</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rPFS (central review)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rPr>
                        <a:t>rPFS (central review)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5348227"/>
                  </a:ext>
                </a:extLst>
              </a:tr>
              <a:tr h="221326">
                <a:tc>
                  <a:txBody>
                    <a:bodyPr/>
                    <a:lstStyle/>
                    <a:p>
                      <a:pPr marL="0" marR="0" algn="ctr">
                        <a:spcBef>
                          <a:spcPts val="0"/>
                        </a:spcBef>
                        <a:spcAft>
                          <a:spcPts val="0"/>
                        </a:spcAft>
                      </a:pPr>
                      <a:r>
                        <a:rPr lang="en-US" sz="1400" kern="100" dirty="0">
                          <a:effectLst/>
                          <a:latin typeface="+mn-lt"/>
                        </a:rPr>
                        <a:t>rPFS, HR (95% CI)</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a:effectLst/>
                          <a:latin typeface="+mn-lt"/>
                        </a:rPr>
                        <a:t> </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8253807"/>
                  </a:ext>
                </a:extLst>
              </a:tr>
              <a:tr h="221326">
                <a:tc>
                  <a:txBody>
                    <a:bodyPr/>
                    <a:lstStyle/>
                    <a:p>
                      <a:pPr marL="914377" marR="0" lvl="2" algn="ctr">
                        <a:spcBef>
                          <a:spcPts val="0"/>
                        </a:spcBef>
                        <a:spcAft>
                          <a:spcPts val="0"/>
                        </a:spcAft>
                      </a:pPr>
                      <a:r>
                        <a:rPr lang="en-US" sz="1400" kern="100" dirty="0">
                          <a:effectLst/>
                          <a:latin typeface="+mn-lt"/>
                        </a:rPr>
                        <a:t>All comers</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0.66 (0.54-0.81)</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a:effectLst/>
                          <a:latin typeface="+mn-lt"/>
                        </a:rPr>
                        <a:t>NR</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0.63 (0.51-0.78)</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1086762576"/>
                  </a:ext>
                </a:extLst>
              </a:tr>
              <a:tr h="221326">
                <a:tc>
                  <a:txBody>
                    <a:bodyPr/>
                    <a:lstStyle/>
                    <a:p>
                      <a:pPr marL="914377" marR="0" lvl="2" algn="ctr">
                        <a:spcBef>
                          <a:spcPts val="0"/>
                        </a:spcBef>
                        <a:spcAft>
                          <a:spcPts val="0"/>
                        </a:spcAft>
                      </a:pPr>
                      <a:r>
                        <a:rPr lang="en-US" sz="1400" kern="100" dirty="0">
                          <a:effectLst/>
                          <a:latin typeface="+mn-lt"/>
                        </a:rPr>
                        <a:t>HRR -</a:t>
                      </a:r>
                      <a:r>
                        <a:rPr lang="en-US" sz="1400" kern="100" dirty="0" err="1">
                          <a:effectLst/>
                          <a:latin typeface="+mn-lt"/>
                        </a:rPr>
                        <a:t>ve</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0.76 (0.6-0.97)</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1.09 (0.75-1.57)</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0.70 (0.54-0.89)</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3039097556"/>
                  </a:ext>
                </a:extLst>
              </a:tr>
              <a:tr h="221326">
                <a:tc>
                  <a:txBody>
                    <a:bodyPr/>
                    <a:lstStyle/>
                    <a:p>
                      <a:pPr marL="914377" marR="0" lvl="2" algn="ctr">
                        <a:spcBef>
                          <a:spcPts val="0"/>
                        </a:spcBef>
                        <a:spcAft>
                          <a:spcPts val="0"/>
                        </a:spcAft>
                      </a:pPr>
                      <a:r>
                        <a:rPr lang="en-US" sz="1400" kern="100" dirty="0">
                          <a:effectLst/>
                          <a:latin typeface="+mn-lt"/>
                        </a:rPr>
                        <a:t>HRR +</a:t>
                      </a:r>
                      <a:r>
                        <a:rPr lang="en-US" sz="1400" kern="100" dirty="0" err="1">
                          <a:effectLst/>
                          <a:latin typeface="+mn-lt"/>
                        </a:rPr>
                        <a:t>ve</a:t>
                      </a:r>
                      <a:r>
                        <a:rPr lang="en-US" sz="1400" kern="100" dirty="0">
                          <a:effectLst/>
                          <a:latin typeface="+mn-lt"/>
                        </a:rPr>
                        <a:t> </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0.50 (0.34-0.73)</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0.73 (0.56-0.96)</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0.46 (0.30-0.70)</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HR 0.45 (0.33-0.61)</a:t>
                      </a:r>
                    </a:p>
                  </a:txBody>
                  <a:tcPr marL="68580" marR="68580" marT="0" marB="0" anchor="ctr"/>
                </a:tc>
                <a:extLst>
                  <a:ext uri="{0D108BD9-81ED-4DB2-BD59-A6C34878D82A}">
                    <a16:rowId xmlns:a16="http://schemas.microsoft.com/office/drawing/2014/main" val="3506276356"/>
                  </a:ext>
                </a:extLst>
              </a:tr>
              <a:tr h="221326">
                <a:tc>
                  <a:txBody>
                    <a:bodyPr/>
                    <a:lstStyle/>
                    <a:p>
                      <a:pPr marL="914377" marR="0" lvl="2" algn="ctr">
                        <a:spcBef>
                          <a:spcPts val="0"/>
                        </a:spcBef>
                        <a:spcAft>
                          <a:spcPts val="0"/>
                        </a:spcAft>
                      </a:pPr>
                      <a:r>
                        <a:rPr lang="en-US" sz="1400" kern="100" dirty="0">
                          <a:effectLst/>
                          <a:latin typeface="+mn-lt"/>
                        </a:rPr>
                        <a:t>BRCA+</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0.23 (0.12-0.43)</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a:effectLst/>
                          <a:latin typeface="+mn-lt"/>
                        </a:rPr>
                        <a:t>HR 0.53 (0.36-0.79)</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0.23 (0.10-0.53)</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rPr>
                        <a:t>HR 0.20 (0.11-0.36)</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5367038"/>
                  </a:ext>
                </a:extLst>
              </a:tr>
              <a:tr h="221326">
                <a:tc>
                  <a:txBody>
                    <a:bodyPr/>
                    <a:lstStyle/>
                    <a:p>
                      <a:pPr marL="0" marR="0" algn="ctr">
                        <a:spcBef>
                          <a:spcPts val="0"/>
                        </a:spcBef>
                        <a:spcAft>
                          <a:spcPts val="0"/>
                        </a:spcAft>
                      </a:pPr>
                      <a:r>
                        <a:rPr lang="en-US" sz="1400" kern="100">
                          <a:effectLst/>
                          <a:latin typeface="+mn-lt"/>
                        </a:rPr>
                        <a:t>ORR (all comers)</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58% vs 48%</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60% vs 28% (only HRR+ pts)</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61.7% vs 43.9%</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67% vs 40%</a:t>
                      </a:r>
                    </a:p>
                  </a:txBody>
                  <a:tcPr marL="68580" marR="68580" marT="0" marB="0" anchor="ctr"/>
                </a:tc>
                <a:extLst>
                  <a:ext uri="{0D108BD9-81ED-4DB2-BD59-A6C34878D82A}">
                    <a16:rowId xmlns:a16="http://schemas.microsoft.com/office/drawing/2014/main" val="3104581669"/>
                  </a:ext>
                </a:extLst>
              </a:tr>
              <a:tr h="442651">
                <a:tc>
                  <a:txBody>
                    <a:bodyPr/>
                    <a:lstStyle/>
                    <a:p>
                      <a:pPr marL="0" marR="0" algn="ctr">
                        <a:spcBef>
                          <a:spcPts val="0"/>
                        </a:spcBef>
                        <a:spcAft>
                          <a:spcPts val="0"/>
                        </a:spcAft>
                      </a:pPr>
                      <a:r>
                        <a:rPr lang="en-US" sz="1400" kern="100" dirty="0">
                          <a:effectLst/>
                          <a:latin typeface="+mn-lt"/>
                        </a:rPr>
                        <a:t>OS (all comers)</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rPr>
                        <a:t>HR 0.81 (0.67-1)</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HR 0.66 (0.46-0.95</a:t>
                      </a:r>
                      <a:r>
                        <a:rPr lang="en-US" sz="1400" i="0" kern="100" dirty="0">
                          <a:effectLst/>
                          <a:latin typeface="+mn-lt"/>
                          <a:ea typeface="Calibri" panose="020F0502020204030204" pitchFamily="34" charset="0"/>
                          <a:cs typeface="Times New Roman" panose="02020603050405020304" pitchFamily="18" charset="0"/>
                        </a:rPr>
                        <a:t>)</a:t>
                      </a:r>
                      <a:r>
                        <a:rPr lang="en-US" sz="1400" kern="100" dirty="0">
                          <a:effectLst/>
                          <a:latin typeface="+mn-lt"/>
                          <a:ea typeface="Calibri" panose="020F0502020204030204" pitchFamily="34" charset="0"/>
                          <a:cs typeface="Times New Roman" panose="02020603050405020304" pitchFamily="18" charset="0"/>
                        </a:rPr>
                        <a:t> </a:t>
                      </a:r>
                    </a:p>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(only for BRCA 1/2)</a:t>
                      </a:r>
                    </a:p>
                  </a:txBody>
                  <a:tcPr marL="68580" marR="68580" marT="0" marB="0" anchor="ctr"/>
                </a:tc>
                <a:tc>
                  <a:txBody>
                    <a:bodyPr/>
                    <a:lstStyle/>
                    <a:p>
                      <a:pPr marL="0" marR="0" algn="ctr">
                        <a:spcBef>
                          <a:spcPts val="0"/>
                        </a:spcBef>
                        <a:spcAft>
                          <a:spcPts val="0"/>
                        </a:spcAft>
                      </a:pPr>
                      <a:r>
                        <a:rPr lang="en-US" sz="1400" b="1" kern="100" dirty="0">
                          <a:solidFill>
                            <a:srgbClr val="C00000"/>
                          </a:solidFill>
                          <a:effectLst/>
                          <a:latin typeface="+mn-lt"/>
                        </a:rPr>
                        <a:t>45.8 vs 37 months</a:t>
                      </a:r>
                    </a:p>
                    <a:p>
                      <a:pPr marL="0" marR="0" algn="ctr">
                        <a:spcBef>
                          <a:spcPts val="0"/>
                        </a:spcBef>
                        <a:spcAft>
                          <a:spcPts val="0"/>
                        </a:spcAft>
                      </a:pPr>
                      <a:r>
                        <a:rPr lang="en-US" sz="1400" b="1" kern="100" dirty="0">
                          <a:solidFill>
                            <a:srgbClr val="C00000"/>
                          </a:solidFill>
                          <a:effectLst/>
                          <a:latin typeface="+mn-lt"/>
                        </a:rPr>
                        <a:t>HR 0.80 (0.66–0.96)</a:t>
                      </a:r>
                    </a:p>
                  </a:txBody>
                  <a:tcPr marL="68580" marR="6858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kern="100" dirty="0">
                          <a:solidFill>
                            <a:srgbClr val="C00000"/>
                          </a:solidFill>
                          <a:effectLst/>
                          <a:latin typeface="+mn-lt"/>
                        </a:rPr>
                        <a:t>45.1 vs 31.1 months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kern="100" dirty="0">
                          <a:solidFill>
                            <a:srgbClr val="C00000"/>
                          </a:solidFill>
                          <a:effectLst/>
                          <a:latin typeface="+mn-lt"/>
                        </a:rPr>
                        <a:t>HR 0.62 (0.48–0.81)</a:t>
                      </a:r>
                    </a:p>
                  </a:txBody>
                  <a:tcPr marL="68580" marR="68580" marT="0" marB="0" anchor="ctr"/>
                </a:tc>
                <a:extLst>
                  <a:ext uri="{0D108BD9-81ED-4DB2-BD59-A6C34878D82A}">
                    <a16:rowId xmlns:a16="http://schemas.microsoft.com/office/drawing/2014/main" val="512244856"/>
                  </a:ext>
                </a:extLst>
              </a:tr>
              <a:tr h="663977">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FDA approval; </a:t>
                      </a:r>
                    </a:p>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EMA approval</a:t>
                      </a:r>
                    </a:p>
                  </a:txBody>
                  <a:tcPr marL="68580" marR="68580" marT="0" marB="0" anchor="ctr"/>
                </a:tc>
                <a:tc>
                  <a:txBody>
                    <a:bodyPr/>
                    <a:lstStyle/>
                    <a:p>
                      <a:pPr marL="0" marR="0" algn="ctr">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mCRPC with BRCA1/2 mutations; mCRPC when chemotherapy is not indicated </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mCRPC with BRCA1/2 mutations</a:t>
                      </a:r>
                    </a:p>
                  </a:txBody>
                  <a:tcPr marL="68580" marR="68580" marT="0" marB="0" anchor="ctr"/>
                </a:tc>
                <a:tc gridSpan="2">
                  <a:txBody>
                    <a:bodyPr/>
                    <a:lstStyle/>
                    <a:p>
                      <a:pPr marL="0" marR="0" algn="ctr">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mCRPC with any HRR mutations; </a:t>
                      </a:r>
                    </a:p>
                    <a:p>
                      <a:pPr marL="0" marR="0" algn="ctr">
                        <a:spcBef>
                          <a:spcPts val="0"/>
                        </a:spcBef>
                        <a:spcAft>
                          <a:spcPts val="0"/>
                        </a:spcAft>
                      </a:pPr>
                      <a:r>
                        <a:rPr lang="en-US" sz="1400" b="1" kern="100" dirty="0" err="1">
                          <a:effectLst/>
                          <a:latin typeface="+mn-lt"/>
                          <a:ea typeface="Calibri" panose="020F0502020204030204" pitchFamily="34" charset="0"/>
                          <a:cs typeface="Times New Roman" panose="02020603050405020304" pitchFamily="18" charset="0"/>
                        </a:rPr>
                        <a:t>mCRPC</a:t>
                      </a:r>
                      <a:r>
                        <a:rPr lang="en-US" sz="1400" b="1" kern="100" dirty="0">
                          <a:effectLst/>
                          <a:latin typeface="+mn-lt"/>
                          <a:ea typeface="Calibri" panose="020F0502020204030204" pitchFamily="34" charset="0"/>
                          <a:cs typeface="Times New Roman" panose="02020603050405020304" pitchFamily="18" charset="0"/>
                        </a:rPr>
                        <a:t> when chemotherapy is not clinically indicated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3012426"/>
                  </a:ext>
                </a:extLst>
              </a:tr>
              <a:tr h="442651">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Publication</a:t>
                      </a:r>
                    </a:p>
                  </a:txBody>
                  <a:tcPr marL="68580" marR="68580" marT="0" marB="0" anchor="ctr"/>
                </a:tc>
                <a:tc>
                  <a:txBody>
                    <a:bodyPr/>
                    <a:lstStyle/>
                    <a:p>
                      <a:pPr marL="0" marR="0" algn="ctr">
                        <a:spcBef>
                          <a:spcPts val="0"/>
                        </a:spcBef>
                        <a:spcAft>
                          <a:spcPts val="0"/>
                        </a:spcAft>
                      </a:pPr>
                      <a:r>
                        <a:rPr lang="en-US" sz="1400" kern="100" dirty="0">
                          <a:effectLst/>
                          <a:latin typeface="+mn-lt"/>
                          <a:ea typeface="Calibri" panose="020F0502020204030204" pitchFamily="34" charset="0"/>
                          <a:cs typeface="Times New Roman" panose="02020603050405020304" pitchFamily="18" charset="0"/>
                        </a:rPr>
                        <a:t>Clarke N….Saad F. </a:t>
                      </a:r>
                    </a:p>
                    <a:p>
                      <a:pPr marL="0" marR="0" algn="ctr">
                        <a:spcBef>
                          <a:spcPts val="0"/>
                        </a:spcBef>
                        <a:spcAft>
                          <a:spcPts val="0"/>
                        </a:spcAft>
                      </a:pPr>
                      <a:r>
                        <a:rPr lang="en-US" sz="1400" b="1" i="1" dirty="0">
                          <a:solidFill>
                            <a:srgbClr val="242424"/>
                          </a:solidFill>
                          <a:effectLst/>
                          <a:latin typeface="+mn-lt"/>
                        </a:rPr>
                        <a:t>NEJM Evidence</a:t>
                      </a:r>
                      <a:r>
                        <a:rPr lang="en-US" sz="1400" b="0" i="0" dirty="0">
                          <a:solidFill>
                            <a:srgbClr val="242424"/>
                          </a:solidFill>
                          <a:effectLst/>
                          <a:latin typeface="+mn-lt"/>
                        </a:rPr>
                        <a:t>, 2022</a:t>
                      </a:r>
                      <a:endParaRPr lang="en-US" sz="14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Calibri" panose="020F0502020204030204" pitchFamily="34" charset="0"/>
                          <a:cs typeface="Times New Roman" panose="02020603050405020304" pitchFamily="18" charset="0"/>
                        </a:rPr>
                        <a:t>Chi K….Sandhu 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242424"/>
                          </a:solidFill>
                          <a:effectLst/>
                          <a:latin typeface="+mn-lt"/>
                        </a:rPr>
                        <a:t>JCO</a:t>
                      </a:r>
                      <a:r>
                        <a:rPr lang="en-US" sz="1400" b="0" i="0" dirty="0">
                          <a:solidFill>
                            <a:srgbClr val="242424"/>
                          </a:solidFill>
                          <a:effectLst/>
                          <a:latin typeface="+mn-lt"/>
                        </a:rPr>
                        <a:t>,</a:t>
                      </a:r>
                      <a:r>
                        <a:rPr lang="en-US" sz="1400" b="1" i="0" dirty="0">
                          <a:solidFill>
                            <a:srgbClr val="242424"/>
                          </a:solidFill>
                          <a:effectLst/>
                          <a:latin typeface="+mn-lt"/>
                        </a:rPr>
                        <a:t> </a:t>
                      </a:r>
                      <a:r>
                        <a:rPr lang="en-US" sz="1400" b="0" i="0" dirty="0">
                          <a:solidFill>
                            <a:srgbClr val="242424"/>
                          </a:solidFill>
                          <a:effectLst/>
                          <a:latin typeface="+mn-lt"/>
                        </a:rPr>
                        <a:t>2023</a:t>
                      </a:r>
                      <a:endParaRPr lang="en-US" sz="14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Agarwal N</a:t>
                      </a:r>
                      <a:r>
                        <a:rPr lang="en-US" sz="1400" kern="100" dirty="0">
                          <a:effectLst/>
                          <a:latin typeface="+mn-lt"/>
                          <a:ea typeface="Calibri" panose="020F0502020204030204" pitchFamily="34" charset="0"/>
                          <a:cs typeface="Times New Roman" panose="02020603050405020304" pitchFamily="18" charset="0"/>
                        </a:rPr>
                        <a:t>….Fizazi K. </a:t>
                      </a:r>
                    </a:p>
                    <a:p>
                      <a:pPr marL="0" marR="0" algn="ctr">
                        <a:spcBef>
                          <a:spcPts val="0"/>
                        </a:spcBef>
                        <a:spcAft>
                          <a:spcPts val="0"/>
                        </a:spcAft>
                      </a:pPr>
                      <a:r>
                        <a:rPr lang="en-US" sz="1400" b="1" i="1" dirty="0">
                          <a:solidFill>
                            <a:srgbClr val="242424"/>
                          </a:solidFill>
                          <a:effectLst/>
                          <a:latin typeface="+mn-lt"/>
                        </a:rPr>
                        <a:t>The Lancet</a:t>
                      </a:r>
                      <a:r>
                        <a:rPr lang="en-US" sz="1400" b="0" i="0" dirty="0">
                          <a:solidFill>
                            <a:srgbClr val="242424"/>
                          </a:solidFill>
                          <a:effectLst/>
                          <a:latin typeface="+mn-lt"/>
                        </a:rPr>
                        <a:t>, 2025</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err="1">
                          <a:effectLst/>
                          <a:latin typeface="+mn-lt"/>
                          <a:ea typeface="Calibri" panose="020F0502020204030204" pitchFamily="34" charset="0"/>
                          <a:cs typeface="Times New Roman" panose="02020603050405020304" pitchFamily="18" charset="0"/>
                        </a:rPr>
                        <a:t>Fizazi</a:t>
                      </a:r>
                      <a:r>
                        <a:rPr lang="en-US" sz="1400" kern="100" dirty="0">
                          <a:effectLst/>
                          <a:latin typeface="+mn-lt"/>
                          <a:ea typeface="Calibri" panose="020F0502020204030204" pitchFamily="34" charset="0"/>
                          <a:cs typeface="Times New Roman" panose="02020603050405020304" pitchFamily="18" charset="0"/>
                        </a:rPr>
                        <a:t> K….</a:t>
                      </a:r>
                      <a:r>
                        <a:rPr lang="en-US" sz="1400" b="1" kern="100" dirty="0">
                          <a:effectLst/>
                          <a:latin typeface="+mn-lt"/>
                          <a:ea typeface="Calibri" panose="020F0502020204030204" pitchFamily="34" charset="0"/>
                          <a:cs typeface="Times New Roman" panose="02020603050405020304" pitchFamily="18" charset="0"/>
                        </a:rPr>
                        <a:t>Agarwal 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Calibri" panose="020F0502020204030204" pitchFamily="34" charset="0"/>
                          <a:cs typeface="Times New Roman" panose="02020603050405020304" pitchFamily="18" charset="0"/>
                        </a:rPr>
                        <a:t> </a:t>
                      </a:r>
                      <a:r>
                        <a:rPr lang="en-US" sz="1400" b="1" i="1" kern="100" dirty="0">
                          <a:effectLst/>
                          <a:latin typeface="+mn-lt"/>
                          <a:ea typeface="Calibri" panose="020F0502020204030204" pitchFamily="34" charset="0"/>
                          <a:cs typeface="Times New Roman" panose="02020603050405020304" pitchFamily="18" charset="0"/>
                        </a:rPr>
                        <a:t>The Lancet</a:t>
                      </a:r>
                      <a:r>
                        <a:rPr lang="en-US" sz="1400" b="0" i="0" kern="100" dirty="0">
                          <a:effectLst/>
                          <a:latin typeface="+mn-lt"/>
                          <a:ea typeface="Calibri" panose="020F0502020204030204" pitchFamily="34" charset="0"/>
                          <a:cs typeface="Times New Roman" panose="02020603050405020304" pitchFamily="18" charset="0"/>
                        </a:rPr>
                        <a:t>, 2025</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1049239"/>
                  </a:ext>
                </a:extLst>
              </a:tr>
            </a:tbl>
          </a:graphicData>
        </a:graphic>
      </p:graphicFrame>
      <p:sp>
        <p:nvSpPr>
          <p:cNvPr id="6" name="Rectangle 5">
            <a:extLst>
              <a:ext uri="{FF2B5EF4-FFF2-40B4-BE49-F238E27FC236}">
                <a16:creationId xmlns:a16="http://schemas.microsoft.com/office/drawing/2014/main" id="{7BCF2444-1E05-89D6-F660-89D699A5D936}"/>
              </a:ext>
            </a:extLst>
          </p:cNvPr>
          <p:cNvSpPr/>
          <p:nvPr/>
        </p:nvSpPr>
        <p:spPr>
          <a:xfrm>
            <a:off x="3402" y="4023596"/>
            <a:ext cx="12185198" cy="174011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
            <a:extLst>
              <a:ext uri="{FF2B5EF4-FFF2-40B4-BE49-F238E27FC236}">
                <a16:creationId xmlns:a16="http://schemas.microsoft.com/office/drawing/2014/main" id="{AAB37CBA-4A8F-54A3-93CA-E734D99FFF12}"/>
              </a:ext>
            </a:extLst>
          </p:cNvPr>
          <p:cNvSpPr>
            <a:spLocks noChangeArrowheads="1"/>
          </p:cNvSpPr>
          <p:nvPr/>
        </p:nvSpPr>
        <p:spPr bwMode="auto">
          <a:xfrm>
            <a:off x="1010891" y="139983"/>
            <a:ext cx="103642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Phase 3 Combination trials of PARP inhibitors with an ARPI</a:t>
            </a:r>
            <a:endParaRPr kumimoji="0" lang="en-US" alt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21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AS_UNIQUEID" val="550"/>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7CB5E0"/>
      </a:accent1>
      <a:accent2>
        <a:srgbClr val="2A79B4"/>
      </a:accent2>
      <a:accent3>
        <a:srgbClr val="226292"/>
      </a:accent3>
      <a:accent4>
        <a:srgbClr val="A7CDEA"/>
      </a:accent4>
      <a:accent5>
        <a:srgbClr val="7CB5E0"/>
      </a:accent5>
      <a:accent6>
        <a:srgbClr val="164161"/>
      </a:accent6>
      <a:hlink>
        <a:srgbClr val="D3E6F4"/>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MGB PPT Template April 2025">
  <a:themeElements>
    <a:clrScheme name="Custom 1">
      <a:dk1>
        <a:srgbClr val="000000"/>
      </a:dk1>
      <a:lt1>
        <a:srgbClr val="FFFFFF"/>
      </a:lt1>
      <a:dk2>
        <a:srgbClr val="B0E3E2"/>
      </a:dk2>
      <a:lt2>
        <a:srgbClr val="808080"/>
      </a:lt2>
      <a:accent1>
        <a:srgbClr val="01828E"/>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17-06-MGB-PPT-Template  -  Repaired" id="{E8B860EA-91AE-4508-BC6F-F2A4834F86D7}" vid="{11670CF9-8852-420D-9B70-DB9B3D81C394}"/>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562B8BE6-0305-497A-9467-02217DD76001}" vid="{8DEDF2E9-197E-4C6F-9CAB-2241B1FF6F0E}"/>
    </a:ext>
  </a:extLst>
</a:theme>
</file>

<file path=ppt/theme/theme8.xml><?xml version="1.0" encoding="utf-8"?>
<a:theme xmlns:a="http://schemas.openxmlformats.org/drawingml/2006/main" name="1_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5" ma:contentTypeDescription="Create a new document." ma:contentTypeScope="" ma:versionID="a2809c8ac531a7085c3080229f292341">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20e675f533239d8312ba5d43e82f8aa9"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86B0F62C-43BB-42CB-BF3C-68EA977E4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F894BD-268E-419E-A26E-DD2327395C3A}">
  <ds:schemaRefs>
    <ds:schemaRef ds:uri="http://schemas.microsoft.com/sharepoint/v3/contenttype/forms"/>
  </ds:schemaRefs>
</ds:datastoreItem>
</file>

<file path=customXml/itemProps3.xml><?xml version="1.0" encoding="utf-8"?>
<ds:datastoreItem xmlns:ds="http://schemas.openxmlformats.org/officeDocument/2006/customXml" ds:itemID="{8543F5AC-B49F-4106-80AC-E9EE3F993834}">
  <ds:schemaRefs>
    <ds:schemaRef ds:uri="http://schemas.microsoft.com/office/2006/metadata/properties"/>
    <ds:schemaRef ds:uri="http://schemas.microsoft.com/office/infopath/2007/PartnerControls"/>
    <ds:schemaRef ds:uri="7d689f85-9540-4145-9f5c-6f24686bb201"/>
  </ds:schemaRefs>
</ds:datastoreItem>
</file>

<file path=docProps/app.xml><?xml version="1.0" encoding="utf-8"?>
<Properties xmlns="http://schemas.openxmlformats.org/officeDocument/2006/extended-properties" xmlns:vt="http://schemas.openxmlformats.org/officeDocument/2006/docPropsVTypes">
  <TotalTime>552</TotalTime>
  <Words>11213</Words>
  <Application>Microsoft Macintosh PowerPoint</Application>
  <PresentationFormat>Widescreen</PresentationFormat>
  <Paragraphs>2296</Paragraphs>
  <Slides>125</Slides>
  <Notes>49</Notes>
  <HiddenSlides>0</HiddenSlides>
  <MMClips>0</MMClips>
  <ScaleCrop>false</ScaleCrop>
  <HeadingPairs>
    <vt:vector size="8" baseType="variant">
      <vt:variant>
        <vt:lpstr>Fonts Used</vt:lpstr>
      </vt:variant>
      <vt:variant>
        <vt:i4>24</vt:i4>
      </vt:variant>
      <vt:variant>
        <vt:lpstr>Theme</vt:lpstr>
      </vt:variant>
      <vt:variant>
        <vt:i4>8</vt:i4>
      </vt:variant>
      <vt:variant>
        <vt:lpstr>Embedded OLE Servers</vt:lpstr>
      </vt:variant>
      <vt:variant>
        <vt:i4>1</vt:i4>
      </vt:variant>
      <vt:variant>
        <vt:lpstr>Slide Titles</vt:lpstr>
      </vt:variant>
      <vt:variant>
        <vt:i4>125</vt:i4>
      </vt:variant>
    </vt:vector>
  </HeadingPairs>
  <TitlesOfParts>
    <vt:vector size="158" baseType="lpstr">
      <vt:lpstr>Aptos</vt:lpstr>
      <vt:lpstr>Arial</vt:lpstr>
      <vt:lpstr>Arial Narrow</vt:lpstr>
      <vt:lpstr>Calibri</vt:lpstr>
      <vt:lpstr>Courier New</vt:lpstr>
      <vt:lpstr>DIN 2014</vt:lpstr>
      <vt:lpstr>Georgia</vt:lpstr>
      <vt:lpstr>Harding</vt:lpstr>
      <vt:lpstr>Helvetica</vt:lpstr>
      <vt:lpstr>Helvetica Regular</vt:lpstr>
      <vt:lpstr>Lora</vt:lpstr>
      <vt:lpstr>Lucida Grande</vt:lpstr>
      <vt:lpstr>Noto Sans Symbols</vt:lpstr>
      <vt:lpstr>PT Sans</vt:lpstr>
      <vt:lpstr>Roboto</vt:lpstr>
      <vt:lpstr>Source Sans Pro</vt:lpstr>
      <vt:lpstr>Symbol</vt:lpstr>
      <vt:lpstr>System Font Regular</vt:lpstr>
      <vt:lpstr>Times New Roman</vt:lpstr>
      <vt:lpstr>Tisa Offc Serif Pro Thin</vt:lpstr>
      <vt:lpstr>Trebuchet MS</vt:lpstr>
      <vt:lpstr>Whitney Light</vt:lpstr>
      <vt:lpstr>Wingdings</vt:lpstr>
      <vt:lpstr>Wingdings 3</vt:lpstr>
      <vt:lpstr>Office Theme</vt:lpstr>
      <vt:lpstr>4_Office Theme</vt:lpstr>
      <vt:lpstr>Facet</vt:lpstr>
      <vt:lpstr>MGB PPT Template April 2025</vt:lpstr>
      <vt:lpstr>3_Default Design</vt:lpstr>
      <vt:lpstr>Blue</vt:lpstr>
      <vt:lpstr>Agarwal.HCI</vt:lpstr>
      <vt:lpstr>1_Agarwal.HCI</vt:lpstr>
      <vt:lpstr>think-cell Slide</vt:lpstr>
      <vt:lpstr>Module 12: EGFR-Mutated Non-Small Cell Lung Cancer (NSCLC)</vt:lpstr>
      <vt:lpstr>Faculty</vt:lpstr>
      <vt:lpstr>Module 12: EGFR-Mutated Non-Small Cell Lung Cancer (NSCLC)</vt:lpstr>
      <vt:lpstr>Module 12: EGFR-Mutated Non-Small Cell Lung Cancer</vt:lpstr>
      <vt:lpstr>Current Management of Metastatic EGFR Mutation-Positive  Non-Small Cell Lung Cancer (NSCLC) </vt:lpstr>
      <vt:lpstr>Disclosures</vt:lpstr>
      <vt:lpstr>PowerPoint Presentation</vt:lpstr>
      <vt:lpstr>FLAURA2 Trial </vt:lpstr>
      <vt:lpstr>FLAURA2: Benefits </vt:lpstr>
      <vt:lpstr>FLAURA2: Overall Survival</vt:lpstr>
      <vt:lpstr>MARIPOSA: </vt:lpstr>
      <vt:lpstr>Amivantamab:  Mechanism of Action </vt:lpstr>
      <vt:lpstr>MARIPOSA: PFS Benefit </vt:lpstr>
      <vt:lpstr>MARIPOSA: toxicity</vt:lpstr>
      <vt:lpstr>MARIPOSA</vt:lpstr>
      <vt:lpstr>Subcutaneous Amivantamab </vt:lpstr>
      <vt:lpstr>Resistance mechanisms to first line osimertinib</vt:lpstr>
      <vt:lpstr>COMPEL Trial</vt:lpstr>
      <vt:lpstr>MARIPOSA-2</vt:lpstr>
      <vt:lpstr>MARIPOSA-2: PFS Benefit</vt:lpstr>
      <vt:lpstr>MARIPOSA-2: PFS by subgroup </vt:lpstr>
      <vt:lpstr>MARIPOSA-2: Adverse Events</vt:lpstr>
      <vt:lpstr>MARIPOSA-2: 2nd Interim OS update</vt:lpstr>
      <vt:lpstr>Antibody Drug Conjugates</vt:lpstr>
      <vt:lpstr>PowerPoint Presentation</vt:lpstr>
      <vt:lpstr>Dato-DXd in EGFRm NSCLC Pooled Analysis from TROPION-Lung05 and 01</vt:lpstr>
      <vt:lpstr>PowerPoint Presentation</vt:lpstr>
      <vt:lpstr>Dato-DXd Efficacy in EGFRm cohort</vt:lpstr>
      <vt:lpstr>Dato-DXd Efficacy in EGFRm cohort</vt:lpstr>
      <vt:lpstr>PowerPoint Presentation</vt:lpstr>
      <vt:lpstr>PowerPoint Presentation</vt:lpstr>
      <vt:lpstr>Module 12: EGFR-Mutated Non-Small Cell Lung Cancer (NSCLC)</vt:lpstr>
      <vt:lpstr>Other Relevant Topics in EGFR Mutation-Positive NSCLC (eg, Nonmetastatic Disease, Exon 20 Insertion Mutations, Novel Agents) </vt:lpstr>
      <vt:lpstr>Disclosures</vt:lpstr>
      <vt:lpstr>Other Relevant Topics in EGFR-mutation Positive NSCLC</vt:lpstr>
      <vt:lpstr>Other Relevant Topics in EGFR-mutation Positive NSCLC</vt:lpstr>
      <vt:lpstr>Molecular Landscape of EGFR Exon 20 Insertions </vt:lpstr>
      <vt:lpstr>PAPILLON: Front-Line Amivantamab + Chemo</vt:lpstr>
      <vt:lpstr>Positive Top-Line Phase III Results from the WU-KONG28 Study: Oral, Once-Daily Sunvozertinib versus Platinum-Containing Chemo Doublet for First-Line NSCLC with EGFR Exon 20 Insertion Mutation Press Release: March 31, 2026</vt:lpstr>
      <vt:lpstr>Sunvozertinib (DZD9008)</vt:lpstr>
      <vt:lpstr>Sunvozertinib (DZD9008)</vt:lpstr>
      <vt:lpstr>Zipalertinib: Activity after Amivantamab</vt:lpstr>
      <vt:lpstr>Zipalertinib: Activity after Amivantamab</vt:lpstr>
      <vt:lpstr>Zipalertinib: Activity after Amivantamab</vt:lpstr>
      <vt:lpstr>Ongoing First-Line EGFR Exon 20 TKI Trials</vt:lpstr>
      <vt:lpstr>Other Relevant Topics in EGFR-mutation Positive NSCLC</vt:lpstr>
      <vt:lpstr>Ivonescimab</vt:lpstr>
      <vt:lpstr>Ivonescimab</vt:lpstr>
      <vt:lpstr>Phase III HARMONi: Responses (by IRRC)</vt:lpstr>
      <vt:lpstr>Phase III HARMONi: Safety</vt:lpstr>
      <vt:lpstr>Phase III HARMONi: irAEs and VEGF-Related TRAEs</vt:lpstr>
      <vt:lpstr>PowerPoint Presentation</vt:lpstr>
      <vt:lpstr>Other Relevant Topics in EGFR-mutation Positive NSCLC</vt:lpstr>
      <vt:lpstr>ADAURA demonstrated improvement in DFS and OS with adjuvant osimertinib in EGFR+ NSCLC</vt:lpstr>
      <vt:lpstr>NeoADAURA demonstrated improvement in MPR with neoadjuvant Osi and Osi/Chemo</vt:lpstr>
      <vt:lpstr>LAURA demonstrated improvement in PFS with consolidation after chemoRT</vt:lpstr>
      <vt:lpstr>Treatment Approaches for nonmetastatic EGFR-mutant NSCLC</vt:lpstr>
      <vt:lpstr>Summary and Conclusions</vt:lpstr>
      <vt:lpstr>PowerPoint Presentation</vt:lpstr>
      <vt:lpstr>Module 13: Prostate Cancer</vt:lpstr>
      <vt:lpstr>Faculty</vt:lpstr>
      <vt:lpstr>Second Opinion: Clinical Investigators Provide  Perspectives on the Future Role of AKT Inhibition  in the Management of Prostate Cancer</vt:lpstr>
      <vt:lpstr>Faculty</vt:lpstr>
      <vt:lpstr>Second Opinion</vt:lpstr>
      <vt:lpstr>Module 13: Prostate Cancer</vt:lpstr>
      <vt:lpstr>Module 13: Prostate Cancer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13: Prostate Cancer</vt:lpstr>
      <vt:lpstr>    Other Available and Emerging Therapeutic Approaches in  Metastatic Prostate Cancer</vt:lpstr>
      <vt:lpstr>PowerPoint Presentation</vt:lpstr>
      <vt:lpstr> Emerging Therapeutics in Metastatic Prostate Cancer</vt:lpstr>
      <vt:lpstr>The Rationale for Combining PARPi with ARPI </vt:lpstr>
      <vt:lpstr>Phase 3 PARPi + ARPI Trials Design</vt:lpstr>
      <vt:lpstr>PowerPoint Presentation</vt:lpstr>
      <vt:lpstr>PowerPoint Presentation</vt:lpstr>
      <vt:lpstr>Slide 9</vt:lpstr>
      <vt:lpstr>PowerPoint Presentation</vt:lpstr>
      <vt:lpstr>Phase 3 TALAPRO-3 Trial</vt:lpstr>
      <vt:lpstr>Phase 3 TALAPRO-3 Trial Press Release</vt:lpstr>
      <vt:lpstr>Saruparib (AZD5305) – Selective PARP1 Inhibitor</vt:lpstr>
      <vt:lpstr>EvoPAR-Prostate01 : Phase 3 Trial Design (mHSPC)</vt:lpstr>
      <vt:lpstr>177Lu-PSMA-617 Targeted Radioligand Therapy</vt:lpstr>
      <vt:lpstr>Phase 3 trials with Lu-177-PSMA-617</vt:lpstr>
      <vt:lpstr>Phase 3 PSMAddition Trial Design</vt:lpstr>
      <vt:lpstr>Phase 3 PSMAddition trial</vt:lpstr>
      <vt:lpstr>Phase 3 ProstACT Global: Lu-177-Rosopatamab Tetraxetan (Lu-TLX591) in mCRPC (post ARPI mCRPC)</vt:lpstr>
      <vt:lpstr>Phase 3 AcTFirst: 225Ac-PSMA-617 (AAA817) + ARPI in PSMA-positive mCRPC (post ARPI mCRPC)</vt:lpstr>
      <vt:lpstr>PowerPoint Presentation</vt:lpstr>
      <vt:lpstr>Phase I/II Prospective Studies of PSMA Targeting ADCs in Prostate Cancer</vt:lpstr>
      <vt:lpstr>Phase I/II Prospective Studies of ADCs in Prostate Cancer (non-PSMA targets)</vt:lpstr>
      <vt:lpstr>Phase 3 IDeate-Prostate01 trial: B7-H3-directed ADC vs Docetaxel </vt:lpstr>
      <vt:lpstr>PowerPoint Presentation</vt:lpstr>
      <vt:lpstr>Bispecific T-Cell Engagers in Prostate Cancer</vt:lpstr>
      <vt:lpstr>PSA Response with Pasritamig in mCRPC (phase 1 study)</vt:lpstr>
      <vt:lpstr>PowerPoint Presentation</vt:lpstr>
      <vt:lpstr>PowerPoint Presentation</vt:lpstr>
      <vt:lpstr>Phase 3 OMAHA-004: Opevesostat (CYP11A1 inhibitor) in mCRPC (post prior ARPI in mCRPC) </vt:lpstr>
      <vt:lpstr>Conclusions</vt:lpstr>
      <vt:lpstr>PowerPoint Presentation</vt:lpstr>
      <vt:lpstr>We are taking a short break!   The program will resume at 1:15 PM ET   Up Next…   Drs Anthony M Hunter and Abdulraheem Yacoub discuss the management of myelofibrosis  and systemic mastocytosis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Kathryn Ault Ziel</cp:lastModifiedBy>
  <cp:revision>80</cp:revision>
  <cp:lastPrinted>2019-02-22T16:20:06Z</cp:lastPrinted>
  <dcterms:created xsi:type="dcterms:W3CDTF">2019-01-10T16:49:45Z</dcterms:created>
  <dcterms:modified xsi:type="dcterms:W3CDTF">2026-04-25T22:20:25Z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0x010100F56CFF285B972B489588099F06F32541</vt:lpwstr>
  </property>
</Properties>
</file>