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8.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9.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0.xml" ContentType="application/vnd.openxmlformats-officedocument.theme+xml"/>
  <Override PartName="/ppt/tags/tag10.xml" ContentType="application/vnd.openxmlformats-officedocument.presentationml.tags+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1.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2.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13.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14.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15.xml" ContentType="application/vnd.openxmlformats-officedocument.theme+xml"/>
  <Override PartName="/ppt/tags/tag15.xml" ContentType="application/vnd.openxmlformats-officedocument.presentationml.tags+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16.xml" ContentType="application/vnd.openxmlformats-officedocument.theme+xml"/>
  <Override PartName="/ppt/tags/tag16.xml" ContentType="application/vnd.openxmlformats-officedocument.presentationml.tags+xml"/>
  <Override PartName="/ppt/theme/theme17.xml" ContentType="application/vnd.openxmlformats-officedocument.theme+xml"/>
  <Override PartName="/ppt/theme/theme18.xml" ContentType="application/vnd.openxmlformats-officedocument.theme+xml"/>
  <Override PartName="/ppt/tags/tag1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notesSlides/notesSlide8.xml" ContentType="application/vnd.openxmlformats-officedocument.presentationml.notesSlide+xml"/>
  <Override PartName="/ppt/tags/tag22.xml" ContentType="application/vnd.openxmlformats-officedocument.presentationml.tags+xml"/>
  <Override PartName="/ppt/notesSlides/notesSlide9.xml" ContentType="application/vnd.openxmlformats-officedocument.presentationml.notesSlide+xml"/>
  <Override PartName="/ppt/tags/tag23.xml" ContentType="application/vnd.openxmlformats-officedocument.presentationml.tags+xml"/>
  <Override PartName="/ppt/notesSlides/notesSlide10.xml" ContentType="application/vnd.openxmlformats-officedocument.presentationml.notesSlide+xml"/>
  <Override PartName="/ppt/tags/tag2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6.xml" ContentType="application/vnd.openxmlformats-officedocument.presentationml.tags+xml"/>
  <Override PartName="/ppt/notesSlides/notesSlide15.xml" ContentType="application/vnd.openxmlformats-officedocument.presentationml.notesSlide+xml"/>
  <Override PartName="/ppt/tags/tag27.xml" ContentType="application/vnd.openxmlformats-officedocument.presentationml.tags+xml"/>
  <Override PartName="/ppt/notesSlides/notesSlide16.xml" ContentType="application/vnd.openxmlformats-officedocument.presentationml.notesSlide+xml"/>
  <Override PartName="/ppt/tags/tag28.xml" ContentType="application/vnd.openxmlformats-officedocument.presentationml.tags+xml"/>
  <Override PartName="/ppt/notesSlides/notesSlide17.xml" ContentType="application/vnd.openxmlformats-officedocument.presentationml.notesSlide+xml"/>
  <Override PartName="/ppt/tags/tag29.xml" ContentType="application/vnd.openxmlformats-officedocument.presentationml.tags+xml"/>
  <Override PartName="/ppt/notesSlides/notesSlide18.xml" ContentType="application/vnd.openxmlformats-officedocument.presentationml.notesSlide+xml"/>
  <Override PartName="/ppt/tags/tag3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1.xml" ContentType="application/vnd.openxmlformats-officedocument.presentationml.tags+xml"/>
  <Override PartName="/ppt/notesSlides/notesSlide21.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3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5.xml" ContentType="application/vnd.openxmlformats-officedocument.presentationml.tags+xml"/>
  <Override PartName="/ppt/notesSlides/notesSlide27.xml" ContentType="application/vnd.openxmlformats-officedocument.presentationml.notesSlide+xml"/>
  <Override PartName="/ppt/tags/tag3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37.xml" ContentType="application/vnd.openxmlformats-officedocument.presentationml.tags+xml"/>
  <Override PartName="/ppt/notesSlides/notesSlide31.xml" ContentType="application/vnd.openxmlformats-officedocument.presentationml.notesSlide+xml"/>
  <Override PartName="/ppt/tags/tag38.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3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ppt/tags/tag39.xml" ContentType="application/vnd.openxmlformats-officedocument.presentationml.tags+xml"/>
  <Override PartName="/ppt/notesSlides/notesSlide36.xml" ContentType="application/vnd.openxmlformats-officedocument.presentationml.notesSlide+xml"/>
  <Override PartName="/ppt/tags/tag40.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6.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7.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8.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9.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0.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1.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12.xml" ContentType="application/vnd.openxmlformats-officedocument.drawingml.chartshapes+xml"/>
  <Override PartName="/ppt/tags/tag51.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13.xml" ContentType="application/vnd.openxmlformats-officedocument.drawingml.chartshape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14.xml" ContentType="application/vnd.openxmlformats-officedocument.drawingml.chartshape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15.xml" ContentType="application/vnd.openxmlformats-officedocument.drawingml.chartshapes+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16.xml" ContentType="application/vnd.openxmlformats-officedocument.drawingml.chartshapes+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17.xml" ContentType="application/vnd.openxmlformats-officedocument.drawingml.chartshapes+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18.xml" ContentType="application/vnd.openxmlformats-officedocument.drawingml.chartshapes+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19.xml" ContentType="application/vnd.openxmlformats-officedocument.drawingml.chartshapes+xml"/>
  <Override PartName="/ppt/tags/tag52.xml" ContentType="application/vnd.openxmlformats-officedocument.presentationml.tags+xml"/>
  <Override PartName="/ppt/notesSlides/notesSlide52.xml" ContentType="application/vnd.openxmlformats-officedocument.presentationml.notesSlide+xml"/>
  <Override PartName="/ppt/tags/tag53.xml" ContentType="application/vnd.openxmlformats-officedocument.presentationml.tags+xml"/>
  <Override PartName="/ppt/notesSlides/notesSlide53.xml" ContentType="application/vnd.openxmlformats-officedocument.presentationml.notesSlide+xml"/>
  <Override PartName="/ppt/tags/tag54.xml" ContentType="application/vnd.openxmlformats-officedocument.presentationml.tags+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434" r:id="rId2"/>
    <p:sldMasterId id="2147485513" r:id="rId3"/>
    <p:sldMasterId id="2147485587" r:id="rId4"/>
    <p:sldMasterId id="2147485599" r:id="rId5"/>
    <p:sldMasterId id="2147485643" r:id="rId6"/>
    <p:sldMasterId id="2147485688" r:id="rId7"/>
    <p:sldMasterId id="2147485714" r:id="rId8"/>
    <p:sldMasterId id="2147485764" r:id="rId9"/>
    <p:sldMasterId id="2147485824" r:id="rId10"/>
    <p:sldMasterId id="2147485958" r:id="rId11"/>
    <p:sldMasterId id="2147485995" r:id="rId12"/>
    <p:sldMasterId id="2147486040" r:id="rId13"/>
    <p:sldMasterId id="2147486066" r:id="rId14"/>
    <p:sldMasterId id="2147486114" r:id="rId15"/>
    <p:sldMasterId id="2147486133" r:id="rId16"/>
  </p:sldMasterIdLst>
  <p:notesMasterIdLst>
    <p:notesMasterId r:id="rId135"/>
  </p:notesMasterIdLst>
  <p:handoutMasterIdLst>
    <p:handoutMasterId r:id="rId136"/>
  </p:handoutMasterIdLst>
  <p:sldIdLst>
    <p:sldId id="330" r:id="rId17"/>
    <p:sldId id="331" r:id="rId18"/>
    <p:sldId id="332" r:id="rId19"/>
    <p:sldId id="2147483645" r:id="rId20"/>
    <p:sldId id="13408" r:id="rId21"/>
    <p:sldId id="333" r:id="rId22"/>
    <p:sldId id="335" r:id="rId23"/>
    <p:sldId id="2147480704" r:id="rId24"/>
    <p:sldId id="336" r:id="rId25"/>
    <p:sldId id="2147470659" r:id="rId26"/>
    <p:sldId id="13108" r:id="rId27"/>
    <p:sldId id="337" r:id="rId28"/>
    <p:sldId id="338" r:id="rId29"/>
    <p:sldId id="339" r:id="rId30"/>
    <p:sldId id="340" r:id="rId31"/>
    <p:sldId id="341" r:id="rId32"/>
    <p:sldId id="342" r:id="rId33"/>
    <p:sldId id="343" r:id="rId34"/>
    <p:sldId id="344" r:id="rId35"/>
    <p:sldId id="345" r:id="rId36"/>
    <p:sldId id="259" r:id="rId37"/>
    <p:sldId id="276" r:id="rId38"/>
    <p:sldId id="2147471838" r:id="rId39"/>
    <p:sldId id="2147471837" r:id="rId40"/>
    <p:sldId id="2147483614" r:id="rId41"/>
    <p:sldId id="257" r:id="rId42"/>
    <p:sldId id="262" r:id="rId43"/>
    <p:sldId id="291" r:id="rId44"/>
    <p:sldId id="334" r:id="rId45"/>
    <p:sldId id="2147483644" r:id="rId46"/>
    <p:sldId id="306" r:id="rId47"/>
    <p:sldId id="256" r:id="rId48"/>
    <p:sldId id="2147483592" r:id="rId49"/>
    <p:sldId id="258" r:id="rId50"/>
    <p:sldId id="2147483643" r:id="rId51"/>
    <p:sldId id="13407" r:id="rId52"/>
    <p:sldId id="2147483567" r:id="rId53"/>
    <p:sldId id="263" r:id="rId54"/>
    <p:sldId id="303" r:id="rId55"/>
    <p:sldId id="290" r:id="rId56"/>
    <p:sldId id="260" r:id="rId57"/>
    <p:sldId id="317" r:id="rId58"/>
    <p:sldId id="316" r:id="rId59"/>
    <p:sldId id="320" r:id="rId60"/>
    <p:sldId id="302" r:id="rId61"/>
    <p:sldId id="265" r:id="rId62"/>
    <p:sldId id="296" r:id="rId63"/>
    <p:sldId id="297" r:id="rId64"/>
    <p:sldId id="266" r:id="rId65"/>
    <p:sldId id="304" r:id="rId66"/>
    <p:sldId id="307" r:id="rId67"/>
    <p:sldId id="269" r:id="rId68"/>
    <p:sldId id="329" r:id="rId69"/>
    <p:sldId id="272" r:id="rId70"/>
    <p:sldId id="270" r:id="rId71"/>
    <p:sldId id="273" r:id="rId72"/>
    <p:sldId id="274" r:id="rId73"/>
    <p:sldId id="284" r:id="rId74"/>
    <p:sldId id="285" r:id="rId75"/>
    <p:sldId id="275" r:id="rId76"/>
    <p:sldId id="277" r:id="rId77"/>
    <p:sldId id="278" r:id="rId78"/>
    <p:sldId id="280" r:id="rId79"/>
    <p:sldId id="2147480163" r:id="rId80"/>
    <p:sldId id="2147480164" r:id="rId81"/>
    <p:sldId id="2147480048" r:id="rId82"/>
    <p:sldId id="267" r:id="rId83"/>
    <p:sldId id="298" r:id="rId84"/>
    <p:sldId id="299" r:id="rId85"/>
    <p:sldId id="300" r:id="rId86"/>
    <p:sldId id="264" r:id="rId87"/>
    <p:sldId id="310" r:id="rId88"/>
    <p:sldId id="311" r:id="rId89"/>
    <p:sldId id="319" r:id="rId90"/>
    <p:sldId id="279" r:id="rId91"/>
    <p:sldId id="281" r:id="rId92"/>
    <p:sldId id="282" r:id="rId93"/>
    <p:sldId id="315" r:id="rId94"/>
    <p:sldId id="318" r:id="rId95"/>
    <p:sldId id="323" r:id="rId96"/>
    <p:sldId id="321" r:id="rId97"/>
    <p:sldId id="322" r:id="rId98"/>
    <p:sldId id="283" r:id="rId99"/>
    <p:sldId id="325" r:id="rId100"/>
    <p:sldId id="324" r:id="rId101"/>
    <p:sldId id="326" r:id="rId102"/>
    <p:sldId id="327" r:id="rId103"/>
    <p:sldId id="328" r:id="rId104"/>
    <p:sldId id="286" r:id="rId105"/>
    <p:sldId id="287" r:id="rId106"/>
    <p:sldId id="293" r:id="rId107"/>
    <p:sldId id="288" r:id="rId108"/>
    <p:sldId id="289" r:id="rId109"/>
    <p:sldId id="2147480170" r:id="rId110"/>
    <p:sldId id="2147480177" r:id="rId111"/>
    <p:sldId id="2147480178" r:id="rId112"/>
    <p:sldId id="2147480050" r:id="rId113"/>
    <p:sldId id="2147480190" r:id="rId114"/>
    <p:sldId id="2147480191" r:id="rId115"/>
    <p:sldId id="261" r:id="rId116"/>
    <p:sldId id="309" r:id="rId117"/>
    <p:sldId id="2147480173" r:id="rId118"/>
    <p:sldId id="2147480182" r:id="rId119"/>
    <p:sldId id="2147480183" r:id="rId120"/>
    <p:sldId id="2147480192" r:id="rId121"/>
    <p:sldId id="268" r:id="rId122"/>
    <p:sldId id="295" r:id="rId123"/>
    <p:sldId id="294" r:id="rId124"/>
    <p:sldId id="2147483647" r:id="rId125"/>
    <p:sldId id="271" r:id="rId126"/>
    <p:sldId id="301" r:id="rId127"/>
    <p:sldId id="305" r:id="rId128"/>
    <p:sldId id="308" r:id="rId129"/>
    <p:sldId id="312" r:id="rId130"/>
    <p:sldId id="313" r:id="rId131"/>
    <p:sldId id="314" r:id="rId132"/>
    <p:sldId id="292" r:id="rId133"/>
    <p:sldId id="2147480083" r:id="rId134"/>
  </p:sldIdLst>
  <p:sldSz cx="12192000" cy="6858000"/>
  <p:notesSz cx="7772400" cy="10058400"/>
  <p:custDataLst>
    <p:tags r:id="rId137"/>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guide id="6" orient="horz" pos="14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BF3"/>
    <a:srgbClr val="FF40FF"/>
    <a:srgbClr val="001D7D"/>
    <a:srgbClr val="9C0001"/>
    <a:srgbClr val="D81635"/>
    <a:srgbClr val="0432FF"/>
    <a:srgbClr val="FEAD7B"/>
    <a:srgbClr val="FAA978"/>
    <a:srgbClr val="FFFF00"/>
    <a:srgbClr val="ECF5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21" autoAdjust="0"/>
    <p:restoredTop sz="91164" autoAdjust="0"/>
  </p:normalViewPr>
  <p:slideViewPr>
    <p:cSldViewPr>
      <p:cViewPr varScale="1">
        <p:scale>
          <a:sx n="111" d="100"/>
          <a:sy n="111" d="100"/>
        </p:scale>
        <p:origin x="616" y="192"/>
      </p:cViewPr>
      <p:guideLst>
        <p:guide orient="horz" pos="4201"/>
        <p:guide pos="3719"/>
        <p:guide pos="211"/>
        <p:guide pos="6208"/>
        <p:guide pos="332"/>
        <p:guide orient="horz" pos="1434"/>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63" Type="http://schemas.openxmlformats.org/officeDocument/2006/relationships/slide" Target="slides/slide47.xml"/><Relationship Id="rId84" Type="http://schemas.openxmlformats.org/officeDocument/2006/relationships/slide" Target="slides/slide68.xml"/><Relationship Id="rId138" Type="http://schemas.openxmlformats.org/officeDocument/2006/relationships/commentAuthors" Target="commentAuthors.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28" Type="http://schemas.openxmlformats.org/officeDocument/2006/relationships/slide" Target="slides/slide112.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slide" Target="slides/slide102.xml"/><Relationship Id="rId134" Type="http://schemas.openxmlformats.org/officeDocument/2006/relationships/slide" Target="slides/slide118.xml"/><Relationship Id="rId139" Type="http://schemas.openxmlformats.org/officeDocument/2006/relationships/presProps" Target="presProps.xml"/><Relationship Id="rId80" Type="http://schemas.openxmlformats.org/officeDocument/2006/relationships/slide" Target="slides/slide64.xml"/><Relationship Id="rId85" Type="http://schemas.openxmlformats.org/officeDocument/2006/relationships/slide" Target="slides/slide69.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124" Type="http://schemas.openxmlformats.org/officeDocument/2006/relationships/slide" Target="slides/slide108.xml"/><Relationship Id="rId129" Type="http://schemas.openxmlformats.org/officeDocument/2006/relationships/slide" Target="slides/slide113.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119" Type="http://schemas.openxmlformats.org/officeDocument/2006/relationships/slide" Target="slides/slide103.xml"/><Relationship Id="rId44" Type="http://schemas.openxmlformats.org/officeDocument/2006/relationships/slide" Target="slides/slide28.xml"/><Relationship Id="rId60" Type="http://schemas.openxmlformats.org/officeDocument/2006/relationships/slide" Target="slides/slide44.xml"/><Relationship Id="rId65" Type="http://schemas.openxmlformats.org/officeDocument/2006/relationships/slide" Target="slides/slide49.xml"/><Relationship Id="rId81" Type="http://schemas.openxmlformats.org/officeDocument/2006/relationships/slide" Target="slides/slide65.xml"/><Relationship Id="rId86" Type="http://schemas.openxmlformats.org/officeDocument/2006/relationships/slide" Target="slides/slide70.xml"/><Relationship Id="rId130" Type="http://schemas.openxmlformats.org/officeDocument/2006/relationships/slide" Target="slides/slide114.xml"/><Relationship Id="rId135" Type="http://schemas.openxmlformats.org/officeDocument/2006/relationships/notesMaster" Target="notesMasters/notesMaster1.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handoutMaster" Target="handoutMasters/handoutMaster1.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tags" Target="tags/tag1.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0.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6" Type="http://schemas.openxmlformats.org/officeDocument/2006/relationships/slideMaster" Target="slideMasters/slideMaster1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67615177665213"/>
          <c:y val="1.577120539144479E-2"/>
          <c:w val="0.63975032363852935"/>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Trastuzumab/pertuzumab/paclitaxel</c:v>
                </c:pt>
                <c:pt idx="1">
                  <c:v>Trastuzumab/pertuzumab/docetaxel</c:v>
                </c:pt>
                <c:pt idx="2">
                  <c:v>T-DXd/pertuzumab</c:v>
                </c:pt>
                <c:pt idx="3">
                  <c:v>Other*</c:v>
                </c:pt>
              </c:strCache>
            </c:strRef>
          </c:cat>
          <c:val>
            <c:numRef>
              <c:f>Sheet1!$B$2:$B$5</c:f>
              <c:numCache>
                <c:formatCode>0%</c:formatCode>
                <c:ptCount val="4"/>
                <c:pt idx="0">
                  <c:v>0.38</c:v>
                </c:pt>
                <c:pt idx="1">
                  <c:v>0.24</c:v>
                </c:pt>
                <c:pt idx="2">
                  <c:v>0.36</c:v>
                </c:pt>
                <c:pt idx="3">
                  <c:v>0.02</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Yes, ribociclib</c:v>
                </c:pt>
                <c:pt idx="1">
                  <c:v>Yes, abemaciclib</c:v>
                </c:pt>
                <c:pt idx="2">
                  <c:v>Yes, either ribociclib or abemaciclib</c:v>
                </c:pt>
                <c:pt idx="3">
                  <c:v>No</c:v>
                </c:pt>
              </c:strCache>
            </c:strRef>
          </c:cat>
          <c:val>
            <c:numRef>
              <c:f>Sheet1!$B$2:$B$5</c:f>
              <c:numCache>
                <c:formatCode>0%</c:formatCode>
                <c:ptCount val="4"/>
                <c:pt idx="0">
                  <c:v>0.12</c:v>
                </c:pt>
                <c:pt idx="1">
                  <c:v>0.08</c:v>
                </c:pt>
                <c:pt idx="2">
                  <c:v>0.32</c:v>
                </c:pt>
                <c:pt idx="3">
                  <c:v>0.48</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539846721621864"/>
          <c:y val="1.577120539144479E-2"/>
          <c:w val="0.57111337418883201"/>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Hold palbociclib until neutropenia resolves, then resume at a reduced dose</c:v>
                </c:pt>
                <c:pt idx="1">
                  <c:v>Hold palbociclib until neutropenia resolves, then resume at the same dose</c:v>
                </c:pt>
                <c:pt idx="2">
                  <c:v>Continue palbociclib at the same dose and initiate growth factor support</c:v>
                </c:pt>
                <c:pt idx="3">
                  <c:v>Discontinue palbociclib and initiate ribociclib</c:v>
                </c:pt>
                <c:pt idx="4">
                  <c:v>Other (please specify)*</c:v>
                </c:pt>
              </c:strCache>
            </c:strRef>
          </c:cat>
          <c:val>
            <c:numRef>
              <c:f>Sheet1!$B$2:$B$6</c:f>
              <c:numCache>
                <c:formatCode>0%</c:formatCode>
                <c:ptCount val="5"/>
                <c:pt idx="0">
                  <c:v>0.57999999999999996</c:v>
                </c:pt>
                <c:pt idx="1">
                  <c:v>0.32</c:v>
                </c:pt>
                <c:pt idx="2">
                  <c:v>0.04</c:v>
                </c:pt>
                <c:pt idx="3">
                  <c:v>0.02</c:v>
                </c:pt>
                <c:pt idx="4">
                  <c:v>0.04</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539846721621864"/>
          <c:y val="1.577120539144479E-2"/>
          <c:w val="0.57111337418883201"/>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Switch to trastuzumab/pertuzumab 
and add ET and palbociclib</c:v>
                </c:pt>
                <c:pt idx="1">
                  <c:v>Continue T-DXd indefinitely and add ET</c:v>
                </c:pt>
                <c:pt idx="2">
                  <c:v>Continue T-DXd indefinitely</c:v>
                </c:pt>
                <c:pt idx="3">
                  <c:v>Switch to trastuzumab/pertuzumab 
and add ET</c:v>
                </c:pt>
                <c:pt idx="4">
                  <c:v>Switch to trastuzumab/pertuzumab 
and add ET and tucatinib</c:v>
                </c:pt>
                <c:pt idx="5">
                  <c:v>Switch to trastuzumab/pertuzumab</c:v>
                </c:pt>
                <c:pt idx="6">
                  <c:v>Other*</c:v>
                </c:pt>
              </c:strCache>
            </c:strRef>
          </c:cat>
          <c:val>
            <c:numRef>
              <c:f>Sheet1!$B$2:$B$8</c:f>
              <c:numCache>
                <c:formatCode>0%</c:formatCode>
                <c:ptCount val="7"/>
                <c:pt idx="0">
                  <c:v>0.42</c:v>
                </c:pt>
                <c:pt idx="1">
                  <c:v>0.24</c:v>
                </c:pt>
                <c:pt idx="2">
                  <c:v>0.12</c:v>
                </c:pt>
                <c:pt idx="3">
                  <c:v>0.08</c:v>
                </c:pt>
                <c:pt idx="4">
                  <c:v>0.04</c:v>
                </c:pt>
                <c:pt idx="5">
                  <c:v>0.04</c:v>
                </c:pt>
                <c:pt idx="6">
                  <c:v>0.04</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67615177665213"/>
          <c:y val="1.577120539144479E-2"/>
          <c:w val="0.63975032363852935"/>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Trastuzumab/pertuzumab</c:v>
                </c:pt>
                <c:pt idx="1">
                  <c:v>Trastuzumab/pertuzumab/tucatinib</c:v>
                </c:pt>
              </c:strCache>
            </c:strRef>
          </c:cat>
          <c:val>
            <c:numRef>
              <c:f>Sheet1!$B$2:$B$3</c:f>
              <c:numCache>
                <c:formatCode>0%</c:formatCode>
                <c:ptCount val="2"/>
                <c:pt idx="0">
                  <c:v>0.67</c:v>
                </c:pt>
                <c:pt idx="1">
                  <c:v>0.33</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67615177665213"/>
          <c:y val="1.577120539144479E-2"/>
          <c:w val="0.63975032363852935"/>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Trastuzumab/pertuzumab/tucatinib</c:v>
                </c:pt>
                <c:pt idx="1">
                  <c:v>Trastuzumab/pertuzumab</c:v>
                </c:pt>
                <c:pt idx="2">
                  <c:v>Other*</c:v>
                </c:pt>
              </c:strCache>
            </c:strRef>
          </c:cat>
          <c:val>
            <c:numRef>
              <c:f>Sheet1!$B$2:$B$4</c:f>
              <c:numCache>
                <c:formatCode>0%</c:formatCode>
                <c:ptCount val="3"/>
                <c:pt idx="0">
                  <c:v>0.51</c:v>
                </c:pt>
                <c:pt idx="1">
                  <c:v>0.45</c:v>
                </c:pt>
                <c:pt idx="2">
                  <c:v>0.04</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67615177665213"/>
          <c:y val="1.577120539144479E-2"/>
          <c:w val="0.63975032363852935"/>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Trastuzumab/pertuzumab</c:v>
                </c:pt>
                <c:pt idx="1">
                  <c:v>Trastuzumab/pertuzumab/tucatinib</c:v>
                </c:pt>
                <c:pt idx="2">
                  <c:v>T-DXd</c:v>
                </c:pt>
                <c:pt idx="3">
                  <c:v>Other*</c:v>
                </c:pt>
              </c:strCache>
            </c:strRef>
          </c:cat>
          <c:val>
            <c:numRef>
              <c:f>Sheet1!$B$2:$B$5</c:f>
              <c:numCache>
                <c:formatCode>0%</c:formatCode>
                <c:ptCount val="4"/>
                <c:pt idx="0">
                  <c:v>0.48</c:v>
                </c:pt>
                <c:pt idx="1">
                  <c:v>0.24</c:v>
                </c:pt>
                <c:pt idx="2">
                  <c:v>0.26</c:v>
                </c:pt>
                <c:pt idx="3">
                  <c:v>0.02</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67615177665213"/>
          <c:y val="1.577120539144479E-2"/>
          <c:w val="0.63975032363852935"/>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T-DXd</c:v>
                </c:pt>
                <c:pt idx="1">
                  <c:v>Trastuzumab/pertuzumab/tucatinib</c:v>
                </c:pt>
                <c:pt idx="2">
                  <c:v>Trastuzumab/pertuzumab</c:v>
                </c:pt>
                <c:pt idx="3">
                  <c:v>Other*</c:v>
                </c:pt>
              </c:strCache>
            </c:strRef>
          </c:cat>
          <c:val>
            <c:numRef>
              <c:f>Sheet1!$B$2:$B$5</c:f>
              <c:numCache>
                <c:formatCode>0%</c:formatCode>
                <c:ptCount val="4"/>
                <c:pt idx="0">
                  <c:v>0.44</c:v>
                </c:pt>
                <c:pt idx="1">
                  <c:v>0.34</c:v>
                </c:pt>
                <c:pt idx="2">
                  <c:v>0.18</c:v>
                </c:pt>
                <c:pt idx="3">
                  <c:v>0.04</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67615177665213"/>
          <c:y val="1.577120539144479E-2"/>
          <c:w val="0.63975032363852935"/>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T-DXd</c:v>
                </c:pt>
                <c:pt idx="1">
                  <c:v>Trastuzumab/pertuzumab</c:v>
                </c:pt>
                <c:pt idx="2">
                  <c:v>Trastuzumab/pertuzumab/tucatinib</c:v>
                </c:pt>
                <c:pt idx="3">
                  <c:v>Other*</c:v>
                </c:pt>
              </c:strCache>
            </c:strRef>
          </c:cat>
          <c:val>
            <c:numRef>
              <c:f>Sheet1!$B$2:$B$5</c:f>
              <c:numCache>
                <c:formatCode>0%</c:formatCode>
                <c:ptCount val="4"/>
                <c:pt idx="0">
                  <c:v>0.2</c:v>
                </c:pt>
                <c:pt idx="1">
                  <c:v>0.66</c:v>
                </c:pt>
                <c:pt idx="2">
                  <c:v>0.1</c:v>
                </c:pt>
                <c:pt idx="3">
                  <c:v>0.04</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67615177665213"/>
          <c:y val="1.577120539144479E-2"/>
          <c:w val="0.63975032363852935"/>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Trastuzumab/pertuzumab</c:v>
                </c:pt>
                <c:pt idx="1">
                  <c:v>Trastuzumab/pertuzumab/tucatinib</c:v>
                </c:pt>
                <c:pt idx="2">
                  <c:v>T-DXd</c:v>
                </c:pt>
              </c:strCache>
            </c:strRef>
          </c:cat>
          <c:val>
            <c:numRef>
              <c:f>Sheet1!$B$2:$B$4</c:f>
              <c:numCache>
                <c:formatCode>0%</c:formatCode>
                <c:ptCount val="3"/>
                <c:pt idx="0">
                  <c:v>0.4</c:v>
                </c:pt>
                <c:pt idx="1">
                  <c:v>0.28000000000000003</c:v>
                </c:pt>
                <c:pt idx="2">
                  <c:v>0.32</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539846721621864"/>
          <c:y val="1.577120539144479E-2"/>
          <c:w val="0.57111337418883201"/>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Continue T-DXd indefinitely</c:v>
                </c:pt>
                <c:pt idx="1">
                  <c:v>Switch to trastuzumab/pertuzumab</c:v>
                </c:pt>
                <c:pt idx="2">
                  <c:v>Switch to trastuzumab/pertuzumab + tucatinib</c:v>
                </c:pt>
                <c:pt idx="3">
                  <c:v>Other*</c:v>
                </c:pt>
              </c:strCache>
            </c:strRef>
          </c:cat>
          <c:val>
            <c:numRef>
              <c:f>Sheet1!$B$2:$B$5</c:f>
              <c:numCache>
                <c:formatCode>0%</c:formatCode>
                <c:ptCount val="4"/>
                <c:pt idx="0">
                  <c:v>0.43</c:v>
                </c:pt>
                <c:pt idx="1">
                  <c:v>0.27</c:v>
                </c:pt>
                <c:pt idx="2">
                  <c:v>0.24</c:v>
                </c:pt>
                <c:pt idx="3">
                  <c:v>0.05</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67615177665213"/>
          <c:y val="1.577120539144479E-2"/>
          <c:w val="0.63975032363852935"/>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T-DXd/pertuzumab</c:v>
                </c:pt>
                <c:pt idx="1">
                  <c:v>Trastuzumab/pertuzumab/docetaxel</c:v>
                </c:pt>
                <c:pt idx="2">
                  <c:v>Trastuzumab/pertuzumab/paclitaxel</c:v>
                </c:pt>
                <c:pt idx="3">
                  <c:v>Other*</c:v>
                </c:pt>
              </c:strCache>
            </c:strRef>
          </c:cat>
          <c:val>
            <c:numRef>
              <c:f>Sheet1!$B$2:$B$5</c:f>
              <c:numCache>
                <c:formatCode>0%</c:formatCode>
                <c:ptCount val="4"/>
                <c:pt idx="0">
                  <c:v>0.68</c:v>
                </c:pt>
                <c:pt idx="1">
                  <c:v>0.2</c:v>
                </c:pt>
                <c:pt idx="2">
                  <c:v>0.1</c:v>
                </c:pt>
                <c:pt idx="3">
                  <c:v>0.02</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T-DXd/pertuzumab</c:v>
                </c:pt>
                <c:pt idx="1">
                  <c:v>Trastuzumab/pertuzumab/paclitaxel</c:v>
                </c:pt>
              </c:strCache>
            </c:strRef>
          </c:cat>
          <c:val>
            <c:numRef>
              <c:f>Sheet1!$B$2:$B$3</c:f>
              <c:numCache>
                <c:formatCode>0%</c:formatCode>
                <c:ptCount val="2"/>
                <c:pt idx="0">
                  <c:v>0.94</c:v>
                </c:pt>
                <c:pt idx="1">
                  <c:v>0.06</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359136413101029"/>
          <c:y val="1.577120539144479E-2"/>
          <c:w val="0.61264643664971785"/>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Trastuzumab deruxtecan 
(T-DXd)/pertuzumab</c:v>
                </c:pt>
                <c:pt idx="1">
                  <c:v>Trastuzumab/pertuzumab/docetaxel</c:v>
                </c:pt>
                <c:pt idx="2">
                  <c:v>Trastuzumab/pertuzumab/paclitaxel</c:v>
                </c:pt>
                <c:pt idx="3">
                  <c:v>Other</c:v>
                </c:pt>
              </c:strCache>
            </c:strRef>
          </c:cat>
          <c:val>
            <c:numRef>
              <c:f>Sheet1!$B$2:$B$5</c:f>
              <c:numCache>
                <c:formatCode>0%</c:formatCode>
                <c:ptCount val="4"/>
                <c:pt idx="0">
                  <c:v>0.44</c:v>
                </c:pt>
                <c:pt idx="1">
                  <c:v>0.26</c:v>
                </c:pt>
                <c:pt idx="2">
                  <c:v>0.26</c:v>
                </c:pt>
                <c:pt idx="3">
                  <c:v>0.04</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67615177665213"/>
          <c:y val="1.577120539144479E-2"/>
          <c:w val="0.63975032363852935"/>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Trastuzumab/pertuzumab/paclitaxel </c:v>
                </c:pt>
                <c:pt idx="1">
                  <c:v>T-DXd/pertuzumab </c:v>
                </c:pt>
                <c:pt idx="2">
                  <c:v>Trastuzumab/pertuzumab/docetaxel</c:v>
                </c:pt>
                <c:pt idx="3">
                  <c:v>Other*</c:v>
                </c:pt>
              </c:strCache>
            </c:strRef>
          </c:cat>
          <c:val>
            <c:numRef>
              <c:f>Sheet1!$B$2:$B$5</c:f>
              <c:numCache>
                <c:formatCode>0%</c:formatCode>
                <c:ptCount val="4"/>
                <c:pt idx="0">
                  <c:v>0.46</c:v>
                </c:pt>
                <c:pt idx="1">
                  <c:v>0.24</c:v>
                </c:pt>
                <c:pt idx="2">
                  <c:v>0.14000000000000001</c:v>
                </c:pt>
                <c:pt idx="3">
                  <c:v>0.16</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67615177665213"/>
          <c:y val="1.577120539144479E-2"/>
          <c:w val="0.63975032363852935"/>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Trastuzumab/pertuzumab/ET/palbociclib</c:v>
                </c:pt>
                <c:pt idx="1">
                  <c:v>Trastuzumab/pertuzumab/ET</c:v>
                </c:pt>
                <c:pt idx="2">
                  <c:v>Trastuzumab/pertuzumab</c:v>
                </c:pt>
                <c:pt idx="3">
                  <c:v>Trastuzumab/pertuzumab/ET/tucatinib</c:v>
                </c:pt>
                <c:pt idx="4">
                  <c:v>Other*</c:v>
                </c:pt>
              </c:strCache>
            </c:strRef>
          </c:cat>
          <c:val>
            <c:numRef>
              <c:f>Sheet1!$B$2:$B$6</c:f>
              <c:numCache>
                <c:formatCode>0%</c:formatCode>
                <c:ptCount val="5"/>
                <c:pt idx="0">
                  <c:v>0.45</c:v>
                </c:pt>
                <c:pt idx="1">
                  <c:v>0.43</c:v>
                </c:pt>
                <c:pt idx="2">
                  <c:v>0.06</c:v>
                </c:pt>
                <c:pt idx="3">
                  <c:v>0.04</c:v>
                </c:pt>
                <c:pt idx="4">
                  <c:v>0.02</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67615177665213"/>
          <c:y val="1.577120539144479E-2"/>
          <c:w val="0.63975032363852935"/>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Trastuzumab/pertuzumab/ET/palbociclib</c:v>
                </c:pt>
                <c:pt idx="1">
                  <c:v>Trastuzumab/pertuzumab/ET</c:v>
                </c:pt>
                <c:pt idx="2">
                  <c:v>Trastuzumab/pertuzumab/ET/tucatinib</c:v>
                </c:pt>
                <c:pt idx="3">
                  <c:v>Trastuzumab/pertuzumab</c:v>
                </c:pt>
                <c:pt idx="4">
                  <c:v>Other*</c:v>
                </c:pt>
              </c:strCache>
            </c:strRef>
          </c:cat>
          <c:val>
            <c:numRef>
              <c:f>Sheet1!$B$2:$B$6</c:f>
              <c:numCache>
                <c:formatCode>0%</c:formatCode>
                <c:ptCount val="5"/>
                <c:pt idx="0">
                  <c:v>0.57999999999999996</c:v>
                </c:pt>
                <c:pt idx="1">
                  <c:v>0.32</c:v>
                </c:pt>
                <c:pt idx="2">
                  <c:v>0.04</c:v>
                </c:pt>
                <c:pt idx="3">
                  <c:v>0.02</c:v>
                </c:pt>
                <c:pt idx="4">
                  <c:v>0.04</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67615177665213"/>
          <c:y val="1.577120539144479E-2"/>
          <c:w val="0.63975032363852935"/>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Trastuzumab/pertuzumab/ET/palbociclib</c:v>
                </c:pt>
                <c:pt idx="1">
                  <c:v>Trastuzumab/pertuzumab/ET</c:v>
                </c:pt>
                <c:pt idx="2">
                  <c:v>T-DXd</c:v>
                </c:pt>
                <c:pt idx="3">
                  <c:v>T-DXd/ET</c:v>
                </c:pt>
                <c:pt idx="4">
                  <c:v>Trastuzumab/pertuzumab</c:v>
                </c:pt>
                <c:pt idx="5">
                  <c:v>Trastuzumab/pertuzumab/ET/tucatinib</c:v>
                </c:pt>
                <c:pt idx="6">
                  <c:v>Other*</c:v>
                </c:pt>
              </c:strCache>
            </c:strRef>
          </c:cat>
          <c:val>
            <c:numRef>
              <c:f>Sheet1!$B$2:$B$8</c:f>
              <c:numCache>
                <c:formatCode>0%</c:formatCode>
                <c:ptCount val="7"/>
                <c:pt idx="0">
                  <c:v>0.44</c:v>
                </c:pt>
                <c:pt idx="1">
                  <c:v>0.2</c:v>
                </c:pt>
                <c:pt idx="2">
                  <c:v>0.08</c:v>
                </c:pt>
                <c:pt idx="3">
                  <c:v>0.14000000000000001</c:v>
                </c:pt>
                <c:pt idx="4">
                  <c:v>0.06</c:v>
                </c:pt>
                <c:pt idx="5">
                  <c:v>0.04</c:v>
                </c:pt>
                <c:pt idx="6">
                  <c:v>0.04</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67615177665213"/>
          <c:y val="1.577120539144479E-2"/>
          <c:w val="0.63975032363852935"/>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Trastuzumab/pertuzumab/ET/palbociclib</c:v>
                </c:pt>
                <c:pt idx="1">
                  <c:v>T-DXd/ET</c:v>
                </c:pt>
                <c:pt idx="2">
                  <c:v>T-DXd</c:v>
                </c:pt>
                <c:pt idx="3">
                  <c:v>Trastuzumab/pertuzumab/ET</c:v>
                </c:pt>
                <c:pt idx="4">
                  <c:v>Trastuzumab/pertuzumab/ET/tucatinib</c:v>
                </c:pt>
                <c:pt idx="5">
                  <c:v>Other*</c:v>
                </c:pt>
              </c:strCache>
            </c:strRef>
          </c:cat>
          <c:val>
            <c:numRef>
              <c:f>Sheet1!$B$2:$B$7</c:f>
              <c:numCache>
                <c:formatCode>0%</c:formatCode>
                <c:ptCount val="6"/>
                <c:pt idx="0">
                  <c:v>0.44</c:v>
                </c:pt>
                <c:pt idx="1">
                  <c:v>0.34</c:v>
                </c:pt>
                <c:pt idx="2">
                  <c:v>0.06</c:v>
                </c:pt>
                <c:pt idx="3">
                  <c:v>0.1</c:v>
                </c:pt>
                <c:pt idx="4">
                  <c:v>0.02</c:v>
                </c:pt>
                <c:pt idx="5">
                  <c:v>0.04</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0.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1.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2.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3.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4.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5.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6.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7.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8.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9.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4.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5.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6.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7.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8.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9.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3/18/26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A8526-77BF-873B-443A-2B4DD591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BF5A79B9-AEA5-B658-1D85-32A8211FE1CE}"/>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F3B729EE-08A6-0D76-70AA-0ABB4E22C8E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DBE1687A-8FF1-9E04-8A9B-5D2B490B0D6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488702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439475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A8526-77BF-873B-443A-2B4DD591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BF5A79B9-AEA5-B658-1D85-32A8211FE1CE}"/>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F3B729EE-08A6-0D76-70AA-0ABB4E22C8E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DBE1687A-8FF1-9E04-8A9B-5D2B490B0D6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488702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270607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131580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2267317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439475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B1602-E7FE-A43C-4A38-80E899872523}"/>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4F62413-5E8E-75FA-B129-A12774818A07}"/>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D622DB4-2B85-3434-69C3-73F2800C855B}"/>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7D383D02-2E8A-2C49-37C4-37F4B5C17571}"/>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80949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448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4190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43976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B49FC-EA2F-1E22-8D02-25F3AD6935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C9E6E6-CC93-B539-23E1-AE372098AD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32D895-8F9B-FBE3-09F6-C20850F72E7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90372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C0C45-25B5-059A-06CB-3DCD8D040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7F6FAB-22DF-96D3-30D3-0AEED74760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07D6D1-4842-AE52-9F94-B6253FB598B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99397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0362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AEDC8-9589-4777-661D-A98E17B103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D9671D-29A0-A46E-ACD9-6A7BB24BFE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447A9B-9DB8-9CBF-A033-6B0C834FB5E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6579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17D51-59E8-D37C-B4EE-E92BCCDB63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FA04B9-FD1D-1309-D184-46C7E55715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4A0A7B-4BBD-6C32-5BD7-AD968105A3E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78143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42386-E258-59A3-7094-34443BE11A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4DF964-0CDD-D1CE-95B0-0351CD20A8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A06005-FB87-EF1A-4935-A2A3BBDD8DD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113078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FA634-8FF1-F4F9-E524-9F19B2133B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712A5B-FB3E-C6A7-886D-48A26B3898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032CF2-3F38-95E2-25FE-2F8B386DD51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02832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D7720-08BD-A1A1-0435-64CC03EF0D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B5FE81-D329-8550-A176-FF00D54A66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CD2A5B-2E14-7410-57F2-B30312B6A8E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408898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6938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E04F1-4BDF-15F1-1D1A-0F8F23F0FC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DEAF3B-5B47-76C2-27C4-436AD13271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3A1306-D88B-C5B7-F11C-A13252ECB5E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697277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ED77E-9422-F10A-738E-E2773FDEBA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8507CC-A559-E89F-F57D-4506A2B075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7FC2A8-4977-42C5-65CE-35A044CE6C0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52230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BAF6C-101F-EAD5-7EDB-B3DB4FAEC2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FFC6FB-FCEB-4B3B-F05B-E78805DCBF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D8D371-CC2A-250E-2019-24AC5CC56C2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602352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CEB97-02AA-ADD2-C7AE-0A7F05E2C8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AF0381-F84A-B710-BA3E-423B7923B9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2198C5-32B4-F3F4-6CAD-E6809321D41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5147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535DD-4D78-0E7F-49B7-1E238D95EE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5C2FBC-75EA-3E69-345F-AA3CB73B16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27A19B-3556-0A88-4CC4-4F63ABA2DF4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64746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D2BA0-7358-620D-F1CF-2CDA597D7D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A0B983-0CDF-643D-05BA-1741B1C70C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3BF041-4C5B-BABB-6F85-C914D1446CE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92920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535DD-4D78-0E7F-49B7-1E238D95EE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5C2FBC-75EA-3E69-345F-AA3CB73B16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27A19B-3556-0A88-4CC4-4F63ABA2DF4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64746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69FA8-A9A7-64B3-BDC6-24E2370637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730F7F-ED51-583E-92C0-2EC6D6061A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F1B352-7F78-C589-5745-04C27AEAC87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05213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D2C43-3AA6-FAD9-D994-372FEDD73C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023F5B-A20D-73E0-28E8-321FFE1D61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5FB577-76E6-648C-E378-A00DD611B86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6598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23B64-78CC-E176-4D8A-1330FC1E5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A1E037-4BC3-7F78-D091-0AEFA6E9E7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C964D6-86F0-B4A4-EE58-A3F915CD672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570624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535DD-4D78-0E7F-49B7-1E238D95EE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5C2FBC-75EA-3E69-345F-AA3CB73B16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27A19B-3556-0A88-4CC4-4F63ABA2DF4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64746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8A026-EDA4-C880-66D5-1EC6BEF786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464FC9-89EE-1BB3-1F59-AD627E8282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520D89-DE65-0DBC-3EF2-0E39938FC3D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7471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1ED87-1007-3972-7557-A2C0DDD7A2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998E07-DE5C-EB28-69D0-B3E5F09F6F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9E2FF3-6BB8-1C9E-F8EB-6FBF92A3910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531079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047A4-8FE0-BA11-0C9A-93460DF357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19A07C-B600-556E-8D25-A353E4C8C9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2ED78D-4103-EC85-CCC4-CBE2B934894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5016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93967-875F-ED30-A61D-0CE854EA14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068BCC-2801-FA4A-5239-71D41C638F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B1E469-DDF4-05E1-F675-0B0B96D992C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305911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562F7-68BA-67B6-D113-5FBC23E2AE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A93ADD-9B57-20DA-F553-6953839EDE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C4902A-018D-78CA-BE80-B236102BD0D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719386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A2753-7290-0504-7D43-CAA48EEBA4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7ACE06-607A-6D05-EEEB-6F9A3589A7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A7A026-AC7C-2976-DA73-67C12BEF4CB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8761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9E619-9F3B-AA1F-BF5D-7A8735CCA1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873933-8721-C7F5-7E6C-5F3BAA3231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3C3343-ACBD-19C7-E06A-6FEA8DA04EE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94855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D8C80-08EF-39EC-1BA7-A856CE65554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E6AFF98C-687A-5499-2DC2-294C34DE797F}"/>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5364F54-3109-017D-404C-5313077F4C4D}"/>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C1678B7-841D-5E78-B7AE-8D6DF3A2EC0F}"/>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542802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270607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131580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2267317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Master" Target="../slideMasters/slideMaster8.xml"/><Relationship Id="rId4" Type="http://schemas.openxmlformats.org/officeDocument/2006/relationships/image" Target="../media/image33.jpe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8.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jpe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8.xml"/><Relationship Id="rId5" Type="http://schemas.openxmlformats.org/officeDocument/2006/relationships/image" Target="../media/image41.emf"/><Relationship Id="rId4" Type="http://schemas.openxmlformats.org/officeDocument/2006/relationships/image" Target="../media/image36.jpe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2.jpeg"/><Relationship Id="rId1" Type="http://schemas.openxmlformats.org/officeDocument/2006/relationships/slideMaster" Target="../slideMasters/slideMaster8.xml"/><Relationship Id="rId6" Type="http://schemas.openxmlformats.org/officeDocument/2006/relationships/image" Target="../media/image36.jpe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jpg"/><Relationship Id="rId1" Type="http://schemas.openxmlformats.org/officeDocument/2006/relationships/slideMaster" Target="../slideMasters/slideMaster9.xml"/><Relationship Id="rId4" Type="http://schemas.openxmlformats.org/officeDocument/2006/relationships/image" Target="../media/image50.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1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1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8.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6.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4.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1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6.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393561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Title and Content">
  <p:cSld name="1_Title and Content">
    <p:spTree>
      <p:nvGrpSpPr>
        <p:cNvPr id="1" name="Shape 33"/>
        <p:cNvGrpSpPr/>
        <p:nvPr/>
      </p:nvGrpSpPr>
      <p:grpSpPr>
        <a:xfrm>
          <a:off x="0" y="0"/>
          <a:ext cx="0" cy="0"/>
          <a:chOff x="0" y="0"/>
          <a:chExt cx="0" cy="0"/>
        </a:xfrm>
      </p:grpSpPr>
      <p:sp>
        <p:nvSpPr>
          <p:cNvPr id="34" name="Google Shape;34;p109"/>
          <p:cNvSpPr txBox="1">
            <a:spLocks noGrp="1"/>
          </p:cNvSpPr>
          <p:nvPr>
            <p:ph type="body" idx="1"/>
          </p:nvPr>
        </p:nvSpPr>
        <p:spPr>
          <a:xfrm>
            <a:off x="304800" y="1253037"/>
            <a:ext cx="11582400" cy="4830763"/>
          </a:xfrm>
          <a:prstGeom prst="rect">
            <a:avLst/>
          </a:prstGeom>
          <a:noFill/>
          <a:ln>
            <a:noFill/>
          </a:ln>
        </p:spPr>
        <p:txBody>
          <a:bodyPr spcFirstLastPara="1" wrap="square" lIns="91425" tIns="45700" rIns="91425" bIns="45700" anchor="t" anchorCtr="0">
            <a:noAutofit/>
          </a:bodyPr>
          <a:lstStyle>
            <a:lvl1pPr marL="609585" lvl="0" indent="-507987" algn="l">
              <a:lnSpc>
                <a:spcPct val="100000"/>
              </a:lnSpc>
              <a:spcBef>
                <a:spcPts val="0"/>
              </a:spcBef>
              <a:spcAft>
                <a:spcPts val="0"/>
              </a:spcAft>
              <a:buClr>
                <a:schemeClr val="dk1"/>
              </a:buClr>
              <a:buSzPts val="2400"/>
              <a:buFont typeface="Arial"/>
              <a:buChar char="•"/>
              <a:defRPr sz="3200"/>
            </a:lvl1pPr>
            <a:lvl2pPr marL="1219170" lvl="1" indent="-507987" algn="l">
              <a:lnSpc>
                <a:spcPct val="100000"/>
              </a:lnSpc>
              <a:spcBef>
                <a:spcPts val="800"/>
              </a:spcBef>
              <a:spcAft>
                <a:spcPts val="0"/>
              </a:spcAft>
              <a:buClr>
                <a:schemeClr val="dk1"/>
              </a:buClr>
              <a:buSzPts val="2400"/>
              <a:buFont typeface="Arial"/>
              <a:buChar char="–"/>
              <a:defRPr sz="3200"/>
            </a:lvl2pPr>
            <a:lvl3pPr marL="1828754" lvl="2" indent="-447029" algn="l">
              <a:lnSpc>
                <a:spcPct val="100000"/>
              </a:lnSpc>
              <a:spcBef>
                <a:spcPts val="800"/>
              </a:spcBef>
              <a:spcAft>
                <a:spcPts val="0"/>
              </a:spcAft>
              <a:buClr>
                <a:schemeClr val="dk1"/>
              </a:buClr>
              <a:buSzPts val="1680"/>
              <a:buFont typeface="Noto Sans Symbols"/>
              <a:buChar char="⮚"/>
              <a:defRPr sz="3200"/>
            </a:lvl3pPr>
            <a:lvl4pPr marL="2438339" lvl="3" indent="-507987" algn="l">
              <a:spcBef>
                <a:spcPts val="800"/>
              </a:spcBef>
              <a:spcAft>
                <a:spcPts val="0"/>
              </a:spcAft>
              <a:buClr>
                <a:schemeClr val="dk1"/>
              </a:buClr>
              <a:buSzPts val="2400"/>
              <a:buChar char="–"/>
              <a:defRPr sz="3200"/>
            </a:lvl4pPr>
            <a:lvl5pPr marL="3047924" lvl="4" indent="-507987" algn="l">
              <a:spcBef>
                <a:spcPts val="800"/>
              </a:spcBef>
              <a:spcAft>
                <a:spcPts val="0"/>
              </a:spcAft>
              <a:buClr>
                <a:schemeClr val="dk1"/>
              </a:buClr>
              <a:buSzPts val="2400"/>
              <a:buChar char="»"/>
              <a:defRPr sz="3200"/>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5" name="Google Shape;35;p109"/>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9"/>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221680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94387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5231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1367498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383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774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9642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526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43285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26097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470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906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260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443823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09437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6867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85180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71537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3/18/26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62270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88339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29007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102299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613676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951059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57501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836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0" name="Date Placeholder 4"/>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2" name="Text Placeholder 2"/>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3" name="Title 15">
            <a:extLst>
              <a:ext uri="{FF2B5EF4-FFF2-40B4-BE49-F238E27FC236}">
                <a16:creationId xmlns:a16="http://schemas.microsoft.com/office/drawing/2014/main" id="{7DAA724C-3107-8C4A-A46D-AB498B3D6B3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5" name="Text Placeholder 3">
            <a:extLst>
              <a:ext uri="{FF2B5EF4-FFF2-40B4-BE49-F238E27FC236}">
                <a16:creationId xmlns:a16="http://schemas.microsoft.com/office/drawing/2014/main" id="{A9573359-3223-304A-9E4E-E3990C977311}"/>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5176D520-90F1-FE46-8D82-9EBEB41208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06923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48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34030" y="325677"/>
            <a:ext cx="11857972" cy="6532323"/>
          </a:xfrm>
          <a:prstGeom prst="rect">
            <a:avLst/>
          </a:prstGeom>
        </p:spPr>
      </p:pic>
      <p:sp>
        <p:nvSpPr>
          <p:cNvPr id="2" name="Rectangle 1"/>
          <p:cNvSpPr/>
          <p:nvPr userDrawn="1"/>
        </p:nvSpPr>
        <p:spPr bwMode="auto">
          <a:xfrm>
            <a:off x="670561" y="1"/>
            <a:ext cx="7555913" cy="573961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FF417615-81C2-2340-AF61-362B348654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325484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77417" cy="6535464"/>
          </a:xfrm>
          <a:prstGeom prst="rect">
            <a:avLst/>
          </a:prstGeom>
        </p:spPr>
      </p:pic>
      <p:sp>
        <p:nvSpPr>
          <p:cNvPr id="2" name="Rectangle 1"/>
          <p:cNvSpPr/>
          <p:nvPr userDrawn="1"/>
        </p:nvSpPr>
        <p:spPr bwMode="auto">
          <a:xfrm>
            <a:off x="670561" y="1"/>
            <a:ext cx="7555913" cy="573961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D4359701-E632-0E41-94D2-E6707E383F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492304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EA5AAF51-36B8-9940-ACBC-F45CDFBB60D9}"/>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364A4BD1-BDC4-5847-8479-2F6EAA1BF060}"/>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3D807373-E9A5-9F41-8251-72DE5DC0C0B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7" name="Text Placeholder 3">
            <a:extLst>
              <a:ext uri="{FF2B5EF4-FFF2-40B4-BE49-F238E27FC236}">
                <a16:creationId xmlns:a16="http://schemas.microsoft.com/office/drawing/2014/main" id="{FA66BC5E-F1DA-6A44-9B69-93266278F91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4E34928E-FDC0-134C-9AC8-7BC99D806C8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45697" y="397313"/>
            <a:ext cx="2300979" cy="593140"/>
          </a:xfrm>
          <a:prstGeom prst="rect">
            <a:avLst/>
          </a:prstGeom>
        </p:spPr>
      </p:pic>
    </p:spTree>
    <p:extLst>
      <p:ext uri="{BB962C8B-B14F-4D97-AF65-F5344CB8AC3E}">
        <p14:creationId xmlns:p14="http://schemas.microsoft.com/office/powerpoint/2010/main" val="4705890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 – Blue3">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4D731745-D543-2644-B19B-3143CCA96B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1454161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ver – Viole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68048138-A350-B345-A99A-EEDBA93914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68726505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ver – Magenta">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FFBF8329-B6F0-0F43-9CD1-01235C057F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7937742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0" y="5515992"/>
            <a:ext cx="12192000" cy="134200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pic>
        <p:nvPicPr>
          <p:cNvPr id="9" name="Graphic 8">
            <a:extLst>
              <a:ext uri="{FF2B5EF4-FFF2-40B4-BE49-F238E27FC236}">
                <a16:creationId xmlns:a16="http://schemas.microsoft.com/office/drawing/2014/main" id="{E56506E1-BB8B-7045-8D57-C400CDE42A8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4" name="Picture 13">
            <a:extLst>
              <a:ext uri="{FF2B5EF4-FFF2-40B4-BE49-F238E27FC236}">
                <a16:creationId xmlns:a16="http://schemas.microsoft.com/office/drawing/2014/main" id="{F0C9BD37-B590-304A-8B49-7ABA28C306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358648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over – Navy">
    <p:bg>
      <p:bgPr>
        <a:solidFill>
          <a:schemeClr val="accent1"/>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6" name="Graphic 15">
            <a:extLst>
              <a:ext uri="{FF2B5EF4-FFF2-40B4-BE49-F238E27FC236}">
                <a16:creationId xmlns:a16="http://schemas.microsoft.com/office/drawing/2014/main" id="{29BA6BCF-2F1A-8443-A8DC-13CF462899A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0227" t="19283" r="-18229" b="-22843"/>
          <a:stretch/>
        </p:blipFill>
        <p:spPr>
          <a:xfrm rot="5400000">
            <a:off x="2778845" y="-5024034"/>
            <a:ext cx="13816508" cy="12901355"/>
          </a:xfrm>
          <a:prstGeom prst="rect">
            <a:avLst/>
          </a:prstGeom>
        </p:spPr>
      </p:pic>
      <p:pic>
        <p:nvPicPr>
          <p:cNvPr id="11" name="Picture 10">
            <a:extLst>
              <a:ext uri="{FF2B5EF4-FFF2-40B4-BE49-F238E27FC236}">
                <a16:creationId xmlns:a16="http://schemas.microsoft.com/office/drawing/2014/main" id="{52940C55-B0F6-2248-8883-AB5DB7E8FD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0754538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Cover – Navy">
    <p:bg>
      <p:bgPr>
        <a:solidFill>
          <a:schemeClr val="accent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3" name="Picture 12" descr="Background pattern&#10;&#10;Description automatically generated">
            <a:extLst>
              <a:ext uri="{FF2B5EF4-FFF2-40B4-BE49-F238E27FC236}">
                <a16:creationId xmlns:a16="http://schemas.microsoft.com/office/drawing/2014/main" id="{8A9B26ED-91EB-374C-A70F-3562EDE10CB7}"/>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b="-8148"/>
          <a:stretch/>
        </p:blipFill>
        <p:spPr>
          <a:xfrm rot="10800000">
            <a:off x="3217767" y="83425"/>
            <a:ext cx="8974236" cy="2612705"/>
          </a:xfrm>
          <a:prstGeom prst="rect">
            <a:avLst/>
          </a:prstGeom>
        </p:spPr>
      </p:pic>
      <p:pic>
        <p:nvPicPr>
          <p:cNvPr id="11" name="Picture 10">
            <a:extLst>
              <a:ext uri="{FF2B5EF4-FFF2-40B4-BE49-F238E27FC236}">
                <a16:creationId xmlns:a16="http://schemas.microsoft.com/office/drawing/2014/main" id="{B9D9345F-D15C-2043-8157-7A75DD361F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20324713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Cover – Navy">
    <p:bg>
      <p:bgPr>
        <a:solidFill>
          <a:schemeClr val="tx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100679" y="6538227"/>
            <a:ext cx="2567117" cy="238607"/>
          </a:xfrm>
          <a:prstGeom prst="rect">
            <a:avLst/>
          </a:prstGeom>
        </p:spPr>
        <p:txBody>
          <a:bodyPr vert="horz" wrap="square" lIns="91440" tIns="0" rIns="91440" bIns="0" rtlCol="0" anchor="b" anchorCtr="0">
            <a:noAutofit/>
          </a:bodyPr>
          <a:lstStyle>
            <a:lvl1pPr algn="l">
              <a:defRPr sz="1600" b="0" i="0">
                <a:solidFill>
                  <a:schemeClr val="bg2"/>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2"/>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bg2"/>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bg2"/>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8" name="Freeform 77">
            <a:extLst>
              <a:ext uri="{FF2B5EF4-FFF2-40B4-BE49-F238E27FC236}">
                <a16:creationId xmlns:a16="http://schemas.microsoft.com/office/drawing/2014/main" id="{09D6DA44-3D41-5E45-80B2-97B2B0E76C11}"/>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pic>
        <p:nvPicPr>
          <p:cNvPr id="4" name="Picture 3" descr="A black background with blue text&#10;&#10;AI-generated content may be incorrect.">
            <a:extLst>
              <a:ext uri="{FF2B5EF4-FFF2-40B4-BE49-F238E27FC236}">
                <a16:creationId xmlns:a16="http://schemas.microsoft.com/office/drawing/2014/main" id="{50AABE59-C162-5925-283B-0F6885128F90}"/>
              </a:ext>
            </a:extLst>
          </p:cNvPr>
          <p:cNvPicPr>
            <a:picLocks noChangeAspect="1"/>
          </p:cNvPicPr>
          <p:nvPr userDrawn="1"/>
        </p:nvPicPr>
        <p:blipFill>
          <a:blip r:embed="rId2"/>
          <a:stretch>
            <a:fillRect/>
          </a:stretch>
        </p:blipFill>
        <p:spPr>
          <a:xfrm>
            <a:off x="100679" y="277371"/>
            <a:ext cx="3117088" cy="677628"/>
          </a:xfrm>
          <a:prstGeom prst="rect">
            <a:avLst/>
          </a:prstGeom>
        </p:spPr>
      </p:pic>
    </p:spTree>
    <p:extLst>
      <p:ext uri="{BB962C8B-B14F-4D97-AF65-F5344CB8AC3E}">
        <p14:creationId xmlns:p14="http://schemas.microsoft.com/office/powerpoint/2010/main" val="5422340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4" name="Text Placeholder 3"/>
          <p:cNvSpPr>
            <a:spLocks noGrp="1"/>
          </p:cNvSpPr>
          <p:nvPr>
            <p:ph type="body" sz="quarter" idx="15" hasCustomPrompt="1"/>
          </p:nvPr>
        </p:nvSpPr>
        <p:spPr>
          <a:xfrm>
            <a:off x="609603" y="927655"/>
            <a:ext cx="10893285" cy="47707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buClr>
                <a:schemeClr val="accent1"/>
              </a:buClr>
              <a:defRPr b="0" i="0"/>
            </a:lvl1pPr>
            <a:lvl2pPr>
              <a:buClr>
                <a:schemeClr val="tx1"/>
              </a:buClr>
              <a:defRPr b="0" i="0"/>
            </a:lvl2pPr>
            <a:lvl3pPr>
              <a:buClr>
                <a:schemeClr val="accent1"/>
              </a:buClr>
              <a:defRPr b="0" i="0"/>
            </a:lvl3pPr>
            <a:lvl4pPr>
              <a:buClr>
                <a:schemeClr val="tx1"/>
              </a:buCl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856546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0526408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41261046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556479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9"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73722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228379078"/>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3100929"/>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1"/>
                </a:solidFill>
                <a:latin typeface="Arial" panose="020B0604020202020204" pitchFamily="34" charset="0"/>
              </a:defRPr>
            </a:lvl1pPr>
          </a:lstStyle>
          <a:p>
            <a:pPr lvl="0"/>
            <a:r>
              <a:rPr lang="en-US" dirty="0"/>
              <a:t>Author’s Name</a:t>
            </a:r>
          </a:p>
        </p:txBody>
      </p:sp>
      <p:sp>
        <p:nvSpPr>
          <p:cNvPr id="13" name="Rectangle 12"/>
          <p:cNvSpPr/>
          <p:nvPr userDrawn="1"/>
        </p:nvSpPr>
        <p:spPr bwMode="auto">
          <a:xfrm>
            <a:off x="662608" y="3"/>
            <a:ext cx="1431235" cy="1577005"/>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1"/>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53695186"/>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2"/>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2"/>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3128902931"/>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3"/>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3"/>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2810591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91175AD-5EC8-6C49-8218-F38BDE3E862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4" name="Rectangle 13"/>
          <p:cNvSpPr/>
          <p:nvPr userDrawn="1"/>
        </p:nvSpPr>
        <p:spPr bwMode="auto">
          <a:xfrm>
            <a:off x="3" y="2363626"/>
            <a:ext cx="9402305"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15" name="Title 15"/>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cxnSp>
        <p:nvCxnSpPr>
          <p:cNvPr id="7" name="Straight Connector 6">
            <a:extLst>
              <a:ext uri="{FF2B5EF4-FFF2-40B4-BE49-F238E27FC236}">
                <a16:creationId xmlns:a16="http://schemas.microsoft.com/office/drawing/2014/main" id="{62CCB472-92BE-5E48-80A6-FC260AA96B83}"/>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8" name="Freeform 77">
            <a:extLst>
              <a:ext uri="{FF2B5EF4-FFF2-40B4-BE49-F238E27FC236}">
                <a16:creationId xmlns:a16="http://schemas.microsoft.com/office/drawing/2014/main" id="{4ABB29B8-DCAF-7B40-9E52-219D904D83D6}"/>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10390928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52C1D42-AAA3-B04E-A034-F1358786033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3" r="10781" b="31145"/>
          <a:stretch/>
        </p:blipFill>
        <p:spPr>
          <a:xfrm>
            <a:off x="-423333" y="-326883"/>
            <a:ext cx="12615333" cy="6858003"/>
          </a:xfrm>
          <a:prstGeom prst="rect">
            <a:avLst/>
          </a:prstGeom>
        </p:spPr>
      </p:pic>
      <p:sp>
        <p:nvSpPr>
          <p:cNvPr id="6" name="Rectangle 5"/>
          <p:cNvSpPr/>
          <p:nvPr userDrawn="1"/>
        </p:nvSpPr>
        <p:spPr bwMode="auto">
          <a:xfrm>
            <a:off x="3" y="2363626"/>
            <a:ext cx="9402305" cy="1881809"/>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E01C639F-F884-C946-B140-A9518C6FB9A8}"/>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08B3EA4E-B6EE-2549-8EB7-C25BC2142E7C}"/>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2" name="Title 15">
            <a:extLst>
              <a:ext uri="{FF2B5EF4-FFF2-40B4-BE49-F238E27FC236}">
                <a16:creationId xmlns:a16="http://schemas.microsoft.com/office/drawing/2014/main" id="{013E3FCC-D96C-D344-BBA3-51BB23D2A0F4}"/>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404802113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88447-026C-8740-AB11-4D9C4007C669}"/>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l="14414"/>
          <a:stretch/>
        </p:blipFill>
        <p:spPr>
          <a:xfrm>
            <a:off x="0" y="534826"/>
            <a:ext cx="12192000" cy="2365425"/>
          </a:xfrm>
          <a:prstGeom prst="rect">
            <a:avLst/>
          </a:prstGeom>
        </p:spPr>
      </p:pic>
      <p:sp>
        <p:nvSpPr>
          <p:cNvPr id="6" name="Rectangle 5"/>
          <p:cNvSpPr/>
          <p:nvPr userDrawn="1"/>
        </p:nvSpPr>
        <p:spPr bwMode="auto">
          <a:xfrm>
            <a:off x="3" y="2363626"/>
            <a:ext cx="9402305" cy="188180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7AB58095-3588-1A4E-B981-253E9F1A1AEC}"/>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81C2D974-A2EE-E349-AD5D-00B5C62A8CB7}"/>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1" name="Title 15">
            <a:extLst>
              <a:ext uri="{FF2B5EF4-FFF2-40B4-BE49-F238E27FC236}">
                <a16:creationId xmlns:a16="http://schemas.microsoft.com/office/drawing/2014/main" id="{18DED201-C78F-0E4A-B63C-520004DA73BE}"/>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2040071373"/>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4119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invGray">
          <a:xfrm>
            <a:off x="5153582" y="2715240"/>
            <a:ext cx="2094721" cy="135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8704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72533" y="2513068"/>
            <a:ext cx="1831867" cy="1831867"/>
          </a:xfrm>
          <a:prstGeom prst="rect">
            <a:avLst/>
          </a:prstGeom>
        </p:spPr>
      </p:pic>
    </p:spTree>
    <p:extLst>
      <p:ext uri="{BB962C8B-B14F-4D97-AF65-F5344CB8AC3E}">
        <p14:creationId xmlns:p14="http://schemas.microsoft.com/office/powerpoint/2010/main" val="17560099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99440" y="1"/>
            <a:ext cx="3992560" cy="2687339"/>
          </a:xfrm>
          <a:prstGeom prst="rect">
            <a:avLst/>
          </a:prstGeom>
        </p:spPr>
      </p:pic>
      <p:pic>
        <p:nvPicPr>
          <p:cNvPr id="2" name="Picture 1">
            <a:extLst>
              <a:ext uri="{FF2B5EF4-FFF2-40B4-BE49-F238E27FC236}">
                <a16:creationId xmlns:a16="http://schemas.microsoft.com/office/drawing/2014/main" id="{9A1E061F-A72A-5142-8A32-D6BACF33C6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 y="193193"/>
            <a:ext cx="8199439" cy="1361512"/>
          </a:xfrm>
          <a:prstGeom prst="rect">
            <a:avLst/>
          </a:prstGeom>
        </p:spPr>
      </p:pic>
      <p:pic>
        <p:nvPicPr>
          <p:cNvPr id="8" name="Picture 7">
            <a:extLst>
              <a:ext uri="{FF2B5EF4-FFF2-40B4-BE49-F238E27FC236}">
                <a16:creationId xmlns:a16="http://schemas.microsoft.com/office/drawing/2014/main" id="{B6B44D79-B0F4-1A43-9BD5-09FD9E662AC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8" y="2687340"/>
            <a:ext cx="2153917" cy="2153917"/>
          </a:xfrm>
          <a:prstGeom prst="rect">
            <a:avLst/>
          </a:prstGeom>
        </p:spPr>
      </p:pic>
    </p:spTree>
    <p:extLst>
      <p:ext uri="{BB962C8B-B14F-4D97-AF65-F5344CB8AC3E}">
        <p14:creationId xmlns:p14="http://schemas.microsoft.com/office/powerpoint/2010/main" val="36273971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Closing – Mt. Zio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199440" y="12549"/>
            <a:ext cx="3992560" cy="2662244"/>
          </a:xfrm>
          <a:prstGeom prst="rect">
            <a:avLst/>
          </a:prstGeom>
        </p:spPr>
      </p:pic>
      <p:pic>
        <p:nvPicPr>
          <p:cNvPr id="14" name="Picture 13">
            <a:extLst>
              <a:ext uri="{FF2B5EF4-FFF2-40B4-BE49-F238E27FC236}">
                <a16:creationId xmlns:a16="http://schemas.microsoft.com/office/drawing/2014/main" id="{4AD4098B-43D5-4B4E-A524-530B7E386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851932"/>
            <a:ext cx="8199436" cy="5006069"/>
          </a:xfrm>
          <a:prstGeom prst="rect">
            <a:avLst/>
          </a:prstGeom>
        </p:spPr>
      </p:pic>
      <p:pic>
        <p:nvPicPr>
          <p:cNvPr id="10" name="Picture 9">
            <a:extLst>
              <a:ext uri="{FF2B5EF4-FFF2-40B4-BE49-F238E27FC236}">
                <a16:creationId xmlns:a16="http://schemas.microsoft.com/office/drawing/2014/main" id="{EA44FD6C-4722-4647-8824-7BD62CB4991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6" y="2659757"/>
            <a:ext cx="2153920" cy="2153920"/>
          </a:xfrm>
          <a:prstGeom prst="rect">
            <a:avLst/>
          </a:prstGeom>
          <a:solidFill>
            <a:schemeClr val="accent1"/>
          </a:solidFill>
        </p:spPr>
      </p:pic>
      <p:pic>
        <p:nvPicPr>
          <p:cNvPr id="15" name="Graphic 14">
            <a:extLst>
              <a:ext uri="{FF2B5EF4-FFF2-40B4-BE49-F238E27FC236}">
                <a16:creationId xmlns:a16="http://schemas.microsoft.com/office/drawing/2014/main" id="{A81F62F8-022A-8040-9203-343FE92FDB09}"/>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35407" b="39964"/>
          <a:stretch/>
        </p:blipFill>
        <p:spPr>
          <a:xfrm>
            <a:off x="-1325089" y="1"/>
            <a:ext cx="9524528" cy="1851932"/>
          </a:xfrm>
          <a:prstGeom prst="rect">
            <a:avLst/>
          </a:prstGeom>
        </p:spPr>
      </p:pic>
    </p:spTree>
    <p:extLst>
      <p:ext uri="{BB962C8B-B14F-4D97-AF65-F5344CB8AC3E}">
        <p14:creationId xmlns:p14="http://schemas.microsoft.com/office/powerpoint/2010/main" val="20238170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4FBE2C-79B3-0741-8C4F-E79579E3B5C3}"/>
              </a:ext>
            </a:extLst>
          </p:cNvPr>
          <p:cNvSpPr/>
          <p:nvPr userDrawn="1"/>
        </p:nvSpPr>
        <p:spPr bwMode="auto">
          <a:xfrm>
            <a:off x="1" y="2194561"/>
            <a:ext cx="3992561" cy="4663440"/>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7CBA96EE-AE7F-9D47-80E0-948746F73CBD}"/>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1" name="Picture 10">
            <a:extLst>
              <a:ext uri="{FF2B5EF4-FFF2-40B4-BE49-F238E27FC236}">
                <a16:creationId xmlns:a16="http://schemas.microsoft.com/office/drawing/2014/main" id="{4508378B-0C89-E14E-8069-2034FF2D0F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 y="1"/>
            <a:ext cx="3680812" cy="2687339"/>
          </a:xfrm>
          <a:prstGeom prst="rect">
            <a:avLst/>
          </a:prstGeom>
        </p:spPr>
      </p:pic>
      <p:pic>
        <p:nvPicPr>
          <p:cNvPr id="13" name="Picture 12">
            <a:extLst>
              <a:ext uri="{FF2B5EF4-FFF2-40B4-BE49-F238E27FC236}">
                <a16:creationId xmlns:a16="http://schemas.microsoft.com/office/drawing/2014/main" id="{A98C622B-BC71-0F4D-ACEB-367F089BDF4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14" name="Picture 13">
            <a:extLst>
              <a:ext uri="{FF2B5EF4-FFF2-40B4-BE49-F238E27FC236}">
                <a16:creationId xmlns:a16="http://schemas.microsoft.com/office/drawing/2014/main" id="{FC4AB437-D405-6C43-9FA5-FD5F04163FC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pic>
        <p:nvPicPr>
          <p:cNvPr id="2" name="Picture 1">
            <a:extLst>
              <a:ext uri="{FF2B5EF4-FFF2-40B4-BE49-F238E27FC236}">
                <a16:creationId xmlns:a16="http://schemas.microsoft.com/office/drawing/2014/main" id="{2A46CC52-4A32-374A-BF1E-0FA06087FD5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454" t="5935" r="2464" b="11182"/>
          <a:stretch/>
        </p:blipFill>
        <p:spPr>
          <a:xfrm>
            <a:off x="3674855" y="40643"/>
            <a:ext cx="8517148" cy="1635756"/>
          </a:xfrm>
          <a:prstGeom prst="rect">
            <a:avLst/>
          </a:prstGeom>
        </p:spPr>
      </p:pic>
    </p:spTree>
    <p:extLst>
      <p:ext uri="{BB962C8B-B14F-4D97-AF65-F5344CB8AC3E}">
        <p14:creationId xmlns:p14="http://schemas.microsoft.com/office/powerpoint/2010/main" val="9426378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FBBD5-5854-194C-9766-1823F3F5452C}"/>
              </a:ext>
            </a:extLst>
          </p:cNvPr>
          <p:cNvSpPr/>
          <p:nvPr userDrawn="1"/>
        </p:nvSpPr>
        <p:spPr bwMode="auto">
          <a:xfrm>
            <a:off x="1" y="2194561"/>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FEB282E7-F7BC-5A48-9E5F-4ECBFDF952A0}"/>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0" name="Picture 9">
            <a:extLst>
              <a:ext uri="{FF2B5EF4-FFF2-40B4-BE49-F238E27FC236}">
                <a16:creationId xmlns:a16="http://schemas.microsoft.com/office/drawing/2014/main" id="{21C94893-0820-A743-86A6-BDEB411A72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675671" cy="2687339"/>
          </a:xfrm>
          <a:prstGeom prst="rect">
            <a:avLst/>
          </a:prstGeom>
        </p:spPr>
      </p:pic>
      <p:pic>
        <p:nvPicPr>
          <p:cNvPr id="11" name="Picture 10">
            <a:extLst>
              <a:ext uri="{FF2B5EF4-FFF2-40B4-BE49-F238E27FC236}">
                <a16:creationId xmlns:a16="http://schemas.microsoft.com/office/drawing/2014/main" id="{1412EA7E-47D5-4248-9461-6049F4FA2F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9" name="Graphic 8">
            <a:extLst>
              <a:ext uri="{FF2B5EF4-FFF2-40B4-BE49-F238E27FC236}">
                <a16:creationId xmlns:a16="http://schemas.microsoft.com/office/drawing/2014/main" id="{21F1DBF9-E6D2-EC49-80D7-6EE1B776A50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37974" b="37397"/>
          <a:stretch/>
        </p:blipFill>
        <p:spPr>
          <a:xfrm>
            <a:off x="3674853" y="20340"/>
            <a:ext cx="8517147" cy="1656059"/>
          </a:xfrm>
          <a:prstGeom prst="rect">
            <a:avLst/>
          </a:prstGeom>
        </p:spPr>
      </p:pic>
      <p:pic>
        <p:nvPicPr>
          <p:cNvPr id="13" name="Picture 12">
            <a:extLst>
              <a:ext uri="{FF2B5EF4-FFF2-40B4-BE49-F238E27FC236}">
                <a16:creationId xmlns:a16="http://schemas.microsoft.com/office/drawing/2014/main" id="{5656DF26-9AA1-AC46-9695-22DFD8CE98E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spTree>
    <p:extLst>
      <p:ext uri="{BB962C8B-B14F-4D97-AF65-F5344CB8AC3E}">
        <p14:creationId xmlns:p14="http://schemas.microsoft.com/office/powerpoint/2010/main" val="25200406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Header Slide - Research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D3159F-6312-409D-81E9-269B5B6CBA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8" y="3429002"/>
            <a:ext cx="10428631"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9225" y="5987683"/>
            <a:ext cx="3024951" cy="64830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4197319689"/>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Header Slide - DI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1046CD-8CB1-4DD1-850A-62F4120B7D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6" y="3429002"/>
            <a:ext cx="10400923"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3364" y="5827538"/>
            <a:ext cx="3613341" cy="95151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798375252"/>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Header Slide - SCTCTN">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04621" y="5898996"/>
            <a:ext cx="3363044" cy="843184"/>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86340796"/>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_Header Slide - Cancer Institute">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4388" y="5993714"/>
            <a:ext cx="3030304" cy="660343"/>
          </a:xfrm>
          <a:prstGeom prst="rect">
            <a:avLst/>
          </a:prstGeom>
        </p:spPr>
      </p:pic>
      <p:pic>
        <p:nvPicPr>
          <p:cNvPr id="2" name="Picture 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73309" y="6194785"/>
            <a:ext cx="1148971" cy="489848"/>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78657028"/>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Left Gray Bar">
    <p:spTree>
      <p:nvGrpSpPr>
        <p:cNvPr id="1" name=""/>
        <p:cNvGrpSpPr/>
        <p:nvPr/>
      </p:nvGrpSpPr>
      <p:grpSpPr>
        <a:xfrm>
          <a:off x="0" y="0"/>
          <a:ext cx="0" cy="0"/>
          <a:chOff x="0" y="0"/>
          <a:chExt cx="0" cy="0"/>
        </a:xfrm>
      </p:grpSpPr>
      <p:sp>
        <p:nvSpPr>
          <p:cNvPr id="10" name="Rectangle 9"/>
          <p:cNvSpPr/>
          <p:nvPr/>
        </p:nvSpPr>
        <p:spPr bwMode="white">
          <a:xfrm flipH="1">
            <a:off x="2" y="1"/>
            <a:ext cx="4025348" cy="5981700"/>
          </a:xfrm>
          <a:prstGeom prst="rect">
            <a:avLst/>
          </a:prstGeom>
          <a:solidFill>
            <a:srgbClr val="63B1BA">
              <a:alpha val="90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4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Content Placeholder 12">
            <a:extLst>
              <a:ext uri="{FF2B5EF4-FFF2-40B4-BE49-F238E27FC236}">
                <a16:creationId xmlns:a16="http://schemas.microsoft.com/office/drawing/2014/main" id="{22349B43-504D-A04A-BEB5-7897B4FB56B6}"/>
              </a:ext>
            </a:extLst>
          </p:cNvPr>
          <p:cNvSpPr>
            <a:spLocks noGrp="1"/>
          </p:cNvSpPr>
          <p:nvPr>
            <p:ph sz="quarter" idx="14"/>
          </p:nvPr>
        </p:nvSpPr>
        <p:spPr>
          <a:xfrm>
            <a:off x="4572011" y="5741739"/>
            <a:ext cx="5902652" cy="198716"/>
          </a:xfrm>
          <a:prstGeom prst="rect">
            <a:avLst/>
          </a:prstGeom>
        </p:spPr>
        <p:txBody>
          <a:bodyPr lIns="0">
            <a:noAutofit/>
          </a:bodyPr>
          <a:lstStyle>
            <a:lvl1pPr marL="0" indent="0" algn="l">
              <a:buNone/>
              <a:defRPr lang="en-US" sz="900" b="0" i="0" u="none"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Edit Master text styles</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4572003" y="634046"/>
            <a:ext cx="4602692" cy="509165"/>
          </a:xfrm>
          <a:prstGeom prst="rect">
            <a:avLst/>
          </a:prstGeom>
          <a:noFill/>
          <a:ln>
            <a:noFill/>
          </a:ln>
        </p:spPr>
        <p:txBody>
          <a:bodyPr wrap="square" lIns="0" anchor="b">
            <a:noAutofit/>
          </a:bodyPr>
          <a:lstStyle>
            <a:lvl1pPr marL="0" indent="0" algn="l" defTabSz="914377" rtl="0" eaLnBrk="1" latinLnBrk="0" hangingPunct="1">
              <a:buNone/>
              <a:defRPr lang="en-US" sz="2100" b="1" i="0"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marL="0" lvl="0" defTabSz="914377" latinLnBrk="0"/>
            <a:r>
              <a:rPr lang="en-US" dirty="0"/>
              <a:t>Edit Master text styles</a:t>
            </a:r>
          </a:p>
        </p:txBody>
      </p:sp>
      <p:sp>
        <p:nvSpPr>
          <p:cNvPr id="19" name="Text Placeholder 11">
            <a:extLst>
              <a:ext uri="{FF2B5EF4-FFF2-40B4-BE49-F238E27FC236}">
                <a16:creationId xmlns:a16="http://schemas.microsoft.com/office/drawing/2014/main" id="{511ED62E-3749-4E4B-A013-430125D8078C}"/>
              </a:ext>
            </a:extLst>
          </p:cNvPr>
          <p:cNvSpPr>
            <a:spLocks noGrp="1"/>
          </p:cNvSpPr>
          <p:nvPr>
            <p:ph type="body" sz="quarter" idx="11"/>
          </p:nvPr>
        </p:nvSpPr>
        <p:spPr>
          <a:xfrm>
            <a:off x="9363381" y="634044"/>
            <a:ext cx="1838033" cy="506544"/>
          </a:xfrm>
          <a:prstGeom prst="rect">
            <a:avLst/>
          </a:prstGeom>
          <a:noFill/>
          <a:ln>
            <a:noFill/>
          </a:ln>
        </p:spPr>
        <p:txBody>
          <a:bodyPr wrap="square" rIns="0" anchor="b">
            <a:noAutofit/>
          </a:bodyPr>
          <a:lstStyle>
            <a:lvl1pPr marL="0" indent="0" algn="r">
              <a:buClr>
                <a:schemeClr val="tx1"/>
              </a:buClr>
              <a:buNone/>
              <a:tabLst/>
              <a:defRPr lang="en-US" sz="1100" b="0" i="0" kern="1200" spc="0" baseline="0" dirty="0" smtClean="0">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pPr marL="0" lvl="0" algn="r" defTabSz="914377" latinLnBrk="0"/>
            <a:r>
              <a:rPr lang="en-US" dirty="0"/>
              <a:t>Edit Master text styles</a:t>
            </a:r>
          </a:p>
        </p:txBody>
      </p:sp>
      <p:sp>
        <p:nvSpPr>
          <p:cNvPr id="14"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SCRI JV Close</a:t>
            </a:r>
            <a:endParaRPr lang="en-US" dirty="0"/>
          </a:p>
        </p:txBody>
      </p:sp>
      <p:sp>
        <p:nvSpPr>
          <p:cNvPr id="9" name="Text Placeholder 17">
            <a:extLst>
              <a:ext uri="{FF2B5EF4-FFF2-40B4-BE49-F238E27FC236}">
                <a16:creationId xmlns:a16="http://schemas.microsoft.com/office/drawing/2014/main" id="{56FBAC50-0E6A-F444-BC5A-1C3D878B1B39}"/>
              </a:ext>
            </a:extLst>
          </p:cNvPr>
          <p:cNvSpPr>
            <a:spLocks noGrp="1"/>
          </p:cNvSpPr>
          <p:nvPr>
            <p:ph idx="15"/>
          </p:nvPr>
        </p:nvSpPr>
        <p:spPr>
          <a:xfrm>
            <a:off x="4572000" y="1452883"/>
            <a:ext cx="6629400" cy="4161856"/>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4457DB21-4DA0-4FEE-A069-B7AC3BD443A1}"/>
              </a:ext>
            </a:extLst>
          </p:cNvPr>
          <p:cNvSpPr>
            <a:spLocks noGrp="1"/>
          </p:cNvSpPr>
          <p:nvPr>
            <p:ph type="title" hasCustomPrompt="1"/>
          </p:nvPr>
        </p:nvSpPr>
        <p:spPr>
          <a:xfrm>
            <a:off x="596051" y="702646"/>
            <a:ext cx="3129295" cy="5148599"/>
          </a:xfrm>
          <a:prstGeom prst="rect">
            <a:avLst/>
          </a:prstGeom>
        </p:spPr>
        <p:txBody>
          <a:bodyPr anchor="t">
            <a:normAutofit/>
          </a:bodyPr>
          <a:lstStyle>
            <a:lvl1pPr>
              <a:defRPr sz="3700" b="1" i="0" spc="-67"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6782082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Standard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609600" y="1658298"/>
            <a:ext cx="10515600" cy="4323404"/>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643467"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hasCustomPrompt="1"/>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Tree>
    <p:extLst>
      <p:ext uri="{BB962C8B-B14F-4D97-AF65-F5344CB8AC3E}">
        <p14:creationId xmlns:p14="http://schemas.microsoft.com/office/powerpoint/2010/main" val="20460265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r>
              <a:rPr lang="en-US" dirty="0">
                <a:solidFill>
                  <a:prstClr val="black">
                    <a:tint val="75000"/>
                  </a:prstClr>
                </a:solidFill>
              </a:rPr>
              <a:t>Overview September 2022</a:t>
            </a: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609601" y="274644"/>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82299876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3 columns">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60960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1"/>
          <p:cNvSpPr>
            <a:spLocks noGrp="1"/>
          </p:cNvSpPr>
          <p:nvPr>
            <p:ph type="title"/>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EE22D488-BAA3-B846-866B-5889189F2B50}"/>
              </a:ext>
            </a:extLst>
          </p:cNvPr>
          <p:cNvSpPr>
            <a:spLocks noGrp="1"/>
          </p:cNvSpPr>
          <p:nvPr>
            <p:ph sz="half" idx="10"/>
          </p:nvPr>
        </p:nvSpPr>
        <p:spPr>
          <a:xfrm>
            <a:off x="4410892"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C12096EE-FD27-024F-92C7-F21530130DA3}"/>
              </a:ext>
            </a:extLst>
          </p:cNvPr>
          <p:cNvSpPr>
            <a:spLocks noGrp="1"/>
          </p:cNvSpPr>
          <p:nvPr>
            <p:ph sz="half" idx="11"/>
          </p:nvPr>
        </p:nvSpPr>
        <p:spPr>
          <a:xfrm>
            <a:off x="819912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dirty="0"/>
              <a:t>Overview September 2022</a:t>
            </a:r>
          </a:p>
        </p:txBody>
      </p:sp>
    </p:spTree>
    <p:extLst>
      <p:ext uri="{BB962C8B-B14F-4D97-AF65-F5344CB8AC3E}">
        <p14:creationId xmlns:p14="http://schemas.microsoft.com/office/powerpoint/2010/main" val="42903874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7" y="1493837"/>
            <a:ext cx="10769601" cy="4478339"/>
          </a:xfrm>
        </p:spPr>
        <p:txBody>
          <a:bodyPr/>
          <a:lstStyle>
            <a:lvl1pPr marL="265120" indent="-265120">
              <a:buClr>
                <a:schemeClr val="accent3"/>
              </a:buClr>
              <a:buFont typeface="Calibri" panose="020F0502020204030204" pitchFamily="34" charset="0"/>
              <a:buChar char="•"/>
              <a:defRPr>
                <a:solidFill>
                  <a:srgbClr val="223341"/>
                </a:solidFill>
              </a:defRPr>
            </a:lvl1pPr>
            <a:lvl2pPr marL="625491" indent="-265120">
              <a:buClr>
                <a:schemeClr val="accent3"/>
              </a:buClr>
              <a:tabLst/>
              <a:defRPr>
                <a:solidFill>
                  <a:srgbClr val="223341"/>
                </a:solidFill>
              </a:defRPr>
            </a:lvl2pPr>
            <a:lvl3pPr marL="898548" indent="-184154">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399262"/>
            <a:ext cx="11176168" cy="234616"/>
          </a:xfrm>
        </p:spPr>
        <p:txBody>
          <a:bodyPr wrap="square" lIns="0" tIns="46800" rIns="90000" bIns="0" anchor="b">
            <a:spAutoFit/>
          </a:bodyPr>
          <a:lstStyle>
            <a:lvl1pPr marL="0" indent="0">
              <a:buFontTx/>
              <a:buNone/>
              <a:defRPr sz="1200"/>
            </a:lvl1pPr>
            <a:lvl2pPr marL="182567" indent="0">
              <a:buFontTx/>
              <a:buNone/>
              <a:defRPr sz="1400"/>
            </a:lvl2pPr>
            <a:lvl3pPr marL="357196" indent="0">
              <a:buFontTx/>
              <a:buNone/>
              <a:defRPr sz="1400"/>
            </a:lvl3pPr>
            <a:lvl4pPr marL="536589" indent="0">
              <a:buFontTx/>
              <a:buNone/>
              <a:defRPr sz="1400"/>
            </a:lvl4pPr>
            <a:lvl5pPr marL="712806" indent="0">
              <a:buFontTx/>
              <a:buNone/>
              <a:defRPr sz="1400"/>
            </a:lvl5pPr>
          </a:lstStyle>
          <a:p>
            <a:pPr lvl="0"/>
            <a:r>
              <a:rPr lang="en-US" dirty="0"/>
              <a:t>[reference]</a:t>
            </a:r>
          </a:p>
        </p:txBody>
      </p:sp>
    </p:spTree>
    <p:extLst>
      <p:ext uri="{BB962C8B-B14F-4D97-AF65-F5344CB8AC3E}">
        <p14:creationId xmlns:p14="http://schemas.microsoft.com/office/powerpoint/2010/main" val="33601001"/>
      </p:ext>
    </p:extLst>
  </p:cSld>
  <p:clrMapOvr>
    <a:masterClrMapping/>
  </p:clrMapOvr>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615062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7441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29118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705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9278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8729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622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998598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01505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6362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04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973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841600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77695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32570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588068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393186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57654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768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40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I-ONE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E5C360-C8CB-4B4D-B1E0-E331381792E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4782132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6CE9E-A1AD-4D61-AB51-515DEE76AD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9276096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4B4DA-7259-4C28-8E1F-DDDF7A1E70A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098" name="Rectangle 2"/>
          <p:cNvSpPr>
            <a:spLocks noGrp="1" noChangeArrowheads="1"/>
          </p:cNvSpPr>
          <p:nvPr>
            <p:ph type="ctrTitle"/>
          </p:nvPr>
        </p:nvSpPr>
        <p:spPr>
          <a:xfrm>
            <a:off x="1312863" y="2257425"/>
            <a:ext cx="6650037" cy="1822071"/>
          </a:xfrm>
        </p:spPr>
        <p:txBody>
          <a:bodyPr anchor="b"/>
          <a:lstStyle>
            <a:lvl1pPr algn="l">
              <a:defRPr sz="4000" b="1">
                <a:solidFill>
                  <a:schemeClr val="accent2"/>
                </a:solidFill>
              </a:defRPr>
            </a:lvl1pPr>
          </a:lstStyle>
          <a:p>
            <a:pPr lvl="0"/>
            <a:r>
              <a:rPr lang="en-GB" noProof="0" dirty="0"/>
              <a:t>Click to edit Master title style</a:t>
            </a:r>
          </a:p>
        </p:txBody>
      </p:sp>
      <p:sp>
        <p:nvSpPr>
          <p:cNvPr id="4099" name="Rectangle 3"/>
          <p:cNvSpPr>
            <a:spLocks noGrp="1" noChangeArrowheads="1"/>
          </p:cNvSpPr>
          <p:nvPr>
            <p:ph type="subTitle" idx="1"/>
          </p:nvPr>
        </p:nvSpPr>
        <p:spPr>
          <a:xfrm>
            <a:off x="1312863" y="4801998"/>
            <a:ext cx="6650038" cy="1752600"/>
          </a:xfrm>
        </p:spPr>
        <p:txBody>
          <a:bodyPr>
            <a:noAutofit/>
          </a:bodyPr>
          <a:lstStyle>
            <a:lvl1pPr marL="0" indent="0" algn="l">
              <a:spcBef>
                <a:spcPts val="0"/>
              </a:spcBef>
              <a:buFontTx/>
              <a:buNone/>
              <a:defRPr sz="2800">
                <a:solidFill>
                  <a:srgbClr val="A170AF"/>
                </a:solidFill>
              </a:defRPr>
            </a:lvl1pPr>
          </a:lstStyle>
          <a:p>
            <a:pPr lvl="0"/>
            <a:r>
              <a:rPr lang="en-GB" noProof="0" dirty="0"/>
              <a:t>Click to edit Master subtitle style</a:t>
            </a:r>
          </a:p>
        </p:txBody>
      </p:sp>
    </p:spTree>
    <p:extLst>
      <p:ext uri="{BB962C8B-B14F-4D97-AF65-F5344CB8AC3E}">
        <p14:creationId xmlns:p14="http://schemas.microsoft.com/office/powerpoint/2010/main" val="180291776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C5F408-DB23-41F1-8743-FF2ADF6CD16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p:cNvSpPr>
            <a:spLocks noGrp="1"/>
          </p:cNvSpPr>
          <p:nvPr>
            <p:ph type="body" idx="1" hasCustomPrompt="1"/>
          </p:nvPr>
        </p:nvSpPr>
        <p:spPr>
          <a:xfrm>
            <a:off x="6181942" y="4074555"/>
            <a:ext cx="5275261" cy="2171604"/>
          </a:xfrm>
        </p:spPr>
        <p:txBody>
          <a:bodyPr anchor="t">
            <a:noAutofit/>
          </a:bodyPr>
          <a:lstStyle>
            <a:lvl1pPr marL="0" indent="0" algn="l">
              <a:spcBef>
                <a:spcPts val="0"/>
              </a:spcBef>
              <a:buNone/>
              <a:defRPr sz="2400">
                <a:solidFill>
                  <a:srgbClr val="7FC9E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23" name="Rectangle 2">
            <a:extLst>
              <a:ext uri="{FF2B5EF4-FFF2-40B4-BE49-F238E27FC236}">
                <a16:creationId xmlns:a16="http://schemas.microsoft.com/office/drawing/2014/main" id="{C784437F-168B-4392-8F11-DE8503AF7FB8}"/>
              </a:ext>
            </a:extLst>
          </p:cNvPr>
          <p:cNvSpPr>
            <a:spLocks noGrp="1" noChangeArrowheads="1"/>
          </p:cNvSpPr>
          <p:nvPr>
            <p:ph type="ctrTitle"/>
          </p:nvPr>
        </p:nvSpPr>
        <p:spPr>
          <a:xfrm>
            <a:off x="6180139" y="1419226"/>
            <a:ext cx="5227636" cy="2555496"/>
          </a:xfrm>
        </p:spPr>
        <p:txBody>
          <a:bodyPr anchor="b"/>
          <a:lstStyle>
            <a:lvl1pPr algn="l">
              <a:defRPr sz="4400" b="1">
                <a:solidFill>
                  <a:schemeClr val="bg1"/>
                </a:solidFill>
              </a:defRPr>
            </a:lvl1pPr>
          </a:lstStyle>
          <a:p>
            <a:pPr lvl="0"/>
            <a:r>
              <a:rPr lang="en-GB" noProof="0" dirty="0"/>
              <a:t>Click to edit Master title style</a:t>
            </a:r>
          </a:p>
        </p:txBody>
      </p:sp>
    </p:spTree>
    <p:extLst>
      <p:ext uri="{BB962C8B-B14F-4D97-AF65-F5344CB8AC3E}">
        <p14:creationId xmlns:p14="http://schemas.microsoft.com/office/powerpoint/2010/main" val="5384982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04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A19F6-7271-477F-9581-36BE3D41CFE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p:cNvSpPr>
            <a:spLocks noGrp="1"/>
          </p:cNvSpPr>
          <p:nvPr>
            <p:ph type="body" idx="1"/>
          </p:nvPr>
        </p:nvSpPr>
        <p:spPr>
          <a:xfrm>
            <a:off x="7926922" y="2200034"/>
            <a:ext cx="3510698" cy="3575926"/>
          </a:xfrm>
        </p:spPr>
        <p:txBody>
          <a:bodyPr anchor="t">
            <a:normAutofit/>
          </a:bodyPr>
          <a:lstStyle>
            <a:lvl1pPr marL="0" indent="0" algn="l">
              <a:lnSpc>
                <a:spcPct val="90000"/>
              </a:lnSpc>
              <a:spcBef>
                <a:spcPts val="0"/>
              </a:spcBef>
              <a:buNone/>
              <a:defRPr sz="2400">
                <a:solidFill>
                  <a:srgbClr val="D3CAC2"/>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64434479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4" y="1493838"/>
            <a:ext cx="10769601" cy="4478338"/>
          </a:xfrm>
        </p:spPr>
        <p:txBody>
          <a:bodyPr/>
          <a:lstStyle>
            <a:lvl1pPr marL="265113" indent="-265113">
              <a:buClr>
                <a:schemeClr val="accent3"/>
              </a:buClr>
              <a:buFont typeface="Calibri" panose="020F0502020204030204" pitchFamily="34" charset="0"/>
              <a:buChar char="•"/>
              <a:defRPr>
                <a:solidFill>
                  <a:srgbClr val="223341"/>
                </a:solidFill>
              </a:defRPr>
            </a:lvl1pPr>
            <a:lvl2pPr marL="625475" indent="-265113">
              <a:buClr>
                <a:schemeClr val="accent3"/>
              </a:buClr>
              <a:tabLst/>
              <a:defRPr>
                <a:solidFill>
                  <a:srgbClr val="223341"/>
                </a:solidFill>
              </a:defRPr>
            </a:lvl2pPr>
            <a:lvl3pPr marL="898525" indent="-184150">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1515000580"/>
      </p:ext>
    </p:extLst>
  </p:cSld>
  <p:clrMapOvr>
    <a:masterClrMapping/>
  </p:clrMapOvr>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31051" y="1493277"/>
            <a:ext cx="5297310" cy="4352670"/>
          </a:xfrm>
        </p:spPr>
        <p:txBody>
          <a:bodyPr>
            <a:noAutofit/>
          </a:bodyPr>
          <a:lstStyle>
            <a:lvl1pPr>
              <a:buClr>
                <a:schemeClr val="accent3"/>
              </a:buClr>
              <a:defRPr sz="2400"/>
            </a:lvl1pPr>
            <a:lvl2pPr marL="625475" indent="-265113">
              <a:buClr>
                <a:schemeClr val="accent3"/>
              </a:buClr>
              <a:defRPr sz="2000"/>
            </a:lvl2pPr>
            <a:lvl3pPr>
              <a:buClr>
                <a:schemeClr val="accent3"/>
              </a:buClr>
              <a:defRPr sz="1800"/>
            </a:lvl3pPr>
            <a:lvl4pPr>
              <a:buClr>
                <a:schemeClr val="accent3"/>
              </a:buClr>
              <a:defRPr sz="16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8" name="Content Placeholder 2">
            <a:extLst>
              <a:ext uri="{FF2B5EF4-FFF2-40B4-BE49-F238E27FC236}">
                <a16:creationId xmlns:a16="http://schemas.microsoft.com/office/drawing/2014/main" id="{6AB72A3E-55BE-4110-B2FD-00C2148C9A64}"/>
              </a:ext>
            </a:extLst>
          </p:cNvPr>
          <p:cNvSpPr>
            <a:spLocks noGrp="1"/>
          </p:cNvSpPr>
          <p:nvPr>
            <p:ph sz="half" idx="11" hasCustomPrompt="1"/>
          </p:nvPr>
        </p:nvSpPr>
        <p:spPr>
          <a:xfrm>
            <a:off x="6098401" y="1493277"/>
            <a:ext cx="5297310" cy="4352670"/>
          </a:xfrm>
        </p:spPr>
        <p:txBody>
          <a:bodyPr>
            <a:noAutofit/>
          </a:bodyPr>
          <a:lstStyle>
            <a:lvl1pPr marL="265113" indent="-265113">
              <a:buClr>
                <a:schemeClr val="accent3"/>
              </a:buClr>
              <a:defRPr lang="en-US" sz="2400" dirty="0">
                <a:solidFill>
                  <a:srgbClr val="223341"/>
                </a:solidFill>
                <a:latin typeface="+mn-lt"/>
                <a:ea typeface="+mn-ea"/>
                <a:cs typeface="+mn-cs"/>
              </a:defRPr>
            </a:lvl1pPr>
            <a:lvl2pPr marL="625475" indent="-265113">
              <a:buClr>
                <a:schemeClr val="accent3"/>
              </a:buClr>
              <a:defRPr lang="en-US" sz="2000" dirty="0">
                <a:solidFill>
                  <a:schemeClr val="tx1"/>
                </a:solidFill>
                <a:latin typeface="+mn-lt"/>
                <a:cs typeface="+mn-cs"/>
              </a:defRPr>
            </a:lvl2pPr>
            <a:lvl3pPr marL="898525" indent="-184150">
              <a:buClr>
                <a:schemeClr val="accent3"/>
              </a:buClr>
              <a:defRPr lang="en-US" sz="1800" dirty="0">
                <a:solidFill>
                  <a:schemeClr val="tx1"/>
                </a:solidFill>
                <a:latin typeface="+mn-lt"/>
                <a:cs typeface="+mn-cs"/>
              </a:defRPr>
            </a:lvl3pPr>
            <a:lvl4pPr marL="1163638" indent="-177800">
              <a:buClr>
                <a:schemeClr val="accent3"/>
              </a:buClr>
              <a:defRPr lang="en-US" sz="1600" dirty="0">
                <a:solidFill>
                  <a:schemeClr val="tx1"/>
                </a:solidFill>
                <a:latin typeface="+mn-lt"/>
                <a:cs typeface="+mn-cs"/>
              </a:defRPr>
            </a:lvl4pPr>
            <a:lvl5pPr>
              <a:defRPr sz="1800"/>
            </a:lvl5pPr>
            <a:lvl6pPr>
              <a:defRPr sz="1800"/>
            </a:lvl6pPr>
            <a:lvl7pPr>
              <a:defRPr sz="1800"/>
            </a:lvl7pPr>
            <a:lvl8pPr>
              <a:defRPr sz="1800"/>
            </a:lvl8pPr>
            <a:lvl9pPr>
              <a:defRPr sz="1800"/>
            </a:lvl9pPr>
          </a:lstStyle>
          <a:p>
            <a:pPr marL="265113" lvl="0" indent="-265113" algn="l" rtl="0" eaLnBrk="0" fontAlgn="base" hangingPunct="0">
              <a:lnSpc>
                <a:spcPct val="100000"/>
              </a:lnSpc>
              <a:spcBef>
                <a:spcPts val="1200"/>
              </a:spcBef>
              <a:spcAft>
                <a:spcPts val="0"/>
              </a:spcAft>
              <a:buClr>
                <a:srgbClr val="A170AF"/>
              </a:buClr>
              <a:buChar char="•"/>
            </a:pPr>
            <a:r>
              <a:rPr lang="en-US" dirty="0"/>
              <a:t>Click to edit Master text styles</a:t>
            </a:r>
          </a:p>
          <a:p>
            <a:pPr marL="625475" lvl="1" indent="-265113" algn="l" rtl="0" eaLnBrk="0" fontAlgn="base" hangingPunct="0">
              <a:lnSpc>
                <a:spcPct val="100000"/>
              </a:lnSpc>
              <a:spcBef>
                <a:spcPts val="600"/>
              </a:spcBef>
              <a:spcAft>
                <a:spcPts val="0"/>
              </a:spcAft>
              <a:buClr>
                <a:srgbClr val="A170AF"/>
              </a:buClr>
              <a:buFont typeface="Arial" pitchFamily="34" charset="0"/>
              <a:buChar char="–"/>
            </a:pPr>
            <a:r>
              <a:rPr lang="en-US" dirty="0"/>
              <a:t>Second level</a:t>
            </a:r>
          </a:p>
          <a:p>
            <a:pPr marL="898525" lvl="2" indent="-184150" algn="l" rtl="0" eaLnBrk="0" fontAlgn="base" hangingPunct="0">
              <a:lnSpc>
                <a:spcPct val="100000"/>
              </a:lnSpc>
              <a:spcBef>
                <a:spcPts val="300"/>
              </a:spcBef>
              <a:spcAft>
                <a:spcPts val="0"/>
              </a:spcAft>
              <a:buClr>
                <a:srgbClr val="A170AF"/>
              </a:buClr>
              <a:buFont typeface="Arial" pitchFamily="34" charset="0"/>
              <a:buChar char="•"/>
              <a:tabLst>
                <a:tab pos="2871788" algn="l"/>
              </a:tabLst>
            </a:pPr>
            <a:r>
              <a:rPr lang="en-US" dirty="0"/>
              <a:t>Third level</a:t>
            </a:r>
          </a:p>
          <a:p>
            <a:pPr marL="1163638" lvl="3" indent="-177800" algn="l" rtl="0" eaLnBrk="0" fontAlgn="base" hangingPunct="0">
              <a:lnSpc>
                <a:spcPct val="100000"/>
              </a:lnSpc>
              <a:spcBef>
                <a:spcPts val="0"/>
              </a:spcBef>
              <a:spcAft>
                <a:spcPts val="0"/>
              </a:spcAft>
              <a:buClr>
                <a:srgbClr val="A170AF"/>
              </a:buClr>
              <a:buFont typeface="Arial" charset="0"/>
              <a:buChar char="−"/>
              <a:tabLst>
                <a:tab pos="2871788" algn="l"/>
              </a:tabLst>
            </a:pPr>
            <a:r>
              <a:rPr lang="en-US" dirty="0"/>
              <a:t>Fourth level</a:t>
            </a:r>
          </a:p>
        </p:txBody>
      </p:sp>
      <p:sp>
        <p:nvSpPr>
          <p:cNvPr id="10" name="Text Placeholder 4">
            <a:extLst>
              <a:ext uri="{FF2B5EF4-FFF2-40B4-BE49-F238E27FC236}">
                <a16:creationId xmlns:a16="http://schemas.microsoft.com/office/drawing/2014/main" id="{D7CC57CE-1D60-4E90-8D43-02DD306C41DB}"/>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397242328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6" name="Text Placeholder 4">
            <a:extLst>
              <a:ext uri="{FF2B5EF4-FFF2-40B4-BE49-F238E27FC236}">
                <a16:creationId xmlns:a16="http://schemas.microsoft.com/office/drawing/2014/main" id="{4380B395-49EC-42CA-AC4A-5F0DB7D7E1CD}"/>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28115867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71677713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
        <p:nvSpPr>
          <p:cNvPr id="5" name="Text Placeholder 4">
            <a:extLst>
              <a:ext uri="{FF2B5EF4-FFF2-40B4-BE49-F238E27FC236}">
                <a16:creationId xmlns:a16="http://schemas.microsoft.com/office/drawing/2014/main" id="{0DC047D9-CD32-13BC-98F0-39B8237E5719}"/>
              </a:ext>
            </a:extLst>
          </p:cNvPr>
          <p:cNvSpPr>
            <a:spLocks noGrp="1"/>
          </p:cNvSpPr>
          <p:nvPr>
            <p:ph type="body" sz="quarter" idx="11"/>
          </p:nvPr>
        </p:nvSpPr>
        <p:spPr>
          <a:xfrm>
            <a:off x="5321300" y="1366092"/>
            <a:ext cx="6510338" cy="5244258"/>
          </a:xfrm>
        </p:spPr>
        <p:txBody>
          <a:bodyPr/>
          <a:lstStyle>
            <a:lvl1pPr>
              <a:defRPr sz="2400">
                <a:solidFill>
                  <a:schemeClr val="accent2">
                    <a:lumMod val="75000"/>
                  </a:schemeClr>
                </a:solidFill>
              </a:defRPr>
            </a:lvl1pPr>
            <a:lvl2pPr>
              <a:buClr>
                <a:schemeClr val="accent2">
                  <a:lumMod val="75000"/>
                </a:schemeClr>
              </a:buClr>
              <a:defRPr>
                <a:solidFill>
                  <a:schemeClr val="tx1">
                    <a:lumMod val="75000"/>
                  </a:schemeClr>
                </a:solidFill>
              </a:defRPr>
            </a:lvl2pPr>
            <a:lvl3pPr>
              <a:buClr>
                <a:schemeClr val="accent2">
                  <a:lumMod val="75000"/>
                </a:schemeClr>
              </a:buClr>
              <a:defRPr>
                <a:solidFill>
                  <a:schemeClr val="tx1">
                    <a:lumMod val="75000"/>
                  </a:schemeClr>
                </a:solidFill>
              </a:defRPr>
            </a:lvl3pPr>
            <a:lvl4pPr>
              <a:buClr>
                <a:schemeClr val="accent2">
                  <a:lumMod val="75000"/>
                </a:schemeClr>
              </a:buClr>
              <a:defRPr>
                <a:solidFill>
                  <a:schemeClr val="tx1">
                    <a:lumMod val="75000"/>
                  </a:schemeClr>
                </a:solidFill>
              </a:defRPr>
            </a:lvl4pPr>
            <a:lvl5pPr>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212391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Tree>
    <p:extLst>
      <p:ext uri="{BB962C8B-B14F-4D97-AF65-F5344CB8AC3E}">
        <p14:creationId xmlns:p14="http://schemas.microsoft.com/office/powerpoint/2010/main" val="407771437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LBU 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Box 4">
            <a:extLst>
              <a:ext uri="{FF2B5EF4-FFF2-40B4-BE49-F238E27FC236}">
                <a16:creationId xmlns:a16="http://schemas.microsoft.com/office/drawing/2014/main" id="{39AE5706-83D8-4AE4-247E-ADC340EEA474}"/>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43613266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417610195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LBU Clear w refere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845585371"/>
      </p:ext>
    </p:extLst>
  </p:cSld>
  <p:clrMapOvr>
    <a:masterClrMapping/>
  </p:clrMapOvr>
  <p:extLst>
    <p:ext uri="{DCECCB84-F9BA-43D5-87BE-67443E8EF086}">
      <p15:sldGuideLst xmlns:p15="http://schemas.microsoft.com/office/powerpoint/2012/main">
        <p15:guide id="1" orient="horz" pos="352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88447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3">
            <a:extLst>
              <a:ext uri="{FF2B5EF4-FFF2-40B4-BE49-F238E27FC236}">
                <a16:creationId xmlns:a16="http://schemas.microsoft.com/office/drawing/2014/main" id="{A8A4193C-EDCF-5956-D8CC-B2AA5503F86D}"/>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818579616"/>
      </p:ext>
    </p:extLst>
  </p:cSld>
  <p:clrMapOvr>
    <a:masterClrMapping/>
  </p:clrMapOvr>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LBU 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B60BC365-F3BD-9730-B5C9-A2F0D6331E56}"/>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E3D1803A-4247-7A5F-30A9-2C4492778495}"/>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487266293"/>
      </p:ext>
    </p:extLst>
  </p:cSld>
  <p:clrMapOvr>
    <a:masterClrMapping/>
  </p:clrMapOvr>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73907-02F2-6AF5-A9A8-90916E5AD7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2" name="Title 1">
            <a:extLst>
              <a:ext uri="{FF2B5EF4-FFF2-40B4-BE49-F238E27FC236}">
                <a16:creationId xmlns:a16="http://schemas.microsoft.com/office/drawing/2014/main" id="{71728DCD-3921-FF16-E677-C865DF69AA84}"/>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3">
            <a:extLst>
              <a:ext uri="{FF2B5EF4-FFF2-40B4-BE49-F238E27FC236}">
                <a16:creationId xmlns:a16="http://schemas.microsoft.com/office/drawing/2014/main" id="{059FCAAE-B845-1978-966F-257B835B4F81}"/>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860480928"/>
      </p:ext>
    </p:extLst>
  </p:cSld>
  <p:clrMapOvr>
    <a:masterClrMapping/>
  </p:clrMapOvr>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LBU Callou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73907-02F2-6AF5-A9A8-90916E5AD7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2" name="Title 1">
            <a:extLst>
              <a:ext uri="{FF2B5EF4-FFF2-40B4-BE49-F238E27FC236}">
                <a16:creationId xmlns:a16="http://schemas.microsoft.com/office/drawing/2014/main" id="{71728DCD-3921-FF16-E677-C865DF69AA84}"/>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6FDF6FA6-A823-C9F9-E8F5-30CBC5A0AB53}"/>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B8B0BAB3-8F5A-3771-E846-47F5E2BB34EA}"/>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768210160"/>
      </p:ext>
    </p:extLst>
  </p:cSld>
  <p:clrMapOvr>
    <a:masterClrMapping/>
  </p:clrMapOvr>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259B463B-C869-69A2-9220-F41811708962}"/>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043399181"/>
      </p:ext>
    </p:extLst>
  </p:cSld>
  <p:clrMapOvr>
    <a:masterClrMapping/>
  </p:clrMapOvr>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LBU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Box 4">
            <a:extLst>
              <a:ext uri="{FF2B5EF4-FFF2-40B4-BE49-F238E27FC236}">
                <a16:creationId xmlns:a16="http://schemas.microsoft.com/office/drawing/2014/main" id="{70A9EC99-668D-8BBD-7EBD-81E4C5A737E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24D656BB-1846-7305-4AFA-D50796305215}"/>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431180410"/>
      </p:ext>
    </p:extLst>
  </p:cSld>
  <p:clrMapOvr>
    <a:masterClrMapping/>
  </p:clrMapOvr>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wo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 Placeholder 3">
            <a:extLst>
              <a:ext uri="{FF2B5EF4-FFF2-40B4-BE49-F238E27FC236}">
                <a16:creationId xmlns:a16="http://schemas.microsoft.com/office/drawing/2014/main" id="{32B1CD3C-C054-ED41-A109-15BECECE3110}"/>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10" name="Content Placeholder 4">
            <a:extLst>
              <a:ext uri="{FF2B5EF4-FFF2-40B4-BE49-F238E27FC236}">
                <a16:creationId xmlns:a16="http://schemas.microsoft.com/office/drawing/2014/main" id="{C57BF6F7-4329-4CC5-714B-90529DF468FF}"/>
              </a:ext>
            </a:extLst>
          </p:cNvPr>
          <p:cNvSpPr>
            <a:spLocks noGrp="1"/>
          </p:cNvSpPr>
          <p:nvPr>
            <p:ph sz="quarter" idx="15" hasCustomPrompt="1"/>
          </p:nvPr>
        </p:nvSpPr>
        <p:spPr>
          <a:xfrm>
            <a:off x="6162525"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7098CEC6-CE18-15F4-5384-CE7A178B00EC}"/>
              </a:ext>
            </a:extLst>
          </p:cNvPr>
          <p:cNvSpPr>
            <a:spLocks noGrp="1"/>
          </p:cNvSpPr>
          <p:nvPr>
            <p:ph sz="quarter" idx="11" hasCustomPrompt="1"/>
          </p:nvPr>
        </p:nvSpPr>
        <p:spPr>
          <a:xfrm>
            <a:off x="719668"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7599642"/>
      </p:ext>
    </p:extLst>
  </p:cSld>
  <p:clrMapOvr>
    <a:masterClrMapping/>
  </p:clrMapOvr>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wo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Content Placeholder 4">
            <a:extLst>
              <a:ext uri="{FF2B5EF4-FFF2-40B4-BE49-F238E27FC236}">
                <a16:creationId xmlns:a16="http://schemas.microsoft.com/office/drawing/2014/main" id="{60119B83-31E4-4B88-9637-0A1166CDC109}"/>
              </a:ext>
            </a:extLst>
          </p:cNvPr>
          <p:cNvSpPr>
            <a:spLocks noGrp="1"/>
          </p:cNvSpPr>
          <p:nvPr>
            <p:ph sz="quarter" idx="15" hasCustomPrompt="1"/>
          </p:nvPr>
        </p:nvSpPr>
        <p:spPr>
          <a:xfrm>
            <a:off x="6162525"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A1C1FAD9-9349-3998-8C0D-02A7D57273A6}"/>
              </a:ext>
            </a:extLst>
          </p:cNvPr>
          <p:cNvSpPr>
            <a:spLocks noGrp="1"/>
          </p:cNvSpPr>
          <p:nvPr>
            <p:ph sz="quarter" idx="11" hasCustomPrompt="1"/>
          </p:nvPr>
        </p:nvSpPr>
        <p:spPr>
          <a:xfrm>
            <a:off x="719668"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927C3889-0B4E-2E3C-C850-90BC0C0ACFF0}"/>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6" name="Text Placeholder 3">
            <a:extLst>
              <a:ext uri="{FF2B5EF4-FFF2-40B4-BE49-F238E27FC236}">
                <a16:creationId xmlns:a16="http://schemas.microsoft.com/office/drawing/2014/main" id="{0FE041EA-859E-609A-5307-D12306F7B01D}"/>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335172236"/>
      </p:ext>
    </p:extLst>
  </p:cSld>
  <p:clrMapOvr>
    <a:masterClrMapping/>
  </p:clrMapOvr>
  <p:extLst>
    <p:ext uri="{DCECCB84-F9BA-43D5-87BE-67443E8EF086}">
      <p15:sldGuideLst xmlns:p15="http://schemas.microsoft.com/office/powerpoint/2012/main"/>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793441452"/>
      </p:ext>
    </p:extLst>
  </p:cSld>
  <p:clrMapOvr>
    <a:masterClrMapping/>
  </p:clrMapOvr>
  <p:extLst>
    <p:ext uri="{DCECCB84-F9BA-43D5-87BE-67443E8EF086}">
      <p15:sldGuideLst xmlns:p15="http://schemas.microsoft.com/office/powerpoint/2012/main"/>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LBU 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4" name="TextBox 3">
            <a:extLst>
              <a:ext uri="{FF2B5EF4-FFF2-40B4-BE49-F238E27FC236}">
                <a16:creationId xmlns:a16="http://schemas.microsoft.com/office/drawing/2014/main" id="{0B59BBCD-AA79-AF88-5341-55FD446FF4CC}"/>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1AF5CADC-43D0-3520-6BDB-CA3232387BA0}"/>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644543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2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lvl2pPr>
            <a:lvl3pPr marL="504000" indent="-252000">
              <a:buClr>
                <a:schemeClr val="accent2">
                  <a:lumMod val="75000"/>
                </a:schemeClr>
              </a:buClr>
              <a:defRPr/>
            </a:lvl3pPr>
            <a:lvl4pPr marL="756000" indent="-252000">
              <a:buClr>
                <a:schemeClr val="accent2">
                  <a:lumMod val="75000"/>
                </a:schemeClr>
              </a:buClr>
              <a:defRPr/>
            </a:lvl4pPr>
            <a:lvl5pPr marL="1008000" indent="-252000">
              <a:buClr>
                <a:schemeClr val="accent2">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D2807C00-B46C-5164-6FEF-852CA92A3D87}"/>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3845225142"/>
      </p:ext>
    </p:extLst>
  </p:cSld>
  <p:clrMapOvr>
    <a:masterClrMapping/>
  </p:clrMapOvr>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LBU Callout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lvl2pPr>
            <a:lvl3pPr marL="504000" indent="-252000">
              <a:buClr>
                <a:schemeClr val="accent2">
                  <a:lumMod val="75000"/>
                </a:schemeClr>
              </a:buClr>
              <a:defRPr/>
            </a:lvl3pPr>
            <a:lvl4pPr marL="756000" indent="-252000">
              <a:buClr>
                <a:schemeClr val="accent2">
                  <a:lumMod val="75000"/>
                </a:schemeClr>
              </a:buClr>
              <a:defRPr/>
            </a:lvl4pPr>
            <a:lvl5pPr marL="1008000" indent="-252000">
              <a:buClr>
                <a:schemeClr val="accent2">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807C00-B46C-5164-6FEF-852CA92A3D87}"/>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5" name="Text Placeholder 3">
            <a:extLst>
              <a:ext uri="{FF2B5EF4-FFF2-40B4-BE49-F238E27FC236}">
                <a16:creationId xmlns:a16="http://schemas.microsoft.com/office/drawing/2014/main" id="{DC1F8832-4DB4-02D0-91E7-6A2F6E604117}"/>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6" name="TextBox 5">
            <a:extLst>
              <a:ext uri="{FF2B5EF4-FFF2-40B4-BE49-F238E27FC236}">
                <a16:creationId xmlns:a16="http://schemas.microsoft.com/office/drawing/2014/main" id="{4BE65084-9E0B-1D9D-DEC0-F428D4598DFE}"/>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737748328"/>
      </p:ext>
    </p:extLst>
  </p:cSld>
  <p:clrMapOvr>
    <a:masterClrMapping/>
  </p:clrMapOvr>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17938584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LBU Clear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A3ED4509-4B32-3F30-0A55-8CC74962FCF0}"/>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73C8AF96-1E29-2576-5CFB-7CF6F39C88C0}"/>
              </a:ext>
            </a:extLst>
          </p:cNvPr>
          <p:cNvSpPr>
            <a:spLocks noGrp="1"/>
          </p:cNvSpPr>
          <p:nvPr>
            <p:ph type="body" sz="quarter" idx="14" hasCustomPrompt="1"/>
          </p:nvPr>
        </p:nvSpPr>
        <p:spPr>
          <a:xfrm>
            <a:off x="1" y="6416189"/>
            <a:ext cx="9129934"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14440068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134D223C-C080-696B-FFAD-8FA9A0642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90358322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LBU Title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5" name="Text Placeholder 2">
            <a:extLst>
              <a:ext uri="{FF2B5EF4-FFF2-40B4-BE49-F238E27FC236}">
                <a16:creationId xmlns:a16="http://schemas.microsoft.com/office/drawing/2014/main" id="{03214552-3B79-AE79-01F3-C4F3E3361522}"/>
              </a:ext>
            </a:extLst>
          </p:cNvPr>
          <p:cNvSpPr>
            <a:spLocks noGrp="1"/>
          </p:cNvSpPr>
          <p:nvPr>
            <p:ph type="body" sz="quarter" idx="15"/>
          </p:nvPr>
        </p:nvSpPr>
        <p:spPr>
          <a:xfrm>
            <a:off x="9132982" y="1078992"/>
            <a:ext cx="3059017"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1FE255E0-CAD3-665E-54CA-78AAE090BEA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9" name="Text Placeholder 3">
            <a:extLst>
              <a:ext uri="{FF2B5EF4-FFF2-40B4-BE49-F238E27FC236}">
                <a16:creationId xmlns:a16="http://schemas.microsoft.com/office/drawing/2014/main" id="{C7059857-CE36-6012-3AA1-113BD12A67E7}"/>
              </a:ext>
            </a:extLst>
          </p:cNvPr>
          <p:cNvSpPr>
            <a:spLocks noGrp="1"/>
          </p:cNvSpPr>
          <p:nvPr>
            <p:ph type="body" sz="quarter" idx="14" hasCustomPrompt="1"/>
          </p:nvPr>
        </p:nvSpPr>
        <p:spPr>
          <a:xfrm>
            <a:off x="1" y="6416189"/>
            <a:ext cx="9129934"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49314529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 Placeholder 2">
            <a:extLst>
              <a:ext uri="{FF2B5EF4-FFF2-40B4-BE49-F238E27FC236}">
                <a16:creationId xmlns:a16="http://schemas.microsoft.com/office/drawing/2014/main" id="{9B63B1BD-6595-0E45-3295-1DFA15BDDF1A}"/>
              </a:ext>
            </a:extLst>
          </p:cNvPr>
          <p:cNvSpPr>
            <a:spLocks noGrp="1"/>
          </p:cNvSpPr>
          <p:nvPr>
            <p:ph type="body" sz="quarter" idx="16"/>
          </p:nvPr>
        </p:nvSpPr>
        <p:spPr>
          <a:xfrm>
            <a:off x="8809038"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30707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LBU Title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12" name="Text Placeholder 2">
            <a:extLst>
              <a:ext uri="{FF2B5EF4-FFF2-40B4-BE49-F238E27FC236}">
                <a16:creationId xmlns:a16="http://schemas.microsoft.com/office/drawing/2014/main" id="{CF8F0139-442A-629C-D21D-0667376FF724}"/>
              </a:ext>
            </a:extLst>
          </p:cNvPr>
          <p:cNvSpPr>
            <a:spLocks noGrp="1"/>
          </p:cNvSpPr>
          <p:nvPr>
            <p:ph type="body" sz="quarter" idx="16"/>
          </p:nvPr>
        </p:nvSpPr>
        <p:spPr>
          <a:xfrm>
            <a:off x="8809038" y="1078992"/>
            <a:ext cx="3383280"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16154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48B4B606-7439-24EA-0A50-1B6C355D7EC4}"/>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2">
            <a:extLst>
              <a:ext uri="{FF2B5EF4-FFF2-40B4-BE49-F238E27FC236}">
                <a16:creationId xmlns:a16="http://schemas.microsoft.com/office/drawing/2014/main" id="{091958A4-2E58-1740-8466-805EFF72D6DE}"/>
              </a:ext>
            </a:extLst>
          </p:cNvPr>
          <p:cNvSpPr>
            <a:spLocks noGrp="1"/>
          </p:cNvSpPr>
          <p:nvPr>
            <p:ph type="body" sz="quarter" idx="16"/>
          </p:nvPr>
        </p:nvSpPr>
        <p:spPr>
          <a:xfrm>
            <a:off x="8809037" y="1535090"/>
            <a:ext cx="3382962" cy="5322910"/>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893182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LBU Callou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D1F739F6-6BFD-402A-555F-E4FF1D2B6AE2}"/>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Text Placeholder 2">
            <a:extLst>
              <a:ext uri="{FF2B5EF4-FFF2-40B4-BE49-F238E27FC236}">
                <a16:creationId xmlns:a16="http://schemas.microsoft.com/office/drawing/2014/main" id="{B1635388-5BBD-7335-16D1-DB27D35887F4}"/>
              </a:ext>
            </a:extLst>
          </p:cNvPr>
          <p:cNvSpPr>
            <a:spLocks noGrp="1"/>
          </p:cNvSpPr>
          <p:nvPr>
            <p:ph type="body" sz="quarter" idx="16"/>
          </p:nvPr>
        </p:nvSpPr>
        <p:spPr>
          <a:xfrm>
            <a:off x="8809038" y="1535090"/>
            <a:ext cx="3382962" cy="5144042"/>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077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698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701AFE86-EAD4-253D-A6EE-FEBF804D07F5}"/>
              </a:ext>
            </a:extLst>
          </p:cNvPr>
          <p:cNvSpPr>
            <a:spLocks noGrp="1"/>
          </p:cNvSpPr>
          <p:nvPr>
            <p:ph type="body" sz="quarter" idx="16"/>
          </p:nvPr>
        </p:nvSpPr>
        <p:spPr>
          <a:xfrm>
            <a:off x="8809038"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Content Placeholder 4">
            <a:extLst>
              <a:ext uri="{FF2B5EF4-FFF2-40B4-BE49-F238E27FC236}">
                <a16:creationId xmlns:a16="http://schemas.microsoft.com/office/drawing/2014/main" id="{1B58C873-566F-4F81-F143-EBA82D7824F0}"/>
              </a:ext>
            </a:extLst>
          </p:cNvPr>
          <p:cNvSpPr>
            <a:spLocks noGrp="1"/>
          </p:cNvSpPr>
          <p:nvPr>
            <p:ph sz="quarter" idx="12" hasCustomPrompt="1"/>
          </p:nvPr>
        </p:nvSpPr>
        <p:spPr>
          <a:xfrm>
            <a:off x="719669" y="1274618"/>
            <a:ext cx="7906172" cy="5288742"/>
          </a:xfrm>
          <a:prstGeom prst="rect">
            <a:avLst/>
          </a:prstGeom>
        </p:spPr>
        <p:txBody>
          <a:bodyPr>
            <a:noAutofit/>
          </a:bodyPr>
          <a:lstStyle>
            <a:lvl1pPr>
              <a:spcBef>
                <a:spcPts val="1200"/>
              </a:spcBef>
              <a:spcAft>
                <a:spcPts val="1200"/>
              </a:spcAft>
              <a:buClr>
                <a:schemeClr val="accent2">
                  <a:lumMod val="75000"/>
                </a:schemeClr>
              </a:buClr>
              <a:defRPr>
                <a:solidFill>
                  <a:schemeClr val="tx1">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52786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LBU Content Only w notes w reference_2">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73F6500-357D-6C81-614C-186131ED24BF}"/>
              </a:ext>
            </a:extLst>
          </p:cNvPr>
          <p:cNvSpPr>
            <a:spLocks noGrp="1"/>
          </p:cNvSpPr>
          <p:nvPr>
            <p:ph type="body" sz="quarter" idx="16"/>
          </p:nvPr>
        </p:nvSpPr>
        <p:spPr>
          <a:xfrm>
            <a:off x="8809038"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Content Placeholder 4">
            <a:extLst>
              <a:ext uri="{FF2B5EF4-FFF2-40B4-BE49-F238E27FC236}">
                <a16:creationId xmlns:a16="http://schemas.microsoft.com/office/drawing/2014/main" id="{22D3947B-7BF1-4243-BA47-8AD9125DF320}"/>
              </a:ext>
            </a:extLst>
          </p:cNvPr>
          <p:cNvSpPr>
            <a:spLocks noGrp="1"/>
          </p:cNvSpPr>
          <p:nvPr>
            <p:ph sz="quarter" idx="12" hasCustomPrompt="1"/>
          </p:nvPr>
        </p:nvSpPr>
        <p:spPr>
          <a:xfrm>
            <a:off x="719669" y="1274619"/>
            <a:ext cx="7906172" cy="5012520"/>
          </a:xfrm>
          <a:prstGeom prst="rect">
            <a:avLst/>
          </a:prstGeom>
        </p:spPr>
        <p:txBody>
          <a:bodyPr>
            <a:noAutofit/>
          </a:bodyPr>
          <a:lstStyle>
            <a:lvl1pPr>
              <a:spcBef>
                <a:spcPts val="1200"/>
              </a:spcBef>
              <a:spcAft>
                <a:spcPts val="1200"/>
              </a:spcAft>
              <a:buClr>
                <a:schemeClr val="accent2">
                  <a:lumMod val="75000"/>
                </a:schemeClr>
              </a:buClr>
              <a:defRPr>
                <a:solidFill>
                  <a:schemeClr val="tx1">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972404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 name="Content Placeholder 4">
            <a:extLst>
              <a:ext uri="{FF2B5EF4-FFF2-40B4-BE49-F238E27FC236}">
                <a16:creationId xmlns:a16="http://schemas.microsoft.com/office/drawing/2014/main" id="{EF7EF9C3-45FE-BA9F-F6E8-33F5AF37B88A}"/>
              </a:ext>
            </a:extLst>
          </p:cNvPr>
          <p:cNvSpPr>
            <a:spLocks noGrp="1"/>
          </p:cNvSpPr>
          <p:nvPr>
            <p:ph sz="quarter" idx="12" hasCustomPrompt="1"/>
          </p:nvPr>
        </p:nvSpPr>
        <p:spPr>
          <a:xfrm>
            <a:off x="719669" y="1817224"/>
            <a:ext cx="7906172" cy="4746135"/>
          </a:xfrm>
          <a:prstGeom prst="rect">
            <a:avLst/>
          </a:prstGeom>
        </p:spPr>
        <p:txBody>
          <a:bodyPr>
            <a:noAutofit/>
          </a:bodyPr>
          <a:lstStyle>
            <a:lvl1pPr>
              <a:spcBef>
                <a:spcPts val="1200"/>
              </a:spcBef>
              <a:spcAft>
                <a:spcPts val="1200"/>
              </a:spcAft>
              <a:buClr>
                <a:schemeClr val="accent2">
                  <a:lumMod val="75000"/>
                </a:schemeClr>
              </a:buClr>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C63C06EE-3610-97E9-9B3E-F87CA173FBF2}"/>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051967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LBU Title and Conten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6" name="Content Placeholder 4">
            <a:extLst>
              <a:ext uri="{FF2B5EF4-FFF2-40B4-BE49-F238E27FC236}">
                <a16:creationId xmlns:a16="http://schemas.microsoft.com/office/drawing/2014/main" id="{B86EA14C-1F1E-FECF-0839-B22780167549}"/>
              </a:ext>
            </a:extLst>
          </p:cNvPr>
          <p:cNvSpPr>
            <a:spLocks noGrp="1"/>
          </p:cNvSpPr>
          <p:nvPr>
            <p:ph sz="quarter" idx="12" hasCustomPrompt="1"/>
          </p:nvPr>
        </p:nvSpPr>
        <p:spPr>
          <a:xfrm>
            <a:off x="719669" y="1817225"/>
            <a:ext cx="7906172" cy="440470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43BCADD7-33A4-74C0-71F3-48AAC676BE17}"/>
              </a:ext>
            </a:extLst>
          </p:cNvPr>
          <p:cNvSpPr>
            <a:spLocks noGrp="1"/>
          </p:cNvSpPr>
          <p:nvPr>
            <p:ph type="body" sz="quarter" idx="16"/>
          </p:nvPr>
        </p:nvSpPr>
        <p:spPr>
          <a:xfrm>
            <a:off x="8809038"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17351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4E2EF5E-3825-E16A-B3DA-254C66D346A4}"/>
              </a:ext>
            </a:extLst>
          </p:cNvPr>
          <p:cNvSpPr>
            <a:spLocks noGrp="1"/>
          </p:cNvSpPr>
          <p:nvPr>
            <p:ph type="body" sz="quarter" idx="16"/>
          </p:nvPr>
        </p:nvSpPr>
        <p:spPr>
          <a:xfrm>
            <a:off x="8809038" y="1535090"/>
            <a:ext cx="3382962" cy="5322910"/>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48B4B606-7439-24EA-0A50-1B6C355D7EC4}"/>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4" name="Content Placeholder 4">
            <a:extLst>
              <a:ext uri="{FF2B5EF4-FFF2-40B4-BE49-F238E27FC236}">
                <a16:creationId xmlns:a16="http://schemas.microsoft.com/office/drawing/2014/main" id="{9C47189E-4003-A1AE-BCA1-AC24366309EE}"/>
              </a:ext>
            </a:extLst>
          </p:cNvPr>
          <p:cNvSpPr>
            <a:spLocks noGrp="1"/>
          </p:cNvSpPr>
          <p:nvPr>
            <p:ph sz="quarter" idx="12" hasCustomPrompt="1"/>
          </p:nvPr>
        </p:nvSpPr>
        <p:spPr>
          <a:xfrm>
            <a:off x="719669" y="1817224"/>
            <a:ext cx="7906172" cy="4746135"/>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19999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LBU Callout and Content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D1F739F6-6BFD-402A-555F-E4FF1D2B6AE2}"/>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Content Placeholder 4">
            <a:extLst>
              <a:ext uri="{FF2B5EF4-FFF2-40B4-BE49-F238E27FC236}">
                <a16:creationId xmlns:a16="http://schemas.microsoft.com/office/drawing/2014/main" id="{CBFB835D-D6B5-9649-953C-71EFD2EA2461}"/>
              </a:ext>
            </a:extLst>
          </p:cNvPr>
          <p:cNvSpPr>
            <a:spLocks noGrp="1"/>
          </p:cNvSpPr>
          <p:nvPr>
            <p:ph sz="quarter" idx="12" hasCustomPrompt="1"/>
          </p:nvPr>
        </p:nvSpPr>
        <p:spPr>
          <a:xfrm>
            <a:off x="719669" y="1817225"/>
            <a:ext cx="7906172" cy="4431176"/>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BE6D5E2E-DFEA-FED2-4D6F-D09C801F770C}"/>
              </a:ext>
            </a:extLst>
          </p:cNvPr>
          <p:cNvSpPr>
            <a:spLocks noGrp="1"/>
          </p:cNvSpPr>
          <p:nvPr>
            <p:ph type="body" sz="quarter" idx="16"/>
          </p:nvPr>
        </p:nvSpPr>
        <p:spPr>
          <a:xfrm>
            <a:off x="8809038" y="1535090"/>
            <a:ext cx="3382962" cy="5144042"/>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55860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6994AFB7-A743-154B-A4B6-3F58EA038DC5}"/>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26247972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BU Clear w notes lef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9" name="Text Placeholder 2">
            <a:extLst>
              <a:ext uri="{FF2B5EF4-FFF2-40B4-BE49-F238E27FC236}">
                <a16:creationId xmlns:a16="http://schemas.microsoft.com/office/drawing/2014/main" id="{4BD3D663-D961-3F76-6F6F-68D36728E441}"/>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702513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1E186F2-1E51-466F-1C2C-7EC0A4E0B1BF}"/>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AEAB3E08-0F2B-3E13-894E-49CE3C116CF6}"/>
              </a:ext>
            </a:extLst>
          </p:cNvPr>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180367362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LBU Title w notes lef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Text Placeholder 3">
            <a:extLst>
              <a:ext uri="{FF2B5EF4-FFF2-40B4-BE49-F238E27FC236}">
                <a16:creationId xmlns:a16="http://schemas.microsoft.com/office/drawing/2014/main" id="{4101D225-71A4-F827-47CA-BED2058E56FA}"/>
              </a:ext>
            </a:extLst>
          </p:cNvPr>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Text Placeholder 2">
            <a:extLst>
              <a:ext uri="{FF2B5EF4-FFF2-40B4-BE49-F238E27FC236}">
                <a16:creationId xmlns:a16="http://schemas.microsoft.com/office/drawing/2014/main" id="{F52CFCE5-7FDA-2E1E-5827-30424F5DFC73}"/>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54522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535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839E98A-5F17-8C59-28B1-F22FC26B662B}"/>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7" name="Text Placeholder 3">
            <a:extLst>
              <a:ext uri="{FF2B5EF4-FFF2-40B4-BE49-F238E27FC236}">
                <a16:creationId xmlns:a16="http://schemas.microsoft.com/office/drawing/2014/main" id="{B7734AFC-FE04-9749-382B-C699B3EEA4F9}"/>
              </a:ext>
            </a:extLst>
          </p:cNvPr>
          <p:cNvSpPr>
            <a:spLocks noGrp="1"/>
          </p:cNvSpPr>
          <p:nvPr>
            <p:ph type="body" sz="quarter" idx="11" hasCustomPrompt="1"/>
          </p:nvPr>
        </p:nvSpPr>
        <p:spPr>
          <a:xfrm>
            <a:off x="3382962" y="1081907"/>
            <a:ext cx="8809037"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62480907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LBU Callout w notes left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A4AC0B2-1B57-49FA-78CE-56EB5FE60768}"/>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8" name="Text Placeholder 3">
            <a:extLst>
              <a:ext uri="{FF2B5EF4-FFF2-40B4-BE49-F238E27FC236}">
                <a16:creationId xmlns:a16="http://schemas.microsoft.com/office/drawing/2014/main" id="{169B343C-D9D8-7BA0-B6DB-21161DF702D6}"/>
              </a:ext>
            </a:extLst>
          </p:cNvPr>
          <p:cNvSpPr>
            <a:spLocks noGrp="1"/>
          </p:cNvSpPr>
          <p:nvPr>
            <p:ph type="body" sz="quarter" idx="11" hasCustomPrompt="1"/>
          </p:nvPr>
        </p:nvSpPr>
        <p:spPr>
          <a:xfrm>
            <a:off x="3382962" y="1081907"/>
            <a:ext cx="8809037"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35497104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ADF3735-6D94-DE26-DC4D-3A26D2437DFC}"/>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Content Placeholder 4">
            <a:extLst>
              <a:ext uri="{FF2B5EF4-FFF2-40B4-BE49-F238E27FC236}">
                <a16:creationId xmlns:a16="http://schemas.microsoft.com/office/drawing/2014/main" id="{07203FFF-6349-D3B0-08A3-56F11772B2A9}"/>
              </a:ext>
            </a:extLst>
          </p:cNvPr>
          <p:cNvSpPr>
            <a:spLocks noGrp="1"/>
          </p:cNvSpPr>
          <p:nvPr>
            <p:ph sz="quarter" idx="12" hasCustomPrompt="1"/>
          </p:nvPr>
        </p:nvSpPr>
        <p:spPr>
          <a:xfrm>
            <a:off x="3786960" y="1274618"/>
            <a:ext cx="7906172" cy="528874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281997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LBU Content Only w notes left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9A82CC2-698B-EBF1-F4F6-308421600A2B}"/>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Content Placeholder 4">
            <a:extLst>
              <a:ext uri="{FF2B5EF4-FFF2-40B4-BE49-F238E27FC236}">
                <a16:creationId xmlns:a16="http://schemas.microsoft.com/office/drawing/2014/main" id="{81B47914-EBDA-4376-BAF3-D1F59637F7BB}"/>
              </a:ext>
            </a:extLst>
          </p:cNvPr>
          <p:cNvSpPr>
            <a:spLocks noGrp="1"/>
          </p:cNvSpPr>
          <p:nvPr>
            <p:ph sz="quarter" idx="12" hasCustomPrompt="1"/>
          </p:nvPr>
        </p:nvSpPr>
        <p:spPr>
          <a:xfrm>
            <a:off x="3786960" y="1274618"/>
            <a:ext cx="7906172" cy="5004697"/>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232717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Tree>
    <p:extLst>
      <p:ext uri="{BB962C8B-B14F-4D97-AF65-F5344CB8AC3E}">
        <p14:creationId xmlns:p14="http://schemas.microsoft.com/office/powerpoint/2010/main" val="267747533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LBU 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C1D936C4-A31C-34BA-C73E-8A252FF69E35}"/>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Tree>
    <p:extLst>
      <p:ext uri="{BB962C8B-B14F-4D97-AF65-F5344CB8AC3E}">
        <p14:creationId xmlns:p14="http://schemas.microsoft.com/office/powerpoint/2010/main" val="1473247996"/>
      </p:ext>
    </p:extLst>
  </p:cSld>
  <p:clrMapOvr>
    <a:masterClrMapping/>
  </p:clrMapOvr>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
        <p:nvSpPr>
          <p:cNvPr id="6" name="Content Placeholder 4">
            <a:extLst>
              <a:ext uri="{FF2B5EF4-FFF2-40B4-BE49-F238E27FC236}">
                <a16:creationId xmlns:a16="http://schemas.microsoft.com/office/drawing/2014/main" id="{5DF107A7-A928-AAFE-CB2B-FBB9D8F2B516}"/>
              </a:ext>
            </a:extLst>
          </p:cNvPr>
          <p:cNvSpPr>
            <a:spLocks noGrp="1"/>
          </p:cNvSpPr>
          <p:nvPr>
            <p:ph sz="quarter" idx="12" hasCustomPrompt="1"/>
          </p:nvPr>
        </p:nvSpPr>
        <p:spPr>
          <a:xfrm>
            <a:off x="719668" y="2772229"/>
            <a:ext cx="10752667" cy="364092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97136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LBU Content Only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C1D936C4-A31C-34BA-C73E-8A252FF69E35}"/>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
        <p:nvSpPr>
          <p:cNvPr id="5" name="Content Placeholder 4">
            <a:extLst>
              <a:ext uri="{FF2B5EF4-FFF2-40B4-BE49-F238E27FC236}">
                <a16:creationId xmlns:a16="http://schemas.microsoft.com/office/drawing/2014/main" id="{4BF27EF5-BED3-1557-61EE-870CCA11E284}"/>
              </a:ext>
            </a:extLst>
          </p:cNvPr>
          <p:cNvSpPr>
            <a:spLocks noGrp="1"/>
          </p:cNvSpPr>
          <p:nvPr>
            <p:ph sz="quarter" idx="12" hasCustomPrompt="1"/>
          </p:nvPr>
        </p:nvSpPr>
        <p:spPr>
          <a:xfrm>
            <a:off x="719668" y="2772229"/>
            <a:ext cx="10752667" cy="364092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0452886"/>
      </p:ext>
    </p:extLst>
  </p:cSld>
  <p:clrMapOvr>
    <a:masterClrMapping/>
  </p:clrMapOvr>
  <p:extLst>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06224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26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54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237199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2457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6835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91940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170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39739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21085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4899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29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4926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02620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41588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026486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28772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876965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92662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3/18/26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912967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478279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022108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712240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816250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8686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268730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071742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2863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634939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1589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183015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78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5864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9526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2199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485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43477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818652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4981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9108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91357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657567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43628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991856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559559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14813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283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3/18/26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316538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56327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244486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4172569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888071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855552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552189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344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888128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71192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16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820595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534562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1051E573-93F0-5562-4655-BB8083313C58}"/>
              </a:ext>
            </a:extLst>
          </p:cNvPr>
          <p:cNvSpPr/>
          <p:nvPr userDrawn="1"/>
        </p:nvSpPr>
        <p:spPr>
          <a:xfrm>
            <a:off x="230079" y="6462442"/>
            <a:ext cx="6096000" cy="338554"/>
          </a:xfrm>
          <a:prstGeom prst="rect">
            <a:avLst/>
          </a:prstGeom>
        </p:spPr>
        <p:txBody>
          <a:bodyPr>
            <a:spAutoFit/>
          </a:bodyPr>
          <a:lstStyle/>
          <a:p>
            <a:pPr defTabSz="914400" eaLnBrk="0" hangingPunct="0">
              <a:spcBef>
                <a:spcPts val="0"/>
              </a:spcBef>
              <a:spcAft>
                <a:spcPts val="0"/>
              </a:spcAf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urologic oncology clinical investigators</a:t>
            </a:r>
          </a:p>
        </p:txBody>
      </p:sp>
    </p:spTree>
    <p:extLst>
      <p:ext uri="{BB962C8B-B14F-4D97-AF65-F5344CB8AC3E}">
        <p14:creationId xmlns:p14="http://schemas.microsoft.com/office/powerpoint/2010/main" val="946885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561391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9364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1923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2057400"/>
          </a:xfrm>
        </p:spPr>
        <p:txBody>
          <a:bodyPr/>
          <a:lstStyle>
            <a:lvl1pPr algn="l">
              <a:defRPr sz="260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780260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3760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33544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16217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12045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2005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34603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6307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09967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1981880"/>
      </p:ext>
    </p:extLst>
  </p:cSld>
  <p:clrMapOvr>
    <a:masterClrMapping/>
  </p:clrMapOvr>
  <p:transition spd="slow" advClick="0"/>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0159851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967397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046283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6758447-5A14-7875-7285-2E406587FAFE}"/>
              </a:ext>
            </a:extLst>
          </p:cNvPr>
          <p:cNvSpPr>
            <a:spLocks noGrp="1"/>
          </p:cNvSpPr>
          <p:nvPr>
            <p:ph type="title"/>
          </p:nvPr>
        </p:nvSpPr>
        <p:spPr>
          <a:xfrm>
            <a:off x="912285" y="227013"/>
            <a:ext cx="10972800" cy="1828800"/>
          </a:xfrm>
        </p:spPr>
        <p:txBody>
          <a:bodyPr/>
          <a:lstStyle>
            <a:lvl1pPr algn="l">
              <a:defRPr sz="2600">
                <a:latin typeface="Calibri" panose="020F0502020204030204" pitchFamily="34" charset="0"/>
                <a:cs typeface="Calibri" panose="020F0502020204030204" pitchFamily="34" charset="0"/>
              </a:defRPr>
            </a:lvl1pPr>
          </a:lstStyle>
          <a:p>
            <a:r>
              <a:rPr lang="en-US" dirty="0"/>
              <a:t>Click to edit Master title style</a:t>
            </a:r>
            <a:endParaRPr lang="en-GB" dirty="0"/>
          </a:p>
        </p:txBody>
      </p:sp>
      <p:pic>
        <p:nvPicPr>
          <p:cNvPr id="4" name="Picture 3" descr="A close up of a sign&#10;&#10;Description automatically generated">
            <a:extLst>
              <a:ext uri="{FF2B5EF4-FFF2-40B4-BE49-F238E27FC236}">
                <a16:creationId xmlns:a16="http://schemas.microsoft.com/office/drawing/2014/main" id="{4001A9AE-E35B-C023-3066-AF7CD6E0C3E3}"/>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
        <p:nvSpPr>
          <p:cNvPr id="2" name="Rectangle 1">
            <a:extLst>
              <a:ext uri="{FF2B5EF4-FFF2-40B4-BE49-F238E27FC236}">
                <a16:creationId xmlns:a16="http://schemas.microsoft.com/office/drawing/2014/main" id="{8D7E3D01-6F6C-A56E-FB48-32ECBF33B248}"/>
              </a:ext>
            </a:extLst>
          </p:cNvPr>
          <p:cNvSpPr/>
          <p:nvPr userDrawn="1"/>
        </p:nvSpPr>
        <p:spPr>
          <a:xfrm>
            <a:off x="230079" y="6462442"/>
            <a:ext cx="6096000" cy="338554"/>
          </a:xfrm>
          <a:prstGeom prst="rect">
            <a:avLst/>
          </a:prstGeom>
        </p:spPr>
        <p:txBody>
          <a:bodyPr>
            <a:spAutoFit/>
          </a:bodyPr>
          <a:lstStyle/>
          <a:p>
            <a:pPr defTabSz="914400" eaLnBrk="0" hangingPunct="0">
              <a:spcBef>
                <a:spcPts val="0"/>
              </a:spcBef>
              <a:spcAft>
                <a:spcPts val="0"/>
              </a:spcAf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US-based general medical oncologists</a:t>
            </a:r>
          </a:p>
        </p:txBody>
      </p:sp>
    </p:spTree>
    <p:extLst>
      <p:ext uri="{BB962C8B-B14F-4D97-AF65-F5344CB8AC3E}">
        <p14:creationId xmlns:p14="http://schemas.microsoft.com/office/powerpoint/2010/main" val="3998840928"/>
      </p:ext>
    </p:extLst>
  </p:cSld>
  <p:clrMapOvr>
    <a:masterClrMapping/>
  </p:clrMapOvr>
  <p:transition spd="slow" advClick="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416908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084010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76315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4879721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38077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72043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464385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5142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7809504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840714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12524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94307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1562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82666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8384308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5176374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844010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9531291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762950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037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4525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63067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3/18/26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093130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07710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4197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10481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10181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11090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95411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505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91077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126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84268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253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4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7719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06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14831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5593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400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85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608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554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90945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19457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87936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09588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58952" y="2633472"/>
            <a:ext cx="10680192" cy="1600200"/>
          </a:xfrm>
        </p:spPr>
        <p:txBody>
          <a:bodyPr anchor="ctr">
            <a:noAutofit/>
          </a:bodyPr>
          <a:lstStyle>
            <a:lvl1pPr algn="ctr">
              <a:lnSpc>
                <a:spcPts val="3600"/>
              </a:lnSpc>
              <a:defRPr sz="3600" i="1">
                <a:solidFill>
                  <a:schemeClr val="tx1"/>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1863411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4" y="384048"/>
            <a:ext cx="11362945" cy="868680"/>
          </a:xfrm>
        </p:spPr>
        <p:txBody>
          <a:bodyPr/>
          <a:lstStyle/>
          <a:p>
            <a:r>
              <a:rPr lang="en-US"/>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3773" y="6163057"/>
            <a:ext cx="11362944"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766935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Content Footer">
    <p:spTree>
      <p:nvGrpSpPr>
        <p:cNvPr id="1" name=""/>
        <p:cNvGrpSpPr/>
        <p:nvPr/>
      </p:nvGrpSpPr>
      <p:grpSpPr>
        <a:xfrm>
          <a:off x="0" y="0"/>
          <a:ext cx="0" cy="0"/>
          <a:chOff x="0" y="0"/>
          <a:chExt cx="0" cy="0"/>
        </a:xfrm>
      </p:grpSpPr>
      <p:sp>
        <p:nvSpPr>
          <p:cNvPr id="2" name="Title 1"/>
          <p:cNvSpPr>
            <a:spLocks noGrp="1"/>
          </p:cNvSpPr>
          <p:nvPr>
            <p:ph type="title"/>
          </p:nvPr>
        </p:nvSpPr>
        <p:spPr>
          <a:xfrm>
            <a:off x="451104" y="384048"/>
            <a:ext cx="11365992" cy="868680"/>
          </a:xfrm>
        </p:spPr>
        <p:txBody>
          <a:bodyPr/>
          <a:lstStyle/>
          <a:p>
            <a:r>
              <a:rPr lang="en-US"/>
              <a:t>Click to edit Master title style</a:t>
            </a:r>
          </a:p>
        </p:txBody>
      </p:sp>
      <p:sp>
        <p:nvSpPr>
          <p:cNvPr id="3" name="Content Placeholder 2"/>
          <p:cNvSpPr>
            <a:spLocks noGrp="1"/>
          </p:cNvSpPr>
          <p:nvPr>
            <p:ph idx="1"/>
          </p:nvPr>
        </p:nvSpPr>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1104" y="6163056"/>
            <a:ext cx="11365992" cy="475488"/>
          </a:xfrm>
        </p:spPr>
        <p:txBody>
          <a:bodyPr anchor="b">
            <a:noAutofit/>
          </a:bodyPr>
          <a:lstStyle>
            <a:lvl1pPr marL="0" indent="0">
              <a:spcBef>
                <a:spcPts val="0"/>
              </a:spcBef>
              <a:buNone/>
              <a:defRPr sz="14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654499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1104" y="1609344"/>
            <a:ext cx="5538216"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9" name="Content Placeholder 8"/>
          <p:cNvSpPr>
            <a:spLocks noGrp="1"/>
          </p:cNvSpPr>
          <p:nvPr>
            <p:ph sz="quarter" idx="13"/>
          </p:nvPr>
        </p:nvSpPr>
        <p:spPr>
          <a:xfrm>
            <a:off x="6236208" y="1609344"/>
            <a:ext cx="5577840" cy="4498848"/>
          </a:xfrm>
        </p:spPr>
        <p:txBody>
          <a:bodyPr>
            <a:no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0" name="Text Placeholder 10"/>
          <p:cNvSpPr>
            <a:spLocks noGrp="1"/>
          </p:cNvSpPr>
          <p:nvPr>
            <p:ph type="body" sz="quarter" idx="12"/>
          </p:nvPr>
        </p:nvSpPr>
        <p:spPr>
          <a:xfrm>
            <a:off x="451104" y="6163056"/>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634098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10"/>
          <p:cNvSpPr>
            <a:spLocks noGrp="1"/>
          </p:cNvSpPr>
          <p:nvPr>
            <p:ph type="body" sz="quarter" idx="12"/>
          </p:nvPr>
        </p:nvSpPr>
        <p:spPr>
          <a:xfrm>
            <a:off x="451104" y="6163055"/>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2462952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E_Abbrevi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spcBef>
                <a:spcPts val="0"/>
              </a:spcBef>
              <a:defRPr sz="1800" b="0"/>
            </a:lvl1pPr>
            <a:lvl3pPr marL="795468">
              <a:defRPr/>
            </a:lvl3pPr>
          </a:lstStyle>
          <a:p>
            <a:pPr lvl="0"/>
            <a:r>
              <a:rPr lang="en-US"/>
              <a:t>Click to edit Master text styles</a:t>
            </a:r>
          </a:p>
        </p:txBody>
      </p:sp>
    </p:spTree>
    <p:extLst>
      <p:ext uri="{BB962C8B-B14F-4D97-AF65-F5344CB8AC3E}">
        <p14:creationId xmlns:p14="http://schemas.microsoft.com/office/powerpoint/2010/main" val="16071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i="1">
                <a:latin typeface="Georgia" panose="02040502050405020303" pitchFamily="18" charset="0"/>
              </a:defRPr>
            </a:lvl1pPr>
          </a:lstStyle>
          <a:p>
            <a:r>
              <a:rPr lang="en-US"/>
              <a:t>Click to edit Master title style</a:t>
            </a:r>
          </a:p>
        </p:txBody>
      </p:sp>
      <p:sp>
        <p:nvSpPr>
          <p:cNvPr id="3" name="Subtitle 2"/>
          <p:cNvSpPr>
            <a:spLocks noGrp="1"/>
          </p:cNvSpPr>
          <p:nvPr>
            <p:ph type="subTitle" idx="1"/>
          </p:nvPr>
        </p:nvSpPr>
        <p:spPr>
          <a:xfrm>
            <a:off x="1289304" y="3602736"/>
            <a:ext cx="9610344" cy="1581912"/>
          </a:xfrm>
        </p:spPr>
        <p:txBody>
          <a:bodyPr anchor="b">
            <a:normAutofit/>
          </a:bodyPr>
          <a:lstStyle>
            <a:lvl1pPr marL="0" indent="0" algn="ctr">
              <a:lnSpc>
                <a:spcPts val="2400"/>
              </a:lnSpc>
              <a:spcBef>
                <a:spcPts val="0"/>
              </a:spcBef>
              <a:buNone/>
              <a:defRPr sz="2400" b="0" i="0">
                <a:solidFill>
                  <a:schemeClr val="tx1">
                    <a:lumMod val="75000"/>
                    <a:lumOff val="25000"/>
                  </a:schemeClr>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p>
        </p:txBody>
      </p:sp>
    </p:spTree>
    <p:extLst>
      <p:ext uri="{BB962C8B-B14F-4D97-AF65-F5344CB8AC3E}">
        <p14:creationId xmlns:p14="http://schemas.microsoft.com/office/powerpoint/2010/main" val="333330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ME_Thank You_HemOnc Global">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Tree>
    <p:extLst>
      <p:ext uri="{BB962C8B-B14F-4D97-AF65-F5344CB8AC3E}">
        <p14:creationId xmlns:p14="http://schemas.microsoft.com/office/powerpoint/2010/main" val="2064238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a:xfrm>
            <a:off x="604675" y="1513047"/>
            <a:ext cx="10877529" cy="4650686"/>
          </a:xfrm>
          <a:prstGeom prst="rect">
            <a:avLst/>
          </a:prstGeom>
        </p:spPr>
        <p:txBody>
          <a:body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1904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hasCustomPrompt="1"/>
          </p:nvPr>
        </p:nvSpPr>
        <p:spPr>
          <a:xfrm>
            <a:off x="719667" y="1604436"/>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664884" y="6605286"/>
            <a:ext cx="1154162"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2619865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3777-12E0-3640-B75A-915743D598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29DC69-99D3-5A46-9CB2-BFE495AB11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AC8F91-93C3-0B42-9662-07C8123012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3/18/26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BCBB34C-74BC-E24F-BE16-598EFAC5BE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D079836-E113-BE43-817E-D7DEC7A443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81755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853A-5795-4840-8651-08372D219B0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1CABABD-430D-C74E-B39B-161AA7F264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23089FA-A6CC-EA4A-BF36-6CFC3605F8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3/18/26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32B50740-F95A-F14D-B8D1-3F5A531DE0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F35B3776-10C4-9740-8951-3BE2EEDE06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89729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80FF-7784-8541-9282-F19F94AF4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3B401F-4794-B244-96A0-C4ADD55562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D54CB-8335-404C-88AD-7D01A750E1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3/18/26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B0902D8-F92F-5F45-A3B8-6D3E357FE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2CFFC76-9ECB-B946-85B4-CD78BC417F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74688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7ADA-4E14-D34B-A0EC-9522A183E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78E50-C611-D841-958B-3DF4D2888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569109-9BAC-174D-8A65-F7BC87E5EC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09703-81BD-AC47-9D6B-09C7D3DEE2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3/18/26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2BF47750-E0CB-5745-8DEE-FA1602BFC2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858F372A-B63D-9F4E-B287-A8A567F7BC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5680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A52F-6BF1-9F4A-BB30-CA7FB42BE4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E7717-198A-4A40-B11A-895330D17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080EB-0A06-2146-98E4-CEA35759A7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02D104-A7A2-0E4D-B7FC-67814A9345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56367-42CA-624A-88D0-AD1A296947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3C8048-1CE4-E244-BD97-2CE90ECED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3/18/26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A9EAC8FA-744F-AE4B-BEB0-FD6C6FD8DC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a:extLst>
              <a:ext uri="{FF2B5EF4-FFF2-40B4-BE49-F238E27FC236}">
                <a16:creationId xmlns:a16="http://schemas.microsoft.com/office/drawing/2014/main" id="{A6593B67-557C-A54F-98C3-60781421AF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4472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67CF9-CEB7-2C49-9FBD-70B44E93BF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FEE63-94F1-9B4F-B1F7-CC53BB405A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3/18/26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87516EAD-E07D-614B-877E-873158D562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BA15E7DB-0F8F-E44F-ACC1-DFA6E3FA1B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0447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48F2C-C010-3441-9F51-AD9A95DCAB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3/18/26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F6E94064-7BD3-1446-8774-EB51AD55D2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9C8AC89-50C3-5040-8F7D-6DA9EA7098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26984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6DC7-686A-F745-97AE-71718349F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81BD80-86E6-664C-AD3A-70293379B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AB4D44-FDE9-A146-BAD4-E718C6C39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A7203E-4173-3349-8369-FC3C34C01B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3/18/26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AEC4DD91-8C09-5944-B303-8A74FFA39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77675B3C-AFCA-B34B-99E2-77EF69BE39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7997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D849-9553-FF4D-9E54-790BAC673B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9C2CC8-AC1E-7549-81EC-F64DD5FCE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6877FB-0BA7-3B4A-8EED-108B2D2E6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B0DF4-678D-D843-A52D-CAE920B04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3/18/26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49141D7B-016B-C14A-98EB-544DD24EA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5EC55182-E13D-E24C-A8B2-A1BFDE7652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0244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0071-0B8B-E243-88DF-6C0977ACE6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EF8EA7-756A-7B4A-954C-18907E1DB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C1690-359E-A845-A579-8528C1ABBB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3/18/26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296C6E1D-7937-764C-A93D-3986604038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5482621-71C1-0644-BB94-318BCADB2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4455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8040D-971A-A941-AC8B-366485C150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8831FA-421C-A14E-9AC4-4F6C01914E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8F3C7-6F30-D649-8CA0-63D8F682F9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3/18/26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0D4BB44-3A67-7F4E-B622-67544BA7F1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A96552D2-98E0-FD44-9214-5504A1EAC0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11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8" y="2017972"/>
            <a:ext cx="10025062" cy="4004495"/>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8" y="741565"/>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15149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9" name="Text Placeholder 10">
            <a:extLst>
              <a:ext uri="{FF2B5EF4-FFF2-40B4-BE49-F238E27FC236}">
                <a16:creationId xmlns:a16="http://schemas.microsoft.com/office/drawing/2014/main" id="{6AD6D959-1D85-244F-9DB6-2FFA9D93221C}"/>
              </a:ext>
            </a:extLst>
          </p:cNvPr>
          <p:cNvSpPr>
            <a:spLocks noGrp="1"/>
          </p:cNvSpPr>
          <p:nvPr>
            <p:ph type="body" sz="quarter" idx="15" hasCustomPrompt="1"/>
          </p:nvPr>
        </p:nvSpPr>
        <p:spPr>
          <a:xfrm>
            <a:off x="1328738" y="741566"/>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3" name="Text Placeholder 2">
            <a:extLst>
              <a:ext uri="{FF2B5EF4-FFF2-40B4-BE49-F238E27FC236}">
                <a16:creationId xmlns:a16="http://schemas.microsoft.com/office/drawing/2014/main" id="{3F95E8A8-0EA1-D344-8690-95AFDB26F5B9}"/>
              </a:ext>
            </a:extLst>
          </p:cNvPr>
          <p:cNvSpPr>
            <a:spLocks noGrp="1"/>
          </p:cNvSpPr>
          <p:nvPr>
            <p:ph type="body" sz="quarter" idx="16" hasCustomPrompt="1"/>
          </p:nvPr>
        </p:nvSpPr>
        <p:spPr>
          <a:xfrm>
            <a:off x="1328738" y="1688541"/>
            <a:ext cx="10025062" cy="4274938"/>
          </a:xfrm>
          <a:prstGeom prst="rect">
            <a:avLst/>
          </a:prstGeom>
        </p:spPr>
        <p:txBody>
          <a:bodyPr>
            <a:normAutofit/>
          </a:bodyPr>
          <a:lstStyle>
            <a:lvl1pPr marL="0" indent="0">
              <a:lnSpc>
                <a:spcPts val="2600"/>
              </a:lnSpc>
              <a:spcBef>
                <a:spcPts val="1600"/>
              </a:spcBef>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dirty="0"/>
              <a:t>Body copy here</a:t>
            </a:r>
          </a:p>
        </p:txBody>
      </p:sp>
    </p:spTree>
    <p:extLst>
      <p:ext uri="{BB962C8B-B14F-4D97-AF65-F5344CB8AC3E}">
        <p14:creationId xmlns:p14="http://schemas.microsoft.com/office/powerpoint/2010/main" val="41237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a:xfrm>
            <a:off x="0" y="6456258"/>
            <a:ext cx="407988" cy="309145"/>
          </a:xfrm>
          <a:prstGeom prst="rect">
            <a:avLst/>
          </a:prstGeom>
        </p:spPr>
        <p:txBody>
          <a:body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764540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9" y="6200774"/>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4087667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2350379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48" y="6356350"/>
            <a:ext cx="9628095" cy="501650"/>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2776047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06218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hand touching a screen&#10;&#10;Description automatically generated">
            <a:extLst>
              <a:ext uri="{FF2B5EF4-FFF2-40B4-BE49-F238E27FC236}">
                <a16:creationId xmlns:a16="http://schemas.microsoft.com/office/drawing/2014/main" id="{FF0A1901-BB77-3C5B-1442-2DD6DA5EF2B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114256" y="3678238"/>
            <a:ext cx="6077743" cy="3179761"/>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870751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522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78E9B7-4949-28BD-165C-8A19BAED805F}"/>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7E6E1A95-6077-6510-20C5-471AD5466E4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5744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787686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557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82E1199-B50F-0114-1C29-82C8B63ED0EB}"/>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7F4C4F00-A86F-1C51-F733-91E92FCA18B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703908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678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08533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05147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71FCB4C5-8216-244E-3D93-41E212F40457}"/>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7CB3AFF3-C9AF-6406-A52C-986F17667A3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714709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975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A659D-6BF1-8E0D-2D7B-19BCEFEA43F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335B2744-BE30-7F59-641C-E8EE271BFEC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E061F54A-476D-1E85-D460-3390FD4976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458100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3" Type="http://schemas.openxmlformats.org/officeDocument/2006/relationships/slideLayout" Target="../slideLayouts/slideLayout169.xml"/><Relationship Id="rId21" Type="http://schemas.openxmlformats.org/officeDocument/2006/relationships/image" Target="../media/image1.png"/><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theme" Target="../theme/theme10.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5" Type="http://schemas.openxmlformats.org/officeDocument/2006/relationships/slideLayout" Target="../slideLayouts/slideLayout190.xml"/><Relationship Id="rId10" Type="http://schemas.openxmlformats.org/officeDocument/2006/relationships/image" Target="../media/image53.png"/><Relationship Id="rId4" Type="http://schemas.openxmlformats.org/officeDocument/2006/relationships/slideLayout" Target="../slideLayouts/slideLayout189.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206.xml"/><Relationship Id="rId18" Type="http://schemas.openxmlformats.org/officeDocument/2006/relationships/slideLayout" Target="../slideLayouts/slideLayout211.xml"/><Relationship Id="rId26" Type="http://schemas.openxmlformats.org/officeDocument/2006/relationships/slideLayout" Target="../slideLayouts/slideLayout219.xml"/><Relationship Id="rId39" Type="http://schemas.openxmlformats.org/officeDocument/2006/relationships/slideLayout" Target="../slideLayouts/slideLayout232.xml"/><Relationship Id="rId21" Type="http://schemas.openxmlformats.org/officeDocument/2006/relationships/slideLayout" Target="../slideLayouts/slideLayout214.xml"/><Relationship Id="rId34" Type="http://schemas.openxmlformats.org/officeDocument/2006/relationships/slideLayout" Target="../slideLayouts/slideLayout227.xml"/><Relationship Id="rId42" Type="http://schemas.openxmlformats.org/officeDocument/2006/relationships/slideLayout" Target="../slideLayouts/slideLayout235.xml"/><Relationship Id="rId7" Type="http://schemas.openxmlformats.org/officeDocument/2006/relationships/slideLayout" Target="../slideLayouts/slideLayout200.xml"/><Relationship Id="rId2" Type="http://schemas.openxmlformats.org/officeDocument/2006/relationships/slideLayout" Target="../slideLayouts/slideLayout195.xml"/><Relationship Id="rId16" Type="http://schemas.openxmlformats.org/officeDocument/2006/relationships/slideLayout" Target="../slideLayouts/slideLayout209.xml"/><Relationship Id="rId29" Type="http://schemas.openxmlformats.org/officeDocument/2006/relationships/slideLayout" Target="../slideLayouts/slideLayout222.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24" Type="http://schemas.openxmlformats.org/officeDocument/2006/relationships/slideLayout" Target="../slideLayouts/slideLayout217.xml"/><Relationship Id="rId32" Type="http://schemas.openxmlformats.org/officeDocument/2006/relationships/slideLayout" Target="../slideLayouts/slideLayout225.xml"/><Relationship Id="rId37" Type="http://schemas.openxmlformats.org/officeDocument/2006/relationships/slideLayout" Target="../slideLayouts/slideLayout230.xml"/><Relationship Id="rId40" Type="http://schemas.openxmlformats.org/officeDocument/2006/relationships/slideLayout" Target="../slideLayouts/slideLayout233.xml"/><Relationship Id="rId45" Type="http://schemas.openxmlformats.org/officeDocument/2006/relationships/theme" Target="../theme/theme12.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23" Type="http://schemas.openxmlformats.org/officeDocument/2006/relationships/slideLayout" Target="../slideLayouts/slideLayout216.xml"/><Relationship Id="rId28" Type="http://schemas.openxmlformats.org/officeDocument/2006/relationships/slideLayout" Target="../slideLayouts/slideLayout221.xml"/><Relationship Id="rId36" Type="http://schemas.openxmlformats.org/officeDocument/2006/relationships/slideLayout" Target="../slideLayouts/slideLayout229.xml"/><Relationship Id="rId10" Type="http://schemas.openxmlformats.org/officeDocument/2006/relationships/slideLayout" Target="../slideLayouts/slideLayout203.xml"/><Relationship Id="rId19" Type="http://schemas.openxmlformats.org/officeDocument/2006/relationships/slideLayout" Target="../slideLayouts/slideLayout212.xml"/><Relationship Id="rId31" Type="http://schemas.openxmlformats.org/officeDocument/2006/relationships/slideLayout" Target="../slideLayouts/slideLayout224.xml"/><Relationship Id="rId44" Type="http://schemas.openxmlformats.org/officeDocument/2006/relationships/slideLayout" Target="../slideLayouts/slideLayout237.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 Id="rId22" Type="http://schemas.openxmlformats.org/officeDocument/2006/relationships/slideLayout" Target="../slideLayouts/slideLayout215.xml"/><Relationship Id="rId27" Type="http://schemas.openxmlformats.org/officeDocument/2006/relationships/slideLayout" Target="../slideLayouts/slideLayout220.xml"/><Relationship Id="rId30" Type="http://schemas.openxmlformats.org/officeDocument/2006/relationships/slideLayout" Target="../slideLayouts/slideLayout223.xml"/><Relationship Id="rId35" Type="http://schemas.openxmlformats.org/officeDocument/2006/relationships/slideLayout" Target="../slideLayouts/slideLayout228.xml"/><Relationship Id="rId43" Type="http://schemas.openxmlformats.org/officeDocument/2006/relationships/slideLayout" Target="../slideLayouts/slideLayout236.xml"/><Relationship Id="rId8" Type="http://schemas.openxmlformats.org/officeDocument/2006/relationships/slideLayout" Target="../slideLayouts/slideLayout201.xml"/><Relationship Id="rId3" Type="http://schemas.openxmlformats.org/officeDocument/2006/relationships/slideLayout" Target="../slideLayouts/slideLayout196.xml"/><Relationship Id="rId12" Type="http://schemas.openxmlformats.org/officeDocument/2006/relationships/slideLayout" Target="../slideLayouts/slideLayout205.xml"/><Relationship Id="rId17" Type="http://schemas.openxmlformats.org/officeDocument/2006/relationships/slideLayout" Target="../slideLayouts/slideLayout210.xml"/><Relationship Id="rId25" Type="http://schemas.openxmlformats.org/officeDocument/2006/relationships/slideLayout" Target="../slideLayouts/slideLayout218.xml"/><Relationship Id="rId33" Type="http://schemas.openxmlformats.org/officeDocument/2006/relationships/slideLayout" Target="../slideLayouts/slideLayout226.xml"/><Relationship Id="rId38" Type="http://schemas.openxmlformats.org/officeDocument/2006/relationships/slideLayout" Target="../slideLayouts/slideLayout231.xml"/><Relationship Id="rId46" Type="http://schemas.openxmlformats.org/officeDocument/2006/relationships/image" Target="../media/image59.jpg"/><Relationship Id="rId20" Type="http://schemas.openxmlformats.org/officeDocument/2006/relationships/slideLayout" Target="../slideLayouts/slideLayout213.xml"/><Relationship Id="rId41" Type="http://schemas.openxmlformats.org/officeDocument/2006/relationships/slideLayout" Target="../slideLayouts/slideLayout2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18" Type="http://schemas.openxmlformats.org/officeDocument/2006/relationships/slideLayout" Target="../slideLayouts/slideLayout255.xml"/><Relationship Id="rId26" Type="http://schemas.openxmlformats.org/officeDocument/2006/relationships/theme" Target="../theme/theme13.xml"/><Relationship Id="rId3" Type="http://schemas.openxmlformats.org/officeDocument/2006/relationships/slideLayout" Target="../slideLayouts/slideLayout240.xml"/><Relationship Id="rId21" Type="http://schemas.openxmlformats.org/officeDocument/2006/relationships/slideLayout" Target="../slideLayouts/slideLayout258.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17" Type="http://schemas.openxmlformats.org/officeDocument/2006/relationships/slideLayout" Target="../slideLayouts/slideLayout254.xml"/><Relationship Id="rId25" Type="http://schemas.openxmlformats.org/officeDocument/2006/relationships/slideLayout" Target="../slideLayouts/slideLayout262.xml"/><Relationship Id="rId2" Type="http://schemas.openxmlformats.org/officeDocument/2006/relationships/slideLayout" Target="../slideLayouts/slideLayout239.xml"/><Relationship Id="rId16" Type="http://schemas.openxmlformats.org/officeDocument/2006/relationships/slideLayout" Target="../slideLayouts/slideLayout253.xml"/><Relationship Id="rId20" Type="http://schemas.openxmlformats.org/officeDocument/2006/relationships/slideLayout" Target="../slideLayouts/slideLayout257.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24" Type="http://schemas.openxmlformats.org/officeDocument/2006/relationships/slideLayout" Target="../slideLayouts/slideLayout261.xml"/><Relationship Id="rId5" Type="http://schemas.openxmlformats.org/officeDocument/2006/relationships/slideLayout" Target="../slideLayouts/slideLayout242.xml"/><Relationship Id="rId15" Type="http://schemas.openxmlformats.org/officeDocument/2006/relationships/slideLayout" Target="../slideLayouts/slideLayout252.xml"/><Relationship Id="rId23" Type="http://schemas.openxmlformats.org/officeDocument/2006/relationships/slideLayout" Target="../slideLayouts/slideLayout260.xml"/><Relationship Id="rId10" Type="http://schemas.openxmlformats.org/officeDocument/2006/relationships/slideLayout" Target="../slideLayouts/slideLayout247.xml"/><Relationship Id="rId19" Type="http://schemas.openxmlformats.org/officeDocument/2006/relationships/slideLayout" Target="../slideLayouts/slideLayout256.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slideLayout" Target="../slideLayouts/slideLayout251.xml"/><Relationship Id="rId22" Type="http://schemas.openxmlformats.org/officeDocument/2006/relationships/slideLayout" Target="../slideLayouts/slideLayout259.xml"/><Relationship Id="rId27" Type="http://schemas.openxmlformats.org/officeDocument/2006/relationships/image" Target="../media/image60.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slideLayout" Target="../slideLayouts/slideLayout275.xml"/><Relationship Id="rId18" Type="http://schemas.openxmlformats.org/officeDocument/2006/relationships/slideLayout" Target="../slideLayouts/slideLayout280.xml"/><Relationship Id="rId26" Type="http://schemas.openxmlformats.org/officeDocument/2006/relationships/slideLayout" Target="../slideLayouts/slideLayout288.xml"/><Relationship Id="rId3" Type="http://schemas.openxmlformats.org/officeDocument/2006/relationships/slideLayout" Target="../slideLayouts/slideLayout265.xml"/><Relationship Id="rId21" Type="http://schemas.openxmlformats.org/officeDocument/2006/relationships/slideLayout" Target="../slideLayouts/slideLayout283.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17" Type="http://schemas.openxmlformats.org/officeDocument/2006/relationships/slideLayout" Target="../slideLayouts/slideLayout279.xml"/><Relationship Id="rId25" Type="http://schemas.openxmlformats.org/officeDocument/2006/relationships/slideLayout" Target="../slideLayouts/slideLayout287.xml"/><Relationship Id="rId2" Type="http://schemas.openxmlformats.org/officeDocument/2006/relationships/slideLayout" Target="../slideLayouts/slideLayout264.xml"/><Relationship Id="rId16" Type="http://schemas.openxmlformats.org/officeDocument/2006/relationships/slideLayout" Target="../slideLayouts/slideLayout278.xml"/><Relationship Id="rId20" Type="http://schemas.openxmlformats.org/officeDocument/2006/relationships/slideLayout" Target="../slideLayouts/slideLayout282.xml"/><Relationship Id="rId29" Type="http://schemas.openxmlformats.org/officeDocument/2006/relationships/theme" Target="../theme/theme1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24" Type="http://schemas.openxmlformats.org/officeDocument/2006/relationships/slideLayout" Target="../slideLayouts/slideLayout286.xml"/><Relationship Id="rId5" Type="http://schemas.openxmlformats.org/officeDocument/2006/relationships/slideLayout" Target="../slideLayouts/slideLayout267.xml"/><Relationship Id="rId15" Type="http://schemas.openxmlformats.org/officeDocument/2006/relationships/slideLayout" Target="../slideLayouts/slideLayout277.xml"/><Relationship Id="rId23" Type="http://schemas.openxmlformats.org/officeDocument/2006/relationships/slideLayout" Target="../slideLayouts/slideLayout285.xml"/><Relationship Id="rId28" Type="http://schemas.openxmlformats.org/officeDocument/2006/relationships/slideLayout" Target="../slideLayouts/slideLayout290.xml"/><Relationship Id="rId10" Type="http://schemas.openxmlformats.org/officeDocument/2006/relationships/slideLayout" Target="../slideLayouts/slideLayout272.xml"/><Relationship Id="rId19" Type="http://schemas.openxmlformats.org/officeDocument/2006/relationships/slideLayout" Target="../slideLayouts/slideLayout281.xml"/><Relationship Id="rId4" Type="http://schemas.openxmlformats.org/officeDocument/2006/relationships/slideLayout" Target="../slideLayouts/slideLayout266.xml"/><Relationship Id="rId9" Type="http://schemas.openxmlformats.org/officeDocument/2006/relationships/slideLayout" Target="../slideLayouts/slideLayout271.xml"/><Relationship Id="rId14" Type="http://schemas.openxmlformats.org/officeDocument/2006/relationships/slideLayout" Target="../slideLayouts/slideLayout276.xml"/><Relationship Id="rId22" Type="http://schemas.openxmlformats.org/officeDocument/2006/relationships/slideLayout" Target="../slideLayouts/slideLayout284.xml"/><Relationship Id="rId27" Type="http://schemas.openxmlformats.org/officeDocument/2006/relationships/slideLayout" Target="../slideLayouts/slideLayout289.xml"/><Relationship Id="rId30" Type="http://schemas.openxmlformats.org/officeDocument/2006/relationships/image" Target="../media/image60.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slideLayout" Target="../slideLayouts/slideLayout303.xml"/><Relationship Id="rId18" Type="http://schemas.openxmlformats.org/officeDocument/2006/relationships/slideLayout" Target="../slideLayouts/slideLayout30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17" Type="http://schemas.openxmlformats.org/officeDocument/2006/relationships/slideLayout" Target="../slideLayouts/slideLayout307.xml"/><Relationship Id="rId2" Type="http://schemas.openxmlformats.org/officeDocument/2006/relationships/slideLayout" Target="../slideLayouts/slideLayout292.xml"/><Relationship Id="rId16" Type="http://schemas.openxmlformats.org/officeDocument/2006/relationships/slideLayout" Target="../slideLayouts/slideLayout306.xml"/><Relationship Id="rId20" Type="http://schemas.openxmlformats.org/officeDocument/2006/relationships/image" Target="../media/image1.png"/><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5" Type="http://schemas.openxmlformats.org/officeDocument/2006/relationships/slideLayout" Target="../slideLayouts/slideLayout305.xml"/><Relationship Id="rId10" Type="http://schemas.openxmlformats.org/officeDocument/2006/relationships/slideLayout" Target="../slideLayouts/slideLayout300.xml"/><Relationship Id="rId19" Type="http://schemas.openxmlformats.org/officeDocument/2006/relationships/theme" Target="../theme/theme15.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slideLayout" Target="../slideLayouts/slideLayout30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slideLayout" Target="../slideLayouts/slideLayout321.xml"/><Relationship Id="rId18" Type="http://schemas.openxmlformats.org/officeDocument/2006/relationships/slideLayout" Target="../slideLayouts/slideLayout32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17" Type="http://schemas.openxmlformats.org/officeDocument/2006/relationships/slideLayout" Target="../slideLayouts/slideLayout325.xml"/><Relationship Id="rId2" Type="http://schemas.openxmlformats.org/officeDocument/2006/relationships/slideLayout" Target="../slideLayouts/slideLayout310.xml"/><Relationship Id="rId16" Type="http://schemas.openxmlformats.org/officeDocument/2006/relationships/slideLayout" Target="../slideLayouts/slideLayout324.xml"/><Relationship Id="rId20" Type="http://schemas.openxmlformats.org/officeDocument/2006/relationships/image" Target="../media/image1.png"/><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5" Type="http://schemas.openxmlformats.org/officeDocument/2006/relationships/slideLayout" Target="../slideLayouts/slideLayout323.xml"/><Relationship Id="rId10" Type="http://schemas.openxmlformats.org/officeDocument/2006/relationships/slideLayout" Target="../slideLayouts/slideLayout318.xml"/><Relationship Id="rId19" Type="http://schemas.openxmlformats.org/officeDocument/2006/relationships/theme" Target="../theme/theme16.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slideLayout" Target="../slideLayouts/slideLayout3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4.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theme" Target="../theme/theme5.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6.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theme" Target="../theme/theme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slideLayout" Target="../slideLayouts/slideLayout155.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32" Type="http://schemas.openxmlformats.org/officeDocument/2006/relationships/theme" Target="../theme/theme8.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slideLayout" Target="../slideLayouts/slideLayout157.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image" Target="../media/image43.png"/><Relationship Id="rId5" Type="http://schemas.openxmlformats.org/officeDocument/2006/relationships/slideLayout" Target="../slideLayouts/slideLayout162.xml"/><Relationship Id="rId10" Type="http://schemas.openxmlformats.org/officeDocument/2006/relationships/theme" Target="../theme/theme9.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35787003"/>
      </p:ext>
    </p:extLst>
  </p:cSld>
  <p:clrMap bg1="lt1" tx1="dk1" bg2="lt2" tx2="dk2" accent1="accent1" accent2="accent2" accent3="accent3" accent4="accent4" accent5="accent5" accent6="accent6" hlink="hlink" folHlink="folHlink"/>
  <p:sldLayoutIdLst>
    <p:sldLayoutId id="2147485825" r:id="rId1"/>
    <p:sldLayoutId id="2147485826" r:id="rId2"/>
    <p:sldLayoutId id="2147485827" r:id="rId3"/>
    <p:sldLayoutId id="2147485828" r:id="rId4"/>
    <p:sldLayoutId id="2147485829" r:id="rId5"/>
    <p:sldLayoutId id="2147485830" r:id="rId6"/>
    <p:sldLayoutId id="2147485831" r:id="rId7"/>
    <p:sldLayoutId id="2147485832" r:id="rId8"/>
    <p:sldLayoutId id="2147485833" r:id="rId9"/>
    <p:sldLayoutId id="2147485834" r:id="rId10"/>
    <p:sldLayoutId id="2147485835" r:id="rId11"/>
    <p:sldLayoutId id="2147485836" r:id="rId12"/>
    <p:sldLayoutId id="2147485837" r:id="rId13"/>
    <p:sldLayoutId id="2147485838" r:id="rId14"/>
    <p:sldLayoutId id="2147485839" r:id="rId15"/>
    <p:sldLayoutId id="2147485840" r:id="rId16"/>
    <p:sldLayoutId id="2147485841" r:id="rId17"/>
    <p:sldLayoutId id="2147485842" r:id="rId18"/>
    <p:sldLayoutId id="2147485843"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510B3E-D592-4EF9-B076-9B82FF8F812E}"/>
              </a:ext>
            </a:extLst>
          </p:cNvPr>
          <p:cNvPicPr>
            <a:picLocks noChangeAspect="1"/>
          </p:cNvPicPr>
          <p:nvPr userDrawn="1"/>
        </p:nvPicPr>
        <p:blipFill>
          <a:blip r:embed="rId1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612000" y="169992"/>
            <a:ext cx="9093678" cy="832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28650" y="1493837"/>
            <a:ext cx="10779124" cy="4621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12694969"/>
      </p:ext>
    </p:extLst>
  </p:cSld>
  <p:clrMap bg1="lt1" tx1="dk1" bg2="lt2" tx2="dk2" accent1="accent1" accent2="accent2" accent3="accent3" accent4="accent4" accent5="accent5" accent6="accent6" hlink="hlink" folHlink="folHlink"/>
  <p:sldLayoutIdLst>
    <p:sldLayoutId id="2147485959" r:id="rId1"/>
    <p:sldLayoutId id="2147485960" r:id="rId2"/>
    <p:sldLayoutId id="2147485961" r:id="rId3"/>
    <p:sldLayoutId id="2147485962" r:id="rId4"/>
    <p:sldLayoutId id="2147485963" r:id="rId5"/>
    <p:sldLayoutId id="2147485964" r:id="rId6"/>
    <p:sldLayoutId id="2147485965" r:id="rId7"/>
    <p:sldLayoutId id="2147485966" r:id="rId8"/>
  </p:sldLayoutIdLst>
  <p:hf hdr="0" ftr="0" dt="0"/>
  <p:txStyles>
    <p:titleStyle>
      <a:lvl1pPr algn="l" rtl="0" eaLnBrk="0" fontAlgn="base" hangingPunct="0">
        <a:lnSpc>
          <a:spcPct val="99000"/>
        </a:lnSpc>
        <a:spcBef>
          <a:spcPct val="0"/>
        </a:spcBef>
        <a:spcAft>
          <a:spcPct val="0"/>
        </a:spcAft>
        <a:defRPr sz="3200" b="1">
          <a:solidFill>
            <a:schemeClr val="accent3"/>
          </a:solidFill>
          <a:latin typeface="+mj-lt"/>
          <a:ea typeface="+mj-ea"/>
          <a:cs typeface="+mj-cs"/>
        </a:defRPr>
      </a:lvl1pPr>
      <a:lvl2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005AB4"/>
          </a:solidFill>
          <a:latin typeface="Arial" pitchFamily="34" charset="0"/>
          <a:cs typeface="Arial" pitchFamily="34" charset="0"/>
        </a:defRPr>
      </a:lvl6pPr>
      <a:lvl7pPr marL="914400" algn="l" rtl="0" fontAlgn="base">
        <a:lnSpc>
          <a:spcPct val="90000"/>
        </a:lnSpc>
        <a:spcBef>
          <a:spcPct val="0"/>
        </a:spcBef>
        <a:spcAft>
          <a:spcPct val="0"/>
        </a:spcAft>
        <a:defRPr sz="2800">
          <a:solidFill>
            <a:srgbClr val="005AB4"/>
          </a:solidFill>
          <a:latin typeface="Arial" pitchFamily="34" charset="0"/>
          <a:cs typeface="Arial" pitchFamily="34" charset="0"/>
        </a:defRPr>
      </a:lvl7pPr>
      <a:lvl8pPr marL="1371600" algn="l" rtl="0" fontAlgn="base">
        <a:lnSpc>
          <a:spcPct val="90000"/>
        </a:lnSpc>
        <a:spcBef>
          <a:spcPct val="0"/>
        </a:spcBef>
        <a:spcAft>
          <a:spcPct val="0"/>
        </a:spcAft>
        <a:defRPr sz="2800">
          <a:solidFill>
            <a:srgbClr val="005AB4"/>
          </a:solidFill>
          <a:latin typeface="Arial" pitchFamily="34" charset="0"/>
          <a:cs typeface="Arial" pitchFamily="34" charset="0"/>
        </a:defRPr>
      </a:lvl8pPr>
      <a:lvl9pPr marL="1828800" algn="l" rtl="0" fontAlgn="base">
        <a:lnSpc>
          <a:spcPct val="90000"/>
        </a:lnSpc>
        <a:spcBef>
          <a:spcPct val="0"/>
        </a:spcBef>
        <a:spcAft>
          <a:spcPct val="0"/>
        </a:spcAft>
        <a:defRPr sz="2800">
          <a:solidFill>
            <a:srgbClr val="005AB4"/>
          </a:solidFill>
          <a:latin typeface="Arial" pitchFamily="34" charset="0"/>
          <a:cs typeface="Arial" pitchFamily="34" charset="0"/>
        </a:defRPr>
      </a:lvl9pPr>
    </p:titleStyle>
    <p:bodyStyle>
      <a:lvl1pPr marL="265113" indent="-265113" algn="l" rtl="0" eaLnBrk="0" fontAlgn="base" hangingPunct="0">
        <a:lnSpc>
          <a:spcPct val="100000"/>
        </a:lnSpc>
        <a:spcBef>
          <a:spcPts val="1200"/>
        </a:spcBef>
        <a:spcAft>
          <a:spcPts val="0"/>
        </a:spcAft>
        <a:buClr>
          <a:schemeClr val="accent3"/>
        </a:buClr>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chemeClr val="accent3"/>
        </a:buClr>
        <a:buFont typeface="Arial" pitchFamily="34" charset="0"/>
        <a:buChar char="–"/>
        <a:defRPr sz="2000">
          <a:solidFill>
            <a:schemeClr val="tx1"/>
          </a:solidFill>
          <a:latin typeface="+mn-lt"/>
          <a:cs typeface="+mn-cs"/>
        </a:defRPr>
      </a:lvl2pPr>
      <a:lvl3pPr marL="898525" indent="-184150" algn="l" rtl="0" eaLnBrk="0" fontAlgn="base" hangingPunct="0">
        <a:lnSpc>
          <a:spcPct val="100000"/>
        </a:lnSpc>
        <a:spcBef>
          <a:spcPts val="300"/>
        </a:spcBef>
        <a:spcAft>
          <a:spcPts val="0"/>
        </a:spcAft>
        <a:buClr>
          <a:schemeClr val="accent3"/>
        </a:buClr>
        <a:buFont typeface="Arial" pitchFamily="34" charset="0"/>
        <a:buChar char="•"/>
        <a:tabLst>
          <a:tab pos="2871788" algn="l"/>
        </a:tabLst>
        <a:defRPr sz="1800">
          <a:solidFill>
            <a:schemeClr val="tx1"/>
          </a:solidFill>
          <a:latin typeface="+mn-lt"/>
          <a:cs typeface="+mn-cs"/>
        </a:defRPr>
      </a:lvl3pPr>
      <a:lvl4pPr marL="1163638" indent="-177800" algn="l" rtl="0" eaLnBrk="0" fontAlgn="base" hangingPunct="0">
        <a:lnSpc>
          <a:spcPct val="100000"/>
        </a:lnSpc>
        <a:spcBef>
          <a:spcPts val="0"/>
        </a:spcBef>
        <a:spcAft>
          <a:spcPts val="0"/>
        </a:spcAft>
        <a:buClr>
          <a:schemeClr val="accent3"/>
        </a:buClr>
        <a:buFont typeface="Arial" charset="0"/>
        <a:buChar char="−"/>
        <a:tabLst>
          <a:tab pos="2871788" algn="l"/>
        </a:tabLst>
        <a:defRPr sz="1600">
          <a:solidFill>
            <a:schemeClr val="tx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86">
          <p15:clr>
            <a:srgbClr val="F26B43"/>
          </p15:clr>
        </p15:guide>
        <p15:guide id="2" pos="396">
          <p15:clr>
            <a:srgbClr val="F26B43"/>
          </p15:clr>
        </p15:guide>
        <p15:guide id="3" orient="horz" pos="935">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6">
            <a:lum/>
          </a:blip>
          <a:srcRect/>
          <a:stretch>
            <a:fillRect/>
          </a:stretch>
        </a:blipFill>
        <a:effectLst/>
      </p:bgPr>
    </p:bg>
    <p:spTree>
      <p:nvGrpSpPr>
        <p:cNvPr id="1" name=""/>
        <p:cNvGrpSpPr/>
        <p:nvPr/>
      </p:nvGrpSpPr>
      <p:grpSpPr>
        <a:xfrm>
          <a:off x="0" y="0"/>
          <a:ext cx="0" cy="0"/>
          <a:chOff x="0" y="0"/>
          <a:chExt cx="0" cy="0"/>
        </a:xfrm>
      </p:grpSpPr>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7922795"/>
      </p:ext>
    </p:extLst>
  </p:cSld>
  <p:clrMap bg1="lt1" tx1="dk1" bg2="lt2" tx2="dk2" accent1="accent1" accent2="accent2" accent3="accent3" accent4="accent4" accent5="accent5" accent6="accent6" hlink="hlink" folHlink="folHlink"/>
  <p:sldLayoutIdLst>
    <p:sldLayoutId id="2147485996" r:id="rId1"/>
    <p:sldLayoutId id="2147485997" r:id="rId2"/>
    <p:sldLayoutId id="2147485998" r:id="rId3"/>
    <p:sldLayoutId id="2147485999" r:id="rId4"/>
    <p:sldLayoutId id="2147486000" r:id="rId5"/>
    <p:sldLayoutId id="2147486001" r:id="rId6"/>
    <p:sldLayoutId id="2147486002" r:id="rId7"/>
    <p:sldLayoutId id="2147486003" r:id="rId8"/>
    <p:sldLayoutId id="2147486004" r:id="rId9"/>
    <p:sldLayoutId id="2147486005" r:id="rId10"/>
    <p:sldLayoutId id="2147486006" r:id="rId11"/>
    <p:sldLayoutId id="2147486007" r:id="rId12"/>
    <p:sldLayoutId id="2147486008" r:id="rId13"/>
    <p:sldLayoutId id="2147486009" r:id="rId14"/>
    <p:sldLayoutId id="2147486010" r:id="rId15"/>
    <p:sldLayoutId id="2147486011" r:id="rId16"/>
    <p:sldLayoutId id="2147486012" r:id="rId17"/>
    <p:sldLayoutId id="2147486013" r:id="rId18"/>
    <p:sldLayoutId id="2147486014" r:id="rId19"/>
    <p:sldLayoutId id="2147486015" r:id="rId20"/>
    <p:sldLayoutId id="2147486016" r:id="rId21"/>
    <p:sldLayoutId id="2147486017" r:id="rId22"/>
    <p:sldLayoutId id="2147486018" r:id="rId23"/>
    <p:sldLayoutId id="2147486019" r:id="rId24"/>
    <p:sldLayoutId id="2147486020" r:id="rId25"/>
    <p:sldLayoutId id="2147486021" r:id="rId26"/>
    <p:sldLayoutId id="2147486022" r:id="rId27"/>
    <p:sldLayoutId id="2147486023" r:id="rId28"/>
    <p:sldLayoutId id="2147486024" r:id="rId29"/>
    <p:sldLayoutId id="2147486025" r:id="rId30"/>
    <p:sldLayoutId id="2147486026" r:id="rId31"/>
    <p:sldLayoutId id="2147486027" r:id="rId32"/>
    <p:sldLayoutId id="2147486028" r:id="rId33"/>
    <p:sldLayoutId id="2147486029" r:id="rId34"/>
    <p:sldLayoutId id="2147486030" r:id="rId35"/>
    <p:sldLayoutId id="2147486031" r:id="rId36"/>
    <p:sldLayoutId id="2147486032" r:id="rId37"/>
    <p:sldLayoutId id="2147486033" r:id="rId38"/>
    <p:sldLayoutId id="2147486034" r:id="rId39"/>
    <p:sldLayoutId id="2147486035" r:id="rId40"/>
    <p:sldLayoutId id="2147486036" r:id="rId41"/>
    <p:sldLayoutId id="2147486037" r:id="rId42"/>
    <p:sldLayoutId id="2147486038" r:id="rId43"/>
    <p:sldLayoutId id="2147486039" r:id="rId44"/>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20000"/>
        </a:lnSpc>
        <a:spcBef>
          <a:spcPts val="0"/>
        </a:spcBef>
        <a:spcAft>
          <a:spcPts val="600"/>
        </a:spcAft>
        <a:buClr>
          <a:schemeClr val="accent2"/>
        </a:buClr>
        <a:buFont typeface="Arial" panose="02000506030000020004" pitchFamily="50" charset="0"/>
        <a:buChar char="-"/>
        <a:defRPr sz="16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629399809"/>
      </p:ext>
    </p:extLst>
  </p:cSld>
  <p:clrMap bg1="lt1" tx1="dk1" bg2="lt2" tx2="dk2" accent1="accent1" accent2="accent2" accent3="accent3" accent4="accent4" accent5="accent5" accent6="accent6" hlink="hlink" folHlink="folHlink"/>
  <p:sldLayoutIdLst>
    <p:sldLayoutId id="2147486041" r:id="rId1"/>
    <p:sldLayoutId id="2147486042" r:id="rId2"/>
    <p:sldLayoutId id="2147486043" r:id="rId3"/>
    <p:sldLayoutId id="2147486044" r:id="rId4"/>
    <p:sldLayoutId id="2147486045" r:id="rId5"/>
    <p:sldLayoutId id="2147486046" r:id="rId6"/>
    <p:sldLayoutId id="2147486047" r:id="rId7"/>
    <p:sldLayoutId id="2147486048" r:id="rId8"/>
    <p:sldLayoutId id="2147486049" r:id="rId9"/>
    <p:sldLayoutId id="2147486050" r:id="rId10"/>
    <p:sldLayoutId id="2147486051" r:id="rId11"/>
    <p:sldLayoutId id="2147486052" r:id="rId12"/>
    <p:sldLayoutId id="2147486053" r:id="rId13"/>
    <p:sldLayoutId id="2147486054" r:id="rId14"/>
    <p:sldLayoutId id="2147486055" r:id="rId15"/>
    <p:sldLayoutId id="2147486056" r:id="rId16"/>
    <p:sldLayoutId id="2147486057" r:id="rId17"/>
    <p:sldLayoutId id="2147486058" r:id="rId18"/>
    <p:sldLayoutId id="2147486059" r:id="rId19"/>
    <p:sldLayoutId id="2147486060" r:id="rId20"/>
    <p:sldLayoutId id="2147486061" r:id="rId21"/>
    <p:sldLayoutId id="2147486062" r:id="rId22"/>
    <p:sldLayoutId id="2147486063" r:id="rId23"/>
    <p:sldLayoutId id="2147486064" r:id="rId24"/>
    <p:sldLayoutId id="2147486065"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2" name="Picture 1">
            <a:extLst>
              <a:ext uri="{FF2B5EF4-FFF2-40B4-BE49-F238E27FC236}">
                <a16:creationId xmlns:a16="http://schemas.microsoft.com/office/drawing/2014/main" id="{45D2B07B-90A3-0AEA-48C4-3C51F64B0A0E}"/>
              </a:ext>
            </a:extLst>
          </p:cNvPr>
          <p:cNvPicPr>
            <a:picLocks noChangeAspect="1"/>
          </p:cNvPicPr>
          <p:nvPr userDrawn="1"/>
        </p:nvPicPr>
        <p:blipFill>
          <a:blip r:embed="rId30"/>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789571859"/>
      </p:ext>
    </p:extLst>
  </p:cSld>
  <p:clrMap bg1="lt1" tx1="dk1" bg2="lt2" tx2="dk2" accent1="accent1" accent2="accent2" accent3="accent3" accent4="accent4" accent5="accent5" accent6="accent6" hlink="hlink" folHlink="folHlink"/>
  <p:sldLayoutIdLst>
    <p:sldLayoutId id="2147486067" r:id="rId1"/>
    <p:sldLayoutId id="2147486068" r:id="rId2"/>
    <p:sldLayoutId id="2147486069" r:id="rId3"/>
    <p:sldLayoutId id="2147486070" r:id="rId4"/>
    <p:sldLayoutId id="2147486071" r:id="rId5"/>
    <p:sldLayoutId id="2147486072" r:id="rId6"/>
    <p:sldLayoutId id="2147486073" r:id="rId7"/>
    <p:sldLayoutId id="2147486074" r:id="rId8"/>
    <p:sldLayoutId id="2147486075" r:id="rId9"/>
    <p:sldLayoutId id="2147486076" r:id="rId10"/>
    <p:sldLayoutId id="2147486077" r:id="rId11"/>
    <p:sldLayoutId id="2147486078" r:id="rId12"/>
    <p:sldLayoutId id="2147486079" r:id="rId13"/>
    <p:sldLayoutId id="2147486080" r:id="rId14"/>
    <p:sldLayoutId id="2147486081" r:id="rId15"/>
    <p:sldLayoutId id="2147486082" r:id="rId16"/>
    <p:sldLayoutId id="2147486083" r:id="rId17"/>
    <p:sldLayoutId id="2147486084" r:id="rId18"/>
    <p:sldLayoutId id="2147486085" r:id="rId19"/>
    <p:sldLayoutId id="2147486086" r:id="rId20"/>
    <p:sldLayoutId id="2147486087" r:id="rId21"/>
    <p:sldLayoutId id="2147486088" r:id="rId22"/>
    <p:sldLayoutId id="2147486089" r:id="rId23"/>
    <p:sldLayoutId id="2147486090" r:id="rId24"/>
    <p:sldLayoutId id="2147486091" r:id="rId25"/>
    <p:sldLayoutId id="2147486092" r:id="rId26"/>
    <p:sldLayoutId id="2147486093" r:id="rId27"/>
    <p:sldLayoutId id="2147486094" r:id="rId2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7" name="Picture 6" descr="A close up of a sign&#10;&#10;Description automatically generated">
            <a:extLst>
              <a:ext uri="{FF2B5EF4-FFF2-40B4-BE49-F238E27FC236}">
                <a16:creationId xmlns:a16="http://schemas.microsoft.com/office/drawing/2014/main" id="{E06C9A48-DB48-4242-80F2-CB8C550D8B4D}"/>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938947337"/>
      </p:ext>
    </p:extLst>
  </p:cSld>
  <p:clrMap bg1="lt1" tx1="dk1" bg2="lt2" tx2="dk2" accent1="accent1" accent2="accent2" accent3="accent3" accent4="accent4" accent5="accent5" accent6="accent6" hlink="hlink" folHlink="folHlink"/>
  <p:sldLayoutIdLst>
    <p:sldLayoutId id="2147486115" r:id="rId1"/>
    <p:sldLayoutId id="2147486116" r:id="rId2"/>
    <p:sldLayoutId id="2147486117" r:id="rId3"/>
    <p:sldLayoutId id="2147486118" r:id="rId4"/>
    <p:sldLayoutId id="2147486119" r:id="rId5"/>
    <p:sldLayoutId id="2147486120" r:id="rId6"/>
    <p:sldLayoutId id="2147486121" r:id="rId7"/>
    <p:sldLayoutId id="2147486122" r:id="rId8"/>
    <p:sldLayoutId id="2147486123" r:id="rId9"/>
    <p:sldLayoutId id="2147486124" r:id="rId10"/>
    <p:sldLayoutId id="2147486125" r:id="rId11"/>
    <p:sldLayoutId id="2147486126" r:id="rId12"/>
    <p:sldLayoutId id="2147486127" r:id="rId13"/>
    <p:sldLayoutId id="2147486128" r:id="rId14"/>
    <p:sldLayoutId id="2147486129" r:id="rId15"/>
    <p:sldLayoutId id="2147486130" r:id="rId16"/>
    <p:sldLayoutId id="2147486131" r:id="rId17"/>
    <p:sldLayoutId id="2147486132"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043875176"/>
      </p:ext>
    </p:extLst>
  </p:cSld>
  <p:clrMap bg1="lt1" tx1="dk1" bg2="lt2" tx2="dk2" accent1="accent1" accent2="accent2" accent3="accent3" accent4="accent4" accent5="accent5" accent6="accent6" hlink="hlink" folHlink="folHlink"/>
  <p:sldLayoutIdLst>
    <p:sldLayoutId id="2147486134" r:id="rId1"/>
    <p:sldLayoutId id="2147486135" r:id="rId2"/>
    <p:sldLayoutId id="2147486136" r:id="rId3"/>
    <p:sldLayoutId id="2147486137" r:id="rId4"/>
    <p:sldLayoutId id="2147486138" r:id="rId5"/>
    <p:sldLayoutId id="2147486139" r:id="rId6"/>
    <p:sldLayoutId id="2147486140" r:id="rId7"/>
    <p:sldLayoutId id="2147486141" r:id="rId8"/>
    <p:sldLayoutId id="2147486142" r:id="rId9"/>
    <p:sldLayoutId id="2147486143" r:id="rId10"/>
    <p:sldLayoutId id="2147486144" r:id="rId11"/>
    <p:sldLayoutId id="2147486145" r:id="rId12"/>
    <p:sldLayoutId id="2147486146" r:id="rId13"/>
    <p:sldLayoutId id="2147486147" r:id="rId14"/>
    <p:sldLayoutId id="2147486148" r:id="rId15"/>
    <p:sldLayoutId id="2147486149" r:id="rId16"/>
    <p:sldLayoutId id="2147486150" r:id="rId17"/>
    <p:sldLayoutId id="2147486151" r:id="rId18"/>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040416311"/>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 id="2147485446" r:id="rId12"/>
    <p:sldLayoutId id="2147485447" r:id="rId13"/>
    <p:sldLayoutId id="2147485448" r:id="rId14"/>
    <p:sldLayoutId id="2147485449" r:id="rId15"/>
    <p:sldLayoutId id="2147485450" r:id="rId16"/>
    <p:sldLayoutId id="2147485451" r:id="rId17"/>
    <p:sldLayoutId id="2147485452" r:id="rId18"/>
    <p:sldLayoutId id="2147485453" r:id="rId19"/>
    <p:sldLayoutId id="2147485454" r:id="rId20"/>
    <p:sldLayoutId id="2147485455" r:id="rId21"/>
    <p:sldLayoutId id="2147485456" r:id="rId22"/>
    <p:sldLayoutId id="2147485457" r:id="rId23"/>
    <p:sldLayoutId id="2147485458" r:id="rId24"/>
    <p:sldLayoutId id="21474854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456377"/>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 id="2147485525" r:id="rId12"/>
    <p:sldLayoutId id="2147485526" r:id="rId13"/>
    <p:sldLayoutId id="2147485527" r:id="rId14"/>
    <p:sldLayoutId id="2147485528" r:id="rId15"/>
    <p:sldLayoutId id="2147485529" r:id="rId16"/>
    <p:sldLayoutId id="214748553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104" y="384048"/>
            <a:ext cx="11365992" cy="86868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451104" y="1609344"/>
            <a:ext cx="11365992" cy="4498848"/>
          </a:xfrm>
          <a:prstGeom prst="rect">
            <a:avLst/>
          </a:prstGeom>
        </p:spPr>
        <p:txBody>
          <a:bodyPr vert="horz" lIns="91440" tIns="45720" rIns="91440" bIns="45720" rtlCol="0">
            <a:norm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727373600"/>
      </p:ext>
    </p:extLst>
  </p:cSld>
  <p:clrMap bg1="lt1" tx1="dk1" bg2="lt2" tx2="dk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4" r:id="rId7"/>
    <p:sldLayoutId id="2147485595" r:id="rId8"/>
    <p:sldLayoutId id="2147485596" r:id="rId9"/>
    <p:sldLayoutId id="2147485598"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32"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457200" indent="-457200" algn="l" defTabSz="914332"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226997" indent="-226997" algn="l" defTabSz="914332"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68" indent="-339701" algn="l" defTabSz="914332" rtl="0" eaLnBrk="1" latinLnBrk="0" hangingPunct="1">
        <a:lnSpc>
          <a:spcPct val="90000"/>
        </a:lnSpc>
        <a:spcBef>
          <a:spcPts val="500"/>
        </a:spcBef>
        <a:buClrTx/>
        <a:buFont typeface="Arial" panose="020B0604020202020204" pitchFamily="34" charset="0"/>
        <a:buChar char="–"/>
        <a:defRPr sz="2400" kern="1200">
          <a:solidFill>
            <a:schemeClr val="tx1"/>
          </a:solidFill>
          <a:latin typeface="+mn-lt"/>
          <a:ea typeface="+mn-ea"/>
          <a:cs typeface="+mn-cs"/>
        </a:defRPr>
      </a:lvl3pPr>
      <a:lvl4pPr marL="1258795" indent="-231758" algn="l" defTabSz="914332" rtl="0" eaLnBrk="1" latinLnBrk="0" hangingPunct="1">
        <a:lnSpc>
          <a:spcPct val="90000"/>
        </a:lnSpc>
        <a:spcBef>
          <a:spcPts val="500"/>
        </a:spcBef>
        <a:buClrTx/>
        <a:buFont typeface="Wingdings" panose="05000000000000000000" pitchFamily="2" charset="2"/>
        <a:buChar char="§"/>
        <a:defRPr sz="2000" kern="1200">
          <a:solidFill>
            <a:schemeClr val="tx1"/>
          </a:solidFill>
          <a:latin typeface="+mn-lt"/>
          <a:ea typeface="+mn-ea"/>
          <a:cs typeface="+mn-cs"/>
        </a:defRPr>
      </a:lvl4pPr>
      <a:lvl5pPr marL="1709800" indent="-231758"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7CC1E-0BE1-C546-8114-02B82453F7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179913-327E-764F-83B5-9E701DB9A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990665A-F022-E141-84BA-6D5E10F159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3/18/26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6A8AC2CB-42FC-784B-B93B-571AF038A8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88DC125-8852-C449-ABE2-40019F6B9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3830957"/>
      </p:ext>
    </p:extLst>
  </p:cSld>
  <p:clrMap bg1="lt1" tx1="dk1" bg2="lt2" tx2="dk2" accent1="accent1" accent2="accent2" accent3="accent3" accent4="accent4" accent5="accent5" accent6="accent6" hlink="hlink" folHlink="folHlink"/>
  <p:sldLayoutIdLst>
    <p:sldLayoutId id="2147485600" r:id="rId1"/>
    <p:sldLayoutId id="2147485601" r:id="rId2"/>
    <p:sldLayoutId id="2147485602" r:id="rId3"/>
    <p:sldLayoutId id="2147485603" r:id="rId4"/>
    <p:sldLayoutId id="2147485604" r:id="rId5"/>
    <p:sldLayoutId id="2147485605" r:id="rId6"/>
    <p:sldLayoutId id="2147485606" r:id="rId7"/>
    <p:sldLayoutId id="2147485607" r:id="rId8"/>
    <p:sldLayoutId id="2147485608" r:id="rId9"/>
    <p:sldLayoutId id="2147485609" r:id="rId10"/>
    <p:sldLayoutId id="2147485610" r:id="rId11"/>
    <p:sldLayoutId id="2147485611" r:id="rId12"/>
    <p:sldLayoutId id="2147485612" r:id="rId13"/>
    <p:sldLayoutId id="2147485613" r:id="rId14"/>
    <p:sldLayoutId id="2147485614" r:id="rId15"/>
    <p:sldLayoutId id="2147485615" r:id="rId16"/>
    <p:sldLayoutId id="2147485616" r:id="rId17"/>
    <p:sldLayoutId id="2147485617"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b="1" kern="1200">
          <a:solidFill>
            <a:srgbClr val="00457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457C"/>
        </a:buClr>
        <a:buFont typeface="Wingdings"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0457C"/>
        </a:buClr>
        <a:buFont typeface="Wingdings"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0457C"/>
        </a:buClr>
        <a:buFont typeface="Wingdings"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854977"/>
      </p:ext>
    </p:extLst>
  </p:cSld>
  <p:clrMap bg1="dk2" tx1="lt1" bg2="dk1" tx2="lt2" accent1="accent1" accent2="accent2" accent3="accent3" accent4="accent4" accent5="accent5" accent6="accent6" hlink="hlink" folHlink="folHlink"/>
  <p:sldLayoutIdLst>
    <p:sldLayoutId id="2147485644" r:id="rId1"/>
    <p:sldLayoutId id="2147485645" r:id="rId2"/>
    <p:sldLayoutId id="2147485646" r:id="rId3"/>
    <p:sldLayoutId id="2147485647" r:id="rId4"/>
    <p:sldLayoutId id="2147485648" r:id="rId5"/>
    <p:sldLayoutId id="2147485649" r:id="rId6"/>
    <p:sldLayoutId id="2147485650" r:id="rId7"/>
    <p:sldLayoutId id="2147485651" r:id="rId8"/>
    <p:sldLayoutId id="2147485652" r:id="rId9"/>
    <p:sldLayoutId id="2147485653" r:id="rId10"/>
    <p:sldLayoutId id="2147485654" r:id="rId11"/>
    <p:sldLayoutId id="2147485655" r:id="rId12"/>
    <p:sldLayoutId id="2147485656" r:id="rId13"/>
    <p:sldLayoutId id="2147485657"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extLst>
              <a:ext uri="{28A0092B-C50C-407E-A947-70E740481C1C}">
                <a14:useLocalDpi xmlns:a14="http://schemas.microsoft.com/office/drawing/2010/main"/>
              </a:ext>
            </a:extLst>
          </a:blip>
          <a:srcRect/>
          <a:stretch/>
        </p:blipFill>
        <p:spPr>
          <a:xfrm>
            <a:off x="9785479" y="6137487"/>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702682116"/>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 id="2147485700" r:id="rId12"/>
    <p:sldLayoutId id="2147485701" r:id="rId13"/>
    <p:sldLayoutId id="2147485702" r:id="rId14"/>
    <p:sldLayoutId id="2147485703" r:id="rId15"/>
    <p:sldLayoutId id="2147485704" r:id="rId16"/>
    <p:sldLayoutId id="2147485705" r:id="rId17"/>
    <p:sldLayoutId id="2147485706" r:id="rId18"/>
    <p:sldLayoutId id="2147485707" r:id="rId19"/>
    <p:sldLayoutId id="2147485708" r:id="rId20"/>
    <p:sldLayoutId id="2147485709" r:id="rId21"/>
    <p:sldLayoutId id="2147485710" r:id="rId22"/>
    <p:sldLayoutId id="2147485711" r:id="rId23"/>
    <p:sldLayoutId id="2147485712" r:id="rId24"/>
    <p:sldLayoutId id="214748571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5"/>
          <p:cNvSpPr>
            <a:spLocks noGrp="1"/>
          </p:cNvSpPr>
          <p:nvPr>
            <p:ph type="ftr" sz="quarter" idx="3"/>
          </p:nvPr>
        </p:nvSpPr>
        <p:spPr>
          <a:xfrm>
            <a:off x="730870" y="6470130"/>
            <a:ext cx="5747876" cy="137980"/>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US" dirty="0"/>
          </a:p>
        </p:txBody>
      </p:sp>
      <p:sp>
        <p:nvSpPr>
          <p:cNvPr id="12" name="Slide Number Placeholder 6"/>
          <p:cNvSpPr>
            <a:spLocks noGrp="1"/>
          </p:cNvSpPr>
          <p:nvPr>
            <p:ph type="sldNum" sz="quarter" idx="4"/>
          </p:nvPr>
        </p:nvSpPr>
        <p:spPr>
          <a:xfrm>
            <a:off x="362810" y="6453506"/>
            <a:ext cx="328081" cy="155233"/>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486834" y="6250080"/>
            <a:ext cx="11218333"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0" name="Text Placeholder 3">
            <a:extLst>
              <a:ext uri="{FF2B5EF4-FFF2-40B4-BE49-F238E27FC236}">
                <a16:creationId xmlns:a16="http://schemas.microsoft.com/office/drawing/2014/main" id="{77A11AC4-0317-9648-9B11-2E4A9F79415E}"/>
              </a:ext>
            </a:extLst>
          </p:cNvPr>
          <p:cNvSpPr>
            <a:spLocks noGrp="1"/>
          </p:cNvSpPr>
          <p:nvPr>
            <p:ph type="body" idx="1"/>
          </p:nvPr>
        </p:nvSpPr>
        <p:spPr>
          <a:xfrm>
            <a:off x="612914" y="1868557"/>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itle Placeholder 1">
            <a:extLst>
              <a:ext uri="{FF2B5EF4-FFF2-40B4-BE49-F238E27FC236}">
                <a16:creationId xmlns:a16="http://schemas.microsoft.com/office/drawing/2014/main" id="{EEA57C94-8CEE-E147-BA04-64415375E2D2}"/>
              </a:ext>
            </a:extLst>
          </p:cNvPr>
          <p:cNvSpPr>
            <a:spLocks noGrp="1"/>
          </p:cNvSpPr>
          <p:nvPr>
            <p:ph type="title"/>
          </p:nvPr>
        </p:nvSpPr>
        <p:spPr>
          <a:xfrm>
            <a:off x="604780" y="425002"/>
            <a:ext cx="10898107" cy="611449"/>
          </a:xfrm>
          <a:prstGeom prst="rect">
            <a:avLst/>
          </a:prstGeom>
        </p:spPr>
        <p:txBody>
          <a:bodyPr vert="horz" wrap="square" lIns="91440" tIns="45720" rIns="91440" bIns="45720" rtlCol="0" anchor="t" anchorCtr="0">
            <a:noAutofit/>
          </a:bodyPr>
          <a:lstStyle/>
          <a:p>
            <a:r>
              <a:rPr lang="en-US" dirty="0"/>
              <a:t>Slide Title Here</a:t>
            </a:r>
          </a:p>
        </p:txBody>
      </p:sp>
    </p:spTree>
    <p:extLst>
      <p:ext uri="{BB962C8B-B14F-4D97-AF65-F5344CB8AC3E}">
        <p14:creationId xmlns:p14="http://schemas.microsoft.com/office/powerpoint/2010/main" val="261958840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 id="2147485727" r:id="rId13"/>
    <p:sldLayoutId id="2147485728" r:id="rId14"/>
    <p:sldLayoutId id="2147485729" r:id="rId15"/>
    <p:sldLayoutId id="2147485730" r:id="rId16"/>
    <p:sldLayoutId id="2147485731" r:id="rId17"/>
    <p:sldLayoutId id="2147485732" r:id="rId18"/>
    <p:sldLayoutId id="2147485733" r:id="rId19"/>
    <p:sldLayoutId id="2147485734" r:id="rId20"/>
    <p:sldLayoutId id="2147485735" r:id="rId21"/>
    <p:sldLayoutId id="2147485736" r:id="rId22"/>
    <p:sldLayoutId id="2147485737" r:id="rId23"/>
    <p:sldLayoutId id="2147485738" r:id="rId24"/>
    <p:sldLayoutId id="2147485739" r:id="rId25"/>
    <p:sldLayoutId id="2147485740" r:id="rId26"/>
    <p:sldLayoutId id="2147485741" r:id="rId27"/>
    <p:sldLayoutId id="2147485742" r:id="rId28"/>
    <p:sldLayoutId id="2147485743" r:id="rId29"/>
    <p:sldLayoutId id="2147485744" r:id="rId30"/>
    <p:sldLayoutId id="2147485745" r:id="rId31"/>
  </p:sldLayoutIdLst>
  <p:transition>
    <p:fade/>
  </p:transition>
  <p:hf hdr="0" ftr="0" dt="0"/>
  <p:txStyles>
    <p:title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p:titleStyle>
    <p:body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200000"/>
        </a:lnSpc>
        <a:spcBef>
          <a:spcPts val="0"/>
        </a:spcBef>
        <a:buClr>
          <a:srgbClr val="18A3AC"/>
        </a:buClr>
        <a:buSzPct val="80000"/>
        <a:buFont typeface="Wingdings" charset="2"/>
        <a:buChar char="§"/>
        <a:defRPr lang="en-US" sz="2667" b="0" kern="1200" dirty="0">
          <a:solidFill>
            <a:schemeClr val="tx1"/>
          </a:solidFill>
          <a:latin typeface="+mj-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4">
            <a:extLst>
              <a:ext uri="{FF2B5EF4-FFF2-40B4-BE49-F238E27FC236}">
                <a16:creationId xmlns:a16="http://schemas.microsoft.com/office/drawing/2014/main" id="{C1B40A55-A07E-F74A-BC88-CD34FB88EF52}"/>
              </a:ext>
            </a:extLst>
          </p:cNvPr>
          <p:cNvSpPr>
            <a:spLocks noGrp="1"/>
          </p:cNvSpPr>
          <p:nvPr>
            <p:ph type="title"/>
          </p:nvPr>
        </p:nvSpPr>
        <p:spPr>
          <a:xfrm>
            <a:off x="609600" y="331158"/>
            <a:ext cx="10972800" cy="1082439"/>
          </a:xfrm>
          <a:prstGeom prst="rect">
            <a:avLst/>
          </a:prstGeom>
        </p:spPr>
        <p:txBody>
          <a:bodyPr vert="horz" wrap="square" lIns="0" tIns="0" rIns="0" bIns="0" rtlCol="0" anchor="b">
            <a:normAutofit/>
          </a:bodyPr>
          <a:lstStyle/>
          <a:p>
            <a:r>
              <a:rPr lang="en-US" dirty="0"/>
              <a:t>Title</a:t>
            </a:r>
          </a:p>
        </p:txBody>
      </p:sp>
      <p:sp>
        <p:nvSpPr>
          <p:cNvPr id="11" name="Text Placeholder 17">
            <a:extLst>
              <a:ext uri="{FF2B5EF4-FFF2-40B4-BE49-F238E27FC236}">
                <a16:creationId xmlns:a16="http://schemas.microsoft.com/office/drawing/2014/main" id="{7A8769A6-BB1F-F94D-9E22-36BAF0157189}"/>
              </a:ext>
            </a:extLst>
          </p:cNvPr>
          <p:cNvSpPr>
            <a:spLocks noGrp="1"/>
          </p:cNvSpPr>
          <p:nvPr>
            <p:ph type="body" idx="1"/>
          </p:nvPr>
        </p:nvSpPr>
        <p:spPr>
          <a:xfrm>
            <a:off x="609600" y="1658297"/>
            <a:ext cx="10515600" cy="43107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2C0DC6FE-712E-8F4C-B335-D0C0A7ADA9C1}"/>
              </a:ext>
            </a:extLst>
          </p:cNvPr>
          <p:cNvSpPr txBox="1">
            <a:spLocks/>
          </p:cNvSpPr>
          <p:nvPr/>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pic>
        <p:nvPicPr>
          <p:cNvPr id="7" name="Picture 6">
            <a:extLst>
              <a:ext uri="{FF2B5EF4-FFF2-40B4-BE49-F238E27FC236}">
                <a16:creationId xmlns:a16="http://schemas.microsoft.com/office/drawing/2014/main" id="{C8A5CC78-80ED-4296-B91B-697D7CFF7437}"/>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968485" y="6145349"/>
            <a:ext cx="2006332" cy="429995"/>
          </a:xfrm>
          <a:prstGeom prst="rect">
            <a:avLst/>
          </a:prstGeom>
        </p:spPr>
      </p:pic>
    </p:spTree>
    <p:extLst>
      <p:ext uri="{BB962C8B-B14F-4D97-AF65-F5344CB8AC3E}">
        <p14:creationId xmlns:p14="http://schemas.microsoft.com/office/powerpoint/2010/main" val="1035433309"/>
      </p:ext>
    </p:extLst>
  </p:cSld>
  <p:clrMap bg1="lt1" tx1="dk1" bg2="lt2" tx2="dk2" accent1="accent1" accent2="accent2" accent3="accent3" accent4="accent4" accent5="accent5" accent6="accent6" hlink="hlink" folHlink="folHlink"/>
  <p:sldLayoutIdLst>
    <p:sldLayoutId id="2147485765" r:id="rId1"/>
    <p:sldLayoutId id="2147485766" r:id="rId2"/>
    <p:sldLayoutId id="2147485767" r:id="rId3"/>
    <p:sldLayoutId id="2147485768" r:id="rId4"/>
    <p:sldLayoutId id="2147485769" r:id="rId5"/>
    <p:sldLayoutId id="2147485770" r:id="rId6"/>
    <p:sldLayoutId id="2147485771" r:id="rId7"/>
    <p:sldLayoutId id="2147485772" r:id="rId8"/>
    <p:sldLayoutId id="2147485774" r:id="rId9"/>
  </p:sldLayoutIdLst>
  <p:txStyles>
    <p:titleStyle>
      <a:lvl1pPr marL="0" marR="0" indent="0" algn="l" defTabSz="609585" rtl="0" eaLnBrk="1" fontAlgn="auto" latinLnBrk="0" hangingPunct="1">
        <a:lnSpc>
          <a:spcPct val="100000"/>
        </a:lnSpc>
        <a:spcBef>
          <a:spcPct val="0"/>
        </a:spcBef>
        <a:spcAft>
          <a:spcPts val="0"/>
        </a:spcAft>
        <a:buClrTx/>
        <a:buSzTx/>
        <a:buFontTx/>
        <a:buNone/>
        <a:tabLst/>
        <a:defRPr sz="3700" b="1" kern="1200">
          <a:solidFill>
            <a:schemeClr val="tx2"/>
          </a:solidFill>
          <a:latin typeface="+mj-lt"/>
          <a:ea typeface="+mj-ea"/>
          <a:cs typeface="Calibri" panose="020F0502020204030204" pitchFamily="34" charset="0"/>
        </a:defRPr>
      </a:lvl1pPr>
    </p:titleStyle>
    <p:bodyStyle>
      <a:lvl1pPr marL="311143" indent="-311143" algn="l" defTabSz="609585" rtl="0" eaLnBrk="1" latinLnBrk="0" hangingPunct="1">
        <a:lnSpc>
          <a:spcPct val="110000"/>
        </a:lnSpc>
        <a:spcBef>
          <a:spcPts val="0"/>
        </a:spcBef>
        <a:spcAft>
          <a:spcPts val="800"/>
        </a:spcAft>
        <a:buClr>
          <a:schemeClr val="accent2"/>
        </a:buClr>
        <a:buFont typeface="Arial" panose="020B0604020202020204" pitchFamily="34" charset="0"/>
        <a:buChar char="•"/>
        <a:tabLst/>
        <a:defRPr sz="2400" kern="1200">
          <a:solidFill>
            <a:srgbClr val="4E4540"/>
          </a:solidFill>
          <a:latin typeface="+mj-lt"/>
          <a:ea typeface="+mn-ea"/>
          <a:cs typeface="Calibri" panose="020F0502020204030204" pitchFamily="34" charset="0"/>
        </a:defRPr>
      </a:lvl1pPr>
      <a:lvl2pPr marL="541853" indent="-234945" algn="l" defTabSz="609585" rtl="0" eaLnBrk="1" latinLnBrk="0" hangingPunct="1">
        <a:lnSpc>
          <a:spcPct val="110000"/>
        </a:lnSpc>
        <a:spcBef>
          <a:spcPts val="0"/>
        </a:spcBef>
        <a:spcAft>
          <a:spcPts val="800"/>
        </a:spcAft>
        <a:buClr>
          <a:schemeClr val="accent2"/>
        </a:buClr>
        <a:buFont typeface="Courier New" panose="02070309020205020404" pitchFamily="49" charset="0"/>
        <a:buChar char="o"/>
        <a:tabLst/>
        <a:defRPr sz="1800" kern="1200">
          <a:solidFill>
            <a:srgbClr val="4E4540"/>
          </a:solidFill>
          <a:latin typeface="+mj-lt"/>
          <a:ea typeface="+mn-ea"/>
          <a:cs typeface="Calibri" panose="020F0502020204030204" pitchFamily="34" charset="0"/>
        </a:defRPr>
      </a:lvl2pPr>
      <a:lvl3pPr marL="766216" indent="-224361" algn="l" defTabSz="609585" rtl="0" eaLnBrk="1" latinLnBrk="0" hangingPunct="1">
        <a:lnSpc>
          <a:spcPct val="100000"/>
        </a:lnSpc>
        <a:spcBef>
          <a:spcPts val="0"/>
        </a:spcBef>
        <a:spcAft>
          <a:spcPts val="800"/>
        </a:spcAft>
        <a:buClr>
          <a:schemeClr val="accent2"/>
        </a:buClr>
        <a:buFont typeface="Wingdings" pitchFamily="2" charset="2"/>
        <a:buChar char="§"/>
        <a:tabLst/>
        <a:defRPr sz="1600" kern="1200">
          <a:solidFill>
            <a:srgbClr val="4E4540"/>
          </a:solidFill>
          <a:latin typeface="+mj-lt"/>
          <a:ea typeface="+mn-ea"/>
          <a:cs typeface="Calibri" panose="020F0502020204030204" pitchFamily="34" charset="0"/>
        </a:defRPr>
      </a:lvl3pPr>
      <a:lvl4pPr marL="999043" indent="-232829" algn="l" defTabSz="609585" rtl="0" eaLnBrk="1" latinLnBrk="0" hangingPunct="1">
        <a:lnSpc>
          <a:spcPct val="100000"/>
        </a:lnSpc>
        <a:spcBef>
          <a:spcPts val="0"/>
        </a:spcBef>
        <a:spcAft>
          <a:spcPts val="800"/>
        </a:spcAft>
        <a:buClr>
          <a:schemeClr val="accent2"/>
        </a:buClr>
        <a:buFont typeface="Arial"/>
        <a:buChar char="–"/>
        <a:tabLst/>
        <a:defRPr sz="1400" kern="1200">
          <a:solidFill>
            <a:srgbClr val="4E4540"/>
          </a:solidFill>
          <a:latin typeface="+mj-lt"/>
          <a:ea typeface="+mn-ea"/>
          <a:cs typeface="Calibri" panose="020F0502020204030204" pitchFamily="34" charset="0"/>
        </a:defRPr>
      </a:lvl4pPr>
      <a:lvl5pPr marL="1225520" indent="-234945" algn="l" defTabSz="609585" rtl="0" eaLnBrk="1" latinLnBrk="0" hangingPunct="1">
        <a:spcBef>
          <a:spcPct val="20000"/>
        </a:spcBef>
        <a:buClr>
          <a:schemeClr val="accent2"/>
        </a:buClr>
        <a:buFont typeface="Arial"/>
        <a:buChar char="»"/>
        <a:tabLst/>
        <a:defRPr sz="1400" kern="1200">
          <a:solidFill>
            <a:schemeClr val="accent3"/>
          </a:solidFill>
          <a:latin typeface="+mj-lt"/>
          <a:ea typeface="+mn-ea"/>
          <a:cs typeface="Calibri" panose="020F0502020204030204" pitchFamily="34" charset="0"/>
        </a:defRPr>
      </a:lvl5pPr>
      <a:lvl6pPr marL="3352716" indent="-304791"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1"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7" indent="-304791"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1"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1" algn="l" defTabSz="609585" rtl="0" eaLnBrk="1" latinLnBrk="0" hangingPunct="1">
        <a:defRPr sz="2400" kern="1200">
          <a:solidFill>
            <a:schemeClr val="tx1"/>
          </a:solidFill>
          <a:latin typeface="+mn-lt"/>
          <a:ea typeface="+mn-ea"/>
          <a:cs typeface="+mn-cs"/>
        </a:defRPr>
      </a:lvl3pPr>
      <a:lvl4pPr marL="1828756"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10" algn="l" defTabSz="609585" rtl="0" eaLnBrk="1" latinLnBrk="0" hangingPunct="1">
        <a:defRPr sz="2400" kern="1200">
          <a:solidFill>
            <a:schemeClr val="tx1"/>
          </a:solidFill>
          <a:latin typeface="+mn-lt"/>
          <a:ea typeface="+mn-ea"/>
          <a:cs typeface="+mn-cs"/>
        </a:defRPr>
      </a:lvl7pPr>
      <a:lvl8pPr marL="4267095" algn="l" defTabSz="609585" rtl="0" eaLnBrk="1" latinLnBrk="0" hangingPunct="1">
        <a:defRPr sz="2400" kern="1200">
          <a:solidFill>
            <a:schemeClr val="tx1"/>
          </a:solidFill>
          <a:latin typeface="+mn-lt"/>
          <a:ea typeface="+mn-ea"/>
          <a:cs typeface="+mn-cs"/>
        </a:defRPr>
      </a:lvl8pPr>
      <a:lvl9pPr marL="4876679"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512">
          <p15:clr>
            <a:srgbClr val="F26B43"/>
          </p15:clr>
        </p15:guide>
        <p15:guide id="4" pos="9728">
          <p15:clr>
            <a:srgbClr val="F26B43"/>
          </p15:clr>
        </p15:guide>
        <p15:guide id="5" orient="horz" pos="4800">
          <p15:clr>
            <a:srgbClr val="F26B43"/>
          </p15:clr>
        </p15:guide>
        <p15:guide id="6" orient="horz"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14.xml"/><Relationship Id="rId1" Type="http://schemas.openxmlformats.org/officeDocument/2006/relationships/tags" Target="../tags/tag17.xml"/></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314.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308.xml"/></Relationships>
</file>

<file path=ppt/slides/_rels/slide10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308.xml"/></Relationships>
</file>

<file path=ppt/slides/_rels/slide10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308.xml"/></Relationships>
</file>

<file path=ppt/slides/_rels/slide105.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308.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68.xml"/></Relationships>
</file>

<file path=ppt/slides/_rels/slide108.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108.png"/><Relationship Id="rId1" Type="http://schemas.openxmlformats.org/officeDocument/2006/relationships/slideLayout" Target="../slideLayouts/slideLayout16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314.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43.xml"/><Relationship Id="rId1" Type="http://schemas.openxmlformats.org/officeDocument/2006/relationships/tags" Target="../tags/tag5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14.xml"/></Relationships>
</file>

<file path=ppt/slides/_rels/slide1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43.xml"/><Relationship Id="rId1" Type="http://schemas.openxmlformats.org/officeDocument/2006/relationships/tags" Target="../tags/tag2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43.xml"/><Relationship Id="rId1" Type="http://schemas.openxmlformats.org/officeDocument/2006/relationships/tags" Target="../tags/tag2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43.xml"/><Relationship Id="rId1" Type="http://schemas.openxmlformats.org/officeDocument/2006/relationships/tags" Target="../tags/tag2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43.xml"/><Relationship Id="rId1" Type="http://schemas.openxmlformats.org/officeDocument/2006/relationships/tags" Target="../tags/tag2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14.xml"/><Relationship Id="rId1" Type="http://schemas.openxmlformats.org/officeDocument/2006/relationships/tags" Target="../tags/tag24.xml"/></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326.xml"/></Relationships>
</file>

<file path=ppt/slides/_rels/slide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2.xml"/><Relationship Id="rId1" Type="http://schemas.openxmlformats.org/officeDocument/2006/relationships/tags" Target="../tags/tag25.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43.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43.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43.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43.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0.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2.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18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72.xml"/><Relationship Id="rId1" Type="http://schemas.openxmlformats.org/officeDocument/2006/relationships/tags" Target="../tags/tag31.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2.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68.xml"/><Relationship Id="rId1" Type="http://schemas.openxmlformats.org/officeDocument/2006/relationships/tags" Target="../tags/tag3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0.xml"/></Relationships>
</file>

<file path=ppt/slides/_rels/slide4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4.png"/><Relationship Id="rId1" Type="http://schemas.openxmlformats.org/officeDocument/2006/relationships/slideLayout" Target="../slideLayouts/slideLayout168.xml"/></Relationships>
</file>

<file path=ppt/slides/_rels/slide5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6.png"/><Relationship Id="rId1" Type="http://schemas.openxmlformats.org/officeDocument/2006/relationships/slideLayout" Target="../slideLayouts/slideLayout168.xml"/></Relationships>
</file>

<file path=ppt/slides/_rels/slide5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7.png"/><Relationship Id="rId1" Type="http://schemas.openxmlformats.org/officeDocument/2006/relationships/slideLayout" Target="../slideLayouts/slideLayout168.xml"/></Relationships>
</file>

<file path=ppt/slides/_rels/slide5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8.png"/><Relationship Id="rId1" Type="http://schemas.openxmlformats.org/officeDocument/2006/relationships/slideLayout" Target="../slideLayouts/slideLayout168.xml"/></Relationships>
</file>

<file path=ppt/slides/_rels/slide5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9.png"/><Relationship Id="rId1" Type="http://schemas.openxmlformats.org/officeDocument/2006/relationships/slideLayout" Target="../slideLayouts/slideLayout168.xml"/></Relationships>
</file>

<file path=ppt/slides/_rels/slide5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0.png"/><Relationship Id="rId1" Type="http://schemas.openxmlformats.org/officeDocument/2006/relationships/slideLayout" Target="../slideLayouts/slideLayout168.xml"/></Relationships>
</file>

<file path=ppt/slides/_rels/slide5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1.png"/><Relationship Id="rId1" Type="http://schemas.openxmlformats.org/officeDocument/2006/relationships/slideLayout" Target="../slideLayouts/slideLayout168.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6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68.xml"/></Relationships>
</file>

<file path=ppt/slides/_rels/slide6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68.xml"/></Relationships>
</file>

<file path=ppt/slides/_rels/slide6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6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6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08.xml"/></Relationships>
</file>

<file path=ppt/slides/_rels/slide6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08.xml"/></Relationships>
</file>

<file path=ppt/slides/_rels/slide6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5.xml"/><Relationship Id="rId1" Type="http://schemas.openxmlformats.org/officeDocument/2006/relationships/slideLayout" Target="../slideLayouts/slideLayout308.xml"/><Relationship Id="rId4" Type="http://schemas.openxmlformats.org/officeDocument/2006/relationships/chart" Target="../charts/chart5.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86.png"/><Relationship Id="rId1" Type="http://schemas.openxmlformats.org/officeDocument/2006/relationships/slideLayout" Target="../slideLayouts/slideLayout168.xml"/></Relationships>
</file>

<file path=ppt/slides/_rels/slide7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68.xml"/></Relationships>
</file>

<file path=ppt/slides/_rels/slide7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68.xml"/></Relationships>
</file>

<file path=ppt/slides/_rels/slide78.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notesSlide" Target="../notesSlides/notesSlide40.xml"/><Relationship Id="rId7" Type="http://schemas.microsoft.com/office/2007/relationships/hdphoto" Target="../media/hdphoto14.wdp"/><Relationship Id="rId2" Type="http://schemas.openxmlformats.org/officeDocument/2006/relationships/slideLayout" Target="../slideLayouts/slideLayout2.xml"/><Relationship Id="rId1" Type="http://schemas.openxmlformats.org/officeDocument/2006/relationships/tags" Target="../tags/tag41.xml"/><Relationship Id="rId6" Type="http://schemas.microsoft.com/office/2007/relationships/hdphoto" Target="../media/hdphoto13.wdp"/><Relationship Id="rId5" Type="http://schemas.microsoft.com/office/2007/relationships/hdphoto" Target="../media/hdphoto12.wdp"/><Relationship Id="rId4" Type="http://schemas.openxmlformats.org/officeDocument/2006/relationships/image" Target="../media/image89.png"/></Relationships>
</file>

<file path=ppt/slides/_rels/slide79.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notesSlide" Target="../notesSlides/notesSlide41.xml"/><Relationship Id="rId7" Type="http://schemas.openxmlformats.org/officeDocument/2006/relationships/image" Target="../media/image91.png"/><Relationship Id="rId2" Type="http://schemas.openxmlformats.org/officeDocument/2006/relationships/slideLayout" Target="../slideLayouts/slideLayout2.xml"/><Relationship Id="rId1" Type="http://schemas.openxmlformats.org/officeDocument/2006/relationships/tags" Target="../tags/tag42.xml"/><Relationship Id="rId6" Type="http://schemas.microsoft.com/office/2007/relationships/hdphoto" Target="../media/hdphoto16.wdp"/><Relationship Id="rId5" Type="http://schemas.openxmlformats.org/officeDocument/2006/relationships/image" Target="../media/image89.png"/><Relationship Id="rId10" Type="http://schemas.microsoft.com/office/2007/relationships/hdphoto" Target="../media/hdphoto19.wdp"/><Relationship Id="rId4" Type="http://schemas.openxmlformats.org/officeDocument/2006/relationships/image" Target="../media/image90.png"/><Relationship Id="rId9" Type="http://schemas.microsoft.com/office/2007/relationships/hdphoto" Target="../media/hdphoto18.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0.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3.xml"/><Relationship Id="rId6" Type="http://schemas.microsoft.com/office/2007/relationships/hdphoto" Target="../media/hdphoto21.wdp"/><Relationship Id="rId5" Type="http://schemas.microsoft.com/office/2007/relationships/hdphoto" Target="../media/hdphoto20.wdp"/><Relationship Id="rId4" Type="http://schemas.openxmlformats.org/officeDocument/2006/relationships/image" Target="../media/image92.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microsoft.com/office/2007/relationships/hdphoto" Target="../media/hdphoto23.wdp"/><Relationship Id="rId2" Type="http://schemas.openxmlformats.org/officeDocument/2006/relationships/slideLayout" Target="../slideLayouts/slideLayout2.xml"/><Relationship Id="rId1" Type="http://schemas.openxmlformats.org/officeDocument/2006/relationships/tags" Target="../tags/tag44.xml"/><Relationship Id="rId6" Type="http://schemas.microsoft.com/office/2007/relationships/hdphoto" Target="../media/hdphoto22.wdp"/><Relationship Id="rId5" Type="http://schemas.openxmlformats.org/officeDocument/2006/relationships/image" Target="../media/image94.png"/><Relationship Id="rId4" Type="http://schemas.openxmlformats.org/officeDocument/2006/relationships/image" Target="../media/image93.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93.png"/></Relationships>
</file>

<file path=ppt/slides/_rels/slide83.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95.png"/><Relationship Id="rId1" Type="http://schemas.openxmlformats.org/officeDocument/2006/relationships/slideLayout" Target="../slideLayouts/slideLayout168.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47.xml"/><Relationship Id="rId5" Type="http://schemas.microsoft.com/office/2007/relationships/hdphoto" Target="../media/hdphoto25.wdp"/><Relationship Id="rId4" Type="http://schemas.openxmlformats.org/officeDocument/2006/relationships/image" Target="../media/image96.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8.xml"/><Relationship Id="rId5" Type="http://schemas.microsoft.com/office/2007/relationships/hdphoto" Target="../media/hdphoto26.wdp"/><Relationship Id="rId4" Type="http://schemas.openxmlformats.org/officeDocument/2006/relationships/image" Target="../media/image97.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49.xml"/><Relationship Id="rId5" Type="http://schemas.microsoft.com/office/2007/relationships/hdphoto" Target="../media/hdphoto27.wdp"/><Relationship Id="rId4" Type="http://schemas.openxmlformats.org/officeDocument/2006/relationships/image" Target="../media/image98.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0.xml"/><Relationship Id="rId5" Type="http://schemas.microsoft.com/office/2007/relationships/hdphoto" Target="../media/hdphoto28.wdp"/><Relationship Id="rId4" Type="http://schemas.openxmlformats.org/officeDocument/2006/relationships/image" Target="../media/image99.png"/></Relationships>
</file>

<file path=ppt/slides/_rels/slide89.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100.png"/><Relationship Id="rId1" Type="http://schemas.openxmlformats.org/officeDocument/2006/relationships/slideLayout" Target="../slideLayouts/slideLayout168.xml"/></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14.xml"/></Relationships>
</file>

<file path=ppt/slides/_rels/slide90.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101.png"/><Relationship Id="rId1" Type="http://schemas.openxmlformats.org/officeDocument/2006/relationships/slideLayout" Target="../slideLayouts/slideLayout168.xml"/></Relationships>
</file>

<file path=ppt/slides/_rels/slide91.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102.png"/><Relationship Id="rId1" Type="http://schemas.openxmlformats.org/officeDocument/2006/relationships/slideLayout" Target="../slideLayouts/slideLayout168.xml"/><Relationship Id="rId5" Type="http://schemas.microsoft.com/office/2007/relationships/hdphoto" Target="../media/hdphoto32.wdp"/><Relationship Id="rId4" Type="http://schemas.openxmlformats.org/officeDocument/2006/relationships/image" Target="../media/image103.png"/></Relationships>
</file>

<file path=ppt/slides/_rels/slide92.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104.png"/><Relationship Id="rId1" Type="http://schemas.openxmlformats.org/officeDocument/2006/relationships/slideLayout" Target="../slideLayouts/slideLayout168.xml"/></Relationships>
</file>

<file path=ppt/slides/_rels/slide93.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105.png"/><Relationship Id="rId1" Type="http://schemas.openxmlformats.org/officeDocument/2006/relationships/slideLayout" Target="../slideLayouts/slideLayout168.xml"/><Relationship Id="rId5" Type="http://schemas.microsoft.com/office/2007/relationships/hdphoto" Target="../media/hdphoto35.wdp"/><Relationship Id="rId4" Type="http://schemas.openxmlformats.org/officeDocument/2006/relationships/image" Target="../media/image106.png"/></Relationships>
</file>

<file path=ppt/slides/_rels/slide9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308.xml"/></Relationships>
</file>

<file path=ppt/slides/_rels/slide9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08.xml"/></Relationships>
</file>

<file path=ppt/slides/_rels/slide9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08.xml"/></Relationships>
</file>

<file path=ppt/slides/_rels/slide97.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308.xml"/></Relationships>
</file>

<file path=ppt/slides/_rels/slide98.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308.xml"/></Relationships>
</file>

<file path=ppt/slides/_rels/slide99.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30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23AF9-6A5B-E7E8-DF33-F43865F93D7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B785AD7-D4E9-EF42-3DDF-7E1295DCF01D}"/>
              </a:ext>
            </a:extLst>
          </p:cNvPr>
          <p:cNvSpPr>
            <a:spLocks noGrp="1" noChangeArrowheads="1"/>
          </p:cNvSpPr>
          <p:nvPr>
            <p:ph type="title"/>
          </p:nvPr>
        </p:nvSpPr>
        <p:spPr>
          <a:xfrm>
            <a:off x="-26623" y="453590"/>
            <a:ext cx="12192000" cy="1143000"/>
          </a:xfrm>
        </p:spPr>
        <p:txBody>
          <a:bodyPr wrap="square" anchor="ctr">
            <a:noAutofit/>
          </a:bodyPr>
          <a:lstStyle/>
          <a:p>
            <a:r>
              <a:rPr lang="en-US" sz="3600" dirty="0"/>
              <a:t>What Clinicians Want to Know: First-Line and </a:t>
            </a:r>
            <a:br>
              <a:rPr lang="en-US" sz="3600" dirty="0"/>
            </a:br>
            <a:r>
              <a:rPr lang="en-US" sz="3600" dirty="0"/>
              <a:t>Maintenance Therapy for Patients with ER-Positive, </a:t>
            </a:r>
            <a:br>
              <a:rPr lang="en-US" sz="3600" dirty="0"/>
            </a:br>
            <a:r>
              <a:rPr lang="en-US" sz="3600" dirty="0"/>
              <a:t>HER2-Positive Metastatic Breast Cancer</a:t>
            </a:r>
          </a:p>
        </p:txBody>
      </p:sp>
      <p:sp>
        <p:nvSpPr>
          <p:cNvPr id="12" name="Text Box 3">
            <a:extLst>
              <a:ext uri="{FF2B5EF4-FFF2-40B4-BE49-F238E27FC236}">
                <a16:creationId xmlns:a16="http://schemas.microsoft.com/office/drawing/2014/main" id="{0E1A62A9-5A05-C35B-1C75-CA7011524E06}"/>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B80C934-D9CD-E65D-802A-7876104B0D30}"/>
              </a:ext>
            </a:extLst>
          </p:cNvPr>
          <p:cNvSpPr txBox="1">
            <a:spLocks noChangeArrowheads="1"/>
          </p:cNvSpPr>
          <p:nvPr/>
        </p:nvSpPr>
        <p:spPr bwMode="auto">
          <a:xfrm>
            <a:off x="4652364" y="387097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24E696E-C7F3-D6F4-7A7D-5B031551F576}"/>
              </a:ext>
            </a:extLst>
          </p:cNvPr>
          <p:cNvSpPr txBox="1">
            <a:spLocks noChangeArrowheads="1"/>
          </p:cNvSpPr>
          <p:nvPr/>
        </p:nvSpPr>
        <p:spPr bwMode="auto">
          <a:xfrm>
            <a:off x="0" y="275887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March 18,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BE53842-790D-05CF-AE61-B475C1D0A7B8}"/>
              </a:ext>
            </a:extLst>
          </p:cNvPr>
          <p:cNvSpPr txBox="1">
            <a:spLocks noChangeArrowheads="1"/>
          </p:cNvSpPr>
          <p:nvPr/>
        </p:nvSpPr>
        <p:spPr bwMode="auto">
          <a:xfrm>
            <a:off x="0" y="17391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126DAED6-9220-3AFA-9B97-FCB0140E878D}"/>
              </a:ext>
            </a:extLst>
          </p:cNvPr>
          <p:cNvSpPr txBox="1">
            <a:spLocks noChangeArrowheads="1"/>
          </p:cNvSpPr>
          <p:nvPr/>
        </p:nvSpPr>
        <p:spPr bwMode="auto">
          <a:xfrm>
            <a:off x="157372" y="447686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Virginia F Borges, MD,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Ian E Krop, MD, PhD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340634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00FB4-6FF7-37FF-D1D1-B58736D788C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5BBE032-BED2-413E-458B-460048B97AD6}"/>
              </a:ext>
            </a:extLst>
          </p:cNvPr>
          <p:cNvSpPr/>
          <p:nvPr/>
        </p:nvSpPr>
        <p:spPr bwMode="auto">
          <a:xfrm>
            <a:off x="659396" y="4005064"/>
            <a:ext cx="10873208" cy="504056"/>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4D48EDAE-DAD5-4E5A-814C-AFFEEE3E6A7A}"/>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68AEE9F4-D811-50DC-930D-0CA5D6B96E5C}"/>
              </a:ext>
            </a:extLst>
          </p:cNvPr>
          <p:cNvSpPr>
            <a:spLocks noGrp="1"/>
          </p:cNvSpPr>
          <p:nvPr>
            <p:ph idx="1"/>
          </p:nvPr>
        </p:nvSpPr>
        <p:spPr>
          <a:xfrm>
            <a:off x="1055440" y="1052736"/>
            <a:ext cx="10009112" cy="4727456"/>
          </a:xfrm>
        </p:spPr>
        <p:txBody>
          <a:bodyPr/>
          <a:lstStyle/>
          <a:p>
            <a:pPr marL="98425" indent="0">
              <a:lnSpc>
                <a:spcPct val="100000"/>
              </a:lnSpc>
              <a:spcBef>
                <a:spcPts val="1200"/>
              </a:spcBef>
              <a:spcAft>
                <a:spcPts val="0"/>
              </a:spcAft>
              <a:buNone/>
            </a:pPr>
            <a:r>
              <a:rPr lang="en-US" sz="2500" dirty="0">
                <a:solidFill>
                  <a:schemeClr val="accent2"/>
                </a:solidFill>
              </a:rPr>
              <a:t>Introduction: </a:t>
            </a:r>
            <a:r>
              <a:rPr lang="en-US" sz="2500" dirty="0">
                <a:solidFill>
                  <a:schemeClr val="tx1"/>
                </a:solidFill>
              </a:rPr>
              <a:t>Biology of “Triple-Positive” Breast Cancer; Implications for Therapeutic Development</a:t>
            </a:r>
          </a:p>
          <a:p>
            <a:pPr marL="98425" indent="0">
              <a:lnSpc>
                <a:spcPct val="100000"/>
              </a:lnSpc>
              <a:spcBef>
                <a:spcPts val="1200"/>
              </a:spcBef>
              <a:spcAft>
                <a:spcPts val="0"/>
              </a:spcAft>
              <a:buNone/>
            </a:pPr>
            <a:r>
              <a:rPr lang="en-US" sz="2500" dirty="0">
                <a:solidFill>
                  <a:schemeClr val="accent2"/>
                </a:solidFill>
              </a:rPr>
              <a:t>Module 1: </a:t>
            </a:r>
            <a:r>
              <a:rPr lang="en-US" sz="2500" dirty="0">
                <a:solidFill>
                  <a:schemeClr val="tx1"/>
                </a:solidFill>
              </a:rPr>
              <a:t>Cases from the GMO Survey</a:t>
            </a:r>
          </a:p>
          <a:p>
            <a:pPr marL="98425" indent="0">
              <a:lnSpc>
                <a:spcPct val="100000"/>
              </a:lnSpc>
              <a:spcBef>
                <a:spcPts val="1200"/>
              </a:spcBef>
              <a:spcAft>
                <a:spcPts val="0"/>
              </a:spcAft>
              <a:buNone/>
            </a:pPr>
            <a:r>
              <a:rPr lang="en-US" sz="2500" dirty="0">
                <a:solidFill>
                  <a:schemeClr val="accent2"/>
                </a:solidFill>
              </a:rPr>
              <a:t>Module 2: </a:t>
            </a:r>
            <a:r>
              <a:rPr lang="en-US" sz="2500" dirty="0">
                <a:solidFill>
                  <a:schemeClr val="tx1"/>
                </a:solidFill>
              </a:rPr>
              <a:t>First-Line Therapy for Metastatic HER2-Positive Disease </a:t>
            </a:r>
          </a:p>
          <a:p>
            <a:pPr marL="98425" indent="0">
              <a:lnSpc>
                <a:spcPct val="100000"/>
              </a:lnSpc>
              <a:spcBef>
                <a:spcPts val="1200"/>
              </a:spcBef>
              <a:spcAft>
                <a:spcPts val="0"/>
              </a:spcAft>
              <a:buNone/>
            </a:pPr>
            <a:r>
              <a:rPr lang="en-US" sz="2500" dirty="0">
                <a:solidFill>
                  <a:schemeClr val="accent2"/>
                </a:solidFill>
              </a:rPr>
              <a:t>Module 3: </a:t>
            </a:r>
            <a:r>
              <a:rPr lang="en-US" sz="2500" dirty="0">
                <a:solidFill>
                  <a:schemeClr val="tx1"/>
                </a:solidFill>
              </a:rPr>
              <a:t>Cases from the GMO Survey</a:t>
            </a:r>
          </a:p>
          <a:p>
            <a:pPr marL="98425" indent="0">
              <a:lnSpc>
                <a:spcPct val="100000"/>
              </a:lnSpc>
              <a:spcBef>
                <a:spcPts val="1200"/>
              </a:spcBef>
              <a:spcAft>
                <a:spcPts val="0"/>
              </a:spcAft>
              <a:buNone/>
            </a:pPr>
            <a:r>
              <a:rPr lang="en-US" sz="2500" dirty="0">
                <a:solidFill>
                  <a:schemeClr val="accent2"/>
                </a:solidFill>
              </a:rPr>
              <a:t>Module 4a: </a:t>
            </a:r>
            <a:r>
              <a:rPr lang="en-US" sz="2500" b="1" kern="0" dirty="0">
                <a:solidFill>
                  <a:schemeClr val="tx1"/>
                </a:solidFill>
                <a:effectLst/>
                <a:latin typeface="Calibri" panose="020F0502020204030204" pitchFamily="34" charset="0"/>
                <a:ea typeface="Aptos" panose="020B0004020202020204" pitchFamily="34" charset="0"/>
                <a:cs typeface="Calibri" panose="020F0502020204030204" pitchFamily="34" charset="0"/>
              </a:rPr>
              <a:t>Maintenance Therapy for HR-Positive, HER2-Positive Disease</a:t>
            </a:r>
          </a:p>
          <a:p>
            <a:pPr marL="98425" indent="0">
              <a:lnSpc>
                <a:spcPct val="100000"/>
              </a:lnSpc>
              <a:spcBef>
                <a:spcPts val="1200"/>
              </a:spcBef>
              <a:spcAft>
                <a:spcPts val="0"/>
              </a:spcAft>
              <a:buNone/>
            </a:pPr>
            <a:r>
              <a:rPr lang="en-US" sz="2500" dirty="0">
                <a:solidFill>
                  <a:schemeClr val="bg1"/>
                </a:solidFill>
                <a:latin typeface="Calibri" panose="020F0502020204030204" pitchFamily="34" charset="0"/>
                <a:ea typeface="Aptos" panose="020B0004020202020204" pitchFamily="34" charset="0"/>
                <a:cs typeface="Calibri" panose="020F0502020204030204" pitchFamily="34" charset="0"/>
              </a:rPr>
              <a:t>Module 4b: Maintenance Therapy for HR-Negative, HER2-Positive Disease</a:t>
            </a:r>
            <a:endParaRPr lang="en-US" sz="2500" b="1" kern="0" dirty="0">
              <a:solidFill>
                <a:schemeClr val="bg1"/>
              </a:solidFill>
              <a:effectLst/>
              <a:latin typeface="Calibri" panose="020F0502020204030204" pitchFamily="34" charset="0"/>
              <a:ea typeface="Aptos" panose="020B0004020202020204" pitchFamily="34" charset="0"/>
              <a:cs typeface="Calibri" panose="020F0502020204030204" pitchFamily="34" charset="0"/>
            </a:endParaRPr>
          </a:p>
          <a:p>
            <a:pPr marL="98425" indent="0">
              <a:lnSpc>
                <a:spcPct val="100000"/>
              </a:lnSpc>
              <a:spcBef>
                <a:spcPts val="1200"/>
              </a:spcBef>
              <a:spcAft>
                <a:spcPts val="0"/>
              </a:spcAft>
              <a:buNone/>
            </a:pPr>
            <a:r>
              <a:rPr lang="en-US" sz="2500" dirty="0">
                <a:solidFill>
                  <a:schemeClr val="accent2"/>
                </a:solidFill>
                <a:latin typeface="Calibri" panose="020F0502020204030204" pitchFamily="34" charset="0"/>
                <a:ea typeface="Aptos" panose="020B0004020202020204" pitchFamily="34" charset="0"/>
                <a:cs typeface="Calibri" panose="020F0502020204030204" pitchFamily="34" charset="0"/>
              </a:rPr>
              <a:t>Module 5: </a:t>
            </a:r>
            <a:r>
              <a:rPr lang="en-US" sz="2500" dirty="0"/>
              <a:t>Ongoing Clinical Trials Attempting to Address These Decisions</a:t>
            </a:r>
          </a:p>
          <a:p>
            <a:pPr marL="98425" indent="0">
              <a:lnSpc>
                <a:spcPct val="100000"/>
              </a:lnSpc>
              <a:spcBef>
                <a:spcPts val="1200"/>
              </a:spcBef>
              <a:spcAft>
                <a:spcPts val="0"/>
              </a:spcAft>
              <a:buNone/>
            </a:pPr>
            <a:r>
              <a:rPr lang="en-US" sz="2500" dirty="0">
                <a:solidFill>
                  <a:schemeClr val="accent2"/>
                </a:solidFill>
              </a:rPr>
              <a:t>Module 6: </a:t>
            </a:r>
            <a:r>
              <a:rPr lang="en-US" sz="2500" dirty="0"/>
              <a:t>Cases from the GMO Survey</a:t>
            </a:r>
            <a:endParaRPr lang="en-US" sz="2500" dirty="0">
              <a:solidFill>
                <a:schemeClr val="tx1"/>
              </a:solidFill>
            </a:endParaRPr>
          </a:p>
        </p:txBody>
      </p:sp>
    </p:spTree>
    <p:custDataLst>
      <p:tags r:id="rId1"/>
    </p:custDataLst>
    <p:extLst>
      <p:ext uri="{BB962C8B-B14F-4D97-AF65-F5344CB8AC3E}">
        <p14:creationId xmlns:p14="http://schemas.microsoft.com/office/powerpoint/2010/main" val="2243208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A086E-7B97-2930-7C9C-68B19F0264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8A3E2E-528F-E32A-6135-D2C6DA52C3BF}"/>
              </a:ext>
            </a:extLst>
          </p:cNvPr>
          <p:cNvSpPr>
            <a:spLocks noGrp="1"/>
          </p:cNvSpPr>
          <p:nvPr>
            <p:ph type="title"/>
          </p:nvPr>
        </p:nvSpPr>
        <p:spPr/>
        <p:txBody>
          <a:bodyPr/>
          <a:lstStyle/>
          <a:p>
            <a:r>
              <a:rPr lang="en-US" dirty="0"/>
              <a:t>Questions About Maintenance Treatment for </a:t>
            </a:r>
            <a:br>
              <a:rPr lang="en-US" dirty="0"/>
            </a:br>
            <a:r>
              <a:rPr lang="en-US" dirty="0"/>
              <a:t>HR-Negative, HER2-Positive Disease</a:t>
            </a:r>
          </a:p>
        </p:txBody>
      </p:sp>
      <p:sp>
        <p:nvSpPr>
          <p:cNvPr id="3" name="Content Placeholder 2">
            <a:extLst>
              <a:ext uri="{FF2B5EF4-FFF2-40B4-BE49-F238E27FC236}">
                <a16:creationId xmlns:a16="http://schemas.microsoft.com/office/drawing/2014/main" id="{B2756E62-5616-49D5-E943-625C9101DA0E}"/>
              </a:ext>
            </a:extLst>
          </p:cNvPr>
          <p:cNvSpPr>
            <a:spLocks noGrp="1"/>
          </p:cNvSpPr>
          <p:nvPr>
            <p:ph idx="1"/>
          </p:nvPr>
        </p:nvSpPr>
        <p:spPr>
          <a:xfrm>
            <a:off x="912286" y="1416053"/>
            <a:ext cx="10584314" cy="4799013"/>
          </a:xfrm>
        </p:spPr>
        <p:txBody>
          <a:bodyPr/>
          <a:lstStyle/>
          <a:p>
            <a:r>
              <a:rPr lang="en-US" sz="2700" dirty="0"/>
              <a:t>What is your usual approach to maintenance therapy for a patient with </a:t>
            </a:r>
            <a:r>
              <a:rPr lang="en-US" sz="2700" u="sng" dirty="0"/>
              <a:t>HR-negative, HER2-positive</a:t>
            </a:r>
            <a:r>
              <a:rPr lang="en-US" sz="2700" dirty="0"/>
              <a:t> metastatic disease? </a:t>
            </a:r>
          </a:p>
          <a:p>
            <a:r>
              <a:rPr lang="en-US" sz="2700" dirty="0"/>
              <a:t>How, if at all, does your choice of induction therapy impact your approach to maintenance?</a:t>
            </a:r>
          </a:p>
          <a:p>
            <a:r>
              <a:rPr lang="en-US" sz="2700" dirty="0"/>
              <a:t>What duration of maintenance therapy do you employ, assuming the patient has acceptable treatment tolerance?  </a:t>
            </a:r>
          </a:p>
          <a:p>
            <a:r>
              <a:rPr lang="en-US" sz="2700" dirty="0"/>
              <a:t>Does your approach change if the patient is younger (40) or older (85)?</a:t>
            </a:r>
          </a:p>
          <a:p>
            <a:r>
              <a:rPr lang="en-US" sz="2700" dirty="0"/>
              <a:t>In what situations, if any, are you recommending tucatinib in this setting?</a:t>
            </a:r>
          </a:p>
          <a:p>
            <a:endParaRPr lang="en-US" sz="2700" dirty="0"/>
          </a:p>
          <a:p>
            <a:endParaRPr lang="en-US" sz="2700" dirty="0"/>
          </a:p>
          <a:p>
            <a:pPr marL="98425" indent="0">
              <a:buNone/>
            </a:pPr>
            <a:endParaRPr lang="en-US" sz="2700" dirty="0"/>
          </a:p>
        </p:txBody>
      </p:sp>
    </p:spTree>
    <p:extLst>
      <p:ext uri="{BB962C8B-B14F-4D97-AF65-F5344CB8AC3E}">
        <p14:creationId xmlns:p14="http://schemas.microsoft.com/office/powerpoint/2010/main" val="2358549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5DCB7-C048-0D94-BAA0-222CD06CAB5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0899E24-97D6-A308-BB15-B4F30BFB9E8A}"/>
              </a:ext>
            </a:extLst>
          </p:cNvPr>
          <p:cNvSpPr txBox="1">
            <a:spLocks/>
          </p:cNvSpPr>
          <p:nvPr/>
        </p:nvSpPr>
        <p:spPr bwMode="auto">
          <a:xfrm>
            <a:off x="912285" y="116553"/>
            <a:ext cx="10367430" cy="143101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 patient with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HR-negative</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HER2-positive </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mBC</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receives 6 cycles of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THP</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as first-line induction therapy. Regulatory and reimbursement issues aside, which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maintenance</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regimen would you recommend?</a:t>
            </a:r>
          </a:p>
        </p:txBody>
      </p:sp>
      <p:graphicFrame>
        <p:nvGraphicFramePr>
          <p:cNvPr id="4" name="Chart 3">
            <a:extLst>
              <a:ext uri="{FF2B5EF4-FFF2-40B4-BE49-F238E27FC236}">
                <a16:creationId xmlns:a16="http://schemas.microsoft.com/office/drawing/2014/main" id="{6B6DD83D-B021-F12F-EFE8-B2655D8B3F22}"/>
              </a:ext>
            </a:extLst>
          </p:cNvPr>
          <p:cNvGraphicFramePr/>
          <p:nvPr/>
        </p:nvGraphicFramePr>
        <p:xfrm>
          <a:off x="381000" y="2480547"/>
          <a:ext cx="10973858" cy="171045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0339B8CA-7212-4CCE-941C-F1E498E9D903}"/>
              </a:ext>
            </a:extLst>
          </p:cNvPr>
          <p:cNvSpPr txBox="1">
            <a:spLocks/>
          </p:cNvSpPr>
          <p:nvPr/>
        </p:nvSpPr>
        <p:spPr bwMode="auto">
          <a:xfrm>
            <a:off x="912285" y="1514330"/>
            <a:ext cx="11279715"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432FF"/>
                </a:solidFill>
                <a:effectLst/>
                <a:uLnTx/>
                <a:uFillTx/>
                <a:latin typeface="Calibri" panose="020F0502020204030204" pitchFamily="34" charset="0"/>
                <a:ea typeface="MS PGothic" pitchFamily="34" charset="-128"/>
                <a:cs typeface="Calibri" panose="020F0502020204030204" pitchFamily="34" charset="0"/>
              </a:rPr>
              <a:t>Age 65, PS 0</a:t>
            </a:r>
          </a:p>
        </p:txBody>
      </p:sp>
      <p:graphicFrame>
        <p:nvGraphicFramePr>
          <p:cNvPr id="10" name="Chart 9">
            <a:extLst>
              <a:ext uri="{FF2B5EF4-FFF2-40B4-BE49-F238E27FC236}">
                <a16:creationId xmlns:a16="http://schemas.microsoft.com/office/drawing/2014/main" id="{A453800B-4C8C-DF63-AC5C-1B0271E1076E}"/>
              </a:ext>
            </a:extLst>
          </p:cNvPr>
          <p:cNvGraphicFramePr/>
          <p:nvPr/>
        </p:nvGraphicFramePr>
        <p:xfrm>
          <a:off x="381000" y="4751680"/>
          <a:ext cx="10973858" cy="1577079"/>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A543BEFE-17BD-4805-666E-1F9462B7AB29}"/>
              </a:ext>
            </a:extLst>
          </p:cNvPr>
          <p:cNvSpPr txBox="1">
            <a:spLocks/>
          </p:cNvSpPr>
          <p:nvPr/>
        </p:nvSpPr>
        <p:spPr bwMode="auto">
          <a:xfrm>
            <a:off x="912285" y="2133600"/>
            <a:ext cx="11279715"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Achieved a complete response: </a:t>
            </a:r>
          </a:p>
        </p:txBody>
      </p:sp>
      <p:sp>
        <p:nvSpPr>
          <p:cNvPr id="7" name="Title 1">
            <a:extLst>
              <a:ext uri="{FF2B5EF4-FFF2-40B4-BE49-F238E27FC236}">
                <a16:creationId xmlns:a16="http://schemas.microsoft.com/office/drawing/2014/main" id="{ECC0025C-5227-CF8B-DB4D-4B8E608DF4C7}"/>
              </a:ext>
            </a:extLst>
          </p:cNvPr>
          <p:cNvSpPr txBox="1">
            <a:spLocks/>
          </p:cNvSpPr>
          <p:nvPr/>
        </p:nvSpPr>
        <p:spPr bwMode="auto">
          <a:xfrm>
            <a:off x="912285" y="4404733"/>
            <a:ext cx="11279715"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Achieved a partial response: </a:t>
            </a:r>
          </a:p>
        </p:txBody>
      </p:sp>
      <p:sp>
        <p:nvSpPr>
          <p:cNvPr id="8" name="TextBox 7">
            <a:extLst>
              <a:ext uri="{FF2B5EF4-FFF2-40B4-BE49-F238E27FC236}">
                <a16:creationId xmlns:a16="http://schemas.microsoft.com/office/drawing/2014/main" id="{F0E11284-B611-13C3-CAF0-B5E1DD485F5D}"/>
              </a:ext>
            </a:extLst>
          </p:cNvPr>
          <p:cNvSpPr txBox="1"/>
          <p:nvPr/>
        </p:nvSpPr>
        <p:spPr>
          <a:xfrm>
            <a:off x="762000" y="6125581"/>
            <a:ext cx="9829800" cy="3231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T-DM1; 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DXd</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1119827888"/>
      </p:ext>
    </p:extLst>
  </p:cSld>
  <p:clrMapOvr>
    <a:masterClrMapping/>
  </p:clrMapOvr>
  <p:transition spd="slow" advClick="0"/>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EBF99-9003-BDA2-4B9D-5BBD08D98514}"/>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602F6EB9-19A3-0C26-FF66-CAEC47430EC5}"/>
              </a:ext>
            </a:extLst>
          </p:cNvPr>
          <p:cNvSpPr txBox="1">
            <a:spLocks/>
          </p:cNvSpPr>
          <p:nvPr/>
        </p:nvSpPr>
        <p:spPr bwMode="auto">
          <a:xfrm>
            <a:off x="912284" y="29863"/>
            <a:ext cx="11279716" cy="167489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 patient with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HR-negative</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HER2-positive </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mBC</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receives 6 cycles of </a:t>
            </a:r>
            <a:b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b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T-</a:t>
            </a:r>
            <a:r>
              <a:rPr kumimoji="0" lang="en-US" sz="2600" b="1" i="0" u="sng"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DXd</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t>
            </a:r>
            <a:r>
              <a:rPr kumimoji="0" lang="en-US" sz="2600" b="1" i="0" u="sng"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pertuzumab</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as first-line induction therapy. Regulatory and reimbursement issues aside, which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maintenance</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regimen would you recommend?</a:t>
            </a:r>
          </a:p>
        </p:txBody>
      </p:sp>
      <p:graphicFrame>
        <p:nvGraphicFramePr>
          <p:cNvPr id="4" name="Chart 3">
            <a:extLst>
              <a:ext uri="{FF2B5EF4-FFF2-40B4-BE49-F238E27FC236}">
                <a16:creationId xmlns:a16="http://schemas.microsoft.com/office/drawing/2014/main" id="{CAD37416-3395-DB20-EFE5-D0F7FCF6BE33}"/>
              </a:ext>
            </a:extLst>
          </p:cNvPr>
          <p:cNvGraphicFramePr/>
          <p:nvPr/>
        </p:nvGraphicFramePr>
        <p:xfrm>
          <a:off x="381000" y="2251659"/>
          <a:ext cx="10973858" cy="167489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7F54506D-5992-AE3E-AE3A-88795D75F69B}"/>
              </a:ext>
            </a:extLst>
          </p:cNvPr>
          <p:cNvSpPr txBox="1">
            <a:spLocks/>
          </p:cNvSpPr>
          <p:nvPr/>
        </p:nvSpPr>
        <p:spPr bwMode="auto">
          <a:xfrm>
            <a:off x="912285" y="1485853"/>
            <a:ext cx="11279715"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432FF"/>
                </a:solidFill>
                <a:effectLst/>
                <a:uLnTx/>
                <a:uFillTx/>
                <a:latin typeface="Calibri" panose="020F0502020204030204" pitchFamily="34" charset="0"/>
                <a:ea typeface="MS PGothic" pitchFamily="34" charset="-128"/>
                <a:cs typeface="Calibri" panose="020F0502020204030204" pitchFamily="34" charset="0"/>
              </a:rPr>
              <a:t>Age 65, PS 0</a:t>
            </a:r>
          </a:p>
        </p:txBody>
      </p:sp>
      <p:graphicFrame>
        <p:nvGraphicFramePr>
          <p:cNvPr id="10" name="Chart 9">
            <a:extLst>
              <a:ext uri="{FF2B5EF4-FFF2-40B4-BE49-F238E27FC236}">
                <a16:creationId xmlns:a16="http://schemas.microsoft.com/office/drawing/2014/main" id="{F4D5AF29-ADD0-6271-BFA9-8F2C3BB51AFB}"/>
              </a:ext>
            </a:extLst>
          </p:cNvPr>
          <p:cNvGraphicFramePr/>
          <p:nvPr/>
        </p:nvGraphicFramePr>
        <p:xfrm>
          <a:off x="381000" y="4537212"/>
          <a:ext cx="10973858" cy="1640564"/>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03355CC0-5E63-ADC5-FF36-E8CD6AE07EC2}"/>
              </a:ext>
            </a:extLst>
          </p:cNvPr>
          <p:cNvSpPr txBox="1">
            <a:spLocks/>
          </p:cNvSpPr>
          <p:nvPr/>
        </p:nvSpPr>
        <p:spPr bwMode="auto">
          <a:xfrm>
            <a:off x="912285" y="1904711"/>
            <a:ext cx="11279715"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Achieved a complete response: </a:t>
            </a:r>
          </a:p>
        </p:txBody>
      </p:sp>
      <p:sp>
        <p:nvSpPr>
          <p:cNvPr id="6" name="TextBox 5">
            <a:extLst>
              <a:ext uri="{FF2B5EF4-FFF2-40B4-BE49-F238E27FC236}">
                <a16:creationId xmlns:a16="http://schemas.microsoft.com/office/drawing/2014/main" id="{D62D7A09-DEA6-0F55-8A3E-07BFB4BF0D37}"/>
              </a:ext>
            </a:extLst>
          </p:cNvPr>
          <p:cNvSpPr txBox="1"/>
          <p:nvPr/>
        </p:nvSpPr>
        <p:spPr>
          <a:xfrm>
            <a:off x="762000" y="3715046"/>
            <a:ext cx="9829800" cy="3231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DXd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pertuzumab</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7" name="Title 1">
            <a:extLst>
              <a:ext uri="{FF2B5EF4-FFF2-40B4-BE49-F238E27FC236}">
                <a16:creationId xmlns:a16="http://schemas.microsoft.com/office/drawing/2014/main" id="{C8FF1154-6606-07C5-6A18-001A0E42409D}"/>
              </a:ext>
            </a:extLst>
          </p:cNvPr>
          <p:cNvSpPr txBox="1">
            <a:spLocks/>
          </p:cNvSpPr>
          <p:nvPr/>
        </p:nvSpPr>
        <p:spPr bwMode="auto">
          <a:xfrm>
            <a:off x="912285" y="4200754"/>
            <a:ext cx="11279715"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Achieved a partial response: </a:t>
            </a:r>
          </a:p>
        </p:txBody>
      </p:sp>
      <p:sp>
        <p:nvSpPr>
          <p:cNvPr id="8" name="TextBox 7">
            <a:extLst>
              <a:ext uri="{FF2B5EF4-FFF2-40B4-BE49-F238E27FC236}">
                <a16:creationId xmlns:a16="http://schemas.microsoft.com/office/drawing/2014/main" id="{122968D2-BC98-2152-5A50-6C04CAF25A77}"/>
              </a:ext>
            </a:extLst>
          </p:cNvPr>
          <p:cNvSpPr txBox="1"/>
          <p:nvPr/>
        </p:nvSpPr>
        <p:spPr>
          <a:xfrm>
            <a:off x="762000" y="6153835"/>
            <a:ext cx="10439400" cy="3231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DXd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pertuzumab</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714067036"/>
      </p:ext>
    </p:extLst>
  </p:cSld>
  <p:clrMapOvr>
    <a:masterClrMapping/>
  </p:clrMapOvr>
  <p:transition spd="slow" advClick="0"/>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EBF99-9003-BDA2-4B9D-5BBD08D98514}"/>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602F6EB9-19A3-0C26-FF66-CAEC47430EC5}"/>
              </a:ext>
            </a:extLst>
          </p:cNvPr>
          <p:cNvSpPr txBox="1">
            <a:spLocks/>
          </p:cNvSpPr>
          <p:nvPr/>
        </p:nvSpPr>
        <p:spPr bwMode="auto">
          <a:xfrm>
            <a:off x="912284" y="29863"/>
            <a:ext cx="11279716" cy="167489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 patient with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HR-negative</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HER2-positive </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mBC</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receives 6 cycles of </a:t>
            </a:r>
            <a:b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b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T-</a:t>
            </a:r>
            <a:r>
              <a:rPr kumimoji="0" lang="en-US" sz="2600" b="1" i="0" u="sng"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DXd</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t>
            </a:r>
            <a:r>
              <a:rPr kumimoji="0" lang="en-US" sz="2600" b="1" i="0" u="sng"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pertuzumab</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as first-line induction therapy. Regulatory and reimbursement issues aside, which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maintenance</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regimen would you recommend?</a:t>
            </a:r>
          </a:p>
        </p:txBody>
      </p:sp>
      <p:graphicFrame>
        <p:nvGraphicFramePr>
          <p:cNvPr id="4" name="Chart 3">
            <a:extLst>
              <a:ext uri="{FF2B5EF4-FFF2-40B4-BE49-F238E27FC236}">
                <a16:creationId xmlns:a16="http://schemas.microsoft.com/office/drawing/2014/main" id="{CAD37416-3395-DB20-EFE5-D0F7FCF6BE33}"/>
              </a:ext>
            </a:extLst>
          </p:cNvPr>
          <p:cNvGraphicFramePr/>
          <p:nvPr/>
        </p:nvGraphicFramePr>
        <p:xfrm>
          <a:off x="381000" y="2251659"/>
          <a:ext cx="10973858" cy="167489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7F54506D-5992-AE3E-AE3A-88795D75F69B}"/>
              </a:ext>
            </a:extLst>
          </p:cNvPr>
          <p:cNvSpPr txBox="1">
            <a:spLocks/>
          </p:cNvSpPr>
          <p:nvPr/>
        </p:nvSpPr>
        <p:spPr bwMode="auto">
          <a:xfrm>
            <a:off x="912285" y="1485853"/>
            <a:ext cx="11279715"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432FF"/>
                </a:solidFill>
                <a:effectLst/>
                <a:uLnTx/>
                <a:uFillTx/>
                <a:latin typeface="Calibri" panose="020F0502020204030204" pitchFamily="34" charset="0"/>
                <a:ea typeface="MS PGothic" pitchFamily="34" charset="-128"/>
                <a:cs typeface="Calibri" panose="020F0502020204030204" pitchFamily="34" charset="0"/>
              </a:rPr>
              <a:t>Age 85, PS 1</a:t>
            </a:r>
          </a:p>
        </p:txBody>
      </p:sp>
      <p:graphicFrame>
        <p:nvGraphicFramePr>
          <p:cNvPr id="10" name="Chart 9">
            <a:extLst>
              <a:ext uri="{FF2B5EF4-FFF2-40B4-BE49-F238E27FC236}">
                <a16:creationId xmlns:a16="http://schemas.microsoft.com/office/drawing/2014/main" id="{F4D5AF29-ADD0-6271-BFA9-8F2C3BB51AFB}"/>
              </a:ext>
            </a:extLst>
          </p:cNvPr>
          <p:cNvGraphicFramePr/>
          <p:nvPr/>
        </p:nvGraphicFramePr>
        <p:xfrm>
          <a:off x="381000" y="4684036"/>
          <a:ext cx="10973858" cy="1640564"/>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03355CC0-5E63-ADC5-FF36-E8CD6AE07EC2}"/>
              </a:ext>
            </a:extLst>
          </p:cNvPr>
          <p:cNvSpPr txBox="1">
            <a:spLocks/>
          </p:cNvSpPr>
          <p:nvPr/>
        </p:nvSpPr>
        <p:spPr bwMode="auto">
          <a:xfrm>
            <a:off x="912285" y="1904711"/>
            <a:ext cx="11279715"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Achieved a complete response: </a:t>
            </a:r>
          </a:p>
        </p:txBody>
      </p:sp>
      <p:sp>
        <p:nvSpPr>
          <p:cNvPr id="6" name="TextBox 5">
            <a:extLst>
              <a:ext uri="{FF2B5EF4-FFF2-40B4-BE49-F238E27FC236}">
                <a16:creationId xmlns:a16="http://schemas.microsoft.com/office/drawing/2014/main" id="{D62D7A09-DEA6-0F55-8A3E-07BFB4BF0D37}"/>
              </a:ext>
            </a:extLst>
          </p:cNvPr>
          <p:cNvSpPr txBox="1"/>
          <p:nvPr/>
        </p:nvSpPr>
        <p:spPr>
          <a:xfrm>
            <a:off x="762000" y="3867835"/>
            <a:ext cx="9829800" cy="3231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Trastuzumab only; Capecitabine trastuzumab</a:t>
            </a:r>
          </a:p>
        </p:txBody>
      </p:sp>
      <p:sp>
        <p:nvSpPr>
          <p:cNvPr id="7" name="Title 1">
            <a:extLst>
              <a:ext uri="{FF2B5EF4-FFF2-40B4-BE49-F238E27FC236}">
                <a16:creationId xmlns:a16="http://schemas.microsoft.com/office/drawing/2014/main" id="{C8FF1154-6606-07C5-6A18-001A0E42409D}"/>
              </a:ext>
            </a:extLst>
          </p:cNvPr>
          <p:cNvSpPr txBox="1">
            <a:spLocks/>
          </p:cNvSpPr>
          <p:nvPr/>
        </p:nvSpPr>
        <p:spPr bwMode="auto">
          <a:xfrm>
            <a:off x="912285" y="4347578"/>
            <a:ext cx="11279715"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Achieved a partial response: </a:t>
            </a:r>
          </a:p>
        </p:txBody>
      </p:sp>
    </p:spTree>
    <p:extLst>
      <p:ext uri="{BB962C8B-B14F-4D97-AF65-F5344CB8AC3E}">
        <p14:creationId xmlns:p14="http://schemas.microsoft.com/office/powerpoint/2010/main" val="692652525"/>
      </p:ext>
    </p:extLst>
  </p:cSld>
  <p:clrMapOvr>
    <a:masterClrMapping/>
  </p:clrMapOvr>
  <p:transition spd="slow" advClick="0"/>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2CCBF-DB26-7557-0C45-0595FA62521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5DD113F-5AB7-7BB8-0775-BA7B378654EE}"/>
              </a:ext>
            </a:extLst>
          </p:cNvPr>
          <p:cNvSpPr txBox="1">
            <a:spLocks/>
          </p:cNvSpPr>
          <p:nvPr/>
        </p:nvSpPr>
        <p:spPr bwMode="auto">
          <a:xfrm>
            <a:off x="912285" y="180719"/>
            <a:ext cx="10739477" cy="164808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 patient with de novo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HR-negative</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HER2-positive </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mBC</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is receiving first-line T-</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DXd</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and </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pertuzumab</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with response and reasonably good tolerability. Regulatory and reimbursement issues aside, what would be your most likely approach to maintenance therapy?</a:t>
            </a:r>
          </a:p>
        </p:txBody>
      </p:sp>
      <p:graphicFrame>
        <p:nvGraphicFramePr>
          <p:cNvPr id="4" name="Chart 3">
            <a:extLst>
              <a:ext uri="{FF2B5EF4-FFF2-40B4-BE49-F238E27FC236}">
                <a16:creationId xmlns:a16="http://schemas.microsoft.com/office/drawing/2014/main" id="{A3D750ED-D27E-4D6C-C36C-B820C70DDEEE}"/>
              </a:ext>
            </a:extLst>
          </p:cNvPr>
          <p:cNvGraphicFramePr/>
          <p:nvPr/>
        </p:nvGraphicFramePr>
        <p:xfrm>
          <a:off x="549870" y="2085719"/>
          <a:ext cx="11101892" cy="38100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DC98D2A4-382C-092B-716E-B6B44EBCB913}"/>
              </a:ext>
            </a:extLst>
          </p:cNvPr>
          <p:cNvSpPr txBox="1"/>
          <p:nvPr/>
        </p:nvSpPr>
        <p:spPr>
          <a:xfrm>
            <a:off x="685800" y="5878992"/>
            <a:ext cx="10515600" cy="3231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Treat to maximum response and then switch to HER2CLIMB-05 regimen; Depends </a:t>
            </a:r>
            <a:r>
              <a:rPr kumimoji="0" lang="en-US" sz="15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 above,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any of these may be appropriate</a:t>
            </a:r>
          </a:p>
        </p:txBody>
      </p:sp>
    </p:spTree>
    <p:extLst>
      <p:ext uri="{BB962C8B-B14F-4D97-AF65-F5344CB8AC3E}">
        <p14:creationId xmlns:p14="http://schemas.microsoft.com/office/powerpoint/2010/main" val="42515808"/>
      </p:ext>
    </p:extLst>
  </p:cSld>
  <p:clrMapOvr>
    <a:masterClrMapping/>
  </p:clrMapOvr>
  <p:transition spd="slow" advClick="0"/>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5F771-46C7-78CA-4301-441E3D1C4EE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A9C7962-7BF3-6509-FB9C-056D86BE995C}"/>
              </a:ext>
            </a:extLst>
          </p:cNvPr>
          <p:cNvSpPr/>
          <p:nvPr/>
        </p:nvSpPr>
        <p:spPr bwMode="auto">
          <a:xfrm>
            <a:off x="659396" y="4581128"/>
            <a:ext cx="10873208" cy="504056"/>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B071421-FE3B-9F02-B1E6-8C72BD92A4B9}"/>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7375278B-4434-998F-F21F-FBD9CB3BF371}"/>
              </a:ext>
            </a:extLst>
          </p:cNvPr>
          <p:cNvSpPr>
            <a:spLocks noGrp="1"/>
          </p:cNvSpPr>
          <p:nvPr>
            <p:ph idx="1"/>
          </p:nvPr>
        </p:nvSpPr>
        <p:spPr>
          <a:xfrm>
            <a:off x="1055440" y="1052736"/>
            <a:ext cx="10009112" cy="4727456"/>
          </a:xfrm>
        </p:spPr>
        <p:txBody>
          <a:bodyPr/>
          <a:lstStyle/>
          <a:p>
            <a:pPr marL="98425" indent="0">
              <a:lnSpc>
                <a:spcPct val="100000"/>
              </a:lnSpc>
              <a:spcBef>
                <a:spcPts val="1200"/>
              </a:spcBef>
              <a:spcAft>
                <a:spcPts val="0"/>
              </a:spcAft>
              <a:buNone/>
            </a:pPr>
            <a:r>
              <a:rPr lang="en-US" sz="2500" dirty="0">
                <a:solidFill>
                  <a:schemeClr val="accent2"/>
                </a:solidFill>
              </a:rPr>
              <a:t>Introduction: </a:t>
            </a:r>
            <a:r>
              <a:rPr lang="en-US" sz="2500" dirty="0">
                <a:solidFill>
                  <a:schemeClr val="tx1"/>
                </a:solidFill>
              </a:rPr>
              <a:t>Biology of “Triple-Positive” Breast Cancer; Implications for Therapeutic Development</a:t>
            </a:r>
          </a:p>
          <a:p>
            <a:pPr marL="98425" indent="0">
              <a:lnSpc>
                <a:spcPct val="100000"/>
              </a:lnSpc>
              <a:spcBef>
                <a:spcPts val="1200"/>
              </a:spcBef>
              <a:spcAft>
                <a:spcPts val="0"/>
              </a:spcAft>
              <a:buNone/>
            </a:pPr>
            <a:r>
              <a:rPr lang="en-US" sz="2500" dirty="0">
                <a:solidFill>
                  <a:schemeClr val="accent2"/>
                </a:solidFill>
              </a:rPr>
              <a:t>Module 1: </a:t>
            </a:r>
            <a:r>
              <a:rPr lang="en-US" sz="2500" dirty="0">
                <a:solidFill>
                  <a:schemeClr val="tx1"/>
                </a:solidFill>
              </a:rPr>
              <a:t>Cases from the GMO Survey</a:t>
            </a:r>
          </a:p>
          <a:p>
            <a:pPr marL="98425" indent="0">
              <a:lnSpc>
                <a:spcPct val="100000"/>
              </a:lnSpc>
              <a:spcBef>
                <a:spcPts val="1200"/>
              </a:spcBef>
              <a:spcAft>
                <a:spcPts val="0"/>
              </a:spcAft>
              <a:buNone/>
            </a:pPr>
            <a:r>
              <a:rPr lang="en-US" sz="2500" dirty="0">
                <a:solidFill>
                  <a:schemeClr val="accent2"/>
                </a:solidFill>
              </a:rPr>
              <a:t>Module 2: </a:t>
            </a:r>
            <a:r>
              <a:rPr lang="en-US" sz="2500" dirty="0">
                <a:solidFill>
                  <a:schemeClr val="tx1"/>
                </a:solidFill>
              </a:rPr>
              <a:t>First-Line Therapy for Metastatic HER2-Positive Disease </a:t>
            </a:r>
          </a:p>
          <a:p>
            <a:pPr marL="98425" indent="0">
              <a:lnSpc>
                <a:spcPct val="100000"/>
              </a:lnSpc>
              <a:spcBef>
                <a:spcPts val="1200"/>
              </a:spcBef>
              <a:spcAft>
                <a:spcPts val="0"/>
              </a:spcAft>
              <a:buNone/>
            </a:pPr>
            <a:r>
              <a:rPr lang="en-US" sz="2500" dirty="0">
                <a:solidFill>
                  <a:schemeClr val="accent2"/>
                </a:solidFill>
              </a:rPr>
              <a:t>Module 3: </a:t>
            </a:r>
            <a:r>
              <a:rPr lang="en-US" sz="2500" dirty="0">
                <a:solidFill>
                  <a:schemeClr val="tx1"/>
                </a:solidFill>
              </a:rPr>
              <a:t>Cases from the GMO Survey</a:t>
            </a:r>
          </a:p>
          <a:p>
            <a:pPr marL="98425" indent="0">
              <a:lnSpc>
                <a:spcPct val="100000"/>
              </a:lnSpc>
              <a:spcBef>
                <a:spcPts val="1200"/>
              </a:spcBef>
              <a:spcAft>
                <a:spcPts val="0"/>
              </a:spcAft>
              <a:buNone/>
            </a:pPr>
            <a:r>
              <a:rPr lang="en-US" sz="2500" dirty="0">
                <a:solidFill>
                  <a:schemeClr val="accent2"/>
                </a:solidFill>
              </a:rPr>
              <a:t>Module 4a: </a:t>
            </a:r>
            <a:r>
              <a:rPr lang="en-US" sz="2500" b="1" kern="0" dirty="0">
                <a:solidFill>
                  <a:schemeClr val="tx1"/>
                </a:solidFill>
                <a:effectLst/>
                <a:latin typeface="Calibri" panose="020F0502020204030204" pitchFamily="34" charset="0"/>
                <a:ea typeface="Aptos" panose="020B0004020202020204" pitchFamily="34" charset="0"/>
                <a:cs typeface="Calibri" panose="020F0502020204030204" pitchFamily="34" charset="0"/>
              </a:rPr>
              <a:t>Maintenance Therapy for HR-Positive, HER2-Positive Disease</a:t>
            </a:r>
          </a:p>
          <a:p>
            <a:pPr marL="98425" indent="0">
              <a:lnSpc>
                <a:spcPct val="100000"/>
              </a:lnSpc>
              <a:spcBef>
                <a:spcPts val="1200"/>
              </a:spcBef>
              <a:spcAft>
                <a:spcPts val="0"/>
              </a:spcAft>
              <a:buNone/>
            </a:pPr>
            <a:r>
              <a:rPr lang="en-US" sz="2500" dirty="0">
                <a:solidFill>
                  <a:schemeClr val="accent2"/>
                </a:solidFill>
                <a:latin typeface="Calibri" panose="020F0502020204030204" pitchFamily="34" charset="0"/>
                <a:ea typeface="Aptos" panose="020B0004020202020204" pitchFamily="34" charset="0"/>
                <a:cs typeface="Calibri" panose="020F0502020204030204" pitchFamily="34" charset="0"/>
              </a:rPr>
              <a:t>Module 4b: </a:t>
            </a:r>
            <a:r>
              <a:rPr lang="en-US" sz="2500" dirty="0">
                <a:solidFill>
                  <a:schemeClr val="tx1"/>
                </a:solidFill>
                <a:latin typeface="Calibri" panose="020F0502020204030204" pitchFamily="34" charset="0"/>
                <a:ea typeface="Aptos" panose="020B0004020202020204" pitchFamily="34" charset="0"/>
                <a:cs typeface="Calibri" panose="020F0502020204030204" pitchFamily="34" charset="0"/>
              </a:rPr>
              <a:t>Maintenance Therapy for HR-Negative, HER2-Positive Disease</a:t>
            </a:r>
            <a:endParaRPr lang="en-US" sz="2500" b="1" kern="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98425" indent="0">
              <a:lnSpc>
                <a:spcPct val="100000"/>
              </a:lnSpc>
              <a:spcBef>
                <a:spcPts val="1200"/>
              </a:spcBef>
              <a:spcAft>
                <a:spcPts val="0"/>
              </a:spcAft>
              <a:buNone/>
            </a:pPr>
            <a:r>
              <a:rPr lang="en-US" sz="2500" dirty="0">
                <a:solidFill>
                  <a:schemeClr val="bg1"/>
                </a:solidFill>
                <a:latin typeface="Calibri" panose="020F0502020204030204" pitchFamily="34" charset="0"/>
                <a:ea typeface="Aptos" panose="020B0004020202020204" pitchFamily="34" charset="0"/>
                <a:cs typeface="Calibri" panose="020F0502020204030204" pitchFamily="34" charset="0"/>
              </a:rPr>
              <a:t>Module 5: </a:t>
            </a:r>
            <a:r>
              <a:rPr lang="en-US" sz="2500" dirty="0">
                <a:solidFill>
                  <a:schemeClr val="bg1"/>
                </a:solidFill>
              </a:rPr>
              <a:t>Ongoing Clinical Trials Attempting to Address These Decisions</a:t>
            </a:r>
          </a:p>
          <a:p>
            <a:pPr marL="98425" indent="0">
              <a:lnSpc>
                <a:spcPct val="100000"/>
              </a:lnSpc>
              <a:spcBef>
                <a:spcPts val="1200"/>
              </a:spcBef>
              <a:spcAft>
                <a:spcPts val="0"/>
              </a:spcAft>
              <a:buNone/>
            </a:pPr>
            <a:r>
              <a:rPr lang="en-US" sz="2500" dirty="0">
                <a:solidFill>
                  <a:schemeClr val="accent2"/>
                </a:solidFill>
              </a:rPr>
              <a:t>Module 6: </a:t>
            </a:r>
            <a:r>
              <a:rPr lang="en-US" sz="2500" dirty="0"/>
              <a:t>Cases from the GMO Survey</a:t>
            </a:r>
            <a:endParaRPr lang="en-US" sz="2500" dirty="0">
              <a:solidFill>
                <a:schemeClr val="tx1"/>
              </a:solidFill>
            </a:endParaRPr>
          </a:p>
        </p:txBody>
      </p:sp>
    </p:spTree>
    <p:custDataLst>
      <p:tags r:id="rId1"/>
    </p:custDataLst>
    <p:extLst>
      <p:ext uri="{BB962C8B-B14F-4D97-AF65-F5344CB8AC3E}">
        <p14:creationId xmlns:p14="http://schemas.microsoft.com/office/powerpoint/2010/main" val="2647078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18F96-16E3-3C96-D233-BE095AEF25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EDD6EB-A374-0EB5-0560-0DACABF55BFE}"/>
              </a:ext>
            </a:extLst>
          </p:cNvPr>
          <p:cNvSpPr>
            <a:spLocks noGrp="1"/>
          </p:cNvSpPr>
          <p:nvPr>
            <p:ph type="title"/>
          </p:nvPr>
        </p:nvSpPr>
        <p:spPr>
          <a:xfrm>
            <a:off x="695400" y="404664"/>
            <a:ext cx="10657184" cy="1143000"/>
          </a:xfrm>
        </p:spPr>
        <p:txBody>
          <a:bodyPr/>
          <a:lstStyle/>
          <a:p>
            <a:pPr algn="l"/>
            <a:r>
              <a:rPr lang="en-US" dirty="0" err="1"/>
              <a:t>heredERA</a:t>
            </a:r>
            <a:r>
              <a:rPr lang="en-US" dirty="0"/>
              <a:t>: An Ongoing Phase III Study of </a:t>
            </a:r>
            <a:r>
              <a:rPr lang="en-US" dirty="0" err="1"/>
              <a:t>Giredestrant</a:t>
            </a:r>
            <a:r>
              <a:rPr lang="en-US" dirty="0"/>
              <a:t> and the Fixed‑Dose Combination of </a:t>
            </a:r>
            <a:r>
              <a:rPr lang="en-US" dirty="0" err="1"/>
              <a:t>Pertuzumab</a:t>
            </a:r>
            <a:r>
              <a:rPr lang="en-US" dirty="0"/>
              <a:t> and Trastuzumab for Subcutaneous Injection</a:t>
            </a:r>
          </a:p>
        </p:txBody>
      </p:sp>
      <p:sp>
        <p:nvSpPr>
          <p:cNvPr id="10" name="TextBox 9">
            <a:extLst>
              <a:ext uri="{FF2B5EF4-FFF2-40B4-BE49-F238E27FC236}">
                <a16:creationId xmlns:a16="http://schemas.microsoft.com/office/drawing/2014/main" id="{9736EBF8-0F7D-CB8E-FC42-820CC855A060}"/>
              </a:ext>
            </a:extLst>
          </p:cNvPr>
          <p:cNvSpPr txBox="1"/>
          <p:nvPr/>
        </p:nvSpPr>
        <p:spPr>
          <a:xfrm>
            <a:off x="0" y="6525344"/>
            <a:ext cx="3561360" cy="323165"/>
          </a:xfrm>
          <a:prstGeom prst="rect">
            <a:avLst/>
          </a:prstGeom>
          <a:noFill/>
        </p:spPr>
        <p:txBody>
          <a:bodyPr wrap="none" rtlCol="0">
            <a:spAutoFit/>
          </a:bodyPr>
          <a:lstStyle/>
          <a:p>
            <a:r>
              <a:rPr lang="en-US" sz="1500" b="0" dirty="0">
                <a:solidFill>
                  <a:schemeClr val="tx1"/>
                </a:solidFill>
                <a:latin typeface="+mn-lt"/>
              </a:rPr>
              <a:t>Kuemmel S et al. </a:t>
            </a:r>
            <a:r>
              <a:rPr lang="en-US" sz="1500" b="0" i="1" dirty="0">
                <a:solidFill>
                  <a:schemeClr val="tx1"/>
                </a:solidFill>
                <a:latin typeface="+mn-lt"/>
              </a:rPr>
              <a:t>BMC Cancer </a:t>
            </a:r>
            <a:r>
              <a:rPr lang="en-US" sz="1500" b="0" dirty="0">
                <a:solidFill>
                  <a:schemeClr val="tx1"/>
                </a:solidFill>
                <a:latin typeface="+mn-lt"/>
              </a:rPr>
              <a:t>2024;24:641.</a:t>
            </a:r>
          </a:p>
        </p:txBody>
      </p:sp>
      <p:pic>
        <p:nvPicPr>
          <p:cNvPr id="12" name="Picture 11" descr="A diagram of a medical procedure&#10;&#10;AI-generated content may be incorrect.">
            <a:extLst>
              <a:ext uri="{FF2B5EF4-FFF2-40B4-BE49-F238E27FC236}">
                <a16:creationId xmlns:a16="http://schemas.microsoft.com/office/drawing/2014/main" id="{F2BC955F-16A9-D06D-69CE-C35D9BB8EC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516" y="1937103"/>
            <a:ext cx="11598967" cy="3615262"/>
          </a:xfrm>
          <a:prstGeom prst="rect">
            <a:avLst/>
          </a:prstGeom>
        </p:spPr>
      </p:pic>
      <p:sp>
        <p:nvSpPr>
          <p:cNvPr id="3" name="TextBox 2">
            <a:extLst>
              <a:ext uri="{FF2B5EF4-FFF2-40B4-BE49-F238E27FC236}">
                <a16:creationId xmlns:a16="http://schemas.microsoft.com/office/drawing/2014/main" id="{95FA8FCA-C28D-1A98-06E2-5E908590C534}"/>
              </a:ext>
            </a:extLst>
          </p:cNvPr>
          <p:cNvSpPr txBox="1"/>
          <p:nvPr/>
        </p:nvSpPr>
        <p:spPr>
          <a:xfrm>
            <a:off x="300942" y="5657243"/>
            <a:ext cx="9544472" cy="323165"/>
          </a:xfrm>
          <a:prstGeom prst="rect">
            <a:avLst/>
          </a:prstGeom>
          <a:noFill/>
        </p:spPr>
        <p:txBody>
          <a:bodyPr wrap="none" rtlCol="0">
            <a:spAutoFit/>
          </a:bodyPr>
          <a:lstStyle/>
          <a:p>
            <a:r>
              <a:rPr lang="en-US" sz="1500" b="0" dirty="0">
                <a:solidFill>
                  <a:schemeClr val="tx1"/>
                </a:solidFill>
                <a:latin typeface="+mn-lt"/>
              </a:rPr>
              <a:t>LA = locally advanced; PH FDC SC = fixed-dosed combination of </a:t>
            </a:r>
            <a:r>
              <a:rPr lang="en-US" sz="1500" b="0" dirty="0" err="1">
                <a:solidFill>
                  <a:schemeClr val="tx1"/>
                </a:solidFill>
                <a:latin typeface="+mn-lt"/>
              </a:rPr>
              <a:t>pertuzumab</a:t>
            </a:r>
            <a:r>
              <a:rPr lang="en-US" sz="1500" b="0" dirty="0">
                <a:solidFill>
                  <a:schemeClr val="tx1"/>
                </a:solidFill>
                <a:latin typeface="+mn-lt"/>
              </a:rPr>
              <a:t> and trastuzumab for subcutaneous injection</a:t>
            </a:r>
          </a:p>
        </p:txBody>
      </p:sp>
    </p:spTree>
    <p:extLst>
      <p:ext uri="{BB962C8B-B14F-4D97-AF65-F5344CB8AC3E}">
        <p14:creationId xmlns:p14="http://schemas.microsoft.com/office/powerpoint/2010/main" val="2296394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37425-8D6C-5C71-1302-87F123D164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D41244-BA4E-DDA5-89BF-47A614E32989}"/>
              </a:ext>
            </a:extLst>
          </p:cNvPr>
          <p:cNvSpPr>
            <a:spLocks noGrp="1"/>
          </p:cNvSpPr>
          <p:nvPr>
            <p:ph type="title"/>
          </p:nvPr>
        </p:nvSpPr>
        <p:spPr>
          <a:xfrm>
            <a:off x="695400" y="404664"/>
            <a:ext cx="10358967" cy="1143000"/>
          </a:xfrm>
        </p:spPr>
        <p:txBody>
          <a:bodyPr/>
          <a:lstStyle/>
          <a:p>
            <a:pPr algn="l"/>
            <a:r>
              <a:rPr lang="en-US" dirty="0"/>
              <a:t>INAVO122: An Ongoing Phase III Study of Maintenance </a:t>
            </a:r>
            <a:r>
              <a:rPr lang="en-US" dirty="0" err="1"/>
              <a:t>Inavolisib</a:t>
            </a:r>
            <a:r>
              <a:rPr lang="en-US" dirty="0"/>
              <a:t> or Placebo with </a:t>
            </a:r>
            <a:r>
              <a:rPr lang="en-US" dirty="0" err="1"/>
              <a:t>Pertuzumab</a:t>
            </a:r>
            <a:r>
              <a:rPr lang="en-US" dirty="0"/>
              <a:t> and Trastuzumab for Patients with PIK3CA-Mutant, HER2-Positive Advanced Breast Cancer</a:t>
            </a:r>
            <a:br>
              <a:rPr lang="en-US" dirty="0"/>
            </a:br>
            <a:r>
              <a:rPr lang="en-US" dirty="0"/>
              <a:t> </a:t>
            </a:r>
          </a:p>
        </p:txBody>
      </p:sp>
      <p:pic>
        <p:nvPicPr>
          <p:cNvPr id="8" name="Picture 7" descr="A diagram of a patient's process&#10;&#10;AI-generated content may be incorrect.">
            <a:extLst>
              <a:ext uri="{FF2B5EF4-FFF2-40B4-BE49-F238E27FC236}">
                <a16:creationId xmlns:a16="http://schemas.microsoft.com/office/drawing/2014/main" id="{93E8D431-61D3-DD0B-E2E9-0079E4AA16B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02610" y="1700808"/>
            <a:ext cx="11786780" cy="3816424"/>
          </a:xfrm>
          <a:prstGeom prst="rect">
            <a:avLst/>
          </a:prstGeom>
        </p:spPr>
      </p:pic>
      <p:sp>
        <p:nvSpPr>
          <p:cNvPr id="9" name="Rectangle 8">
            <a:extLst>
              <a:ext uri="{FF2B5EF4-FFF2-40B4-BE49-F238E27FC236}">
                <a16:creationId xmlns:a16="http://schemas.microsoft.com/office/drawing/2014/main" id="{15C5BBAC-C0B6-A4EA-7268-65E014841CAD}"/>
              </a:ext>
            </a:extLst>
          </p:cNvPr>
          <p:cNvSpPr/>
          <p:nvPr/>
        </p:nvSpPr>
        <p:spPr bwMode="auto">
          <a:xfrm>
            <a:off x="263352" y="4941168"/>
            <a:ext cx="2448272" cy="5760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0" name="TextBox 9">
            <a:extLst>
              <a:ext uri="{FF2B5EF4-FFF2-40B4-BE49-F238E27FC236}">
                <a16:creationId xmlns:a16="http://schemas.microsoft.com/office/drawing/2014/main" id="{2E358975-F895-EFAC-6A19-98061B95FF5C}"/>
              </a:ext>
            </a:extLst>
          </p:cNvPr>
          <p:cNvSpPr txBox="1"/>
          <p:nvPr/>
        </p:nvSpPr>
        <p:spPr>
          <a:xfrm>
            <a:off x="0" y="6525344"/>
            <a:ext cx="3824317" cy="323165"/>
          </a:xfrm>
          <a:prstGeom prst="rect">
            <a:avLst/>
          </a:prstGeom>
          <a:noFill/>
        </p:spPr>
        <p:txBody>
          <a:bodyPr wrap="none" rtlCol="0">
            <a:spAutoFit/>
          </a:bodyPr>
          <a:lstStyle/>
          <a:p>
            <a:r>
              <a:rPr lang="en-US" sz="1500" b="0" dirty="0">
                <a:solidFill>
                  <a:schemeClr val="tx1"/>
                </a:solidFill>
                <a:latin typeface="+mn-lt"/>
              </a:rPr>
              <a:t>Swain SM et al. ASCO 2024;Abstract TPS1124. </a:t>
            </a:r>
          </a:p>
        </p:txBody>
      </p:sp>
    </p:spTree>
    <p:extLst>
      <p:ext uri="{BB962C8B-B14F-4D97-AF65-F5344CB8AC3E}">
        <p14:creationId xmlns:p14="http://schemas.microsoft.com/office/powerpoint/2010/main" val="3018979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91F69-A26D-FF78-D345-54BDCE2351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275C96-AD12-F20E-DAE3-189ED4AB8615}"/>
              </a:ext>
            </a:extLst>
          </p:cNvPr>
          <p:cNvSpPr>
            <a:spLocks noGrp="1"/>
          </p:cNvSpPr>
          <p:nvPr>
            <p:ph type="title"/>
          </p:nvPr>
        </p:nvSpPr>
        <p:spPr>
          <a:xfrm>
            <a:off x="916515" y="413791"/>
            <a:ext cx="9067917" cy="1143000"/>
          </a:xfrm>
        </p:spPr>
        <p:txBody>
          <a:bodyPr/>
          <a:lstStyle/>
          <a:p>
            <a:pPr algn="l"/>
            <a:r>
              <a:rPr lang="en-US" dirty="0"/>
              <a:t>Select Other Ongoing Trials in the Front-Line Setting for HR-Positive, HER2-Positive </a:t>
            </a:r>
            <a:r>
              <a:rPr lang="en-US" dirty="0" err="1"/>
              <a:t>mBC</a:t>
            </a:r>
            <a:r>
              <a:rPr lang="en-US" dirty="0"/>
              <a:t> </a:t>
            </a:r>
          </a:p>
        </p:txBody>
      </p:sp>
      <p:sp>
        <p:nvSpPr>
          <p:cNvPr id="7" name="TextBox 6">
            <a:extLst>
              <a:ext uri="{FF2B5EF4-FFF2-40B4-BE49-F238E27FC236}">
                <a16:creationId xmlns:a16="http://schemas.microsoft.com/office/drawing/2014/main" id="{F44112CD-4FEB-C36E-CA2F-F4A7D8909C12}"/>
              </a:ext>
            </a:extLst>
          </p:cNvPr>
          <p:cNvSpPr txBox="1"/>
          <p:nvPr/>
        </p:nvSpPr>
        <p:spPr>
          <a:xfrm>
            <a:off x="50912" y="6453336"/>
            <a:ext cx="3705823" cy="323165"/>
          </a:xfrm>
          <a:prstGeom prst="rect">
            <a:avLst/>
          </a:prstGeom>
          <a:noFill/>
        </p:spPr>
        <p:txBody>
          <a:bodyPr wrap="none" rtlCol="0">
            <a:spAutoFit/>
          </a:bodyPr>
          <a:lstStyle/>
          <a:p>
            <a:r>
              <a:rPr lang="en-US" sz="1500" b="0" dirty="0" err="1">
                <a:solidFill>
                  <a:schemeClr val="tx1"/>
                </a:solidFill>
                <a:latin typeface="+mn-lt"/>
              </a:rPr>
              <a:t>www.clinicaltrials</a:t>
            </a:r>
            <a:r>
              <a:rPr lang="en-US" sz="1500" b="0" err="1">
                <a:solidFill>
                  <a:schemeClr val="tx1"/>
                </a:solidFill>
                <a:latin typeface="+mn-lt"/>
              </a:rPr>
              <a:t>.</a:t>
            </a:r>
            <a:r>
              <a:rPr lang="en-US" sz="1500" b="0">
                <a:solidFill>
                  <a:schemeClr val="tx1"/>
                </a:solidFill>
                <a:latin typeface="+mn-lt"/>
              </a:rPr>
              <a:t>gov. Accessed </a:t>
            </a:r>
            <a:r>
              <a:rPr lang="en-US" sz="1500" b="0" dirty="0">
                <a:solidFill>
                  <a:schemeClr val="tx1"/>
                </a:solidFill>
                <a:latin typeface="+mn-lt"/>
              </a:rPr>
              <a:t>March 2026.</a:t>
            </a:r>
          </a:p>
        </p:txBody>
      </p:sp>
      <p:graphicFrame>
        <p:nvGraphicFramePr>
          <p:cNvPr id="4" name="Table 3">
            <a:extLst>
              <a:ext uri="{FF2B5EF4-FFF2-40B4-BE49-F238E27FC236}">
                <a16:creationId xmlns:a16="http://schemas.microsoft.com/office/drawing/2014/main" id="{E36553B5-66F9-834F-E680-9C35BA8BEA17}"/>
              </a:ext>
            </a:extLst>
          </p:cNvPr>
          <p:cNvGraphicFramePr>
            <a:graphicFrameLocks noGrp="1"/>
          </p:cNvGraphicFramePr>
          <p:nvPr>
            <p:extLst>
              <p:ext uri="{D42A27DB-BD31-4B8C-83A1-F6EECF244321}">
                <p14:modId xmlns:p14="http://schemas.microsoft.com/office/powerpoint/2010/main" val="2876344923"/>
              </p:ext>
            </p:extLst>
          </p:nvPr>
        </p:nvGraphicFramePr>
        <p:xfrm>
          <a:off x="767408" y="1844824"/>
          <a:ext cx="11017225" cy="3456385"/>
        </p:xfrm>
        <a:graphic>
          <a:graphicData uri="http://schemas.openxmlformats.org/drawingml/2006/table">
            <a:tbl>
              <a:tblPr firstRow="1" bandRow="1">
                <a:tableStyleId>{93296810-A885-4BE3-A3E7-6D5BEEA58F35}</a:tableStyleId>
              </a:tblPr>
              <a:tblGrid>
                <a:gridCol w="1872208">
                  <a:extLst>
                    <a:ext uri="{9D8B030D-6E8A-4147-A177-3AD203B41FA5}">
                      <a16:colId xmlns:a16="http://schemas.microsoft.com/office/drawing/2014/main" val="3046498658"/>
                    </a:ext>
                  </a:extLst>
                </a:gridCol>
                <a:gridCol w="1440160">
                  <a:extLst>
                    <a:ext uri="{9D8B030D-6E8A-4147-A177-3AD203B41FA5}">
                      <a16:colId xmlns:a16="http://schemas.microsoft.com/office/drawing/2014/main" val="3152977054"/>
                    </a:ext>
                  </a:extLst>
                </a:gridCol>
                <a:gridCol w="2664296">
                  <a:extLst>
                    <a:ext uri="{9D8B030D-6E8A-4147-A177-3AD203B41FA5}">
                      <a16:colId xmlns:a16="http://schemas.microsoft.com/office/drawing/2014/main" val="3438674738"/>
                    </a:ext>
                  </a:extLst>
                </a:gridCol>
                <a:gridCol w="5040561">
                  <a:extLst>
                    <a:ext uri="{9D8B030D-6E8A-4147-A177-3AD203B41FA5}">
                      <a16:colId xmlns:a16="http://schemas.microsoft.com/office/drawing/2014/main" val="2232146365"/>
                    </a:ext>
                  </a:extLst>
                </a:gridCol>
              </a:tblGrid>
              <a:tr h="547963">
                <a:tc>
                  <a:txBody>
                    <a:bodyPr/>
                    <a:lstStyle/>
                    <a:p>
                      <a:r>
                        <a:rPr lang="en-US" sz="2000" dirty="0"/>
                        <a:t>Trial identifier</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Phase </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Status</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Intervention</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273831959"/>
                  </a:ext>
                </a:extLst>
              </a:tr>
              <a:tr h="969474">
                <a:tc>
                  <a:txBody>
                    <a:bodyPr/>
                    <a:lstStyle/>
                    <a:p>
                      <a:r>
                        <a:rPr lang="en-US" sz="2000" dirty="0"/>
                        <a:t>NCT03304080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sz="2000" dirty="0"/>
                        <a:t>I/II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sz="2000" dirty="0"/>
                        <a:t>Active, not recruiting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r>
                        <a:rPr lang="en-US" sz="2000" dirty="0"/>
                        <a:t>Anastrozole + palbociclib + trastuzumab + </a:t>
                      </a:r>
                      <a:r>
                        <a:rPr lang="en-US" sz="2000" dirty="0" err="1"/>
                        <a:t>pertuzumab</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extLst>
                  <a:ext uri="{0D108BD9-81ED-4DB2-BD59-A6C34878D82A}">
                    <a16:rowId xmlns:a16="http://schemas.microsoft.com/office/drawing/2014/main" val="1324215712"/>
                  </a:ext>
                </a:extLst>
              </a:tr>
              <a:tr h="969474">
                <a:tc>
                  <a:txBody>
                    <a:bodyPr/>
                    <a:lstStyle/>
                    <a:p>
                      <a:r>
                        <a:rPr lang="en-US" sz="2000" dirty="0"/>
                        <a:t>FAVOR</a:t>
                      </a:r>
                    </a:p>
                    <a:p>
                      <a:r>
                        <a:rPr lang="en-US" sz="2000" dirty="0"/>
                        <a:t>(NCT04337658)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III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Not yet recruiting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err="1"/>
                        <a:t>Pertuzumab</a:t>
                      </a:r>
                      <a:r>
                        <a:rPr lang="en-US" sz="2000" dirty="0"/>
                        <a:t> + trastuzumab + </a:t>
                      </a:r>
                      <a:r>
                        <a:rPr lang="en-US" sz="2000" dirty="0" err="1"/>
                        <a:t>fulvestrant</a:t>
                      </a:r>
                      <a:endParaRPr lang="en-US" sz="2000" dirty="0"/>
                    </a:p>
                    <a:p>
                      <a:r>
                        <a:rPr lang="en-US" sz="2000" dirty="0" err="1"/>
                        <a:t>Pertuzumab</a:t>
                      </a:r>
                      <a:r>
                        <a:rPr lang="en-US" sz="2000" dirty="0"/>
                        <a:t> + trastuzumab + capecitabine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081928"/>
                  </a:ext>
                </a:extLst>
              </a:tr>
              <a:tr h="969474">
                <a:tc>
                  <a:txBody>
                    <a:bodyPr/>
                    <a:lstStyle/>
                    <a:p>
                      <a:r>
                        <a:rPr lang="en-US" sz="2000" dirty="0"/>
                        <a:t>NCT04646759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sz="2000" dirty="0"/>
                        <a:t>III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sz="2000" dirty="0"/>
                        <a:t>Recruiting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r>
                        <a:rPr lang="en-US" sz="2000" dirty="0" err="1"/>
                        <a:t>Fulvestrant</a:t>
                      </a:r>
                      <a:r>
                        <a:rPr lang="en-US" sz="2000" dirty="0"/>
                        <a:t> + </a:t>
                      </a:r>
                      <a:r>
                        <a:rPr lang="en-US" sz="2000" dirty="0" err="1"/>
                        <a:t>pyrotinib</a:t>
                      </a:r>
                      <a:endParaRPr lang="en-US" sz="2000" dirty="0"/>
                    </a:p>
                    <a:p>
                      <a:r>
                        <a:rPr lang="en-US" sz="2000" dirty="0"/>
                        <a:t>Capecitabine + </a:t>
                      </a:r>
                      <a:r>
                        <a:rPr lang="en-US" sz="2000" dirty="0" err="1"/>
                        <a:t>pyrotinib</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extLst>
                  <a:ext uri="{0D108BD9-81ED-4DB2-BD59-A6C34878D82A}">
                    <a16:rowId xmlns:a16="http://schemas.microsoft.com/office/drawing/2014/main" val="3116990228"/>
                  </a:ext>
                </a:extLst>
              </a:tr>
            </a:tbl>
          </a:graphicData>
        </a:graphic>
      </p:graphicFrame>
    </p:spTree>
    <p:extLst>
      <p:ext uri="{BB962C8B-B14F-4D97-AF65-F5344CB8AC3E}">
        <p14:creationId xmlns:p14="http://schemas.microsoft.com/office/powerpoint/2010/main" val="3747248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D373F-BE43-50DA-A2F3-0D50D4377D2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3422D99-8E1B-28E4-6350-FE5CF4F5EDCB}"/>
              </a:ext>
            </a:extLst>
          </p:cNvPr>
          <p:cNvSpPr/>
          <p:nvPr/>
        </p:nvSpPr>
        <p:spPr bwMode="auto">
          <a:xfrm>
            <a:off x="659396" y="5085184"/>
            <a:ext cx="10873208" cy="504056"/>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FC104C1-7346-65F6-85CD-8694F9A7F33D}"/>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F82BFAD3-F69C-24F1-80EA-108E818D670D}"/>
              </a:ext>
            </a:extLst>
          </p:cNvPr>
          <p:cNvSpPr>
            <a:spLocks noGrp="1"/>
          </p:cNvSpPr>
          <p:nvPr>
            <p:ph idx="1"/>
          </p:nvPr>
        </p:nvSpPr>
        <p:spPr>
          <a:xfrm>
            <a:off x="1055440" y="1052736"/>
            <a:ext cx="10009112" cy="4727456"/>
          </a:xfrm>
        </p:spPr>
        <p:txBody>
          <a:bodyPr/>
          <a:lstStyle/>
          <a:p>
            <a:pPr marL="98425" indent="0">
              <a:lnSpc>
                <a:spcPct val="100000"/>
              </a:lnSpc>
              <a:spcBef>
                <a:spcPts val="1200"/>
              </a:spcBef>
              <a:spcAft>
                <a:spcPts val="0"/>
              </a:spcAft>
              <a:buNone/>
            </a:pPr>
            <a:r>
              <a:rPr lang="en-US" sz="2500" dirty="0">
                <a:solidFill>
                  <a:schemeClr val="accent2"/>
                </a:solidFill>
              </a:rPr>
              <a:t>Introduction: </a:t>
            </a:r>
            <a:r>
              <a:rPr lang="en-US" sz="2500" dirty="0">
                <a:solidFill>
                  <a:schemeClr val="tx1"/>
                </a:solidFill>
              </a:rPr>
              <a:t>Biology of “Triple-Positive” Breast Cancer; Implications for Therapeutic Development</a:t>
            </a:r>
          </a:p>
          <a:p>
            <a:pPr marL="98425" indent="0">
              <a:lnSpc>
                <a:spcPct val="100000"/>
              </a:lnSpc>
              <a:spcBef>
                <a:spcPts val="1200"/>
              </a:spcBef>
              <a:spcAft>
                <a:spcPts val="0"/>
              </a:spcAft>
              <a:buNone/>
            </a:pPr>
            <a:r>
              <a:rPr lang="en-US" sz="2500" dirty="0">
                <a:solidFill>
                  <a:schemeClr val="accent2"/>
                </a:solidFill>
              </a:rPr>
              <a:t>Module 1: </a:t>
            </a:r>
            <a:r>
              <a:rPr lang="en-US" sz="2500" dirty="0">
                <a:solidFill>
                  <a:schemeClr val="tx1"/>
                </a:solidFill>
              </a:rPr>
              <a:t>Cases from the GMO Survey</a:t>
            </a:r>
          </a:p>
          <a:p>
            <a:pPr marL="98425" indent="0">
              <a:lnSpc>
                <a:spcPct val="100000"/>
              </a:lnSpc>
              <a:spcBef>
                <a:spcPts val="1200"/>
              </a:spcBef>
              <a:spcAft>
                <a:spcPts val="0"/>
              </a:spcAft>
              <a:buNone/>
            </a:pPr>
            <a:r>
              <a:rPr lang="en-US" sz="2500" dirty="0">
                <a:solidFill>
                  <a:schemeClr val="accent2"/>
                </a:solidFill>
              </a:rPr>
              <a:t>Module 2: </a:t>
            </a:r>
            <a:r>
              <a:rPr lang="en-US" sz="2500" dirty="0">
                <a:solidFill>
                  <a:schemeClr val="tx1"/>
                </a:solidFill>
              </a:rPr>
              <a:t>First-Line Therapy for Metastatic HER2-Positive Disease </a:t>
            </a:r>
          </a:p>
          <a:p>
            <a:pPr marL="98425" indent="0">
              <a:lnSpc>
                <a:spcPct val="100000"/>
              </a:lnSpc>
              <a:spcBef>
                <a:spcPts val="1200"/>
              </a:spcBef>
              <a:spcAft>
                <a:spcPts val="0"/>
              </a:spcAft>
              <a:buNone/>
            </a:pPr>
            <a:r>
              <a:rPr lang="en-US" sz="2500" dirty="0">
                <a:solidFill>
                  <a:schemeClr val="accent2"/>
                </a:solidFill>
              </a:rPr>
              <a:t>Module 3: </a:t>
            </a:r>
            <a:r>
              <a:rPr lang="en-US" sz="2500" dirty="0">
                <a:solidFill>
                  <a:schemeClr val="tx1"/>
                </a:solidFill>
              </a:rPr>
              <a:t>Cases from the GMO Survey</a:t>
            </a:r>
          </a:p>
          <a:p>
            <a:pPr marL="98425" indent="0">
              <a:lnSpc>
                <a:spcPct val="100000"/>
              </a:lnSpc>
              <a:spcBef>
                <a:spcPts val="1200"/>
              </a:spcBef>
              <a:spcAft>
                <a:spcPts val="0"/>
              </a:spcAft>
              <a:buNone/>
            </a:pPr>
            <a:r>
              <a:rPr lang="en-US" sz="2500" dirty="0">
                <a:solidFill>
                  <a:schemeClr val="accent2"/>
                </a:solidFill>
              </a:rPr>
              <a:t>Module 4a: </a:t>
            </a:r>
            <a:r>
              <a:rPr lang="en-US" sz="2500" b="1" kern="0" dirty="0">
                <a:solidFill>
                  <a:schemeClr val="tx1"/>
                </a:solidFill>
                <a:effectLst/>
                <a:latin typeface="Calibri" panose="020F0502020204030204" pitchFamily="34" charset="0"/>
                <a:ea typeface="Aptos" panose="020B0004020202020204" pitchFamily="34" charset="0"/>
                <a:cs typeface="Calibri" panose="020F0502020204030204" pitchFamily="34" charset="0"/>
              </a:rPr>
              <a:t>Maintenance Therapy for HR-Positive, HER2-Positive Disease</a:t>
            </a:r>
          </a:p>
          <a:p>
            <a:pPr marL="98425" indent="0">
              <a:lnSpc>
                <a:spcPct val="100000"/>
              </a:lnSpc>
              <a:spcBef>
                <a:spcPts val="1200"/>
              </a:spcBef>
              <a:spcAft>
                <a:spcPts val="0"/>
              </a:spcAft>
              <a:buNone/>
            </a:pPr>
            <a:r>
              <a:rPr lang="en-US" sz="2500" dirty="0">
                <a:solidFill>
                  <a:schemeClr val="accent2"/>
                </a:solidFill>
                <a:latin typeface="Calibri" panose="020F0502020204030204" pitchFamily="34" charset="0"/>
                <a:ea typeface="Aptos" panose="020B0004020202020204" pitchFamily="34" charset="0"/>
                <a:cs typeface="Calibri" panose="020F0502020204030204" pitchFamily="34" charset="0"/>
              </a:rPr>
              <a:t>Module 4b: </a:t>
            </a:r>
            <a:r>
              <a:rPr lang="en-US" sz="2500" dirty="0">
                <a:solidFill>
                  <a:schemeClr val="tx1"/>
                </a:solidFill>
                <a:latin typeface="Calibri" panose="020F0502020204030204" pitchFamily="34" charset="0"/>
                <a:ea typeface="Aptos" panose="020B0004020202020204" pitchFamily="34" charset="0"/>
                <a:cs typeface="Calibri" panose="020F0502020204030204" pitchFamily="34" charset="0"/>
              </a:rPr>
              <a:t>Maintenance Therapy for HR-Negative, HER2-Positive Disease</a:t>
            </a:r>
            <a:endParaRPr lang="en-US" sz="2500" b="1" kern="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98425" indent="0">
              <a:lnSpc>
                <a:spcPct val="100000"/>
              </a:lnSpc>
              <a:spcBef>
                <a:spcPts val="1200"/>
              </a:spcBef>
              <a:spcAft>
                <a:spcPts val="0"/>
              </a:spcAft>
              <a:buNone/>
            </a:pPr>
            <a:r>
              <a:rPr lang="en-US" sz="2500" dirty="0">
                <a:solidFill>
                  <a:schemeClr val="accent2"/>
                </a:solidFill>
                <a:latin typeface="Calibri" panose="020F0502020204030204" pitchFamily="34" charset="0"/>
                <a:ea typeface="Aptos" panose="020B0004020202020204" pitchFamily="34" charset="0"/>
                <a:cs typeface="Calibri" panose="020F0502020204030204" pitchFamily="34" charset="0"/>
              </a:rPr>
              <a:t>Module 5: </a:t>
            </a:r>
            <a:r>
              <a:rPr lang="en-US" sz="2500" dirty="0"/>
              <a:t>Ongoing Clinical Trials Attempting to Address These Decisions</a:t>
            </a:r>
            <a:endParaRPr lang="en-US" sz="2500" dirty="0">
              <a:solidFill>
                <a:schemeClr val="tx1"/>
              </a:solidFill>
            </a:endParaRPr>
          </a:p>
          <a:p>
            <a:pPr marL="98425" indent="0">
              <a:lnSpc>
                <a:spcPct val="100000"/>
              </a:lnSpc>
              <a:spcBef>
                <a:spcPts val="1200"/>
              </a:spcBef>
              <a:spcAft>
                <a:spcPts val="0"/>
              </a:spcAft>
              <a:buNone/>
            </a:pPr>
            <a:r>
              <a:rPr lang="en-US" sz="2500" dirty="0">
                <a:solidFill>
                  <a:schemeClr val="bg1"/>
                </a:solidFill>
              </a:rPr>
              <a:t>Module 6: Cases from the GMO Survey</a:t>
            </a:r>
          </a:p>
        </p:txBody>
      </p:sp>
    </p:spTree>
    <p:custDataLst>
      <p:tags r:id="rId1"/>
    </p:custDataLst>
    <p:extLst>
      <p:ext uri="{BB962C8B-B14F-4D97-AF65-F5344CB8AC3E}">
        <p14:creationId xmlns:p14="http://schemas.microsoft.com/office/powerpoint/2010/main" val="1352855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877458" y="1488852"/>
            <a:ext cx="9683038" cy="4316412"/>
          </a:xfrm>
        </p:spPr>
        <p:txBody>
          <a:bodyPr/>
          <a:lstStyle/>
          <a:p>
            <a:pPr marL="98425" indent="0">
              <a:buNone/>
            </a:pPr>
            <a:r>
              <a:rPr lang="en-US" sz="2200" dirty="0"/>
              <a:t>59 </a:t>
            </a:r>
            <a:r>
              <a:rPr lang="en-US" sz="2200" dirty="0" err="1"/>
              <a:t>yo</a:t>
            </a:r>
            <a:r>
              <a:rPr lang="en-US" sz="2200" dirty="0"/>
              <a:t> woman</a:t>
            </a:r>
          </a:p>
          <a:p>
            <a:r>
              <a:rPr lang="en-US" sz="2200" dirty="0"/>
              <a:t>Early stage breast cancer in 2007 (ER+, HER2 1+) s/p lumpectomy, chemo, RT. Did not tolerate tamoxifen.</a:t>
            </a:r>
          </a:p>
          <a:p>
            <a:r>
              <a:rPr lang="en-US" sz="2200" dirty="0"/>
              <a:t>Metastatic disease 2024 with chest wall mass: multiple therapies including </a:t>
            </a:r>
            <a:r>
              <a:rPr lang="en-US" sz="2200" dirty="0" err="1"/>
              <a:t>capivasertib</a:t>
            </a:r>
            <a:r>
              <a:rPr lang="en-US" sz="2200" dirty="0"/>
              <a:t>/ </a:t>
            </a:r>
            <a:r>
              <a:rPr lang="en-US" sz="2200" dirty="0" err="1"/>
              <a:t>fulvestrant</a:t>
            </a:r>
            <a:r>
              <a:rPr lang="en-US" sz="2200" dirty="0"/>
              <a:t> (PIK3+).</a:t>
            </a:r>
          </a:p>
          <a:p>
            <a:r>
              <a:rPr lang="en-US" sz="2200" dirty="0"/>
              <a:t>Most recent biopsy of the chest wall mass: ER+, PR-, HER2 3+.	</a:t>
            </a:r>
          </a:p>
          <a:p>
            <a:pPr marL="98425" indent="0">
              <a:buNone/>
            </a:pPr>
            <a:r>
              <a:rPr lang="en-US" sz="2200" dirty="0"/>
              <a:t>What will be your next treatment? No prior CDK. Would you recommend CDK4 and anti-HER2 maintenance treatment?</a:t>
            </a:r>
          </a:p>
        </p:txBody>
      </p:sp>
      <p:sp>
        <p:nvSpPr>
          <p:cNvPr id="6" name="TextBox 5">
            <a:extLst>
              <a:ext uri="{FF2B5EF4-FFF2-40B4-BE49-F238E27FC236}">
                <a16:creationId xmlns:a16="http://schemas.microsoft.com/office/drawing/2014/main" id="{0F56BE7B-AFC1-74B1-2E35-CC4893C862AA}"/>
              </a:ext>
            </a:extLst>
          </p:cNvPr>
          <p:cNvSpPr txBox="1"/>
          <p:nvPr/>
        </p:nvSpPr>
        <p:spPr>
          <a:xfrm>
            <a:off x="892360" y="197768"/>
            <a:ext cx="10360152" cy="926976"/>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Cases from General Medical Oncologists</a:t>
            </a:r>
          </a:p>
        </p:txBody>
      </p:sp>
    </p:spTree>
    <p:extLst>
      <p:ext uri="{BB962C8B-B14F-4D97-AF65-F5344CB8AC3E}">
        <p14:creationId xmlns:p14="http://schemas.microsoft.com/office/powerpoint/2010/main" val="2176785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877458" y="1488852"/>
            <a:ext cx="10207702" cy="4316412"/>
          </a:xfrm>
        </p:spPr>
        <p:txBody>
          <a:bodyPr/>
          <a:lstStyle/>
          <a:p>
            <a:pPr marL="98425" indent="0">
              <a:buNone/>
            </a:pPr>
            <a:r>
              <a:rPr lang="en-US" sz="2200" dirty="0"/>
              <a:t>56 </a:t>
            </a:r>
            <a:r>
              <a:rPr lang="en-US" sz="2200" dirty="0" err="1"/>
              <a:t>yo</a:t>
            </a:r>
            <a:r>
              <a:rPr lang="en-US" sz="2200" dirty="0"/>
              <a:t> woman </a:t>
            </a:r>
          </a:p>
          <a:p>
            <a:r>
              <a:rPr lang="en-US" sz="2200" dirty="0"/>
              <a:t>ER/PR-, HER2+, multiple sites of metastatic disease, including high burden visceral </a:t>
            </a:r>
            <a:r>
              <a:rPr lang="en-US" sz="2200" dirty="0" err="1"/>
              <a:t>mets</a:t>
            </a:r>
            <a:r>
              <a:rPr lang="en-US" sz="2200" dirty="0"/>
              <a:t>, bone and 7 small asymptomatic brain </a:t>
            </a:r>
            <a:r>
              <a:rPr lang="en-US" sz="2200" dirty="0" err="1"/>
              <a:t>mets</a:t>
            </a:r>
            <a:r>
              <a:rPr lang="en-US" sz="2200" dirty="0"/>
              <a:t>.   </a:t>
            </a:r>
          </a:p>
          <a:p>
            <a:pPr marL="98425" indent="0">
              <a:buNone/>
            </a:pPr>
            <a:r>
              <a:rPr lang="en-US" sz="2200" dirty="0"/>
              <a:t>What induction regimen would you recommend? Would you consider de-escalation after induction therapy? </a:t>
            </a:r>
            <a:br>
              <a:rPr lang="en-US" sz="2200" dirty="0"/>
            </a:br>
            <a:r>
              <a:rPr lang="en-US" sz="2200" dirty="0"/>
              <a:t>Any role for SRS or Gamma Knife?</a:t>
            </a:r>
          </a:p>
        </p:txBody>
      </p:sp>
      <p:sp>
        <p:nvSpPr>
          <p:cNvPr id="6" name="TextBox 5">
            <a:extLst>
              <a:ext uri="{FF2B5EF4-FFF2-40B4-BE49-F238E27FC236}">
                <a16:creationId xmlns:a16="http://schemas.microsoft.com/office/drawing/2014/main" id="{80D5A34E-4067-764D-FAA2-64D2695243FB}"/>
              </a:ext>
            </a:extLst>
          </p:cNvPr>
          <p:cNvSpPr txBox="1"/>
          <p:nvPr/>
        </p:nvSpPr>
        <p:spPr>
          <a:xfrm>
            <a:off x="892360" y="197768"/>
            <a:ext cx="10360152" cy="926976"/>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Cases from General Medical Oncologists</a:t>
            </a:r>
          </a:p>
        </p:txBody>
      </p:sp>
    </p:spTree>
    <p:extLst>
      <p:ext uri="{BB962C8B-B14F-4D97-AF65-F5344CB8AC3E}">
        <p14:creationId xmlns:p14="http://schemas.microsoft.com/office/powerpoint/2010/main" val="3933300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877458" y="1200820"/>
            <a:ext cx="10907174" cy="4316412"/>
          </a:xfrm>
        </p:spPr>
        <p:txBody>
          <a:bodyPr/>
          <a:lstStyle/>
          <a:p>
            <a:pPr marL="98425" indent="0">
              <a:spcBef>
                <a:spcPts val="192"/>
              </a:spcBef>
              <a:buNone/>
            </a:pPr>
            <a:r>
              <a:rPr lang="en-US" sz="2200" dirty="0"/>
              <a:t>78 yr old woman (second opinion)</a:t>
            </a:r>
          </a:p>
          <a:p>
            <a:pPr>
              <a:spcBef>
                <a:spcPts val="192"/>
              </a:spcBef>
            </a:pPr>
            <a:r>
              <a:rPr lang="en-US" sz="2200" dirty="0"/>
              <a:t>De novo metastatic right breast cancer. ER 80% PR 70% HER2 1+/FISH positive.</a:t>
            </a:r>
          </a:p>
          <a:p>
            <a:pPr>
              <a:spcBef>
                <a:spcPts val="192"/>
              </a:spcBef>
            </a:pPr>
            <a:r>
              <a:rPr lang="en-US" sz="2200" dirty="0"/>
              <a:t>Symptomatic bone Mets, right pleural effusion, rt pleural nodules and multiple liver Mets.</a:t>
            </a:r>
          </a:p>
          <a:p>
            <a:pPr>
              <a:spcBef>
                <a:spcPts val="192"/>
              </a:spcBef>
            </a:pPr>
            <a:r>
              <a:rPr lang="en-US" sz="2200" dirty="0"/>
              <a:t>Treatment: anastrozole and </a:t>
            </a:r>
            <a:r>
              <a:rPr lang="en-US" sz="2200" dirty="0" err="1"/>
              <a:t>ribociclib</a:t>
            </a:r>
            <a:r>
              <a:rPr lang="en-US" sz="2200" dirty="0"/>
              <a:t>. </a:t>
            </a:r>
          </a:p>
          <a:p>
            <a:pPr>
              <a:spcBef>
                <a:spcPts val="192"/>
              </a:spcBef>
            </a:pPr>
            <a:r>
              <a:rPr lang="en-US" sz="2200" dirty="0"/>
              <a:t>FISH was tested and was positive (end of Feb 2026).  </a:t>
            </a:r>
          </a:p>
          <a:p>
            <a:pPr>
              <a:spcBef>
                <a:spcPts val="192"/>
              </a:spcBef>
            </a:pPr>
            <a:r>
              <a:rPr lang="en-US" sz="2200" dirty="0"/>
              <a:t>NGS: FGFR1 amplification, ESR1 amplification (not mutation).  </a:t>
            </a:r>
          </a:p>
          <a:p>
            <a:pPr>
              <a:spcBef>
                <a:spcPts val="192"/>
              </a:spcBef>
            </a:pPr>
            <a:r>
              <a:rPr lang="en-US" sz="2200" dirty="0"/>
              <a:t>Pt has stable disease in anastrozole and </a:t>
            </a:r>
            <a:r>
              <a:rPr lang="en-US" sz="2200" dirty="0" err="1"/>
              <a:t>ribociclib</a:t>
            </a:r>
            <a:r>
              <a:rPr lang="en-US" sz="2200" dirty="0"/>
              <a:t> but now has HER2 positive disease. </a:t>
            </a:r>
          </a:p>
          <a:p>
            <a:pPr marL="98425" indent="0">
              <a:spcBef>
                <a:spcPts val="1200"/>
              </a:spcBef>
              <a:spcAft>
                <a:spcPts val="0"/>
              </a:spcAft>
              <a:buNone/>
            </a:pPr>
            <a:r>
              <a:rPr lang="en-US" sz="2200" dirty="0"/>
              <a:t>What treatment will you give?  </a:t>
            </a:r>
          </a:p>
          <a:p>
            <a:pPr marL="555625" indent="-457200">
              <a:spcBef>
                <a:spcPts val="0"/>
              </a:spcBef>
              <a:spcAft>
                <a:spcPts val="200"/>
              </a:spcAft>
              <a:buFont typeface="+mj-lt"/>
              <a:buAutoNum type="arabicPeriod"/>
            </a:pPr>
            <a:r>
              <a:rPr lang="en-US" sz="2200" dirty="0"/>
              <a:t>Paclitaxel, trastuzumab and </a:t>
            </a:r>
            <a:r>
              <a:rPr lang="en-US" sz="2200" dirty="0" err="1"/>
              <a:t>pertuzumab</a:t>
            </a:r>
            <a:r>
              <a:rPr lang="en-US" sz="2200" dirty="0"/>
              <a:t>   </a:t>
            </a:r>
          </a:p>
          <a:p>
            <a:pPr marL="555625" indent="-457200">
              <a:spcBef>
                <a:spcPts val="0"/>
              </a:spcBef>
              <a:spcAft>
                <a:spcPts val="200"/>
              </a:spcAft>
              <a:buFont typeface="+mj-lt"/>
              <a:buAutoNum type="arabicPeriod"/>
            </a:pPr>
            <a:r>
              <a:rPr lang="en-US" sz="2200" dirty="0"/>
              <a:t>Anastrozole, trastuzumab and </a:t>
            </a:r>
            <a:r>
              <a:rPr lang="en-US" sz="2200" dirty="0" err="1"/>
              <a:t>pertuzumab</a:t>
            </a:r>
            <a:r>
              <a:rPr lang="en-US" sz="2200" dirty="0"/>
              <a:t>   </a:t>
            </a:r>
          </a:p>
          <a:p>
            <a:pPr marL="555625" indent="-457200">
              <a:spcBef>
                <a:spcPts val="0"/>
              </a:spcBef>
              <a:spcAft>
                <a:spcPts val="200"/>
              </a:spcAft>
              <a:buFont typeface="+mj-lt"/>
              <a:buAutoNum type="arabicPeriod"/>
            </a:pPr>
            <a:r>
              <a:rPr lang="en-US" sz="2200" dirty="0"/>
              <a:t>PATINA trial — anastrozole, </a:t>
            </a:r>
            <a:r>
              <a:rPr lang="en-US" sz="2200" dirty="0" err="1"/>
              <a:t>palbo</a:t>
            </a:r>
            <a:r>
              <a:rPr lang="en-US" sz="2200" dirty="0"/>
              <a:t> and H and P	</a:t>
            </a:r>
          </a:p>
          <a:p>
            <a:pPr marL="98425" indent="0">
              <a:buNone/>
            </a:pPr>
            <a:r>
              <a:rPr lang="en-US" sz="2200" dirty="0"/>
              <a:t>What is the significance of ESR1 amplification? Same as ESR1 mutation? </a:t>
            </a:r>
          </a:p>
        </p:txBody>
      </p:sp>
      <p:sp>
        <p:nvSpPr>
          <p:cNvPr id="6" name="TextBox 5">
            <a:extLst>
              <a:ext uri="{FF2B5EF4-FFF2-40B4-BE49-F238E27FC236}">
                <a16:creationId xmlns:a16="http://schemas.microsoft.com/office/drawing/2014/main" id="{716277AC-3C6E-DDFA-8E58-F9E5D22AF85A}"/>
              </a:ext>
            </a:extLst>
          </p:cNvPr>
          <p:cNvSpPr txBox="1"/>
          <p:nvPr/>
        </p:nvSpPr>
        <p:spPr>
          <a:xfrm>
            <a:off x="892360" y="197768"/>
            <a:ext cx="10360152" cy="926976"/>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Cases from General Medical Oncologists</a:t>
            </a:r>
          </a:p>
        </p:txBody>
      </p:sp>
    </p:spTree>
    <p:extLst>
      <p:ext uri="{BB962C8B-B14F-4D97-AF65-F5344CB8AC3E}">
        <p14:creationId xmlns:p14="http://schemas.microsoft.com/office/powerpoint/2010/main" val="3113943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C5E00-5C03-1FB3-FB33-88373824524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1E3E50-303F-8426-2206-A4066C4457B4}"/>
              </a:ext>
            </a:extLst>
          </p:cNvPr>
          <p:cNvSpPr>
            <a:spLocks noGrp="1"/>
          </p:cNvSpPr>
          <p:nvPr>
            <p:ph idx="1"/>
          </p:nvPr>
        </p:nvSpPr>
        <p:spPr>
          <a:xfrm>
            <a:off x="877458" y="1155046"/>
            <a:ext cx="9683038" cy="4316412"/>
          </a:xfrm>
        </p:spPr>
        <p:txBody>
          <a:bodyPr/>
          <a:lstStyle/>
          <a:p>
            <a:pPr marL="98425" indent="0">
              <a:buNone/>
            </a:pPr>
            <a:r>
              <a:rPr lang="en-US" sz="2200" dirty="0"/>
              <a:t>43 </a:t>
            </a:r>
            <a:r>
              <a:rPr lang="en-US" sz="2200" dirty="0" err="1"/>
              <a:t>yo</a:t>
            </a:r>
            <a:r>
              <a:rPr lang="en-US" sz="2200" dirty="0"/>
              <a:t> woman</a:t>
            </a:r>
          </a:p>
          <a:p>
            <a:r>
              <a:rPr lang="en-US" sz="2200" dirty="0"/>
              <a:t>ER/PR+, HER2+ de novo metastatic breast cancer, minimally symptomatic bone and nodal metastases.  </a:t>
            </a:r>
          </a:p>
          <a:p>
            <a:r>
              <a:rPr lang="en-US" sz="2200" dirty="0"/>
              <a:t>1L induction THP for 6 cycles, then HP maintenance plus leuprolide and AI, remains NED for over 2 years.</a:t>
            </a:r>
          </a:p>
          <a:p>
            <a:r>
              <a:rPr lang="en-US" sz="2200" dirty="0"/>
              <a:t>2 years of zoledronic acid. </a:t>
            </a:r>
          </a:p>
          <a:p>
            <a:pPr marL="98425" indent="0">
              <a:buNone/>
            </a:pPr>
            <a:r>
              <a:rPr lang="en-US" sz="2200" dirty="0"/>
              <a:t>What 1L regimen and maintenance therapy would you use if she presented today? Would T-</a:t>
            </a:r>
            <a:r>
              <a:rPr lang="en-US" sz="2200" dirty="0" err="1"/>
              <a:t>DXd</a:t>
            </a:r>
            <a:r>
              <a:rPr lang="en-US" sz="2200" dirty="0"/>
              <a:t> + </a:t>
            </a:r>
            <a:r>
              <a:rPr lang="en-US" sz="2200" dirty="0" err="1"/>
              <a:t>pertuzumab</a:t>
            </a:r>
            <a:r>
              <a:rPr lang="en-US" sz="2200" dirty="0"/>
              <a:t> induction be appropriate? What about incorporating palbociclib into the endocrine therapy component given HR+ alongside HP maintenance per PATINA? </a:t>
            </a:r>
          </a:p>
        </p:txBody>
      </p:sp>
      <p:sp>
        <p:nvSpPr>
          <p:cNvPr id="6" name="TextBox 5">
            <a:extLst>
              <a:ext uri="{FF2B5EF4-FFF2-40B4-BE49-F238E27FC236}">
                <a16:creationId xmlns:a16="http://schemas.microsoft.com/office/drawing/2014/main" id="{6C16EC73-CD8B-BA5C-9D2E-FAF39A9DCCE5}"/>
              </a:ext>
            </a:extLst>
          </p:cNvPr>
          <p:cNvSpPr txBox="1"/>
          <p:nvPr/>
        </p:nvSpPr>
        <p:spPr>
          <a:xfrm>
            <a:off x="892360" y="197768"/>
            <a:ext cx="10360152" cy="926976"/>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Cases from General Medical Oncologists</a:t>
            </a:r>
          </a:p>
        </p:txBody>
      </p:sp>
    </p:spTree>
    <p:extLst>
      <p:ext uri="{BB962C8B-B14F-4D97-AF65-F5344CB8AC3E}">
        <p14:creationId xmlns:p14="http://schemas.microsoft.com/office/powerpoint/2010/main" val="3006012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C5E00-5C03-1FB3-FB33-88373824524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1E3E50-303F-8426-2206-A4066C4457B4}"/>
              </a:ext>
            </a:extLst>
          </p:cNvPr>
          <p:cNvSpPr>
            <a:spLocks noGrp="1"/>
          </p:cNvSpPr>
          <p:nvPr>
            <p:ph idx="1"/>
          </p:nvPr>
        </p:nvSpPr>
        <p:spPr>
          <a:xfrm>
            <a:off x="877458" y="1344836"/>
            <a:ext cx="9683038" cy="4316412"/>
          </a:xfrm>
        </p:spPr>
        <p:txBody>
          <a:bodyPr/>
          <a:lstStyle/>
          <a:p>
            <a:pPr marL="98425" indent="0">
              <a:buNone/>
            </a:pPr>
            <a:r>
              <a:rPr lang="en-US" sz="2200" dirty="0"/>
              <a:t>52 year old woman </a:t>
            </a:r>
          </a:p>
          <a:p>
            <a:r>
              <a:rPr lang="en-US" sz="2200" dirty="0"/>
              <a:t>Triple-positive inflammatory breast cancer.</a:t>
            </a:r>
          </a:p>
          <a:p>
            <a:r>
              <a:rPr lang="en-US" sz="2200" dirty="0"/>
              <a:t>Neoadjuvant TCHP, mastectomy, axillary dissection with positive nodes, radiation and T-DM1.</a:t>
            </a:r>
          </a:p>
          <a:p>
            <a:r>
              <a:rPr lang="en-US" sz="2200" dirty="0"/>
              <a:t>Relapsed 2 years later with intracranial-only disease.  </a:t>
            </a:r>
          </a:p>
          <a:p>
            <a:r>
              <a:rPr lang="en-US" sz="2200" dirty="0"/>
              <a:t>Very symptomatic in terms of headaches and unilateral weakness.	</a:t>
            </a:r>
          </a:p>
          <a:p>
            <a:r>
              <a:rPr lang="en-US" sz="2200" dirty="0"/>
              <a:t>This patient got HER2CLIMB regimen (plus brain RT given so symptomatic). This was prior to T-</a:t>
            </a:r>
            <a:r>
              <a:rPr lang="en-US" sz="2200" dirty="0" err="1"/>
              <a:t>DXd</a:t>
            </a:r>
            <a:r>
              <a:rPr lang="en-US" sz="2200" dirty="0"/>
              <a:t> trial.  </a:t>
            </a:r>
          </a:p>
          <a:p>
            <a:pPr marL="98425" indent="0">
              <a:buNone/>
            </a:pPr>
            <a:r>
              <a:rPr lang="en-US" sz="2200" dirty="0"/>
              <a:t>Would you use T-</a:t>
            </a:r>
            <a:r>
              <a:rPr lang="en-US" sz="2200" dirty="0" err="1"/>
              <a:t>DXd</a:t>
            </a:r>
            <a:r>
              <a:rPr lang="en-US" sz="2200" dirty="0"/>
              <a:t>/</a:t>
            </a:r>
            <a:r>
              <a:rPr lang="en-US" sz="2200" dirty="0" err="1"/>
              <a:t>pertuzumab</a:t>
            </a:r>
            <a:r>
              <a:rPr lang="en-US" sz="2200" dirty="0"/>
              <a:t> now?</a:t>
            </a:r>
          </a:p>
        </p:txBody>
      </p:sp>
      <p:sp>
        <p:nvSpPr>
          <p:cNvPr id="6" name="TextBox 5">
            <a:extLst>
              <a:ext uri="{FF2B5EF4-FFF2-40B4-BE49-F238E27FC236}">
                <a16:creationId xmlns:a16="http://schemas.microsoft.com/office/drawing/2014/main" id="{16EA1F51-2732-92E2-B926-34E87A864168}"/>
              </a:ext>
            </a:extLst>
          </p:cNvPr>
          <p:cNvSpPr txBox="1"/>
          <p:nvPr/>
        </p:nvSpPr>
        <p:spPr>
          <a:xfrm>
            <a:off x="892360" y="197768"/>
            <a:ext cx="10360152" cy="926976"/>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Cases from General Medical Oncologists</a:t>
            </a:r>
          </a:p>
        </p:txBody>
      </p:sp>
    </p:spTree>
    <p:extLst>
      <p:ext uri="{BB962C8B-B14F-4D97-AF65-F5344CB8AC3E}">
        <p14:creationId xmlns:p14="http://schemas.microsoft.com/office/powerpoint/2010/main" val="4204275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C5E00-5C03-1FB3-FB33-88373824524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1E3E50-303F-8426-2206-A4066C4457B4}"/>
              </a:ext>
            </a:extLst>
          </p:cNvPr>
          <p:cNvSpPr>
            <a:spLocks noGrp="1"/>
          </p:cNvSpPr>
          <p:nvPr>
            <p:ph idx="1"/>
          </p:nvPr>
        </p:nvSpPr>
        <p:spPr>
          <a:xfrm>
            <a:off x="877458" y="1556792"/>
            <a:ext cx="9683038" cy="4316412"/>
          </a:xfrm>
        </p:spPr>
        <p:txBody>
          <a:bodyPr/>
          <a:lstStyle/>
          <a:p>
            <a:pPr marL="98425" indent="0">
              <a:buNone/>
            </a:pPr>
            <a:r>
              <a:rPr lang="en-US" sz="2200" dirty="0"/>
              <a:t>72 </a:t>
            </a:r>
            <a:r>
              <a:rPr lang="en-US" sz="2200" dirty="0" err="1"/>
              <a:t>yo</a:t>
            </a:r>
            <a:r>
              <a:rPr lang="en-US" sz="2200" dirty="0"/>
              <a:t> woman</a:t>
            </a:r>
          </a:p>
          <a:p>
            <a:r>
              <a:rPr lang="en-US" sz="2200" dirty="0"/>
              <a:t>ER/PR+, HER2+ metastatic breast cancer asymptomatic liver and bone metastases </a:t>
            </a:r>
          </a:p>
          <a:p>
            <a:r>
              <a:rPr lang="en-US" sz="2200" dirty="0"/>
              <a:t>PMH: THP- HP + AI + </a:t>
            </a:r>
            <a:r>
              <a:rPr lang="en-US" sz="2200" dirty="0" err="1"/>
              <a:t>palbo</a:t>
            </a:r>
            <a:r>
              <a:rPr lang="en-US" sz="2200" dirty="0"/>
              <a:t>.</a:t>
            </a:r>
          </a:p>
          <a:p>
            <a:pPr marL="98425" indent="0">
              <a:buNone/>
            </a:pPr>
            <a:r>
              <a:rPr lang="en-US" sz="2200" dirty="0"/>
              <a:t>Today would faculty consider T-</a:t>
            </a:r>
            <a:r>
              <a:rPr lang="en-US" sz="2200" dirty="0" err="1"/>
              <a:t>DXd</a:t>
            </a:r>
            <a:r>
              <a:rPr lang="en-US" sz="2200" dirty="0"/>
              <a:t> + </a:t>
            </a:r>
            <a:r>
              <a:rPr lang="en-US" sz="2200" dirty="0" err="1"/>
              <a:t>Pertuzumab</a:t>
            </a:r>
            <a:r>
              <a:rPr lang="en-US" sz="2200" dirty="0"/>
              <a:t> until best response, then </a:t>
            </a:r>
            <a:r>
              <a:rPr lang="en-US" sz="2200" dirty="0" err="1"/>
              <a:t>Pertuzumab</a:t>
            </a:r>
            <a:r>
              <a:rPr lang="en-US" sz="2200" dirty="0"/>
              <a:t> plus AI and </a:t>
            </a:r>
            <a:r>
              <a:rPr lang="en-US" sz="2200" dirty="0" err="1"/>
              <a:t>palbo</a:t>
            </a:r>
            <a:r>
              <a:rPr lang="en-US" sz="2200" dirty="0"/>
              <a:t>?	</a:t>
            </a:r>
            <a:br>
              <a:rPr lang="en-US" sz="2200" dirty="0"/>
            </a:br>
            <a:r>
              <a:rPr lang="en-US" sz="2200" dirty="0"/>
              <a:t>Any role for CT DNA monitoring to guide de-escalation or discontinuation of maintenance therapy in this setting?</a:t>
            </a:r>
          </a:p>
        </p:txBody>
      </p:sp>
      <p:sp>
        <p:nvSpPr>
          <p:cNvPr id="6" name="TextBox 5">
            <a:extLst>
              <a:ext uri="{FF2B5EF4-FFF2-40B4-BE49-F238E27FC236}">
                <a16:creationId xmlns:a16="http://schemas.microsoft.com/office/drawing/2014/main" id="{142E3DB0-F77A-4F19-8747-587EC204610C}"/>
              </a:ext>
            </a:extLst>
          </p:cNvPr>
          <p:cNvSpPr txBox="1"/>
          <p:nvPr/>
        </p:nvSpPr>
        <p:spPr>
          <a:xfrm>
            <a:off x="892360" y="197768"/>
            <a:ext cx="10360152" cy="926976"/>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Cases from General Medical Oncologists</a:t>
            </a:r>
          </a:p>
        </p:txBody>
      </p:sp>
    </p:spTree>
    <p:extLst>
      <p:ext uri="{BB962C8B-B14F-4D97-AF65-F5344CB8AC3E}">
        <p14:creationId xmlns:p14="http://schemas.microsoft.com/office/powerpoint/2010/main" val="2862453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5D7B5-1DF9-41A6-328C-9E0582F487DA}"/>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D41D228F-35DA-7202-1BFC-429836B55F30}"/>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Andrew J Armstrong, MD,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ScM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Scott T Tagawa, MD, MS</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89AA8EA4-F21C-0AA6-5C55-F1C017D68833}"/>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39020EF1-2B98-F9E3-CD71-1BABDD6B4691}"/>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AE37589D-EB52-BBA0-1F55-031433FA5B93}"/>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BFD9303C-A6A6-E7D0-90AC-E00CC4D0208E}"/>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March 25,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7F3CFBB4-DAFE-2FC2-9CA3-B4DA8B7A27E5}"/>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925DC21E-AC8E-E1E5-152C-8EAB9485FE4B}"/>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Prostate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389491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790056"/>
            <a:ext cx="10791877" cy="1143000"/>
          </a:xfrm>
        </p:spPr>
        <p:txBody>
          <a:bodyPr/>
          <a:lstStyle/>
          <a:p>
            <a:r>
              <a:rPr lang="en-US" sz="3600" i="1" dirty="0"/>
              <a:t>Thank you for joining us! </a:t>
            </a:r>
            <a:br>
              <a:rPr lang="en-US" sz="3600" i="1" dirty="0"/>
            </a:br>
            <a:br>
              <a:rPr lang="en-US" sz="3600" i="1" dirty="0"/>
            </a:br>
            <a:r>
              <a:rPr lang="en-US" sz="3600" i="1" dirty="0"/>
              <a:t>Please take a moment to complete the survey currently up on Zoom. Your feedback is very important to us. </a:t>
            </a:r>
            <a:br>
              <a:rPr lang="en-US" sz="3600" i="1" dirty="0"/>
            </a:br>
            <a:r>
              <a:rPr lang="en-US" sz="3600" i="1" dirty="0"/>
              <a:t>The survey will remain open for </a:t>
            </a:r>
            <a:br>
              <a:rPr lang="en-US" sz="3600" i="1" dirty="0"/>
            </a:br>
            <a:r>
              <a:rPr lang="en-US" sz="3600" i="1" dirty="0"/>
              <a:t>5 minutes after the meeting ends. </a:t>
            </a:r>
            <a:br>
              <a:rPr lang="en-US" sz="3600" i="1" dirty="0"/>
            </a:br>
            <a:br>
              <a:rPr lang="en-US" sz="3600" i="1" dirty="0"/>
            </a:br>
            <a:r>
              <a:rPr lang="en-US" sz="3600" i="1" dirty="0"/>
              <a:t>Information on how to </a:t>
            </a:r>
            <a:r>
              <a:rPr lang="en-US" sz="3600" i="1"/>
              <a:t>obtain CME, ABIM </a:t>
            </a:r>
            <a:r>
              <a:rPr lang="en-US" sz="3600" i="1" dirty="0"/>
              <a:t>MOC </a:t>
            </a:r>
            <a:br>
              <a:rPr lang="en-US" sz="3600" i="1" dirty="0"/>
            </a:br>
            <a:r>
              <a:rPr lang="en-US" sz="3600" i="1" dirty="0"/>
              <a:t>and ABS credit is provided in the Zoom chat room. </a:t>
            </a:r>
            <a:br>
              <a:rPr lang="en-US" sz="3600" i="1" dirty="0"/>
            </a:br>
            <a:r>
              <a:rPr lang="en-US" sz="3600" i="1" dirty="0"/>
              <a:t>Attendees will also receive an email in 1 to 3 business days with these instructions.</a:t>
            </a:r>
          </a:p>
        </p:txBody>
      </p:sp>
    </p:spTree>
    <p:extLst>
      <p:ext uri="{BB962C8B-B14F-4D97-AF65-F5344CB8AC3E}">
        <p14:creationId xmlns:p14="http://schemas.microsoft.com/office/powerpoint/2010/main" val="318775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33420569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2141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Andrew J Armstrong, MD,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ScM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Scott T Tagawa, MD, MS</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March 25,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Prostate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9471295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Amir Fathi,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Eunice S Wang, MD</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March 26,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Menin Inhibitors for Acute Leukemias</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8874584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Aditya Bardia, MD, MPH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Erica Mayer, MD, MPH, FASCO</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March 31,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Oral SERDs for Breast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759993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Suresh S Ramalingam, MD</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Helena Yu,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April 7,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EGFR-Mutant Non-Small Cell Lung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429379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4083669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Save The Date</a:t>
            </a: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1143573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9202414" y="1262082"/>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52184" y="1262082"/>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262082"/>
            <a:ext cx="519364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Virginia F Borges, MD, </a:t>
            </a:r>
            <a:r>
              <a:rPr kumimoji="0" lang="en-US" sz="1600" b="1" i="0" u="none" strike="noStrike" kern="1200" cap="none" spc="0" normalizeH="0" baseline="0" noProof="0" dirty="0" err="1">
                <a:ln>
                  <a:noFill/>
                </a:ln>
                <a:solidFill>
                  <a:srgbClr val="000000"/>
                </a:solidFill>
                <a:effectLst/>
                <a:uLnTx/>
                <a:uFillTx/>
                <a:latin typeface="Calibri"/>
                <a:ea typeface="MS PGothic" charset="0"/>
              </a:rPr>
              <a:t>MMSc</a:t>
            </a:r>
            <a:endParaRPr kumimoji="0" lang="en-US" sz="1600" b="1"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 with Tenure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Robert F and Patricia Young Connor Endowed Chair </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in Young Women’s Breast Cancer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Deputy Division Head, Medical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Co-Director, Diane O’Connor Thompson</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Breast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Co-Director, Breast Cancer Research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Young Women’s Breast Cancer Translational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University of Colorado Anschutz Medical Campus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Aurora, Colorado</a:t>
            </a: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1262082"/>
            <a:ext cx="1371600" cy="1371600"/>
          </a:xfrm>
          <a:prstGeom prst="rect">
            <a:avLst/>
          </a:prstGeom>
        </p:spPr>
      </p:pic>
      <p:sp>
        <p:nvSpPr>
          <p:cNvPr id="6" name="Text Box 7">
            <a:extLst>
              <a:ext uri="{FF2B5EF4-FFF2-40B4-BE49-F238E27FC236}">
                <a16:creationId xmlns:a16="http://schemas.microsoft.com/office/drawing/2014/main" id="{FEB24FC6-E724-4A1D-6078-2C7FAD9F56DD}"/>
              </a:ext>
            </a:extLst>
          </p:cNvPr>
          <p:cNvSpPr txBox="1">
            <a:spLocks noChangeArrowheads="1"/>
          </p:cNvSpPr>
          <p:nvPr/>
        </p:nvSpPr>
        <p:spPr bwMode="auto">
          <a:xfrm>
            <a:off x="2054480" y="4581128"/>
            <a:ext cx="519364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Ian E Krop, MD, PhD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Cancer Center Director for Clinical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Medical Director, Clinical Trials Office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Yale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Chief Scientific Officer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Translational Breast Cancer Research Consortium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Haven, Connecticut</a:t>
            </a:r>
          </a:p>
        </p:txBody>
      </p:sp>
      <p:pic>
        <p:nvPicPr>
          <p:cNvPr id="9" name="Picture 8">
            <a:extLst>
              <a:ext uri="{FF2B5EF4-FFF2-40B4-BE49-F238E27FC236}">
                <a16:creationId xmlns:a16="http://schemas.microsoft.com/office/drawing/2014/main" id="{0E68A672-4053-93D0-8201-13080B8B77C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4581128"/>
            <a:ext cx="1371600" cy="1371600"/>
          </a:xfrm>
          <a:prstGeom prst="rect">
            <a:avLst/>
          </a:prstGeom>
        </p:spPr>
      </p:pic>
    </p:spTree>
    <p:extLst>
      <p:ext uri="{BB962C8B-B14F-4D97-AF65-F5344CB8AC3E}">
        <p14:creationId xmlns:p14="http://schemas.microsoft.com/office/powerpoint/2010/main" val="13985809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636912"/>
            <a:ext cx="10791877" cy="1143000"/>
          </a:xfrm>
        </p:spPr>
        <p:txBody>
          <a:bodyPr/>
          <a:lstStyle/>
          <a:p>
            <a:r>
              <a:rPr lang="en-US" sz="3600" i="1" dirty="0"/>
              <a:t>Thank you for joining us! Please take a moment </a:t>
            </a:r>
            <a:br>
              <a:rPr lang="en-US" sz="3600" i="1" dirty="0"/>
            </a:br>
            <a:r>
              <a:rPr lang="en-US" sz="3600" i="1" dirty="0"/>
              <a:t>to complete the survey currently up on Zoom. </a:t>
            </a:r>
            <a:br>
              <a:rPr lang="en-US" sz="3600" i="1" dirty="0"/>
            </a:br>
            <a:r>
              <a:rPr lang="en-US" sz="3600" i="1" dirty="0"/>
              <a:t>Your feedback is very important to us.</a:t>
            </a:r>
            <a:br>
              <a:rPr lang="en-US" sz="3600" i="1" dirty="0"/>
            </a:br>
            <a:br>
              <a:rPr lang="en-US" sz="3600" i="1" dirty="0"/>
            </a:br>
            <a:r>
              <a:rPr lang="en-US" sz="3600" i="1" dirty="0"/>
              <a:t>Information on how to </a:t>
            </a:r>
            <a:r>
              <a:rPr lang="en-US" sz="3600" i="1"/>
              <a:t>obtain CME, ABIM </a:t>
            </a:r>
            <a:r>
              <a:rPr lang="en-US" sz="3600" i="1" dirty="0"/>
              <a:t>MOC </a:t>
            </a:r>
            <a:br>
              <a:rPr lang="en-US" sz="3600" i="1" dirty="0"/>
            </a:br>
            <a:r>
              <a:rPr lang="en-US" sz="3600" i="1" dirty="0"/>
              <a:t>and ABS credit will be provided at the conclusion </a:t>
            </a:r>
            <a:br>
              <a:rPr lang="en-US" sz="3600" i="1" dirty="0"/>
            </a:br>
            <a:r>
              <a:rPr lang="en-US" sz="3600" i="1" dirty="0"/>
              <a:t>of the activity in the Zoom chat room. Attendees </a:t>
            </a:r>
            <a:br>
              <a:rPr lang="en-US" sz="3600" i="1" dirty="0"/>
            </a:br>
            <a:r>
              <a:rPr lang="en-US" sz="3600" i="1" dirty="0"/>
              <a:t>will also receive an email in 1 to 3 business days </a:t>
            </a:r>
            <a:br>
              <a:rPr lang="en-US" sz="3600" i="1" dirty="0"/>
            </a:br>
            <a:r>
              <a:rPr lang="en-US" sz="3600" i="1" dirty="0"/>
              <a:t>with these instructions.</a:t>
            </a:r>
          </a:p>
        </p:txBody>
      </p:sp>
    </p:spTree>
    <p:extLst>
      <p:ext uri="{BB962C8B-B14F-4D97-AF65-F5344CB8AC3E}">
        <p14:creationId xmlns:p14="http://schemas.microsoft.com/office/powerpoint/2010/main" val="17212502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23AF9-6A5B-E7E8-DF33-F43865F93D7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B785AD7-D4E9-EF42-3DDF-7E1295DCF01D}"/>
              </a:ext>
            </a:extLst>
          </p:cNvPr>
          <p:cNvSpPr>
            <a:spLocks noGrp="1" noChangeArrowheads="1"/>
          </p:cNvSpPr>
          <p:nvPr>
            <p:ph type="title"/>
          </p:nvPr>
        </p:nvSpPr>
        <p:spPr>
          <a:xfrm>
            <a:off x="-26623" y="453590"/>
            <a:ext cx="12192000" cy="1143000"/>
          </a:xfrm>
        </p:spPr>
        <p:txBody>
          <a:bodyPr wrap="square" anchor="ctr">
            <a:noAutofit/>
          </a:bodyPr>
          <a:lstStyle/>
          <a:p>
            <a:r>
              <a:rPr lang="en-US" sz="3600" dirty="0"/>
              <a:t>What Clinicians Want to Know: First-Line and </a:t>
            </a:r>
            <a:br>
              <a:rPr lang="en-US" sz="3600" dirty="0"/>
            </a:br>
            <a:r>
              <a:rPr lang="en-US" sz="3600" dirty="0"/>
              <a:t>Maintenance Therapy for Patients with ER-Positive, </a:t>
            </a:r>
            <a:br>
              <a:rPr lang="en-US" sz="3600" dirty="0"/>
            </a:br>
            <a:r>
              <a:rPr lang="en-US" sz="3600" dirty="0"/>
              <a:t>HER2-Positive Metastatic Breast Cancer</a:t>
            </a:r>
          </a:p>
        </p:txBody>
      </p:sp>
      <p:sp>
        <p:nvSpPr>
          <p:cNvPr id="12" name="Text Box 3">
            <a:extLst>
              <a:ext uri="{FF2B5EF4-FFF2-40B4-BE49-F238E27FC236}">
                <a16:creationId xmlns:a16="http://schemas.microsoft.com/office/drawing/2014/main" id="{0E1A62A9-5A05-C35B-1C75-CA7011524E06}"/>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B80C934-D9CD-E65D-802A-7876104B0D30}"/>
              </a:ext>
            </a:extLst>
          </p:cNvPr>
          <p:cNvSpPr txBox="1">
            <a:spLocks noChangeArrowheads="1"/>
          </p:cNvSpPr>
          <p:nvPr/>
        </p:nvSpPr>
        <p:spPr bwMode="auto">
          <a:xfrm>
            <a:off x="4652364" y="387097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24E696E-C7F3-D6F4-7A7D-5B031551F576}"/>
              </a:ext>
            </a:extLst>
          </p:cNvPr>
          <p:cNvSpPr txBox="1">
            <a:spLocks noChangeArrowheads="1"/>
          </p:cNvSpPr>
          <p:nvPr/>
        </p:nvSpPr>
        <p:spPr bwMode="auto">
          <a:xfrm>
            <a:off x="0" y="275887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March 18,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BE53842-790D-05CF-AE61-B475C1D0A7B8}"/>
              </a:ext>
            </a:extLst>
          </p:cNvPr>
          <p:cNvSpPr txBox="1">
            <a:spLocks noChangeArrowheads="1"/>
          </p:cNvSpPr>
          <p:nvPr/>
        </p:nvSpPr>
        <p:spPr bwMode="auto">
          <a:xfrm>
            <a:off x="0" y="17391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126DAED6-9220-3AFA-9B97-FCB0140E878D}"/>
              </a:ext>
            </a:extLst>
          </p:cNvPr>
          <p:cNvSpPr txBox="1">
            <a:spLocks noChangeArrowheads="1"/>
          </p:cNvSpPr>
          <p:nvPr/>
        </p:nvSpPr>
        <p:spPr bwMode="auto">
          <a:xfrm>
            <a:off x="157372" y="447686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Virginia F Borges, MD,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Ian E Krop, MD, PhD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976868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9202414" y="1262082"/>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752184" y="1262082"/>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262082"/>
            <a:ext cx="5193648"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Virginia F Borges, MD, </a:t>
            </a:r>
            <a:r>
              <a:rPr lang="en-US" sz="1600" dirty="0" err="1">
                <a:solidFill>
                  <a:srgbClr val="000000"/>
                </a:solidFill>
                <a:latin typeface="Calibri"/>
              </a:rPr>
              <a:t>MMSc</a:t>
            </a:r>
            <a:endParaRPr lang="en-US" sz="1600" dirty="0">
              <a:solidFill>
                <a:srgbClr val="000000"/>
              </a:solidFill>
              <a:latin typeface="Calibri"/>
            </a:endParaRPr>
          </a:p>
          <a:p>
            <a:pPr lvl="0">
              <a:lnSpc>
                <a:spcPts val="1850"/>
              </a:lnSpc>
              <a:defRPr/>
            </a:pPr>
            <a:r>
              <a:rPr lang="en-US" sz="1600" b="0" dirty="0">
                <a:solidFill>
                  <a:srgbClr val="000000"/>
                </a:solidFill>
                <a:latin typeface="Calibri"/>
              </a:rPr>
              <a:t>Professor of Medicine with Tenure</a:t>
            </a:r>
          </a:p>
          <a:p>
            <a:pPr lvl="0">
              <a:lnSpc>
                <a:spcPts val="1850"/>
              </a:lnSpc>
              <a:defRPr/>
            </a:pPr>
            <a:r>
              <a:rPr lang="en-US" sz="1600" b="0" dirty="0">
                <a:solidFill>
                  <a:srgbClr val="000000"/>
                </a:solidFill>
                <a:latin typeface="Calibri"/>
              </a:rPr>
              <a:t>Robert F and Patricia Young Connor Endowed </a:t>
            </a:r>
            <a:r>
              <a:rPr lang="en-US" sz="1600" b="0">
                <a:solidFill>
                  <a:srgbClr val="000000"/>
                </a:solidFill>
                <a:latin typeface="Calibri"/>
              </a:rPr>
              <a:t>Chair </a:t>
            </a:r>
            <a:br>
              <a:rPr lang="en-US" sz="1600" b="0">
                <a:solidFill>
                  <a:srgbClr val="000000"/>
                </a:solidFill>
                <a:latin typeface="Calibri"/>
              </a:rPr>
            </a:br>
            <a:r>
              <a:rPr lang="en-US" sz="1600" b="0">
                <a:solidFill>
                  <a:srgbClr val="000000"/>
                </a:solidFill>
                <a:latin typeface="Calibri"/>
              </a:rPr>
              <a:t>in </a:t>
            </a:r>
            <a:r>
              <a:rPr lang="en-US" sz="1600" b="0" dirty="0">
                <a:solidFill>
                  <a:srgbClr val="000000"/>
                </a:solidFill>
                <a:latin typeface="Calibri"/>
              </a:rPr>
              <a:t>Young Women’s Breast Cancer Research</a:t>
            </a:r>
          </a:p>
          <a:p>
            <a:pPr lvl="0">
              <a:lnSpc>
                <a:spcPts val="1850"/>
              </a:lnSpc>
              <a:defRPr/>
            </a:pPr>
            <a:r>
              <a:rPr lang="en-US" sz="1600" b="0" dirty="0">
                <a:solidFill>
                  <a:srgbClr val="000000"/>
                </a:solidFill>
                <a:latin typeface="Calibri"/>
              </a:rPr>
              <a:t>Deputy Division Head, Medical Oncology</a:t>
            </a:r>
          </a:p>
          <a:p>
            <a:pPr lvl="0">
              <a:lnSpc>
                <a:spcPts val="1850"/>
              </a:lnSpc>
              <a:defRPr/>
            </a:pPr>
            <a:r>
              <a:rPr lang="en-US" sz="1600" b="0" dirty="0">
                <a:solidFill>
                  <a:srgbClr val="000000"/>
                </a:solidFill>
                <a:latin typeface="Calibri"/>
              </a:rPr>
              <a:t>Co-Director, Diane O’Connor Thompson</a:t>
            </a:r>
          </a:p>
          <a:p>
            <a:pPr lvl="0">
              <a:lnSpc>
                <a:spcPts val="1850"/>
              </a:lnSpc>
              <a:defRPr/>
            </a:pPr>
            <a:r>
              <a:rPr lang="en-US" sz="1600" b="0" dirty="0">
                <a:solidFill>
                  <a:srgbClr val="000000"/>
                </a:solidFill>
                <a:latin typeface="Calibri"/>
              </a:rPr>
              <a:t>Breast Center</a:t>
            </a:r>
          </a:p>
          <a:p>
            <a:pPr lvl="0">
              <a:lnSpc>
                <a:spcPts val="1850"/>
              </a:lnSpc>
              <a:defRPr/>
            </a:pPr>
            <a:r>
              <a:rPr lang="en-US" sz="1600" b="0" dirty="0">
                <a:solidFill>
                  <a:srgbClr val="000000"/>
                </a:solidFill>
                <a:latin typeface="Calibri"/>
              </a:rPr>
              <a:t>Co-Director, Breast Cancer Research Program</a:t>
            </a:r>
          </a:p>
          <a:p>
            <a:pPr lvl="0">
              <a:lnSpc>
                <a:spcPts val="1850"/>
              </a:lnSpc>
              <a:defRPr/>
            </a:pPr>
            <a:r>
              <a:rPr lang="en-US" sz="1600" b="0" dirty="0">
                <a:solidFill>
                  <a:srgbClr val="000000"/>
                </a:solidFill>
                <a:latin typeface="Calibri"/>
              </a:rPr>
              <a:t>Director, Young Women’s Breast Cancer Translational Program</a:t>
            </a:r>
          </a:p>
          <a:p>
            <a:pPr lvl="0">
              <a:lnSpc>
                <a:spcPts val="1850"/>
              </a:lnSpc>
              <a:defRPr/>
            </a:pPr>
            <a:r>
              <a:rPr lang="en-US" sz="1600" b="0" dirty="0">
                <a:solidFill>
                  <a:srgbClr val="000000"/>
                </a:solidFill>
                <a:latin typeface="Calibri"/>
              </a:rPr>
              <a:t>University of Colorado Anschutz Medical Campus</a:t>
            </a:r>
          </a:p>
          <a:p>
            <a:pPr lvl="0">
              <a:lnSpc>
                <a:spcPts val="1850"/>
              </a:lnSpc>
              <a:defRPr/>
            </a:pPr>
            <a:r>
              <a:rPr lang="en-US" sz="1600" b="0" dirty="0">
                <a:solidFill>
                  <a:srgbClr val="000000"/>
                </a:solidFill>
                <a:latin typeface="Calibri"/>
              </a:rPr>
              <a:t>Aurora, Colorado</a:t>
            </a: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23392" y="1262082"/>
            <a:ext cx="1371600" cy="1371600"/>
          </a:xfrm>
          <a:prstGeom prst="rect">
            <a:avLst/>
          </a:prstGeom>
        </p:spPr>
      </p:pic>
      <p:sp>
        <p:nvSpPr>
          <p:cNvPr id="6" name="Text Box 7">
            <a:extLst>
              <a:ext uri="{FF2B5EF4-FFF2-40B4-BE49-F238E27FC236}">
                <a16:creationId xmlns:a16="http://schemas.microsoft.com/office/drawing/2014/main" id="{FEB24FC6-E724-4A1D-6078-2C7FAD9F56DD}"/>
              </a:ext>
            </a:extLst>
          </p:cNvPr>
          <p:cNvSpPr txBox="1">
            <a:spLocks noChangeArrowheads="1"/>
          </p:cNvSpPr>
          <p:nvPr/>
        </p:nvSpPr>
        <p:spPr bwMode="auto">
          <a:xfrm>
            <a:off x="2054480" y="4581128"/>
            <a:ext cx="5193648"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Ian E Krop, MD, PhD</a:t>
            </a:r>
          </a:p>
          <a:p>
            <a:pPr lvl="0">
              <a:lnSpc>
                <a:spcPts val="1850"/>
              </a:lnSpc>
              <a:defRPr/>
            </a:pPr>
            <a:r>
              <a:rPr lang="en-US" sz="1600" b="0" dirty="0">
                <a:solidFill>
                  <a:srgbClr val="000000"/>
                </a:solidFill>
                <a:latin typeface="Calibri"/>
              </a:rPr>
              <a:t>Associate Cancer Center Director for Clinical Research</a:t>
            </a:r>
          </a:p>
          <a:p>
            <a:pPr lvl="0">
              <a:lnSpc>
                <a:spcPts val="1850"/>
              </a:lnSpc>
              <a:defRPr/>
            </a:pPr>
            <a:r>
              <a:rPr lang="en-US" sz="1600" b="0" dirty="0">
                <a:solidFill>
                  <a:srgbClr val="000000"/>
                </a:solidFill>
                <a:latin typeface="Calibri"/>
              </a:rPr>
              <a:t>Medical Director, Clinical Trials Office</a:t>
            </a:r>
          </a:p>
          <a:p>
            <a:pPr lvl="0">
              <a:lnSpc>
                <a:spcPts val="1850"/>
              </a:lnSpc>
              <a:defRPr/>
            </a:pPr>
            <a:r>
              <a:rPr lang="en-US" sz="1600" b="0" dirty="0">
                <a:solidFill>
                  <a:srgbClr val="000000"/>
                </a:solidFill>
                <a:latin typeface="Calibri"/>
              </a:rPr>
              <a:t>Yale Cancer Center</a:t>
            </a:r>
          </a:p>
          <a:p>
            <a:pPr lvl="0">
              <a:lnSpc>
                <a:spcPts val="1850"/>
              </a:lnSpc>
              <a:defRPr/>
            </a:pPr>
            <a:r>
              <a:rPr lang="en-US" sz="1600" b="0" dirty="0">
                <a:solidFill>
                  <a:srgbClr val="000000"/>
                </a:solidFill>
                <a:latin typeface="Calibri"/>
              </a:rPr>
              <a:t>Chief Scientific Officer</a:t>
            </a:r>
          </a:p>
          <a:p>
            <a:pPr lvl="0">
              <a:lnSpc>
                <a:spcPts val="1850"/>
              </a:lnSpc>
              <a:defRPr/>
            </a:pPr>
            <a:r>
              <a:rPr lang="en-US" sz="1600" b="0" dirty="0">
                <a:solidFill>
                  <a:srgbClr val="000000"/>
                </a:solidFill>
                <a:latin typeface="Calibri"/>
              </a:rPr>
              <a:t>Translational Breast Cancer Research Consortium</a:t>
            </a:r>
          </a:p>
          <a:p>
            <a:pPr lvl="0">
              <a:lnSpc>
                <a:spcPts val="1850"/>
              </a:lnSpc>
              <a:defRPr/>
            </a:pPr>
            <a:r>
              <a:rPr lang="en-US" sz="1600" b="0" dirty="0">
                <a:solidFill>
                  <a:srgbClr val="000000"/>
                </a:solidFill>
                <a:latin typeface="Calibri"/>
              </a:rPr>
              <a:t>New Haven, Connecticut</a:t>
            </a:r>
          </a:p>
        </p:txBody>
      </p:sp>
      <p:pic>
        <p:nvPicPr>
          <p:cNvPr id="9" name="Picture 8">
            <a:extLst>
              <a:ext uri="{FF2B5EF4-FFF2-40B4-BE49-F238E27FC236}">
                <a16:creationId xmlns:a16="http://schemas.microsoft.com/office/drawing/2014/main" id="{0E68A672-4053-93D0-8201-13080B8B77CB}"/>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23392" y="4581128"/>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94673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183490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7262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Andrew J Armstrong, MD,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ScM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Scott T Tagawa, MD, MS</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March 25,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Prostate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906151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Amir Fathi,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Eunice S Wang, MD</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March 26,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Menin Inhibitors for Acute Leukemias</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67673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Aditya Bardia, MD, MPH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Erica Mayer, MD, MPH, FASCO</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March 31,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Oral SERDs for Breast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570695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Suresh S Ramalingam, MD</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Helena Yu,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April 7,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EGFR-Mutant Non-Small Cell Lung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491429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556792"/>
            <a:ext cx="10588976" cy="4799013"/>
          </a:xfrm>
        </p:spPr>
        <p:txBody>
          <a:bodyPr/>
          <a:lstStyle/>
          <a:p>
            <a:pPr marL="98425" indent="0">
              <a:buNone/>
            </a:pPr>
            <a:r>
              <a:rPr lang="en-US" sz="2500" b="0" dirty="0">
                <a:solidFill>
                  <a:schemeClr val="tx1"/>
                </a:solidFill>
              </a:rPr>
              <a:t>This activity is supported by an educational grant from Pfizer Inc.</a:t>
            </a:r>
          </a:p>
        </p:txBody>
      </p:sp>
    </p:spTree>
    <p:extLst>
      <p:ext uri="{BB962C8B-B14F-4D97-AF65-F5344CB8AC3E}">
        <p14:creationId xmlns:p14="http://schemas.microsoft.com/office/powerpoint/2010/main" val="3080107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3710019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Save The Date</a:t>
            </a: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1164956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6A1F3-2720-403C-8044-EDDBA8C8C3C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833D8-4142-1A91-060B-137881E024D7}"/>
              </a:ext>
            </a:extLst>
          </p:cNvPr>
          <p:cNvSpPr>
            <a:spLocks noGrp="1" noChangeArrowheads="1"/>
          </p:cNvSpPr>
          <p:nvPr>
            <p:ph type="title"/>
          </p:nvPr>
        </p:nvSpPr>
        <p:spPr>
          <a:xfrm>
            <a:off x="-26623" y="453590"/>
            <a:ext cx="12192000" cy="1143000"/>
          </a:xfrm>
        </p:spPr>
        <p:txBody>
          <a:bodyPr wrap="square" anchor="ctr">
            <a:noAutofit/>
          </a:bodyPr>
          <a:lstStyle/>
          <a:p>
            <a:r>
              <a:rPr lang="en-US" sz="3600" dirty="0"/>
              <a:t>What Clinicians Want to Know: First-Line and </a:t>
            </a:r>
            <a:br>
              <a:rPr lang="en-US" sz="3600" dirty="0"/>
            </a:br>
            <a:r>
              <a:rPr lang="en-US" sz="3600" dirty="0"/>
              <a:t>Maintenance Therapy for Patients with ER-Positive, </a:t>
            </a:r>
            <a:br>
              <a:rPr lang="en-US" sz="3600" dirty="0"/>
            </a:br>
            <a:r>
              <a:rPr lang="en-US" sz="3600" dirty="0"/>
              <a:t>HER2-Positive Metastatic Breast Cancer</a:t>
            </a:r>
          </a:p>
        </p:txBody>
      </p:sp>
      <p:sp>
        <p:nvSpPr>
          <p:cNvPr id="12" name="Text Box 3">
            <a:extLst>
              <a:ext uri="{FF2B5EF4-FFF2-40B4-BE49-F238E27FC236}">
                <a16:creationId xmlns:a16="http://schemas.microsoft.com/office/drawing/2014/main" id="{1A4F49C0-6403-9073-DEF5-BE4227E19527}"/>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6AF51360-4B8A-FA7D-BA09-0BDC15EE52A1}"/>
              </a:ext>
            </a:extLst>
          </p:cNvPr>
          <p:cNvSpPr txBox="1">
            <a:spLocks noChangeArrowheads="1"/>
          </p:cNvSpPr>
          <p:nvPr/>
        </p:nvSpPr>
        <p:spPr bwMode="auto">
          <a:xfrm>
            <a:off x="4652364" y="387097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1D179443-D3B2-7704-6041-00BF3CA21EFD}"/>
              </a:ext>
            </a:extLst>
          </p:cNvPr>
          <p:cNvSpPr txBox="1">
            <a:spLocks noChangeArrowheads="1"/>
          </p:cNvSpPr>
          <p:nvPr/>
        </p:nvSpPr>
        <p:spPr bwMode="auto">
          <a:xfrm>
            <a:off x="0" y="275887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March 18,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927E6E1-D591-5B14-1F20-8DA664D74112}"/>
              </a:ext>
            </a:extLst>
          </p:cNvPr>
          <p:cNvSpPr txBox="1">
            <a:spLocks noChangeArrowheads="1"/>
          </p:cNvSpPr>
          <p:nvPr/>
        </p:nvSpPr>
        <p:spPr bwMode="auto">
          <a:xfrm>
            <a:off x="0" y="17391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4260E90C-21BB-ADC6-D5AD-B34549B11D02}"/>
              </a:ext>
            </a:extLst>
          </p:cNvPr>
          <p:cNvSpPr txBox="1">
            <a:spLocks noChangeArrowheads="1"/>
          </p:cNvSpPr>
          <p:nvPr/>
        </p:nvSpPr>
        <p:spPr bwMode="auto">
          <a:xfrm>
            <a:off x="157372" y="447686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Virginia F Borges, MD,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Ian E Krop, MD, PhD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2477843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Borges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extLst>
              <p:ext uri="{D42A27DB-BD31-4B8C-83A1-F6EECF244321}">
                <p14:modId xmlns:p14="http://schemas.microsoft.com/office/powerpoint/2010/main" val="1412380280"/>
              </p:ext>
            </p:extLst>
          </p:nvPr>
        </p:nvGraphicFramePr>
        <p:xfrm>
          <a:off x="1295300" y="2023629"/>
          <a:ext cx="9601398" cy="3277581"/>
        </p:xfrm>
        <a:graphic>
          <a:graphicData uri="http://schemas.openxmlformats.org/drawingml/2006/table">
            <a:tbl>
              <a:tblPr firstRow="1" bandRow="1">
                <a:tableStyleId>{F2DE63D5-997A-4646-A377-4702673A728D}</a:tableStyleId>
              </a:tblPr>
              <a:tblGrid>
                <a:gridCol w="2904654">
                  <a:extLst>
                    <a:ext uri="{9D8B030D-6E8A-4147-A177-3AD203B41FA5}">
                      <a16:colId xmlns:a16="http://schemas.microsoft.com/office/drawing/2014/main" val="20000"/>
                    </a:ext>
                  </a:extLst>
                </a:gridCol>
                <a:gridCol w="6696744">
                  <a:extLst>
                    <a:ext uri="{9D8B030D-6E8A-4147-A177-3AD203B41FA5}">
                      <a16:colId xmlns:a16="http://schemas.microsoft.com/office/drawing/2014/main" val="2117869244"/>
                    </a:ext>
                  </a:extLst>
                </a:gridCol>
              </a:tblGrid>
              <a:tr h="1092527">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Gilead Sciences Inc,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92527">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Gilead Sciences Inc, Olema Oncology,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5312302"/>
                  </a:ext>
                </a:extLst>
              </a:tr>
              <a:tr h="1092527">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Gilead Sciences Inc, Merck, Olema Oncology,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8848338"/>
                  </a:ext>
                </a:extLst>
              </a:tr>
            </a:tbl>
          </a:graphicData>
        </a:graphic>
      </p:graphicFrame>
    </p:spTree>
    <p:custDataLst>
      <p:tags r:id="rId1"/>
    </p:custDataLst>
    <p:extLst>
      <p:ext uri="{BB962C8B-B14F-4D97-AF65-F5344CB8AC3E}">
        <p14:creationId xmlns:p14="http://schemas.microsoft.com/office/powerpoint/2010/main" val="478504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9E662-E10E-D7FA-07AC-A35ED8200C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AB351-9D38-EAD6-07CC-757DA135D05B}"/>
              </a:ext>
            </a:extLst>
          </p:cNvPr>
          <p:cNvSpPr>
            <a:spLocks noGrp="1"/>
          </p:cNvSpPr>
          <p:nvPr>
            <p:ph type="title"/>
          </p:nvPr>
        </p:nvSpPr>
        <p:spPr>
          <a:xfrm>
            <a:off x="916516" y="0"/>
            <a:ext cx="10358967" cy="1223590"/>
          </a:xfrm>
        </p:spPr>
        <p:txBody>
          <a:bodyPr/>
          <a:lstStyle/>
          <a:p>
            <a:r>
              <a:rPr lang="en-US" sz="3200" dirty="0">
                <a:solidFill>
                  <a:srgbClr val="0432FF"/>
                </a:solidFill>
              </a:rPr>
              <a:t>Dr Krop — Disclosures</a:t>
            </a:r>
          </a:p>
        </p:txBody>
      </p:sp>
      <p:graphicFrame>
        <p:nvGraphicFramePr>
          <p:cNvPr id="4" name="Content Placeholder 3">
            <a:extLst>
              <a:ext uri="{FF2B5EF4-FFF2-40B4-BE49-F238E27FC236}">
                <a16:creationId xmlns:a16="http://schemas.microsoft.com/office/drawing/2014/main" id="{B2728591-1D66-868B-96E4-7153236A86EF}"/>
              </a:ext>
            </a:extLst>
          </p:cNvPr>
          <p:cNvGraphicFramePr>
            <a:graphicFrameLocks/>
          </p:cNvGraphicFramePr>
          <p:nvPr>
            <p:extLst>
              <p:ext uri="{D42A27DB-BD31-4B8C-83A1-F6EECF244321}">
                <p14:modId xmlns:p14="http://schemas.microsoft.com/office/powerpoint/2010/main" val="956945154"/>
              </p:ext>
            </p:extLst>
          </p:nvPr>
        </p:nvGraphicFramePr>
        <p:xfrm>
          <a:off x="1223292" y="1628253"/>
          <a:ext cx="9745414" cy="4032449"/>
        </p:xfrm>
        <a:graphic>
          <a:graphicData uri="http://schemas.openxmlformats.org/drawingml/2006/table">
            <a:tbl>
              <a:tblPr firstRow="1" bandRow="1">
                <a:tableStyleId>{F2DE63D5-997A-4646-A377-4702673A728D}</a:tableStyleId>
              </a:tblPr>
              <a:tblGrid>
                <a:gridCol w="3504556">
                  <a:extLst>
                    <a:ext uri="{9D8B030D-6E8A-4147-A177-3AD203B41FA5}">
                      <a16:colId xmlns:a16="http://schemas.microsoft.com/office/drawing/2014/main" val="20000"/>
                    </a:ext>
                  </a:extLst>
                </a:gridCol>
                <a:gridCol w="6240858">
                  <a:extLst>
                    <a:ext uri="{9D8B030D-6E8A-4147-A177-3AD203B41FA5}">
                      <a16:colId xmlns:a16="http://schemas.microsoft.com/office/drawing/2014/main" val="2117869244"/>
                    </a:ext>
                  </a:extLst>
                </a:gridCol>
              </a:tblGrid>
              <a:tr h="1213892">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Bristol Myers Squibb, Daiichi Sankyo Inc, EMD Serono Inc, Genentech, a member of the Roche Group, Lilly, </a:t>
                      </a:r>
                      <a:r>
                        <a:rPr lang="en-US" sz="1800" b="0" dirty="0" err="1">
                          <a:solidFill>
                            <a:schemeClr val="tx1"/>
                          </a:solidFill>
                        </a:rPr>
                        <a:t>Seagen</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39519">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ALX Oncology, AstraZeneca Pharmaceuticals LP, Genentech, a member of the Roche Group, Halda Therapeutics,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2626620"/>
                  </a:ext>
                </a:extLst>
              </a:tr>
              <a:tr h="939519">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56753536"/>
                  </a:ext>
                </a:extLst>
              </a:tr>
              <a:tr h="939519">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Novartis, </a:t>
                      </a:r>
                      <a:r>
                        <a:rPr lang="en-US" sz="1800" b="0" dirty="0" err="1">
                          <a:solidFill>
                            <a:schemeClr val="tx1"/>
                          </a:solidFill>
                        </a:rPr>
                        <a:t>Seagen</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6508174"/>
                  </a:ext>
                </a:extLst>
              </a:tr>
            </a:tbl>
          </a:graphicData>
        </a:graphic>
      </p:graphicFrame>
    </p:spTree>
    <p:custDataLst>
      <p:tags r:id="rId1"/>
    </p:custDataLst>
    <p:extLst>
      <p:ext uri="{BB962C8B-B14F-4D97-AF65-F5344CB8AC3E}">
        <p14:creationId xmlns:p14="http://schemas.microsoft.com/office/powerpoint/2010/main" val="2080456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33235"/>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222275"/>
            <a:ext cx="10358967" cy="4799013"/>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a:solidFill>
                  <a:schemeClr val="tx1"/>
                </a:solidFill>
                <a:latin typeface="Calibri" panose="020F0502020204030204" pitchFamily="34" charset="0"/>
              </a:rPr>
              <a:t>, Biotheranostics Inc, </a:t>
            </a:r>
            <a:r>
              <a:rPr lang="en-US" sz="1850" b="0" dirty="0">
                <a:solidFill>
                  <a:schemeClr val="tx1"/>
                </a:solidFill>
                <a:latin typeface="Calibri" panose="020F0502020204030204" pitchFamily="34" charset="0"/>
              </a:rPr>
              <a:t>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 Revolution Medicines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3505535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10532290" cy="1323951"/>
          </a:xfrm>
        </p:spPr>
        <p:txBody>
          <a:bodyPr/>
          <a:lstStyle/>
          <a:p>
            <a:pPr marL="98425" indent="0">
              <a:buNone/>
            </a:pPr>
            <a:r>
              <a:rPr lang="en-US" sz="2500" b="0" dirty="0">
                <a:solidFill>
                  <a:schemeClr val="tx1"/>
                </a:solidFill>
              </a:rPr>
              <a:t>This activity is supported by an educational grant from Pfizer Inc.</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buNone/>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a:t>
            </a:r>
            <a:r>
              <a:rPr lang="en-US" sz="2500" b="0" kern="0" dirty="0"/>
              <a:t>financial relationships to </a:t>
            </a: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p:cNvSpPr>
            <a:spLocks noGrp="1"/>
          </p:cNvSpPr>
          <p:nvPr>
            <p:ph idx="1"/>
          </p:nvPr>
        </p:nvSpPr>
        <p:spPr>
          <a:xfrm>
            <a:off x="1055440" y="1052736"/>
            <a:ext cx="10009112" cy="4727456"/>
          </a:xfrm>
        </p:spPr>
        <p:txBody>
          <a:bodyPr/>
          <a:lstStyle/>
          <a:p>
            <a:pPr marL="98425" indent="0">
              <a:lnSpc>
                <a:spcPct val="100000"/>
              </a:lnSpc>
              <a:spcBef>
                <a:spcPts val="1200"/>
              </a:spcBef>
              <a:spcAft>
                <a:spcPts val="0"/>
              </a:spcAft>
              <a:buNone/>
            </a:pPr>
            <a:r>
              <a:rPr lang="en-US" sz="2500" dirty="0">
                <a:solidFill>
                  <a:schemeClr val="accent2"/>
                </a:solidFill>
              </a:rPr>
              <a:t>Introduction: </a:t>
            </a:r>
            <a:r>
              <a:rPr lang="en-US" sz="2500" dirty="0">
                <a:solidFill>
                  <a:schemeClr val="tx1"/>
                </a:solidFill>
              </a:rPr>
              <a:t>Biology of “Triple-Positive” Breast Cancer; Implications for Therapeutic Development</a:t>
            </a:r>
          </a:p>
          <a:p>
            <a:pPr marL="98425" indent="0">
              <a:lnSpc>
                <a:spcPct val="100000"/>
              </a:lnSpc>
              <a:spcBef>
                <a:spcPts val="1200"/>
              </a:spcBef>
              <a:spcAft>
                <a:spcPts val="0"/>
              </a:spcAft>
              <a:buNone/>
            </a:pPr>
            <a:r>
              <a:rPr lang="en-US" sz="2500" dirty="0">
                <a:solidFill>
                  <a:schemeClr val="accent2"/>
                </a:solidFill>
              </a:rPr>
              <a:t>Module 1: </a:t>
            </a:r>
            <a:r>
              <a:rPr lang="en-US" sz="2500" dirty="0"/>
              <a:t>Cases from the GMO Survey</a:t>
            </a:r>
            <a:endParaRPr lang="en-US" sz="2500" dirty="0">
              <a:solidFill>
                <a:schemeClr val="tx1"/>
              </a:solidFill>
            </a:endParaRPr>
          </a:p>
          <a:p>
            <a:pPr marL="98425" indent="0">
              <a:lnSpc>
                <a:spcPct val="100000"/>
              </a:lnSpc>
              <a:spcBef>
                <a:spcPts val="1200"/>
              </a:spcBef>
              <a:spcAft>
                <a:spcPts val="0"/>
              </a:spcAft>
              <a:buNone/>
            </a:pPr>
            <a:r>
              <a:rPr lang="en-US" sz="2500" dirty="0">
                <a:solidFill>
                  <a:schemeClr val="accent2"/>
                </a:solidFill>
              </a:rPr>
              <a:t>Module 2: </a:t>
            </a:r>
            <a:r>
              <a:rPr lang="en-US" sz="2500" dirty="0">
                <a:solidFill>
                  <a:schemeClr val="tx1"/>
                </a:solidFill>
              </a:rPr>
              <a:t>First-Line Therapy for Metastatic HER2-Positive Disease </a:t>
            </a:r>
          </a:p>
          <a:p>
            <a:pPr marL="98425" indent="0">
              <a:lnSpc>
                <a:spcPct val="100000"/>
              </a:lnSpc>
              <a:spcBef>
                <a:spcPts val="1200"/>
              </a:spcBef>
              <a:spcAft>
                <a:spcPts val="0"/>
              </a:spcAft>
              <a:buNone/>
            </a:pPr>
            <a:r>
              <a:rPr lang="en-US" sz="2500" dirty="0">
                <a:solidFill>
                  <a:schemeClr val="accent2"/>
                </a:solidFill>
              </a:rPr>
              <a:t>Module 3: </a:t>
            </a:r>
            <a:r>
              <a:rPr lang="en-US" sz="2500" dirty="0"/>
              <a:t>Cases from the GMO Survey</a:t>
            </a:r>
            <a:endParaRPr lang="en-US" sz="2500" dirty="0">
              <a:solidFill>
                <a:schemeClr val="tx1"/>
              </a:solidFill>
            </a:endParaRPr>
          </a:p>
          <a:p>
            <a:pPr marL="98425" indent="0">
              <a:lnSpc>
                <a:spcPct val="100000"/>
              </a:lnSpc>
              <a:spcBef>
                <a:spcPts val="1200"/>
              </a:spcBef>
              <a:spcAft>
                <a:spcPts val="0"/>
              </a:spcAft>
              <a:buNone/>
            </a:pPr>
            <a:r>
              <a:rPr lang="en-US" sz="2500" dirty="0">
                <a:solidFill>
                  <a:schemeClr val="accent2"/>
                </a:solidFill>
              </a:rPr>
              <a:t>Module 4a: </a:t>
            </a:r>
            <a:r>
              <a:rPr lang="en-US" sz="2500" b="1" kern="0" dirty="0">
                <a:effectLst/>
                <a:latin typeface="Calibri" panose="020F0502020204030204" pitchFamily="34" charset="0"/>
                <a:ea typeface="Aptos" panose="020B0004020202020204" pitchFamily="34" charset="0"/>
                <a:cs typeface="Calibri" panose="020F0502020204030204" pitchFamily="34" charset="0"/>
              </a:rPr>
              <a:t>Maintenance Therapy for HR-Positive, HER2-Positive Disease</a:t>
            </a:r>
          </a:p>
          <a:p>
            <a:pPr marL="98425" indent="0">
              <a:lnSpc>
                <a:spcPct val="100000"/>
              </a:lnSpc>
              <a:spcBef>
                <a:spcPts val="1200"/>
              </a:spcBef>
              <a:spcAft>
                <a:spcPts val="0"/>
              </a:spcAft>
              <a:buNone/>
            </a:pPr>
            <a:r>
              <a:rPr lang="en-US" sz="2500" dirty="0">
                <a:solidFill>
                  <a:schemeClr val="accent2"/>
                </a:solidFill>
                <a:latin typeface="Calibri" panose="020F0502020204030204" pitchFamily="34" charset="0"/>
                <a:ea typeface="Aptos" panose="020B0004020202020204" pitchFamily="34" charset="0"/>
                <a:cs typeface="Calibri" panose="020F0502020204030204" pitchFamily="34" charset="0"/>
              </a:rPr>
              <a:t>Module 4b: </a:t>
            </a:r>
            <a:r>
              <a:rPr lang="en-US" sz="2500" dirty="0">
                <a:latin typeface="Calibri" panose="020F0502020204030204" pitchFamily="34" charset="0"/>
                <a:ea typeface="Aptos" panose="020B0004020202020204" pitchFamily="34" charset="0"/>
                <a:cs typeface="Calibri" panose="020F0502020204030204" pitchFamily="34" charset="0"/>
              </a:rPr>
              <a:t>Maintenance Therapy for HR-Negative, HER2-Positive Disease</a:t>
            </a:r>
            <a:endParaRPr lang="en-US" sz="2500" b="1" kern="0" dirty="0">
              <a:effectLst/>
              <a:latin typeface="Calibri" panose="020F0502020204030204" pitchFamily="34" charset="0"/>
              <a:ea typeface="Aptos" panose="020B0004020202020204" pitchFamily="34" charset="0"/>
              <a:cs typeface="Calibri" panose="020F0502020204030204" pitchFamily="34" charset="0"/>
            </a:endParaRPr>
          </a:p>
          <a:p>
            <a:pPr marL="98425" indent="0">
              <a:lnSpc>
                <a:spcPct val="100000"/>
              </a:lnSpc>
              <a:spcBef>
                <a:spcPts val="1200"/>
              </a:spcBef>
              <a:spcAft>
                <a:spcPts val="0"/>
              </a:spcAft>
              <a:buNone/>
            </a:pPr>
            <a:r>
              <a:rPr lang="en-US" sz="2500" dirty="0">
                <a:solidFill>
                  <a:schemeClr val="accent2"/>
                </a:solidFill>
                <a:latin typeface="Calibri" panose="020F0502020204030204" pitchFamily="34" charset="0"/>
                <a:ea typeface="Aptos" panose="020B0004020202020204" pitchFamily="34" charset="0"/>
                <a:cs typeface="Calibri" panose="020F0502020204030204" pitchFamily="34" charset="0"/>
              </a:rPr>
              <a:t>Module 5: </a:t>
            </a:r>
            <a:r>
              <a:rPr lang="en-US" sz="2500" dirty="0"/>
              <a:t>Ongoing Clinical Trials Attempting to Address These Decisions</a:t>
            </a:r>
          </a:p>
          <a:p>
            <a:pPr marL="98425" indent="0">
              <a:lnSpc>
                <a:spcPct val="100000"/>
              </a:lnSpc>
              <a:spcBef>
                <a:spcPts val="1200"/>
              </a:spcBef>
              <a:spcAft>
                <a:spcPts val="0"/>
              </a:spcAft>
              <a:buNone/>
            </a:pPr>
            <a:r>
              <a:rPr lang="en-US" sz="2500" dirty="0">
                <a:solidFill>
                  <a:schemeClr val="accent2"/>
                </a:solidFill>
              </a:rPr>
              <a:t>Module 6: </a:t>
            </a:r>
            <a:r>
              <a:rPr lang="en-US" sz="2500" dirty="0"/>
              <a:t>Cases from the GMO Survey</a:t>
            </a:r>
            <a:endParaRPr lang="en-US" sz="2500" dirty="0">
              <a:solidFill>
                <a:schemeClr val="tx1"/>
              </a:solidFill>
            </a:endParaRPr>
          </a:p>
        </p:txBody>
      </p:sp>
    </p:spTree>
    <p:custDataLst>
      <p:tags r:id="rId1"/>
    </p:custDataLst>
    <p:extLst>
      <p:ext uri="{BB962C8B-B14F-4D97-AF65-F5344CB8AC3E}">
        <p14:creationId xmlns:p14="http://schemas.microsoft.com/office/powerpoint/2010/main" val="321768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D0EAB-A28A-E855-8546-B34959CF622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33646AD-E348-C5D3-1766-C8C7E2B887A9}"/>
              </a:ext>
            </a:extLst>
          </p:cNvPr>
          <p:cNvSpPr>
            <a:spLocks noGrp="1"/>
          </p:cNvSpPr>
          <p:nvPr>
            <p:ph type="title"/>
          </p:nvPr>
        </p:nvSpPr>
        <p:spPr>
          <a:xfrm>
            <a:off x="609600" y="3865612"/>
            <a:ext cx="10972800" cy="1075556"/>
          </a:xfrm>
        </p:spPr>
        <p:txBody>
          <a:bodyPr/>
          <a:lstStyle/>
          <a:p>
            <a:r>
              <a:rPr lang="en-US" sz="4000" dirty="0"/>
              <a:t>Survey </a:t>
            </a:r>
            <a:r>
              <a:rPr lang="en-US" sz="4000"/>
              <a:t>of 50 Community-Based </a:t>
            </a:r>
            <a:br>
              <a:rPr lang="en-US" sz="4000" dirty="0"/>
            </a:br>
            <a:r>
              <a:rPr lang="en-US" sz="4000" dirty="0"/>
              <a:t>General Medical Oncologists  </a:t>
            </a:r>
            <a:endParaRPr lang="en-US" sz="4000" i="1" dirty="0"/>
          </a:p>
        </p:txBody>
      </p:sp>
      <p:sp>
        <p:nvSpPr>
          <p:cNvPr id="2" name="Title 9">
            <a:extLst>
              <a:ext uri="{FF2B5EF4-FFF2-40B4-BE49-F238E27FC236}">
                <a16:creationId xmlns:a16="http://schemas.microsoft.com/office/drawing/2014/main" id="{C4DC1887-84BF-D87F-7B10-96DA21C6B28C}"/>
              </a:ext>
            </a:extLst>
          </p:cNvPr>
          <p:cNvSpPr txBox="1">
            <a:spLocks/>
          </p:cNvSpPr>
          <p:nvPr/>
        </p:nvSpPr>
        <p:spPr bwMode="auto">
          <a:xfrm>
            <a:off x="609600" y="4657700"/>
            <a:ext cx="10972800" cy="107555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4000" b="1" i="0" u="none" strike="noStrike" kern="0" cap="none" spc="0" normalizeH="0" baseline="0" noProof="0" dirty="0">
                <a:ln>
                  <a:noFill/>
                </a:ln>
                <a:solidFill>
                  <a:srgbClr val="3333FF"/>
                </a:solidFill>
                <a:effectLst/>
                <a:uLnTx/>
                <a:uFillTx/>
                <a:latin typeface="Calibri"/>
                <a:ea typeface="MS PGothic" pitchFamily="34" charset="-128"/>
                <a:cs typeface="Calibri"/>
              </a:rPr>
              <a:t>March 10 to 13, 2026</a:t>
            </a:r>
            <a:endParaRPr kumimoji="0" lang="en-US" sz="4000" b="1" i="1"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
        <p:nvSpPr>
          <p:cNvPr id="3" name="Rectangle 4">
            <a:extLst>
              <a:ext uri="{FF2B5EF4-FFF2-40B4-BE49-F238E27FC236}">
                <a16:creationId xmlns:a16="http://schemas.microsoft.com/office/drawing/2014/main" id="{4CAE9342-8CC1-B70F-F4DD-6F0BAFCF4361}"/>
              </a:ext>
            </a:extLst>
          </p:cNvPr>
          <p:cNvSpPr txBox="1">
            <a:spLocks noChangeArrowheads="1"/>
          </p:cNvSpPr>
          <p:nvPr/>
        </p:nvSpPr>
        <p:spPr bwMode="auto">
          <a:xfrm>
            <a:off x="0" y="904156"/>
            <a:ext cx="12192000" cy="208823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42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Optimizing the Selection of</a:t>
            </a:r>
            <a:br>
              <a:rPr kumimoji="0" lang="en-US" sz="42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br>
            <a:r>
              <a:rPr kumimoji="0" lang="en-US" sz="42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First-Line and Maintenance Therapy for Patients</a:t>
            </a:r>
            <a:br>
              <a:rPr kumimoji="0" lang="en-US" sz="42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br>
            <a:r>
              <a:rPr kumimoji="0" lang="en-US" sz="42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with HER2-Positive Metastatic Breast Cancer</a:t>
            </a:r>
          </a:p>
        </p:txBody>
      </p:sp>
    </p:spTree>
    <p:extLst>
      <p:ext uri="{BB962C8B-B14F-4D97-AF65-F5344CB8AC3E}">
        <p14:creationId xmlns:p14="http://schemas.microsoft.com/office/powerpoint/2010/main" val="3978588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33235"/>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222275"/>
            <a:ext cx="10358967" cy="4799013"/>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a:solidFill>
                  <a:schemeClr val="tx1"/>
                </a:solidFill>
                <a:latin typeface="Calibri" panose="020F0502020204030204" pitchFamily="34" charset="0"/>
              </a:rPr>
              <a:t>, Biotheranostics Inc, </a:t>
            </a:r>
            <a:r>
              <a:rPr lang="en-US" sz="1850" b="0" dirty="0">
                <a:solidFill>
                  <a:schemeClr val="tx1"/>
                </a:solidFill>
                <a:latin typeface="Calibri" panose="020F0502020204030204" pitchFamily="34" charset="0"/>
              </a:rPr>
              <a:t>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 Revolution Medicines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1725937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aper on a machine&#10;&#10;AI-generated content may be incorrect.">
            <a:extLst>
              <a:ext uri="{FF2B5EF4-FFF2-40B4-BE49-F238E27FC236}">
                <a16:creationId xmlns:a16="http://schemas.microsoft.com/office/drawing/2014/main" id="{A03E4A25-1059-1AC1-DB55-711BA49E64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775" y="166328"/>
            <a:ext cx="5142450" cy="65253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120232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873BF-46B3-E609-5153-1CB5048E15E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F5EA874-4C59-DE46-0D7E-A17C220A8566}"/>
              </a:ext>
            </a:extLst>
          </p:cNvPr>
          <p:cNvSpPr/>
          <p:nvPr/>
        </p:nvSpPr>
        <p:spPr bwMode="auto">
          <a:xfrm>
            <a:off x="659396" y="980728"/>
            <a:ext cx="10873208" cy="864096"/>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AFDC76BA-5DD6-84A9-8DBC-015D938692CC}"/>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C1D7A95F-810C-E342-44AC-E521EC280370}"/>
              </a:ext>
            </a:extLst>
          </p:cNvPr>
          <p:cNvSpPr>
            <a:spLocks noGrp="1"/>
          </p:cNvSpPr>
          <p:nvPr>
            <p:ph idx="1"/>
          </p:nvPr>
        </p:nvSpPr>
        <p:spPr>
          <a:xfrm>
            <a:off x="1055440" y="1052736"/>
            <a:ext cx="10009112" cy="4727456"/>
          </a:xfrm>
        </p:spPr>
        <p:txBody>
          <a:bodyPr/>
          <a:lstStyle/>
          <a:p>
            <a:pPr marL="98425" indent="0">
              <a:lnSpc>
                <a:spcPct val="100000"/>
              </a:lnSpc>
              <a:spcBef>
                <a:spcPts val="1200"/>
              </a:spcBef>
              <a:spcAft>
                <a:spcPts val="0"/>
              </a:spcAft>
              <a:buNone/>
            </a:pPr>
            <a:r>
              <a:rPr lang="en-US" sz="2500" dirty="0">
                <a:solidFill>
                  <a:schemeClr val="bg1"/>
                </a:solidFill>
              </a:rPr>
              <a:t>Introduction: Biology of “Triple-Positive” Breast Cancer; Implications for Therapeutic Development</a:t>
            </a:r>
          </a:p>
          <a:p>
            <a:pPr marL="98425" indent="0">
              <a:lnSpc>
                <a:spcPct val="100000"/>
              </a:lnSpc>
              <a:spcBef>
                <a:spcPts val="1200"/>
              </a:spcBef>
              <a:spcAft>
                <a:spcPts val="0"/>
              </a:spcAft>
              <a:buNone/>
            </a:pPr>
            <a:r>
              <a:rPr lang="en-US" sz="2500" dirty="0">
                <a:solidFill>
                  <a:schemeClr val="accent2"/>
                </a:solidFill>
              </a:rPr>
              <a:t>Module 1: </a:t>
            </a:r>
            <a:r>
              <a:rPr lang="en-US" sz="2500" dirty="0"/>
              <a:t>Cases from the GMO Survey</a:t>
            </a:r>
            <a:endParaRPr lang="en-US" sz="2500" dirty="0">
              <a:solidFill>
                <a:schemeClr val="tx1"/>
              </a:solidFill>
            </a:endParaRPr>
          </a:p>
          <a:p>
            <a:pPr marL="98425" indent="0">
              <a:lnSpc>
                <a:spcPct val="100000"/>
              </a:lnSpc>
              <a:spcBef>
                <a:spcPts val="1200"/>
              </a:spcBef>
              <a:spcAft>
                <a:spcPts val="0"/>
              </a:spcAft>
              <a:buNone/>
            </a:pPr>
            <a:r>
              <a:rPr lang="en-US" sz="2500" dirty="0">
                <a:solidFill>
                  <a:schemeClr val="accent2"/>
                </a:solidFill>
              </a:rPr>
              <a:t>Module 2: </a:t>
            </a:r>
            <a:r>
              <a:rPr lang="en-US" sz="2500" dirty="0">
                <a:solidFill>
                  <a:schemeClr val="tx1"/>
                </a:solidFill>
              </a:rPr>
              <a:t>First-Line Therapy for Metastatic HER2-Positive Disease </a:t>
            </a:r>
          </a:p>
          <a:p>
            <a:pPr marL="98425" indent="0">
              <a:lnSpc>
                <a:spcPct val="100000"/>
              </a:lnSpc>
              <a:spcBef>
                <a:spcPts val="1200"/>
              </a:spcBef>
              <a:spcAft>
                <a:spcPts val="0"/>
              </a:spcAft>
              <a:buNone/>
            </a:pPr>
            <a:r>
              <a:rPr lang="en-US" sz="2500" dirty="0">
                <a:solidFill>
                  <a:schemeClr val="accent2"/>
                </a:solidFill>
              </a:rPr>
              <a:t>Module 3: </a:t>
            </a:r>
            <a:r>
              <a:rPr lang="en-US" sz="2500" dirty="0"/>
              <a:t>Cases from the GMO Survey</a:t>
            </a:r>
            <a:endParaRPr lang="en-US" sz="2500" dirty="0">
              <a:solidFill>
                <a:schemeClr val="tx1"/>
              </a:solidFill>
            </a:endParaRPr>
          </a:p>
          <a:p>
            <a:pPr marL="98425" indent="0">
              <a:lnSpc>
                <a:spcPct val="100000"/>
              </a:lnSpc>
              <a:spcBef>
                <a:spcPts val="1200"/>
              </a:spcBef>
              <a:spcAft>
                <a:spcPts val="0"/>
              </a:spcAft>
              <a:buNone/>
            </a:pPr>
            <a:r>
              <a:rPr lang="en-US" sz="2500" dirty="0">
                <a:solidFill>
                  <a:schemeClr val="accent2"/>
                </a:solidFill>
              </a:rPr>
              <a:t>Module 4a: </a:t>
            </a:r>
            <a:r>
              <a:rPr lang="en-US" sz="2500" b="1" kern="0" dirty="0">
                <a:effectLst/>
                <a:latin typeface="Calibri" panose="020F0502020204030204" pitchFamily="34" charset="0"/>
                <a:ea typeface="Aptos" panose="020B0004020202020204" pitchFamily="34" charset="0"/>
                <a:cs typeface="Calibri" panose="020F0502020204030204" pitchFamily="34" charset="0"/>
              </a:rPr>
              <a:t>Maintenance Therapy for HR-Positive, HER2-Positive Disease</a:t>
            </a:r>
          </a:p>
          <a:p>
            <a:pPr marL="98425" indent="0">
              <a:lnSpc>
                <a:spcPct val="100000"/>
              </a:lnSpc>
              <a:spcBef>
                <a:spcPts val="1200"/>
              </a:spcBef>
              <a:spcAft>
                <a:spcPts val="0"/>
              </a:spcAft>
              <a:buNone/>
            </a:pPr>
            <a:r>
              <a:rPr lang="en-US" sz="2500" dirty="0">
                <a:solidFill>
                  <a:schemeClr val="accent2"/>
                </a:solidFill>
                <a:latin typeface="Calibri" panose="020F0502020204030204" pitchFamily="34" charset="0"/>
                <a:ea typeface="Aptos" panose="020B0004020202020204" pitchFamily="34" charset="0"/>
                <a:cs typeface="Calibri" panose="020F0502020204030204" pitchFamily="34" charset="0"/>
              </a:rPr>
              <a:t>Module 4b: </a:t>
            </a:r>
            <a:r>
              <a:rPr lang="en-US" sz="2500" dirty="0">
                <a:latin typeface="Calibri" panose="020F0502020204030204" pitchFamily="34" charset="0"/>
                <a:ea typeface="Aptos" panose="020B0004020202020204" pitchFamily="34" charset="0"/>
                <a:cs typeface="Calibri" panose="020F0502020204030204" pitchFamily="34" charset="0"/>
              </a:rPr>
              <a:t>Maintenance Therapy for HR-Negative, HER2-Positive Disease</a:t>
            </a:r>
            <a:endParaRPr lang="en-US" sz="2500" b="1" kern="0" dirty="0">
              <a:effectLst/>
              <a:latin typeface="Calibri" panose="020F0502020204030204" pitchFamily="34" charset="0"/>
              <a:ea typeface="Aptos" panose="020B0004020202020204" pitchFamily="34" charset="0"/>
              <a:cs typeface="Calibri" panose="020F0502020204030204" pitchFamily="34" charset="0"/>
            </a:endParaRPr>
          </a:p>
          <a:p>
            <a:pPr marL="98425" indent="0">
              <a:lnSpc>
                <a:spcPct val="100000"/>
              </a:lnSpc>
              <a:spcBef>
                <a:spcPts val="1200"/>
              </a:spcBef>
              <a:spcAft>
                <a:spcPts val="0"/>
              </a:spcAft>
              <a:buNone/>
            </a:pPr>
            <a:r>
              <a:rPr lang="en-US" sz="2500" dirty="0">
                <a:solidFill>
                  <a:schemeClr val="accent2"/>
                </a:solidFill>
                <a:latin typeface="Calibri" panose="020F0502020204030204" pitchFamily="34" charset="0"/>
                <a:ea typeface="Aptos" panose="020B0004020202020204" pitchFamily="34" charset="0"/>
                <a:cs typeface="Calibri" panose="020F0502020204030204" pitchFamily="34" charset="0"/>
              </a:rPr>
              <a:t>Module 5: </a:t>
            </a:r>
            <a:r>
              <a:rPr lang="en-US" sz="2500" dirty="0"/>
              <a:t>Ongoing Clinical Trials Attempting to Address These Decisions</a:t>
            </a:r>
          </a:p>
          <a:p>
            <a:pPr marL="98425" indent="0">
              <a:lnSpc>
                <a:spcPct val="100000"/>
              </a:lnSpc>
              <a:spcBef>
                <a:spcPts val="1200"/>
              </a:spcBef>
              <a:spcAft>
                <a:spcPts val="0"/>
              </a:spcAft>
              <a:buNone/>
            </a:pPr>
            <a:r>
              <a:rPr lang="en-US" sz="2500" dirty="0">
                <a:solidFill>
                  <a:schemeClr val="accent2"/>
                </a:solidFill>
              </a:rPr>
              <a:t>Module 6: </a:t>
            </a:r>
            <a:r>
              <a:rPr lang="en-US" sz="2500" dirty="0"/>
              <a:t>Cases from the GMO Survey</a:t>
            </a:r>
            <a:endParaRPr lang="en-US" sz="2500" dirty="0">
              <a:solidFill>
                <a:schemeClr val="tx1"/>
              </a:solidFill>
            </a:endParaRPr>
          </a:p>
        </p:txBody>
      </p:sp>
    </p:spTree>
    <p:custDataLst>
      <p:tags r:id="rId1"/>
    </p:custDataLst>
    <p:extLst>
      <p:ext uri="{BB962C8B-B14F-4D97-AF65-F5344CB8AC3E}">
        <p14:creationId xmlns:p14="http://schemas.microsoft.com/office/powerpoint/2010/main" val="795241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A close-up of a medical report&#10;&#10;AI-generated content may be incorrect.">
            <a:extLst>
              <a:ext uri="{FF2B5EF4-FFF2-40B4-BE49-F238E27FC236}">
                <a16:creationId xmlns:a16="http://schemas.microsoft.com/office/drawing/2014/main" id="{F00A8C41-B3A7-4CF2-2AF9-32C618DB5C9A}"/>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722563" y="332656"/>
            <a:ext cx="8746873" cy="5365795"/>
          </a:xfrm>
        </p:spPr>
      </p:pic>
      <p:sp>
        <p:nvSpPr>
          <p:cNvPr id="6" name="Rectangle 5">
            <a:extLst>
              <a:ext uri="{FF2B5EF4-FFF2-40B4-BE49-F238E27FC236}">
                <a16:creationId xmlns:a16="http://schemas.microsoft.com/office/drawing/2014/main" id="{454A7AA9-4EA2-C3BF-B168-62F60CB3696D}"/>
              </a:ext>
            </a:extLst>
          </p:cNvPr>
          <p:cNvSpPr/>
          <p:nvPr/>
        </p:nvSpPr>
        <p:spPr bwMode="auto">
          <a:xfrm>
            <a:off x="1722562" y="5661248"/>
            <a:ext cx="8746874"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cs typeface="+mn-cs"/>
            </a:endParaRPr>
          </a:p>
        </p:txBody>
      </p:sp>
      <p:sp>
        <p:nvSpPr>
          <p:cNvPr id="7" name="TextBox 6">
            <a:extLst>
              <a:ext uri="{FF2B5EF4-FFF2-40B4-BE49-F238E27FC236}">
                <a16:creationId xmlns:a16="http://schemas.microsoft.com/office/drawing/2014/main" id="{7DE9E7A7-8C99-DCA8-766B-507B0A12CD55}"/>
              </a:ext>
            </a:extLst>
          </p:cNvPr>
          <p:cNvSpPr txBox="1"/>
          <p:nvPr/>
        </p:nvSpPr>
        <p:spPr>
          <a:xfrm>
            <a:off x="5511036" y="5695819"/>
            <a:ext cx="4727576"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72" charset="0"/>
                <a:ea typeface="MS PGothic" charset="0"/>
                <a:cs typeface="+mn-cs"/>
              </a:rPr>
              <a:t> </a:t>
            </a:r>
            <a:r>
              <a:rPr kumimoji="0" lang="en-US" sz="2000" b="0" i="1" u="none" strike="noStrike" kern="1200" cap="none" spc="0" normalizeH="0" baseline="0" noProof="0" dirty="0">
                <a:ln>
                  <a:noFill/>
                </a:ln>
                <a:solidFill>
                  <a:srgbClr val="000000"/>
                </a:solidFill>
                <a:effectLst/>
                <a:uLnTx/>
                <a:uFillTx/>
                <a:latin typeface="Arial" pitchFamily="-72" charset="0"/>
                <a:ea typeface="MS PGothic" charset="0"/>
                <a:cs typeface="+mn-cs"/>
              </a:rPr>
              <a:t>Clin Breast Cancer </a:t>
            </a:r>
            <a:r>
              <a:rPr kumimoji="0" lang="en-US" sz="2000" b="0" i="0" u="none" strike="noStrike" kern="1200" cap="none" spc="0" normalizeH="0" baseline="0" noProof="0" dirty="0">
                <a:ln>
                  <a:noFill/>
                </a:ln>
                <a:solidFill>
                  <a:srgbClr val="000000"/>
                </a:solidFill>
                <a:effectLst/>
                <a:uLnTx/>
                <a:uFillTx/>
                <a:latin typeface="Arial" pitchFamily="-72" charset="0"/>
                <a:ea typeface="MS PGothic" charset="0"/>
                <a:cs typeface="+mn-cs"/>
              </a:rPr>
              <a:t>2026;26(2):93-104. </a:t>
            </a:r>
          </a:p>
        </p:txBody>
      </p:sp>
      <p:sp>
        <p:nvSpPr>
          <p:cNvPr id="2" name="TextBox 1">
            <a:extLst>
              <a:ext uri="{FF2B5EF4-FFF2-40B4-BE49-F238E27FC236}">
                <a16:creationId xmlns:a16="http://schemas.microsoft.com/office/drawing/2014/main" id="{3BEBED96-469A-41BC-C758-29603C4E331B}"/>
              </a:ext>
            </a:extLst>
          </p:cNvPr>
          <p:cNvSpPr txBox="1"/>
          <p:nvPr/>
        </p:nvSpPr>
        <p:spPr>
          <a:xfrm>
            <a:off x="2238703" y="861848"/>
            <a:ext cx="1492469" cy="369332"/>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695151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16A33-B37F-8A22-3D77-4970280947F4}"/>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5867C683-9543-7A17-E475-94807C1A77D0}"/>
              </a:ext>
            </a:extLst>
          </p:cNvPr>
          <p:cNvSpPr>
            <a:spLocks noGrp="1"/>
          </p:cNvSpPr>
          <p:nvPr>
            <p:ph type="title"/>
          </p:nvPr>
        </p:nvSpPr>
        <p:spPr>
          <a:xfrm>
            <a:off x="912286" y="227013"/>
            <a:ext cx="10358967" cy="1143000"/>
          </a:xfrm>
        </p:spPr>
        <p:txBody>
          <a:bodyPr/>
          <a:lstStyle/>
          <a:p>
            <a:pPr algn="l"/>
            <a:r>
              <a:rPr lang="en-US" dirty="0"/>
              <a:t>Changes in Features of Triple-Positive Breast Cancer (TPBC) Compared to ER-Negative, HER2-Positive Disease</a:t>
            </a:r>
          </a:p>
        </p:txBody>
      </p:sp>
      <p:graphicFrame>
        <p:nvGraphicFramePr>
          <p:cNvPr id="11" name="Table 10">
            <a:extLst>
              <a:ext uri="{FF2B5EF4-FFF2-40B4-BE49-F238E27FC236}">
                <a16:creationId xmlns:a16="http://schemas.microsoft.com/office/drawing/2014/main" id="{898BFAEE-1AF1-808C-AC48-D460A53A3CD1}"/>
              </a:ext>
            </a:extLst>
          </p:cNvPr>
          <p:cNvGraphicFramePr>
            <a:graphicFrameLocks noGrp="1"/>
          </p:cNvGraphicFramePr>
          <p:nvPr>
            <p:extLst>
              <p:ext uri="{D42A27DB-BD31-4B8C-83A1-F6EECF244321}">
                <p14:modId xmlns:p14="http://schemas.microsoft.com/office/powerpoint/2010/main" val="3819419803"/>
              </p:ext>
            </p:extLst>
          </p:nvPr>
        </p:nvGraphicFramePr>
        <p:xfrm>
          <a:off x="1381220" y="1542254"/>
          <a:ext cx="9073008" cy="4734090"/>
        </p:xfrm>
        <a:graphic>
          <a:graphicData uri="http://schemas.openxmlformats.org/drawingml/2006/table">
            <a:tbl>
              <a:tblPr firstRow="1" bandRow="1">
                <a:tableStyleId>{2D5ABB26-0587-4C30-8999-92F81FD0307C}</a:tableStyleId>
              </a:tblPr>
              <a:tblGrid>
                <a:gridCol w="4536504">
                  <a:extLst>
                    <a:ext uri="{9D8B030D-6E8A-4147-A177-3AD203B41FA5}">
                      <a16:colId xmlns:a16="http://schemas.microsoft.com/office/drawing/2014/main" val="3739860363"/>
                    </a:ext>
                  </a:extLst>
                </a:gridCol>
                <a:gridCol w="4536504">
                  <a:extLst>
                    <a:ext uri="{9D8B030D-6E8A-4147-A177-3AD203B41FA5}">
                      <a16:colId xmlns:a16="http://schemas.microsoft.com/office/drawing/2014/main" val="4103949537"/>
                    </a:ext>
                  </a:extLst>
                </a:gridCol>
              </a:tblGrid>
              <a:tr h="789015">
                <a:tc>
                  <a:txBody>
                    <a:bodyPr/>
                    <a:lstStyle/>
                    <a:p>
                      <a:r>
                        <a:rPr lang="en-US" sz="2400" dirty="0"/>
                        <a:t>Late relapse (DFI ≥60 months)</a:t>
                      </a:r>
                    </a:p>
                  </a:txBody>
                  <a:tcPr anchor="ctr"/>
                </a:tc>
                <a:tc>
                  <a:txBody>
                    <a:bodyPr/>
                    <a:lstStyle/>
                    <a:p>
                      <a:pPr algn="ctr"/>
                      <a:endParaRPr lang="en-US" sz="2400" dirty="0"/>
                    </a:p>
                  </a:txBody>
                  <a:tcPr anchor="ctr"/>
                </a:tc>
                <a:extLst>
                  <a:ext uri="{0D108BD9-81ED-4DB2-BD59-A6C34878D82A}">
                    <a16:rowId xmlns:a16="http://schemas.microsoft.com/office/drawing/2014/main" val="2529606213"/>
                  </a:ext>
                </a:extLst>
              </a:tr>
              <a:tr h="789015">
                <a:tc>
                  <a:txBody>
                    <a:bodyPr/>
                    <a:lstStyle/>
                    <a:p>
                      <a:r>
                        <a:rPr lang="en-US" sz="2400" dirty="0"/>
                        <a:t>Bone-only metastases</a:t>
                      </a:r>
                    </a:p>
                  </a:txBody>
                  <a:tcPr anchor="ctr"/>
                </a:tc>
                <a:tc>
                  <a:txBody>
                    <a:bodyPr/>
                    <a:lstStyle/>
                    <a:p>
                      <a:pPr algn="ctr"/>
                      <a:endParaRPr lang="en-US" sz="2400" dirty="0"/>
                    </a:p>
                  </a:txBody>
                  <a:tcPr anchor="ctr"/>
                </a:tc>
                <a:extLst>
                  <a:ext uri="{0D108BD9-81ED-4DB2-BD59-A6C34878D82A}">
                    <a16:rowId xmlns:a16="http://schemas.microsoft.com/office/drawing/2014/main" val="156369558"/>
                  </a:ext>
                </a:extLst>
              </a:tr>
              <a:tr h="789015">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400" dirty="0"/>
                        <a:t>Median OS </a:t>
                      </a:r>
                    </a:p>
                  </a:txBody>
                  <a:tcPr anchor="ctr"/>
                </a:tc>
                <a:tc>
                  <a:txBody>
                    <a:bodyPr/>
                    <a:lstStyle/>
                    <a:p>
                      <a:pPr algn="ctr"/>
                      <a:endParaRPr lang="en-US" sz="2400" dirty="0"/>
                    </a:p>
                  </a:txBody>
                  <a:tcPr anchor="ctr"/>
                </a:tc>
                <a:extLst>
                  <a:ext uri="{0D108BD9-81ED-4DB2-BD59-A6C34878D82A}">
                    <a16:rowId xmlns:a16="http://schemas.microsoft.com/office/drawing/2014/main" val="1858256964"/>
                  </a:ext>
                </a:extLst>
              </a:tr>
              <a:tr h="789015">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400" i="0" dirty="0"/>
                        <a:t>De novo m</a:t>
                      </a:r>
                      <a:r>
                        <a:rPr lang="en-US" sz="2400" dirty="0"/>
                        <a:t>etastatic disease</a:t>
                      </a:r>
                    </a:p>
                  </a:txBody>
                  <a:tcPr anchor="ctr"/>
                </a:tc>
                <a:tc>
                  <a:txBody>
                    <a:bodyPr/>
                    <a:lstStyle/>
                    <a:p>
                      <a:pPr algn="ctr"/>
                      <a:endParaRPr lang="en-US" sz="2400" dirty="0"/>
                    </a:p>
                  </a:txBody>
                  <a:tcPr anchor="ctr"/>
                </a:tc>
                <a:extLst>
                  <a:ext uri="{0D108BD9-81ED-4DB2-BD59-A6C34878D82A}">
                    <a16:rowId xmlns:a16="http://schemas.microsoft.com/office/drawing/2014/main" val="3843385063"/>
                  </a:ext>
                </a:extLst>
              </a:tr>
              <a:tr h="789015">
                <a:tc>
                  <a:txBody>
                    <a:bodyPr/>
                    <a:lstStyle/>
                    <a:p>
                      <a:r>
                        <a:rPr lang="en-US" sz="2400" dirty="0"/>
                        <a:t>Visceral metastases</a:t>
                      </a:r>
                    </a:p>
                  </a:txBody>
                  <a:tcPr anchor="ctr"/>
                </a:tc>
                <a:tc>
                  <a:txBody>
                    <a:bodyPr/>
                    <a:lstStyle/>
                    <a:p>
                      <a:pPr algn="ctr"/>
                      <a:endParaRPr lang="en-US" sz="2400" dirty="0"/>
                    </a:p>
                  </a:txBody>
                  <a:tcPr anchor="ctr"/>
                </a:tc>
                <a:extLst>
                  <a:ext uri="{0D108BD9-81ED-4DB2-BD59-A6C34878D82A}">
                    <a16:rowId xmlns:a16="http://schemas.microsoft.com/office/drawing/2014/main" val="2443103637"/>
                  </a:ext>
                </a:extLst>
              </a:tr>
              <a:tr h="789015">
                <a:tc>
                  <a:txBody>
                    <a:bodyPr/>
                    <a:lstStyle/>
                    <a:p>
                      <a:r>
                        <a:rPr lang="en-US" sz="2400" dirty="0"/>
                        <a:t>Grade 3 tumors</a:t>
                      </a:r>
                    </a:p>
                  </a:txBody>
                  <a:tcPr anchor="ctr"/>
                </a:tc>
                <a:tc>
                  <a:txBody>
                    <a:bodyPr/>
                    <a:lstStyle/>
                    <a:p>
                      <a:pPr algn="ctr"/>
                      <a:endParaRPr lang="en-US" sz="2400" dirty="0"/>
                    </a:p>
                  </a:txBody>
                  <a:tcPr anchor="ctr"/>
                </a:tc>
                <a:extLst>
                  <a:ext uri="{0D108BD9-81ED-4DB2-BD59-A6C34878D82A}">
                    <a16:rowId xmlns:a16="http://schemas.microsoft.com/office/drawing/2014/main" val="3233187313"/>
                  </a:ext>
                </a:extLst>
              </a:tr>
            </a:tbl>
          </a:graphicData>
        </a:graphic>
      </p:graphicFrame>
      <p:sp>
        <p:nvSpPr>
          <p:cNvPr id="12" name="Up Arrow 11">
            <a:extLst>
              <a:ext uri="{FF2B5EF4-FFF2-40B4-BE49-F238E27FC236}">
                <a16:creationId xmlns:a16="http://schemas.microsoft.com/office/drawing/2014/main" id="{138167A7-5225-3BCD-7025-963BE9715AA3}"/>
              </a:ext>
            </a:extLst>
          </p:cNvPr>
          <p:cNvSpPr/>
          <p:nvPr/>
        </p:nvSpPr>
        <p:spPr bwMode="auto">
          <a:xfrm>
            <a:off x="8256240" y="2426101"/>
            <a:ext cx="432048" cy="588668"/>
          </a:xfrm>
          <a:prstGeom prst="up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cs typeface="+mn-cs"/>
            </a:endParaRPr>
          </a:p>
        </p:txBody>
      </p:sp>
      <p:sp>
        <p:nvSpPr>
          <p:cNvPr id="13" name="Up Arrow 12">
            <a:extLst>
              <a:ext uri="{FF2B5EF4-FFF2-40B4-BE49-F238E27FC236}">
                <a16:creationId xmlns:a16="http://schemas.microsoft.com/office/drawing/2014/main" id="{04F0CB29-00E3-E68C-C384-02C138984A92}"/>
              </a:ext>
            </a:extLst>
          </p:cNvPr>
          <p:cNvSpPr/>
          <p:nvPr/>
        </p:nvSpPr>
        <p:spPr bwMode="auto">
          <a:xfrm>
            <a:off x="8256240" y="3197945"/>
            <a:ext cx="432048" cy="588668"/>
          </a:xfrm>
          <a:prstGeom prst="up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cs typeface="+mn-cs"/>
            </a:endParaRPr>
          </a:p>
        </p:txBody>
      </p:sp>
      <p:sp>
        <p:nvSpPr>
          <p:cNvPr id="14" name="Up Arrow 13">
            <a:extLst>
              <a:ext uri="{FF2B5EF4-FFF2-40B4-BE49-F238E27FC236}">
                <a16:creationId xmlns:a16="http://schemas.microsoft.com/office/drawing/2014/main" id="{573644A3-21E1-9F8E-46D8-7CCDDCBF2804}"/>
              </a:ext>
            </a:extLst>
          </p:cNvPr>
          <p:cNvSpPr/>
          <p:nvPr/>
        </p:nvSpPr>
        <p:spPr bwMode="auto">
          <a:xfrm>
            <a:off x="8256240" y="1654257"/>
            <a:ext cx="432048" cy="588668"/>
          </a:xfrm>
          <a:prstGeom prst="up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cs typeface="+mn-cs"/>
            </a:endParaRPr>
          </a:p>
        </p:txBody>
      </p:sp>
      <p:sp>
        <p:nvSpPr>
          <p:cNvPr id="15" name="Up Arrow 14">
            <a:extLst>
              <a:ext uri="{FF2B5EF4-FFF2-40B4-BE49-F238E27FC236}">
                <a16:creationId xmlns:a16="http://schemas.microsoft.com/office/drawing/2014/main" id="{080F7648-DC4C-A3C5-6CB1-6E96AE3F083F}"/>
              </a:ext>
            </a:extLst>
          </p:cNvPr>
          <p:cNvSpPr/>
          <p:nvPr/>
        </p:nvSpPr>
        <p:spPr bwMode="auto">
          <a:xfrm flipV="1">
            <a:off x="8256240" y="5513503"/>
            <a:ext cx="432048" cy="588668"/>
          </a:xfrm>
          <a:prstGeom prst="up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cs typeface="+mn-cs"/>
            </a:endParaRPr>
          </a:p>
        </p:txBody>
      </p:sp>
      <p:sp>
        <p:nvSpPr>
          <p:cNvPr id="16" name="Up Arrow 15">
            <a:extLst>
              <a:ext uri="{FF2B5EF4-FFF2-40B4-BE49-F238E27FC236}">
                <a16:creationId xmlns:a16="http://schemas.microsoft.com/office/drawing/2014/main" id="{DB8EACA3-73F3-116C-06BD-A075A8E193FC}"/>
              </a:ext>
            </a:extLst>
          </p:cNvPr>
          <p:cNvSpPr/>
          <p:nvPr/>
        </p:nvSpPr>
        <p:spPr bwMode="auto">
          <a:xfrm flipV="1">
            <a:off x="8256240" y="3968666"/>
            <a:ext cx="432048" cy="588668"/>
          </a:xfrm>
          <a:prstGeom prst="up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cs typeface="+mn-cs"/>
            </a:endParaRPr>
          </a:p>
        </p:txBody>
      </p:sp>
      <p:sp>
        <p:nvSpPr>
          <p:cNvPr id="17" name="Up Arrow 16">
            <a:extLst>
              <a:ext uri="{FF2B5EF4-FFF2-40B4-BE49-F238E27FC236}">
                <a16:creationId xmlns:a16="http://schemas.microsoft.com/office/drawing/2014/main" id="{4D721659-6A5F-5E5D-ED39-29103B9C8BF6}"/>
              </a:ext>
            </a:extLst>
          </p:cNvPr>
          <p:cNvSpPr/>
          <p:nvPr/>
        </p:nvSpPr>
        <p:spPr bwMode="auto">
          <a:xfrm flipV="1">
            <a:off x="8256240" y="4739387"/>
            <a:ext cx="432048" cy="588668"/>
          </a:xfrm>
          <a:prstGeom prst="up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cs typeface="+mn-cs"/>
            </a:endParaRPr>
          </a:p>
        </p:txBody>
      </p:sp>
      <p:sp>
        <p:nvSpPr>
          <p:cNvPr id="18" name="TextBox 17">
            <a:extLst>
              <a:ext uri="{FF2B5EF4-FFF2-40B4-BE49-F238E27FC236}">
                <a16:creationId xmlns:a16="http://schemas.microsoft.com/office/drawing/2014/main" id="{1533D947-F3A9-5CD9-9867-1B394ABAD8F9}"/>
              </a:ext>
            </a:extLst>
          </p:cNvPr>
          <p:cNvSpPr txBox="1"/>
          <p:nvPr/>
        </p:nvSpPr>
        <p:spPr>
          <a:xfrm>
            <a:off x="119336" y="6461710"/>
            <a:ext cx="5362943"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Adapted from Bischoff et al.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Clin Cancer Breast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2026;26(2):93-104.</a:t>
            </a:r>
          </a:p>
        </p:txBody>
      </p:sp>
    </p:spTree>
    <p:custDataLst>
      <p:tags r:id="rId1"/>
    </p:custDataLst>
    <p:extLst>
      <p:ext uri="{BB962C8B-B14F-4D97-AF65-F5344CB8AC3E}">
        <p14:creationId xmlns:p14="http://schemas.microsoft.com/office/powerpoint/2010/main" val="2995189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BB55E-C178-3307-667A-A86C8757C5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BA8904-7FAB-3BC6-1B30-478F7DB20CD1}"/>
              </a:ext>
            </a:extLst>
          </p:cNvPr>
          <p:cNvSpPr>
            <a:spLocks noGrp="1"/>
          </p:cNvSpPr>
          <p:nvPr>
            <p:ph type="title"/>
          </p:nvPr>
        </p:nvSpPr>
        <p:spPr/>
        <p:txBody>
          <a:bodyPr/>
          <a:lstStyle/>
          <a:p>
            <a:r>
              <a:rPr lang="en-US" dirty="0"/>
              <a:t>Questions About Biology and Therapeutic Implications</a:t>
            </a:r>
          </a:p>
        </p:txBody>
      </p:sp>
      <p:sp>
        <p:nvSpPr>
          <p:cNvPr id="3" name="Content Placeholder 2">
            <a:extLst>
              <a:ext uri="{FF2B5EF4-FFF2-40B4-BE49-F238E27FC236}">
                <a16:creationId xmlns:a16="http://schemas.microsoft.com/office/drawing/2014/main" id="{FB5CA0A6-4BC6-17C9-6623-81C9829396CC}"/>
              </a:ext>
            </a:extLst>
          </p:cNvPr>
          <p:cNvSpPr>
            <a:spLocks noGrp="1"/>
          </p:cNvSpPr>
          <p:nvPr>
            <p:ph idx="1"/>
          </p:nvPr>
        </p:nvSpPr>
        <p:spPr/>
        <p:txBody>
          <a:bodyPr/>
          <a:lstStyle/>
          <a:p>
            <a:r>
              <a:rPr lang="en-US" dirty="0"/>
              <a:t>How do you explain the interaction between the HER2 and ER pathways in normal tissue and in breast cancer (BC), and what potential synergies occur?</a:t>
            </a:r>
          </a:p>
          <a:p>
            <a:r>
              <a:rPr lang="en-US" dirty="0"/>
              <a:t>What is known about the relative efficacy of anti-HER2 therapy in HR-positive versus HR-negative HER2-positive BC?</a:t>
            </a:r>
          </a:p>
          <a:p>
            <a:r>
              <a:rPr lang="en-US" dirty="0"/>
              <a:t>Does this explain the differential effect of neratinib seen in the </a:t>
            </a:r>
            <a:r>
              <a:rPr lang="en-US" dirty="0" err="1"/>
              <a:t>ExteNET</a:t>
            </a:r>
            <a:r>
              <a:rPr lang="en-US" dirty="0"/>
              <a:t> trial?</a:t>
            </a:r>
          </a:p>
          <a:p>
            <a:pPr marL="98425" indent="0">
              <a:buNone/>
            </a:pPr>
            <a:endParaRPr lang="en-US" dirty="0"/>
          </a:p>
        </p:txBody>
      </p:sp>
    </p:spTree>
    <p:extLst>
      <p:ext uri="{BB962C8B-B14F-4D97-AF65-F5344CB8AC3E}">
        <p14:creationId xmlns:p14="http://schemas.microsoft.com/office/powerpoint/2010/main" val="571986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C40E9-7EC4-67FA-97A1-14FBA5964C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326A76-265E-8B4B-A03E-7FD75304F7FB}"/>
              </a:ext>
            </a:extLst>
          </p:cNvPr>
          <p:cNvSpPr>
            <a:spLocks noGrp="1"/>
          </p:cNvSpPr>
          <p:nvPr>
            <p:ph type="title"/>
          </p:nvPr>
        </p:nvSpPr>
        <p:spPr/>
        <p:txBody>
          <a:bodyPr/>
          <a:lstStyle/>
          <a:p>
            <a:r>
              <a:rPr lang="en-US" dirty="0"/>
              <a:t>Questions About Biology and Therapeutic Implications</a:t>
            </a:r>
          </a:p>
        </p:txBody>
      </p:sp>
      <p:sp>
        <p:nvSpPr>
          <p:cNvPr id="3" name="Content Placeholder 2">
            <a:extLst>
              <a:ext uri="{FF2B5EF4-FFF2-40B4-BE49-F238E27FC236}">
                <a16:creationId xmlns:a16="http://schemas.microsoft.com/office/drawing/2014/main" id="{8E4CA18C-ECFE-9BFA-4FF8-498F36FE32A6}"/>
              </a:ext>
            </a:extLst>
          </p:cNvPr>
          <p:cNvSpPr>
            <a:spLocks noGrp="1"/>
          </p:cNvSpPr>
          <p:nvPr>
            <p:ph idx="1"/>
          </p:nvPr>
        </p:nvSpPr>
        <p:spPr/>
        <p:txBody>
          <a:bodyPr/>
          <a:lstStyle/>
          <a:p>
            <a:r>
              <a:rPr lang="en-US" kern="0" dirty="0">
                <a:effectLst/>
                <a:latin typeface="Calibri" panose="020F0502020204030204" pitchFamily="34" charset="0"/>
                <a:ea typeface="Aptos" panose="020B0004020202020204" pitchFamily="34" charset="0"/>
                <a:cs typeface="Calibri" panose="020F0502020204030204" pitchFamily="34" charset="0"/>
              </a:rPr>
              <a:t>What is known about the relative efficacy of endocrine therapy in HER2-positive versus HER2-negative, HR-positive BC?</a:t>
            </a:r>
          </a:p>
          <a:p>
            <a:r>
              <a:rPr lang="en-US" dirty="0"/>
              <a:t>What outcomes have been reported with the use of CDK inhibitors in HER2-positive disease?</a:t>
            </a:r>
          </a:p>
          <a:p>
            <a:endParaRPr lang="en-US" kern="100" dirty="0">
              <a:effectLst/>
              <a:latin typeface="Calibri" panose="020F0502020204030204" pitchFamily="34" charset="0"/>
              <a:ea typeface="Aptos" panose="020B000402020202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2437148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657DC-DB7B-50CB-3408-0D7AC045AE6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81DBD5B-7421-11CE-D46C-A580323FD284}"/>
              </a:ext>
            </a:extLst>
          </p:cNvPr>
          <p:cNvSpPr/>
          <p:nvPr/>
        </p:nvSpPr>
        <p:spPr bwMode="auto">
          <a:xfrm>
            <a:off x="659396" y="1844824"/>
            <a:ext cx="10873208" cy="57606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2CD3BD9D-D045-610D-EF00-901FBDBBC2FA}"/>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28656432-BE82-8FF9-3F7E-70E0E4B55B1E}"/>
              </a:ext>
            </a:extLst>
          </p:cNvPr>
          <p:cNvSpPr>
            <a:spLocks noGrp="1"/>
          </p:cNvSpPr>
          <p:nvPr>
            <p:ph idx="1"/>
          </p:nvPr>
        </p:nvSpPr>
        <p:spPr>
          <a:xfrm>
            <a:off x="1055440" y="1052736"/>
            <a:ext cx="10009112" cy="4727456"/>
          </a:xfrm>
        </p:spPr>
        <p:txBody>
          <a:bodyPr/>
          <a:lstStyle/>
          <a:p>
            <a:pPr marL="98425" indent="0">
              <a:lnSpc>
                <a:spcPct val="100000"/>
              </a:lnSpc>
              <a:spcBef>
                <a:spcPts val="1200"/>
              </a:spcBef>
              <a:spcAft>
                <a:spcPts val="0"/>
              </a:spcAft>
              <a:buNone/>
            </a:pPr>
            <a:r>
              <a:rPr lang="en-US" sz="2500" dirty="0">
                <a:solidFill>
                  <a:schemeClr val="accent2"/>
                </a:solidFill>
              </a:rPr>
              <a:t>Introduction: </a:t>
            </a:r>
            <a:r>
              <a:rPr lang="en-US" sz="2500" dirty="0">
                <a:solidFill>
                  <a:schemeClr val="tx1"/>
                </a:solidFill>
              </a:rPr>
              <a:t>Biology of “Triple-Positive” Breast Cancer; Implications for Therapeutic Development</a:t>
            </a:r>
          </a:p>
          <a:p>
            <a:pPr marL="98425" indent="0">
              <a:lnSpc>
                <a:spcPct val="100000"/>
              </a:lnSpc>
              <a:spcBef>
                <a:spcPts val="1200"/>
              </a:spcBef>
              <a:spcAft>
                <a:spcPts val="0"/>
              </a:spcAft>
              <a:buNone/>
            </a:pPr>
            <a:r>
              <a:rPr lang="en-US" sz="2500" dirty="0">
                <a:solidFill>
                  <a:schemeClr val="bg1"/>
                </a:solidFill>
              </a:rPr>
              <a:t>Module 1: Cases from the GMO Survey</a:t>
            </a:r>
          </a:p>
          <a:p>
            <a:pPr marL="98425" indent="0">
              <a:lnSpc>
                <a:spcPct val="100000"/>
              </a:lnSpc>
              <a:spcBef>
                <a:spcPts val="1200"/>
              </a:spcBef>
              <a:spcAft>
                <a:spcPts val="0"/>
              </a:spcAft>
              <a:buNone/>
            </a:pPr>
            <a:r>
              <a:rPr lang="en-US" sz="2500" dirty="0">
                <a:solidFill>
                  <a:schemeClr val="accent2"/>
                </a:solidFill>
              </a:rPr>
              <a:t>Module 2: </a:t>
            </a:r>
            <a:r>
              <a:rPr lang="en-US" sz="2500" dirty="0">
                <a:solidFill>
                  <a:schemeClr val="tx1"/>
                </a:solidFill>
              </a:rPr>
              <a:t>First-Line Therapy for Metastatic HER2-Positive Disease </a:t>
            </a:r>
          </a:p>
          <a:p>
            <a:pPr marL="98425" indent="0">
              <a:lnSpc>
                <a:spcPct val="100000"/>
              </a:lnSpc>
              <a:spcBef>
                <a:spcPts val="1200"/>
              </a:spcBef>
              <a:spcAft>
                <a:spcPts val="0"/>
              </a:spcAft>
              <a:buNone/>
            </a:pPr>
            <a:r>
              <a:rPr lang="en-US" sz="2500" dirty="0">
                <a:solidFill>
                  <a:schemeClr val="accent2"/>
                </a:solidFill>
              </a:rPr>
              <a:t>Module 3: </a:t>
            </a:r>
            <a:r>
              <a:rPr lang="en-US" sz="2500" dirty="0"/>
              <a:t>Cases from the GMO Survey</a:t>
            </a:r>
            <a:endParaRPr lang="en-US" sz="2500" dirty="0">
              <a:solidFill>
                <a:schemeClr val="tx1"/>
              </a:solidFill>
            </a:endParaRPr>
          </a:p>
          <a:p>
            <a:pPr marL="98425" indent="0">
              <a:lnSpc>
                <a:spcPct val="100000"/>
              </a:lnSpc>
              <a:spcBef>
                <a:spcPts val="1200"/>
              </a:spcBef>
              <a:spcAft>
                <a:spcPts val="0"/>
              </a:spcAft>
              <a:buNone/>
            </a:pPr>
            <a:r>
              <a:rPr lang="en-US" sz="2500" dirty="0">
                <a:solidFill>
                  <a:schemeClr val="accent2"/>
                </a:solidFill>
              </a:rPr>
              <a:t>Module 4a: </a:t>
            </a:r>
            <a:r>
              <a:rPr lang="en-US" sz="2500" b="1" kern="0" dirty="0">
                <a:effectLst/>
                <a:latin typeface="Calibri" panose="020F0502020204030204" pitchFamily="34" charset="0"/>
                <a:ea typeface="Aptos" panose="020B0004020202020204" pitchFamily="34" charset="0"/>
                <a:cs typeface="Calibri" panose="020F0502020204030204" pitchFamily="34" charset="0"/>
              </a:rPr>
              <a:t>Maintenance Therapy for HR-Positive, HER2-Positive Disease</a:t>
            </a:r>
          </a:p>
          <a:p>
            <a:pPr marL="98425" indent="0">
              <a:lnSpc>
                <a:spcPct val="100000"/>
              </a:lnSpc>
              <a:spcBef>
                <a:spcPts val="1200"/>
              </a:spcBef>
              <a:spcAft>
                <a:spcPts val="0"/>
              </a:spcAft>
              <a:buNone/>
            </a:pPr>
            <a:r>
              <a:rPr lang="en-US" sz="2500" dirty="0">
                <a:solidFill>
                  <a:schemeClr val="accent2"/>
                </a:solidFill>
                <a:latin typeface="Calibri" panose="020F0502020204030204" pitchFamily="34" charset="0"/>
                <a:ea typeface="Aptos" panose="020B0004020202020204" pitchFamily="34" charset="0"/>
                <a:cs typeface="Calibri" panose="020F0502020204030204" pitchFamily="34" charset="0"/>
              </a:rPr>
              <a:t>Module 4b: </a:t>
            </a:r>
            <a:r>
              <a:rPr lang="en-US" sz="2500" dirty="0">
                <a:latin typeface="Calibri" panose="020F0502020204030204" pitchFamily="34" charset="0"/>
                <a:ea typeface="Aptos" panose="020B0004020202020204" pitchFamily="34" charset="0"/>
                <a:cs typeface="Calibri" panose="020F0502020204030204" pitchFamily="34" charset="0"/>
              </a:rPr>
              <a:t>Maintenance Therapy for HR-Negative, HER2-Positive Disease</a:t>
            </a:r>
            <a:endParaRPr lang="en-US" sz="2500" b="1" kern="0" dirty="0">
              <a:effectLst/>
              <a:latin typeface="Calibri" panose="020F0502020204030204" pitchFamily="34" charset="0"/>
              <a:ea typeface="Aptos" panose="020B0004020202020204" pitchFamily="34" charset="0"/>
              <a:cs typeface="Calibri" panose="020F0502020204030204" pitchFamily="34" charset="0"/>
            </a:endParaRPr>
          </a:p>
          <a:p>
            <a:pPr marL="98425" indent="0">
              <a:lnSpc>
                <a:spcPct val="100000"/>
              </a:lnSpc>
              <a:spcBef>
                <a:spcPts val="1200"/>
              </a:spcBef>
              <a:spcAft>
                <a:spcPts val="0"/>
              </a:spcAft>
              <a:buNone/>
            </a:pPr>
            <a:r>
              <a:rPr lang="en-US" sz="2500" dirty="0">
                <a:solidFill>
                  <a:schemeClr val="accent2"/>
                </a:solidFill>
                <a:latin typeface="Calibri" panose="020F0502020204030204" pitchFamily="34" charset="0"/>
                <a:ea typeface="Aptos" panose="020B0004020202020204" pitchFamily="34" charset="0"/>
                <a:cs typeface="Calibri" panose="020F0502020204030204" pitchFamily="34" charset="0"/>
              </a:rPr>
              <a:t>Module 5: </a:t>
            </a:r>
            <a:r>
              <a:rPr lang="en-US" sz="2500" dirty="0"/>
              <a:t>Ongoing Clinical Trials Attempting to Address These Decisions</a:t>
            </a:r>
          </a:p>
          <a:p>
            <a:pPr marL="98425" indent="0">
              <a:lnSpc>
                <a:spcPct val="100000"/>
              </a:lnSpc>
              <a:spcBef>
                <a:spcPts val="1200"/>
              </a:spcBef>
              <a:spcAft>
                <a:spcPts val="0"/>
              </a:spcAft>
              <a:buNone/>
            </a:pPr>
            <a:r>
              <a:rPr lang="en-US" sz="2500" dirty="0">
                <a:solidFill>
                  <a:schemeClr val="accent2"/>
                </a:solidFill>
              </a:rPr>
              <a:t>Module 6: </a:t>
            </a:r>
            <a:r>
              <a:rPr lang="en-US" sz="2500" dirty="0"/>
              <a:t>Cases from the GMO Survey</a:t>
            </a:r>
            <a:endParaRPr lang="en-US" sz="2500" dirty="0">
              <a:solidFill>
                <a:schemeClr val="tx1"/>
              </a:solidFill>
            </a:endParaRPr>
          </a:p>
        </p:txBody>
      </p:sp>
    </p:spTree>
    <p:custDataLst>
      <p:tags r:id="rId1"/>
    </p:custDataLst>
    <p:extLst>
      <p:ext uri="{BB962C8B-B14F-4D97-AF65-F5344CB8AC3E}">
        <p14:creationId xmlns:p14="http://schemas.microsoft.com/office/powerpoint/2010/main" val="125043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877458" y="1628800"/>
            <a:ext cx="10207702" cy="4316412"/>
          </a:xfrm>
        </p:spPr>
        <p:txBody>
          <a:bodyPr/>
          <a:lstStyle/>
          <a:p>
            <a:pPr marL="98425" indent="0">
              <a:buNone/>
            </a:pPr>
            <a:r>
              <a:rPr lang="en-US" sz="2200" dirty="0"/>
              <a:t>70 </a:t>
            </a:r>
            <a:r>
              <a:rPr lang="en-US" sz="2200" dirty="0" err="1"/>
              <a:t>yo</a:t>
            </a:r>
            <a:r>
              <a:rPr lang="en-US" sz="2200" dirty="0"/>
              <a:t> woman </a:t>
            </a:r>
          </a:p>
          <a:p>
            <a:r>
              <a:rPr lang="en-US" sz="2200" dirty="0"/>
              <a:t>De novo HR+/HER2+ widely metastatic breast cancer including a solitary, asymptomatic brain metastasis. </a:t>
            </a:r>
          </a:p>
          <a:p>
            <a:r>
              <a:rPr lang="en-US" sz="2200" dirty="0"/>
              <a:t>Started T-</a:t>
            </a:r>
            <a:r>
              <a:rPr lang="en-US" sz="2200" dirty="0" err="1"/>
              <a:t>DXd</a:t>
            </a:r>
            <a:r>
              <a:rPr lang="en-US" sz="2200" dirty="0"/>
              <a:t> + </a:t>
            </a:r>
            <a:r>
              <a:rPr lang="en-US" sz="2200" dirty="0" err="1"/>
              <a:t>pertuzumab</a:t>
            </a:r>
            <a:r>
              <a:rPr lang="en-US" sz="2200" dirty="0"/>
              <a:t> complicated by severe diarrhea requiring hospitalization and treatment interruption. </a:t>
            </a:r>
            <a:r>
              <a:rPr lang="en-US" sz="2200" dirty="0" err="1"/>
              <a:t>Pertuzumab</a:t>
            </a:r>
            <a:r>
              <a:rPr lang="en-US" sz="2200" dirty="0"/>
              <a:t> discontinued after 2 cycles, T-</a:t>
            </a:r>
            <a:r>
              <a:rPr lang="en-US" sz="2200" dirty="0" err="1"/>
              <a:t>DXd</a:t>
            </a:r>
            <a:r>
              <a:rPr lang="en-US" sz="2200" dirty="0"/>
              <a:t> continued. She responded to therapy at all sites including the brain. </a:t>
            </a:r>
          </a:p>
          <a:p>
            <a:pPr marL="98425" indent="0">
              <a:buNone/>
            </a:pPr>
            <a:r>
              <a:rPr lang="en-US" sz="2200" dirty="0"/>
              <a:t>Would you rechallenge with </a:t>
            </a:r>
            <a:r>
              <a:rPr lang="en-US" sz="2200" dirty="0" err="1"/>
              <a:t>pertuzumab</a:t>
            </a:r>
            <a:r>
              <a:rPr lang="en-US" sz="2200" dirty="0"/>
              <a:t> + T-</a:t>
            </a:r>
            <a:r>
              <a:rPr lang="en-US" sz="2200" dirty="0" err="1"/>
              <a:t>DXd</a:t>
            </a:r>
            <a:r>
              <a:rPr lang="en-US" sz="2200" dirty="0"/>
              <a:t>? At what time point or degree of response would you switch to AI + Palbo + trastuzumab per PATINA? Is this your new standard?</a:t>
            </a:r>
          </a:p>
        </p:txBody>
      </p:sp>
      <p:sp>
        <p:nvSpPr>
          <p:cNvPr id="6" name="TextBox 5">
            <a:extLst>
              <a:ext uri="{FF2B5EF4-FFF2-40B4-BE49-F238E27FC236}">
                <a16:creationId xmlns:a16="http://schemas.microsoft.com/office/drawing/2014/main" id="{F75E7EBF-6695-C4C9-E4C3-5CAC113D76E3}"/>
              </a:ext>
            </a:extLst>
          </p:cNvPr>
          <p:cNvSpPr txBox="1"/>
          <p:nvPr/>
        </p:nvSpPr>
        <p:spPr>
          <a:xfrm>
            <a:off x="877458" y="341288"/>
            <a:ext cx="10360152" cy="927472"/>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Cases from General Medical Oncologists</a:t>
            </a:r>
          </a:p>
        </p:txBody>
      </p:sp>
    </p:spTree>
    <p:extLst>
      <p:ext uri="{BB962C8B-B14F-4D97-AF65-F5344CB8AC3E}">
        <p14:creationId xmlns:p14="http://schemas.microsoft.com/office/powerpoint/2010/main" val="2103018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877458" y="1412776"/>
            <a:ext cx="10207702" cy="4316412"/>
          </a:xfrm>
        </p:spPr>
        <p:txBody>
          <a:bodyPr/>
          <a:lstStyle/>
          <a:p>
            <a:pPr marL="98425" indent="0">
              <a:buNone/>
            </a:pPr>
            <a:r>
              <a:rPr lang="en-US" sz="2200" dirty="0"/>
              <a:t>69 </a:t>
            </a:r>
            <a:r>
              <a:rPr lang="en-US" sz="2200" dirty="0" err="1"/>
              <a:t>yo</a:t>
            </a:r>
            <a:r>
              <a:rPr lang="en-US" sz="2200" dirty="0"/>
              <a:t> woman</a:t>
            </a:r>
          </a:p>
          <a:p>
            <a:r>
              <a:rPr lang="en-US" sz="2200" dirty="0"/>
              <a:t>Presents with a palpable left neck node 12/22. </a:t>
            </a:r>
          </a:p>
          <a:p>
            <a:r>
              <a:rPr lang="en-US" sz="2200" dirty="0"/>
              <a:t>Biopsy: ER+HER2+ metastatic lobular cancer.</a:t>
            </a:r>
          </a:p>
          <a:p>
            <a:r>
              <a:rPr lang="en-US" sz="2200" dirty="0"/>
              <a:t>No breast mass and </a:t>
            </a:r>
            <a:r>
              <a:rPr lang="en-US" sz="2200" dirty="0" err="1"/>
              <a:t>mammo</a:t>
            </a:r>
            <a:r>
              <a:rPr lang="en-US" sz="2200" dirty="0"/>
              <a:t> is negative; staging shows multiple bone </a:t>
            </a:r>
            <a:r>
              <a:rPr lang="en-US" sz="2200" dirty="0" err="1"/>
              <a:t>mets</a:t>
            </a:r>
            <a:r>
              <a:rPr lang="en-US" sz="2200" dirty="0"/>
              <a:t> and upper endoscopy reveals a gastric polyp containing lobular cancer.</a:t>
            </a:r>
          </a:p>
          <a:p>
            <a:r>
              <a:rPr lang="en-US" sz="2200" dirty="0"/>
              <a:t>HP/paclitaxel and after 12 weeks switched to letrozole and palbociclib in June 2023. She remains well with no toxicity on </a:t>
            </a:r>
            <a:r>
              <a:rPr lang="en-US" sz="2200" dirty="0" err="1"/>
              <a:t>maint</a:t>
            </a:r>
            <a:r>
              <a:rPr lang="en-US" sz="2200" dirty="0"/>
              <a:t> </a:t>
            </a:r>
            <a:r>
              <a:rPr lang="en-US" sz="2200" dirty="0" err="1"/>
              <a:t>subcut</a:t>
            </a:r>
            <a:r>
              <a:rPr lang="en-US" sz="2200" dirty="0"/>
              <a:t> HP/</a:t>
            </a:r>
            <a:r>
              <a:rPr lang="en-US" sz="2200" dirty="0" err="1"/>
              <a:t>palbo</a:t>
            </a:r>
            <a:r>
              <a:rPr lang="en-US" sz="2200" dirty="0"/>
              <a:t> and letrozole with a stable bone scan. She continues zoledronic acid for her bone </a:t>
            </a:r>
            <a:r>
              <a:rPr lang="en-US" sz="2200" dirty="0" err="1"/>
              <a:t>mets</a:t>
            </a:r>
            <a:r>
              <a:rPr lang="en-US" sz="2200" dirty="0"/>
              <a:t>.	</a:t>
            </a:r>
          </a:p>
          <a:p>
            <a:pPr marL="98425" indent="0">
              <a:buNone/>
            </a:pPr>
            <a:r>
              <a:rPr lang="en-US" sz="2200" dirty="0"/>
              <a:t>Have you seen lobular cancers metastasize to the stomach?	</a:t>
            </a:r>
            <a:br>
              <a:rPr lang="en-US" sz="2200" dirty="0"/>
            </a:br>
            <a:r>
              <a:rPr lang="en-US" sz="2200" dirty="0"/>
              <a:t>After a negative endoscopy in 5/23, would you repeat any further endoscopies?</a:t>
            </a:r>
          </a:p>
        </p:txBody>
      </p:sp>
      <p:sp>
        <p:nvSpPr>
          <p:cNvPr id="6" name="TextBox 5">
            <a:extLst>
              <a:ext uri="{FF2B5EF4-FFF2-40B4-BE49-F238E27FC236}">
                <a16:creationId xmlns:a16="http://schemas.microsoft.com/office/drawing/2014/main" id="{EE723C74-8AB9-6572-E0FA-CA36CF194F3A}"/>
              </a:ext>
            </a:extLst>
          </p:cNvPr>
          <p:cNvSpPr txBox="1"/>
          <p:nvPr/>
        </p:nvSpPr>
        <p:spPr>
          <a:xfrm>
            <a:off x="885255" y="197768"/>
            <a:ext cx="10360152" cy="998984"/>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Cases from General Medical Oncologists</a:t>
            </a:r>
          </a:p>
        </p:txBody>
      </p:sp>
    </p:spTree>
    <p:extLst>
      <p:ext uri="{BB962C8B-B14F-4D97-AF65-F5344CB8AC3E}">
        <p14:creationId xmlns:p14="http://schemas.microsoft.com/office/powerpoint/2010/main" val="12333113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5443A-9CD8-519E-569A-51DC9BCB303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556B955-ECDF-DAE2-A6E8-26B00EC51368}"/>
              </a:ext>
            </a:extLst>
          </p:cNvPr>
          <p:cNvSpPr/>
          <p:nvPr/>
        </p:nvSpPr>
        <p:spPr bwMode="auto">
          <a:xfrm>
            <a:off x="659396" y="2420888"/>
            <a:ext cx="10873208" cy="57606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751C7EE9-4FB5-4341-310B-DFC10A6B2539}"/>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4C1894FA-0FD8-2FFC-ED00-E5A1A5A2DC0A}"/>
              </a:ext>
            </a:extLst>
          </p:cNvPr>
          <p:cNvSpPr>
            <a:spLocks noGrp="1"/>
          </p:cNvSpPr>
          <p:nvPr>
            <p:ph idx="1"/>
          </p:nvPr>
        </p:nvSpPr>
        <p:spPr>
          <a:xfrm>
            <a:off x="1055440" y="1052736"/>
            <a:ext cx="10009112" cy="4727456"/>
          </a:xfrm>
        </p:spPr>
        <p:txBody>
          <a:bodyPr/>
          <a:lstStyle/>
          <a:p>
            <a:pPr marL="98425" indent="0">
              <a:lnSpc>
                <a:spcPct val="100000"/>
              </a:lnSpc>
              <a:spcBef>
                <a:spcPts val="1200"/>
              </a:spcBef>
              <a:spcAft>
                <a:spcPts val="0"/>
              </a:spcAft>
              <a:buNone/>
            </a:pPr>
            <a:r>
              <a:rPr lang="en-US" sz="2500" dirty="0">
                <a:solidFill>
                  <a:schemeClr val="accent2"/>
                </a:solidFill>
              </a:rPr>
              <a:t>Introduction: </a:t>
            </a:r>
            <a:r>
              <a:rPr lang="en-US" sz="2500" dirty="0">
                <a:solidFill>
                  <a:schemeClr val="tx1"/>
                </a:solidFill>
              </a:rPr>
              <a:t>Biology of “Triple-Positive” Breast Cancer; Implications for Therapeutic Development</a:t>
            </a:r>
          </a:p>
          <a:p>
            <a:pPr marL="98425" indent="0">
              <a:lnSpc>
                <a:spcPct val="100000"/>
              </a:lnSpc>
              <a:spcBef>
                <a:spcPts val="1200"/>
              </a:spcBef>
              <a:spcAft>
                <a:spcPts val="0"/>
              </a:spcAft>
              <a:buNone/>
            </a:pPr>
            <a:r>
              <a:rPr lang="en-US" sz="2500" dirty="0">
                <a:solidFill>
                  <a:schemeClr val="accent2"/>
                </a:solidFill>
              </a:rPr>
              <a:t>Module 1: </a:t>
            </a:r>
            <a:r>
              <a:rPr lang="en-US" sz="2500" dirty="0">
                <a:solidFill>
                  <a:schemeClr val="tx1"/>
                </a:solidFill>
              </a:rPr>
              <a:t>Cases from the GMO Survey</a:t>
            </a:r>
          </a:p>
          <a:p>
            <a:pPr marL="98425" indent="0">
              <a:lnSpc>
                <a:spcPct val="100000"/>
              </a:lnSpc>
              <a:spcBef>
                <a:spcPts val="1200"/>
              </a:spcBef>
              <a:spcAft>
                <a:spcPts val="0"/>
              </a:spcAft>
              <a:buNone/>
            </a:pPr>
            <a:r>
              <a:rPr lang="en-US" sz="2500" dirty="0">
                <a:solidFill>
                  <a:schemeClr val="bg1"/>
                </a:solidFill>
              </a:rPr>
              <a:t>Module 2: First-Line Therapy for Metastatic HER2-Positive Disease </a:t>
            </a:r>
          </a:p>
          <a:p>
            <a:pPr marL="98425" indent="0">
              <a:lnSpc>
                <a:spcPct val="100000"/>
              </a:lnSpc>
              <a:spcBef>
                <a:spcPts val="1200"/>
              </a:spcBef>
              <a:spcAft>
                <a:spcPts val="0"/>
              </a:spcAft>
              <a:buNone/>
            </a:pPr>
            <a:r>
              <a:rPr lang="en-US" sz="2500" dirty="0">
                <a:solidFill>
                  <a:schemeClr val="accent2"/>
                </a:solidFill>
              </a:rPr>
              <a:t>Module 3: </a:t>
            </a:r>
            <a:r>
              <a:rPr lang="en-US" sz="2500" dirty="0"/>
              <a:t>Cases from the GMO Survey</a:t>
            </a:r>
            <a:endParaRPr lang="en-US" sz="2500" dirty="0">
              <a:solidFill>
                <a:schemeClr val="tx1"/>
              </a:solidFill>
            </a:endParaRPr>
          </a:p>
          <a:p>
            <a:pPr marL="98425" indent="0">
              <a:lnSpc>
                <a:spcPct val="100000"/>
              </a:lnSpc>
              <a:spcBef>
                <a:spcPts val="1200"/>
              </a:spcBef>
              <a:spcAft>
                <a:spcPts val="0"/>
              </a:spcAft>
              <a:buNone/>
            </a:pPr>
            <a:r>
              <a:rPr lang="en-US" sz="2500" dirty="0">
                <a:solidFill>
                  <a:schemeClr val="accent2"/>
                </a:solidFill>
              </a:rPr>
              <a:t>Module 4a: </a:t>
            </a:r>
            <a:r>
              <a:rPr lang="en-US" sz="2500" b="1" kern="0" dirty="0">
                <a:effectLst/>
                <a:latin typeface="Calibri" panose="020F0502020204030204" pitchFamily="34" charset="0"/>
                <a:ea typeface="Aptos" panose="020B0004020202020204" pitchFamily="34" charset="0"/>
                <a:cs typeface="Calibri" panose="020F0502020204030204" pitchFamily="34" charset="0"/>
              </a:rPr>
              <a:t>Maintenance Therapy for HR-Positive, HER2-Positive Disease</a:t>
            </a:r>
          </a:p>
          <a:p>
            <a:pPr marL="98425" indent="0">
              <a:lnSpc>
                <a:spcPct val="100000"/>
              </a:lnSpc>
              <a:spcBef>
                <a:spcPts val="1200"/>
              </a:spcBef>
              <a:spcAft>
                <a:spcPts val="0"/>
              </a:spcAft>
              <a:buNone/>
            </a:pPr>
            <a:r>
              <a:rPr lang="en-US" sz="2500" dirty="0">
                <a:solidFill>
                  <a:schemeClr val="accent2"/>
                </a:solidFill>
                <a:latin typeface="Calibri" panose="020F0502020204030204" pitchFamily="34" charset="0"/>
                <a:ea typeface="Aptos" panose="020B0004020202020204" pitchFamily="34" charset="0"/>
                <a:cs typeface="Calibri" panose="020F0502020204030204" pitchFamily="34" charset="0"/>
              </a:rPr>
              <a:t>Module 4b: </a:t>
            </a:r>
            <a:r>
              <a:rPr lang="en-US" sz="2500" dirty="0">
                <a:latin typeface="Calibri" panose="020F0502020204030204" pitchFamily="34" charset="0"/>
                <a:ea typeface="Aptos" panose="020B0004020202020204" pitchFamily="34" charset="0"/>
                <a:cs typeface="Calibri" panose="020F0502020204030204" pitchFamily="34" charset="0"/>
              </a:rPr>
              <a:t>Maintenance Therapy for HR-Negative, HER2-Positive Disease</a:t>
            </a:r>
            <a:endParaRPr lang="en-US" sz="2500" b="1" kern="0" dirty="0">
              <a:effectLst/>
              <a:latin typeface="Calibri" panose="020F0502020204030204" pitchFamily="34" charset="0"/>
              <a:ea typeface="Aptos" panose="020B0004020202020204" pitchFamily="34" charset="0"/>
              <a:cs typeface="Calibri" panose="020F0502020204030204" pitchFamily="34" charset="0"/>
            </a:endParaRPr>
          </a:p>
          <a:p>
            <a:pPr marL="98425" indent="0">
              <a:lnSpc>
                <a:spcPct val="100000"/>
              </a:lnSpc>
              <a:spcBef>
                <a:spcPts val="1200"/>
              </a:spcBef>
              <a:spcAft>
                <a:spcPts val="0"/>
              </a:spcAft>
              <a:buNone/>
            </a:pPr>
            <a:r>
              <a:rPr lang="en-US" sz="2500" dirty="0">
                <a:solidFill>
                  <a:schemeClr val="accent2"/>
                </a:solidFill>
                <a:latin typeface="Calibri" panose="020F0502020204030204" pitchFamily="34" charset="0"/>
                <a:ea typeface="Aptos" panose="020B0004020202020204" pitchFamily="34" charset="0"/>
                <a:cs typeface="Calibri" panose="020F0502020204030204" pitchFamily="34" charset="0"/>
              </a:rPr>
              <a:t>Module 5: </a:t>
            </a:r>
            <a:r>
              <a:rPr lang="en-US" sz="2500" dirty="0"/>
              <a:t>Ongoing Clinical Trials Attempting to Address These Decisions</a:t>
            </a:r>
          </a:p>
          <a:p>
            <a:pPr marL="98425" indent="0">
              <a:lnSpc>
                <a:spcPct val="100000"/>
              </a:lnSpc>
              <a:spcBef>
                <a:spcPts val="1200"/>
              </a:spcBef>
              <a:spcAft>
                <a:spcPts val="0"/>
              </a:spcAft>
              <a:buNone/>
            </a:pPr>
            <a:r>
              <a:rPr lang="en-US" sz="2500" dirty="0">
                <a:solidFill>
                  <a:schemeClr val="accent2"/>
                </a:solidFill>
              </a:rPr>
              <a:t>Module 6: </a:t>
            </a:r>
            <a:r>
              <a:rPr lang="en-US" sz="2500" dirty="0"/>
              <a:t>Cases from the GMO Survey</a:t>
            </a:r>
            <a:endParaRPr lang="en-US" sz="2500" dirty="0">
              <a:solidFill>
                <a:schemeClr val="tx1"/>
              </a:solidFill>
            </a:endParaRPr>
          </a:p>
        </p:txBody>
      </p:sp>
    </p:spTree>
    <p:custDataLst>
      <p:tags r:id="rId1"/>
    </p:custDataLst>
    <p:extLst>
      <p:ext uri="{BB962C8B-B14F-4D97-AF65-F5344CB8AC3E}">
        <p14:creationId xmlns:p14="http://schemas.microsoft.com/office/powerpoint/2010/main" val="3134004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Research To Practice CME Planning Committee Members, </a:t>
            </a:r>
            <a:br>
              <a:rPr lang="en-US" dirty="0"/>
            </a:br>
            <a:r>
              <a:rPr lang="en-US" dirty="0"/>
              <a:t>Staff and Reviewers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772816"/>
            <a:ext cx="10512305" cy="4442250"/>
          </a:xfrm>
        </p:spPr>
        <p:txBody>
          <a:bodyPr/>
          <a:lstStyle/>
          <a:p>
            <a:pPr marL="98425" indent="0">
              <a:buNone/>
            </a:pPr>
            <a:r>
              <a:rPr lang="en-US" sz="2500" b="0" dirty="0">
                <a:solidFill>
                  <a:schemeClr val="tx1"/>
                </a:solidFill>
              </a:rPr>
              <a:t>Planners, scientific staff and independent reviewers for Research To Practice have no relevant financial relationships to disclose.</a:t>
            </a:r>
          </a:p>
        </p:txBody>
      </p:sp>
    </p:spTree>
    <p:extLst>
      <p:ext uri="{BB962C8B-B14F-4D97-AF65-F5344CB8AC3E}">
        <p14:creationId xmlns:p14="http://schemas.microsoft.com/office/powerpoint/2010/main" val="20954392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F5CB6-5603-59BA-760A-55014149C3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45D884-417A-15E7-0C1F-810319FC5082}"/>
              </a:ext>
            </a:extLst>
          </p:cNvPr>
          <p:cNvSpPr>
            <a:spLocks noGrp="1"/>
          </p:cNvSpPr>
          <p:nvPr>
            <p:ph type="title"/>
          </p:nvPr>
        </p:nvSpPr>
        <p:spPr/>
        <p:txBody>
          <a:bodyPr/>
          <a:lstStyle/>
          <a:p>
            <a:r>
              <a:rPr lang="en-US" dirty="0"/>
              <a:t>Questions About First Line Induction Treatment</a:t>
            </a:r>
          </a:p>
        </p:txBody>
      </p:sp>
      <p:sp>
        <p:nvSpPr>
          <p:cNvPr id="3" name="Content Placeholder 2">
            <a:extLst>
              <a:ext uri="{FF2B5EF4-FFF2-40B4-BE49-F238E27FC236}">
                <a16:creationId xmlns:a16="http://schemas.microsoft.com/office/drawing/2014/main" id="{374F65E1-4E0D-9901-C10C-0E0F6AC261A3}"/>
              </a:ext>
            </a:extLst>
          </p:cNvPr>
          <p:cNvSpPr>
            <a:spLocks noGrp="1"/>
          </p:cNvSpPr>
          <p:nvPr>
            <p:ph idx="1"/>
          </p:nvPr>
        </p:nvSpPr>
        <p:spPr>
          <a:xfrm>
            <a:off x="912286" y="1416053"/>
            <a:ext cx="10358967" cy="4799013"/>
          </a:xfrm>
        </p:spPr>
        <p:txBody>
          <a:bodyPr/>
          <a:lstStyle/>
          <a:p>
            <a:r>
              <a:rPr lang="en-US" dirty="0"/>
              <a:t>What is your usual first-line therapy for metastatic HER2-positive disease? </a:t>
            </a:r>
          </a:p>
          <a:p>
            <a:r>
              <a:rPr lang="en-US" dirty="0"/>
              <a:t>What duration of treatment do you usually employ, assuming the patient has acceptable treatment tolerance?</a:t>
            </a:r>
          </a:p>
          <a:p>
            <a:r>
              <a:rPr lang="en-US" dirty="0"/>
              <a:t>How do you factor in prior adjuvant and/or neoadjuvant anti-HER2 therapy?</a:t>
            </a:r>
          </a:p>
          <a:p>
            <a:endParaRPr lang="en-US" dirty="0"/>
          </a:p>
          <a:p>
            <a:pPr marL="98425" indent="0">
              <a:buNone/>
            </a:pPr>
            <a:endParaRPr lang="en-US" dirty="0"/>
          </a:p>
        </p:txBody>
      </p:sp>
    </p:spTree>
    <p:extLst>
      <p:ext uri="{BB962C8B-B14F-4D97-AF65-F5344CB8AC3E}">
        <p14:creationId xmlns:p14="http://schemas.microsoft.com/office/powerpoint/2010/main" val="1860588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8EA5A-27E1-D21E-C76C-50D94E2141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BD3998-B968-A141-4CAC-D2FAE3734E93}"/>
              </a:ext>
            </a:extLst>
          </p:cNvPr>
          <p:cNvSpPr>
            <a:spLocks noGrp="1"/>
          </p:cNvSpPr>
          <p:nvPr>
            <p:ph type="title"/>
          </p:nvPr>
        </p:nvSpPr>
        <p:spPr/>
        <p:txBody>
          <a:bodyPr/>
          <a:lstStyle/>
          <a:p>
            <a:r>
              <a:rPr lang="en-US" dirty="0"/>
              <a:t>Questions About First Line Induction Treatment</a:t>
            </a:r>
          </a:p>
        </p:txBody>
      </p:sp>
      <p:sp>
        <p:nvSpPr>
          <p:cNvPr id="3" name="Content Placeholder 2">
            <a:extLst>
              <a:ext uri="{FF2B5EF4-FFF2-40B4-BE49-F238E27FC236}">
                <a16:creationId xmlns:a16="http://schemas.microsoft.com/office/drawing/2014/main" id="{C4DD8E97-876F-5464-DE3E-AAD9411740F5}"/>
              </a:ext>
            </a:extLst>
          </p:cNvPr>
          <p:cNvSpPr>
            <a:spLocks noGrp="1"/>
          </p:cNvSpPr>
          <p:nvPr>
            <p:ph idx="1"/>
          </p:nvPr>
        </p:nvSpPr>
        <p:spPr>
          <a:xfrm>
            <a:off x="1199456" y="1416053"/>
            <a:ext cx="9432186" cy="4799013"/>
          </a:xfrm>
        </p:spPr>
        <p:txBody>
          <a:bodyPr/>
          <a:lstStyle/>
          <a:p>
            <a:r>
              <a:rPr lang="en-US" dirty="0"/>
              <a:t>Does your approach change if the patient is younger (40) or older (85)?</a:t>
            </a:r>
          </a:p>
          <a:p>
            <a:r>
              <a:rPr lang="en-US" dirty="0"/>
              <a:t>Does your approach change based on the degree of symptomatology?</a:t>
            </a:r>
          </a:p>
          <a:p>
            <a:r>
              <a:rPr lang="en-US" dirty="0"/>
              <a:t>Does your approach change based on location of metastatic disease (</a:t>
            </a:r>
            <a:r>
              <a:rPr lang="en-US" dirty="0" err="1"/>
              <a:t>eg</a:t>
            </a:r>
            <a:r>
              <a:rPr lang="en-US" dirty="0"/>
              <a:t>, visceral, bone only, CNS)?</a:t>
            </a:r>
          </a:p>
          <a:p>
            <a:r>
              <a:rPr lang="en-US" dirty="0"/>
              <a:t>How does HR status affect your approach?</a:t>
            </a:r>
          </a:p>
          <a:p>
            <a:endParaRPr lang="en-US" dirty="0"/>
          </a:p>
          <a:p>
            <a:pPr marL="98425" indent="0">
              <a:buNone/>
            </a:pPr>
            <a:endParaRPr lang="en-US" dirty="0"/>
          </a:p>
        </p:txBody>
      </p:sp>
    </p:spTree>
    <p:extLst>
      <p:ext uri="{BB962C8B-B14F-4D97-AF65-F5344CB8AC3E}">
        <p14:creationId xmlns:p14="http://schemas.microsoft.com/office/powerpoint/2010/main" val="1452377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A36BD-BEC7-86C4-0A39-5713DBECC2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4C35BC-9DF7-5F04-B2D5-76A1F0B72548}"/>
              </a:ext>
            </a:extLst>
          </p:cNvPr>
          <p:cNvSpPr>
            <a:spLocks noGrp="1"/>
          </p:cNvSpPr>
          <p:nvPr>
            <p:ph type="title"/>
          </p:nvPr>
        </p:nvSpPr>
        <p:spPr>
          <a:xfrm>
            <a:off x="912286" y="29154"/>
            <a:ext cx="10358967" cy="1143000"/>
          </a:xfrm>
        </p:spPr>
        <p:txBody>
          <a:bodyPr/>
          <a:lstStyle/>
          <a:p>
            <a:r>
              <a:rPr lang="en-US" dirty="0"/>
              <a:t>Phase III CLEOPATRA: Final Progression-Free Survival</a:t>
            </a:r>
          </a:p>
        </p:txBody>
      </p:sp>
      <p:pic>
        <p:nvPicPr>
          <p:cNvPr id="2050" name="Picture 2">
            <a:extLst>
              <a:ext uri="{FF2B5EF4-FFF2-40B4-BE49-F238E27FC236}">
                <a16:creationId xmlns:a16="http://schemas.microsoft.com/office/drawing/2014/main" id="{4CF48537-0EED-7EB0-EF30-4DACDC092C8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979201" y="1124744"/>
            <a:ext cx="10225136" cy="499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D376394-8B2A-A612-9817-5AF6A203AC31}"/>
              </a:ext>
            </a:extLst>
          </p:cNvPr>
          <p:cNvSpPr txBox="1"/>
          <p:nvPr/>
        </p:nvSpPr>
        <p:spPr>
          <a:xfrm>
            <a:off x="0" y="6490211"/>
            <a:ext cx="5039906"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Swain SM et al. </a:t>
            </a:r>
            <a:r>
              <a:rPr lang="en-US" sz="1500" b="0" i="1" dirty="0">
                <a:solidFill>
                  <a:schemeClr val="tx1"/>
                </a:solidFill>
                <a:latin typeface="Calibri" panose="020F0502020204030204" pitchFamily="34" charset="0"/>
                <a:cs typeface="Calibri" panose="020F0502020204030204" pitchFamily="34" charset="0"/>
              </a:rPr>
              <a:t>N Engl J Med </a:t>
            </a:r>
            <a:r>
              <a:rPr lang="en-US" sz="1500" b="0" dirty="0">
                <a:solidFill>
                  <a:schemeClr val="tx1"/>
                </a:solidFill>
                <a:latin typeface="Calibri" panose="020F0502020204030204" pitchFamily="34" charset="0"/>
                <a:cs typeface="Calibri" panose="020F0502020204030204" pitchFamily="34" charset="0"/>
              </a:rPr>
              <a:t>2015 February 19;372(8):724-34.</a:t>
            </a:r>
          </a:p>
        </p:txBody>
      </p:sp>
    </p:spTree>
    <p:extLst>
      <p:ext uri="{BB962C8B-B14F-4D97-AF65-F5344CB8AC3E}">
        <p14:creationId xmlns:p14="http://schemas.microsoft.com/office/powerpoint/2010/main" val="120294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A36BD-BEC7-86C4-0A39-5713DBECC2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4C35BC-9DF7-5F04-B2D5-76A1F0B72548}"/>
              </a:ext>
            </a:extLst>
          </p:cNvPr>
          <p:cNvSpPr>
            <a:spLocks noGrp="1"/>
          </p:cNvSpPr>
          <p:nvPr>
            <p:ph type="title"/>
          </p:nvPr>
        </p:nvSpPr>
        <p:spPr>
          <a:xfrm>
            <a:off x="912286" y="51509"/>
            <a:ext cx="10358967" cy="1143000"/>
          </a:xfrm>
        </p:spPr>
        <p:txBody>
          <a:bodyPr/>
          <a:lstStyle/>
          <a:p>
            <a:r>
              <a:rPr lang="en-US" dirty="0"/>
              <a:t>Phase III CLEOPATRA: Final Overall Survival</a:t>
            </a:r>
          </a:p>
        </p:txBody>
      </p:sp>
      <p:pic>
        <p:nvPicPr>
          <p:cNvPr id="1026" name="Picture 2">
            <a:extLst>
              <a:ext uri="{FF2B5EF4-FFF2-40B4-BE49-F238E27FC236}">
                <a16:creationId xmlns:a16="http://schemas.microsoft.com/office/drawing/2014/main" id="{9C14C5FE-83DA-696C-6335-CA69A2BCD9C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055870" y="1194509"/>
            <a:ext cx="10071797" cy="48649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86C0488-D5C9-6900-CC6E-CC029EA44DF5}"/>
              </a:ext>
            </a:extLst>
          </p:cNvPr>
          <p:cNvSpPr txBox="1"/>
          <p:nvPr/>
        </p:nvSpPr>
        <p:spPr>
          <a:xfrm>
            <a:off x="0" y="6490211"/>
            <a:ext cx="503990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Swain SM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Engl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2015 February 19;372(8):724-34.</a:t>
            </a:r>
          </a:p>
        </p:txBody>
      </p:sp>
    </p:spTree>
    <p:extLst>
      <p:ext uri="{BB962C8B-B14F-4D97-AF65-F5344CB8AC3E}">
        <p14:creationId xmlns:p14="http://schemas.microsoft.com/office/powerpoint/2010/main" val="3605759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C223A-5221-CE87-66FE-8CC62CC610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FE85FB-B9ED-B76A-787B-20710C98C0C3}"/>
              </a:ext>
            </a:extLst>
          </p:cNvPr>
          <p:cNvSpPr>
            <a:spLocks noGrp="1"/>
          </p:cNvSpPr>
          <p:nvPr>
            <p:ph type="title"/>
          </p:nvPr>
        </p:nvSpPr>
        <p:spPr/>
        <p:txBody>
          <a:bodyPr/>
          <a:lstStyle/>
          <a:p>
            <a:r>
              <a:rPr lang="en-US" dirty="0"/>
              <a:t>Rationale for </a:t>
            </a:r>
            <a:r>
              <a:rPr lang="en-US" dirty="0" err="1"/>
              <a:t>Pertuzumab</a:t>
            </a:r>
            <a:r>
              <a:rPr lang="en-US" dirty="0"/>
              <a:t> and T-DXd Combination Therapy</a:t>
            </a:r>
          </a:p>
        </p:txBody>
      </p:sp>
      <p:sp>
        <p:nvSpPr>
          <p:cNvPr id="5" name="TextBox 4">
            <a:extLst>
              <a:ext uri="{FF2B5EF4-FFF2-40B4-BE49-F238E27FC236}">
                <a16:creationId xmlns:a16="http://schemas.microsoft.com/office/drawing/2014/main" id="{3BB64C7B-4A80-4243-B77B-ABAEA06DE0FE}"/>
              </a:ext>
            </a:extLst>
          </p:cNvPr>
          <p:cNvSpPr txBox="1"/>
          <p:nvPr/>
        </p:nvSpPr>
        <p:spPr>
          <a:xfrm>
            <a:off x="0" y="6534835"/>
            <a:ext cx="3886449" cy="323165"/>
          </a:xfrm>
          <a:prstGeom prst="rect">
            <a:avLst/>
          </a:prstGeom>
          <a:noFill/>
        </p:spPr>
        <p:txBody>
          <a:bodyPr wrap="none" rtlCol="0">
            <a:spAutoFit/>
          </a:bodyPr>
          <a:lstStyle/>
          <a:p>
            <a:r>
              <a:rPr lang="en-US" sz="1500" b="0" dirty="0">
                <a:solidFill>
                  <a:schemeClr val="tx1"/>
                </a:solidFill>
                <a:latin typeface="+mn-lt"/>
              </a:rPr>
              <a:t>Tolaney SM et al. ASCO 2025;Abstract LBA1008.</a:t>
            </a:r>
          </a:p>
        </p:txBody>
      </p:sp>
      <p:pic>
        <p:nvPicPr>
          <p:cNvPr id="5122" name="Picture 2">
            <a:extLst>
              <a:ext uri="{FF2B5EF4-FFF2-40B4-BE49-F238E27FC236}">
                <a16:creationId xmlns:a16="http://schemas.microsoft.com/office/drawing/2014/main" id="{60481D33-47ED-D815-5BF8-CF1D17B7B2B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736280" y="1196752"/>
            <a:ext cx="10719439" cy="4904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026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30A30-92A2-B81B-A585-55BA4F636E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6621EA-4BAD-2D65-4CAB-DF3389054050}"/>
              </a:ext>
            </a:extLst>
          </p:cNvPr>
          <p:cNvSpPr>
            <a:spLocks noGrp="1"/>
          </p:cNvSpPr>
          <p:nvPr>
            <p:ph type="title"/>
          </p:nvPr>
        </p:nvSpPr>
        <p:spPr>
          <a:xfrm>
            <a:off x="912286" y="68942"/>
            <a:ext cx="10358967" cy="1143000"/>
          </a:xfrm>
        </p:spPr>
        <p:txBody>
          <a:bodyPr/>
          <a:lstStyle/>
          <a:p>
            <a:r>
              <a:rPr lang="en-US" dirty="0"/>
              <a:t>Phase III DESTINY-Breast09 Study Design </a:t>
            </a:r>
          </a:p>
        </p:txBody>
      </p:sp>
      <p:pic>
        <p:nvPicPr>
          <p:cNvPr id="3076" name="Picture 4">
            <a:extLst>
              <a:ext uri="{FF2B5EF4-FFF2-40B4-BE49-F238E27FC236}">
                <a16:creationId xmlns:a16="http://schemas.microsoft.com/office/drawing/2014/main" id="{DF723293-300D-07B0-8F8C-EA39F20C0E5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443929" y="1196752"/>
            <a:ext cx="11295679" cy="48279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1D0DB86-CC1C-68A8-1E93-E8CE42659DF0}"/>
              </a:ext>
            </a:extLst>
          </p:cNvPr>
          <p:cNvSpPr/>
          <p:nvPr/>
        </p:nvSpPr>
        <p:spPr bwMode="auto">
          <a:xfrm>
            <a:off x="5735960" y="4365104"/>
            <a:ext cx="5688632" cy="86409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4" name="TextBox 3">
            <a:extLst>
              <a:ext uri="{FF2B5EF4-FFF2-40B4-BE49-F238E27FC236}">
                <a16:creationId xmlns:a16="http://schemas.microsoft.com/office/drawing/2014/main" id="{D1F223CD-5E24-21E7-4EA5-19663598CE05}"/>
              </a:ext>
            </a:extLst>
          </p:cNvPr>
          <p:cNvSpPr txBox="1"/>
          <p:nvPr/>
        </p:nvSpPr>
        <p:spPr>
          <a:xfrm>
            <a:off x="0" y="6525344"/>
            <a:ext cx="3886449" cy="323165"/>
          </a:xfrm>
          <a:prstGeom prst="rect">
            <a:avLst/>
          </a:prstGeom>
          <a:noFill/>
        </p:spPr>
        <p:txBody>
          <a:bodyPr wrap="none" rtlCol="0">
            <a:spAutoFit/>
          </a:bodyPr>
          <a:lstStyle/>
          <a:p>
            <a:r>
              <a:rPr lang="en-US" sz="1500" b="0" dirty="0">
                <a:solidFill>
                  <a:schemeClr val="tx1"/>
                </a:solidFill>
                <a:latin typeface="+mn-lt"/>
              </a:rPr>
              <a:t>Tolaney SM et al. ASCO 2025;Abstract LBA1008.</a:t>
            </a:r>
          </a:p>
        </p:txBody>
      </p:sp>
    </p:spTree>
    <p:extLst>
      <p:ext uri="{BB962C8B-B14F-4D97-AF65-F5344CB8AC3E}">
        <p14:creationId xmlns:p14="http://schemas.microsoft.com/office/powerpoint/2010/main" val="944341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CE545-D691-9105-3124-57EF4C5E2C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FA89AB-BDBB-E647-1AD9-FC34E4580B11}"/>
              </a:ext>
            </a:extLst>
          </p:cNvPr>
          <p:cNvSpPr>
            <a:spLocks noGrp="1"/>
          </p:cNvSpPr>
          <p:nvPr>
            <p:ph type="title"/>
          </p:nvPr>
        </p:nvSpPr>
        <p:spPr/>
        <p:txBody>
          <a:bodyPr/>
          <a:lstStyle/>
          <a:p>
            <a:pPr algn="l"/>
            <a:r>
              <a:rPr lang="en-US" dirty="0"/>
              <a:t>Phase III DESTINY-Breast09: Progression-Free Survival </a:t>
            </a:r>
            <a:br>
              <a:rPr lang="en-US" dirty="0"/>
            </a:br>
            <a:r>
              <a:rPr lang="en-US" dirty="0"/>
              <a:t>(Blinded Independent Central Review)</a:t>
            </a:r>
          </a:p>
        </p:txBody>
      </p:sp>
      <p:sp>
        <p:nvSpPr>
          <p:cNvPr id="5" name="TextBox 4">
            <a:extLst>
              <a:ext uri="{FF2B5EF4-FFF2-40B4-BE49-F238E27FC236}">
                <a16:creationId xmlns:a16="http://schemas.microsoft.com/office/drawing/2014/main" id="{85CECB40-A611-6FF3-72DC-295D8ADC6AC6}"/>
              </a:ext>
            </a:extLst>
          </p:cNvPr>
          <p:cNvSpPr txBox="1"/>
          <p:nvPr/>
        </p:nvSpPr>
        <p:spPr>
          <a:xfrm>
            <a:off x="0" y="6525344"/>
            <a:ext cx="3983655" cy="323165"/>
          </a:xfrm>
          <a:prstGeom prst="rect">
            <a:avLst/>
          </a:prstGeom>
          <a:noFill/>
        </p:spPr>
        <p:txBody>
          <a:bodyPr wrap="none" rtlCol="0">
            <a:spAutoFit/>
          </a:bodyPr>
          <a:lstStyle/>
          <a:p>
            <a:r>
              <a:rPr lang="en-US" sz="1500" b="0" dirty="0">
                <a:solidFill>
                  <a:schemeClr val="tx1"/>
                </a:solidFill>
                <a:latin typeface="+mn-lt"/>
              </a:rPr>
              <a:t>Tolaney SM et al. </a:t>
            </a:r>
            <a:r>
              <a:rPr lang="en-US" sz="1500" b="0" i="1" dirty="0">
                <a:solidFill>
                  <a:schemeClr val="tx1"/>
                </a:solidFill>
                <a:latin typeface="+mn-lt"/>
              </a:rPr>
              <a:t>N Engl J Med </a:t>
            </a:r>
            <a:r>
              <a:rPr lang="en-US" sz="1500" b="0" dirty="0">
                <a:solidFill>
                  <a:schemeClr val="tx1"/>
                </a:solidFill>
                <a:latin typeface="+mn-lt"/>
              </a:rPr>
              <a:t>2026;394;551-62.</a:t>
            </a:r>
          </a:p>
        </p:txBody>
      </p:sp>
      <p:pic>
        <p:nvPicPr>
          <p:cNvPr id="6146" name="Picture 2">
            <a:extLst>
              <a:ext uri="{FF2B5EF4-FFF2-40B4-BE49-F238E27FC236}">
                <a16:creationId xmlns:a16="http://schemas.microsoft.com/office/drawing/2014/main" id="{A2F97124-E21A-EA26-FA63-4A196C5FA9B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67680" y="1455473"/>
            <a:ext cx="11856640" cy="3947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531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A542B-186A-0EA7-D13B-A9EE6E238B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383E19-7468-3106-5770-208949FA2572}"/>
              </a:ext>
            </a:extLst>
          </p:cNvPr>
          <p:cNvSpPr>
            <a:spLocks noGrp="1"/>
          </p:cNvSpPr>
          <p:nvPr>
            <p:ph type="title"/>
          </p:nvPr>
        </p:nvSpPr>
        <p:spPr>
          <a:xfrm>
            <a:off x="912286" y="44624"/>
            <a:ext cx="10358967" cy="1143000"/>
          </a:xfrm>
        </p:spPr>
        <p:txBody>
          <a:bodyPr/>
          <a:lstStyle/>
          <a:p>
            <a:r>
              <a:rPr lang="en-US" dirty="0"/>
              <a:t>Phase III DESTINY-Breast09: Efficacy </a:t>
            </a:r>
          </a:p>
        </p:txBody>
      </p:sp>
      <p:pic>
        <p:nvPicPr>
          <p:cNvPr id="7170" name="Picture 2">
            <a:extLst>
              <a:ext uri="{FF2B5EF4-FFF2-40B4-BE49-F238E27FC236}">
                <a16:creationId xmlns:a16="http://schemas.microsoft.com/office/drawing/2014/main" id="{3FB9C1B2-9141-9DB6-36A7-84DAE43080E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623392" y="1052736"/>
            <a:ext cx="10945216" cy="49638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F39B5E7-3BB1-1624-9800-D70D72BDE47C}"/>
              </a:ext>
            </a:extLst>
          </p:cNvPr>
          <p:cNvSpPr txBox="1"/>
          <p:nvPr/>
        </p:nvSpPr>
        <p:spPr>
          <a:xfrm>
            <a:off x="0" y="6525344"/>
            <a:ext cx="7731925" cy="323165"/>
          </a:xfrm>
          <a:prstGeom prst="rect">
            <a:avLst/>
          </a:prstGeom>
          <a:noFill/>
        </p:spPr>
        <p:txBody>
          <a:bodyPr wrap="none" rtlCol="0">
            <a:spAutoFit/>
          </a:bodyPr>
          <a:lstStyle/>
          <a:p>
            <a:r>
              <a:rPr lang="en-US" sz="1500" b="0" dirty="0">
                <a:solidFill>
                  <a:schemeClr val="tx1"/>
                </a:solidFill>
                <a:latin typeface="+mn-lt"/>
              </a:rPr>
              <a:t>Tolaney SM et al. ASCO 2025;Abstract LBA1008; </a:t>
            </a:r>
            <a:r>
              <a:rPr lang="en-US" sz="1500" b="0" dirty="0" err="1">
                <a:solidFill>
                  <a:schemeClr val="tx1"/>
                </a:solidFill>
                <a:latin typeface="+mn-lt"/>
              </a:rPr>
              <a:t>Tolaney</a:t>
            </a:r>
            <a:r>
              <a:rPr lang="en-US" sz="1500" b="0" dirty="0">
                <a:solidFill>
                  <a:schemeClr val="tx1"/>
                </a:solidFill>
                <a:latin typeface="+mn-lt"/>
              </a:rPr>
              <a:t> SM et al. </a:t>
            </a:r>
            <a:r>
              <a:rPr lang="en-US" sz="1500" b="0" i="1" dirty="0">
                <a:solidFill>
                  <a:schemeClr val="tx1"/>
                </a:solidFill>
                <a:latin typeface="+mn-lt"/>
              </a:rPr>
              <a:t>N Engl J Med </a:t>
            </a:r>
            <a:r>
              <a:rPr lang="en-US" sz="1500" b="0" dirty="0">
                <a:solidFill>
                  <a:schemeClr val="tx1"/>
                </a:solidFill>
                <a:latin typeface="+mn-lt"/>
              </a:rPr>
              <a:t>2026;394;551-62.</a:t>
            </a:r>
          </a:p>
        </p:txBody>
      </p:sp>
    </p:spTree>
    <p:extLst>
      <p:ext uri="{BB962C8B-B14F-4D97-AF65-F5344CB8AC3E}">
        <p14:creationId xmlns:p14="http://schemas.microsoft.com/office/powerpoint/2010/main" val="4063689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97FE8-8DAC-567E-88E8-5A822ACDBA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8A79C5-F93B-2DC4-77A2-E47EE501CCEE}"/>
              </a:ext>
            </a:extLst>
          </p:cNvPr>
          <p:cNvSpPr>
            <a:spLocks noGrp="1"/>
          </p:cNvSpPr>
          <p:nvPr>
            <p:ph type="title"/>
          </p:nvPr>
        </p:nvSpPr>
        <p:spPr>
          <a:xfrm>
            <a:off x="912286" y="44624"/>
            <a:ext cx="10358967" cy="1143000"/>
          </a:xfrm>
        </p:spPr>
        <p:txBody>
          <a:bodyPr/>
          <a:lstStyle/>
          <a:p>
            <a:r>
              <a:rPr lang="en-US" dirty="0"/>
              <a:t>Phase III DESTINY-Breast09: PFS by HR Status</a:t>
            </a:r>
          </a:p>
        </p:txBody>
      </p:sp>
      <p:sp>
        <p:nvSpPr>
          <p:cNvPr id="5" name="TextBox 4">
            <a:extLst>
              <a:ext uri="{FF2B5EF4-FFF2-40B4-BE49-F238E27FC236}">
                <a16:creationId xmlns:a16="http://schemas.microsoft.com/office/drawing/2014/main" id="{E06DD639-EB73-FEC4-761C-C0936C858175}"/>
              </a:ext>
            </a:extLst>
          </p:cNvPr>
          <p:cNvSpPr txBox="1"/>
          <p:nvPr/>
        </p:nvSpPr>
        <p:spPr>
          <a:xfrm>
            <a:off x="0" y="6525344"/>
            <a:ext cx="3348353" cy="323165"/>
          </a:xfrm>
          <a:prstGeom prst="rect">
            <a:avLst/>
          </a:prstGeom>
          <a:noFill/>
        </p:spPr>
        <p:txBody>
          <a:bodyPr wrap="none" rtlCol="0">
            <a:spAutoFit/>
          </a:bodyPr>
          <a:lstStyle/>
          <a:p>
            <a:r>
              <a:rPr lang="en-US" sz="1500" b="0" dirty="0">
                <a:solidFill>
                  <a:schemeClr val="tx1"/>
                </a:solidFill>
                <a:latin typeface="+mn-lt"/>
              </a:rPr>
              <a:t>Loibl S et al. ESMO 2025;Abstract LBA18.</a:t>
            </a:r>
          </a:p>
        </p:txBody>
      </p:sp>
      <p:pic>
        <p:nvPicPr>
          <p:cNvPr id="4" name="Picture 3" descr="A graph of a patient's status&#10;&#10;AI-generated content may be incorrect.">
            <a:extLst>
              <a:ext uri="{FF2B5EF4-FFF2-40B4-BE49-F238E27FC236}">
                <a16:creationId xmlns:a16="http://schemas.microsoft.com/office/drawing/2014/main" id="{62B7DB27-3F3B-8520-EA01-D858D093056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677679" y="1145813"/>
            <a:ext cx="10828179" cy="4795291"/>
          </a:xfrm>
          <a:prstGeom prst="rect">
            <a:avLst/>
          </a:prstGeom>
        </p:spPr>
      </p:pic>
      <p:sp>
        <p:nvSpPr>
          <p:cNvPr id="6" name="Rectangle 5">
            <a:extLst>
              <a:ext uri="{FF2B5EF4-FFF2-40B4-BE49-F238E27FC236}">
                <a16:creationId xmlns:a16="http://schemas.microsoft.com/office/drawing/2014/main" id="{E8C1E362-6311-2164-669A-FFD6DC488E5A}"/>
              </a:ext>
            </a:extLst>
          </p:cNvPr>
          <p:cNvSpPr/>
          <p:nvPr/>
        </p:nvSpPr>
        <p:spPr bwMode="auto">
          <a:xfrm>
            <a:off x="1123216" y="4509120"/>
            <a:ext cx="9937104" cy="57606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3632009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FA794-3A48-2815-715B-CA7F534CEB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557060-8BED-B61B-ADC1-DCF523E2F022}"/>
              </a:ext>
            </a:extLst>
          </p:cNvPr>
          <p:cNvSpPr>
            <a:spLocks noGrp="1"/>
          </p:cNvSpPr>
          <p:nvPr>
            <p:ph type="title"/>
          </p:nvPr>
        </p:nvSpPr>
        <p:spPr>
          <a:xfrm>
            <a:off x="912286" y="-27384"/>
            <a:ext cx="10358967" cy="1143000"/>
          </a:xfrm>
        </p:spPr>
        <p:txBody>
          <a:bodyPr/>
          <a:lstStyle/>
          <a:p>
            <a:r>
              <a:rPr lang="en-US" dirty="0"/>
              <a:t>Phase III DESTINY-Breast09: Responses by HR Status</a:t>
            </a:r>
          </a:p>
        </p:txBody>
      </p:sp>
      <p:pic>
        <p:nvPicPr>
          <p:cNvPr id="6" name="Picture 5" descr="A graph of various numbers and graphs&#10;&#10;AI-generated content may be incorrect.">
            <a:extLst>
              <a:ext uri="{FF2B5EF4-FFF2-40B4-BE49-F238E27FC236}">
                <a16:creationId xmlns:a16="http://schemas.microsoft.com/office/drawing/2014/main" id="{F3E3F30C-332A-75FB-F138-B70A450E4A1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659826" y="1052736"/>
            <a:ext cx="10863885" cy="4962051"/>
          </a:xfrm>
          <a:prstGeom prst="rect">
            <a:avLst/>
          </a:prstGeom>
        </p:spPr>
      </p:pic>
      <p:sp>
        <p:nvSpPr>
          <p:cNvPr id="3" name="TextBox 2">
            <a:extLst>
              <a:ext uri="{FF2B5EF4-FFF2-40B4-BE49-F238E27FC236}">
                <a16:creationId xmlns:a16="http://schemas.microsoft.com/office/drawing/2014/main" id="{90092623-869F-D4AE-856B-D4D7079C7926}"/>
              </a:ext>
            </a:extLst>
          </p:cNvPr>
          <p:cNvSpPr txBox="1"/>
          <p:nvPr/>
        </p:nvSpPr>
        <p:spPr>
          <a:xfrm>
            <a:off x="0" y="6525344"/>
            <a:ext cx="3348353" cy="323165"/>
          </a:xfrm>
          <a:prstGeom prst="rect">
            <a:avLst/>
          </a:prstGeom>
          <a:noFill/>
        </p:spPr>
        <p:txBody>
          <a:bodyPr wrap="none" rtlCol="0">
            <a:spAutoFit/>
          </a:bodyPr>
          <a:lstStyle/>
          <a:p>
            <a:r>
              <a:rPr lang="en-US" sz="1500" b="0" dirty="0">
                <a:solidFill>
                  <a:schemeClr val="tx1"/>
                </a:solidFill>
                <a:latin typeface="+mn-lt"/>
              </a:rPr>
              <a:t>Loibl S et al. ESMO 2025;Abstract LBA18.</a:t>
            </a:r>
          </a:p>
        </p:txBody>
      </p:sp>
    </p:spTree>
    <p:extLst>
      <p:ext uri="{BB962C8B-B14F-4D97-AF65-F5344CB8AC3E}">
        <p14:creationId xmlns:p14="http://schemas.microsoft.com/office/powerpoint/2010/main" val="1771200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Borges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295300" y="2023629"/>
          <a:ext cx="9601398" cy="3277581"/>
        </p:xfrm>
        <a:graphic>
          <a:graphicData uri="http://schemas.openxmlformats.org/drawingml/2006/table">
            <a:tbl>
              <a:tblPr firstRow="1" bandRow="1">
                <a:tableStyleId>{F2DE63D5-997A-4646-A377-4702673A728D}</a:tableStyleId>
              </a:tblPr>
              <a:tblGrid>
                <a:gridCol w="2904654">
                  <a:extLst>
                    <a:ext uri="{9D8B030D-6E8A-4147-A177-3AD203B41FA5}">
                      <a16:colId xmlns:a16="http://schemas.microsoft.com/office/drawing/2014/main" val="20000"/>
                    </a:ext>
                  </a:extLst>
                </a:gridCol>
                <a:gridCol w="6696744">
                  <a:extLst>
                    <a:ext uri="{9D8B030D-6E8A-4147-A177-3AD203B41FA5}">
                      <a16:colId xmlns:a16="http://schemas.microsoft.com/office/drawing/2014/main" val="2117869244"/>
                    </a:ext>
                  </a:extLst>
                </a:gridCol>
              </a:tblGrid>
              <a:tr h="1092527">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Gilead Sciences Inc,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92527">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Gilead Sciences Inc, Olema Oncology,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5312302"/>
                  </a:ext>
                </a:extLst>
              </a:tr>
              <a:tr h="1092527">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Gilead Sciences Inc, Merck, Olema Oncology,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8848338"/>
                  </a:ext>
                </a:extLst>
              </a:tr>
            </a:tbl>
          </a:graphicData>
        </a:graphic>
      </p:graphicFrame>
    </p:spTree>
    <p:custDataLst>
      <p:tags r:id="rId1"/>
    </p:custDataLst>
    <p:extLst>
      <p:ext uri="{BB962C8B-B14F-4D97-AF65-F5344CB8AC3E}">
        <p14:creationId xmlns:p14="http://schemas.microsoft.com/office/powerpoint/2010/main" val="3544982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75B22-62EA-C53B-A944-CFFC8561E4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C68B45-E56F-36B1-CAC8-D7347BAC6F69}"/>
              </a:ext>
            </a:extLst>
          </p:cNvPr>
          <p:cNvSpPr>
            <a:spLocks noGrp="1"/>
          </p:cNvSpPr>
          <p:nvPr>
            <p:ph type="title"/>
          </p:nvPr>
        </p:nvSpPr>
        <p:spPr>
          <a:xfrm>
            <a:off x="912286" y="44624"/>
            <a:ext cx="10358967" cy="1143000"/>
          </a:xfrm>
        </p:spPr>
        <p:txBody>
          <a:bodyPr/>
          <a:lstStyle/>
          <a:p>
            <a:r>
              <a:rPr lang="en-US" dirty="0"/>
              <a:t>Phase III DESTINY-Breast09: Overall Survival (16% Maturity)</a:t>
            </a:r>
          </a:p>
        </p:txBody>
      </p:sp>
      <p:pic>
        <p:nvPicPr>
          <p:cNvPr id="8194" name="Picture 2">
            <a:extLst>
              <a:ext uri="{FF2B5EF4-FFF2-40B4-BE49-F238E27FC236}">
                <a16:creationId xmlns:a16="http://schemas.microsoft.com/office/drawing/2014/main" id="{3FBDDE6E-3510-7CF9-E848-1686DD60B0FF}"/>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765287" y="1124744"/>
            <a:ext cx="10652963" cy="47952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C0D5E85-0864-96FE-19C7-B4DECC1D9E84}"/>
              </a:ext>
            </a:extLst>
          </p:cNvPr>
          <p:cNvSpPr txBox="1"/>
          <p:nvPr/>
        </p:nvSpPr>
        <p:spPr>
          <a:xfrm>
            <a:off x="0" y="6525344"/>
            <a:ext cx="3886449" cy="323165"/>
          </a:xfrm>
          <a:prstGeom prst="rect">
            <a:avLst/>
          </a:prstGeom>
          <a:noFill/>
        </p:spPr>
        <p:txBody>
          <a:bodyPr wrap="none" rtlCol="0">
            <a:spAutoFit/>
          </a:bodyPr>
          <a:lstStyle/>
          <a:p>
            <a:r>
              <a:rPr lang="en-US" sz="1500" b="0" dirty="0">
                <a:solidFill>
                  <a:schemeClr val="tx1"/>
                </a:solidFill>
                <a:latin typeface="+mn-lt"/>
              </a:rPr>
              <a:t>Tolaney SM et al. ASCO 2025;Abstract LBA1008.</a:t>
            </a:r>
          </a:p>
        </p:txBody>
      </p:sp>
    </p:spTree>
    <p:extLst>
      <p:ext uri="{BB962C8B-B14F-4D97-AF65-F5344CB8AC3E}">
        <p14:creationId xmlns:p14="http://schemas.microsoft.com/office/powerpoint/2010/main" val="4184398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E5E7E-286E-A820-53EF-4A7D06B17E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5B1732-0A63-7AA5-DB9B-856F254B2991}"/>
              </a:ext>
            </a:extLst>
          </p:cNvPr>
          <p:cNvSpPr>
            <a:spLocks noGrp="1"/>
          </p:cNvSpPr>
          <p:nvPr>
            <p:ph type="title"/>
          </p:nvPr>
        </p:nvSpPr>
        <p:spPr>
          <a:xfrm>
            <a:off x="912286" y="44624"/>
            <a:ext cx="10358967" cy="1143000"/>
          </a:xfrm>
        </p:spPr>
        <p:txBody>
          <a:bodyPr/>
          <a:lstStyle/>
          <a:p>
            <a:r>
              <a:rPr lang="en-US" dirty="0"/>
              <a:t>Phase III DESTINY-Breast09: Common Adverse Events</a:t>
            </a:r>
          </a:p>
        </p:txBody>
      </p:sp>
      <p:grpSp>
        <p:nvGrpSpPr>
          <p:cNvPr id="4" name="Group 3">
            <a:extLst>
              <a:ext uri="{FF2B5EF4-FFF2-40B4-BE49-F238E27FC236}">
                <a16:creationId xmlns:a16="http://schemas.microsoft.com/office/drawing/2014/main" id="{C3C871F3-EE74-9857-F457-42F790956A5B}"/>
              </a:ext>
            </a:extLst>
          </p:cNvPr>
          <p:cNvGrpSpPr/>
          <p:nvPr/>
        </p:nvGrpSpPr>
        <p:grpSpPr>
          <a:xfrm>
            <a:off x="628053" y="1124744"/>
            <a:ext cx="10935893" cy="4775377"/>
            <a:chOff x="623822" y="1360449"/>
            <a:chExt cx="10935893" cy="4775377"/>
          </a:xfrm>
        </p:grpSpPr>
        <p:pic>
          <p:nvPicPr>
            <p:cNvPr id="9218" name="Picture 2">
              <a:extLst>
                <a:ext uri="{FF2B5EF4-FFF2-40B4-BE49-F238E27FC236}">
                  <a16:creationId xmlns:a16="http://schemas.microsoft.com/office/drawing/2014/main" id="{02D6EA13-D0FA-B166-0DA7-53BD0C492C99}"/>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623822" y="1370013"/>
              <a:ext cx="10935893" cy="47658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20DE251-92A8-B01D-F1A5-B4304F0BDCFD}"/>
                </a:ext>
              </a:extLst>
            </p:cNvPr>
            <p:cNvSpPr/>
            <p:nvPr/>
          </p:nvSpPr>
          <p:spPr bwMode="auto">
            <a:xfrm>
              <a:off x="780585" y="1360449"/>
              <a:ext cx="1787023" cy="34035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grpSp>
      <p:sp>
        <p:nvSpPr>
          <p:cNvPr id="7" name="TextBox 6">
            <a:extLst>
              <a:ext uri="{FF2B5EF4-FFF2-40B4-BE49-F238E27FC236}">
                <a16:creationId xmlns:a16="http://schemas.microsoft.com/office/drawing/2014/main" id="{87661A8C-8655-4C08-F691-380C057C0BCF}"/>
              </a:ext>
            </a:extLst>
          </p:cNvPr>
          <p:cNvSpPr txBox="1"/>
          <p:nvPr/>
        </p:nvSpPr>
        <p:spPr>
          <a:xfrm>
            <a:off x="0" y="6525344"/>
            <a:ext cx="3937745" cy="323165"/>
          </a:xfrm>
          <a:prstGeom prst="rect">
            <a:avLst/>
          </a:prstGeom>
          <a:noFill/>
        </p:spPr>
        <p:txBody>
          <a:bodyPr wrap="none" rtlCol="0">
            <a:spAutoFit/>
          </a:bodyPr>
          <a:lstStyle/>
          <a:p>
            <a:r>
              <a:rPr lang="en-US" sz="1500" b="0" dirty="0">
                <a:solidFill>
                  <a:schemeClr val="tx1"/>
                </a:solidFill>
                <a:latin typeface="+mn-lt"/>
              </a:rPr>
              <a:t>Tolaney SM et al. ASCO 2025;Abstract LBA1008.</a:t>
            </a:r>
          </a:p>
        </p:txBody>
      </p:sp>
    </p:spTree>
    <p:extLst>
      <p:ext uri="{BB962C8B-B14F-4D97-AF65-F5344CB8AC3E}">
        <p14:creationId xmlns:p14="http://schemas.microsoft.com/office/powerpoint/2010/main" val="295830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0396B-8918-711A-B0D8-51F208BAF2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BA8723-A9CE-A2B9-341C-0472C0A081FB}"/>
              </a:ext>
            </a:extLst>
          </p:cNvPr>
          <p:cNvSpPr>
            <a:spLocks noGrp="1"/>
          </p:cNvSpPr>
          <p:nvPr>
            <p:ph type="title"/>
          </p:nvPr>
        </p:nvSpPr>
        <p:spPr>
          <a:xfrm>
            <a:off x="912286" y="44624"/>
            <a:ext cx="10358967" cy="1143000"/>
          </a:xfrm>
        </p:spPr>
        <p:txBody>
          <a:bodyPr/>
          <a:lstStyle/>
          <a:p>
            <a:r>
              <a:rPr lang="en-US" dirty="0"/>
              <a:t>Phase III DESTINY-Breast09: Adverse Events of Special Interest</a:t>
            </a:r>
          </a:p>
        </p:txBody>
      </p:sp>
      <p:pic>
        <p:nvPicPr>
          <p:cNvPr id="11266" name="Picture 2">
            <a:extLst>
              <a:ext uri="{FF2B5EF4-FFF2-40B4-BE49-F238E27FC236}">
                <a16:creationId xmlns:a16="http://schemas.microsoft.com/office/drawing/2014/main" id="{D7BF7326-A219-4D45-B171-6523BC8DB371}"/>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515380" y="1052736"/>
            <a:ext cx="11161240" cy="48187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F1806C4-2E35-C466-CEC9-8E7A0E0AD275}"/>
              </a:ext>
            </a:extLst>
          </p:cNvPr>
          <p:cNvSpPr txBox="1"/>
          <p:nvPr/>
        </p:nvSpPr>
        <p:spPr>
          <a:xfrm>
            <a:off x="0" y="6525344"/>
            <a:ext cx="7731925" cy="323165"/>
          </a:xfrm>
          <a:prstGeom prst="rect">
            <a:avLst/>
          </a:prstGeom>
          <a:noFill/>
        </p:spPr>
        <p:txBody>
          <a:bodyPr wrap="none" rtlCol="0">
            <a:spAutoFit/>
          </a:bodyPr>
          <a:lstStyle/>
          <a:p>
            <a:r>
              <a:rPr lang="en-US" sz="1500" b="0" dirty="0">
                <a:solidFill>
                  <a:schemeClr val="tx1"/>
                </a:solidFill>
                <a:latin typeface="+mn-lt"/>
              </a:rPr>
              <a:t>Tolaney SM et al. ASCO 2025;Abstract LBA1008; </a:t>
            </a:r>
            <a:r>
              <a:rPr lang="en-US" sz="1500" b="0" dirty="0" err="1">
                <a:solidFill>
                  <a:schemeClr val="tx1"/>
                </a:solidFill>
                <a:latin typeface="+mn-lt"/>
              </a:rPr>
              <a:t>Tolaney</a:t>
            </a:r>
            <a:r>
              <a:rPr lang="en-US" sz="1500" b="0" dirty="0">
                <a:solidFill>
                  <a:schemeClr val="tx1"/>
                </a:solidFill>
                <a:latin typeface="+mn-lt"/>
              </a:rPr>
              <a:t> SM et al. </a:t>
            </a:r>
            <a:r>
              <a:rPr lang="en-US" sz="1500" b="0" i="1" dirty="0">
                <a:solidFill>
                  <a:schemeClr val="tx1"/>
                </a:solidFill>
                <a:latin typeface="+mn-lt"/>
              </a:rPr>
              <a:t>N Engl J Med </a:t>
            </a:r>
            <a:r>
              <a:rPr lang="en-US" sz="1500" b="0" dirty="0">
                <a:solidFill>
                  <a:schemeClr val="tx1"/>
                </a:solidFill>
                <a:latin typeface="+mn-lt"/>
              </a:rPr>
              <a:t>2026;394;551-62.</a:t>
            </a:r>
          </a:p>
        </p:txBody>
      </p:sp>
    </p:spTree>
    <p:extLst>
      <p:ext uri="{BB962C8B-B14F-4D97-AF65-F5344CB8AC3E}">
        <p14:creationId xmlns:p14="http://schemas.microsoft.com/office/powerpoint/2010/main" val="2593348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A5C7-8D56-06E7-D250-67E6689B7070}"/>
              </a:ext>
            </a:extLst>
          </p:cNvPr>
          <p:cNvSpPr>
            <a:spLocks noGrp="1"/>
          </p:cNvSpPr>
          <p:nvPr>
            <p:ph type="title"/>
          </p:nvPr>
        </p:nvSpPr>
        <p:spPr>
          <a:xfrm>
            <a:off x="507042" y="331079"/>
            <a:ext cx="11260155" cy="1141412"/>
          </a:xfrm>
        </p:spPr>
        <p:txBody>
          <a:bodyPr/>
          <a:lstStyle/>
          <a:p>
            <a:pPr algn="l"/>
            <a:r>
              <a:rPr lang="en-US" dirty="0"/>
              <a:t>FDA Approves Fam-Trastuzumab </a:t>
            </a:r>
            <a:r>
              <a:rPr lang="en-US" dirty="0" err="1"/>
              <a:t>Deruxtecan-nxki</a:t>
            </a:r>
            <a:r>
              <a:rPr lang="en-US" dirty="0"/>
              <a:t> with </a:t>
            </a:r>
            <a:r>
              <a:rPr lang="en-US" dirty="0" err="1"/>
              <a:t>Pertuzumab</a:t>
            </a:r>
            <a:r>
              <a:rPr lang="en-US" dirty="0"/>
              <a:t> for Unresectable or Metastatic HER2-Positive Breast Cancer</a:t>
            </a:r>
            <a:br>
              <a:rPr lang="en-US" dirty="0"/>
            </a:br>
            <a:r>
              <a:rPr lang="en-US" sz="2800" dirty="0"/>
              <a:t>Press Release: December 15, 2025</a:t>
            </a:r>
          </a:p>
        </p:txBody>
      </p:sp>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424802" y="1844824"/>
            <a:ext cx="11342395" cy="4316412"/>
          </a:xfrm>
        </p:spPr>
        <p:txBody>
          <a:bodyPr/>
          <a:lstStyle/>
          <a:p>
            <a:pPr marL="99718" indent="0">
              <a:buNone/>
            </a:pPr>
            <a:r>
              <a:rPr lang="en-US" sz="2400" b="0" dirty="0"/>
              <a:t>“On December 15, 2025, the Food and Drug Administration approved fam-trastuzumab deruxtecan-</a:t>
            </a:r>
            <a:r>
              <a:rPr lang="en-US" sz="2400" b="0" dirty="0" err="1"/>
              <a:t>nxki</a:t>
            </a:r>
            <a:r>
              <a:rPr lang="en-US" sz="2400" b="0" dirty="0"/>
              <a:t> in combination with pertuzumab for the first-line treatment of adults with unresectable or metastatic HER2-positive (IHC 3+ or ISH+) breast cancer as determined by an FDA-approved test.</a:t>
            </a:r>
          </a:p>
          <a:p>
            <a:pPr marL="99718" indent="0">
              <a:buNone/>
            </a:pPr>
            <a:r>
              <a:rPr lang="en-US" sz="2400" b="0" dirty="0"/>
              <a:t>Efficacy was evaluated in DESTINY-Breast09 (NCT04784715), a randomized, three-arm, multicenter, global trial that enrolled 1157 adults with HER2-positive advanced or metastatic breast cancer who had not received prior chemotherapy or HER2-targeted therapy or had received neoadjuvant or adjuvant HER2-targeted therapy more than six months before the diagnosis of advanced or metastatic disease.”</a:t>
            </a:r>
            <a:endParaRPr lang="en-US" sz="1600" b="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34FB634-405A-E8E4-98EC-0B98B4511B3B}"/>
              </a:ext>
            </a:extLst>
          </p:cNvPr>
          <p:cNvSpPr txBox="1"/>
          <p:nvPr/>
        </p:nvSpPr>
        <p:spPr>
          <a:xfrm>
            <a:off x="162305" y="6249922"/>
            <a:ext cx="11342395" cy="553998"/>
          </a:xfrm>
          <a:prstGeom prst="rect">
            <a:avLst/>
          </a:prstGeom>
          <a:noFill/>
        </p:spPr>
        <p:txBody>
          <a:bodyPr wrap="square">
            <a:spAutoFit/>
          </a:bodyPr>
          <a:lstStyle/>
          <a:p>
            <a:pPr>
              <a:defRPr/>
            </a:pPr>
            <a:r>
              <a:rPr lang="en-US" sz="1500" b="0" dirty="0">
                <a:solidFill>
                  <a:srgbClr val="000000"/>
                </a:solidFill>
                <a:latin typeface="Calibri" panose="020F0502020204030204" pitchFamily="34" charset="0"/>
                <a:cs typeface="Calibri" panose="020F0502020204030204" pitchFamily="34" charset="0"/>
              </a:rPr>
              <a:t>https://</a:t>
            </a:r>
            <a:r>
              <a:rPr lang="en-US" sz="1500" b="0" dirty="0" err="1">
                <a:solidFill>
                  <a:srgbClr val="000000"/>
                </a:solidFill>
                <a:latin typeface="Calibri" panose="020F0502020204030204" pitchFamily="34" charset="0"/>
                <a:cs typeface="Calibri" panose="020F0502020204030204" pitchFamily="34" charset="0"/>
              </a:rPr>
              <a:t>www.fda.gov</a:t>
            </a:r>
            <a:r>
              <a:rPr lang="en-US" sz="1500" b="0" dirty="0">
                <a:solidFill>
                  <a:srgbClr val="000000"/>
                </a:solidFill>
                <a:latin typeface="Calibri" panose="020F0502020204030204" pitchFamily="34" charset="0"/>
                <a:cs typeface="Calibri" panose="020F0502020204030204" pitchFamily="34" charset="0"/>
              </a:rPr>
              <a:t>/drugs/drug-approvals-and-databases/fda-approves-fam-trastuzumab-deruxtecan-nxki-pertuzumab-unresectable-or-metastatic-her2-positive</a:t>
            </a:r>
            <a:endParaRPr kumimoji="0" lang="en-US" sz="15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681518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E7B676-A1C6-D0CB-F21C-B92E5C3433A7}"/>
              </a:ext>
            </a:extLst>
          </p:cNvPr>
          <p:cNvSpPr txBox="1">
            <a:spLocks/>
          </p:cNvSpPr>
          <p:nvPr/>
        </p:nvSpPr>
        <p:spPr bwMode="auto">
          <a:xfrm>
            <a:off x="912285" y="14160"/>
            <a:ext cx="10367430" cy="167489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 woman presents with de novo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HR-positive</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HER2-positive </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mBC</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Regulatory and reimbursement issues aside, which first-line anti-HER2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induction</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therapy would you most likely recommend for each of the following scenarios?</a:t>
            </a:r>
          </a:p>
        </p:txBody>
      </p:sp>
      <p:graphicFrame>
        <p:nvGraphicFramePr>
          <p:cNvPr id="4" name="Chart 3">
            <a:extLst>
              <a:ext uri="{FF2B5EF4-FFF2-40B4-BE49-F238E27FC236}">
                <a16:creationId xmlns:a16="http://schemas.microsoft.com/office/drawing/2014/main" id="{329D8E00-0668-F4BF-0DB0-95E6B76F95F9}"/>
              </a:ext>
            </a:extLst>
          </p:cNvPr>
          <p:cNvGraphicFramePr/>
          <p:nvPr/>
        </p:nvGraphicFramePr>
        <p:xfrm>
          <a:off x="381000" y="2403686"/>
          <a:ext cx="10973858" cy="155031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A8D66DFF-1C99-C400-3CF0-865BA876BB41}"/>
              </a:ext>
            </a:extLst>
          </p:cNvPr>
          <p:cNvSpPr txBox="1">
            <a:spLocks/>
          </p:cNvSpPr>
          <p:nvPr/>
        </p:nvSpPr>
        <p:spPr bwMode="auto">
          <a:xfrm>
            <a:off x="912285" y="1619904"/>
            <a:ext cx="10189607"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pitchFamily="34" charset="-128"/>
                <a:cs typeface="Calibri" panose="020F0502020204030204" pitchFamily="34" charset="0"/>
              </a:rPr>
              <a:t>Age 65, PS 0</a:t>
            </a:r>
          </a:p>
        </p:txBody>
      </p:sp>
      <p:graphicFrame>
        <p:nvGraphicFramePr>
          <p:cNvPr id="7" name="Chart 6">
            <a:extLst>
              <a:ext uri="{FF2B5EF4-FFF2-40B4-BE49-F238E27FC236}">
                <a16:creationId xmlns:a16="http://schemas.microsoft.com/office/drawing/2014/main" id="{41CA9B79-1907-CE6E-03A4-96556A3C1D93}"/>
              </a:ext>
            </a:extLst>
          </p:cNvPr>
          <p:cNvGraphicFramePr/>
          <p:nvPr/>
        </p:nvGraphicFramePr>
        <p:xfrm>
          <a:off x="381000" y="4646330"/>
          <a:ext cx="10973858" cy="1646574"/>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a:extLst>
              <a:ext uri="{FF2B5EF4-FFF2-40B4-BE49-F238E27FC236}">
                <a16:creationId xmlns:a16="http://schemas.microsoft.com/office/drawing/2014/main" id="{6F18B05B-A1F7-30DA-D356-521518C22DCD}"/>
              </a:ext>
            </a:extLst>
          </p:cNvPr>
          <p:cNvSpPr txBox="1">
            <a:spLocks/>
          </p:cNvSpPr>
          <p:nvPr/>
        </p:nvSpPr>
        <p:spPr bwMode="auto">
          <a:xfrm>
            <a:off x="912285" y="4313664"/>
            <a:ext cx="10189607"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Symptomatic liver metastases: </a:t>
            </a:r>
          </a:p>
        </p:txBody>
      </p:sp>
      <p:sp>
        <p:nvSpPr>
          <p:cNvPr id="9" name="Title 1">
            <a:extLst>
              <a:ext uri="{FF2B5EF4-FFF2-40B4-BE49-F238E27FC236}">
                <a16:creationId xmlns:a16="http://schemas.microsoft.com/office/drawing/2014/main" id="{6FE22F5A-7E7A-4973-4E81-63F59F6CCE41}"/>
              </a:ext>
            </a:extLst>
          </p:cNvPr>
          <p:cNvSpPr txBox="1">
            <a:spLocks/>
          </p:cNvSpPr>
          <p:nvPr/>
        </p:nvSpPr>
        <p:spPr bwMode="auto">
          <a:xfrm>
            <a:off x="912285" y="2027664"/>
            <a:ext cx="10189607"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Asymptomatic bone metastases: </a:t>
            </a:r>
          </a:p>
        </p:txBody>
      </p:sp>
      <p:sp>
        <p:nvSpPr>
          <p:cNvPr id="5" name="TextBox 4">
            <a:extLst>
              <a:ext uri="{FF2B5EF4-FFF2-40B4-BE49-F238E27FC236}">
                <a16:creationId xmlns:a16="http://schemas.microsoft.com/office/drawing/2014/main" id="{16D8BB03-6FC6-0788-26AA-4DD41BF7BC8F}"/>
              </a:ext>
            </a:extLst>
          </p:cNvPr>
          <p:cNvSpPr txBox="1"/>
          <p:nvPr/>
        </p:nvSpPr>
        <p:spPr>
          <a:xfrm>
            <a:off x="762000" y="6166624"/>
            <a:ext cx="6099716" cy="3231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May consider TCHP option</a:t>
            </a:r>
          </a:p>
        </p:txBody>
      </p:sp>
      <p:sp>
        <p:nvSpPr>
          <p:cNvPr id="6" name="TextBox 5">
            <a:extLst>
              <a:ext uri="{FF2B5EF4-FFF2-40B4-BE49-F238E27FC236}">
                <a16:creationId xmlns:a16="http://schemas.microsoft.com/office/drawing/2014/main" id="{08963D06-7E72-2DEA-B1A0-06F176F7D091}"/>
              </a:ext>
            </a:extLst>
          </p:cNvPr>
          <p:cNvSpPr txBox="1"/>
          <p:nvPr/>
        </p:nvSpPr>
        <p:spPr>
          <a:xfrm>
            <a:off x="762000" y="3886200"/>
            <a:ext cx="9067800" cy="3231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OFS + CDK4/6i first then if pt develops symptomatic PD with measurable lesions, will give 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DXd</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1541323249"/>
      </p:ext>
    </p:extLst>
  </p:cSld>
  <p:clrMapOvr>
    <a:masterClrMapping/>
  </p:clrMapOvr>
  <p:transition spd="slow" advClick="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329D8E00-0668-F4BF-0DB0-95E6B76F95F9}"/>
              </a:ext>
            </a:extLst>
          </p:cNvPr>
          <p:cNvGraphicFramePr/>
          <p:nvPr/>
        </p:nvGraphicFramePr>
        <p:xfrm>
          <a:off x="304800" y="2600832"/>
          <a:ext cx="11101892"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a:extLst>
              <a:ext uri="{FF2B5EF4-FFF2-40B4-BE49-F238E27FC236}">
                <a16:creationId xmlns:a16="http://schemas.microsoft.com/office/drawing/2014/main" id="{06481368-4125-B12D-75A9-D10A3494341A}"/>
              </a:ext>
            </a:extLst>
          </p:cNvPr>
          <p:cNvSpPr txBox="1">
            <a:spLocks/>
          </p:cNvSpPr>
          <p:nvPr/>
        </p:nvSpPr>
        <p:spPr bwMode="auto">
          <a:xfrm>
            <a:off x="912285" y="14160"/>
            <a:ext cx="10189607" cy="167489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 woman presents with de novo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HR-positive</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HER2-positive </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mBC</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Regulatory and reimbursement issues aside, which first-line anti-HER2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induction</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therapy would you most likely recommend for each of the following scenarios? (continued)</a:t>
            </a:r>
          </a:p>
        </p:txBody>
      </p:sp>
      <p:sp>
        <p:nvSpPr>
          <p:cNvPr id="7" name="Title 1">
            <a:extLst>
              <a:ext uri="{FF2B5EF4-FFF2-40B4-BE49-F238E27FC236}">
                <a16:creationId xmlns:a16="http://schemas.microsoft.com/office/drawing/2014/main" id="{F5627322-E0B2-A1D2-A6D0-1BCE57C730AA}"/>
              </a:ext>
            </a:extLst>
          </p:cNvPr>
          <p:cNvSpPr txBox="1">
            <a:spLocks/>
          </p:cNvSpPr>
          <p:nvPr/>
        </p:nvSpPr>
        <p:spPr bwMode="auto">
          <a:xfrm>
            <a:off x="912285" y="1619904"/>
            <a:ext cx="10189607"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Age 65, PS 0</a:t>
            </a:r>
          </a:p>
        </p:txBody>
      </p:sp>
      <p:sp>
        <p:nvSpPr>
          <p:cNvPr id="8" name="Title 1">
            <a:extLst>
              <a:ext uri="{FF2B5EF4-FFF2-40B4-BE49-F238E27FC236}">
                <a16:creationId xmlns:a16="http://schemas.microsoft.com/office/drawing/2014/main" id="{998AF6F5-F19B-4A41-E427-DF6FEFC3B1F0}"/>
              </a:ext>
            </a:extLst>
          </p:cNvPr>
          <p:cNvSpPr txBox="1">
            <a:spLocks/>
          </p:cNvSpPr>
          <p:nvPr/>
        </p:nvSpPr>
        <p:spPr bwMode="auto">
          <a:xfrm>
            <a:off x="912285" y="2133600"/>
            <a:ext cx="10189607"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Multiple brain metastases requiring SRS: </a:t>
            </a:r>
          </a:p>
        </p:txBody>
      </p:sp>
    </p:spTree>
    <p:extLst>
      <p:ext uri="{BB962C8B-B14F-4D97-AF65-F5344CB8AC3E}">
        <p14:creationId xmlns:p14="http://schemas.microsoft.com/office/powerpoint/2010/main" val="1890375255"/>
      </p:ext>
    </p:extLst>
  </p:cSld>
  <p:clrMapOvr>
    <a:masterClrMapping/>
  </p:clrMapOvr>
  <p:transition spd="slow" advClick="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E7B676-A1C6-D0CB-F21C-B92E5C3433A7}"/>
              </a:ext>
            </a:extLst>
          </p:cNvPr>
          <p:cNvSpPr txBox="1">
            <a:spLocks/>
          </p:cNvSpPr>
          <p:nvPr/>
        </p:nvSpPr>
        <p:spPr bwMode="auto">
          <a:xfrm>
            <a:off x="912285" y="14160"/>
            <a:ext cx="10367430" cy="167489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 woman presents with de novo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HR-positive</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HER2-positive metastatic breast cancer (</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mBC</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Regulatory and reimbursement issues aside, which first-line anti-HER2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induction</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therapy would you most likely recommend for each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asymptomatic bone metastases</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t>
            </a:r>
          </a:p>
        </p:txBody>
      </p:sp>
      <p:graphicFrame>
        <p:nvGraphicFramePr>
          <p:cNvPr id="4" name="Chart 3">
            <a:extLst>
              <a:ext uri="{FF2B5EF4-FFF2-40B4-BE49-F238E27FC236}">
                <a16:creationId xmlns:a16="http://schemas.microsoft.com/office/drawing/2014/main" id="{329D8E00-0668-F4BF-0DB0-95E6B76F95F9}"/>
              </a:ext>
            </a:extLst>
          </p:cNvPr>
          <p:cNvGraphicFramePr/>
          <p:nvPr>
            <p:extLst>
              <p:ext uri="{D42A27DB-BD31-4B8C-83A1-F6EECF244321}">
                <p14:modId xmlns:p14="http://schemas.microsoft.com/office/powerpoint/2010/main" val="131292689"/>
              </p:ext>
            </p:extLst>
          </p:nvPr>
        </p:nvGraphicFramePr>
        <p:xfrm>
          <a:off x="381000" y="2030248"/>
          <a:ext cx="10973858" cy="19562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41CA9B79-1907-CE6E-03A4-96556A3C1D93}"/>
              </a:ext>
            </a:extLst>
          </p:cNvPr>
          <p:cNvGraphicFramePr/>
          <p:nvPr>
            <p:extLst>
              <p:ext uri="{D42A27DB-BD31-4B8C-83A1-F6EECF244321}">
                <p14:modId xmlns:p14="http://schemas.microsoft.com/office/powerpoint/2010/main" val="2041798532"/>
              </p:ext>
            </p:extLst>
          </p:nvPr>
        </p:nvGraphicFramePr>
        <p:xfrm>
          <a:off x="381000" y="4314136"/>
          <a:ext cx="10973858" cy="1477732"/>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1">
            <a:extLst>
              <a:ext uri="{FF2B5EF4-FFF2-40B4-BE49-F238E27FC236}">
                <a16:creationId xmlns:a16="http://schemas.microsoft.com/office/drawing/2014/main" id="{6F18B05B-A1F7-30DA-D356-521518C22DCD}"/>
              </a:ext>
            </a:extLst>
          </p:cNvPr>
          <p:cNvSpPr txBox="1">
            <a:spLocks/>
          </p:cNvSpPr>
          <p:nvPr/>
        </p:nvSpPr>
        <p:spPr bwMode="auto">
          <a:xfrm>
            <a:off x="912285" y="3979600"/>
            <a:ext cx="10189607"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Age 85, PS 1</a:t>
            </a:r>
          </a:p>
        </p:txBody>
      </p:sp>
      <p:sp>
        <p:nvSpPr>
          <p:cNvPr id="9" name="Title 1">
            <a:extLst>
              <a:ext uri="{FF2B5EF4-FFF2-40B4-BE49-F238E27FC236}">
                <a16:creationId xmlns:a16="http://schemas.microsoft.com/office/drawing/2014/main" id="{6FE22F5A-7E7A-4973-4E81-63F59F6CCE41}"/>
              </a:ext>
            </a:extLst>
          </p:cNvPr>
          <p:cNvSpPr txBox="1">
            <a:spLocks/>
          </p:cNvSpPr>
          <p:nvPr/>
        </p:nvSpPr>
        <p:spPr bwMode="auto">
          <a:xfrm>
            <a:off x="912285" y="1654226"/>
            <a:ext cx="10189607"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Age 40 (premenopausal), PS 0</a:t>
            </a:r>
          </a:p>
        </p:txBody>
      </p:sp>
      <p:sp>
        <p:nvSpPr>
          <p:cNvPr id="10" name="TextBox 9">
            <a:extLst>
              <a:ext uri="{FF2B5EF4-FFF2-40B4-BE49-F238E27FC236}">
                <a16:creationId xmlns:a16="http://schemas.microsoft.com/office/drawing/2014/main" id="{F7397562-86AB-309D-5A5F-4FC559E6F0F7}"/>
              </a:ext>
            </a:extLst>
          </p:cNvPr>
          <p:cNvSpPr txBox="1"/>
          <p:nvPr/>
        </p:nvSpPr>
        <p:spPr>
          <a:xfrm>
            <a:off x="381000" y="5827330"/>
            <a:ext cx="10720892" cy="55399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Trastuzumab + chemotherapy (+/- pertuzumab); Trastuzumab + ET; Trastuzumab/pertuzumab and consider adding AI if low-volume disease; AI + CDK4/6i first and ONLY if pt develops symptomatic PD will give THP </a:t>
            </a:r>
          </a:p>
        </p:txBody>
      </p:sp>
    </p:spTree>
    <p:extLst>
      <p:ext uri="{BB962C8B-B14F-4D97-AF65-F5344CB8AC3E}">
        <p14:creationId xmlns:p14="http://schemas.microsoft.com/office/powerpoint/2010/main" val="398728313"/>
      </p:ext>
    </p:extLst>
  </p:cSld>
  <p:clrMapOvr>
    <a:masterClrMapping/>
  </p:clrMapOvr>
  <p:transition spd="slow" advClick="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1056B-FF92-A86C-25F2-02FDD655805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99F4712-73CA-D095-13AD-18B5ECF0B681}"/>
              </a:ext>
            </a:extLst>
          </p:cNvPr>
          <p:cNvSpPr/>
          <p:nvPr/>
        </p:nvSpPr>
        <p:spPr bwMode="auto">
          <a:xfrm>
            <a:off x="659396" y="2996952"/>
            <a:ext cx="10873208" cy="504056"/>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B3F7E068-10D6-81D2-A491-6295661A4FAC}"/>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320C2A7B-B201-C78D-C8AD-0FF17EEA18C3}"/>
              </a:ext>
            </a:extLst>
          </p:cNvPr>
          <p:cNvSpPr>
            <a:spLocks noGrp="1"/>
          </p:cNvSpPr>
          <p:nvPr>
            <p:ph idx="1"/>
          </p:nvPr>
        </p:nvSpPr>
        <p:spPr>
          <a:xfrm>
            <a:off x="1055440" y="1052736"/>
            <a:ext cx="10009112" cy="4727456"/>
          </a:xfrm>
        </p:spPr>
        <p:txBody>
          <a:bodyPr/>
          <a:lstStyle/>
          <a:p>
            <a:pPr marL="98425" indent="0">
              <a:lnSpc>
                <a:spcPct val="100000"/>
              </a:lnSpc>
              <a:spcBef>
                <a:spcPts val="1200"/>
              </a:spcBef>
              <a:spcAft>
                <a:spcPts val="0"/>
              </a:spcAft>
              <a:buNone/>
            </a:pPr>
            <a:r>
              <a:rPr lang="en-US" sz="2500" dirty="0">
                <a:solidFill>
                  <a:schemeClr val="accent2"/>
                </a:solidFill>
              </a:rPr>
              <a:t>Introduction: </a:t>
            </a:r>
            <a:r>
              <a:rPr lang="en-US" sz="2500" dirty="0">
                <a:solidFill>
                  <a:schemeClr val="tx1"/>
                </a:solidFill>
              </a:rPr>
              <a:t>Biology of “Triple-Positive” Breast Cancer; Implications for Therapeutic Development</a:t>
            </a:r>
          </a:p>
          <a:p>
            <a:pPr marL="98425" indent="0">
              <a:lnSpc>
                <a:spcPct val="100000"/>
              </a:lnSpc>
              <a:spcBef>
                <a:spcPts val="1200"/>
              </a:spcBef>
              <a:spcAft>
                <a:spcPts val="0"/>
              </a:spcAft>
              <a:buNone/>
            </a:pPr>
            <a:r>
              <a:rPr lang="en-US" sz="2500" dirty="0">
                <a:solidFill>
                  <a:schemeClr val="accent2"/>
                </a:solidFill>
              </a:rPr>
              <a:t>Module 1: </a:t>
            </a:r>
            <a:r>
              <a:rPr lang="en-US" sz="2500" dirty="0">
                <a:solidFill>
                  <a:schemeClr val="tx1"/>
                </a:solidFill>
              </a:rPr>
              <a:t>Cases from the GMO Survey</a:t>
            </a:r>
          </a:p>
          <a:p>
            <a:pPr marL="98425" indent="0">
              <a:lnSpc>
                <a:spcPct val="100000"/>
              </a:lnSpc>
              <a:spcBef>
                <a:spcPts val="1200"/>
              </a:spcBef>
              <a:spcAft>
                <a:spcPts val="0"/>
              </a:spcAft>
              <a:buNone/>
            </a:pPr>
            <a:r>
              <a:rPr lang="en-US" sz="2500" dirty="0">
                <a:solidFill>
                  <a:schemeClr val="accent2"/>
                </a:solidFill>
              </a:rPr>
              <a:t>Module 2: </a:t>
            </a:r>
            <a:r>
              <a:rPr lang="en-US" sz="2500" dirty="0">
                <a:solidFill>
                  <a:schemeClr val="tx1"/>
                </a:solidFill>
              </a:rPr>
              <a:t>First-Line Therapy for Metastatic HER2-Positive Disease </a:t>
            </a:r>
          </a:p>
          <a:p>
            <a:pPr marL="98425" indent="0">
              <a:lnSpc>
                <a:spcPct val="100000"/>
              </a:lnSpc>
              <a:spcBef>
                <a:spcPts val="1200"/>
              </a:spcBef>
              <a:spcAft>
                <a:spcPts val="0"/>
              </a:spcAft>
              <a:buNone/>
            </a:pPr>
            <a:r>
              <a:rPr lang="en-US" sz="2500" dirty="0">
                <a:solidFill>
                  <a:schemeClr val="bg1"/>
                </a:solidFill>
              </a:rPr>
              <a:t>Module 3: Cases from the GMO Survey</a:t>
            </a:r>
          </a:p>
          <a:p>
            <a:pPr marL="98425" indent="0">
              <a:lnSpc>
                <a:spcPct val="100000"/>
              </a:lnSpc>
              <a:spcBef>
                <a:spcPts val="1200"/>
              </a:spcBef>
              <a:spcAft>
                <a:spcPts val="0"/>
              </a:spcAft>
              <a:buNone/>
            </a:pPr>
            <a:r>
              <a:rPr lang="en-US" sz="2500" dirty="0">
                <a:solidFill>
                  <a:schemeClr val="accent2"/>
                </a:solidFill>
              </a:rPr>
              <a:t>Module 4a: </a:t>
            </a:r>
            <a:r>
              <a:rPr lang="en-US" sz="2500" b="1" kern="0" dirty="0">
                <a:effectLst/>
                <a:latin typeface="Calibri" panose="020F0502020204030204" pitchFamily="34" charset="0"/>
                <a:ea typeface="Aptos" panose="020B0004020202020204" pitchFamily="34" charset="0"/>
                <a:cs typeface="Calibri" panose="020F0502020204030204" pitchFamily="34" charset="0"/>
              </a:rPr>
              <a:t>Maintenance Therapy for HR-Positive, HER2-Positive Disease</a:t>
            </a:r>
          </a:p>
          <a:p>
            <a:pPr marL="98425" indent="0">
              <a:lnSpc>
                <a:spcPct val="100000"/>
              </a:lnSpc>
              <a:spcBef>
                <a:spcPts val="1200"/>
              </a:spcBef>
              <a:spcAft>
                <a:spcPts val="0"/>
              </a:spcAft>
              <a:buNone/>
            </a:pPr>
            <a:r>
              <a:rPr lang="en-US" sz="2500" dirty="0">
                <a:solidFill>
                  <a:schemeClr val="accent2"/>
                </a:solidFill>
                <a:latin typeface="Calibri" panose="020F0502020204030204" pitchFamily="34" charset="0"/>
                <a:ea typeface="Aptos" panose="020B0004020202020204" pitchFamily="34" charset="0"/>
                <a:cs typeface="Calibri" panose="020F0502020204030204" pitchFamily="34" charset="0"/>
              </a:rPr>
              <a:t>Module 4b: </a:t>
            </a:r>
            <a:r>
              <a:rPr lang="en-US" sz="2500" dirty="0">
                <a:latin typeface="Calibri" panose="020F0502020204030204" pitchFamily="34" charset="0"/>
                <a:ea typeface="Aptos" panose="020B0004020202020204" pitchFamily="34" charset="0"/>
                <a:cs typeface="Calibri" panose="020F0502020204030204" pitchFamily="34" charset="0"/>
              </a:rPr>
              <a:t>Maintenance Therapy for HR-Negative, HER2-Positive Disease</a:t>
            </a:r>
            <a:endParaRPr lang="en-US" sz="2500" b="1" kern="0" dirty="0">
              <a:effectLst/>
              <a:latin typeface="Calibri" panose="020F0502020204030204" pitchFamily="34" charset="0"/>
              <a:ea typeface="Aptos" panose="020B0004020202020204" pitchFamily="34" charset="0"/>
              <a:cs typeface="Calibri" panose="020F0502020204030204" pitchFamily="34" charset="0"/>
            </a:endParaRPr>
          </a:p>
          <a:p>
            <a:pPr marL="98425" indent="0">
              <a:lnSpc>
                <a:spcPct val="100000"/>
              </a:lnSpc>
              <a:spcBef>
                <a:spcPts val="1200"/>
              </a:spcBef>
              <a:spcAft>
                <a:spcPts val="0"/>
              </a:spcAft>
              <a:buNone/>
            </a:pPr>
            <a:r>
              <a:rPr lang="en-US" sz="2500" dirty="0">
                <a:solidFill>
                  <a:schemeClr val="accent2"/>
                </a:solidFill>
                <a:latin typeface="Calibri" panose="020F0502020204030204" pitchFamily="34" charset="0"/>
                <a:ea typeface="Aptos" panose="020B0004020202020204" pitchFamily="34" charset="0"/>
                <a:cs typeface="Calibri" panose="020F0502020204030204" pitchFamily="34" charset="0"/>
              </a:rPr>
              <a:t>Module 5: </a:t>
            </a:r>
            <a:r>
              <a:rPr lang="en-US" sz="2500" dirty="0"/>
              <a:t>Ongoing Clinical Trials Attempting to Address These Decisions</a:t>
            </a:r>
          </a:p>
          <a:p>
            <a:pPr marL="98425" indent="0">
              <a:lnSpc>
                <a:spcPct val="100000"/>
              </a:lnSpc>
              <a:spcBef>
                <a:spcPts val="1200"/>
              </a:spcBef>
              <a:spcAft>
                <a:spcPts val="0"/>
              </a:spcAft>
              <a:buNone/>
            </a:pPr>
            <a:r>
              <a:rPr lang="en-US" sz="2500" dirty="0">
                <a:solidFill>
                  <a:schemeClr val="accent2"/>
                </a:solidFill>
              </a:rPr>
              <a:t>Module 6: </a:t>
            </a:r>
            <a:r>
              <a:rPr lang="en-US" sz="2500" dirty="0"/>
              <a:t>Cases from the GMO Survey</a:t>
            </a:r>
            <a:endParaRPr lang="en-US" sz="2500" dirty="0">
              <a:solidFill>
                <a:schemeClr val="tx1"/>
              </a:solidFill>
            </a:endParaRPr>
          </a:p>
        </p:txBody>
      </p:sp>
    </p:spTree>
    <p:custDataLst>
      <p:tags r:id="rId1"/>
    </p:custDataLst>
    <p:extLst>
      <p:ext uri="{BB962C8B-B14F-4D97-AF65-F5344CB8AC3E}">
        <p14:creationId xmlns:p14="http://schemas.microsoft.com/office/powerpoint/2010/main" val="1822316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C5E00-5C03-1FB3-FB33-88373824524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1E3E50-303F-8426-2206-A4066C4457B4}"/>
              </a:ext>
            </a:extLst>
          </p:cNvPr>
          <p:cNvSpPr>
            <a:spLocks noGrp="1"/>
          </p:cNvSpPr>
          <p:nvPr>
            <p:ph idx="1"/>
          </p:nvPr>
        </p:nvSpPr>
        <p:spPr>
          <a:xfrm>
            <a:off x="877458" y="1344836"/>
            <a:ext cx="9683038" cy="4316412"/>
          </a:xfrm>
        </p:spPr>
        <p:txBody>
          <a:bodyPr/>
          <a:lstStyle/>
          <a:p>
            <a:pPr marL="98425" indent="0">
              <a:buNone/>
            </a:pPr>
            <a:r>
              <a:rPr lang="en-US" sz="2200" dirty="0"/>
              <a:t>52 </a:t>
            </a:r>
            <a:r>
              <a:rPr lang="en-US" sz="2200" dirty="0" err="1"/>
              <a:t>yo</a:t>
            </a:r>
            <a:r>
              <a:rPr lang="en-US" sz="2200" dirty="0"/>
              <a:t> woman</a:t>
            </a:r>
          </a:p>
          <a:p>
            <a:r>
              <a:rPr lang="en-US" sz="2200" dirty="0"/>
              <a:t>ER/PR-, HER2+ </a:t>
            </a:r>
          </a:p>
          <a:p>
            <a:r>
              <a:rPr lang="en-US" sz="2200" dirty="0"/>
              <a:t>Comorbidities: HTN, syncope, GERD, depression.  </a:t>
            </a:r>
          </a:p>
          <a:p>
            <a:r>
              <a:rPr lang="en-US" sz="2200" dirty="0"/>
              <a:t>Original diagnosis: ER/PR-, HER2+ stage IIB T1N1M0.  </a:t>
            </a:r>
          </a:p>
          <a:p>
            <a:r>
              <a:rPr lang="en-US" sz="2200" dirty="0"/>
              <a:t>Neoadjuvant TCHP; Adjuvant radiation/HP.  </a:t>
            </a:r>
          </a:p>
          <a:p>
            <a:r>
              <a:rPr lang="en-US" sz="2200" dirty="0"/>
              <a:t>Surveillance for 2 years, then progression to asymptomatic bone metastases.</a:t>
            </a:r>
          </a:p>
          <a:p>
            <a:r>
              <a:rPr lang="en-US" sz="2200" dirty="0"/>
              <a:t>Treated with THP and HP maintenance. </a:t>
            </a:r>
          </a:p>
          <a:p>
            <a:pPr marL="98425" indent="0">
              <a:buNone/>
            </a:pPr>
            <a:r>
              <a:rPr lang="en-US" sz="2200" dirty="0"/>
              <a:t>If she presented today would you use T-</a:t>
            </a:r>
            <a:r>
              <a:rPr lang="en-US" sz="2200" dirty="0" err="1"/>
              <a:t>DXd</a:t>
            </a:r>
            <a:r>
              <a:rPr lang="en-US" sz="2200" dirty="0"/>
              <a:t>/</a:t>
            </a:r>
            <a:r>
              <a:rPr lang="en-US" sz="2200" dirty="0" err="1"/>
              <a:t>pertuzumab</a:t>
            </a:r>
            <a:r>
              <a:rPr lang="en-US" sz="2200" dirty="0"/>
              <a:t>? What about tucatinib/HP maintenance? </a:t>
            </a:r>
          </a:p>
        </p:txBody>
      </p:sp>
      <p:sp>
        <p:nvSpPr>
          <p:cNvPr id="6" name="TextBox 5">
            <a:extLst>
              <a:ext uri="{FF2B5EF4-FFF2-40B4-BE49-F238E27FC236}">
                <a16:creationId xmlns:a16="http://schemas.microsoft.com/office/drawing/2014/main" id="{A9FF1829-8525-155C-EFA5-00958DF85BB1}"/>
              </a:ext>
            </a:extLst>
          </p:cNvPr>
          <p:cNvSpPr txBox="1"/>
          <p:nvPr/>
        </p:nvSpPr>
        <p:spPr>
          <a:xfrm>
            <a:off x="885255" y="197768"/>
            <a:ext cx="10360152" cy="998984"/>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Cases from General Medical Oncologists</a:t>
            </a:r>
          </a:p>
        </p:txBody>
      </p:sp>
    </p:spTree>
    <p:extLst>
      <p:ext uri="{BB962C8B-B14F-4D97-AF65-F5344CB8AC3E}">
        <p14:creationId xmlns:p14="http://schemas.microsoft.com/office/powerpoint/2010/main" val="1016935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877458" y="1344836"/>
            <a:ext cx="10207702" cy="4316412"/>
          </a:xfrm>
        </p:spPr>
        <p:txBody>
          <a:bodyPr/>
          <a:lstStyle/>
          <a:p>
            <a:pPr marL="98425" indent="0">
              <a:buNone/>
            </a:pPr>
            <a:r>
              <a:rPr lang="en-US" sz="2200" dirty="0"/>
              <a:t>86 yr old woman </a:t>
            </a:r>
          </a:p>
          <a:p>
            <a:r>
              <a:rPr lang="en-US" sz="2200" dirty="0" err="1"/>
              <a:t>Hx</a:t>
            </a:r>
            <a:r>
              <a:rPr lang="en-US" sz="2200" dirty="0"/>
              <a:t> DCIS, presents with weight loss. CT scans show liver masses — biopsy ER/PR neg, HER2 2+, FISH negative, high grade IDC, palpable right breast mass ER/PR negative, HER2 2+ FISH+</a:t>
            </a:r>
          </a:p>
          <a:p>
            <a:r>
              <a:rPr lang="en-US" sz="2200" dirty="0"/>
              <a:t>KPS 90	</a:t>
            </a:r>
          </a:p>
          <a:p>
            <a:pPr marL="98425" indent="0">
              <a:buNone/>
            </a:pPr>
            <a:r>
              <a:rPr lang="en-US" sz="2200" dirty="0"/>
              <a:t>Would you treat as HER2+ disease given breast FISH+, liver 2+? 	</a:t>
            </a:r>
            <a:br>
              <a:rPr lang="en-US" sz="2200" dirty="0"/>
            </a:br>
            <a:r>
              <a:rPr lang="en-US" sz="2200" dirty="0"/>
              <a:t>Any experience with T-</a:t>
            </a:r>
            <a:r>
              <a:rPr lang="en-US" sz="2200" dirty="0" err="1"/>
              <a:t>DXd</a:t>
            </a:r>
            <a:r>
              <a:rPr lang="en-US" sz="2200" dirty="0"/>
              <a:t> in older patients? </a:t>
            </a:r>
            <a:br>
              <a:rPr lang="en-US" sz="2200" dirty="0"/>
            </a:br>
            <a:r>
              <a:rPr lang="en-US" sz="2200" dirty="0"/>
              <a:t>Recommendations for initial dose reduction? </a:t>
            </a:r>
            <a:br>
              <a:rPr lang="en-US" sz="2200" dirty="0"/>
            </a:br>
            <a:r>
              <a:rPr lang="en-US" sz="2200" dirty="0"/>
              <a:t>Hold </a:t>
            </a:r>
            <a:r>
              <a:rPr lang="en-US" sz="2200" dirty="0" err="1"/>
              <a:t>pertuzumab</a:t>
            </a:r>
            <a:r>
              <a:rPr lang="en-US" sz="2200" dirty="0"/>
              <a:t> cycle 1, add if tolerated?</a:t>
            </a:r>
            <a:br>
              <a:rPr lang="en-US" sz="2200" dirty="0"/>
            </a:br>
            <a:r>
              <a:rPr lang="en-US" sz="2200" dirty="0"/>
              <a:t>Maintenance HP/tucatinib?  </a:t>
            </a:r>
          </a:p>
        </p:txBody>
      </p:sp>
      <p:sp>
        <p:nvSpPr>
          <p:cNvPr id="6" name="TextBox 5">
            <a:extLst>
              <a:ext uri="{FF2B5EF4-FFF2-40B4-BE49-F238E27FC236}">
                <a16:creationId xmlns:a16="http://schemas.microsoft.com/office/drawing/2014/main" id="{F9DD7FE4-9951-809A-F521-B9E03FA94DAE}"/>
              </a:ext>
            </a:extLst>
          </p:cNvPr>
          <p:cNvSpPr txBox="1"/>
          <p:nvPr/>
        </p:nvSpPr>
        <p:spPr>
          <a:xfrm>
            <a:off x="885255" y="197768"/>
            <a:ext cx="10360152" cy="998984"/>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Cases from General Medical Oncologists</a:t>
            </a:r>
          </a:p>
        </p:txBody>
      </p:sp>
    </p:spTree>
    <p:extLst>
      <p:ext uri="{BB962C8B-B14F-4D97-AF65-F5344CB8AC3E}">
        <p14:creationId xmlns:p14="http://schemas.microsoft.com/office/powerpoint/2010/main" val="3931746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9E662-E10E-D7FA-07AC-A35ED8200C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AB351-9D38-EAD6-07CC-757DA135D05B}"/>
              </a:ext>
            </a:extLst>
          </p:cNvPr>
          <p:cNvSpPr>
            <a:spLocks noGrp="1"/>
          </p:cNvSpPr>
          <p:nvPr>
            <p:ph type="title"/>
          </p:nvPr>
        </p:nvSpPr>
        <p:spPr>
          <a:xfrm>
            <a:off x="916516" y="0"/>
            <a:ext cx="10358967" cy="1223590"/>
          </a:xfrm>
        </p:spPr>
        <p:txBody>
          <a:bodyPr/>
          <a:lstStyle/>
          <a:p>
            <a:r>
              <a:rPr lang="en-US" sz="3200" dirty="0">
                <a:solidFill>
                  <a:srgbClr val="0432FF"/>
                </a:solidFill>
              </a:rPr>
              <a:t>Dr Krop — Disclosures</a:t>
            </a:r>
          </a:p>
        </p:txBody>
      </p:sp>
      <p:graphicFrame>
        <p:nvGraphicFramePr>
          <p:cNvPr id="4" name="Content Placeholder 3">
            <a:extLst>
              <a:ext uri="{FF2B5EF4-FFF2-40B4-BE49-F238E27FC236}">
                <a16:creationId xmlns:a16="http://schemas.microsoft.com/office/drawing/2014/main" id="{B2728591-1D66-868B-96E4-7153236A86EF}"/>
              </a:ext>
            </a:extLst>
          </p:cNvPr>
          <p:cNvGraphicFramePr>
            <a:graphicFrameLocks/>
          </p:cNvGraphicFramePr>
          <p:nvPr/>
        </p:nvGraphicFramePr>
        <p:xfrm>
          <a:off x="1223292" y="1628253"/>
          <a:ext cx="9745414" cy="4032449"/>
        </p:xfrm>
        <a:graphic>
          <a:graphicData uri="http://schemas.openxmlformats.org/drawingml/2006/table">
            <a:tbl>
              <a:tblPr firstRow="1" bandRow="1">
                <a:tableStyleId>{F2DE63D5-997A-4646-A377-4702673A728D}</a:tableStyleId>
              </a:tblPr>
              <a:tblGrid>
                <a:gridCol w="3504556">
                  <a:extLst>
                    <a:ext uri="{9D8B030D-6E8A-4147-A177-3AD203B41FA5}">
                      <a16:colId xmlns:a16="http://schemas.microsoft.com/office/drawing/2014/main" val="20000"/>
                    </a:ext>
                  </a:extLst>
                </a:gridCol>
                <a:gridCol w="6240858">
                  <a:extLst>
                    <a:ext uri="{9D8B030D-6E8A-4147-A177-3AD203B41FA5}">
                      <a16:colId xmlns:a16="http://schemas.microsoft.com/office/drawing/2014/main" val="2117869244"/>
                    </a:ext>
                  </a:extLst>
                </a:gridCol>
              </a:tblGrid>
              <a:tr h="1213892">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Bristol Myers Squibb, Daiichi Sankyo Inc, EMD Serono Inc, Genentech, a member of the Roche Group, Lilly, </a:t>
                      </a:r>
                      <a:r>
                        <a:rPr lang="en-US" sz="1800" b="0" dirty="0" err="1">
                          <a:solidFill>
                            <a:schemeClr val="tx1"/>
                          </a:solidFill>
                        </a:rPr>
                        <a:t>Seagen</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39519">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ALX Oncology, AstraZeneca Pharmaceuticals LP, Genentech, a member of the Roche Group, Halda Therapeutics,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2626620"/>
                  </a:ext>
                </a:extLst>
              </a:tr>
              <a:tr h="939519">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56753536"/>
                  </a:ext>
                </a:extLst>
              </a:tr>
              <a:tr h="939519">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Novartis, </a:t>
                      </a:r>
                      <a:r>
                        <a:rPr lang="en-US" sz="1800" b="0" dirty="0" err="1">
                          <a:solidFill>
                            <a:schemeClr val="tx1"/>
                          </a:solidFill>
                        </a:rPr>
                        <a:t>Seagen</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6508174"/>
                  </a:ext>
                </a:extLst>
              </a:tr>
            </a:tbl>
          </a:graphicData>
        </a:graphic>
      </p:graphicFrame>
    </p:spTree>
    <p:custDataLst>
      <p:tags r:id="rId1"/>
    </p:custDataLst>
    <p:extLst>
      <p:ext uri="{BB962C8B-B14F-4D97-AF65-F5344CB8AC3E}">
        <p14:creationId xmlns:p14="http://schemas.microsoft.com/office/powerpoint/2010/main" val="2979852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877458" y="1200820"/>
            <a:ext cx="10207702" cy="4316412"/>
          </a:xfrm>
        </p:spPr>
        <p:txBody>
          <a:bodyPr/>
          <a:lstStyle/>
          <a:p>
            <a:pPr marL="98425" indent="0">
              <a:buNone/>
            </a:pPr>
            <a:r>
              <a:rPr lang="en-US" sz="2200" dirty="0"/>
              <a:t>49 </a:t>
            </a:r>
            <a:r>
              <a:rPr lang="en-US" sz="2200" dirty="0" err="1"/>
              <a:t>yo</a:t>
            </a:r>
            <a:r>
              <a:rPr lang="en-US" sz="2200" dirty="0"/>
              <a:t> woman </a:t>
            </a:r>
          </a:p>
          <a:p>
            <a:r>
              <a:rPr lang="en-US" sz="2200" dirty="0"/>
              <a:t>Triple-positive breast cancer with liver and bone </a:t>
            </a:r>
            <a:r>
              <a:rPr lang="en-US" sz="2200" dirty="0" err="1"/>
              <a:t>mets</a:t>
            </a:r>
            <a:r>
              <a:rPr lang="en-US" sz="2200" dirty="0"/>
              <a:t>.  </a:t>
            </a:r>
          </a:p>
          <a:p>
            <a:r>
              <a:rPr lang="en-US" sz="2200" dirty="0"/>
              <a:t>6 cycles of THP, then HP maintenance (</a:t>
            </a:r>
            <a:r>
              <a:rPr lang="en-US" sz="2200" dirty="0" err="1"/>
              <a:t>subcut</a:t>
            </a:r>
            <a:r>
              <a:rPr lang="en-US" sz="2200" dirty="0"/>
              <a:t>) plus letrozole w T-</a:t>
            </a:r>
            <a:r>
              <a:rPr lang="en-US" sz="2200" dirty="0" err="1"/>
              <a:t>DXd</a:t>
            </a:r>
            <a:r>
              <a:rPr lang="en-US" sz="2200" dirty="0"/>
              <a:t> is an option now for front line therapy. However, the indication is a forever treatment, aka we cannot de-escalate off chemo. </a:t>
            </a:r>
          </a:p>
          <a:p>
            <a:r>
              <a:rPr lang="en-US" sz="2200" dirty="0"/>
              <a:t>Would investigators use a similar approach — 6 cycles of T-</a:t>
            </a:r>
            <a:r>
              <a:rPr lang="en-US" sz="2200" dirty="0" err="1"/>
              <a:t>DXd</a:t>
            </a:r>
            <a:r>
              <a:rPr lang="en-US" sz="2200" dirty="0"/>
              <a:t>, followed by maintenance HP? Or would they do T-</a:t>
            </a:r>
            <a:r>
              <a:rPr lang="en-US" sz="2200" dirty="0" err="1"/>
              <a:t>DXd</a:t>
            </a:r>
            <a:r>
              <a:rPr lang="en-US" sz="2200" dirty="0"/>
              <a:t> until intolerance or progression? That to me would seem to increase long term risk for pneumonitis. </a:t>
            </a:r>
          </a:p>
          <a:p>
            <a:r>
              <a:rPr lang="en-US" sz="2200" dirty="0"/>
              <a:t>This patient actually achieved excellent response on maintenance HP for </a:t>
            </a:r>
            <a:r>
              <a:rPr lang="en-US" sz="3000" baseline="-8000" dirty="0"/>
              <a:t>~</a:t>
            </a:r>
            <a:r>
              <a:rPr lang="en-US" sz="2200" dirty="0"/>
              <a:t>2 years. She then developed new liver </a:t>
            </a:r>
            <a:r>
              <a:rPr lang="en-US" sz="2200" dirty="0" err="1"/>
              <a:t>mets</a:t>
            </a:r>
            <a:r>
              <a:rPr lang="en-US" sz="2200" dirty="0"/>
              <a:t>, biopsied still HER2+ IHC 3+. I have changed therapy to T-</a:t>
            </a:r>
            <a:r>
              <a:rPr lang="en-US" sz="2200" dirty="0" err="1"/>
              <a:t>DXd</a:t>
            </a:r>
            <a:r>
              <a:rPr lang="en-US" sz="2200" dirty="0"/>
              <a:t>. Pt stays on letrozole too. </a:t>
            </a:r>
          </a:p>
          <a:p>
            <a:pPr marL="98425" indent="0">
              <a:buNone/>
            </a:pPr>
            <a:r>
              <a:rPr lang="en-US" sz="2200" dirty="0"/>
              <a:t>What would investigators do in this scenario?</a:t>
            </a:r>
          </a:p>
        </p:txBody>
      </p:sp>
      <p:sp>
        <p:nvSpPr>
          <p:cNvPr id="6" name="TextBox 5">
            <a:extLst>
              <a:ext uri="{FF2B5EF4-FFF2-40B4-BE49-F238E27FC236}">
                <a16:creationId xmlns:a16="http://schemas.microsoft.com/office/drawing/2014/main" id="{721F03CB-EE57-4B53-FE50-9F4ADD7E0806}"/>
              </a:ext>
            </a:extLst>
          </p:cNvPr>
          <p:cNvSpPr txBox="1"/>
          <p:nvPr/>
        </p:nvSpPr>
        <p:spPr>
          <a:xfrm>
            <a:off x="892360" y="197768"/>
            <a:ext cx="10360152" cy="926976"/>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Cases from General Medical Oncologists</a:t>
            </a:r>
          </a:p>
        </p:txBody>
      </p:sp>
    </p:spTree>
    <p:extLst>
      <p:ext uri="{BB962C8B-B14F-4D97-AF65-F5344CB8AC3E}">
        <p14:creationId xmlns:p14="http://schemas.microsoft.com/office/powerpoint/2010/main" val="30402446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47EB0-86EC-9B03-CD81-A9AD895DEC2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9D343A9-76C6-B6BF-F449-80BEAFF0527C}"/>
              </a:ext>
            </a:extLst>
          </p:cNvPr>
          <p:cNvSpPr/>
          <p:nvPr/>
        </p:nvSpPr>
        <p:spPr bwMode="auto">
          <a:xfrm>
            <a:off x="659396" y="3501008"/>
            <a:ext cx="10873208" cy="504056"/>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339D01AD-C298-B81E-EDA3-E63B91F8A6F9}"/>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00ACC316-67BA-7F0E-7143-372C0A64F2C5}"/>
              </a:ext>
            </a:extLst>
          </p:cNvPr>
          <p:cNvSpPr>
            <a:spLocks noGrp="1"/>
          </p:cNvSpPr>
          <p:nvPr>
            <p:ph idx="1"/>
          </p:nvPr>
        </p:nvSpPr>
        <p:spPr>
          <a:xfrm>
            <a:off x="1055440" y="1052736"/>
            <a:ext cx="10009112" cy="4727456"/>
          </a:xfrm>
        </p:spPr>
        <p:txBody>
          <a:bodyPr/>
          <a:lstStyle/>
          <a:p>
            <a:pPr marL="98425" indent="0">
              <a:lnSpc>
                <a:spcPct val="100000"/>
              </a:lnSpc>
              <a:spcBef>
                <a:spcPts val="1200"/>
              </a:spcBef>
              <a:spcAft>
                <a:spcPts val="0"/>
              </a:spcAft>
              <a:buNone/>
            </a:pPr>
            <a:r>
              <a:rPr lang="en-US" sz="2500" dirty="0">
                <a:solidFill>
                  <a:schemeClr val="accent2"/>
                </a:solidFill>
              </a:rPr>
              <a:t>Introduction: </a:t>
            </a:r>
            <a:r>
              <a:rPr lang="en-US" sz="2500" dirty="0">
                <a:solidFill>
                  <a:schemeClr val="tx1"/>
                </a:solidFill>
              </a:rPr>
              <a:t>Biology of “Triple-Positive” Breast Cancer; Implications for Therapeutic Development</a:t>
            </a:r>
          </a:p>
          <a:p>
            <a:pPr marL="98425" indent="0">
              <a:lnSpc>
                <a:spcPct val="100000"/>
              </a:lnSpc>
              <a:spcBef>
                <a:spcPts val="1200"/>
              </a:spcBef>
              <a:spcAft>
                <a:spcPts val="0"/>
              </a:spcAft>
              <a:buNone/>
            </a:pPr>
            <a:r>
              <a:rPr lang="en-US" sz="2500" dirty="0">
                <a:solidFill>
                  <a:schemeClr val="accent2"/>
                </a:solidFill>
              </a:rPr>
              <a:t>Module 1: </a:t>
            </a:r>
            <a:r>
              <a:rPr lang="en-US" sz="2500" dirty="0">
                <a:solidFill>
                  <a:schemeClr val="tx1"/>
                </a:solidFill>
              </a:rPr>
              <a:t>Cases from the GMO Survey</a:t>
            </a:r>
          </a:p>
          <a:p>
            <a:pPr marL="98425" indent="0">
              <a:lnSpc>
                <a:spcPct val="100000"/>
              </a:lnSpc>
              <a:spcBef>
                <a:spcPts val="1200"/>
              </a:spcBef>
              <a:spcAft>
                <a:spcPts val="0"/>
              </a:spcAft>
              <a:buNone/>
            </a:pPr>
            <a:r>
              <a:rPr lang="en-US" sz="2500" dirty="0">
                <a:solidFill>
                  <a:schemeClr val="accent2"/>
                </a:solidFill>
              </a:rPr>
              <a:t>Module 2: </a:t>
            </a:r>
            <a:r>
              <a:rPr lang="en-US" sz="2500" dirty="0">
                <a:solidFill>
                  <a:schemeClr val="tx1"/>
                </a:solidFill>
              </a:rPr>
              <a:t>First-Line Therapy for Metastatic HER2-Positive Disease </a:t>
            </a:r>
          </a:p>
          <a:p>
            <a:pPr marL="98425" indent="0">
              <a:lnSpc>
                <a:spcPct val="100000"/>
              </a:lnSpc>
              <a:spcBef>
                <a:spcPts val="1200"/>
              </a:spcBef>
              <a:spcAft>
                <a:spcPts val="0"/>
              </a:spcAft>
              <a:buNone/>
            </a:pPr>
            <a:r>
              <a:rPr lang="en-US" sz="2500" dirty="0">
                <a:solidFill>
                  <a:schemeClr val="accent2"/>
                </a:solidFill>
              </a:rPr>
              <a:t>Module 3: </a:t>
            </a:r>
            <a:r>
              <a:rPr lang="en-US" sz="2500" dirty="0">
                <a:solidFill>
                  <a:schemeClr val="tx1"/>
                </a:solidFill>
              </a:rPr>
              <a:t>Cases from the GMO Survey</a:t>
            </a:r>
          </a:p>
          <a:p>
            <a:pPr marL="98425" indent="0">
              <a:lnSpc>
                <a:spcPct val="100000"/>
              </a:lnSpc>
              <a:spcBef>
                <a:spcPts val="1200"/>
              </a:spcBef>
              <a:spcAft>
                <a:spcPts val="0"/>
              </a:spcAft>
              <a:buNone/>
            </a:pPr>
            <a:r>
              <a:rPr lang="en-US" sz="2500" dirty="0">
                <a:solidFill>
                  <a:schemeClr val="bg1"/>
                </a:solidFill>
              </a:rPr>
              <a:t>Module 4a: </a:t>
            </a:r>
            <a:r>
              <a:rPr lang="en-US" sz="2500" b="1" kern="0" dirty="0">
                <a:solidFill>
                  <a:schemeClr val="bg1"/>
                </a:solidFill>
                <a:effectLst/>
                <a:latin typeface="Calibri" panose="020F0502020204030204" pitchFamily="34" charset="0"/>
                <a:ea typeface="Aptos" panose="020B0004020202020204" pitchFamily="34" charset="0"/>
                <a:cs typeface="Calibri" panose="020F0502020204030204" pitchFamily="34" charset="0"/>
              </a:rPr>
              <a:t>Maintenance Therapy for HR-Positive, HER2-Positive Disease</a:t>
            </a:r>
          </a:p>
          <a:p>
            <a:pPr marL="98425" indent="0">
              <a:lnSpc>
                <a:spcPct val="100000"/>
              </a:lnSpc>
              <a:spcBef>
                <a:spcPts val="1200"/>
              </a:spcBef>
              <a:spcAft>
                <a:spcPts val="0"/>
              </a:spcAft>
              <a:buNone/>
            </a:pPr>
            <a:r>
              <a:rPr lang="en-US" sz="2500" dirty="0">
                <a:solidFill>
                  <a:schemeClr val="accent2"/>
                </a:solidFill>
                <a:latin typeface="Calibri" panose="020F0502020204030204" pitchFamily="34" charset="0"/>
                <a:ea typeface="Aptos" panose="020B0004020202020204" pitchFamily="34" charset="0"/>
                <a:cs typeface="Calibri" panose="020F0502020204030204" pitchFamily="34" charset="0"/>
              </a:rPr>
              <a:t>Module 4b: </a:t>
            </a:r>
            <a:r>
              <a:rPr lang="en-US" sz="2500" dirty="0">
                <a:latin typeface="Calibri" panose="020F0502020204030204" pitchFamily="34" charset="0"/>
                <a:ea typeface="Aptos" panose="020B0004020202020204" pitchFamily="34" charset="0"/>
                <a:cs typeface="Calibri" panose="020F0502020204030204" pitchFamily="34" charset="0"/>
              </a:rPr>
              <a:t>Maintenance Therapy for HR-Negative, HER2-Positive Disease</a:t>
            </a:r>
            <a:endParaRPr lang="en-US" sz="2500" b="1" kern="0" dirty="0">
              <a:effectLst/>
              <a:latin typeface="Calibri" panose="020F0502020204030204" pitchFamily="34" charset="0"/>
              <a:ea typeface="Aptos" panose="020B0004020202020204" pitchFamily="34" charset="0"/>
              <a:cs typeface="Calibri" panose="020F0502020204030204" pitchFamily="34" charset="0"/>
            </a:endParaRPr>
          </a:p>
          <a:p>
            <a:pPr marL="98425" indent="0">
              <a:lnSpc>
                <a:spcPct val="100000"/>
              </a:lnSpc>
              <a:spcBef>
                <a:spcPts val="1200"/>
              </a:spcBef>
              <a:spcAft>
                <a:spcPts val="0"/>
              </a:spcAft>
              <a:buNone/>
            </a:pPr>
            <a:r>
              <a:rPr lang="en-US" sz="2500" dirty="0">
                <a:solidFill>
                  <a:schemeClr val="accent2"/>
                </a:solidFill>
                <a:latin typeface="Calibri" panose="020F0502020204030204" pitchFamily="34" charset="0"/>
                <a:ea typeface="Aptos" panose="020B0004020202020204" pitchFamily="34" charset="0"/>
                <a:cs typeface="Calibri" panose="020F0502020204030204" pitchFamily="34" charset="0"/>
              </a:rPr>
              <a:t>Module 5: </a:t>
            </a:r>
            <a:r>
              <a:rPr lang="en-US" sz="2500" dirty="0"/>
              <a:t>Ongoing Clinical Trials Attempting to Address These Decisions</a:t>
            </a:r>
          </a:p>
          <a:p>
            <a:pPr marL="98425" indent="0">
              <a:lnSpc>
                <a:spcPct val="100000"/>
              </a:lnSpc>
              <a:spcBef>
                <a:spcPts val="1200"/>
              </a:spcBef>
              <a:spcAft>
                <a:spcPts val="0"/>
              </a:spcAft>
              <a:buNone/>
            </a:pPr>
            <a:r>
              <a:rPr lang="en-US" sz="2500" dirty="0">
                <a:solidFill>
                  <a:schemeClr val="accent2"/>
                </a:solidFill>
              </a:rPr>
              <a:t>Module 6: </a:t>
            </a:r>
            <a:r>
              <a:rPr lang="en-US" sz="2500" dirty="0"/>
              <a:t>Cases from the GMO Survey</a:t>
            </a:r>
            <a:endParaRPr lang="en-US" sz="2500" dirty="0">
              <a:solidFill>
                <a:schemeClr val="tx1"/>
              </a:solidFill>
            </a:endParaRPr>
          </a:p>
        </p:txBody>
      </p:sp>
    </p:spTree>
    <p:custDataLst>
      <p:tags r:id="rId1"/>
    </p:custDataLst>
    <p:extLst>
      <p:ext uri="{BB962C8B-B14F-4D97-AF65-F5344CB8AC3E}">
        <p14:creationId xmlns:p14="http://schemas.microsoft.com/office/powerpoint/2010/main" val="4102994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1DE34-6C27-D25C-A00F-72DF6C5F8F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91B787-4FF3-68A6-0621-2B340C96EB98}"/>
              </a:ext>
            </a:extLst>
          </p:cNvPr>
          <p:cNvSpPr>
            <a:spLocks noGrp="1"/>
          </p:cNvSpPr>
          <p:nvPr>
            <p:ph type="title"/>
          </p:nvPr>
        </p:nvSpPr>
        <p:spPr/>
        <p:txBody>
          <a:bodyPr/>
          <a:lstStyle/>
          <a:p>
            <a:r>
              <a:rPr lang="en-US" dirty="0"/>
              <a:t>Questions About Maintenance Therapy for </a:t>
            </a:r>
            <a:br>
              <a:rPr lang="en-US" dirty="0"/>
            </a:br>
            <a:r>
              <a:rPr lang="en-US" dirty="0"/>
              <a:t>HR-Positive, HER2-Positive Disease</a:t>
            </a:r>
          </a:p>
        </p:txBody>
      </p:sp>
      <p:sp>
        <p:nvSpPr>
          <p:cNvPr id="3" name="Content Placeholder 2">
            <a:extLst>
              <a:ext uri="{FF2B5EF4-FFF2-40B4-BE49-F238E27FC236}">
                <a16:creationId xmlns:a16="http://schemas.microsoft.com/office/drawing/2014/main" id="{826BF727-309E-780F-D3C0-5A062AC3D6C7}"/>
              </a:ext>
            </a:extLst>
          </p:cNvPr>
          <p:cNvSpPr>
            <a:spLocks noGrp="1"/>
          </p:cNvSpPr>
          <p:nvPr>
            <p:ph idx="1"/>
          </p:nvPr>
        </p:nvSpPr>
        <p:spPr>
          <a:xfrm>
            <a:off x="912286" y="1700808"/>
            <a:ext cx="10358967" cy="4799013"/>
          </a:xfrm>
        </p:spPr>
        <p:txBody>
          <a:bodyPr/>
          <a:lstStyle/>
          <a:p>
            <a:r>
              <a:rPr lang="en-US" dirty="0"/>
              <a:t>What is your usual approach to maintenance therapy for a patient with </a:t>
            </a:r>
            <a:r>
              <a:rPr lang="en-US" u="sng" dirty="0"/>
              <a:t>HR-positive, HER2-positive</a:t>
            </a:r>
            <a:r>
              <a:rPr lang="en-US" dirty="0"/>
              <a:t> metastatic disease? </a:t>
            </a:r>
          </a:p>
          <a:p>
            <a:r>
              <a:rPr lang="en-US" dirty="0"/>
              <a:t>What duration of maintenance therapy do you employ, assuming the patient has acceptable treatment tolerance?  </a:t>
            </a:r>
          </a:p>
          <a:p>
            <a:r>
              <a:rPr lang="en-US" dirty="0"/>
              <a:t>How do you factor in prior adjuvant endocrine treatment?</a:t>
            </a:r>
          </a:p>
          <a:p>
            <a:r>
              <a:rPr lang="en-US" dirty="0"/>
              <a:t>How do you factor in prior HER2-targeted treatment?</a:t>
            </a:r>
          </a:p>
          <a:p>
            <a:endParaRPr lang="en-US" dirty="0"/>
          </a:p>
          <a:p>
            <a:pPr marL="98425" indent="0">
              <a:buNone/>
            </a:pPr>
            <a:endParaRPr lang="en-US" dirty="0"/>
          </a:p>
        </p:txBody>
      </p:sp>
    </p:spTree>
    <p:extLst>
      <p:ext uri="{BB962C8B-B14F-4D97-AF65-F5344CB8AC3E}">
        <p14:creationId xmlns:p14="http://schemas.microsoft.com/office/powerpoint/2010/main" val="1521768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9A664-7B2F-C9E0-4000-DD0AB8C57B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C3D556-7DBA-DE6C-DE06-5FD31D590DD5}"/>
              </a:ext>
            </a:extLst>
          </p:cNvPr>
          <p:cNvSpPr>
            <a:spLocks noGrp="1"/>
          </p:cNvSpPr>
          <p:nvPr>
            <p:ph type="title"/>
          </p:nvPr>
        </p:nvSpPr>
        <p:spPr/>
        <p:txBody>
          <a:bodyPr/>
          <a:lstStyle/>
          <a:p>
            <a:r>
              <a:rPr lang="en-US" dirty="0"/>
              <a:t>Questions About Maintenance Therapy for</a:t>
            </a:r>
            <a:br>
              <a:rPr lang="en-US" dirty="0"/>
            </a:br>
            <a:r>
              <a:rPr lang="en-US" dirty="0"/>
              <a:t>HR-Positive, HER2-Positive Disease</a:t>
            </a:r>
          </a:p>
        </p:txBody>
      </p:sp>
      <p:sp>
        <p:nvSpPr>
          <p:cNvPr id="3" name="Content Placeholder 2">
            <a:extLst>
              <a:ext uri="{FF2B5EF4-FFF2-40B4-BE49-F238E27FC236}">
                <a16:creationId xmlns:a16="http://schemas.microsoft.com/office/drawing/2014/main" id="{25E72213-C187-FF61-AD3E-B26EAA44CBF6}"/>
              </a:ext>
            </a:extLst>
          </p:cNvPr>
          <p:cNvSpPr>
            <a:spLocks noGrp="1"/>
          </p:cNvSpPr>
          <p:nvPr>
            <p:ph idx="1"/>
          </p:nvPr>
        </p:nvSpPr>
        <p:spPr>
          <a:xfrm>
            <a:off x="1195656" y="1628800"/>
            <a:ext cx="9792226" cy="4799013"/>
          </a:xfrm>
        </p:spPr>
        <p:txBody>
          <a:bodyPr/>
          <a:lstStyle/>
          <a:p>
            <a:r>
              <a:rPr lang="en-US" dirty="0"/>
              <a:t>Does your approach vary if the patient is younger (40) or older (85)?</a:t>
            </a:r>
          </a:p>
          <a:p>
            <a:r>
              <a:rPr lang="en-US" dirty="0"/>
              <a:t>Does tucatinib currently have a role in this setting?</a:t>
            </a:r>
          </a:p>
          <a:p>
            <a:r>
              <a:rPr lang="en-US" dirty="0"/>
              <a:t>If you are using a CDK inhibitor, do you prefer palbociclib?</a:t>
            </a:r>
          </a:p>
          <a:p>
            <a:r>
              <a:rPr lang="en-US" dirty="0"/>
              <a:t>For patients receiving palbociclib, how do you manage neutropenia?</a:t>
            </a:r>
          </a:p>
          <a:p>
            <a:pPr marL="98425" indent="0">
              <a:buNone/>
            </a:pPr>
            <a:endParaRPr lang="en-US" dirty="0"/>
          </a:p>
          <a:p>
            <a:pPr marL="98425" indent="0">
              <a:buNone/>
            </a:pPr>
            <a:endParaRPr lang="en-US" dirty="0"/>
          </a:p>
        </p:txBody>
      </p:sp>
    </p:spTree>
    <p:extLst>
      <p:ext uri="{BB962C8B-B14F-4D97-AF65-F5344CB8AC3E}">
        <p14:creationId xmlns:p14="http://schemas.microsoft.com/office/powerpoint/2010/main" val="1883255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newspaper&#10;&#10;AI-generated content may be incorrect.">
            <a:extLst>
              <a:ext uri="{FF2B5EF4-FFF2-40B4-BE49-F238E27FC236}">
                <a16:creationId xmlns:a16="http://schemas.microsoft.com/office/drawing/2014/main" id="{947DFF4D-11CD-FCC1-699A-CB369E6AB81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19366" y="411011"/>
            <a:ext cx="8746873" cy="5284808"/>
          </a:xfrm>
          <a:prstGeom prst="rect">
            <a:avLst/>
          </a:prstGeom>
        </p:spPr>
      </p:pic>
      <p:sp>
        <p:nvSpPr>
          <p:cNvPr id="7" name="TextBox 6">
            <a:extLst>
              <a:ext uri="{FF2B5EF4-FFF2-40B4-BE49-F238E27FC236}">
                <a16:creationId xmlns:a16="http://schemas.microsoft.com/office/drawing/2014/main" id="{7DE9E7A7-8C99-DCA8-766B-507B0A12CD55}"/>
              </a:ext>
            </a:extLst>
          </p:cNvPr>
          <p:cNvSpPr txBox="1"/>
          <p:nvPr/>
        </p:nvSpPr>
        <p:spPr>
          <a:xfrm>
            <a:off x="5511036" y="5695819"/>
            <a:ext cx="4955203"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72" charset="0"/>
                <a:ea typeface="MS PGothic" charset="0"/>
                <a:cs typeface="+mn-cs"/>
              </a:rPr>
              <a:t> </a:t>
            </a:r>
            <a:r>
              <a:rPr kumimoji="0" lang="en-US" sz="2000" b="0" i="1" u="none" strike="noStrike" kern="1200" cap="none" spc="0" normalizeH="0" baseline="0" noProof="0" dirty="0">
                <a:ln>
                  <a:noFill/>
                </a:ln>
                <a:solidFill>
                  <a:srgbClr val="000000"/>
                </a:solidFill>
                <a:effectLst/>
                <a:uLnTx/>
                <a:uFillTx/>
                <a:latin typeface="Arial" pitchFamily="-72" charset="0"/>
                <a:ea typeface="MS PGothic" charset="0"/>
                <a:cs typeface="+mn-cs"/>
              </a:rPr>
              <a:t>Clin Breast Cancer </a:t>
            </a:r>
            <a:r>
              <a:rPr kumimoji="0" lang="en-US" sz="2000" b="0" i="0" u="none" strike="noStrike" kern="1200" cap="none" spc="0" normalizeH="0" baseline="0" noProof="0" dirty="0">
                <a:ln>
                  <a:noFill/>
                </a:ln>
                <a:solidFill>
                  <a:srgbClr val="000000"/>
                </a:solidFill>
                <a:effectLst/>
                <a:uLnTx/>
                <a:uFillTx/>
                <a:latin typeface="Arial" pitchFamily="-72" charset="0"/>
                <a:ea typeface="MS PGothic" charset="0"/>
                <a:cs typeface="+mn-cs"/>
              </a:rPr>
              <a:t>2026;26(2):93–104. </a:t>
            </a:r>
          </a:p>
        </p:txBody>
      </p:sp>
      <p:sp>
        <p:nvSpPr>
          <p:cNvPr id="6" name="Rectangle 5">
            <a:extLst>
              <a:ext uri="{FF2B5EF4-FFF2-40B4-BE49-F238E27FC236}">
                <a16:creationId xmlns:a16="http://schemas.microsoft.com/office/drawing/2014/main" id="{454A7AA9-4EA2-C3BF-B168-62F60CB3696D}"/>
              </a:ext>
            </a:extLst>
          </p:cNvPr>
          <p:cNvSpPr/>
          <p:nvPr/>
        </p:nvSpPr>
        <p:spPr bwMode="auto">
          <a:xfrm>
            <a:off x="1725761" y="5643697"/>
            <a:ext cx="8746874"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cs typeface="+mn-cs"/>
            </a:endParaRPr>
          </a:p>
        </p:txBody>
      </p:sp>
      <p:sp>
        <p:nvSpPr>
          <p:cNvPr id="11" name="TextBox 10">
            <a:extLst>
              <a:ext uri="{FF2B5EF4-FFF2-40B4-BE49-F238E27FC236}">
                <a16:creationId xmlns:a16="http://schemas.microsoft.com/office/drawing/2014/main" id="{A9FC8ED7-5271-B110-4F5F-B5F4477E30EB}"/>
              </a:ext>
            </a:extLst>
          </p:cNvPr>
          <p:cNvSpPr txBox="1"/>
          <p:nvPr/>
        </p:nvSpPr>
        <p:spPr>
          <a:xfrm>
            <a:off x="4255265" y="5552525"/>
            <a:ext cx="6130886"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2026;394(5):451-62.</a:t>
            </a: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839758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E64D5-1D19-924D-4B76-EAB9CA3A22FF}"/>
              </a:ext>
            </a:extLst>
          </p:cNvPr>
          <p:cNvSpPr>
            <a:spLocks noGrp="1"/>
          </p:cNvSpPr>
          <p:nvPr>
            <p:ph type="title"/>
          </p:nvPr>
        </p:nvSpPr>
        <p:spPr>
          <a:xfrm>
            <a:off x="912286" y="6005"/>
            <a:ext cx="10358967" cy="1143000"/>
          </a:xfrm>
        </p:spPr>
        <p:txBody>
          <a:bodyPr/>
          <a:lstStyle/>
          <a:p>
            <a:r>
              <a:rPr lang="en-US" dirty="0"/>
              <a:t>Phase III PATINA Study Design</a:t>
            </a:r>
          </a:p>
        </p:txBody>
      </p:sp>
      <p:sp>
        <p:nvSpPr>
          <p:cNvPr id="6" name="TextBox 5">
            <a:extLst>
              <a:ext uri="{FF2B5EF4-FFF2-40B4-BE49-F238E27FC236}">
                <a16:creationId xmlns:a16="http://schemas.microsoft.com/office/drawing/2014/main" id="{A3C7BEEA-F036-F30E-BE18-170B36C1A166}"/>
              </a:ext>
            </a:extLst>
          </p:cNvPr>
          <p:cNvSpPr txBox="1"/>
          <p:nvPr/>
        </p:nvSpPr>
        <p:spPr>
          <a:xfrm>
            <a:off x="7264" y="6494324"/>
            <a:ext cx="3655681" cy="323165"/>
          </a:xfrm>
          <a:prstGeom prst="rect">
            <a:avLst/>
          </a:prstGeom>
          <a:noFill/>
        </p:spPr>
        <p:txBody>
          <a:bodyPr wrap="none" rtlCol="0">
            <a:spAutoFit/>
          </a:bodyPr>
          <a:lstStyle/>
          <a:p>
            <a:r>
              <a:rPr lang="en-US" sz="1500" b="0" dirty="0">
                <a:solidFill>
                  <a:schemeClr val="tx1"/>
                </a:solidFill>
                <a:latin typeface="+mn-lt"/>
              </a:rPr>
              <a:t>Vaz-Luis I et al. ESMO 2025;Abstract 485MO.</a:t>
            </a:r>
          </a:p>
        </p:txBody>
      </p:sp>
      <p:grpSp>
        <p:nvGrpSpPr>
          <p:cNvPr id="8" name="Group 7">
            <a:extLst>
              <a:ext uri="{FF2B5EF4-FFF2-40B4-BE49-F238E27FC236}">
                <a16:creationId xmlns:a16="http://schemas.microsoft.com/office/drawing/2014/main" id="{A5F59AB9-39A8-6692-4267-40BB8AD4551C}"/>
              </a:ext>
            </a:extLst>
          </p:cNvPr>
          <p:cNvGrpSpPr/>
          <p:nvPr/>
        </p:nvGrpSpPr>
        <p:grpSpPr>
          <a:xfrm>
            <a:off x="439141" y="1196752"/>
            <a:ext cx="11305256" cy="4725904"/>
            <a:chOff x="551384" y="1341000"/>
            <a:chExt cx="11305256" cy="4725904"/>
          </a:xfrm>
        </p:grpSpPr>
        <p:pic>
          <p:nvPicPr>
            <p:cNvPr id="5" name="Picture 4" descr="A screenshot of a medical information&#10;&#10;AI-generated content may be incorrect.">
              <a:extLst>
                <a:ext uri="{FF2B5EF4-FFF2-40B4-BE49-F238E27FC236}">
                  <a16:creationId xmlns:a16="http://schemas.microsoft.com/office/drawing/2014/main" id="{9450DA2C-50DC-259D-7929-67B0712B053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a:xfrm>
              <a:off x="551384" y="1341000"/>
              <a:ext cx="11305256" cy="4725904"/>
            </a:xfrm>
            <a:prstGeom prst="rect">
              <a:avLst/>
            </a:prstGeom>
          </p:spPr>
        </p:pic>
        <p:sp>
          <p:nvSpPr>
            <p:cNvPr id="7" name="Rectangle 6">
              <a:extLst>
                <a:ext uri="{FF2B5EF4-FFF2-40B4-BE49-F238E27FC236}">
                  <a16:creationId xmlns:a16="http://schemas.microsoft.com/office/drawing/2014/main" id="{F8B42954-4FCF-3391-C0F8-0A072FC82B86}"/>
                </a:ext>
              </a:extLst>
            </p:cNvPr>
            <p:cNvSpPr/>
            <p:nvPr/>
          </p:nvSpPr>
          <p:spPr bwMode="auto">
            <a:xfrm>
              <a:off x="10095914" y="5847471"/>
              <a:ext cx="1544702" cy="21943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grpSp>
    </p:spTree>
    <p:extLst>
      <p:ext uri="{BB962C8B-B14F-4D97-AF65-F5344CB8AC3E}">
        <p14:creationId xmlns:p14="http://schemas.microsoft.com/office/powerpoint/2010/main" val="3217616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863C2-D9FE-DACE-9B0B-3FD0DCDF89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880254-7629-9765-79C9-C3145E8E7DF1}"/>
              </a:ext>
            </a:extLst>
          </p:cNvPr>
          <p:cNvSpPr>
            <a:spLocks noGrp="1"/>
          </p:cNvSpPr>
          <p:nvPr>
            <p:ph type="title"/>
          </p:nvPr>
        </p:nvSpPr>
        <p:spPr/>
        <p:txBody>
          <a:bodyPr/>
          <a:lstStyle/>
          <a:p>
            <a:pPr algn="l"/>
            <a:r>
              <a:rPr lang="en-US" dirty="0"/>
              <a:t>Phase III PATINA: Progression-Free Survival </a:t>
            </a:r>
            <a:br>
              <a:rPr lang="en-US" dirty="0"/>
            </a:br>
            <a:r>
              <a:rPr lang="en-US" dirty="0"/>
              <a:t>(Intention-to-Treat Population)</a:t>
            </a:r>
          </a:p>
        </p:txBody>
      </p:sp>
      <p:sp>
        <p:nvSpPr>
          <p:cNvPr id="6" name="TextBox 5">
            <a:extLst>
              <a:ext uri="{FF2B5EF4-FFF2-40B4-BE49-F238E27FC236}">
                <a16:creationId xmlns:a16="http://schemas.microsoft.com/office/drawing/2014/main" id="{8811389A-2A15-B179-6D93-8CBC9B5A211B}"/>
              </a:ext>
            </a:extLst>
          </p:cNvPr>
          <p:cNvSpPr txBox="1"/>
          <p:nvPr/>
        </p:nvSpPr>
        <p:spPr>
          <a:xfrm>
            <a:off x="0" y="6525344"/>
            <a:ext cx="4222181" cy="323165"/>
          </a:xfrm>
          <a:prstGeom prst="rect">
            <a:avLst/>
          </a:prstGeom>
          <a:noFill/>
        </p:spPr>
        <p:txBody>
          <a:bodyPr wrap="none" rtlCol="0">
            <a:spAutoFit/>
          </a:bodyPr>
          <a:lstStyle/>
          <a:p>
            <a:r>
              <a:rPr lang="en-US" sz="1500" b="0" dirty="0">
                <a:solidFill>
                  <a:schemeClr val="tx1"/>
                </a:solidFill>
                <a:latin typeface="+mn-lt"/>
              </a:rPr>
              <a:t>Metzger O et al. </a:t>
            </a:r>
            <a:r>
              <a:rPr lang="en-US" sz="1500" b="0" i="1" dirty="0">
                <a:solidFill>
                  <a:schemeClr val="tx1"/>
                </a:solidFill>
                <a:latin typeface="+mn-lt"/>
              </a:rPr>
              <a:t>N Engl J Med </a:t>
            </a:r>
            <a:r>
              <a:rPr lang="en-US" sz="1500" b="0" dirty="0">
                <a:solidFill>
                  <a:schemeClr val="tx1"/>
                </a:solidFill>
                <a:latin typeface="+mn-lt"/>
              </a:rPr>
              <a:t>2026;394(5):451-62.</a:t>
            </a:r>
          </a:p>
        </p:txBody>
      </p:sp>
      <p:pic>
        <p:nvPicPr>
          <p:cNvPr id="14338" name="Picture 2">
            <a:extLst>
              <a:ext uri="{FF2B5EF4-FFF2-40B4-BE49-F238E27FC236}">
                <a16:creationId xmlns:a16="http://schemas.microsoft.com/office/drawing/2014/main" id="{CA0B61FA-FC28-DE72-B22C-1B2B03AAAD0D}"/>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131676" y="1436988"/>
            <a:ext cx="11928648" cy="3984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919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0D4E8-26ED-95BA-5D3E-2B5BE6426F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FA9E32-23C4-FEFC-DF62-A25EA0FE1CFA}"/>
              </a:ext>
            </a:extLst>
          </p:cNvPr>
          <p:cNvSpPr>
            <a:spLocks noGrp="1"/>
          </p:cNvSpPr>
          <p:nvPr>
            <p:ph type="title"/>
          </p:nvPr>
        </p:nvSpPr>
        <p:spPr>
          <a:xfrm>
            <a:off x="912286" y="-27384"/>
            <a:ext cx="10358967" cy="1143000"/>
          </a:xfrm>
        </p:spPr>
        <p:txBody>
          <a:bodyPr/>
          <a:lstStyle/>
          <a:p>
            <a:r>
              <a:rPr lang="en-US" dirty="0"/>
              <a:t>Phase III PATINA: Tumor Response</a:t>
            </a:r>
          </a:p>
        </p:txBody>
      </p:sp>
      <p:pic>
        <p:nvPicPr>
          <p:cNvPr id="15362" name="Picture 2">
            <a:extLst>
              <a:ext uri="{FF2B5EF4-FFF2-40B4-BE49-F238E27FC236}">
                <a16:creationId xmlns:a16="http://schemas.microsoft.com/office/drawing/2014/main" id="{83A4AFC1-5D60-3F4B-60F0-A98ED668341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47490" y="836712"/>
            <a:ext cx="7097019" cy="54553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ACEB74F-8824-EBA2-5687-52C968FA9955}"/>
              </a:ext>
            </a:extLst>
          </p:cNvPr>
          <p:cNvSpPr txBox="1"/>
          <p:nvPr/>
        </p:nvSpPr>
        <p:spPr>
          <a:xfrm>
            <a:off x="0" y="6525344"/>
            <a:ext cx="4222181" cy="323165"/>
          </a:xfrm>
          <a:prstGeom prst="rect">
            <a:avLst/>
          </a:prstGeom>
          <a:noFill/>
        </p:spPr>
        <p:txBody>
          <a:bodyPr wrap="none" rtlCol="0">
            <a:spAutoFit/>
          </a:bodyPr>
          <a:lstStyle/>
          <a:p>
            <a:r>
              <a:rPr lang="en-US" sz="1500" b="0" dirty="0">
                <a:solidFill>
                  <a:schemeClr val="tx1"/>
                </a:solidFill>
                <a:latin typeface="+mn-lt"/>
              </a:rPr>
              <a:t>Metzger O et al. </a:t>
            </a:r>
            <a:r>
              <a:rPr lang="en-US" sz="1500" b="0" i="1" dirty="0">
                <a:solidFill>
                  <a:schemeClr val="tx1"/>
                </a:solidFill>
                <a:latin typeface="+mn-lt"/>
              </a:rPr>
              <a:t>N Engl J Med </a:t>
            </a:r>
            <a:r>
              <a:rPr lang="en-US" sz="1500" b="0" dirty="0">
                <a:solidFill>
                  <a:schemeClr val="tx1"/>
                </a:solidFill>
                <a:latin typeface="+mn-lt"/>
              </a:rPr>
              <a:t>2026;394(5):451-62.</a:t>
            </a:r>
          </a:p>
        </p:txBody>
      </p:sp>
    </p:spTree>
    <p:extLst>
      <p:ext uri="{BB962C8B-B14F-4D97-AF65-F5344CB8AC3E}">
        <p14:creationId xmlns:p14="http://schemas.microsoft.com/office/powerpoint/2010/main" val="973127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D1783-9E6B-525D-D0B5-E795362F37BF}"/>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6ACFE669-3CA9-5C11-E3A6-272804E52FFD}"/>
              </a:ext>
            </a:extLst>
          </p:cNvPr>
          <p:cNvSpPr>
            <a:spLocks noGrp="1"/>
          </p:cNvSpPr>
          <p:nvPr>
            <p:ph type="title"/>
          </p:nvPr>
        </p:nvSpPr>
        <p:spPr>
          <a:xfrm>
            <a:off x="912286" y="227013"/>
            <a:ext cx="10358967" cy="1143000"/>
          </a:xfrm>
        </p:spPr>
        <p:txBody>
          <a:bodyPr/>
          <a:lstStyle/>
          <a:p>
            <a:r>
              <a:rPr lang="en-US" dirty="0"/>
              <a:t>PATINA: Select Baseline Characteristics of All Patients</a:t>
            </a:r>
          </a:p>
        </p:txBody>
      </p:sp>
      <p:sp>
        <p:nvSpPr>
          <p:cNvPr id="2" name="TextBox 1">
            <a:extLst>
              <a:ext uri="{FF2B5EF4-FFF2-40B4-BE49-F238E27FC236}">
                <a16:creationId xmlns:a16="http://schemas.microsoft.com/office/drawing/2014/main" id="{7A698E23-5F38-40A1-EF2E-8553323112F5}"/>
              </a:ext>
            </a:extLst>
          </p:cNvPr>
          <p:cNvSpPr txBox="1"/>
          <p:nvPr/>
        </p:nvSpPr>
        <p:spPr>
          <a:xfrm>
            <a:off x="0" y="6525344"/>
            <a:ext cx="422218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Metzger O et al.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N Engl J Med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2026;394(5):451-62.</a:t>
            </a:r>
          </a:p>
        </p:txBody>
      </p:sp>
      <p:grpSp>
        <p:nvGrpSpPr>
          <p:cNvPr id="16" name="Group 15">
            <a:extLst>
              <a:ext uri="{FF2B5EF4-FFF2-40B4-BE49-F238E27FC236}">
                <a16:creationId xmlns:a16="http://schemas.microsoft.com/office/drawing/2014/main" id="{8EFE58FC-CD72-C563-0124-A62110F2EA39}"/>
              </a:ext>
            </a:extLst>
          </p:cNvPr>
          <p:cNvGrpSpPr/>
          <p:nvPr/>
        </p:nvGrpSpPr>
        <p:grpSpPr>
          <a:xfrm>
            <a:off x="2419361" y="1597026"/>
            <a:ext cx="7344816" cy="4366694"/>
            <a:chOff x="3359696" y="1366562"/>
            <a:chExt cx="5681932" cy="3505243"/>
          </a:xfrm>
        </p:grpSpPr>
        <p:grpSp>
          <p:nvGrpSpPr>
            <p:cNvPr id="4" name="Group 3">
              <a:extLst>
                <a:ext uri="{FF2B5EF4-FFF2-40B4-BE49-F238E27FC236}">
                  <a16:creationId xmlns:a16="http://schemas.microsoft.com/office/drawing/2014/main" id="{7187384C-F1B2-F6D3-7CB5-CABE3D4FA682}"/>
                </a:ext>
              </a:extLst>
            </p:cNvPr>
            <p:cNvGrpSpPr/>
            <p:nvPr/>
          </p:nvGrpSpPr>
          <p:grpSpPr>
            <a:xfrm>
              <a:off x="3359696" y="1366562"/>
              <a:ext cx="3778946" cy="3505243"/>
              <a:chOff x="1452959" y="1196752"/>
              <a:chExt cx="3778946" cy="3505243"/>
            </a:xfrm>
          </p:grpSpPr>
          <p:pic>
            <p:nvPicPr>
              <p:cNvPr id="6" name="Picture 5" descr="A table with numbers and text&#10;&#10;AI-generated content may be incorrect.">
                <a:extLst>
                  <a:ext uri="{FF2B5EF4-FFF2-40B4-BE49-F238E27FC236}">
                    <a16:creationId xmlns:a16="http://schemas.microsoft.com/office/drawing/2014/main" id="{DDFCD314-AF46-1A87-AE68-EB3E2176B58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r="59338" b="84990"/>
              <a:stretch>
                <a:fillRect/>
              </a:stretch>
            </p:blipFill>
            <p:spPr>
              <a:xfrm>
                <a:off x="1487685" y="1196752"/>
                <a:ext cx="3744220" cy="1800200"/>
              </a:xfrm>
              <a:prstGeom prst="rect">
                <a:avLst/>
              </a:prstGeom>
            </p:spPr>
          </p:pic>
          <p:pic>
            <p:nvPicPr>
              <p:cNvPr id="3" name="Picture 2" descr="A table with numbers and text&#10;&#10;AI-generated content may be incorrect.">
                <a:extLst>
                  <a:ext uri="{FF2B5EF4-FFF2-40B4-BE49-F238E27FC236}">
                    <a16:creationId xmlns:a16="http://schemas.microsoft.com/office/drawing/2014/main" id="{6C21FEDF-82AC-AC0B-BF67-0C5DC7B41809}"/>
                  </a:ext>
                </a:extLst>
              </p:cNvPr>
              <p:cNvPicPr>
                <a:picLocks noChangeAspect="1"/>
              </p:cNvPicPr>
              <p:nvPr/>
            </p:nvPicPr>
            <p:blipFill>
              <a:blip r:embed="rId4">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507" t="59835" r="59622" b="25754"/>
              <a:stretch>
                <a:fillRect/>
              </a:stretch>
            </p:blipFill>
            <p:spPr>
              <a:xfrm>
                <a:off x="1452959" y="2973803"/>
                <a:ext cx="3778946" cy="1728192"/>
              </a:xfrm>
              <a:prstGeom prst="rect">
                <a:avLst/>
              </a:prstGeom>
            </p:spPr>
          </p:pic>
        </p:grpSp>
        <p:grpSp>
          <p:nvGrpSpPr>
            <p:cNvPr id="13" name="Group 12">
              <a:extLst>
                <a:ext uri="{FF2B5EF4-FFF2-40B4-BE49-F238E27FC236}">
                  <a16:creationId xmlns:a16="http://schemas.microsoft.com/office/drawing/2014/main" id="{61AF1654-29E3-B6F4-3CAD-DCDD2CEEF435}"/>
                </a:ext>
              </a:extLst>
            </p:cNvPr>
            <p:cNvGrpSpPr/>
            <p:nvPr/>
          </p:nvGrpSpPr>
          <p:grpSpPr>
            <a:xfrm>
              <a:off x="7138642" y="1366562"/>
              <a:ext cx="1902986" cy="3505243"/>
              <a:chOff x="8792867" y="1196752"/>
              <a:chExt cx="1902986" cy="3505243"/>
            </a:xfrm>
          </p:grpSpPr>
          <p:pic>
            <p:nvPicPr>
              <p:cNvPr id="14" name="Picture 13" descr="A table with numbers and text&#10;&#10;AI-generated content may be incorrect.">
                <a:extLst>
                  <a:ext uri="{FF2B5EF4-FFF2-40B4-BE49-F238E27FC236}">
                    <a16:creationId xmlns:a16="http://schemas.microsoft.com/office/drawing/2014/main" id="{A8C9737A-C235-D484-CAD8-92D5DE4B9B61}"/>
                  </a:ext>
                </a:extLst>
              </p:cNvPr>
              <p:cNvPicPr>
                <a:picLocks noChangeAspect="1"/>
              </p:cNvPicPr>
              <p:nvPr/>
            </p:nvPicPr>
            <p:blipFill>
              <a:blip r:embed="rId4">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79334" b="84990"/>
              <a:stretch>
                <a:fillRect/>
              </a:stretch>
            </p:blipFill>
            <p:spPr>
              <a:xfrm>
                <a:off x="8792867" y="1196752"/>
                <a:ext cx="1902986" cy="1800200"/>
              </a:xfrm>
              <a:prstGeom prst="rect">
                <a:avLst/>
              </a:prstGeom>
            </p:spPr>
          </p:pic>
          <p:pic>
            <p:nvPicPr>
              <p:cNvPr id="15" name="Picture 14" descr="A table with numbers and text&#10;&#10;AI-generated content may be incorrect.">
                <a:extLst>
                  <a:ext uri="{FF2B5EF4-FFF2-40B4-BE49-F238E27FC236}">
                    <a16:creationId xmlns:a16="http://schemas.microsoft.com/office/drawing/2014/main" id="{81F427A7-8797-F1A5-DEC5-0F5611DFE523}"/>
                  </a:ext>
                </a:extLst>
              </p:cNvPr>
              <p:cNvPicPr>
                <a:picLocks noChangeAspect="1"/>
              </p:cNvPicPr>
              <p:nvPr/>
            </p:nvPicPr>
            <p:blipFill>
              <a:blip r:embed="rId4">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l="78904" t="59835" r="507" b="25754"/>
              <a:stretch>
                <a:fillRect/>
              </a:stretch>
            </p:blipFill>
            <p:spPr>
              <a:xfrm>
                <a:off x="8792867" y="2973803"/>
                <a:ext cx="1902986" cy="1728192"/>
              </a:xfrm>
              <a:prstGeom prst="rect">
                <a:avLst/>
              </a:prstGeom>
            </p:spPr>
          </p:pic>
        </p:grpSp>
      </p:grpSp>
    </p:spTree>
    <p:custDataLst>
      <p:tags r:id="rId1"/>
    </p:custDataLst>
    <p:extLst>
      <p:ext uri="{BB962C8B-B14F-4D97-AF65-F5344CB8AC3E}">
        <p14:creationId xmlns:p14="http://schemas.microsoft.com/office/powerpoint/2010/main" val="1691594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E6CED-21B0-BD48-6460-95B039AAF92F}"/>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E9934905-404E-8424-BEE7-8463F481462A}"/>
              </a:ext>
            </a:extLst>
          </p:cNvPr>
          <p:cNvSpPr>
            <a:spLocks noGrp="1"/>
          </p:cNvSpPr>
          <p:nvPr>
            <p:ph type="title"/>
          </p:nvPr>
        </p:nvSpPr>
        <p:spPr>
          <a:xfrm>
            <a:off x="0" y="121862"/>
            <a:ext cx="12192000" cy="1143000"/>
          </a:xfrm>
        </p:spPr>
        <p:txBody>
          <a:bodyPr/>
          <a:lstStyle/>
          <a:p>
            <a:r>
              <a:rPr lang="en-US" dirty="0"/>
              <a:t>PATINA: Select Baseline Characteristics of All Patients (Continued)</a:t>
            </a:r>
          </a:p>
        </p:txBody>
      </p:sp>
      <p:sp>
        <p:nvSpPr>
          <p:cNvPr id="2" name="TextBox 1">
            <a:extLst>
              <a:ext uri="{FF2B5EF4-FFF2-40B4-BE49-F238E27FC236}">
                <a16:creationId xmlns:a16="http://schemas.microsoft.com/office/drawing/2014/main" id="{5A97A2DC-6EBC-789B-185D-8A8A60B24AF3}"/>
              </a:ext>
            </a:extLst>
          </p:cNvPr>
          <p:cNvSpPr txBox="1"/>
          <p:nvPr/>
        </p:nvSpPr>
        <p:spPr>
          <a:xfrm>
            <a:off x="0" y="6525344"/>
            <a:ext cx="422218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Metzger O et al.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N Engl J Med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2026;394(5):451-62.</a:t>
            </a:r>
          </a:p>
        </p:txBody>
      </p:sp>
      <p:grpSp>
        <p:nvGrpSpPr>
          <p:cNvPr id="25" name="Group 24">
            <a:extLst>
              <a:ext uri="{FF2B5EF4-FFF2-40B4-BE49-F238E27FC236}">
                <a16:creationId xmlns:a16="http://schemas.microsoft.com/office/drawing/2014/main" id="{6A034723-DBF3-55AC-622D-C5B5EB8FDBC0}"/>
              </a:ext>
            </a:extLst>
          </p:cNvPr>
          <p:cNvGrpSpPr/>
          <p:nvPr/>
        </p:nvGrpSpPr>
        <p:grpSpPr>
          <a:xfrm>
            <a:off x="2748058" y="1264862"/>
            <a:ext cx="4391632" cy="4752528"/>
            <a:chOff x="1487682" y="1268760"/>
            <a:chExt cx="3853652" cy="3888432"/>
          </a:xfrm>
        </p:grpSpPr>
        <p:pic>
          <p:nvPicPr>
            <p:cNvPr id="19" name="Picture 18" descr="A table with numbers and text&#10;&#10;AI-generated content may be incorrect.">
              <a:extLst>
                <a:ext uri="{FF2B5EF4-FFF2-40B4-BE49-F238E27FC236}">
                  <a16:creationId xmlns:a16="http://schemas.microsoft.com/office/drawing/2014/main" id="{6FECFF34-012C-9365-F421-4A57CCF45DE8}"/>
                </a:ext>
              </a:extLst>
            </p:cNvPr>
            <p:cNvPicPr>
              <a:picLocks noChangeAspect="1"/>
            </p:cNvPicPr>
            <p:nvPr/>
          </p:nvPicPr>
          <p:blipFill>
            <a:blip r:embed="rId4">
              <a:extLst>
                <a:ext uri="{28A0092B-C50C-407E-A947-70E740481C1C}">
                  <a14:useLocalDpi xmlns:a14="http://schemas.microsoft.com/office/drawing/2010/main" val="0"/>
                </a:ext>
              </a:extLst>
            </a:blip>
            <a:srcRect r="58230" b="93996"/>
            <a:stretch>
              <a:fillRect/>
            </a:stretch>
          </p:blipFill>
          <p:spPr>
            <a:xfrm>
              <a:off x="1487684" y="1268760"/>
              <a:ext cx="3846216" cy="720080"/>
            </a:xfrm>
            <a:prstGeom prst="rect">
              <a:avLst/>
            </a:prstGeom>
          </p:spPr>
        </p:pic>
        <p:pic>
          <p:nvPicPr>
            <p:cNvPr id="20" name="Picture 19" descr="A table with numbers and text&#10;&#10;AI-generated content may be incorrect.">
              <a:extLst>
                <a:ext uri="{FF2B5EF4-FFF2-40B4-BE49-F238E27FC236}">
                  <a16:creationId xmlns:a16="http://schemas.microsoft.com/office/drawing/2014/main" id="{73569D0F-1D7D-AFC5-DCC1-7723A2A22DC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t="85425" r="58150"/>
            <a:stretch>
              <a:fillRect/>
            </a:stretch>
          </p:blipFill>
          <p:spPr>
            <a:xfrm>
              <a:off x="1487683" y="1992738"/>
              <a:ext cx="3853651" cy="1748066"/>
            </a:xfrm>
            <a:prstGeom prst="rect">
              <a:avLst/>
            </a:prstGeom>
          </p:spPr>
        </p:pic>
        <p:pic>
          <p:nvPicPr>
            <p:cNvPr id="24" name="Picture 23">
              <a:extLst>
                <a:ext uri="{FF2B5EF4-FFF2-40B4-BE49-F238E27FC236}">
                  <a16:creationId xmlns:a16="http://schemas.microsoft.com/office/drawing/2014/main" id="{02FF71B0-5DC1-3617-4658-8F95C72BD88B}"/>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r="58150"/>
            <a:stretch>
              <a:fillRect/>
            </a:stretch>
          </p:blipFill>
          <p:spPr>
            <a:xfrm>
              <a:off x="1487682" y="3740804"/>
              <a:ext cx="3853651" cy="1416388"/>
            </a:xfrm>
            <a:prstGeom prst="rect">
              <a:avLst/>
            </a:prstGeom>
          </p:spPr>
        </p:pic>
      </p:grpSp>
      <p:grpSp>
        <p:nvGrpSpPr>
          <p:cNvPr id="3" name="Group 2">
            <a:extLst>
              <a:ext uri="{FF2B5EF4-FFF2-40B4-BE49-F238E27FC236}">
                <a16:creationId xmlns:a16="http://schemas.microsoft.com/office/drawing/2014/main" id="{F6403C47-7338-0820-AC7D-2765B1D18545}"/>
              </a:ext>
            </a:extLst>
          </p:cNvPr>
          <p:cNvGrpSpPr/>
          <p:nvPr/>
        </p:nvGrpSpPr>
        <p:grpSpPr>
          <a:xfrm>
            <a:off x="7114293" y="1264862"/>
            <a:ext cx="2006043" cy="4752528"/>
            <a:chOff x="8935553" y="1268760"/>
            <a:chExt cx="1760300" cy="3888432"/>
          </a:xfrm>
        </p:grpSpPr>
        <p:pic>
          <p:nvPicPr>
            <p:cNvPr id="4" name="Picture 3" descr="A table with numbers and text&#10;&#10;AI-generated content may be incorrect.">
              <a:extLst>
                <a:ext uri="{FF2B5EF4-FFF2-40B4-BE49-F238E27FC236}">
                  <a16:creationId xmlns:a16="http://schemas.microsoft.com/office/drawing/2014/main" id="{02F215E3-9370-F9F2-8A47-710671DF5632}"/>
                </a:ext>
              </a:extLst>
            </p:cNvPr>
            <p:cNvPicPr>
              <a:picLocks noChangeAspect="1"/>
            </p:cNvPicPr>
            <p:nvPr/>
          </p:nvPicPr>
          <p:blipFill>
            <a:blip r:embed="rId4">
              <a:extLst>
                <a:ext uri="{28A0092B-C50C-407E-A947-70E740481C1C}">
                  <a14:useLocalDpi xmlns:a14="http://schemas.microsoft.com/office/drawing/2010/main" val="0"/>
                </a:ext>
              </a:extLst>
            </a:blip>
            <a:srcRect l="80883" b="93996"/>
            <a:stretch>
              <a:fillRect/>
            </a:stretch>
          </p:blipFill>
          <p:spPr>
            <a:xfrm>
              <a:off x="8935555" y="1268760"/>
              <a:ext cx="1760298" cy="720080"/>
            </a:xfrm>
            <a:prstGeom prst="rect">
              <a:avLst/>
            </a:prstGeom>
          </p:spPr>
        </p:pic>
        <p:pic>
          <p:nvPicPr>
            <p:cNvPr id="5" name="Picture 4" descr="A table with numbers and text&#10;&#10;AI-generated content may be incorrect.">
              <a:extLst>
                <a:ext uri="{FF2B5EF4-FFF2-40B4-BE49-F238E27FC236}">
                  <a16:creationId xmlns:a16="http://schemas.microsoft.com/office/drawing/2014/main" id="{D4D5FBDF-24EA-DDA7-5F74-6FD4D8DA8EB9}"/>
                </a:ext>
              </a:extLst>
            </p:cNvPr>
            <p:cNvPicPr>
              <a:picLocks noChangeAspect="1"/>
            </p:cNvPicPr>
            <p:nvPr/>
          </p:nvPicPr>
          <p:blipFill>
            <a:blip r:embed="rId5">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l="80883" t="85425"/>
            <a:stretch>
              <a:fillRect/>
            </a:stretch>
          </p:blipFill>
          <p:spPr>
            <a:xfrm>
              <a:off x="8935554" y="1992738"/>
              <a:ext cx="1760298" cy="1748066"/>
            </a:xfrm>
            <a:prstGeom prst="rect">
              <a:avLst/>
            </a:prstGeom>
          </p:spPr>
        </p:pic>
        <p:pic>
          <p:nvPicPr>
            <p:cNvPr id="6" name="Picture 5">
              <a:extLst>
                <a:ext uri="{FF2B5EF4-FFF2-40B4-BE49-F238E27FC236}">
                  <a16:creationId xmlns:a16="http://schemas.microsoft.com/office/drawing/2014/main" id="{5C3A21B1-C761-9FFC-F0A2-107566BDA71B}"/>
                </a:ext>
              </a:extLst>
            </p:cNvPr>
            <p:cNvPicPr>
              <a:picLocks noChangeAspect="1"/>
            </p:cNvPicPr>
            <p:nvPr/>
          </p:nvPicPr>
          <p:blipFill>
            <a:blip r:embed="rId7">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rcRect l="80883"/>
            <a:stretch>
              <a:fillRect/>
            </a:stretch>
          </p:blipFill>
          <p:spPr>
            <a:xfrm>
              <a:off x="8935553" y="3740804"/>
              <a:ext cx="1760298" cy="1416388"/>
            </a:xfrm>
            <a:prstGeom prst="rect">
              <a:avLst/>
            </a:prstGeom>
          </p:spPr>
        </p:pic>
      </p:grpSp>
    </p:spTree>
    <p:custDataLst>
      <p:tags r:id="rId1"/>
    </p:custDataLst>
    <p:extLst>
      <p:ext uri="{BB962C8B-B14F-4D97-AF65-F5344CB8AC3E}">
        <p14:creationId xmlns:p14="http://schemas.microsoft.com/office/powerpoint/2010/main" val="1999437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D1783-9E6B-525D-D0B5-E795362F37BF}"/>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6ACFE669-3CA9-5C11-E3A6-272804E52FFD}"/>
              </a:ext>
            </a:extLst>
          </p:cNvPr>
          <p:cNvSpPr>
            <a:spLocks noGrp="1"/>
          </p:cNvSpPr>
          <p:nvPr>
            <p:ph type="title"/>
          </p:nvPr>
        </p:nvSpPr>
        <p:spPr>
          <a:xfrm>
            <a:off x="0" y="83792"/>
            <a:ext cx="12192000" cy="1143000"/>
          </a:xfrm>
        </p:spPr>
        <p:txBody>
          <a:bodyPr/>
          <a:lstStyle/>
          <a:p>
            <a:r>
              <a:rPr lang="en-US" dirty="0"/>
              <a:t>PATINA: Select Baseline Characteristics of All Patients (Continued)</a:t>
            </a:r>
          </a:p>
        </p:txBody>
      </p:sp>
      <p:sp>
        <p:nvSpPr>
          <p:cNvPr id="2" name="TextBox 1">
            <a:extLst>
              <a:ext uri="{FF2B5EF4-FFF2-40B4-BE49-F238E27FC236}">
                <a16:creationId xmlns:a16="http://schemas.microsoft.com/office/drawing/2014/main" id="{7A698E23-5F38-40A1-EF2E-8553323112F5}"/>
              </a:ext>
            </a:extLst>
          </p:cNvPr>
          <p:cNvSpPr txBox="1"/>
          <p:nvPr/>
        </p:nvSpPr>
        <p:spPr>
          <a:xfrm>
            <a:off x="0" y="6525344"/>
            <a:ext cx="422218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Metzger O et al.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N Engl J Med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2026;394(5):451-62.</a:t>
            </a:r>
          </a:p>
        </p:txBody>
      </p:sp>
      <p:grpSp>
        <p:nvGrpSpPr>
          <p:cNvPr id="11" name="Group 10">
            <a:extLst>
              <a:ext uri="{FF2B5EF4-FFF2-40B4-BE49-F238E27FC236}">
                <a16:creationId xmlns:a16="http://schemas.microsoft.com/office/drawing/2014/main" id="{F7BE7CAD-75DC-4CF7-2FCD-ADB505CFCDD7}"/>
              </a:ext>
            </a:extLst>
          </p:cNvPr>
          <p:cNvGrpSpPr/>
          <p:nvPr/>
        </p:nvGrpSpPr>
        <p:grpSpPr>
          <a:xfrm>
            <a:off x="2985571" y="936434"/>
            <a:ext cx="6389784" cy="5478741"/>
            <a:chOff x="1281017" y="1165997"/>
            <a:chExt cx="5548386" cy="4839680"/>
          </a:xfrm>
        </p:grpSpPr>
        <p:pic>
          <p:nvPicPr>
            <p:cNvPr id="7" name="Picture 6" descr="A table of medical results&#10;&#10;AI-generated content may be incorrect.">
              <a:extLst>
                <a:ext uri="{FF2B5EF4-FFF2-40B4-BE49-F238E27FC236}">
                  <a16:creationId xmlns:a16="http://schemas.microsoft.com/office/drawing/2014/main" id="{B54D27EB-793D-590F-722C-F733E0784D3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r="61718"/>
            <a:stretch>
              <a:fillRect/>
            </a:stretch>
          </p:blipFill>
          <p:spPr>
            <a:xfrm>
              <a:off x="1281017" y="1165997"/>
              <a:ext cx="3533354" cy="4839680"/>
            </a:xfrm>
            <a:prstGeom prst="rect">
              <a:avLst/>
            </a:prstGeom>
          </p:spPr>
        </p:pic>
        <p:pic>
          <p:nvPicPr>
            <p:cNvPr id="8" name="Picture 7" descr="A table of medical results&#10;&#10;AI-generated content may be incorrect.">
              <a:extLst>
                <a:ext uri="{FF2B5EF4-FFF2-40B4-BE49-F238E27FC236}">
                  <a16:creationId xmlns:a16="http://schemas.microsoft.com/office/drawing/2014/main" id="{8FEE56E4-B4F9-0569-AFF6-D91B42EBDDA3}"/>
                </a:ext>
              </a:extLst>
            </p:cNvPr>
            <p:cNvPicPr>
              <a:picLocks noChangeAspect="1"/>
            </p:cNvPicPr>
            <p:nvPr/>
          </p:nvPicPr>
          <p:blipFill>
            <a:blip r:embed="rId4">
              <a:extLst>
                <a:ext uri="{BEBA8EAE-BF5A-486C-A8C5-ECC9F3942E4B}">
                  <a14:imgProps xmlns:a14="http://schemas.microsoft.com/office/drawing/2010/main">
                    <a14:imgLayer r:embed="rId6">
                      <a14:imgEffect>
                        <a14:sharpenSoften amount="50000"/>
                      </a14:imgEffect>
                    </a14:imgLayer>
                  </a14:imgProps>
                </a:ext>
              </a:extLst>
            </a:blip>
            <a:srcRect l="78168"/>
            <a:stretch>
              <a:fillRect/>
            </a:stretch>
          </p:blipFill>
          <p:spPr>
            <a:xfrm>
              <a:off x="4814371" y="1165997"/>
              <a:ext cx="2015032" cy="4839680"/>
            </a:xfrm>
            <a:prstGeom prst="rect">
              <a:avLst/>
            </a:prstGeom>
          </p:spPr>
        </p:pic>
      </p:grpSp>
    </p:spTree>
    <p:custDataLst>
      <p:tags r:id="rId1"/>
    </p:custDataLst>
    <p:extLst>
      <p:ext uri="{BB962C8B-B14F-4D97-AF65-F5344CB8AC3E}">
        <p14:creationId xmlns:p14="http://schemas.microsoft.com/office/powerpoint/2010/main" val="1531655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D05C1-E0F3-A990-F612-F638B93BE569}"/>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29C91888-B14D-2229-53C6-034D9F85D4BF}"/>
              </a:ext>
            </a:extLst>
          </p:cNvPr>
          <p:cNvSpPr>
            <a:spLocks noGrp="1"/>
          </p:cNvSpPr>
          <p:nvPr>
            <p:ph type="title"/>
          </p:nvPr>
        </p:nvSpPr>
        <p:spPr>
          <a:xfrm>
            <a:off x="0" y="121862"/>
            <a:ext cx="12192000" cy="1143000"/>
          </a:xfrm>
        </p:spPr>
        <p:txBody>
          <a:bodyPr/>
          <a:lstStyle/>
          <a:p>
            <a:r>
              <a:rPr lang="en-US" dirty="0"/>
              <a:t>PATINA: Select Baseline Characteristics of All Patients (Continued)</a:t>
            </a:r>
          </a:p>
        </p:txBody>
      </p:sp>
      <p:sp>
        <p:nvSpPr>
          <p:cNvPr id="2" name="TextBox 1">
            <a:extLst>
              <a:ext uri="{FF2B5EF4-FFF2-40B4-BE49-F238E27FC236}">
                <a16:creationId xmlns:a16="http://schemas.microsoft.com/office/drawing/2014/main" id="{F15DF720-580F-C867-803B-7EB76E7E9888}"/>
              </a:ext>
            </a:extLst>
          </p:cNvPr>
          <p:cNvSpPr txBox="1"/>
          <p:nvPr/>
        </p:nvSpPr>
        <p:spPr>
          <a:xfrm>
            <a:off x="0" y="6525344"/>
            <a:ext cx="422218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Metzger O et al.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N Engl J Med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2026;394(5):451-62.</a:t>
            </a:r>
          </a:p>
        </p:txBody>
      </p:sp>
      <p:grpSp>
        <p:nvGrpSpPr>
          <p:cNvPr id="3" name="Group 2">
            <a:extLst>
              <a:ext uri="{FF2B5EF4-FFF2-40B4-BE49-F238E27FC236}">
                <a16:creationId xmlns:a16="http://schemas.microsoft.com/office/drawing/2014/main" id="{29FE18B0-2247-7D5C-DDD0-7520F61821CA}"/>
              </a:ext>
            </a:extLst>
          </p:cNvPr>
          <p:cNvGrpSpPr/>
          <p:nvPr/>
        </p:nvGrpSpPr>
        <p:grpSpPr>
          <a:xfrm>
            <a:off x="2495600" y="1405611"/>
            <a:ext cx="6840760" cy="4464497"/>
            <a:chOff x="2495600" y="1405611"/>
            <a:chExt cx="6840760" cy="4464497"/>
          </a:xfrm>
        </p:grpSpPr>
        <p:pic>
          <p:nvPicPr>
            <p:cNvPr id="4" name="Picture 3" descr="A table with numbers and text&#10;&#10;AI-generated content may be incorrect.">
              <a:extLst>
                <a:ext uri="{FF2B5EF4-FFF2-40B4-BE49-F238E27FC236}">
                  <a16:creationId xmlns:a16="http://schemas.microsoft.com/office/drawing/2014/main" id="{7BC8162E-5EEE-8848-33B0-3EE98A256F46}"/>
                </a:ext>
              </a:extLst>
            </p:cNvPr>
            <p:cNvPicPr>
              <a:picLocks noChangeAspect="1"/>
            </p:cNvPicPr>
            <p:nvPr/>
          </p:nvPicPr>
          <p:blipFill>
            <a:blip r:embed="rId4">
              <a:extLst>
                <a:ext uri="{28A0092B-C50C-407E-A947-70E740481C1C}">
                  <a14:useLocalDpi xmlns:a14="http://schemas.microsoft.com/office/drawing/2010/main" val="0"/>
                </a:ext>
              </a:extLst>
            </a:blip>
            <a:srcRect l="-1800" t="-982" r="55274" b="92792"/>
            <a:stretch>
              <a:fillRect/>
            </a:stretch>
          </p:blipFill>
          <p:spPr>
            <a:xfrm>
              <a:off x="2495600" y="1405611"/>
              <a:ext cx="4886870" cy="1009868"/>
            </a:xfrm>
            <a:prstGeom prst="rect">
              <a:avLst/>
            </a:prstGeom>
          </p:spPr>
        </p:pic>
        <p:pic>
          <p:nvPicPr>
            <p:cNvPr id="6" name="Picture 5" descr="A table with numbers and text&#10;&#10;AI-generated content may be incorrect.">
              <a:extLst>
                <a:ext uri="{FF2B5EF4-FFF2-40B4-BE49-F238E27FC236}">
                  <a16:creationId xmlns:a16="http://schemas.microsoft.com/office/drawing/2014/main" id="{76E811AC-4438-9B42-4BC5-FABAD65DBB8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t="46669" r="55274" b="25315"/>
            <a:stretch>
              <a:fillRect/>
            </a:stretch>
          </p:blipFill>
          <p:spPr>
            <a:xfrm>
              <a:off x="2684714" y="2415479"/>
              <a:ext cx="4697756" cy="3454629"/>
            </a:xfrm>
            <a:prstGeom prst="rect">
              <a:avLst/>
            </a:prstGeom>
          </p:spPr>
        </p:pic>
        <p:grpSp>
          <p:nvGrpSpPr>
            <p:cNvPr id="11" name="Group 10">
              <a:extLst>
                <a:ext uri="{FF2B5EF4-FFF2-40B4-BE49-F238E27FC236}">
                  <a16:creationId xmlns:a16="http://schemas.microsoft.com/office/drawing/2014/main" id="{AB58AC7B-C591-E991-2A20-9CE2503611F0}"/>
                </a:ext>
              </a:extLst>
            </p:cNvPr>
            <p:cNvGrpSpPr/>
            <p:nvPr/>
          </p:nvGrpSpPr>
          <p:grpSpPr>
            <a:xfrm>
              <a:off x="7341719" y="1448662"/>
              <a:ext cx="1994641" cy="4421446"/>
              <a:chOff x="7504484" y="922886"/>
              <a:chExt cx="1583318" cy="3405932"/>
            </a:xfrm>
          </p:grpSpPr>
          <p:pic>
            <p:nvPicPr>
              <p:cNvPr id="12" name="Picture 11" descr="A table with numbers and text&#10;&#10;AI-generated content may be incorrect.">
                <a:extLst>
                  <a:ext uri="{FF2B5EF4-FFF2-40B4-BE49-F238E27FC236}">
                    <a16:creationId xmlns:a16="http://schemas.microsoft.com/office/drawing/2014/main" id="{46558A1D-573B-4628-BDF5-606C7773FAC6}"/>
                  </a:ext>
                </a:extLst>
              </p:cNvPr>
              <p:cNvPicPr>
                <a:picLocks noChangeAspect="1"/>
              </p:cNvPicPr>
              <p:nvPr/>
            </p:nvPicPr>
            <p:blipFill>
              <a:blip r:embed="rId4">
                <a:extLst>
                  <a:ext uri="{28A0092B-C50C-407E-A947-70E740481C1C}">
                    <a14:useLocalDpi xmlns:a14="http://schemas.microsoft.com/office/drawing/2010/main" val="0"/>
                  </a:ext>
                </a:extLst>
              </a:blip>
              <a:srcRect l="81010" t="-614" b="92349"/>
              <a:stretch>
                <a:fillRect/>
              </a:stretch>
            </p:blipFill>
            <p:spPr>
              <a:xfrm>
                <a:off x="7504484" y="922886"/>
                <a:ext cx="1583318" cy="777922"/>
              </a:xfrm>
              <a:prstGeom prst="rect">
                <a:avLst/>
              </a:prstGeom>
            </p:spPr>
          </p:pic>
          <p:pic>
            <p:nvPicPr>
              <p:cNvPr id="13" name="Picture 12" descr="A table with numbers and text&#10;&#10;AI-generated content may be incorrect.">
                <a:extLst>
                  <a:ext uri="{FF2B5EF4-FFF2-40B4-BE49-F238E27FC236}">
                    <a16:creationId xmlns:a16="http://schemas.microsoft.com/office/drawing/2014/main" id="{DC8D638E-80DC-BA61-0607-C830007B82EA}"/>
                  </a:ext>
                </a:extLst>
              </p:cNvPr>
              <p:cNvPicPr>
                <a:picLocks noChangeAspect="1"/>
              </p:cNvPicPr>
              <p:nvPr/>
            </p:nvPicPr>
            <p:blipFill>
              <a:blip r:embed="rId5">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81010" t="46669" b="25315"/>
              <a:stretch>
                <a:fillRect/>
              </a:stretch>
            </p:blipFill>
            <p:spPr>
              <a:xfrm>
                <a:off x="7504484" y="1691906"/>
                <a:ext cx="1583318" cy="2636912"/>
              </a:xfrm>
              <a:prstGeom prst="rect">
                <a:avLst/>
              </a:prstGeom>
            </p:spPr>
          </p:pic>
        </p:grpSp>
      </p:grpSp>
    </p:spTree>
    <p:custDataLst>
      <p:tags r:id="rId1"/>
    </p:custDataLst>
    <p:extLst>
      <p:ext uri="{BB962C8B-B14F-4D97-AF65-F5344CB8AC3E}">
        <p14:creationId xmlns:p14="http://schemas.microsoft.com/office/powerpoint/2010/main" val="2038741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677E3-6449-027B-6D20-6F6C35B321B5}"/>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FFF6290E-416B-51C3-47B1-FC3E782C91B2}"/>
              </a:ext>
            </a:extLst>
          </p:cNvPr>
          <p:cNvSpPr>
            <a:spLocks noGrp="1"/>
          </p:cNvSpPr>
          <p:nvPr>
            <p:ph type="title"/>
          </p:nvPr>
        </p:nvSpPr>
        <p:spPr>
          <a:xfrm>
            <a:off x="0" y="121862"/>
            <a:ext cx="12192000" cy="1143000"/>
          </a:xfrm>
        </p:spPr>
        <p:txBody>
          <a:bodyPr/>
          <a:lstStyle/>
          <a:p>
            <a:r>
              <a:rPr lang="en-US" dirty="0"/>
              <a:t>PATINA: Select Baseline Characteristics of All Patients (Continued)</a:t>
            </a:r>
          </a:p>
        </p:txBody>
      </p:sp>
      <p:sp>
        <p:nvSpPr>
          <p:cNvPr id="2" name="TextBox 1">
            <a:extLst>
              <a:ext uri="{FF2B5EF4-FFF2-40B4-BE49-F238E27FC236}">
                <a16:creationId xmlns:a16="http://schemas.microsoft.com/office/drawing/2014/main" id="{F63F883F-F357-CB7C-F857-52CDCFEAE938}"/>
              </a:ext>
            </a:extLst>
          </p:cNvPr>
          <p:cNvSpPr txBox="1"/>
          <p:nvPr/>
        </p:nvSpPr>
        <p:spPr>
          <a:xfrm>
            <a:off x="0" y="6525344"/>
            <a:ext cx="422218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Metzger O et al.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N Engl J Med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2026;394(5):451-62.</a:t>
            </a:r>
          </a:p>
        </p:txBody>
      </p:sp>
      <p:grpSp>
        <p:nvGrpSpPr>
          <p:cNvPr id="11" name="Group 10">
            <a:extLst>
              <a:ext uri="{FF2B5EF4-FFF2-40B4-BE49-F238E27FC236}">
                <a16:creationId xmlns:a16="http://schemas.microsoft.com/office/drawing/2014/main" id="{DE72A417-D4E6-B62C-2070-14D9F3D233FC}"/>
              </a:ext>
            </a:extLst>
          </p:cNvPr>
          <p:cNvGrpSpPr/>
          <p:nvPr/>
        </p:nvGrpSpPr>
        <p:grpSpPr>
          <a:xfrm>
            <a:off x="2194792" y="1264861"/>
            <a:ext cx="7801334" cy="4756427"/>
            <a:chOff x="1381220" y="1468652"/>
            <a:chExt cx="5305718" cy="3222766"/>
          </a:xfrm>
        </p:grpSpPr>
        <p:grpSp>
          <p:nvGrpSpPr>
            <p:cNvPr id="3" name="Group 2">
              <a:extLst>
                <a:ext uri="{FF2B5EF4-FFF2-40B4-BE49-F238E27FC236}">
                  <a16:creationId xmlns:a16="http://schemas.microsoft.com/office/drawing/2014/main" id="{244071F9-B456-CDE3-817A-6DCBD469FFDF}"/>
                </a:ext>
              </a:extLst>
            </p:cNvPr>
            <p:cNvGrpSpPr/>
            <p:nvPr/>
          </p:nvGrpSpPr>
          <p:grpSpPr>
            <a:xfrm>
              <a:off x="1381220" y="1551221"/>
              <a:ext cx="3706668" cy="3140197"/>
              <a:chOff x="750278" y="836371"/>
              <a:chExt cx="3706668" cy="3140197"/>
            </a:xfrm>
          </p:grpSpPr>
          <p:pic>
            <p:nvPicPr>
              <p:cNvPr id="4" name="Picture 3" descr="A table with numbers and text&#10;&#10;AI-generated content may be incorrect.">
                <a:extLst>
                  <a:ext uri="{FF2B5EF4-FFF2-40B4-BE49-F238E27FC236}">
                    <a16:creationId xmlns:a16="http://schemas.microsoft.com/office/drawing/2014/main" id="{35E4A49B-5632-5DFC-6EA5-2C120D4A0DEC}"/>
                  </a:ext>
                </a:extLst>
              </p:cNvPr>
              <p:cNvPicPr>
                <a:picLocks noChangeAspect="1"/>
              </p:cNvPicPr>
              <p:nvPr/>
            </p:nvPicPr>
            <p:blipFill>
              <a:blip r:embed="rId4">
                <a:extLst>
                  <a:ext uri="{28A0092B-C50C-407E-A947-70E740481C1C}">
                    <a14:useLocalDpi xmlns:a14="http://schemas.microsoft.com/office/drawing/2010/main" val="0"/>
                  </a:ext>
                </a:extLst>
              </a:blip>
              <a:srcRect t="-824" r="55543" b="92349"/>
              <a:stretch>
                <a:fillRect/>
              </a:stretch>
            </p:blipFill>
            <p:spPr>
              <a:xfrm>
                <a:off x="750278" y="836371"/>
                <a:ext cx="3706668" cy="797659"/>
              </a:xfrm>
              <a:prstGeom prst="rect">
                <a:avLst/>
              </a:prstGeom>
            </p:spPr>
          </p:pic>
          <p:pic>
            <p:nvPicPr>
              <p:cNvPr id="6" name="Picture 5" descr="A table with numbers and text&#10;&#10;AI-generated content may be incorrect.">
                <a:extLst>
                  <a:ext uri="{FF2B5EF4-FFF2-40B4-BE49-F238E27FC236}">
                    <a16:creationId xmlns:a16="http://schemas.microsoft.com/office/drawing/2014/main" id="{278E8EC8-CC63-C33F-E882-88707F2167BC}"/>
                  </a:ext>
                </a:extLst>
              </p:cNvPr>
              <p:cNvPicPr>
                <a:picLocks noChangeAspect="1"/>
              </p:cNvPicPr>
              <p:nvPr/>
            </p:nvPicPr>
            <p:blipFill>
              <a:blip r:embed="rId4">
                <a:extLst>
                  <a:ext uri="{28A0092B-C50C-407E-A947-70E740481C1C}">
                    <a14:useLocalDpi xmlns:a14="http://schemas.microsoft.com/office/drawing/2010/main" val="0"/>
                  </a:ext>
                </a:extLst>
              </a:blip>
              <a:srcRect t="75044" r="55543"/>
              <a:stretch>
                <a:fillRect/>
              </a:stretch>
            </p:blipFill>
            <p:spPr>
              <a:xfrm>
                <a:off x="750278" y="1627688"/>
                <a:ext cx="3706668" cy="2348880"/>
              </a:xfrm>
              <a:prstGeom prst="rect">
                <a:avLst/>
              </a:prstGeom>
            </p:spPr>
          </p:pic>
        </p:grpSp>
        <p:grpSp>
          <p:nvGrpSpPr>
            <p:cNvPr id="5" name="Group 4">
              <a:extLst>
                <a:ext uri="{FF2B5EF4-FFF2-40B4-BE49-F238E27FC236}">
                  <a16:creationId xmlns:a16="http://schemas.microsoft.com/office/drawing/2014/main" id="{EB0B881D-DD17-4ECB-E807-89F357074CFC}"/>
                </a:ext>
              </a:extLst>
            </p:cNvPr>
            <p:cNvGrpSpPr/>
            <p:nvPr/>
          </p:nvGrpSpPr>
          <p:grpSpPr>
            <a:xfrm>
              <a:off x="5074730" y="1468652"/>
              <a:ext cx="1612208" cy="3222766"/>
              <a:chOff x="7475594" y="753802"/>
              <a:chExt cx="1612208" cy="3222766"/>
            </a:xfrm>
          </p:grpSpPr>
          <p:pic>
            <p:nvPicPr>
              <p:cNvPr id="7" name="Picture 6" descr="A table with numbers and text&#10;&#10;AI-generated content may be incorrect.">
                <a:extLst>
                  <a:ext uri="{FF2B5EF4-FFF2-40B4-BE49-F238E27FC236}">
                    <a16:creationId xmlns:a16="http://schemas.microsoft.com/office/drawing/2014/main" id="{C78A98B8-967E-9EF2-3B8B-A790CAD18968}"/>
                  </a:ext>
                </a:extLst>
              </p:cNvPr>
              <p:cNvPicPr>
                <a:picLocks noChangeAspect="1"/>
              </p:cNvPicPr>
              <p:nvPr/>
            </p:nvPicPr>
            <p:blipFill>
              <a:blip r:embed="rId4">
                <a:extLst>
                  <a:ext uri="{28A0092B-C50C-407E-A947-70E740481C1C}">
                    <a14:useLocalDpi xmlns:a14="http://schemas.microsoft.com/office/drawing/2010/main" val="0"/>
                  </a:ext>
                </a:extLst>
              </a:blip>
              <a:srcRect l="80663" t="-1701" b="92349"/>
              <a:stretch>
                <a:fillRect/>
              </a:stretch>
            </p:blipFill>
            <p:spPr>
              <a:xfrm>
                <a:off x="7475594" y="753802"/>
                <a:ext cx="1612208" cy="880227"/>
              </a:xfrm>
              <a:prstGeom prst="rect">
                <a:avLst/>
              </a:prstGeom>
            </p:spPr>
          </p:pic>
          <p:pic>
            <p:nvPicPr>
              <p:cNvPr id="8" name="Picture 7" descr="A table with numbers and text&#10;&#10;AI-generated content may be incorrect.">
                <a:extLst>
                  <a:ext uri="{FF2B5EF4-FFF2-40B4-BE49-F238E27FC236}">
                    <a16:creationId xmlns:a16="http://schemas.microsoft.com/office/drawing/2014/main" id="{4287ED17-F234-A065-BC98-E0CD59164EDC}"/>
                  </a:ext>
                </a:extLst>
              </p:cNvPr>
              <p:cNvPicPr>
                <a:picLocks noChangeAspect="1"/>
              </p:cNvPicPr>
              <p:nvPr/>
            </p:nvPicPr>
            <p:blipFill>
              <a:blip r:embed="rId4">
                <a:extLst>
                  <a:ext uri="{28A0092B-C50C-407E-A947-70E740481C1C}">
                    <a14:useLocalDpi xmlns:a14="http://schemas.microsoft.com/office/drawing/2010/main" val="0"/>
                  </a:ext>
                </a:extLst>
              </a:blip>
              <a:srcRect l="80663" t="75044"/>
              <a:stretch>
                <a:fillRect/>
              </a:stretch>
            </p:blipFill>
            <p:spPr>
              <a:xfrm>
                <a:off x="7475594" y="1627688"/>
                <a:ext cx="1612208" cy="2348880"/>
              </a:xfrm>
              <a:prstGeom prst="rect">
                <a:avLst/>
              </a:prstGeom>
            </p:spPr>
          </p:pic>
        </p:grpSp>
      </p:grpSp>
    </p:spTree>
    <p:custDataLst>
      <p:tags r:id="rId1"/>
    </p:custDataLst>
    <p:extLst>
      <p:ext uri="{BB962C8B-B14F-4D97-AF65-F5344CB8AC3E}">
        <p14:creationId xmlns:p14="http://schemas.microsoft.com/office/powerpoint/2010/main" val="2449687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D793E-684F-71B4-5658-81DD6FEEE3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382976-CDCE-31B7-C0DE-57004D4C0A52}"/>
              </a:ext>
            </a:extLst>
          </p:cNvPr>
          <p:cNvSpPr>
            <a:spLocks noGrp="1"/>
          </p:cNvSpPr>
          <p:nvPr>
            <p:ph type="title"/>
          </p:nvPr>
        </p:nvSpPr>
        <p:spPr>
          <a:xfrm>
            <a:off x="912286" y="44624"/>
            <a:ext cx="10358967" cy="1143000"/>
          </a:xfrm>
        </p:spPr>
        <p:txBody>
          <a:bodyPr/>
          <a:lstStyle/>
          <a:p>
            <a:r>
              <a:rPr lang="en-US" dirty="0"/>
              <a:t>Phase III PATINA: Select Common Adverse Events</a:t>
            </a:r>
          </a:p>
        </p:txBody>
      </p:sp>
      <p:pic>
        <p:nvPicPr>
          <p:cNvPr id="3" name="Picture 2">
            <a:extLst>
              <a:ext uri="{FF2B5EF4-FFF2-40B4-BE49-F238E27FC236}">
                <a16:creationId xmlns:a16="http://schemas.microsoft.com/office/drawing/2014/main" id="{D6BF2931-EBC5-A0EA-984B-628FADD36FA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39514" y="980728"/>
            <a:ext cx="7712972" cy="5397734"/>
          </a:xfrm>
          <a:prstGeom prst="rect">
            <a:avLst/>
          </a:prstGeom>
        </p:spPr>
      </p:pic>
      <p:sp>
        <p:nvSpPr>
          <p:cNvPr id="4" name="TextBox 3">
            <a:extLst>
              <a:ext uri="{FF2B5EF4-FFF2-40B4-BE49-F238E27FC236}">
                <a16:creationId xmlns:a16="http://schemas.microsoft.com/office/drawing/2014/main" id="{B847D93F-EBC6-805D-6DAF-7C15108F42A6}"/>
              </a:ext>
            </a:extLst>
          </p:cNvPr>
          <p:cNvSpPr txBox="1"/>
          <p:nvPr/>
        </p:nvSpPr>
        <p:spPr>
          <a:xfrm>
            <a:off x="0" y="6525344"/>
            <a:ext cx="4222181" cy="323165"/>
          </a:xfrm>
          <a:prstGeom prst="rect">
            <a:avLst/>
          </a:prstGeom>
          <a:noFill/>
        </p:spPr>
        <p:txBody>
          <a:bodyPr wrap="none" rtlCol="0">
            <a:spAutoFit/>
          </a:bodyPr>
          <a:lstStyle/>
          <a:p>
            <a:r>
              <a:rPr lang="en-US" sz="1500" b="0" dirty="0">
                <a:solidFill>
                  <a:schemeClr val="tx1"/>
                </a:solidFill>
                <a:latin typeface="+mn-lt"/>
              </a:rPr>
              <a:t>Metzger O et al. </a:t>
            </a:r>
            <a:r>
              <a:rPr lang="en-US" sz="1500" b="0" i="1" dirty="0">
                <a:solidFill>
                  <a:schemeClr val="tx1"/>
                </a:solidFill>
                <a:latin typeface="+mn-lt"/>
              </a:rPr>
              <a:t>N Engl J Med </a:t>
            </a:r>
            <a:r>
              <a:rPr lang="en-US" sz="1500" b="0" dirty="0">
                <a:solidFill>
                  <a:schemeClr val="tx1"/>
                </a:solidFill>
                <a:latin typeface="+mn-lt"/>
              </a:rPr>
              <a:t>2026;394(5):451-62.</a:t>
            </a:r>
          </a:p>
        </p:txBody>
      </p:sp>
    </p:spTree>
    <p:extLst>
      <p:ext uri="{BB962C8B-B14F-4D97-AF65-F5344CB8AC3E}">
        <p14:creationId xmlns:p14="http://schemas.microsoft.com/office/powerpoint/2010/main" val="689742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97E94-00F4-34F4-3588-BA2D6BD5906F}"/>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79907303-00F8-6A64-FBD4-C8D00A141317}"/>
              </a:ext>
            </a:extLst>
          </p:cNvPr>
          <p:cNvSpPr>
            <a:spLocks noGrp="1"/>
          </p:cNvSpPr>
          <p:nvPr>
            <p:ph type="title"/>
          </p:nvPr>
        </p:nvSpPr>
        <p:spPr>
          <a:xfrm>
            <a:off x="750278" y="469384"/>
            <a:ext cx="10358967" cy="1143000"/>
          </a:xfrm>
        </p:spPr>
        <p:txBody>
          <a:bodyPr/>
          <a:lstStyle/>
          <a:p>
            <a:pPr algn="l"/>
            <a:r>
              <a:rPr lang="en-US" dirty="0"/>
              <a:t>PATINA: Cumulative Incidence of CNS Progression or Death Among Patients without CNS Metastases at Baseline</a:t>
            </a:r>
            <a:br>
              <a:rPr lang="en-US" dirty="0"/>
            </a:br>
            <a:endParaRPr lang="en-US" dirty="0"/>
          </a:p>
        </p:txBody>
      </p:sp>
      <p:sp>
        <p:nvSpPr>
          <p:cNvPr id="2" name="TextBox 1">
            <a:extLst>
              <a:ext uri="{FF2B5EF4-FFF2-40B4-BE49-F238E27FC236}">
                <a16:creationId xmlns:a16="http://schemas.microsoft.com/office/drawing/2014/main" id="{A5FA1785-9893-B1DD-C6AD-899176448801}"/>
              </a:ext>
            </a:extLst>
          </p:cNvPr>
          <p:cNvSpPr txBox="1"/>
          <p:nvPr/>
        </p:nvSpPr>
        <p:spPr>
          <a:xfrm>
            <a:off x="0" y="6525344"/>
            <a:ext cx="374076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Metzger O et al. SABCS 2025;Abstract RF4-01.</a:t>
            </a:r>
          </a:p>
        </p:txBody>
      </p:sp>
      <p:graphicFrame>
        <p:nvGraphicFramePr>
          <p:cNvPr id="8" name="Table 7">
            <a:extLst>
              <a:ext uri="{FF2B5EF4-FFF2-40B4-BE49-F238E27FC236}">
                <a16:creationId xmlns:a16="http://schemas.microsoft.com/office/drawing/2014/main" id="{01943672-0186-FD25-78E7-C5602C951BB8}"/>
              </a:ext>
            </a:extLst>
          </p:cNvPr>
          <p:cNvGraphicFramePr>
            <a:graphicFrameLocks noGrp="1"/>
          </p:cNvGraphicFramePr>
          <p:nvPr>
            <p:extLst>
              <p:ext uri="{D42A27DB-BD31-4B8C-83A1-F6EECF244321}">
                <p14:modId xmlns:p14="http://schemas.microsoft.com/office/powerpoint/2010/main" val="1889951041"/>
              </p:ext>
            </p:extLst>
          </p:nvPr>
        </p:nvGraphicFramePr>
        <p:xfrm>
          <a:off x="534930" y="1612384"/>
          <a:ext cx="11122140" cy="4072323"/>
        </p:xfrm>
        <a:graphic>
          <a:graphicData uri="http://schemas.openxmlformats.org/drawingml/2006/table">
            <a:tbl>
              <a:tblPr firstRow="1" bandRow="1">
                <a:tableStyleId>{93296810-A885-4BE3-A3E7-6D5BEEA58F35}</a:tableStyleId>
              </a:tblPr>
              <a:tblGrid>
                <a:gridCol w="3707380">
                  <a:extLst>
                    <a:ext uri="{9D8B030D-6E8A-4147-A177-3AD203B41FA5}">
                      <a16:colId xmlns:a16="http://schemas.microsoft.com/office/drawing/2014/main" val="2048991721"/>
                    </a:ext>
                  </a:extLst>
                </a:gridCol>
                <a:gridCol w="3707380">
                  <a:extLst>
                    <a:ext uri="{9D8B030D-6E8A-4147-A177-3AD203B41FA5}">
                      <a16:colId xmlns:a16="http://schemas.microsoft.com/office/drawing/2014/main" val="1047924031"/>
                    </a:ext>
                  </a:extLst>
                </a:gridCol>
                <a:gridCol w="3707380">
                  <a:extLst>
                    <a:ext uri="{9D8B030D-6E8A-4147-A177-3AD203B41FA5}">
                      <a16:colId xmlns:a16="http://schemas.microsoft.com/office/drawing/2014/main" val="1488253677"/>
                    </a:ext>
                  </a:extLst>
                </a:gridCol>
              </a:tblGrid>
              <a:tr h="805514">
                <a:tc>
                  <a:txBody>
                    <a:bodyPr/>
                    <a:lstStyle/>
                    <a:p>
                      <a:endParaRPr lang="en-US" sz="2000" dirty="0"/>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Palbociclib + anti-HER2 + ET</a:t>
                      </a:r>
                    </a:p>
                    <a:p>
                      <a:pPr algn="ctr"/>
                      <a:r>
                        <a:rPr lang="en-US" sz="2000" dirty="0"/>
                        <a:t>(n = 250)</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Anti-HER2 + ET</a:t>
                      </a:r>
                    </a:p>
                    <a:p>
                      <a:pPr algn="ctr"/>
                      <a:r>
                        <a:rPr lang="en-US" sz="2000" dirty="0"/>
                        <a:t>(n = 248)</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802279770"/>
                  </a:ext>
                </a:extLst>
              </a:tr>
              <a:tr h="466687">
                <a:tc>
                  <a:txBody>
                    <a:bodyPr/>
                    <a:lstStyle/>
                    <a:p>
                      <a:r>
                        <a:rPr lang="en-US" sz="2000" dirty="0"/>
                        <a:t>CNS PFS event (n)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sz="2000" dirty="0"/>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sz="2000" dirty="0"/>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extLst>
                  <a:ext uri="{0D108BD9-81ED-4DB2-BD59-A6C34878D82A}">
                    <a16:rowId xmlns:a16="http://schemas.microsoft.com/office/drawing/2014/main" val="4021100577"/>
                  </a:ext>
                </a:extLst>
              </a:tr>
              <a:tr h="466687">
                <a:tc>
                  <a:txBody>
                    <a:bodyPr/>
                    <a:lstStyle/>
                    <a:p>
                      <a:r>
                        <a:rPr lang="en-US" sz="2000" dirty="0"/>
                        <a:t>Death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8877631"/>
                  </a:ext>
                </a:extLst>
              </a:tr>
              <a:tr h="466687">
                <a:tc>
                  <a:txBody>
                    <a:bodyPr/>
                    <a:lstStyle/>
                    <a:p>
                      <a:r>
                        <a:rPr lang="en-US" sz="2000" dirty="0"/>
                        <a:t>CNS progression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sz="2000" dirty="0"/>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sz="2000" dirty="0"/>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extLst>
                  <a:ext uri="{0D108BD9-81ED-4DB2-BD59-A6C34878D82A}">
                    <a16:rowId xmlns:a16="http://schemas.microsoft.com/office/drawing/2014/main" val="4007857632"/>
                  </a:ext>
                </a:extLst>
              </a:tr>
              <a:tr h="466687">
                <a:tc gridSpan="3">
                  <a:txBody>
                    <a:bodyPr/>
                    <a:lstStyle/>
                    <a:p>
                      <a:r>
                        <a:rPr lang="en-US" sz="2000" b="1" kern="1200" dirty="0">
                          <a:solidFill>
                            <a:schemeClr val="lt1"/>
                          </a:solidFill>
                          <a:latin typeface="+mn-lt"/>
                          <a:ea typeface="+mn-ea"/>
                          <a:cs typeface="+mn-cs"/>
                        </a:rPr>
                        <a:t>Cumulative risk of CNS progression or death (%)</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3440543312"/>
                  </a:ext>
                </a:extLst>
              </a:tr>
              <a:tr h="466687">
                <a:tc>
                  <a:txBody>
                    <a:bodyPr/>
                    <a:lstStyle/>
                    <a:p>
                      <a:r>
                        <a:rPr lang="en-US" sz="2000" dirty="0"/>
                        <a:t>12 months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sz="2000" dirty="0"/>
                        <a:t>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sz="2000" dirty="0"/>
                        <a:t>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extLst>
                  <a:ext uri="{0D108BD9-81ED-4DB2-BD59-A6C34878D82A}">
                    <a16:rowId xmlns:a16="http://schemas.microsoft.com/office/drawing/2014/main" val="1078193613"/>
                  </a:ext>
                </a:extLst>
              </a:tr>
              <a:tr h="466687">
                <a:tc>
                  <a:txBody>
                    <a:bodyPr/>
                    <a:lstStyle/>
                    <a:p>
                      <a:r>
                        <a:rPr lang="en-US" sz="2000" dirty="0"/>
                        <a:t>24 months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3047852"/>
                  </a:ext>
                </a:extLst>
              </a:tr>
              <a:tr h="466687">
                <a:tc>
                  <a:txBody>
                    <a:bodyPr/>
                    <a:lstStyle/>
                    <a:p>
                      <a:r>
                        <a:rPr lang="en-US" sz="2000" dirty="0"/>
                        <a:t>36 months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sz="2000" dirty="0"/>
                        <a:t>13.0%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sz="2000" dirty="0"/>
                        <a:t>19.2%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extLst>
                  <a:ext uri="{0D108BD9-81ED-4DB2-BD59-A6C34878D82A}">
                    <a16:rowId xmlns:a16="http://schemas.microsoft.com/office/drawing/2014/main" val="2548429736"/>
                  </a:ext>
                </a:extLst>
              </a:tr>
            </a:tbl>
          </a:graphicData>
        </a:graphic>
      </p:graphicFrame>
    </p:spTree>
    <p:custDataLst>
      <p:tags r:id="rId1"/>
    </p:custDataLst>
    <p:extLst>
      <p:ext uri="{BB962C8B-B14F-4D97-AF65-F5344CB8AC3E}">
        <p14:creationId xmlns:p14="http://schemas.microsoft.com/office/powerpoint/2010/main" val="1651655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D1783-9E6B-525D-D0B5-E795362F37BF}"/>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6ACFE669-3CA9-5C11-E3A6-272804E52FFD}"/>
              </a:ext>
            </a:extLst>
          </p:cNvPr>
          <p:cNvSpPr>
            <a:spLocks noGrp="1"/>
          </p:cNvSpPr>
          <p:nvPr>
            <p:ph type="title"/>
          </p:nvPr>
        </p:nvSpPr>
        <p:spPr>
          <a:xfrm>
            <a:off x="912286" y="227013"/>
            <a:ext cx="10358967" cy="1143000"/>
          </a:xfrm>
        </p:spPr>
        <p:txBody>
          <a:bodyPr/>
          <a:lstStyle/>
          <a:p>
            <a:r>
              <a:rPr lang="en-US" dirty="0"/>
              <a:t>PATINA: PRO Outcomes and Analysis</a:t>
            </a:r>
          </a:p>
        </p:txBody>
      </p:sp>
      <p:sp>
        <p:nvSpPr>
          <p:cNvPr id="2" name="TextBox 1">
            <a:extLst>
              <a:ext uri="{FF2B5EF4-FFF2-40B4-BE49-F238E27FC236}">
                <a16:creationId xmlns:a16="http://schemas.microsoft.com/office/drawing/2014/main" id="{7A698E23-5F38-40A1-EF2E-8553323112F5}"/>
              </a:ext>
            </a:extLst>
          </p:cNvPr>
          <p:cNvSpPr txBox="1"/>
          <p:nvPr/>
        </p:nvSpPr>
        <p:spPr>
          <a:xfrm>
            <a:off x="0" y="6525344"/>
            <a:ext cx="365568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Vaz-Luis I et al. ESMO 2025;Abstract 485MO.</a:t>
            </a:r>
          </a:p>
        </p:txBody>
      </p:sp>
      <p:pic>
        <p:nvPicPr>
          <p:cNvPr id="8" name="Picture 7" descr="A screenshot of a medical report&#10;&#10;AI-generated content may be incorrect.">
            <a:extLst>
              <a:ext uri="{FF2B5EF4-FFF2-40B4-BE49-F238E27FC236}">
                <a16:creationId xmlns:a16="http://schemas.microsoft.com/office/drawing/2014/main" id="{2A20D8FD-06F1-9055-988F-6004F89F6C4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882039" y="1174779"/>
            <a:ext cx="10389214" cy="5082801"/>
          </a:xfrm>
          <a:prstGeom prst="rect">
            <a:avLst/>
          </a:prstGeom>
        </p:spPr>
      </p:pic>
      <p:sp>
        <p:nvSpPr>
          <p:cNvPr id="11" name="Rectangle 10">
            <a:extLst>
              <a:ext uri="{FF2B5EF4-FFF2-40B4-BE49-F238E27FC236}">
                <a16:creationId xmlns:a16="http://schemas.microsoft.com/office/drawing/2014/main" id="{9BB83CB1-DC9D-EB9C-AF9E-022D51812799}"/>
              </a:ext>
            </a:extLst>
          </p:cNvPr>
          <p:cNvSpPr/>
          <p:nvPr/>
        </p:nvSpPr>
        <p:spPr bwMode="auto">
          <a:xfrm>
            <a:off x="9838061" y="5838939"/>
            <a:ext cx="1433191" cy="4186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custDataLst>
      <p:tags r:id="rId1"/>
    </p:custDataLst>
    <p:extLst>
      <p:ext uri="{BB962C8B-B14F-4D97-AF65-F5344CB8AC3E}">
        <p14:creationId xmlns:p14="http://schemas.microsoft.com/office/powerpoint/2010/main" val="3088738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0C8F7-4E4B-8037-D8B8-C64BAC49660A}"/>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ACBBFF57-EECC-FD13-AEE8-8A6C6596237E}"/>
              </a:ext>
            </a:extLst>
          </p:cNvPr>
          <p:cNvSpPr>
            <a:spLocks noGrp="1"/>
          </p:cNvSpPr>
          <p:nvPr>
            <p:ph type="title"/>
          </p:nvPr>
        </p:nvSpPr>
        <p:spPr>
          <a:xfrm>
            <a:off x="912286" y="227013"/>
            <a:ext cx="10358967" cy="1143000"/>
          </a:xfrm>
        </p:spPr>
        <p:txBody>
          <a:bodyPr/>
          <a:lstStyle/>
          <a:p>
            <a:r>
              <a:rPr lang="en-US" dirty="0"/>
              <a:t>PATINA: Time to First Symptom Progression or Death</a:t>
            </a:r>
          </a:p>
        </p:txBody>
      </p:sp>
      <p:sp>
        <p:nvSpPr>
          <p:cNvPr id="2" name="TextBox 1">
            <a:extLst>
              <a:ext uri="{FF2B5EF4-FFF2-40B4-BE49-F238E27FC236}">
                <a16:creationId xmlns:a16="http://schemas.microsoft.com/office/drawing/2014/main" id="{81895486-B9A9-237E-6DD9-E864E82861CA}"/>
              </a:ext>
            </a:extLst>
          </p:cNvPr>
          <p:cNvSpPr txBox="1"/>
          <p:nvPr/>
        </p:nvSpPr>
        <p:spPr>
          <a:xfrm>
            <a:off x="0" y="6525344"/>
            <a:ext cx="365568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Vaz-Luis I et al. ESMO 2025;Abstract 485MO.</a:t>
            </a:r>
          </a:p>
        </p:txBody>
      </p:sp>
      <p:pic>
        <p:nvPicPr>
          <p:cNvPr id="4" name="Picture 3">
            <a:extLst>
              <a:ext uri="{FF2B5EF4-FFF2-40B4-BE49-F238E27FC236}">
                <a16:creationId xmlns:a16="http://schemas.microsoft.com/office/drawing/2014/main" id="{EB0F4179-52D3-9BB4-839E-A5E2086EFB1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04102" y="1196752"/>
            <a:ext cx="10783795" cy="4721957"/>
          </a:xfrm>
          <a:prstGeom prst="rect">
            <a:avLst/>
          </a:prstGeom>
        </p:spPr>
      </p:pic>
      <p:sp>
        <p:nvSpPr>
          <p:cNvPr id="3" name="TextBox 2">
            <a:extLst>
              <a:ext uri="{FF2B5EF4-FFF2-40B4-BE49-F238E27FC236}">
                <a16:creationId xmlns:a16="http://schemas.microsoft.com/office/drawing/2014/main" id="{4B940518-848B-BCDA-676D-0018A44E45C2}"/>
              </a:ext>
            </a:extLst>
          </p:cNvPr>
          <p:cNvSpPr txBox="1"/>
          <p:nvPr/>
        </p:nvSpPr>
        <p:spPr>
          <a:xfrm>
            <a:off x="694481" y="5935035"/>
            <a:ext cx="3319178" cy="323165"/>
          </a:xfrm>
          <a:prstGeom prst="rect">
            <a:avLst/>
          </a:prstGeom>
          <a:noFill/>
        </p:spPr>
        <p:txBody>
          <a:bodyPr wrap="none" rtlCol="0">
            <a:spAutoFit/>
          </a:bodyPr>
          <a:lstStyle/>
          <a:p>
            <a:pPr lvl="0">
              <a:defRPr/>
            </a:pPr>
            <a:r>
              <a:rPr lang="en-US" sz="1500" b="0" dirty="0">
                <a:solidFill>
                  <a:srgbClr val="000000"/>
                </a:solidFill>
                <a:latin typeface="Calibri"/>
                <a:cs typeface="+mn-cs"/>
              </a:rPr>
              <a:t>TTSP = time to symptomatic progression</a:t>
            </a:r>
            <a:endParaRPr kumimoji="0" lang="en-US" sz="15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custDataLst>
      <p:tags r:id="rId1"/>
    </p:custDataLst>
    <p:extLst>
      <p:ext uri="{BB962C8B-B14F-4D97-AF65-F5344CB8AC3E}">
        <p14:creationId xmlns:p14="http://schemas.microsoft.com/office/powerpoint/2010/main" val="3651212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D2F42-AF2A-AFB1-A241-9F9D64810DFB}"/>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A19FE518-32A2-6AA9-C980-F0980F06BE18}"/>
              </a:ext>
            </a:extLst>
          </p:cNvPr>
          <p:cNvSpPr>
            <a:spLocks noGrp="1"/>
          </p:cNvSpPr>
          <p:nvPr>
            <p:ph type="title"/>
          </p:nvPr>
        </p:nvSpPr>
        <p:spPr>
          <a:xfrm>
            <a:off x="912286" y="227013"/>
            <a:ext cx="10358967" cy="1143000"/>
          </a:xfrm>
        </p:spPr>
        <p:txBody>
          <a:bodyPr/>
          <a:lstStyle/>
          <a:p>
            <a:r>
              <a:rPr lang="en-US" dirty="0"/>
              <a:t>PATINA: Time to Definitive Symptom Progression or Death</a:t>
            </a:r>
          </a:p>
        </p:txBody>
      </p:sp>
      <p:sp>
        <p:nvSpPr>
          <p:cNvPr id="2" name="TextBox 1">
            <a:extLst>
              <a:ext uri="{FF2B5EF4-FFF2-40B4-BE49-F238E27FC236}">
                <a16:creationId xmlns:a16="http://schemas.microsoft.com/office/drawing/2014/main" id="{9C6978D8-143B-AAA1-5326-B7495CCA7055}"/>
              </a:ext>
            </a:extLst>
          </p:cNvPr>
          <p:cNvSpPr txBox="1"/>
          <p:nvPr/>
        </p:nvSpPr>
        <p:spPr>
          <a:xfrm>
            <a:off x="0" y="6525344"/>
            <a:ext cx="365568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Vaz-Luis I et al. ESMO 2025;Abstract 485MO.</a:t>
            </a:r>
          </a:p>
        </p:txBody>
      </p:sp>
      <p:pic>
        <p:nvPicPr>
          <p:cNvPr id="5" name="Picture 4" descr="A graph with numbers and a chart&#10;&#10;AI-generated content may be incorrect.">
            <a:extLst>
              <a:ext uri="{FF2B5EF4-FFF2-40B4-BE49-F238E27FC236}">
                <a16:creationId xmlns:a16="http://schemas.microsoft.com/office/drawing/2014/main" id="{85FB49F9-EFA5-54CC-22FF-3CB0046CC6A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00789" y="1167056"/>
            <a:ext cx="10781959" cy="4842057"/>
          </a:xfrm>
          <a:prstGeom prst="rect">
            <a:avLst/>
          </a:prstGeom>
        </p:spPr>
      </p:pic>
    </p:spTree>
    <p:custDataLst>
      <p:tags r:id="rId1"/>
    </p:custDataLst>
    <p:extLst>
      <p:ext uri="{BB962C8B-B14F-4D97-AF65-F5344CB8AC3E}">
        <p14:creationId xmlns:p14="http://schemas.microsoft.com/office/powerpoint/2010/main" val="1560188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C3AD4-8070-AB72-B6DB-12C9847FBC4B}"/>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C9DA29C8-0D88-2307-CC71-69A65A20A65C}"/>
              </a:ext>
            </a:extLst>
          </p:cNvPr>
          <p:cNvSpPr>
            <a:spLocks noGrp="1"/>
          </p:cNvSpPr>
          <p:nvPr>
            <p:ph type="title"/>
          </p:nvPr>
        </p:nvSpPr>
        <p:spPr>
          <a:xfrm>
            <a:off x="912286" y="74830"/>
            <a:ext cx="10358967" cy="1143000"/>
          </a:xfrm>
        </p:spPr>
        <p:txBody>
          <a:bodyPr/>
          <a:lstStyle/>
          <a:p>
            <a:r>
              <a:rPr lang="en-US" dirty="0"/>
              <a:t>PATINA: </a:t>
            </a:r>
            <a:r>
              <a:rPr lang="en-US" dirty="0" err="1"/>
              <a:t>HRQoL</a:t>
            </a:r>
            <a:r>
              <a:rPr lang="en-US" dirty="0"/>
              <a:t> Scores</a:t>
            </a:r>
          </a:p>
        </p:txBody>
      </p:sp>
      <p:sp>
        <p:nvSpPr>
          <p:cNvPr id="2" name="TextBox 1">
            <a:extLst>
              <a:ext uri="{FF2B5EF4-FFF2-40B4-BE49-F238E27FC236}">
                <a16:creationId xmlns:a16="http://schemas.microsoft.com/office/drawing/2014/main" id="{61D5E150-43BD-DE7D-48E3-7F36A0E3052F}"/>
              </a:ext>
            </a:extLst>
          </p:cNvPr>
          <p:cNvSpPr txBox="1"/>
          <p:nvPr/>
        </p:nvSpPr>
        <p:spPr>
          <a:xfrm>
            <a:off x="0" y="6525344"/>
            <a:ext cx="365568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Vaz-Luis I et al. ESMO 2025;Abstract 485MO.</a:t>
            </a:r>
          </a:p>
        </p:txBody>
      </p:sp>
      <p:pic>
        <p:nvPicPr>
          <p:cNvPr id="4" name="Picture 3">
            <a:extLst>
              <a:ext uri="{FF2B5EF4-FFF2-40B4-BE49-F238E27FC236}">
                <a16:creationId xmlns:a16="http://schemas.microsoft.com/office/drawing/2014/main" id="{B8DD3C7A-7025-BB27-81E8-A41D1463DDE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67408" y="1155004"/>
            <a:ext cx="10727740" cy="4861666"/>
          </a:xfrm>
          <a:prstGeom prst="rect">
            <a:avLst/>
          </a:prstGeom>
        </p:spPr>
      </p:pic>
      <p:sp>
        <p:nvSpPr>
          <p:cNvPr id="6" name="Rectangle 5">
            <a:extLst>
              <a:ext uri="{FF2B5EF4-FFF2-40B4-BE49-F238E27FC236}">
                <a16:creationId xmlns:a16="http://schemas.microsoft.com/office/drawing/2014/main" id="{D41AEFD0-F921-72A7-E730-6C4EC91026AE}"/>
              </a:ext>
            </a:extLst>
          </p:cNvPr>
          <p:cNvSpPr/>
          <p:nvPr/>
        </p:nvSpPr>
        <p:spPr bwMode="auto">
          <a:xfrm>
            <a:off x="10087545" y="5744471"/>
            <a:ext cx="1399141" cy="2294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custDataLst>
      <p:tags r:id="rId1"/>
    </p:custDataLst>
    <p:extLst>
      <p:ext uri="{BB962C8B-B14F-4D97-AF65-F5344CB8AC3E}">
        <p14:creationId xmlns:p14="http://schemas.microsoft.com/office/powerpoint/2010/main" val="3281291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23498-F21D-BD55-8E70-F3ABBEDA8918}"/>
              </a:ext>
            </a:extLst>
          </p:cNvPr>
          <p:cNvSpPr>
            <a:spLocks noGrp="1"/>
          </p:cNvSpPr>
          <p:nvPr>
            <p:ph type="title"/>
          </p:nvPr>
        </p:nvSpPr>
        <p:spPr/>
        <p:txBody>
          <a:bodyPr/>
          <a:lstStyle/>
          <a:p>
            <a:r>
              <a:rPr lang="en-US" dirty="0"/>
              <a:t>Phase III HER2CLIMB-05 Study Design</a:t>
            </a:r>
          </a:p>
        </p:txBody>
      </p:sp>
      <p:sp>
        <p:nvSpPr>
          <p:cNvPr id="4" name="TextBox 3">
            <a:extLst>
              <a:ext uri="{FF2B5EF4-FFF2-40B4-BE49-F238E27FC236}">
                <a16:creationId xmlns:a16="http://schemas.microsoft.com/office/drawing/2014/main" id="{C122F6AA-EEE4-D3E4-9D5E-43EFB2890A0B}"/>
              </a:ext>
            </a:extLst>
          </p:cNvPr>
          <p:cNvSpPr txBox="1"/>
          <p:nvPr/>
        </p:nvSpPr>
        <p:spPr>
          <a:xfrm>
            <a:off x="0" y="6525344"/>
            <a:ext cx="3938450" cy="323165"/>
          </a:xfrm>
          <a:prstGeom prst="rect">
            <a:avLst/>
          </a:prstGeom>
          <a:noFill/>
        </p:spPr>
        <p:txBody>
          <a:bodyPr wrap="none" rtlCol="0">
            <a:spAutoFit/>
          </a:bodyPr>
          <a:lstStyle/>
          <a:p>
            <a:r>
              <a:rPr lang="en-US" sz="1500" b="0" dirty="0">
                <a:solidFill>
                  <a:schemeClr val="tx1"/>
                </a:solidFill>
                <a:latin typeface="+mn-lt"/>
              </a:rPr>
              <a:t>Hamilton EP et al. ASCO 2023;Abstract TPS1115.</a:t>
            </a:r>
          </a:p>
        </p:txBody>
      </p:sp>
      <p:pic>
        <p:nvPicPr>
          <p:cNvPr id="19460" name="Picture 4">
            <a:extLst>
              <a:ext uri="{FF2B5EF4-FFF2-40B4-BE49-F238E27FC236}">
                <a16:creationId xmlns:a16="http://schemas.microsoft.com/office/drawing/2014/main" id="{FCF0A0CA-4F34-5C5B-55E0-9CE26C094BF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38589" y="2060848"/>
            <a:ext cx="11906360"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520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a:t>
            </a:r>
            <a:r>
              <a:rPr kumimoji="0" lang="en-US" sz="3000" b="1" i="0" u="none" strike="noStrike" kern="0" cap="none" spc="0" normalizeH="0" baseline="0" noProof="0">
                <a:ln>
                  <a:noFill/>
                </a:ln>
                <a:solidFill>
                  <a:srgbClr val="0432FF"/>
                </a:solidFill>
                <a:effectLst/>
                <a:uLnTx/>
                <a:uFillTx/>
                <a:latin typeface="Calibri"/>
                <a:ea typeface="+mj-ea"/>
                <a:cs typeface="+mj-cs"/>
              </a:rPr>
              <a:t>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4550291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84CB2-0DD8-725C-1E67-C79FC05588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6006C2-5711-E864-68C9-18178B19D184}"/>
              </a:ext>
            </a:extLst>
          </p:cNvPr>
          <p:cNvSpPr>
            <a:spLocks noGrp="1"/>
          </p:cNvSpPr>
          <p:nvPr>
            <p:ph type="title"/>
          </p:nvPr>
        </p:nvSpPr>
        <p:spPr>
          <a:xfrm>
            <a:off x="1199456" y="227013"/>
            <a:ext cx="10071797" cy="1143000"/>
          </a:xfrm>
        </p:spPr>
        <p:txBody>
          <a:bodyPr/>
          <a:lstStyle/>
          <a:p>
            <a:pPr algn="l"/>
            <a:r>
              <a:rPr lang="en-US" dirty="0"/>
              <a:t>Phase III HER2CLIMB-05: Investigator-Assessed PFS </a:t>
            </a:r>
            <a:br>
              <a:rPr lang="en-US" dirty="0"/>
            </a:br>
            <a:r>
              <a:rPr lang="en-US" dirty="0"/>
              <a:t>(Intention-to-Treat Population)</a:t>
            </a:r>
          </a:p>
        </p:txBody>
      </p:sp>
      <p:sp>
        <p:nvSpPr>
          <p:cNvPr id="4" name="TextBox 3">
            <a:extLst>
              <a:ext uri="{FF2B5EF4-FFF2-40B4-BE49-F238E27FC236}">
                <a16:creationId xmlns:a16="http://schemas.microsoft.com/office/drawing/2014/main" id="{123BB37D-F411-4189-2D9D-ADAA1A6CDC07}"/>
              </a:ext>
            </a:extLst>
          </p:cNvPr>
          <p:cNvSpPr txBox="1"/>
          <p:nvPr/>
        </p:nvSpPr>
        <p:spPr>
          <a:xfrm>
            <a:off x="0" y="6525344"/>
            <a:ext cx="5655331" cy="323165"/>
          </a:xfrm>
          <a:prstGeom prst="rect">
            <a:avLst/>
          </a:prstGeom>
          <a:noFill/>
        </p:spPr>
        <p:txBody>
          <a:bodyPr wrap="none" rtlCol="0">
            <a:spAutoFit/>
          </a:bodyPr>
          <a:lstStyle/>
          <a:p>
            <a:r>
              <a:rPr lang="en-US" sz="1500" b="0" dirty="0" err="1">
                <a:solidFill>
                  <a:schemeClr val="tx1"/>
                </a:solidFill>
                <a:latin typeface="+mn-lt"/>
              </a:rPr>
              <a:t>Dieras</a:t>
            </a:r>
            <a:r>
              <a:rPr lang="en-US" sz="1500" b="0" dirty="0">
                <a:solidFill>
                  <a:schemeClr val="tx1"/>
                </a:solidFill>
                <a:latin typeface="+mn-lt"/>
              </a:rPr>
              <a:t> V et al. </a:t>
            </a:r>
            <a:r>
              <a:rPr lang="en-US" sz="1500" b="0" i="1" dirty="0">
                <a:solidFill>
                  <a:schemeClr val="tx1"/>
                </a:solidFill>
                <a:latin typeface="+mn-lt"/>
              </a:rPr>
              <a:t>J Clin Oncol </a:t>
            </a:r>
            <a:r>
              <a:rPr lang="en-US" sz="1500" b="0" dirty="0">
                <a:solidFill>
                  <a:schemeClr val="tx1"/>
                </a:solidFill>
                <a:latin typeface="+mn-lt"/>
              </a:rPr>
              <a:t>2025; December 10;[Online ahead of print]. </a:t>
            </a:r>
          </a:p>
        </p:txBody>
      </p:sp>
      <p:pic>
        <p:nvPicPr>
          <p:cNvPr id="20482" name="Picture 2">
            <a:extLst>
              <a:ext uri="{FF2B5EF4-FFF2-40B4-BE49-F238E27FC236}">
                <a16:creationId xmlns:a16="http://schemas.microsoft.com/office/drawing/2014/main" id="{019FFBAF-7AA8-217F-02FC-660610C1FD6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700061" y="1412776"/>
            <a:ext cx="10791877" cy="4529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1C0B328-AE77-86A1-81E2-6DEA997EBC74}"/>
              </a:ext>
            </a:extLst>
          </p:cNvPr>
          <p:cNvSpPr txBox="1"/>
          <p:nvPr/>
        </p:nvSpPr>
        <p:spPr>
          <a:xfrm>
            <a:off x="694481" y="5969759"/>
            <a:ext cx="5871607" cy="323165"/>
          </a:xfrm>
          <a:prstGeom prst="rect">
            <a:avLst/>
          </a:prstGeom>
          <a:noFill/>
        </p:spPr>
        <p:txBody>
          <a:bodyPr wrap="none" rtlCol="0">
            <a:spAutoFit/>
          </a:bodyPr>
          <a:lstStyle/>
          <a:p>
            <a:r>
              <a:rPr lang="en-US" sz="1500" b="0" dirty="0">
                <a:solidFill>
                  <a:schemeClr val="tx1"/>
                </a:solidFill>
                <a:latin typeface="+mn-lt"/>
              </a:rPr>
              <a:t>TUC = tucatinib; TRAS = trastuzumab; PERT = </a:t>
            </a:r>
            <a:r>
              <a:rPr lang="en-US" sz="1500" b="0" dirty="0" err="1">
                <a:solidFill>
                  <a:schemeClr val="tx1"/>
                </a:solidFill>
                <a:latin typeface="+mn-lt"/>
              </a:rPr>
              <a:t>pertuzumab</a:t>
            </a:r>
            <a:r>
              <a:rPr lang="en-US" sz="1500" b="0" dirty="0">
                <a:solidFill>
                  <a:schemeClr val="tx1"/>
                </a:solidFill>
                <a:latin typeface="+mn-lt"/>
              </a:rPr>
              <a:t>; PBO = placebo</a:t>
            </a:r>
          </a:p>
        </p:txBody>
      </p:sp>
    </p:spTree>
    <p:extLst>
      <p:ext uri="{BB962C8B-B14F-4D97-AF65-F5344CB8AC3E}">
        <p14:creationId xmlns:p14="http://schemas.microsoft.com/office/powerpoint/2010/main" val="39572790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2B4E6-5F7A-BC8F-8E94-5729530072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5A915F-CFF4-2E03-DE8C-BA79CC48BDCA}"/>
              </a:ext>
            </a:extLst>
          </p:cNvPr>
          <p:cNvSpPr>
            <a:spLocks noGrp="1"/>
          </p:cNvSpPr>
          <p:nvPr>
            <p:ph type="title"/>
          </p:nvPr>
        </p:nvSpPr>
        <p:spPr/>
        <p:txBody>
          <a:bodyPr/>
          <a:lstStyle/>
          <a:p>
            <a:r>
              <a:rPr lang="en-US" dirty="0"/>
              <a:t>Phase III HER2CLIMB-05: Investigator-Assessed PFS by HR Status</a:t>
            </a:r>
          </a:p>
        </p:txBody>
      </p:sp>
      <p:pic>
        <p:nvPicPr>
          <p:cNvPr id="3" name="Picture 2">
            <a:extLst>
              <a:ext uri="{FF2B5EF4-FFF2-40B4-BE49-F238E27FC236}">
                <a16:creationId xmlns:a16="http://schemas.microsoft.com/office/drawing/2014/main" id="{80FEF355-F1E0-A942-B2EA-9468492D90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0" y="1940526"/>
            <a:ext cx="6103549" cy="2976948"/>
          </a:xfrm>
          <a:prstGeom prst="rect">
            <a:avLst/>
          </a:prstGeom>
        </p:spPr>
      </p:pic>
      <p:pic>
        <p:nvPicPr>
          <p:cNvPr id="5" name="Picture 4">
            <a:extLst>
              <a:ext uri="{FF2B5EF4-FFF2-40B4-BE49-F238E27FC236}">
                <a16:creationId xmlns:a16="http://schemas.microsoft.com/office/drawing/2014/main" id="{B26B4710-C660-EAEA-8B21-C6A6FF11917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a:xfrm>
            <a:off x="6103093" y="1940526"/>
            <a:ext cx="6086571" cy="2976948"/>
          </a:xfrm>
          <a:prstGeom prst="rect">
            <a:avLst/>
          </a:prstGeom>
        </p:spPr>
      </p:pic>
      <p:sp>
        <p:nvSpPr>
          <p:cNvPr id="6" name="TextBox 5">
            <a:extLst>
              <a:ext uri="{FF2B5EF4-FFF2-40B4-BE49-F238E27FC236}">
                <a16:creationId xmlns:a16="http://schemas.microsoft.com/office/drawing/2014/main" id="{7EBD1EE9-A871-5F8C-B1EC-70E3D7BD350A}"/>
              </a:ext>
            </a:extLst>
          </p:cNvPr>
          <p:cNvSpPr txBox="1"/>
          <p:nvPr/>
        </p:nvSpPr>
        <p:spPr>
          <a:xfrm>
            <a:off x="2182689" y="1478861"/>
            <a:ext cx="1738168" cy="461665"/>
          </a:xfrm>
          <a:prstGeom prst="rect">
            <a:avLst/>
          </a:prstGeom>
          <a:noFill/>
        </p:spPr>
        <p:txBody>
          <a:bodyPr wrap="none" rtlCol="0">
            <a:spAutoFit/>
          </a:bodyPr>
          <a:lstStyle/>
          <a:p>
            <a:pPr algn="ctr"/>
            <a:r>
              <a:rPr lang="en-US" sz="2400" dirty="0">
                <a:solidFill>
                  <a:schemeClr val="tx1"/>
                </a:solidFill>
                <a:latin typeface="Calibri" panose="020F0502020204030204" pitchFamily="34" charset="0"/>
                <a:cs typeface="Calibri" panose="020F0502020204030204" pitchFamily="34" charset="0"/>
              </a:rPr>
              <a:t>HR-negative</a:t>
            </a:r>
          </a:p>
        </p:txBody>
      </p:sp>
      <p:sp>
        <p:nvSpPr>
          <p:cNvPr id="7" name="TextBox 6">
            <a:extLst>
              <a:ext uri="{FF2B5EF4-FFF2-40B4-BE49-F238E27FC236}">
                <a16:creationId xmlns:a16="http://schemas.microsoft.com/office/drawing/2014/main" id="{E64E99A6-8CE1-CD55-6A5E-DC4C16B8142D}"/>
              </a:ext>
            </a:extLst>
          </p:cNvPr>
          <p:cNvSpPr txBox="1"/>
          <p:nvPr/>
        </p:nvSpPr>
        <p:spPr>
          <a:xfrm>
            <a:off x="8311954" y="1478861"/>
            <a:ext cx="1656543" cy="461665"/>
          </a:xfrm>
          <a:prstGeom prst="rect">
            <a:avLst/>
          </a:prstGeom>
          <a:noFill/>
        </p:spPr>
        <p:txBody>
          <a:bodyPr wrap="none" rtlCol="0">
            <a:spAutoFit/>
          </a:bodyPr>
          <a:lstStyle/>
          <a:p>
            <a:pPr algn="ctr"/>
            <a:r>
              <a:rPr lang="en-US" sz="2400" dirty="0">
                <a:solidFill>
                  <a:schemeClr val="tx1"/>
                </a:solidFill>
                <a:latin typeface="Calibri" panose="020F0502020204030204" pitchFamily="34" charset="0"/>
                <a:cs typeface="Calibri" panose="020F0502020204030204" pitchFamily="34" charset="0"/>
              </a:rPr>
              <a:t>HR-positive</a:t>
            </a:r>
          </a:p>
        </p:txBody>
      </p:sp>
      <p:sp>
        <p:nvSpPr>
          <p:cNvPr id="4" name="TextBox 3">
            <a:extLst>
              <a:ext uri="{FF2B5EF4-FFF2-40B4-BE49-F238E27FC236}">
                <a16:creationId xmlns:a16="http://schemas.microsoft.com/office/drawing/2014/main" id="{D142C5A2-2E99-114F-58F2-1D2872B82D4E}"/>
              </a:ext>
            </a:extLst>
          </p:cNvPr>
          <p:cNvSpPr txBox="1"/>
          <p:nvPr/>
        </p:nvSpPr>
        <p:spPr>
          <a:xfrm>
            <a:off x="0" y="6525344"/>
            <a:ext cx="5655331" cy="323165"/>
          </a:xfrm>
          <a:prstGeom prst="rect">
            <a:avLst/>
          </a:prstGeom>
          <a:noFill/>
        </p:spPr>
        <p:txBody>
          <a:bodyPr wrap="none" rtlCol="0">
            <a:spAutoFit/>
          </a:bodyPr>
          <a:lstStyle/>
          <a:p>
            <a:r>
              <a:rPr lang="en-US" sz="1500" b="0" dirty="0" err="1">
                <a:solidFill>
                  <a:schemeClr val="tx1"/>
                </a:solidFill>
                <a:latin typeface="+mn-lt"/>
              </a:rPr>
              <a:t>Dieras</a:t>
            </a:r>
            <a:r>
              <a:rPr lang="en-US" sz="1500" b="0" dirty="0">
                <a:solidFill>
                  <a:schemeClr val="tx1"/>
                </a:solidFill>
                <a:latin typeface="+mn-lt"/>
              </a:rPr>
              <a:t> V et al. </a:t>
            </a:r>
            <a:r>
              <a:rPr lang="en-US" sz="1500" b="0" i="1" dirty="0">
                <a:solidFill>
                  <a:schemeClr val="tx1"/>
                </a:solidFill>
                <a:latin typeface="+mn-lt"/>
              </a:rPr>
              <a:t>J Clin Oncol </a:t>
            </a:r>
            <a:r>
              <a:rPr lang="en-US" sz="1500" b="0" dirty="0">
                <a:solidFill>
                  <a:schemeClr val="tx1"/>
                </a:solidFill>
                <a:latin typeface="+mn-lt"/>
              </a:rPr>
              <a:t>2025; December 10;[Online ahead of print]. </a:t>
            </a:r>
          </a:p>
        </p:txBody>
      </p:sp>
    </p:spTree>
    <p:extLst>
      <p:ext uri="{BB962C8B-B14F-4D97-AF65-F5344CB8AC3E}">
        <p14:creationId xmlns:p14="http://schemas.microsoft.com/office/powerpoint/2010/main" val="1274082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712C6-50F2-5CC0-E846-5DF7A68E3C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FE9277-10CB-B6DA-21DB-E608E18BB6BF}"/>
              </a:ext>
            </a:extLst>
          </p:cNvPr>
          <p:cNvSpPr>
            <a:spLocks noGrp="1"/>
          </p:cNvSpPr>
          <p:nvPr>
            <p:ph type="title"/>
          </p:nvPr>
        </p:nvSpPr>
        <p:spPr>
          <a:xfrm>
            <a:off x="1015205" y="44624"/>
            <a:ext cx="10256048" cy="1143000"/>
          </a:xfrm>
        </p:spPr>
        <p:txBody>
          <a:bodyPr/>
          <a:lstStyle/>
          <a:p>
            <a:pPr algn="l"/>
            <a:r>
              <a:rPr lang="en-US" dirty="0"/>
              <a:t>Phase III HER2CLIMB-05: Investigator-Assessed OS </a:t>
            </a:r>
            <a:br>
              <a:rPr lang="en-US" dirty="0"/>
            </a:br>
            <a:r>
              <a:rPr lang="en-US" dirty="0"/>
              <a:t>(Intention-to-Treat Population)</a:t>
            </a:r>
          </a:p>
        </p:txBody>
      </p:sp>
      <p:pic>
        <p:nvPicPr>
          <p:cNvPr id="21506" name="Picture 2">
            <a:extLst>
              <a:ext uri="{FF2B5EF4-FFF2-40B4-BE49-F238E27FC236}">
                <a16:creationId xmlns:a16="http://schemas.microsoft.com/office/drawing/2014/main" id="{7F0FB541-7035-1B2F-B1F9-5907B696C8C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015205" y="1052736"/>
            <a:ext cx="10153128" cy="53806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392E10B-DF4B-8094-A088-18B0AF98BA1E}"/>
              </a:ext>
            </a:extLst>
          </p:cNvPr>
          <p:cNvSpPr txBox="1"/>
          <p:nvPr/>
        </p:nvSpPr>
        <p:spPr>
          <a:xfrm>
            <a:off x="0" y="6525344"/>
            <a:ext cx="5655331" cy="323165"/>
          </a:xfrm>
          <a:prstGeom prst="rect">
            <a:avLst/>
          </a:prstGeom>
          <a:noFill/>
        </p:spPr>
        <p:txBody>
          <a:bodyPr wrap="none" rtlCol="0">
            <a:spAutoFit/>
          </a:bodyPr>
          <a:lstStyle/>
          <a:p>
            <a:r>
              <a:rPr lang="en-US" sz="1500" b="0" dirty="0" err="1">
                <a:solidFill>
                  <a:schemeClr val="tx1"/>
                </a:solidFill>
                <a:latin typeface="+mn-lt"/>
              </a:rPr>
              <a:t>Dieras</a:t>
            </a:r>
            <a:r>
              <a:rPr lang="en-US" sz="1500" b="0" dirty="0">
                <a:solidFill>
                  <a:schemeClr val="tx1"/>
                </a:solidFill>
                <a:latin typeface="+mn-lt"/>
              </a:rPr>
              <a:t> V et al. </a:t>
            </a:r>
            <a:r>
              <a:rPr lang="en-US" sz="1500" b="0" i="1" dirty="0">
                <a:solidFill>
                  <a:schemeClr val="tx1"/>
                </a:solidFill>
                <a:latin typeface="+mn-lt"/>
              </a:rPr>
              <a:t>J Clin Oncol </a:t>
            </a:r>
            <a:r>
              <a:rPr lang="en-US" sz="1500" b="0" dirty="0">
                <a:solidFill>
                  <a:schemeClr val="tx1"/>
                </a:solidFill>
                <a:latin typeface="+mn-lt"/>
              </a:rPr>
              <a:t>2025; December 10;[Online ahead of print]. </a:t>
            </a:r>
          </a:p>
        </p:txBody>
      </p:sp>
    </p:spTree>
    <p:extLst>
      <p:ext uri="{BB962C8B-B14F-4D97-AF65-F5344CB8AC3E}">
        <p14:creationId xmlns:p14="http://schemas.microsoft.com/office/powerpoint/2010/main" val="1100934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D44AE-7220-339C-9D5E-F26B87F6B5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F9B828-8F57-A97C-9863-F6B29BDA6574}"/>
              </a:ext>
            </a:extLst>
          </p:cNvPr>
          <p:cNvSpPr>
            <a:spLocks noGrp="1"/>
          </p:cNvSpPr>
          <p:nvPr>
            <p:ph type="title"/>
          </p:nvPr>
        </p:nvSpPr>
        <p:spPr>
          <a:xfrm>
            <a:off x="912286" y="44624"/>
            <a:ext cx="10358967" cy="1143000"/>
          </a:xfrm>
        </p:spPr>
        <p:txBody>
          <a:bodyPr/>
          <a:lstStyle/>
          <a:p>
            <a:r>
              <a:rPr lang="en-US" dirty="0"/>
              <a:t>Phase III HER2CLIMB-05: Safety and Common Adverse Events</a:t>
            </a:r>
          </a:p>
        </p:txBody>
      </p:sp>
      <p:grpSp>
        <p:nvGrpSpPr>
          <p:cNvPr id="6" name="Group 5">
            <a:extLst>
              <a:ext uri="{FF2B5EF4-FFF2-40B4-BE49-F238E27FC236}">
                <a16:creationId xmlns:a16="http://schemas.microsoft.com/office/drawing/2014/main" id="{71B27F75-EF92-9FFE-4224-B2E7A3F7EBBB}"/>
              </a:ext>
            </a:extLst>
          </p:cNvPr>
          <p:cNvGrpSpPr/>
          <p:nvPr/>
        </p:nvGrpSpPr>
        <p:grpSpPr>
          <a:xfrm>
            <a:off x="405989" y="1052736"/>
            <a:ext cx="11380021" cy="4879771"/>
            <a:chOff x="401756" y="1196752"/>
            <a:chExt cx="11380021" cy="4879771"/>
          </a:xfrm>
        </p:grpSpPr>
        <p:pic>
          <p:nvPicPr>
            <p:cNvPr id="3" name="Picture 2">
              <a:extLst>
                <a:ext uri="{FF2B5EF4-FFF2-40B4-BE49-F238E27FC236}">
                  <a16:creationId xmlns:a16="http://schemas.microsoft.com/office/drawing/2014/main" id="{993978CF-2FCF-C1D9-3FC1-895DFDE1D0D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01761" y="1196752"/>
              <a:ext cx="11380016" cy="2024057"/>
            </a:xfrm>
            <a:prstGeom prst="rect">
              <a:avLst/>
            </a:prstGeom>
          </p:spPr>
        </p:pic>
        <p:pic>
          <p:nvPicPr>
            <p:cNvPr id="5" name="Picture 4">
              <a:extLst>
                <a:ext uri="{FF2B5EF4-FFF2-40B4-BE49-F238E27FC236}">
                  <a16:creationId xmlns:a16="http://schemas.microsoft.com/office/drawing/2014/main" id="{563D1F36-D5A1-5F9D-973E-D59B1EFD8A5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01756" y="3220809"/>
              <a:ext cx="11380021" cy="2855714"/>
            </a:xfrm>
            <a:prstGeom prst="rect">
              <a:avLst/>
            </a:prstGeom>
          </p:spPr>
        </p:pic>
      </p:grpSp>
      <p:sp>
        <p:nvSpPr>
          <p:cNvPr id="4" name="TextBox 3">
            <a:extLst>
              <a:ext uri="{FF2B5EF4-FFF2-40B4-BE49-F238E27FC236}">
                <a16:creationId xmlns:a16="http://schemas.microsoft.com/office/drawing/2014/main" id="{F54DA6CD-6713-8645-FAFD-2B9EBEBF6F6A}"/>
              </a:ext>
            </a:extLst>
          </p:cNvPr>
          <p:cNvSpPr txBox="1"/>
          <p:nvPr/>
        </p:nvSpPr>
        <p:spPr>
          <a:xfrm>
            <a:off x="0" y="6525344"/>
            <a:ext cx="5655331" cy="323165"/>
          </a:xfrm>
          <a:prstGeom prst="rect">
            <a:avLst/>
          </a:prstGeom>
          <a:noFill/>
        </p:spPr>
        <p:txBody>
          <a:bodyPr wrap="none" rtlCol="0">
            <a:spAutoFit/>
          </a:bodyPr>
          <a:lstStyle/>
          <a:p>
            <a:r>
              <a:rPr lang="en-US" sz="1500" b="0" dirty="0" err="1">
                <a:solidFill>
                  <a:schemeClr val="tx1"/>
                </a:solidFill>
                <a:latin typeface="+mn-lt"/>
              </a:rPr>
              <a:t>Dieras</a:t>
            </a:r>
            <a:r>
              <a:rPr lang="en-US" sz="1500" b="0" dirty="0">
                <a:solidFill>
                  <a:schemeClr val="tx1"/>
                </a:solidFill>
                <a:latin typeface="+mn-lt"/>
              </a:rPr>
              <a:t> V et al. </a:t>
            </a:r>
            <a:r>
              <a:rPr lang="en-US" sz="1500" b="0" i="1" dirty="0">
                <a:solidFill>
                  <a:schemeClr val="tx1"/>
                </a:solidFill>
                <a:latin typeface="+mn-lt"/>
              </a:rPr>
              <a:t>J Clin Oncol </a:t>
            </a:r>
            <a:r>
              <a:rPr lang="en-US" sz="1500" b="0" dirty="0">
                <a:solidFill>
                  <a:schemeClr val="tx1"/>
                </a:solidFill>
                <a:latin typeface="+mn-lt"/>
              </a:rPr>
              <a:t>2025; December 10;[Online ahead of print]. </a:t>
            </a:r>
          </a:p>
        </p:txBody>
      </p:sp>
      <p:sp>
        <p:nvSpPr>
          <p:cNvPr id="7" name="TextBox 6">
            <a:extLst>
              <a:ext uri="{FF2B5EF4-FFF2-40B4-BE49-F238E27FC236}">
                <a16:creationId xmlns:a16="http://schemas.microsoft.com/office/drawing/2014/main" id="{E926E764-A496-E723-2E1B-8B81E557FB37}"/>
              </a:ext>
            </a:extLst>
          </p:cNvPr>
          <p:cNvSpPr txBox="1"/>
          <p:nvPr/>
        </p:nvSpPr>
        <p:spPr>
          <a:xfrm>
            <a:off x="416688" y="5992909"/>
            <a:ext cx="3497048" cy="323165"/>
          </a:xfrm>
          <a:prstGeom prst="rect">
            <a:avLst/>
          </a:prstGeom>
          <a:noFill/>
        </p:spPr>
        <p:txBody>
          <a:bodyPr wrap="none" rtlCol="0">
            <a:spAutoFit/>
          </a:bodyPr>
          <a:lstStyle/>
          <a:p>
            <a:r>
              <a:rPr lang="en-US" sz="1500" b="0" dirty="0">
                <a:solidFill>
                  <a:schemeClr val="tx1"/>
                </a:solidFill>
                <a:latin typeface="+mn-lt"/>
              </a:rPr>
              <a:t>TEAE = treatment-emergent adverse event</a:t>
            </a:r>
          </a:p>
        </p:txBody>
      </p:sp>
    </p:spTree>
    <p:extLst>
      <p:ext uri="{BB962C8B-B14F-4D97-AF65-F5344CB8AC3E}">
        <p14:creationId xmlns:p14="http://schemas.microsoft.com/office/powerpoint/2010/main" val="3420739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B6625-883E-0324-D359-50DB0A735BF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93A0DCE-9870-A44F-4CD5-0336FFB732C6}"/>
              </a:ext>
            </a:extLst>
          </p:cNvPr>
          <p:cNvSpPr txBox="1">
            <a:spLocks/>
          </p:cNvSpPr>
          <p:nvPr/>
        </p:nvSpPr>
        <p:spPr bwMode="auto">
          <a:xfrm>
            <a:off x="912285" y="116553"/>
            <a:ext cx="10367430" cy="167489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 patient with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HR-positive, HER2-positive</a:t>
            </a:r>
            <a:r>
              <a:rPr kumimoji="0" lang="en-US" sz="2600" b="1" i="0"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mBC</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receives 6 cycles of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THP</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as first-line induction therapy. Regulatory and reimbursement issues aside, which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maintenance</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regimen would you recommend?</a:t>
            </a:r>
          </a:p>
        </p:txBody>
      </p:sp>
      <p:graphicFrame>
        <p:nvGraphicFramePr>
          <p:cNvPr id="4" name="Chart 3">
            <a:extLst>
              <a:ext uri="{FF2B5EF4-FFF2-40B4-BE49-F238E27FC236}">
                <a16:creationId xmlns:a16="http://schemas.microsoft.com/office/drawing/2014/main" id="{608C7A86-97DA-2C24-F5F0-4065AADF7180}"/>
              </a:ext>
            </a:extLst>
          </p:cNvPr>
          <p:cNvGraphicFramePr/>
          <p:nvPr/>
        </p:nvGraphicFramePr>
        <p:xfrm>
          <a:off x="381000" y="2480547"/>
          <a:ext cx="10973858" cy="185236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005D03F3-0EF0-2AFD-C343-75A4D6F77B5A}"/>
              </a:ext>
            </a:extLst>
          </p:cNvPr>
          <p:cNvSpPr txBox="1">
            <a:spLocks/>
          </p:cNvSpPr>
          <p:nvPr/>
        </p:nvSpPr>
        <p:spPr bwMode="auto">
          <a:xfrm>
            <a:off x="912285" y="1722864"/>
            <a:ext cx="11279715"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432FF"/>
                </a:solidFill>
                <a:effectLst/>
                <a:uLnTx/>
                <a:uFillTx/>
                <a:latin typeface="Calibri" panose="020F0502020204030204" pitchFamily="34" charset="0"/>
                <a:ea typeface="MS PGothic" pitchFamily="34" charset="-128"/>
                <a:cs typeface="Calibri" panose="020F0502020204030204" pitchFamily="34" charset="0"/>
              </a:rPr>
              <a:t>Age 65, PS 0</a:t>
            </a:r>
          </a:p>
        </p:txBody>
      </p:sp>
      <p:graphicFrame>
        <p:nvGraphicFramePr>
          <p:cNvPr id="10" name="Chart 9">
            <a:extLst>
              <a:ext uri="{FF2B5EF4-FFF2-40B4-BE49-F238E27FC236}">
                <a16:creationId xmlns:a16="http://schemas.microsoft.com/office/drawing/2014/main" id="{9EFD32F7-15DC-95B0-FC39-4C0F4C1C7105}"/>
              </a:ext>
            </a:extLst>
          </p:cNvPr>
          <p:cNvGraphicFramePr/>
          <p:nvPr/>
        </p:nvGraphicFramePr>
        <p:xfrm>
          <a:off x="381000" y="4692268"/>
          <a:ext cx="10973858" cy="1735812"/>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0BDFDD01-1E1E-792A-239E-A30FACB07B64}"/>
              </a:ext>
            </a:extLst>
          </p:cNvPr>
          <p:cNvSpPr txBox="1">
            <a:spLocks/>
          </p:cNvSpPr>
          <p:nvPr/>
        </p:nvSpPr>
        <p:spPr bwMode="auto">
          <a:xfrm>
            <a:off x="912285" y="2133600"/>
            <a:ext cx="11279715"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Achieved a complete response: </a:t>
            </a:r>
          </a:p>
        </p:txBody>
      </p:sp>
      <p:sp>
        <p:nvSpPr>
          <p:cNvPr id="6" name="TextBox 5">
            <a:extLst>
              <a:ext uri="{FF2B5EF4-FFF2-40B4-BE49-F238E27FC236}">
                <a16:creationId xmlns:a16="http://schemas.microsoft.com/office/drawing/2014/main" id="{6789D5C8-46C4-45FD-E542-982540DC4861}"/>
              </a:ext>
            </a:extLst>
          </p:cNvPr>
          <p:cNvSpPr txBox="1"/>
          <p:nvPr/>
        </p:nvSpPr>
        <p:spPr>
          <a:xfrm>
            <a:off x="762000" y="6101039"/>
            <a:ext cx="9829800" cy="3231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HP/ET/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abemaciclib</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DXd</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7" name="Title 1">
            <a:extLst>
              <a:ext uri="{FF2B5EF4-FFF2-40B4-BE49-F238E27FC236}">
                <a16:creationId xmlns:a16="http://schemas.microsoft.com/office/drawing/2014/main" id="{9F1261DF-CD0C-8A57-FA1A-0DE9B82C2D12}"/>
              </a:ext>
            </a:extLst>
          </p:cNvPr>
          <p:cNvSpPr txBox="1">
            <a:spLocks/>
          </p:cNvSpPr>
          <p:nvPr/>
        </p:nvSpPr>
        <p:spPr bwMode="auto">
          <a:xfrm>
            <a:off x="912285" y="4345321"/>
            <a:ext cx="11279715"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Achieved a partial response: </a:t>
            </a:r>
          </a:p>
        </p:txBody>
      </p:sp>
      <p:sp>
        <p:nvSpPr>
          <p:cNvPr id="8" name="TextBox 7">
            <a:extLst>
              <a:ext uri="{FF2B5EF4-FFF2-40B4-BE49-F238E27FC236}">
                <a16:creationId xmlns:a16="http://schemas.microsoft.com/office/drawing/2014/main" id="{C626B7EC-74A7-34CB-9892-62EE3230965C}"/>
              </a:ext>
            </a:extLst>
          </p:cNvPr>
          <p:cNvSpPr txBox="1"/>
          <p:nvPr/>
        </p:nvSpPr>
        <p:spPr>
          <a:xfrm>
            <a:off x="762000" y="3971156"/>
            <a:ext cx="9829800" cy="3231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HP/ET/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abemaciclib</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2287099359"/>
      </p:ext>
    </p:extLst>
  </p:cSld>
  <p:clrMapOvr>
    <a:masterClrMapping/>
  </p:clrMapOvr>
  <p:transition spd="slow" advClick="0"/>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C9A1B-CB47-FD10-7049-54D271E3BF8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FD372DB-A701-DF5E-18DC-40DFCB5ECDDE}"/>
              </a:ext>
            </a:extLst>
          </p:cNvPr>
          <p:cNvSpPr txBox="1">
            <a:spLocks/>
          </p:cNvSpPr>
          <p:nvPr/>
        </p:nvSpPr>
        <p:spPr bwMode="auto">
          <a:xfrm>
            <a:off x="912285" y="116553"/>
            <a:ext cx="10367430" cy="143101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 patient with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HR-positive, HER2-positive</a:t>
            </a:r>
            <a:r>
              <a:rPr kumimoji="0" lang="en-US" sz="2600" b="1" i="0"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mBC</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receives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T-</a:t>
            </a:r>
            <a:r>
              <a:rPr kumimoji="0" lang="en-US" sz="2600" b="1" i="0" u="sng"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DXd</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t>
            </a:r>
            <a:r>
              <a:rPr kumimoji="0" lang="en-US" sz="2600" b="1" i="0" u="sng"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pertuzumab</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as first-line induction therapy. Regulatory and reimbursement issues aside, which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maintenance</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regimen would you recommend?</a:t>
            </a:r>
          </a:p>
        </p:txBody>
      </p:sp>
      <p:graphicFrame>
        <p:nvGraphicFramePr>
          <p:cNvPr id="4" name="Chart 3">
            <a:extLst>
              <a:ext uri="{FF2B5EF4-FFF2-40B4-BE49-F238E27FC236}">
                <a16:creationId xmlns:a16="http://schemas.microsoft.com/office/drawing/2014/main" id="{4A9FD871-550E-23A2-5A3E-3EE64D8654BF}"/>
              </a:ext>
            </a:extLst>
          </p:cNvPr>
          <p:cNvGraphicFramePr/>
          <p:nvPr/>
        </p:nvGraphicFramePr>
        <p:xfrm>
          <a:off x="381000" y="2378342"/>
          <a:ext cx="10973858" cy="316026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C75A197B-FE03-A372-85AE-3827F1A3FFCF}"/>
              </a:ext>
            </a:extLst>
          </p:cNvPr>
          <p:cNvSpPr txBox="1">
            <a:spLocks/>
          </p:cNvSpPr>
          <p:nvPr/>
        </p:nvSpPr>
        <p:spPr bwMode="auto">
          <a:xfrm>
            <a:off x="912285" y="1514330"/>
            <a:ext cx="11279715"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432FF"/>
                </a:solidFill>
                <a:effectLst/>
                <a:uLnTx/>
                <a:uFillTx/>
                <a:latin typeface="Calibri" panose="020F0502020204030204" pitchFamily="34" charset="0"/>
                <a:ea typeface="MS PGothic" pitchFamily="34" charset="-128"/>
                <a:cs typeface="Calibri" panose="020F0502020204030204" pitchFamily="34" charset="0"/>
              </a:rPr>
              <a:t>Age 65, PS 0</a:t>
            </a:r>
          </a:p>
        </p:txBody>
      </p:sp>
      <p:sp>
        <p:nvSpPr>
          <p:cNvPr id="5" name="Title 1">
            <a:extLst>
              <a:ext uri="{FF2B5EF4-FFF2-40B4-BE49-F238E27FC236}">
                <a16:creationId xmlns:a16="http://schemas.microsoft.com/office/drawing/2014/main" id="{A7B52DB2-6421-D2E2-1E4E-7B1BC1F95EB9}"/>
              </a:ext>
            </a:extLst>
          </p:cNvPr>
          <p:cNvSpPr txBox="1">
            <a:spLocks/>
          </p:cNvSpPr>
          <p:nvPr/>
        </p:nvSpPr>
        <p:spPr bwMode="auto">
          <a:xfrm>
            <a:off x="912285" y="2031396"/>
            <a:ext cx="11279715"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Achieved a complete response: </a:t>
            </a:r>
          </a:p>
        </p:txBody>
      </p:sp>
      <p:sp>
        <p:nvSpPr>
          <p:cNvPr id="6" name="TextBox 5">
            <a:extLst>
              <a:ext uri="{FF2B5EF4-FFF2-40B4-BE49-F238E27FC236}">
                <a16:creationId xmlns:a16="http://schemas.microsoft.com/office/drawing/2014/main" id="{64120FF3-B6B3-995E-CA37-F2B3D38BD417}"/>
              </a:ext>
            </a:extLst>
          </p:cNvPr>
          <p:cNvSpPr txBox="1"/>
          <p:nvPr/>
        </p:nvSpPr>
        <p:spPr>
          <a:xfrm>
            <a:off x="762000" y="5538612"/>
            <a:ext cx="9829800" cy="3231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DXd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pertuzumab</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/ET</a:t>
            </a:r>
          </a:p>
        </p:txBody>
      </p:sp>
    </p:spTree>
    <p:extLst>
      <p:ext uri="{BB962C8B-B14F-4D97-AF65-F5344CB8AC3E}">
        <p14:creationId xmlns:p14="http://schemas.microsoft.com/office/powerpoint/2010/main" val="1345845475"/>
      </p:ext>
    </p:extLst>
  </p:cSld>
  <p:clrMapOvr>
    <a:masterClrMapping/>
  </p:clrMapOvr>
  <p:transition spd="slow" advClick="0"/>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C9A1B-CB47-FD10-7049-54D271E3BF8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FD372DB-A701-DF5E-18DC-40DFCB5ECDDE}"/>
              </a:ext>
            </a:extLst>
          </p:cNvPr>
          <p:cNvSpPr txBox="1">
            <a:spLocks/>
          </p:cNvSpPr>
          <p:nvPr/>
        </p:nvSpPr>
        <p:spPr bwMode="auto">
          <a:xfrm>
            <a:off x="912285" y="116553"/>
            <a:ext cx="10367430" cy="143101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 patient with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HR-positive, HER2-positive</a:t>
            </a:r>
            <a:r>
              <a:rPr kumimoji="0" lang="en-US" sz="2600" b="1" i="0"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mBC</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receives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T-</a:t>
            </a:r>
            <a:r>
              <a:rPr kumimoji="0" lang="en-US" sz="2600" b="1" i="0" u="sng"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DXd</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t>
            </a:r>
            <a:r>
              <a:rPr kumimoji="0" lang="en-US" sz="2600" b="1" i="0" u="sng"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pertuzumab</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as first-line induction therapy. Regulatory and reimbursement issues aside, which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maintenance</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regimen would you recommend?</a:t>
            </a:r>
          </a:p>
        </p:txBody>
      </p:sp>
      <p:graphicFrame>
        <p:nvGraphicFramePr>
          <p:cNvPr id="4" name="Chart 3">
            <a:extLst>
              <a:ext uri="{FF2B5EF4-FFF2-40B4-BE49-F238E27FC236}">
                <a16:creationId xmlns:a16="http://schemas.microsoft.com/office/drawing/2014/main" id="{4A9FD871-550E-23A2-5A3E-3EE64D8654BF}"/>
              </a:ext>
            </a:extLst>
          </p:cNvPr>
          <p:cNvGraphicFramePr/>
          <p:nvPr/>
        </p:nvGraphicFramePr>
        <p:xfrm>
          <a:off x="381000" y="2378342"/>
          <a:ext cx="10973858" cy="316026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C75A197B-FE03-A372-85AE-3827F1A3FFCF}"/>
              </a:ext>
            </a:extLst>
          </p:cNvPr>
          <p:cNvSpPr txBox="1">
            <a:spLocks/>
          </p:cNvSpPr>
          <p:nvPr/>
        </p:nvSpPr>
        <p:spPr bwMode="auto">
          <a:xfrm>
            <a:off x="912285" y="1514330"/>
            <a:ext cx="11279715"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432FF"/>
                </a:solidFill>
                <a:effectLst/>
                <a:uLnTx/>
                <a:uFillTx/>
                <a:latin typeface="Calibri" panose="020F0502020204030204" pitchFamily="34" charset="0"/>
                <a:ea typeface="MS PGothic" pitchFamily="34" charset="-128"/>
                <a:cs typeface="Calibri" panose="020F0502020204030204" pitchFamily="34" charset="0"/>
              </a:rPr>
              <a:t>Age 65, PS 0</a:t>
            </a:r>
          </a:p>
        </p:txBody>
      </p:sp>
      <p:sp>
        <p:nvSpPr>
          <p:cNvPr id="5" name="Title 1">
            <a:extLst>
              <a:ext uri="{FF2B5EF4-FFF2-40B4-BE49-F238E27FC236}">
                <a16:creationId xmlns:a16="http://schemas.microsoft.com/office/drawing/2014/main" id="{A7B52DB2-6421-D2E2-1E4E-7B1BC1F95EB9}"/>
              </a:ext>
            </a:extLst>
          </p:cNvPr>
          <p:cNvSpPr txBox="1">
            <a:spLocks/>
          </p:cNvSpPr>
          <p:nvPr/>
        </p:nvSpPr>
        <p:spPr bwMode="auto">
          <a:xfrm>
            <a:off x="912285" y="2031396"/>
            <a:ext cx="11279715"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Achieved a partial response: </a:t>
            </a:r>
          </a:p>
        </p:txBody>
      </p:sp>
      <p:sp>
        <p:nvSpPr>
          <p:cNvPr id="6" name="TextBox 5">
            <a:extLst>
              <a:ext uri="{FF2B5EF4-FFF2-40B4-BE49-F238E27FC236}">
                <a16:creationId xmlns:a16="http://schemas.microsoft.com/office/drawing/2014/main" id="{64120FF3-B6B3-995E-CA37-F2B3D38BD417}"/>
              </a:ext>
            </a:extLst>
          </p:cNvPr>
          <p:cNvSpPr txBox="1"/>
          <p:nvPr/>
        </p:nvSpPr>
        <p:spPr>
          <a:xfrm>
            <a:off x="762000" y="5538612"/>
            <a:ext cx="9829800" cy="3231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DXd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/P/ET; 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DXd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pertuzumab</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/ET</a:t>
            </a:r>
          </a:p>
        </p:txBody>
      </p:sp>
    </p:spTree>
    <p:extLst>
      <p:ext uri="{BB962C8B-B14F-4D97-AF65-F5344CB8AC3E}">
        <p14:creationId xmlns:p14="http://schemas.microsoft.com/office/powerpoint/2010/main" val="1659798904"/>
      </p:ext>
    </p:extLst>
  </p:cSld>
  <p:clrMapOvr>
    <a:masterClrMapping/>
  </p:clrMapOvr>
  <p:transition spd="slow" advClick="0"/>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E7B676-A1C6-D0CB-F21C-B92E5C3433A7}"/>
              </a:ext>
            </a:extLst>
          </p:cNvPr>
          <p:cNvSpPr txBox="1">
            <a:spLocks/>
          </p:cNvSpPr>
          <p:nvPr/>
        </p:nvSpPr>
        <p:spPr bwMode="auto">
          <a:xfrm>
            <a:off x="912285" y="14159"/>
            <a:ext cx="10670115" cy="180048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Other than palbociclib, would you use any other CDK4/6 inhibitor in combination with maintenance HER2-targeted therapy and endocrine therapy after induction treatment for HR-positive, HER2-positive </a:t>
            </a:r>
            <a:r>
              <a:rPr kumimoji="0" lang="en-US" sz="28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mBC</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t>
            </a:r>
          </a:p>
        </p:txBody>
      </p:sp>
      <p:graphicFrame>
        <p:nvGraphicFramePr>
          <p:cNvPr id="4" name="Chart 3">
            <a:extLst>
              <a:ext uri="{FF2B5EF4-FFF2-40B4-BE49-F238E27FC236}">
                <a16:creationId xmlns:a16="http://schemas.microsoft.com/office/drawing/2014/main" id="{329D8E00-0668-F4BF-0DB0-95E6B76F95F9}"/>
              </a:ext>
            </a:extLst>
          </p:cNvPr>
          <p:cNvGraphicFramePr/>
          <p:nvPr/>
        </p:nvGraphicFramePr>
        <p:xfrm>
          <a:off x="0" y="1676400"/>
          <a:ext cx="11101892" cy="4267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34754135"/>
      </p:ext>
    </p:extLst>
  </p:cSld>
  <p:clrMapOvr>
    <a:masterClrMapping/>
  </p:clrMapOvr>
  <p:transition spd="slow" advClick="0"/>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2CCBF-DB26-7557-0C45-0595FA62521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5DD113F-5AB7-7BB8-0775-BA7B378654EE}"/>
              </a:ext>
            </a:extLst>
          </p:cNvPr>
          <p:cNvSpPr txBox="1">
            <a:spLocks/>
          </p:cNvSpPr>
          <p:nvPr/>
        </p:nvSpPr>
        <p:spPr bwMode="auto">
          <a:xfrm>
            <a:off x="912285" y="180719"/>
            <a:ext cx="10974915" cy="180048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 65-year-old patient with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HR-positive, HER2-positive</a:t>
            </a:r>
            <a:r>
              <a:rPr kumimoji="0" lang="en-US" sz="2600" b="1" i="0"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mBC</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receives 6 cycles of THP as first-line induction therapy followed by HP/ET/palbociclib but develops asymptomatic moderate neutropenia (ANC = 750/µL) while receiving maintenance therapy. Regulatory and reimbursement issues aside, what would be your next course of action?</a:t>
            </a:r>
          </a:p>
        </p:txBody>
      </p:sp>
      <p:graphicFrame>
        <p:nvGraphicFramePr>
          <p:cNvPr id="4" name="Chart 3">
            <a:extLst>
              <a:ext uri="{FF2B5EF4-FFF2-40B4-BE49-F238E27FC236}">
                <a16:creationId xmlns:a16="http://schemas.microsoft.com/office/drawing/2014/main" id="{A3D750ED-D27E-4D6C-C36C-B820C70DDEEE}"/>
              </a:ext>
            </a:extLst>
          </p:cNvPr>
          <p:cNvGraphicFramePr/>
          <p:nvPr/>
        </p:nvGraphicFramePr>
        <p:xfrm>
          <a:off x="549870" y="2085719"/>
          <a:ext cx="11101892" cy="38100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DC98D2A4-382C-092B-716E-B6B44EBCB913}"/>
              </a:ext>
            </a:extLst>
          </p:cNvPr>
          <p:cNvSpPr txBox="1"/>
          <p:nvPr/>
        </p:nvSpPr>
        <p:spPr>
          <a:xfrm>
            <a:off x="685800" y="5878992"/>
            <a:ext cx="9829800" cy="55399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ANC can run low on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palbo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but does not appear to increase infection, I would use lower threshold such as ANC &lt; 500; Reduce dose and also change schedule</a:t>
            </a:r>
          </a:p>
        </p:txBody>
      </p:sp>
    </p:spTree>
    <p:extLst>
      <p:ext uri="{BB962C8B-B14F-4D97-AF65-F5344CB8AC3E}">
        <p14:creationId xmlns:p14="http://schemas.microsoft.com/office/powerpoint/2010/main" val="4180530165"/>
      </p:ext>
    </p:extLst>
  </p:cSld>
  <p:clrMapOvr>
    <a:masterClrMapping/>
  </p:clrMapOvr>
  <p:transition spd="slow" advClick="0"/>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2CCBF-DB26-7557-0C45-0595FA62521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5DD113F-5AB7-7BB8-0775-BA7B378654EE}"/>
              </a:ext>
            </a:extLst>
          </p:cNvPr>
          <p:cNvSpPr txBox="1">
            <a:spLocks/>
          </p:cNvSpPr>
          <p:nvPr/>
        </p:nvSpPr>
        <p:spPr bwMode="auto">
          <a:xfrm>
            <a:off x="912285" y="180719"/>
            <a:ext cx="10593915" cy="164808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 patient with de novo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HR-positive, HER2-positive</a:t>
            </a:r>
            <a:r>
              <a:rPr kumimoji="0" lang="en-US" sz="2600" b="1" i="0"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mBC</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is receiving first-line T-</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DXd</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and </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pertuzumab</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with response and reasonably good tolerability. Regulatory and reimbursement issues aside, what would be your most likely approach to maintenance therapy?</a:t>
            </a:r>
          </a:p>
        </p:txBody>
      </p:sp>
      <p:graphicFrame>
        <p:nvGraphicFramePr>
          <p:cNvPr id="4" name="Chart 3">
            <a:extLst>
              <a:ext uri="{FF2B5EF4-FFF2-40B4-BE49-F238E27FC236}">
                <a16:creationId xmlns:a16="http://schemas.microsoft.com/office/drawing/2014/main" id="{A3D750ED-D27E-4D6C-C36C-B820C70DDEEE}"/>
              </a:ext>
            </a:extLst>
          </p:cNvPr>
          <p:cNvGraphicFramePr/>
          <p:nvPr/>
        </p:nvGraphicFramePr>
        <p:xfrm>
          <a:off x="549870" y="2085719"/>
          <a:ext cx="11101892" cy="38100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DC98D2A4-382C-092B-716E-B6B44EBCB913}"/>
              </a:ext>
            </a:extLst>
          </p:cNvPr>
          <p:cNvSpPr txBox="1"/>
          <p:nvPr/>
        </p:nvSpPr>
        <p:spPr>
          <a:xfrm>
            <a:off x="685800" y="5878992"/>
            <a:ext cx="9829800" cy="3231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AI alone plus or </a:t>
            </a:r>
            <a:r>
              <a:rPr kumimoji="0" lang="en-US" sz="15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minus palbociclib;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Depends on patient age, comorbidities, burden of disease and degree of response</a:t>
            </a:r>
          </a:p>
        </p:txBody>
      </p:sp>
    </p:spTree>
    <p:extLst>
      <p:ext uri="{BB962C8B-B14F-4D97-AF65-F5344CB8AC3E}">
        <p14:creationId xmlns:p14="http://schemas.microsoft.com/office/powerpoint/2010/main" val="886677327"/>
      </p:ext>
    </p:extLst>
  </p:cSld>
  <p:clrMapOvr>
    <a:masterClrMapping/>
  </p:clrMapOvr>
  <p:transition spd="slow" advClick="0"/>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39.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KPI_HAS_CHART" val="false"/>
</p:tagLst>
</file>

<file path=ppt/tags/tag41.xml><?xml version="1.0" encoding="utf-8"?>
<p:tagLst xmlns:a="http://schemas.openxmlformats.org/drawingml/2006/main" xmlns:r="http://schemas.openxmlformats.org/officeDocument/2006/relationships" xmlns:p="http://schemas.openxmlformats.org/presentationml/2006/main">
  <p:tag name="KPI_HAS_CHART" val="false"/>
</p:tagLst>
</file>

<file path=ppt/tags/tag42.xml><?xml version="1.0" encoding="utf-8"?>
<p:tagLst xmlns:a="http://schemas.openxmlformats.org/drawingml/2006/main" xmlns:r="http://schemas.openxmlformats.org/officeDocument/2006/relationships" xmlns:p="http://schemas.openxmlformats.org/presentationml/2006/main">
  <p:tag name="KPI_HAS_CHART" val="false"/>
</p:tagLst>
</file>

<file path=ppt/tags/tag43.xml><?xml version="1.0" encoding="utf-8"?>
<p:tagLst xmlns:a="http://schemas.openxmlformats.org/drawingml/2006/main" xmlns:r="http://schemas.openxmlformats.org/officeDocument/2006/relationships" xmlns:p="http://schemas.openxmlformats.org/presentationml/2006/main">
  <p:tag name="KPI_HAS_CHART" val="false"/>
</p:tagLst>
</file>

<file path=ppt/tags/tag44.xml><?xml version="1.0" encoding="utf-8"?>
<p:tagLst xmlns:a="http://schemas.openxmlformats.org/drawingml/2006/main" xmlns:r="http://schemas.openxmlformats.org/officeDocument/2006/relationships" xmlns:p="http://schemas.openxmlformats.org/presentationml/2006/main">
  <p:tag name="KPI_HAS_CHART" val="false"/>
</p:tagLst>
</file>

<file path=ppt/tags/tag45.xml><?xml version="1.0" encoding="utf-8"?>
<p:tagLst xmlns:a="http://schemas.openxmlformats.org/drawingml/2006/main" xmlns:r="http://schemas.openxmlformats.org/officeDocument/2006/relationships" xmlns:p="http://schemas.openxmlformats.org/presentationml/2006/main">
  <p:tag name="KPI_HAS_CHART" val="false"/>
</p:tagLst>
</file>

<file path=ppt/tags/tag46.xml><?xml version="1.0" encoding="utf-8"?>
<p:tagLst xmlns:a="http://schemas.openxmlformats.org/drawingml/2006/main" xmlns:r="http://schemas.openxmlformats.org/officeDocument/2006/relationships" xmlns:p="http://schemas.openxmlformats.org/presentationml/2006/main">
  <p:tag name="KPI_HAS_CHART" val="false"/>
</p:tagLst>
</file>

<file path=ppt/tags/tag47.xml><?xml version="1.0" encoding="utf-8"?>
<p:tagLst xmlns:a="http://schemas.openxmlformats.org/drawingml/2006/main" xmlns:r="http://schemas.openxmlformats.org/officeDocument/2006/relationships" xmlns:p="http://schemas.openxmlformats.org/presentationml/2006/main">
  <p:tag name="KPI_HAS_CHART" val="false"/>
</p:tagLst>
</file>

<file path=ppt/tags/tag48.xml><?xml version="1.0" encoding="utf-8"?>
<p:tagLst xmlns:a="http://schemas.openxmlformats.org/drawingml/2006/main" xmlns:r="http://schemas.openxmlformats.org/officeDocument/2006/relationships" xmlns:p="http://schemas.openxmlformats.org/presentationml/2006/main">
  <p:tag name="KPI_HAS_CHART" val="false"/>
</p:tagLst>
</file>

<file path=ppt/tags/tag49.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0.xml><?xml version="1.0" encoding="utf-8"?>
<p:tagLst xmlns:a="http://schemas.openxmlformats.org/drawingml/2006/main" xmlns:r="http://schemas.openxmlformats.org/officeDocument/2006/relationships" xmlns:p="http://schemas.openxmlformats.org/presentationml/2006/main">
  <p:tag name="KPI_HAS_CHART" val="false"/>
</p:tagLst>
</file>

<file path=ppt/tags/tag51.xml><?xml version="1.0" encoding="utf-8"?>
<p:tagLst xmlns:a="http://schemas.openxmlformats.org/drawingml/2006/main" xmlns:r="http://schemas.openxmlformats.org/officeDocument/2006/relationships" xmlns:p="http://schemas.openxmlformats.org/presentationml/2006/main">
  <p:tag name="KPI_HAS_CHART" val="false"/>
</p:tagLst>
</file>

<file path=ppt/tags/tag52.xml><?xml version="1.0" encoding="utf-8"?>
<p:tagLst xmlns:a="http://schemas.openxmlformats.org/drawingml/2006/main" xmlns:r="http://schemas.openxmlformats.org/officeDocument/2006/relationships" xmlns:p="http://schemas.openxmlformats.org/presentationml/2006/main">
  <p:tag name="KPI_HAS_CHART" val="false"/>
</p:tagLst>
</file>

<file path=ppt/tags/tag53.xml><?xml version="1.0" encoding="utf-8"?>
<p:tagLst xmlns:a="http://schemas.openxmlformats.org/drawingml/2006/main" xmlns:r="http://schemas.openxmlformats.org/officeDocument/2006/relationships" xmlns:p="http://schemas.openxmlformats.org/presentationml/2006/main">
  <p:tag name="KPI_HAS_CHART" val="false"/>
</p:tagLst>
</file>

<file path=ppt/tags/tag54.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FIDE 16:9 template">
  <a:themeElements>
    <a:clrScheme name="i-ONE Breast">
      <a:dk1>
        <a:srgbClr val="223341"/>
      </a:dk1>
      <a:lt1>
        <a:srgbClr val="FFFFFF"/>
      </a:lt1>
      <a:dk2>
        <a:srgbClr val="223341"/>
      </a:dk2>
      <a:lt2>
        <a:srgbClr val="FFFFFF"/>
      </a:lt2>
      <a:accent1>
        <a:srgbClr val="436582"/>
      </a:accent1>
      <a:accent2>
        <a:srgbClr val="1185AA"/>
      </a:accent2>
      <a:accent3>
        <a:srgbClr val="A271B0"/>
      </a:accent3>
      <a:accent4>
        <a:srgbClr val="53335C"/>
      </a:accent4>
      <a:accent5>
        <a:srgbClr val="298A49"/>
      </a:accent5>
      <a:accent6>
        <a:srgbClr val="D41F6A"/>
      </a:accent6>
      <a:hlink>
        <a:srgbClr val="E67225"/>
      </a:hlink>
      <a:folHlink>
        <a:srgbClr val="E6722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marL="266400" indent="-266400" algn="l">
          <a:spcBef>
            <a:spcPts val="1200"/>
          </a:spcBef>
          <a:buClr>
            <a:schemeClr val="accent3"/>
          </a:buClr>
          <a:buFont typeface="Arial" panose="020B0604020202020204" pitchFamily="34" charset="0"/>
          <a:buChar char="•"/>
          <a:defRPr sz="2400" dirty="0" err="1" smtClean="0">
            <a:solidFill>
              <a:srgbClr val="223341"/>
            </a:solidFill>
            <a:latin typeface="+mn-lt"/>
          </a:defRPr>
        </a:defPPr>
      </a:lstStyle>
    </a:txDef>
  </a:objectDefaults>
  <a:extraClrSchemeLst>
    <a:extraClrScheme>
      <a:clrScheme name="3_Blank Presentation 1">
        <a:dk1>
          <a:srgbClr val="000000"/>
        </a:dk1>
        <a:lt1>
          <a:srgbClr val="FFFFFF"/>
        </a:lt1>
        <a:dk2>
          <a:srgbClr val="2A8DBA"/>
        </a:dk2>
        <a:lt2>
          <a:srgbClr val="B5B5B5"/>
        </a:lt2>
        <a:accent1>
          <a:srgbClr val="2A8DBA"/>
        </a:accent1>
        <a:accent2>
          <a:srgbClr val="60B4DA"/>
        </a:accent2>
        <a:accent3>
          <a:srgbClr val="FFFFFF"/>
        </a:accent3>
        <a:accent4>
          <a:srgbClr val="000000"/>
        </a:accent4>
        <a:accent5>
          <a:srgbClr val="ACC5D9"/>
        </a:accent5>
        <a:accent6>
          <a:srgbClr val="56A3C5"/>
        </a:accent6>
        <a:hlink>
          <a:srgbClr val="ABD7EB"/>
        </a:hlink>
        <a:folHlink>
          <a:srgbClr val="2A8DBA"/>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840281"/>
        </a:dk2>
        <a:lt2>
          <a:srgbClr val="B5B5B5"/>
        </a:lt2>
        <a:accent1>
          <a:srgbClr val="840281"/>
        </a:accent1>
        <a:accent2>
          <a:srgbClr val="B878B2"/>
        </a:accent2>
        <a:accent3>
          <a:srgbClr val="FFFFFF"/>
        </a:accent3>
        <a:accent4>
          <a:srgbClr val="000000"/>
        </a:accent4>
        <a:accent5>
          <a:srgbClr val="C2AAC1"/>
        </a:accent5>
        <a:accent6>
          <a:srgbClr val="A66CA1"/>
        </a:accent6>
        <a:hlink>
          <a:srgbClr val="D9B7D6"/>
        </a:hlink>
        <a:folHlink>
          <a:srgbClr val="840281"/>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549117"/>
        </a:dk2>
        <a:lt2>
          <a:srgbClr val="B5B5B5"/>
        </a:lt2>
        <a:accent1>
          <a:srgbClr val="549117"/>
        </a:accent1>
        <a:accent2>
          <a:srgbClr val="52BE08"/>
        </a:accent2>
        <a:accent3>
          <a:srgbClr val="FFFFFF"/>
        </a:accent3>
        <a:accent4>
          <a:srgbClr val="000000"/>
        </a:accent4>
        <a:accent5>
          <a:srgbClr val="B3C7AB"/>
        </a:accent5>
        <a:accent6>
          <a:srgbClr val="49AC06"/>
        </a:accent6>
        <a:hlink>
          <a:srgbClr val="7FDC22"/>
        </a:hlink>
        <a:folHlink>
          <a:srgbClr val="549117"/>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NORMAL SLIDES">
  <a:themeElements>
    <a:clrScheme name="Custom 4">
      <a:dk1>
        <a:srgbClr val="6A6C6D"/>
      </a:dk1>
      <a:lt1>
        <a:srgbClr val="FFFFFF"/>
      </a:lt1>
      <a:dk2>
        <a:srgbClr val="064AA7"/>
      </a:dk2>
      <a:lt2>
        <a:srgbClr val="FC8730"/>
      </a:lt2>
      <a:accent1>
        <a:srgbClr val="BAA390"/>
      </a:accent1>
      <a:accent2>
        <a:srgbClr val="64B781"/>
      </a:accent2>
      <a:accent3>
        <a:srgbClr val="884E96"/>
      </a:accent3>
      <a:accent4>
        <a:srgbClr val="8D8E99"/>
      </a:accent4>
      <a:accent5>
        <a:srgbClr val="E84E4B"/>
      </a:accent5>
      <a:accent6>
        <a:srgbClr val="C1447D"/>
      </a:accent6>
      <a:hlink>
        <a:srgbClr val="FC8730"/>
      </a:hlink>
      <a:folHlink>
        <a:srgbClr val="FC8730"/>
      </a:folHlink>
    </a:clrScheme>
    <a:fontScheme name="Online Deck Rebr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eneric Template">
  <a:themeElements>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mn-lt"/>
          </a:defRPr>
        </a:defPPr>
      </a:lstStyle>
    </a:txDef>
  </a:objectDefaults>
  <a:extraClrSchemeLst/>
  <a:extLst>
    <a:ext uri="{05A4C25C-085E-4340-85A3-A5531E510DB2}">
      <thm15:themeFamily xmlns:thm15="http://schemas.microsoft.com/office/thememl/2012/main" name="SlideTemplate_Medscape_Widescreen (16_9).pptx" id="{89B78FEA-BB2D-49FF-9CED-C5481AD03CFB}" vid="{AA5116FE-FF0E-4591-B069-57C6A6964D9F}"/>
    </a:ext>
  </a:extLst>
</a:theme>
</file>

<file path=ppt/theme/theme5.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P-Roundtable-slides" id="{5515A9BD-17B3-E84F-AE97-C65BE3763257}" vid="{92D47364-DB35-4346-9869-0318E5D4A077}"/>
    </a:ext>
  </a:extLst>
</a:theme>
</file>

<file path=ppt/theme/theme6.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UCSF Contemporary Pattern 1">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9.xml><?xml version="1.0" encoding="utf-8"?>
<a:theme xmlns:a="http://schemas.openxmlformats.org/drawingml/2006/main" name="2_Cover Slides">
  <a:themeElements>
    <a:clrScheme name="Custom 4">
      <a:dk1>
        <a:srgbClr val="58595B"/>
      </a:dk1>
      <a:lt1>
        <a:sysClr val="window" lastClr="FFFFFF"/>
      </a:lt1>
      <a:dk2>
        <a:srgbClr val="03173E"/>
      </a:dk2>
      <a:lt2>
        <a:srgbClr val="D9D9D6"/>
      </a:lt2>
      <a:accent1>
        <a:srgbClr val="03173E"/>
      </a:accent1>
      <a:accent2>
        <a:srgbClr val="ED8B00"/>
      </a:accent2>
      <a:accent3>
        <a:srgbClr val="58595B"/>
      </a:accent3>
      <a:accent4>
        <a:srgbClr val="BBBCBC"/>
      </a:accent4>
      <a:accent5>
        <a:srgbClr val="0087CA"/>
      </a:accent5>
      <a:accent6>
        <a:srgbClr val="63B1BA"/>
      </a:accent6>
      <a:hlink>
        <a:srgbClr val="00558C"/>
      </a:hlink>
      <a:folHlink>
        <a:srgbClr val="0055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marL="0" indent="0" algn="l">
          <a:spcBef>
            <a:spcPts val="0"/>
          </a:spcBef>
          <a:buFont typeface="Arial"/>
          <a:buNone/>
          <a:defRPr sz="2400" b="1" dirty="0" smtClean="0">
            <a:solidFill>
              <a:srgbClr val="00164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CA Healthcare Theme" id="{FDD82C39-F45F-41D3-A6DF-5DD711C2460A}" vid="{7EE04C3A-D4AC-4A84-A49E-2384C75E9FF8}"/>
    </a:ext>
  </a:extLst>
</a:theme>
</file>

<file path=docProps/app.xml><?xml version="1.0" encoding="utf-8"?>
<Properties xmlns="http://schemas.openxmlformats.org/officeDocument/2006/extended-properties" xmlns:vt="http://schemas.openxmlformats.org/officeDocument/2006/docPropsVTypes">
  <TotalTime>47983</TotalTime>
  <Words>6643</Words>
  <Application>Microsoft Macintosh PowerPoint</Application>
  <PresentationFormat>Widescreen</PresentationFormat>
  <Paragraphs>622</Paragraphs>
  <Slides>118</Slides>
  <Notes>54</Notes>
  <HiddenSlides>0</HiddenSlides>
  <MMClips>0</MMClips>
  <ScaleCrop>false</ScaleCrop>
  <HeadingPairs>
    <vt:vector size="6" baseType="variant">
      <vt:variant>
        <vt:lpstr>Fonts Used</vt:lpstr>
      </vt:variant>
      <vt:variant>
        <vt:i4>15</vt:i4>
      </vt:variant>
      <vt:variant>
        <vt:lpstr>Theme</vt:lpstr>
      </vt:variant>
      <vt:variant>
        <vt:i4>16</vt:i4>
      </vt:variant>
      <vt:variant>
        <vt:lpstr>Slide Titles</vt:lpstr>
      </vt:variant>
      <vt:variant>
        <vt:i4>118</vt:i4>
      </vt:variant>
    </vt:vector>
  </HeadingPairs>
  <TitlesOfParts>
    <vt:vector size="149" baseType="lpstr">
      <vt:lpstr>ＭＳ Ｐゴシック</vt:lpstr>
      <vt:lpstr>.AppleSystemUIFont</vt:lpstr>
      <vt:lpstr>Arial</vt:lpstr>
      <vt:lpstr>Arial Narrow</vt:lpstr>
      <vt:lpstr>Calibri</vt:lpstr>
      <vt:lpstr>Calibri Light</vt:lpstr>
      <vt:lpstr>Courier New</vt:lpstr>
      <vt:lpstr>Garamond</vt:lpstr>
      <vt:lpstr>Georgia</vt:lpstr>
      <vt:lpstr>Montserrat SemiBold</vt:lpstr>
      <vt:lpstr>Noto Sans Symbols</vt:lpstr>
      <vt:lpstr>Symbol</vt:lpstr>
      <vt:lpstr>Times New Roman</vt:lpstr>
      <vt:lpstr>Verdana</vt:lpstr>
      <vt:lpstr>Wingdings</vt:lpstr>
      <vt:lpstr>3_Default Design</vt:lpstr>
      <vt:lpstr>8_Default Design</vt:lpstr>
      <vt:lpstr>7_Default Design</vt:lpstr>
      <vt:lpstr>2_Generic Template</vt:lpstr>
      <vt:lpstr>2_Office Theme</vt:lpstr>
      <vt:lpstr>2_2022_CCO_Template</vt:lpstr>
      <vt:lpstr>9_Default Design</vt:lpstr>
      <vt:lpstr>UCSF Contemporary Pattern 1</vt:lpstr>
      <vt:lpstr>2_Cover Slides</vt:lpstr>
      <vt:lpstr>1_Default Design</vt:lpstr>
      <vt:lpstr>FIDE 16:9 template</vt:lpstr>
      <vt:lpstr>1_NORMAL SLIDES</vt:lpstr>
      <vt:lpstr>6_Default Design</vt:lpstr>
      <vt:lpstr>10_Default Design</vt:lpstr>
      <vt:lpstr>2_Default Design</vt:lpstr>
      <vt:lpstr>4_Default Design</vt:lpstr>
      <vt:lpstr>What Clinicians Want to Know: First-Line and  Maintenance Therapy for Patients with ER-Positive,  HER2-Positive Metastatic Breast Cancer</vt:lpstr>
      <vt:lpstr>Faculty</vt:lpstr>
      <vt:lpstr>Commercial Support</vt:lpstr>
      <vt:lpstr>Dr Love — Disclosures</vt:lpstr>
      <vt:lpstr>Research To Practice CME Planning Committee Members,  Staff and Reviewers</vt:lpstr>
      <vt:lpstr>Dr Borges — Disclosures</vt:lpstr>
      <vt:lpstr>Dr Krop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Year in Review: Clinical Investigator Perspectives on the  Most Relevant New Datasets and Advances in Oncology</vt:lpstr>
      <vt:lpstr>Year in Review: Clinical Investigator Perspectives on the  Most Relevant New Datasets and Advances in Oncology</vt:lpstr>
      <vt:lpstr>Year in Review: Clinical Investigator Perspectives on the  Most Relevant New Datasets and Advances in Oncology</vt:lpstr>
      <vt:lpstr>Year in Review: Clinical Investigator Perspectives on the  Most Relevant New Datasets and Advances in Oncology</vt:lpstr>
      <vt:lpstr>Grand Rounds</vt:lpstr>
      <vt:lpstr>PowerPoint Presentation</vt:lpstr>
      <vt:lpstr>Thank you for joining us! Please take a moment  to complete the survey currently up on Zoom.  Your feedback is very important to us.  Information on how to obtain CME, ABIM MOC  and ABS credit will be provided at the conclusion  of the activity in the Zoom chat room. Attendees  will also receive an email in 1 to 3 business days  with these instructions.</vt:lpstr>
      <vt:lpstr>What Clinicians Want to Know: First-Line and  Maintenance Therapy for Patients with ER-Positive,  HER2-Positive Metastatic Breast Cancer</vt:lpstr>
      <vt:lpstr>Faculty</vt:lpstr>
      <vt:lpstr>PowerPoint Presentation</vt:lpstr>
      <vt:lpstr>Clinicians in the Audience, Please Complete  the Pre- and Postmeeting Surveys</vt:lpstr>
      <vt:lpstr>PowerPoint Presentation</vt:lpstr>
      <vt:lpstr>Year in Review: Clinical Investigator Perspectives on the  Most Relevant New Datasets and Advances in Oncology</vt:lpstr>
      <vt:lpstr>Year in Review: Clinical Investigator Perspectives on the  Most Relevant New Datasets and Advances in Oncology</vt:lpstr>
      <vt:lpstr>Year in Review: Clinical Investigator Perspectives on the  Most Relevant New Datasets and Advances in Oncology</vt:lpstr>
      <vt:lpstr>Year in Review: Clinical Investigator Perspectives on the  Most Relevant New Datasets and Advances in Oncology</vt:lpstr>
      <vt:lpstr>Grand Rounds</vt:lpstr>
      <vt:lpstr>PowerPoint Presentation</vt:lpstr>
      <vt:lpstr>What Clinicians Want to Know: First-Line and  Maintenance Therapy for Patients with ER-Positive,  HER2-Positive Metastatic Breast Cancer</vt:lpstr>
      <vt:lpstr>Dr Borges — Disclosures</vt:lpstr>
      <vt:lpstr>Dr Krop — Disclosures</vt:lpstr>
      <vt:lpstr>Dr Love — Disclosures</vt:lpstr>
      <vt:lpstr>Commercial Support</vt:lpstr>
      <vt:lpstr>PowerPoint Presentation</vt:lpstr>
      <vt:lpstr>Agenda</vt:lpstr>
      <vt:lpstr>Survey of 50 Community-Based  General Medical Oncologists  </vt:lpstr>
      <vt:lpstr>PowerPoint Presentation</vt:lpstr>
      <vt:lpstr>Agenda</vt:lpstr>
      <vt:lpstr>PowerPoint Presentation</vt:lpstr>
      <vt:lpstr>Changes in Features of Triple-Positive Breast Cancer (TPBC) Compared to ER-Negative, HER2-Positive Disease</vt:lpstr>
      <vt:lpstr>Questions About Biology and Therapeutic Implications</vt:lpstr>
      <vt:lpstr>Questions About Biology and Therapeutic Implications</vt:lpstr>
      <vt:lpstr>Agenda</vt:lpstr>
      <vt:lpstr>PowerPoint Presentation</vt:lpstr>
      <vt:lpstr>PowerPoint Presentation</vt:lpstr>
      <vt:lpstr>Agenda</vt:lpstr>
      <vt:lpstr>Questions About First Line Induction Treatment</vt:lpstr>
      <vt:lpstr>Questions About First Line Induction Treatment</vt:lpstr>
      <vt:lpstr>Phase III CLEOPATRA: Final Progression-Free Survival</vt:lpstr>
      <vt:lpstr>Phase III CLEOPATRA: Final Overall Survival</vt:lpstr>
      <vt:lpstr>Rationale for Pertuzumab and T-DXd Combination Therapy</vt:lpstr>
      <vt:lpstr>Phase III DESTINY-Breast09 Study Design </vt:lpstr>
      <vt:lpstr>Phase III DESTINY-Breast09: Progression-Free Survival  (Blinded Independent Central Review)</vt:lpstr>
      <vt:lpstr>Phase III DESTINY-Breast09: Efficacy </vt:lpstr>
      <vt:lpstr>Phase III DESTINY-Breast09: PFS by HR Status</vt:lpstr>
      <vt:lpstr>Phase III DESTINY-Breast09: Responses by HR Status</vt:lpstr>
      <vt:lpstr>Phase III DESTINY-Breast09: Overall Survival (16% Maturity)</vt:lpstr>
      <vt:lpstr>Phase III DESTINY-Breast09: Common Adverse Events</vt:lpstr>
      <vt:lpstr>Phase III DESTINY-Breast09: Adverse Events of Special Interest</vt:lpstr>
      <vt:lpstr>FDA Approves Fam-Trastuzumab Deruxtecan-nxki with Pertuzumab for Unresectable or Metastatic HER2-Positive Breast Cancer Press Release: December 15, 2025</vt:lpstr>
      <vt:lpstr>PowerPoint Presentation</vt:lpstr>
      <vt:lpstr>PowerPoint Presentation</vt:lpstr>
      <vt:lpstr>PowerPoint Presentation</vt:lpstr>
      <vt:lpstr>Agenda</vt:lpstr>
      <vt:lpstr>PowerPoint Presentation</vt:lpstr>
      <vt:lpstr>PowerPoint Presentation</vt:lpstr>
      <vt:lpstr>PowerPoint Presentation</vt:lpstr>
      <vt:lpstr>Agenda</vt:lpstr>
      <vt:lpstr>Questions About Maintenance Therapy for  HR-Positive, HER2-Positive Disease</vt:lpstr>
      <vt:lpstr>Questions About Maintenance Therapy for HR-Positive, HER2-Positive Disease</vt:lpstr>
      <vt:lpstr>PowerPoint Presentation</vt:lpstr>
      <vt:lpstr>Phase III PATINA Study Design</vt:lpstr>
      <vt:lpstr>Phase III PATINA: Progression-Free Survival  (Intention-to-Treat Population)</vt:lpstr>
      <vt:lpstr>Phase III PATINA: Tumor Response</vt:lpstr>
      <vt:lpstr>PATINA: Select Baseline Characteristics of All Patients</vt:lpstr>
      <vt:lpstr>PATINA: Select Baseline Characteristics of All Patients (Continued)</vt:lpstr>
      <vt:lpstr>PATINA: Select Baseline Characteristics of All Patients (Continued)</vt:lpstr>
      <vt:lpstr>PATINA: Select Baseline Characteristics of All Patients (Continued)</vt:lpstr>
      <vt:lpstr>PATINA: Select Baseline Characteristics of All Patients (Continued)</vt:lpstr>
      <vt:lpstr>Phase III PATINA: Select Common Adverse Events</vt:lpstr>
      <vt:lpstr>PATINA: Cumulative Incidence of CNS Progression or Death Among Patients without CNS Metastases at Baseline </vt:lpstr>
      <vt:lpstr>PATINA: PRO Outcomes and Analysis</vt:lpstr>
      <vt:lpstr>PATINA: Time to First Symptom Progression or Death</vt:lpstr>
      <vt:lpstr>PATINA: Time to Definitive Symptom Progression or Death</vt:lpstr>
      <vt:lpstr>PATINA: HRQoL Scores</vt:lpstr>
      <vt:lpstr>Phase III HER2CLIMB-05 Study Design</vt:lpstr>
      <vt:lpstr>Phase III HER2CLIMB-05: Investigator-Assessed PFS  (Intention-to-Treat Population)</vt:lpstr>
      <vt:lpstr>Phase III HER2CLIMB-05: Investigator-Assessed PFS by HR Status</vt:lpstr>
      <vt:lpstr>Phase III HER2CLIMB-05: Investigator-Assessed OS  (Intention-to-Treat Population)</vt:lpstr>
      <vt:lpstr>Phase III HER2CLIMB-05: Safety and Common Adverse Events</vt:lpstr>
      <vt:lpstr>PowerPoint Presentation</vt:lpstr>
      <vt:lpstr>PowerPoint Presentation</vt:lpstr>
      <vt:lpstr>PowerPoint Presentation</vt:lpstr>
      <vt:lpstr>PowerPoint Presentation</vt:lpstr>
      <vt:lpstr>PowerPoint Presentation</vt:lpstr>
      <vt:lpstr>PowerPoint Presentation</vt:lpstr>
      <vt:lpstr>Agenda</vt:lpstr>
      <vt:lpstr>Questions About Maintenance Treatment for  HR-Negative, HER2-Positive Disease</vt:lpstr>
      <vt:lpstr>PowerPoint Presentation</vt:lpstr>
      <vt:lpstr>PowerPoint Presentation</vt:lpstr>
      <vt:lpstr>PowerPoint Presentation</vt:lpstr>
      <vt:lpstr>PowerPoint Presentation</vt:lpstr>
      <vt:lpstr>Agenda</vt:lpstr>
      <vt:lpstr>heredERA: An Ongoing Phase III Study of Giredestrant and the Fixed‑Dose Combination of Pertuzumab and Trastuzumab for Subcutaneous Injection</vt:lpstr>
      <vt:lpstr>INAVO122: An Ongoing Phase III Study of Maintenance Inavolisib or Placebo with Pertuzumab and Trastuzumab for Patients with PIK3CA-Mutant, HER2-Positive Advanced Breast Cancer  </vt:lpstr>
      <vt:lpstr>Select Other Ongoing Trials in the Front-Line Setting for HR-Positive, HER2-Positive mBC </vt:lpstr>
      <vt:lpstr>Agenda</vt:lpstr>
      <vt:lpstr>PowerPoint Presentation</vt:lpstr>
      <vt:lpstr>PowerPoint Presentation</vt:lpstr>
      <vt:lpstr>PowerPoint Presentation</vt:lpstr>
      <vt:lpstr>PowerPoint Presentation</vt:lpstr>
      <vt:lpstr>PowerPoint Presentation</vt:lpstr>
      <vt:lpstr>PowerPoint Presentation</vt:lpstr>
      <vt:lpstr>Year in Review: Clinical Investigator Perspectives on the  Most Relevant New Datasets and Advances in Oncology</vt:lpstr>
      <vt:lpstr>Thank you for joining us!   Please take a moment to complete the survey currently up on Zoom. Your feedback is very important to us.  The survey will remain open for  5 minutes after the meeting ends.   Information on how to obtain CME, ABIM MOC  and ABS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4161</cp:revision>
  <cp:lastPrinted>2020-12-08T02:40:56Z</cp:lastPrinted>
  <dcterms:created xsi:type="dcterms:W3CDTF">2020-11-13T19:02:13Z</dcterms:created>
  <dcterms:modified xsi:type="dcterms:W3CDTF">2026-03-18T20:20:50Z</dcterms:modified>
</cp:coreProperties>
</file>